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70" r:id="rId14"/>
    <p:sldId id="268" r:id="rId15"/>
    <p:sldId id="269" r:id="rId16"/>
    <p:sldId id="278" r:id="rId17"/>
    <p:sldId id="279" r:id="rId18"/>
    <p:sldId id="271" r:id="rId19"/>
    <p:sldId id="272" r:id="rId20"/>
    <p:sldId id="273" r:id="rId21"/>
    <p:sldId id="274" r:id="rId22"/>
    <p:sldId id="275" r:id="rId23"/>
    <p:sldId id="276" r:id="rId24"/>
    <p:sldId id="280" r:id="rId25"/>
    <p:sldId id="277"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7E87AB-98A8-4E43-9B6A-1F3E66C43353}"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45AEA-DD0B-4357-8C62-E5D3177CB63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05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E87AB-98A8-4E43-9B6A-1F3E66C43353}"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45AEA-DD0B-4357-8C62-E5D3177CB63A}" type="slidenum">
              <a:rPr lang="en-US" smtClean="0"/>
              <a:t>‹#›</a:t>
            </a:fld>
            <a:endParaRPr lang="en-US"/>
          </a:p>
        </p:txBody>
      </p:sp>
    </p:spTree>
    <p:extLst>
      <p:ext uri="{BB962C8B-B14F-4D97-AF65-F5344CB8AC3E}">
        <p14:creationId xmlns:p14="http://schemas.microsoft.com/office/powerpoint/2010/main" val="3117749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E87AB-98A8-4E43-9B6A-1F3E66C43353}"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45AEA-DD0B-4357-8C62-E5D3177CB63A}" type="slidenum">
              <a:rPr lang="en-US" smtClean="0"/>
              <a:t>‹#›</a:t>
            </a:fld>
            <a:endParaRPr lang="en-US"/>
          </a:p>
        </p:txBody>
      </p:sp>
    </p:spTree>
    <p:extLst>
      <p:ext uri="{BB962C8B-B14F-4D97-AF65-F5344CB8AC3E}">
        <p14:creationId xmlns:p14="http://schemas.microsoft.com/office/powerpoint/2010/main" val="272494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E87AB-98A8-4E43-9B6A-1F3E66C43353}"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45AEA-DD0B-4357-8C62-E5D3177CB63A}" type="slidenum">
              <a:rPr lang="en-US" smtClean="0"/>
              <a:t>‹#›</a:t>
            </a:fld>
            <a:endParaRPr lang="en-US"/>
          </a:p>
        </p:txBody>
      </p:sp>
    </p:spTree>
    <p:extLst>
      <p:ext uri="{BB962C8B-B14F-4D97-AF65-F5344CB8AC3E}">
        <p14:creationId xmlns:p14="http://schemas.microsoft.com/office/powerpoint/2010/main" val="1808007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7E87AB-98A8-4E43-9B6A-1F3E66C43353}"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45AEA-DD0B-4357-8C62-E5D3177CB63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176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7E87AB-98A8-4E43-9B6A-1F3E66C43353}"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45AEA-DD0B-4357-8C62-E5D3177CB63A}" type="slidenum">
              <a:rPr lang="en-US" smtClean="0"/>
              <a:t>‹#›</a:t>
            </a:fld>
            <a:endParaRPr lang="en-US"/>
          </a:p>
        </p:txBody>
      </p:sp>
    </p:spTree>
    <p:extLst>
      <p:ext uri="{BB962C8B-B14F-4D97-AF65-F5344CB8AC3E}">
        <p14:creationId xmlns:p14="http://schemas.microsoft.com/office/powerpoint/2010/main" val="422478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7E87AB-98A8-4E43-9B6A-1F3E66C43353}" type="datetimeFigureOut">
              <a:rPr lang="en-US" smtClean="0"/>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45AEA-DD0B-4357-8C62-E5D3177CB63A}" type="slidenum">
              <a:rPr lang="en-US" smtClean="0"/>
              <a:t>‹#›</a:t>
            </a:fld>
            <a:endParaRPr lang="en-US"/>
          </a:p>
        </p:txBody>
      </p:sp>
    </p:spTree>
    <p:extLst>
      <p:ext uri="{BB962C8B-B14F-4D97-AF65-F5344CB8AC3E}">
        <p14:creationId xmlns:p14="http://schemas.microsoft.com/office/powerpoint/2010/main" val="171813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7E87AB-98A8-4E43-9B6A-1F3E66C43353}" type="datetimeFigureOut">
              <a:rPr lang="en-US" smtClean="0"/>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45AEA-DD0B-4357-8C62-E5D3177CB63A}" type="slidenum">
              <a:rPr lang="en-US" smtClean="0"/>
              <a:t>‹#›</a:t>
            </a:fld>
            <a:endParaRPr lang="en-US"/>
          </a:p>
        </p:txBody>
      </p:sp>
    </p:spTree>
    <p:extLst>
      <p:ext uri="{BB962C8B-B14F-4D97-AF65-F5344CB8AC3E}">
        <p14:creationId xmlns:p14="http://schemas.microsoft.com/office/powerpoint/2010/main" val="52328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7E87AB-98A8-4E43-9B6A-1F3E66C43353}" type="datetimeFigureOut">
              <a:rPr lang="en-US" smtClean="0"/>
              <a:t>10/15/2019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8545AEA-DD0B-4357-8C62-E5D3177CB63A}" type="slidenum">
              <a:rPr lang="en-US" smtClean="0"/>
              <a:t>‹#›</a:t>
            </a:fld>
            <a:endParaRPr lang="en-US"/>
          </a:p>
        </p:txBody>
      </p:sp>
    </p:spTree>
    <p:extLst>
      <p:ext uri="{BB962C8B-B14F-4D97-AF65-F5344CB8AC3E}">
        <p14:creationId xmlns:p14="http://schemas.microsoft.com/office/powerpoint/2010/main" val="208528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87E87AB-98A8-4E43-9B6A-1F3E66C43353}" type="datetimeFigureOut">
              <a:rPr lang="en-US" smtClean="0"/>
              <a:t>10/15/2019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545AEA-DD0B-4357-8C62-E5D3177CB63A}" type="slidenum">
              <a:rPr lang="en-US" smtClean="0"/>
              <a:t>‹#›</a:t>
            </a:fld>
            <a:endParaRPr lang="en-US"/>
          </a:p>
        </p:txBody>
      </p:sp>
    </p:spTree>
    <p:extLst>
      <p:ext uri="{BB962C8B-B14F-4D97-AF65-F5344CB8AC3E}">
        <p14:creationId xmlns:p14="http://schemas.microsoft.com/office/powerpoint/2010/main" val="243068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7E87AB-98A8-4E43-9B6A-1F3E66C43353}"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45AEA-DD0B-4357-8C62-E5D3177CB63A}" type="slidenum">
              <a:rPr lang="en-US" smtClean="0"/>
              <a:t>‹#›</a:t>
            </a:fld>
            <a:endParaRPr lang="en-US"/>
          </a:p>
        </p:txBody>
      </p:sp>
    </p:spTree>
    <p:extLst>
      <p:ext uri="{BB962C8B-B14F-4D97-AF65-F5344CB8AC3E}">
        <p14:creationId xmlns:p14="http://schemas.microsoft.com/office/powerpoint/2010/main" val="116963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87E87AB-98A8-4E43-9B6A-1F3E66C43353}" type="datetimeFigureOut">
              <a:rPr lang="en-US" smtClean="0"/>
              <a:t>10/15/2019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8545AEA-DD0B-4357-8C62-E5D3177CB63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977410"/>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2" descr="C:\Users\my pc\Desktop\1402w8x6280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36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Limitations of the Study</a:t>
            </a:r>
          </a:p>
        </p:txBody>
      </p:sp>
      <p:sp>
        <p:nvSpPr>
          <p:cNvPr id="3" name="Content Placeholder 2"/>
          <p:cNvSpPr>
            <a:spLocks noGrp="1"/>
          </p:cNvSpPr>
          <p:nvPr>
            <p:ph idx="1"/>
          </p:nvPr>
        </p:nvSpPr>
        <p:spPr>
          <a:xfrm>
            <a:off x="1097280" y="2152752"/>
            <a:ext cx="10058400" cy="4023360"/>
          </a:xfrm>
        </p:spPr>
        <p:txBody>
          <a:bodyPr>
            <a:normAutofit/>
          </a:bodyPr>
          <a:lstStyle/>
          <a:p>
            <a:pPr marL="0" lvl="0" indent="0" algn="just">
              <a:lnSpc>
                <a:spcPct val="150000"/>
              </a:lnSpc>
              <a:buClr>
                <a:srgbClr val="E48312"/>
              </a:buClr>
              <a:buNone/>
            </a:pPr>
            <a:r>
              <a:rPr lang="en-US" sz="2400" b="1" dirty="0">
                <a:solidFill>
                  <a:srgbClr val="000000">
                    <a:lumMod val="75000"/>
                    <a:lumOff val="25000"/>
                  </a:srgbClr>
                </a:solidFill>
              </a:rPr>
              <a:t>By safekeeping the time and resources, the extension of the proposed study is restricted in some domains that can be explained as following. </a:t>
            </a:r>
          </a:p>
          <a:p>
            <a:pPr algn="just">
              <a:lnSpc>
                <a:spcPct val="150000"/>
              </a:lnSpc>
              <a:buClr>
                <a:srgbClr val="E48312"/>
              </a:buClr>
              <a:buFont typeface="Arial" panose="020B0604020202020204" pitchFamily="34" charset="0"/>
              <a:buChar char="•"/>
            </a:pPr>
            <a:r>
              <a:rPr lang="en-US" sz="2400" b="1" dirty="0">
                <a:solidFill>
                  <a:srgbClr val="000000">
                    <a:lumMod val="75000"/>
                    <a:lumOff val="25000"/>
                  </a:srgbClr>
                </a:solidFill>
              </a:rPr>
              <a:t>  </a:t>
            </a:r>
            <a:r>
              <a:rPr lang="en-US" sz="2400" b="1" dirty="0"/>
              <a:t>The study has been restrained to Islamabad city only.</a:t>
            </a:r>
          </a:p>
          <a:p>
            <a:pPr algn="just">
              <a:lnSpc>
                <a:spcPct val="150000"/>
              </a:lnSpc>
              <a:buClr>
                <a:srgbClr val="E48312"/>
              </a:buClr>
              <a:buFont typeface="Arial" panose="020B0604020202020204" pitchFamily="34" charset="0"/>
              <a:buChar char="•"/>
            </a:pPr>
            <a:r>
              <a:rPr lang="en-US" sz="2400" b="1" dirty="0"/>
              <a:t>  The study has been executed to the ODL learners of </a:t>
            </a:r>
            <a:r>
              <a:rPr lang="en-US" sz="2400" b="1" dirty="0" err="1"/>
              <a:t>Allama</a:t>
            </a:r>
            <a:r>
              <a:rPr lang="en-US" sz="2400" b="1" dirty="0"/>
              <a:t> Iqbal Open University.</a:t>
            </a:r>
          </a:p>
          <a:p>
            <a:pPr algn="just">
              <a:lnSpc>
                <a:spcPct val="150000"/>
              </a:lnSpc>
              <a:buClr>
                <a:srgbClr val="E48312"/>
              </a:buClr>
              <a:buFont typeface="Arial" panose="020B0604020202020204" pitchFamily="34" charset="0"/>
              <a:buChar char="•"/>
            </a:pPr>
            <a:r>
              <a:rPr lang="en-US" sz="2400" b="1" dirty="0"/>
              <a:t>  The post graduate students were participated in the study. </a:t>
            </a:r>
          </a:p>
          <a:p>
            <a:pPr lvl="0" algn="just">
              <a:lnSpc>
                <a:spcPct val="150000"/>
              </a:lnSpc>
              <a:buClr>
                <a:srgbClr val="E48312"/>
              </a:buClr>
              <a:buFont typeface="Arial" panose="020B0604020202020204" pitchFamily="34" charset="0"/>
              <a:buChar char="•"/>
            </a:pPr>
            <a:endParaRPr lang="en-US" sz="2200" b="1" dirty="0">
              <a:solidFill>
                <a:srgbClr val="000000">
                  <a:lumMod val="75000"/>
                  <a:lumOff val="25000"/>
                </a:srgbClr>
              </a:solidFill>
            </a:endParaRPr>
          </a:p>
          <a:p>
            <a:endParaRPr lang="en-US" sz="2200" dirty="0"/>
          </a:p>
        </p:txBody>
      </p:sp>
      <p:pic>
        <p:nvPicPr>
          <p:cNvPr id="5" name="Picture 4"/>
          <p:cNvPicPr>
            <a:picLocks noChangeAspect="1"/>
          </p:cNvPicPr>
          <p:nvPr/>
        </p:nvPicPr>
        <p:blipFill>
          <a:blip r:embed="rId2"/>
          <a:stretch>
            <a:fillRect/>
          </a:stretch>
        </p:blipFill>
        <p:spPr>
          <a:xfrm>
            <a:off x="0" y="0"/>
            <a:ext cx="1408298" cy="1140051"/>
          </a:xfrm>
          <a:prstGeom prst="rect">
            <a:avLst/>
          </a:prstGeom>
        </p:spPr>
      </p:pic>
    </p:spTree>
    <p:extLst>
      <p:ext uri="{BB962C8B-B14F-4D97-AF65-F5344CB8AC3E}">
        <p14:creationId xmlns:p14="http://schemas.microsoft.com/office/powerpoint/2010/main" val="2973708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Research Methodology</a:t>
            </a:r>
          </a:p>
        </p:txBody>
      </p:sp>
      <p:sp>
        <p:nvSpPr>
          <p:cNvPr id="3" name="Content Placeholder 2"/>
          <p:cNvSpPr>
            <a:spLocks noGrp="1"/>
          </p:cNvSpPr>
          <p:nvPr>
            <p:ph idx="1"/>
          </p:nvPr>
        </p:nvSpPr>
        <p:spPr>
          <a:xfrm>
            <a:off x="193183" y="1845734"/>
            <a:ext cx="11771290" cy="4529308"/>
          </a:xfrm>
        </p:spPr>
        <p:txBody>
          <a:bodyPr>
            <a:normAutofit/>
          </a:bodyPr>
          <a:lstStyle/>
          <a:p>
            <a:pPr>
              <a:buFont typeface="Wingdings" panose="05000000000000000000" pitchFamily="2" charset="2"/>
              <a:buChar char="Ø"/>
            </a:pPr>
            <a:r>
              <a:rPr lang="en-US" sz="2800" b="1" dirty="0"/>
              <a:t>Research Design</a:t>
            </a:r>
          </a:p>
          <a:p>
            <a:pPr marL="0" indent="0">
              <a:buNone/>
            </a:pPr>
            <a:r>
              <a:rPr lang="en-US" sz="2400" b="1" dirty="0"/>
              <a:t>	</a:t>
            </a:r>
            <a:r>
              <a:rPr lang="en-US" sz="2200" dirty="0"/>
              <a:t>Mixed Method Research design was used. </a:t>
            </a:r>
          </a:p>
          <a:p>
            <a:pPr>
              <a:buFont typeface="Wingdings" panose="05000000000000000000" pitchFamily="2" charset="2"/>
              <a:buChar char="Ø"/>
            </a:pPr>
            <a:r>
              <a:rPr lang="en-US" sz="2800" b="1" dirty="0"/>
              <a:t>Population</a:t>
            </a:r>
          </a:p>
          <a:p>
            <a:pPr marL="0" indent="0">
              <a:buNone/>
            </a:pPr>
            <a:r>
              <a:rPr lang="en-US" sz="2800" b="1" dirty="0"/>
              <a:t>	</a:t>
            </a:r>
            <a:r>
              <a:rPr lang="en-US" sz="2200" dirty="0"/>
              <a:t>Students enrolled in Post graduate courses of all semesters in </a:t>
            </a:r>
            <a:r>
              <a:rPr lang="en-US" sz="2200" dirty="0" err="1"/>
              <a:t>Allama</a:t>
            </a:r>
            <a:r>
              <a:rPr lang="en-US" sz="2200" dirty="0"/>
              <a:t> Iqbal Open University 	of Islamabad city comprises the population of the study.</a:t>
            </a:r>
          </a:p>
          <a:p>
            <a:pPr>
              <a:buFont typeface="Wingdings" panose="05000000000000000000" pitchFamily="2" charset="2"/>
              <a:buChar char="Ø"/>
            </a:pPr>
            <a:r>
              <a:rPr lang="en-US" sz="2800" b="1" dirty="0"/>
              <a:t>Sample and Sampling Technique</a:t>
            </a:r>
          </a:p>
          <a:p>
            <a:pPr marL="0" indent="0">
              <a:buNone/>
            </a:pPr>
            <a:r>
              <a:rPr lang="en-US" sz="2200" dirty="0"/>
              <a:t>	70 students of post graduate courses were the sample for the study that were conveniently 	selected. </a:t>
            </a:r>
            <a:r>
              <a:rPr lang="en-US" sz="2400" dirty="0"/>
              <a:t>The students</a:t>
            </a:r>
            <a:r>
              <a:rPr lang="en-US" sz="2400" b="1" dirty="0"/>
              <a:t> </a:t>
            </a:r>
            <a:r>
              <a:rPr lang="en-US" sz="2400" dirty="0"/>
              <a:t>were asked to participate in this research. The students who are 	willing to fill the questionnaire was served as the sample of the study.</a:t>
            </a:r>
            <a:endParaRPr lang="en-US" sz="2200" dirty="0"/>
          </a:p>
          <a:p>
            <a:pPr marL="0" indent="0">
              <a:buNone/>
            </a:pPr>
            <a:endParaRPr lang="en-US" b="1" dirty="0"/>
          </a:p>
          <a:p>
            <a:pPr>
              <a:buFont typeface="Wingdings" panose="05000000000000000000" pitchFamily="2" charset="2"/>
              <a:buChar char="Ø"/>
            </a:pPr>
            <a:endParaRPr lang="en-US" sz="2800" b="1" dirty="0"/>
          </a:p>
          <a:p>
            <a:pPr lvl="2">
              <a:lnSpc>
                <a:spcPct val="150000"/>
              </a:lnSpc>
            </a:pPr>
            <a:endParaRPr lang="en-US" sz="2000" dirty="0"/>
          </a:p>
        </p:txBody>
      </p:sp>
      <p:pic>
        <p:nvPicPr>
          <p:cNvPr id="4" name="Picture 3"/>
          <p:cNvPicPr>
            <a:picLocks noChangeAspect="1"/>
          </p:cNvPicPr>
          <p:nvPr/>
        </p:nvPicPr>
        <p:blipFill>
          <a:blip r:embed="rId2"/>
          <a:stretch>
            <a:fillRect/>
          </a:stretch>
        </p:blipFill>
        <p:spPr>
          <a:xfrm>
            <a:off x="0" y="0"/>
            <a:ext cx="1408298" cy="1140051"/>
          </a:xfrm>
          <a:prstGeom prst="rect">
            <a:avLst/>
          </a:prstGeom>
        </p:spPr>
      </p:pic>
    </p:spTree>
    <p:extLst>
      <p:ext uri="{BB962C8B-B14F-4D97-AF65-F5344CB8AC3E}">
        <p14:creationId xmlns:p14="http://schemas.microsoft.com/office/powerpoint/2010/main" val="839345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Research Instrument</a:t>
            </a:r>
          </a:p>
        </p:txBody>
      </p:sp>
      <p:sp>
        <p:nvSpPr>
          <p:cNvPr id="3" name="Content Placeholder 2"/>
          <p:cNvSpPr>
            <a:spLocks noGrp="1"/>
          </p:cNvSpPr>
          <p:nvPr>
            <p:ph idx="1"/>
          </p:nvPr>
        </p:nvSpPr>
        <p:spPr>
          <a:xfrm>
            <a:off x="154547" y="1737361"/>
            <a:ext cx="11861442" cy="4921016"/>
          </a:xfrm>
        </p:spPr>
        <p:txBody>
          <a:bodyPr>
            <a:normAutofit fontScale="25000" lnSpcReduction="20000"/>
          </a:bodyPr>
          <a:lstStyle/>
          <a:p>
            <a:pPr algn="just">
              <a:lnSpc>
                <a:spcPct val="120000"/>
              </a:lnSpc>
              <a:buFont typeface="Wingdings" panose="05000000000000000000" pitchFamily="2" charset="2"/>
              <a:buChar char="Ø"/>
            </a:pPr>
            <a:r>
              <a:rPr lang="en-US" sz="9600" dirty="0"/>
              <a:t>   A research questionnaire was served as the instrument of the research that was distributed to the participants online. The questionnaire was created by using Google forms and the link of this questionnaire was sent to the participants.</a:t>
            </a:r>
          </a:p>
          <a:p>
            <a:pPr>
              <a:lnSpc>
                <a:spcPct val="120000"/>
              </a:lnSpc>
              <a:buFont typeface="Wingdings" panose="05000000000000000000" pitchFamily="2" charset="2"/>
              <a:buChar char="Ø"/>
            </a:pPr>
            <a:r>
              <a:rPr lang="en-US" sz="8800" dirty="0"/>
              <a:t>  </a:t>
            </a:r>
            <a:r>
              <a:rPr lang="en-US" sz="8800" b="1" dirty="0"/>
              <a:t>Validity</a:t>
            </a:r>
          </a:p>
          <a:p>
            <a:pPr marL="0" indent="0">
              <a:lnSpc>
                <a:spcPct val="120000"/>
              </a:lnSpc>
              <a:buNone/>
            </a:pPr>
            <a:r>
              <a:rPr lang="en-US" sz="2200" dirty="0"/>
              <a:t>	</a:t>
            </a:r>
            <a:r>
              <a:rPr lang="en-US" sz="8000" dirty="0"/>
              <a:t>Content and Face validity was ensured by scrutinizing the initial drafts of the questionnaire by   </a:t>
            </a:r>
          </a:p>
          <a:p>
            <a:pPr marL="0" indent="0">
              <a:lnSpc>
                <a:spcPct val="120000"/>
              </a:lnSpc>
              <a:buNone/>
            </a:pPr>
            <a:r>
              <a:rPr lang="en-US" sz="8000" dirty="0"/>
              <a:t>                from experts. </a:t>
            </a:r>
          </a:p>
          <a:p>
            <a:pPr>
              <a:lnSpc>
                <a:spcPct val="120000"/>
              </a:lnSpc>
              <a:buFont typeface="Wingdings" panose="05000000000000000000" pitchFamily="2" charset="2"/>
              <a:buChar char="Ø"/>
            </a:pPr>
            <a:r>
              <a:rPr lang="en-US" sz="8800" b="1" dirty="0"/>
              <a:t> Reliability</a:t>
            </a:r>
          </a:p>
          <a:p>
            <a:pPr marL="0" indent="0">
              <a:lnSpc>
                <a:spcPct val="120000"/>
              </a:lnSpc>
              <a:buNone/>
            </a:pPr>
            <a:r>
              <a:rPr lang="en-US" sz="3100" b="1" dirty="0"/>
              <a:t>	</a:t>
            </a:r>
            <a:r>
              <a:rPr lang="en-US" sz="8000" dirty="0"/>
              <a:t>The overall reliability of the tool was 0.755 and 30 participants were participated to collect the responses </a:t>
            </a:r>
          </a:p>
          <a:p>
            <a:pPr marL="0" indent="0">
              <a:lnSpc>
                <a:spcPct val="120000"/>
              </a:lnSpc>
              <a:buNone/>
            </a:pPr>
            <a:r>
              <a:rPr lang="en-US" sz="8000" dirty="0"/>
              <a:t>                 that were further requested to not participate in the final data collection.</a:t>
            </a:r>
            <a:endParaRPr lang="en-US" sz="8000" b="1" dirty="0"/>
          </a:p>
          <a:p>
            <a:pPr marL="201168" lvl="1" indent="0">
              <a:lnSpc>
                <a:spcPct val="150000"/>
              </a:lnSpc>
              <a:buNone/>
            </a:pPr>
            <a:r>
              <a:rPr lang="en-US" sz="8000" b="1" dirty="0"/>
              <a:t>	</a:t>
            </a:r>
          </a:p>
          <a:p>
            <a:pPr>
              <a:lnSpc>
                <a:spcPct val="150000"/>
              </a:lnSpc>
              <a:buFont typeface="Wingdings" panose="05000000000000000000" pitchFamily="2" charset="2"/>
              <a:buChar char="Ø"/>
            </a:pPr>
            <a:endParaRPr lang="en-US" sz="2200" b="1" dirty="0"/>
          </a:p>
          <a:p>
            <a:pPr marL="0" indent="0">
              <a:lnSpc>
                <a:spcPct val="150000"/>
              </a:lnSpc>
              <a:buNone/>
            </a:pPr>
            <a:r>
              <a:rPr lang="en-US" sz="2800" b="1" dirty="0"/>
              <a:t>	</a:t>
            </a:r>
            <a:r>
              <a:rPr lang="en-US" sz="2200" dirty="0"/>
              <a:t> </a:t>
            </a:r>
          </a:p>
          <a:p>
            <a:pPr marL="0" indent="0">
              <a:lnSpc>
                <a:spcPct val="150000"/>
              </a:lnSpc>
              <a:buNone/>
            </a:pPr>
            <a:endParaRPr lang="en-US" sz="2200" dirty="0"/>
          </a:p>
        </p:txBody>
      </p:sp>
      <p:pic>
        <p:nvPicPr>
          <p:cNvPr id="4" name="Picture 3"/>
          <p:cNvPicPr>
            <a:picLocks noChangeAspect="1"/>
          </p:cNvPicPr>
          <p:nvPr/>
        </p:nvPicPr>
        <p:blipFill>
          <a:blip r:embed="rId2"/>
          <a:stretch>
            <a:fillRect/>
          </a:stretch>
        </p:blipFill>
        <p:spPr>
          <a:xfrm>
            <a:off x="0" y="0"/>
            <a:ext cx="1408298" cy="1140051"/>
          </a:xfrm>
          <a:prstGeom prst="rect">
            <a:avLst/>
          </a:prstGeom>
        </p:spPr>
      </p:pic>
    </p:spTree>
    <p:extLst>
      <p:ext uri="{BB962C8B-B14F-4D97-AF65-F5344CB8AC3E}">
        <p14:creationId xmlns:p14="http://schemas.microsoft.com/office/powerpoint/2010/main" val="2490797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Detail of Instrument</a:t>
            </a:r>
          </a:p>
        </p:txBody>
      </p:sp>
      <p:sp>
        <p:nvSpPr>
          <p:cNvPr id="3" name="Content Placeholder 2"/>
          <p:cNvSpPr>
            <a:spLocks noGrp="1"/>
          </p:cNvSpPr>
          <p:nvPr>
            <p:ph idx="1"/>
          </p:nvPr>
        </p:nvSpPr>
        <p:spPr>
          <a:xfrm>
            <a:off x="343866" y="2023963"/>
            <a:ext cx="11565228" cy="4023360"/>
          </a:xfrm>
        </p:spPr>
        <p:txBody>
          <a:bodyPr>
            <a:normAutofit fontScale="85000" lnSpcReduction="10000"/>
          </a:bodyPr>
          <a:lstStyle/>
          <a:p>
            <a:pPr>
              <a:lnSpc>
                <a:spcPct val="150000"/>
              </a:lnSpc>
              <a:buFont typeface="Wingdings" panose="05000000000000000000" pitchFamily="2" charset="2"/>
              <a:buChar char="q"/>
            </a:pPr>
            <a:r>
              <a:rPr lang="en-US" sz="2800" dirty="0"/>
              <a:t>  The instrument has two sections. </a:t>
            </a:r>
          </a:p>
          <a:p>
            <a:pPr>
              <a:lnSpc>
                <a:spcPct val="150000"/>
              </a:lnSpc>
              <a:buFont typeface="Wingdings" panose="05000000000000000000" pitchFamily="2" charset="2"/>
              <a:buChar char="q"/>
            </a:pPr>
            <a:r>
              <a:rPr lang="en-US" sz="2800" dirty="0"/>
              <a:t>  First section comprises of closed ended statements  with 30 items </a:t>
            </a:r>
          </a:p>
          <a:p>
            <a:pPr marL="0" indent="0">
              <a:lnSpc>
                <a:spcPct val="150000"/>
              </a:lnSpc>
              <a:buNone/>
            </a:pPr>
            <a:r>
              <a:rPr lang="en-US" sz="2800" dirty="0"/>
              <a:t>      based on certain constructs to sought the perspective of learners about </a:t>
            </a:r>
          </a:p>
          <a:p>
            <a:pPr marL="0" indent="0">
              <a:lnSpc>
                <a:spcPct val="150000"/>
              </a:lnSpc>
              <a:buNone/>
            </a:pPr>
            <a:r>
              <a:rPr lang="en-US" sz="2800" dirty="0"/>
              <a:t>      problems of ODL system. The 5-point </a:t>
            </a:r>
            <a:r>
              <a:rPr lang="en-US" sz="2800" dirty="0" err="1"/>
              <a:t>Likert</a:t>
            </a:r>
            <a:r>
              <a:rPr lang="en-US" sz="2800" dirty="0"/>
              <a:t> Scale was used to code the items.</a:t>
            </a:r>
          </a:p>
          <a:p>
            <a:pPr>
              <a:lnSpc>
                <a:spcPct val="150000"/>
              </a:lnSpc>
              <a:buFont typeface="Wingdings" panose="05000000000000000000" pitchFamily="2" charset="2"/>
              <a:buChar char="q"/>
            </a:pPr>
            <a:r>
              <a:rPr lang="en-US" sz="2800" dirty="0"/>
              <a:t>  The second section comprises of open ended questions with 3 items to </a:t>
            </a:r>
          </a:p>
          <a:p>
            <a:pPr marL="0" indent="0">
              <a:lnSpc>
                <a:spcPct val="150000"/>
              </a:lnSpc>
              <a:buNone/>
            </a:pPr>
            <a:r>
              <a:rPr lang="en-US" sz="2800" dirty="0"/>
              <a:t>      sought for the possible prospective from the learners for these constructs. </a:t>
            </a:r>
          </a:p>
        </p:txBody>
      </p:sp>
      <p:pic>
        <p:nvPicPr>
          <p:cNvPr id="4" name="Picture 3"/>
          <p:cNvPicPr>
            <a:picLocks noChangeAspect="1"/>
          </p:cNvPicPr>
          <p:nvPr/>
        </p:nvPicPr>
        <p:blipFill>
          <a:blip r:embed="rId2"/>
          <a:stretch>
            <a:fillRect/>
          </a:stretch>
        </p:blipFill>
        <p:spPr>
          <a:xfrm>
            <a:off x="0" y="0"/>
            <a:ext cx="1408298" cy="1140051"/>
          </a:xfrm>
          <a:prstGeom prst="rect">
            <a:avLst/>
          </a:prstGeom>
        </p:spPr>
      </p:pic>
    </p:spTree>
    <p:extLst>
      <p:ext uri="{BB962C8B-B14F-4D97-AF65-F5344CB8AC3E}">
        <p14:creationId xmlns:p14="http://schemas.microsoft.com/office/powerpoint/2010/main" val="3686717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List of Constructs</a:t>
            </a:r>
          </a:p>
        </p:txBody>
      </p:sp>
      <p:sp>
        <p:nvSpPr>
          <p:cNvPr id="3" name="Content Placeholder 2"/>
          <p:cNvSpPr>
            <a:spLocks noGrp="1"/>
          </p:cNvSpPr>
          <p:nvPr>
            <p:ph idx="1"/>
          </p:nvPr>
        </p:nvSpPr>
        <p:spPr>
          <a:xfrm>
            <a:off x="206062" y="1845734"/>
            <a:ext cx="11745532" cy="4023360"/>
          </a:xfrm>
        </p:spPr>
        <p:txBody>
          <a:bodyPr>
            <a:normAutofit/>
          </a:bodyPr>
          <a:lstStyle/>
          <a:p>
            <a:pPr>
              <a:buFont typeface="Wingdings" panose="05000000000000000000" pitchFamily="2" charset="2"/>
              <a:buChar char="§"/>
            </a:pPr>
            <a:r>
              <a:rPr lang="en-US" sz="2200" dirty="0"/>
              <a:t>  </a:t>
            </a:r>
          </a:p>
        </p:txBody>
      </p:sp>
      <p:pic>
        <p:nvPicPr>
          <p:cNvPr id="4" name="Picture 3"/>
          <p:cNvPicPr>
            <a:picLocks noChangeAspect="1"/>
          </p:cNvPicPr>
          <p:nvPr/>
        </p:nvPicPr>
        <p:blipFill>
          <a:blip r:embed="rId2"/>
          <a:stretch>
            <a:fillRect/>
          </a:stretch>
        </p:blipFill>
        <p:spPr>
          <a:xfrm>
            <a:off x="0" y="0"/>
            <a:ext cx="1408298" cy="114005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28058254"/>
              </p:ext>
            </p:extLst>
          </p:nvPr>
        </p:nvGraphicFramePr>
        <p:xfrm>
          <a:off x="206062" y="1845734"/>
          <a:ext cx="11745532" cy="4452035"/>
        </p:xfrm>
        <a:graphic>
          <a:graphicData uri="http://schemas.openxmlformats.org/drawingml/2006/table">
            <a:tbl>
              <a:tblPr firstRow="1" bandRow="1">
                <a:tableStyleId>{5C22544A-7EE6-4342-B048-85BDC9FD1C3A}</a:tableStyleId>
              </a:tblPr>
              <a:tblGrid>
                <a:gridCol w="3274919">
                  <a:extLst>
                    <a:ext uri="{9D8B030D-6E8A-4147-A177-3AD203B41FA5}">
                      <a16:colId xmlns:a16="http://schemas.microsoft.com/office/drawing/2014/main" val="20000"/>
                    </a:ext>
                  </a:extLst>
                </a:gridCol>
                <a:gridCol w="1799953">
                  <a:extLst>
                    <a:ext uri="{9D8B030D-6E8A-4147-A177-3AD203B41FA5}">
                      <a16:colId xmlns:a16="http://schemas.microsoft.com/office/drawing/2014/main" val="20001"/>
                    </a:ext>
                  </a:extLst>
                </a:gridCol>
                <a:gridCol w="6670660">
                  <a:extLst>
                    <a:ext uri="{9D8B030D-6E8A-4147-A177-3AD203B41FA5}">
                      <a16:colId xmlns:a16="http://schemas.microsoft.com/office/drawing/2014/main" val="20002"/>
                    </a:ext>
                  </a:extLst>
                </a:gridCol>
              </a:tblGrid>
              <a:tr h="0">
                <a:tc>
                  <a:txBody>
                    <a:bodyPr/>
                    <a:lstStyle/>
                    <a:p>
                      <a:pPr algn="ctr"/>
                      <a:r>
                        <a:rPr lang="en-US" sz="2400" dirty="0"/>
                        <a:t>Constructs</a:t>
                      </a:r>
                    </a:p>
                  </a:txBody>
                  <a:tcPr/>
                </a:tc>
                <a:tc>
                  <a:txBody>
                    <a:bodyPr/>
                    <a:lstStyle/>
                    <a:p>
                      <a:r>
                        <a:rPr lang="en-US" sz="2400" dirty="0"/>
                        <a:t>No. of items</a:t>
                      </a:r>
                    </a:p>
                  </a:txBody>
                  <a:tcPr/>
                </a:tc>
                <a:tc>
                  <a:txBody>
                    <a:bodyPr/>
                    <a:lstStyle/>
                    <a:p>
                      <a:pPr algn="ctr"/>
                      <a:r>
                        <a:rPr lang="en-US" sz="2400" dirty="0" err="1"/>
                        <a:t>Subconstructs</a:t>
                      </a:r>
                      <a:endParaRPr lang="en-US" sz="2400" dirty="0"/>
                    </a:p>
                  </a:txBody>
                  <a:tcPr/>
                </a:tc>
                <a:extLst>
                  <a:ext uri="{0D108BD9-81ED-4DB2-BD59-A6C34878D82A}">
                    <a16:rowId xmlns:a16="http://schemas.microsoft.com/office/drawing/2014/main" val="10000"/>
                  </a:ext>
                </a:extLst>
              </a:tr>
              <a:tr h="742006">
                <a:tc>
                  <a:txBody>
                    <a:bodyPr/>
                    <a:lstStyle/>
                    <a:p>
                      <a:pPr algn="ctr"/>
                      <a:r>
                        <a:rPr lang="en-US" sz="2400" dirty="0"/>
                        <a:t>Quality of Education</a:t>
                      </a:r>
                    </a:p>
                  </a:txBody>
                  <a:tcPr/>
                </a:tc>
                <a:tc>
                  <a:txBody>
                    <a:bodyPr/>
                    <a:lstStyle/>
                    <a:p>
                      <a:pPr algn="ctr"/>
                      <a:r>
                        <a:rPr lang="en-US" sz="2400" dirty="0"/>
                        <a:t>9</a:t>
                      </a:r>
                    </a:p>
                  </a:txBody>
                  <a:tcPr/>
                </a:tc>
                <a:tc>
                  <a:txBody>
                    <a:bodyPr/>
                    <a:lstStyle/>
                    <a:p>
                      <a:pPr marL="285750" indent="-285750" algn="just">
                        <a:buFont typeface="Arial" panose="020B0604020202020204" pitchFamily="34" charset="0"/>
                        <a:buChar char="•"/>
                      </a:pPr>
                      <a:r>
                        <a:rPr lang="en-US" dirty="0"/>
                        <a:t>Quality of learning material</a:t>
                      </a:r>
                    </a:p>
                    <a:p>
                      <a:pPr marL="285750" indent="-285750" algn="just">
                        <a:buFont typeface="Arial" panose="020B0604020202020204" pitchFamily="34" charset="0"/>
                        <a:buChar char="•"/>
                      </a:pPr>
                      <a:r>
                        <a:rPr lang="en-US" dirty="0"/>
                        <a:t>Mode of content delivery</a:t>
                      </a:r>
                    </a:p>
                    <a:p>
                      <a:pPr marL="285750" indent="-285750" algn="just">
                        <a:buFont typeface="Arial" panose="020B0604020202020204" pitchFamily="34" charset="0"/>
                        <a:buChar char="•"/>
                      </a:pPr>
                      <a:r>
                        <a:rPr lang="en-US" dirty="0"/>
                        <a:t>Learning Environment</a:t>
                      </a:r>
                    </a:p>
                    <a:p>
                      <a:pPr marL="285750" indent="-285750" algn="just">
                        <a:buFont typeface="Arial" panose="020B0604020202020204" pitchFamily="34" charset="0"/>
                        <a:buChar char="•"/>
                      </a:pPr>
                      <a:r>
                        <a:rPr lang="en-US" dirty="0"/>
                        <a:t>Learning Facilitations</a:t>
                      </a:r>
                    </a:p>
                  </a:txBody>
                  <a:tcPr/>
                </a:tc>
                <a:extLst>
                  <a:ext uri="{0D108BD9-81ED-4DB2-BD59-A6C34878D82A}">
                    <a16:rowId xmlns:a16="http://schemas.microsoft.com/office/drawing/2014/main" val="10001"/>
                  </a:ext>
                </a:extLst>
              </a:tr>
              <a:tr h="742006">
                <a:tc>
                  <a:txBody>
                    <a:bodyPr/>
                    <a:lstStyle/>
                    <a:p>
                      <a:pPr algn="ctr"/>
                      <a:r>
                        <a:rPr lang="en-US" sz="2400" dirty="0"/>
                        <a:t>Learners’ Satisfaction</a:t>
                      </a:r>
                    </a:p>
                  </a:txBody>
                  <a:tcPr/>
                </a:tc>
                <a:tc>
                  <a:txBody>
                    <a:bodyPr/>
                    <a:lstStyle/>
                    <a:p>
                      <a:pPr algn="ctr"/>
                      <a:r>
                        <a:rPr lang="en-US" sz="2400" dirty="0"/>
                        <a:t>14</a:t>
                      </a:r>
                    </a:p>
                  </a:txBody>
                  <a:tcPr/>
                </a:tc>
                <a:tc>
                  <a:txBody>
                    <a:bodyPr/>
                    <a:lstStyle/>
                    <a:p>
                      <a:pPr marL="285750" indent="-285750">
                        <a:buFont typeface="Arial" panose="020B0604020202020204" pitchFamily="34" charset="0"/>
                        <a:buChar char="•"/>
                      </a:pPr>
                      <a:r>
                        <a:rPr lang="en-US" dirty="0"/>
                        <a:t>Workload</a:t>
                      </a:r>
                    </a:p>
                    <a:p>
                      <a:pPr marL="285750" indent="-285750">
                        <a:buFont typeface="Arial" panose="020B0604020202020204" pitchFamily="34" charset="0"/>
                        <a:buChar char="•"/>
                      </a:pPr>
                      <a:r>
                        <a:rPr lang="en-US" dirty="0"/>
                        <a:t>Satisfaction in ODL system</a:t>
                      </a:r>
                    </a:p>
                    <a:p>
                      <a:pPr marL="285750" indent="-285750">
                        <a:buFont typeface="Arial" panose="020B0604020202020204" pitchFamily="34" charset="0"/>
                        <a:buChar char="•"/>
                      </a:pPr>
                      <a:r>
                        <a:rPr lang="en-US" dirty="0"/>
                        <a:t>Study completion</a:t>
                      </a:r>
                      <a:r>
                        <a:rPr lang="en-US" baseline="0" dirty="0"/>
                        <a:t> time span</a:t>
                      </a:r>
                    </a:p>
                    <a:p>
                      <a:pPr marL="285750" indent="-285750">
                        <a:buFont typeface="Arial" panose="020B0604020202020204" pitchFamily="34" charset="0"/>
                        <a:buChar char="•"/>
                      </a:pPr>
                      <a:r>
                        <a:rPr lang="en-US" baseline="0" dirty="0"/>
                        <a:t>Social interaction</a:t>
                      </a:r>
                    </a:p>
                    <a:p>
                      <a:pPr marL="285750" indent="-285750">
                        <a:buFont typeface="Arial" panose="020B0604020202020204" pitchFamily="34" charset="0"/>
                        <a:buChar char="•"/>
                      </a:pPr>
                      <a:r>
                        <a:rPr lang="en-US" baseline="0" dirty="0"/>
                        <a:t>Financial and career guidance</a:t>
                      </a:r>
                      <a:endParaRPr lang="en-US" dirty="0"/>
                    </a:p>
                  </a:txBody>
                  <a:tcPr/>
                </a:tc>
                <a:extLst>
                  <a:ext uri="{0D108BD9-81ED-4DB2-BD59-A6C34878D82A}">
                    <a16:rowId xmlns:a16="http://schemas.microsoft.com/office/drawing/2014/main" val="10002"/>
                  </a:ext>
                </a:extLst>
              </a:tr>
              <a:tr h="742006">
                <a:tc>
                  <a:txBody>
                    <a:bodyPr/>
                    <a:lstStyle/>
                    <a:p>
                      <a:pPr algn="ctr"/>
                      <a:r>
                        <a:rPr lang="en-US" sz="2400" dirty="0"/>
                        <a:t>Use of Technology</a:t>
                      </a:r>
                    </a:p>
                  </a:txBody>
                  <a:tcPr/>
                </a:tc>
                <a:tc>
                  <a:txBody>
                    <a:bodyPr/>
                    <a:lstStyle/>
                    <a:p>
                      <a:pPr algn="ctr"/>
                      <a:r>
                        <a:rPr lang="en-US" sz="2400" dirty="0"/>
                        <a:t>7</a:t>
                      </a:r>
                    </a:p>
                  </a:txBody>
                  <a:tcPr/>
                </a:tc>
                <a:tc>
                  <a:txBody>
                    <a:bodyPr/>
                    <a:lstStyle/>
                    <a:p>
                      <a:pPr marL="285750" indent="-285750">
                        <a:buFont typeface="Arial" panose="020B0604020202020204" pitchFamily="34" charset="0"/>
                        <a:buChar char="•"/>
                      </a:pPr>
                      <a:r>
                        <a:rPr lang="en-US" dirty="0"/>
                        <a:t>Learners skill of using technology</a:t>
                      </a:r>
                    </a:p>
                    <a:p>
                      <a:pPr marL="285750" indent="-285750">
                        <a:buFont typeface="Arial" panose="020B0604020202020204" pitchFamily="34" charset="0"/>
                        <a:buChar char="•"/>
                      </a:pPr>
                      <a:r>
                        <a:rPr lang="en-US" dirty="0"/>
                        <a:t>Technology Integration</a:t>
                      </a:r>
                    </a:p>
                  </a:txBody>
                  <a:tcPr/>
                </a:tc>
                <a:extLst>
                  <a:ext uri="{0D108BD9-81ED-4DB2-BD59-A6C34878D82A}">
                    <a16:rowId xmlns:a16="http://schemas.microsoft.com/office/drawing/2014/main" val="10003"/>
                  </a:ext>
                </a:extLst>
              </a:tr>
              <a:tr h="601069">
                <a:tc>
                  <a:txBody>
                    <a:bodyPr/>
                    <a:lstStyle/>
                    <a:p>
                      <a:pPr algn="ctr"/>
                      <a:r>
                        <a:rPr lang="en-US" sz="2400" dirty="0"/>
                        <a:t>Total</a:t>
                      </a:r>
                    </a:p>
                  </a:txBody>
                  <a:tcPr/>
                </a:tc>
                <a:tc>
                  <a:txBody>
                    <a:bodyPr/>
                    <a:lstStyle/>
                    <a:p>
                      <a:pPr algn="ctr"/>
                      <a:r>
                        <a:rPr lang="en-US" sz="2400" dirty="0"/>
                        <a:t>30</a:t>
                      </a:r>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37117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Data Analysis</a:t>
            </a:r>
          </a:p>
        </p:txBody>
      </p:sp>
      <p:sp>
        <p:nvSpPr>
          <p:cNvPr id="3" name="Content Placeholder 2"/>
          <p:cNvSpPr>
            <a:spLocks noGrp="1"/>
          </p:cNvSpPr>
          <p:nvPr>
            <p:ph idx="1"/>
          </p:nvPr>
        </p:nvSpPr>
        <p:spPr>
          <a:xfrm>
            <a:off x="1571222" y="2137892"/>
            <a:ext cx="9066727" cy="3889421"/>
          </a:xfrm>
        </p:spPr>
        <p:txBody>
          <a:bodyPr>
            <a:normAutofit fontScale="85000" lnSpcReduction="20000"/>
          </a:bodyPr>
          <a:lstStyle/>
          <a:p>
            <a:pPr algn="just">
              <a:lnSpc>
                <a:spcPct val="150000"/>
              </a:lnSpc>
              <a:buFont typeface="Wingdings" panose="05000000000000000000" pitchFamily="2" charset="2"/>
              <a:buChar char="Ø"/>
            </a:pPr>
            <a:r>
              <a:rPr lang="en-US" sz="2600" dirty="0">
                <a:solidFill>
                  <a:srgbClr val="000000">
                    <a:lumMod val="75000"/>
                    <a:lumOff val="25000"/>
                  </a:srgbClr>
                </a:solidFill>
              </a:rPr>
              <a:t>  </a:t>
            </a:r>
            <a:r>
              <a:rPr lang="en-US" sz="2800" b="1" dirty="0">
                <a:solidFill>
                  <a:srgbClr val="000000">
                    <a:lumMod val="75000"/>
                    <a:lumOff val="25000"/>
                  </a:srgbClr>
                </a:solidFill>
              </a:rPr>
              <a:t>The data was analyzed in two parts.</a:t>
            </a:r>
          </a:p>
          <a:p>
            <a:pPr algn="just">
              <a:lnSpc>
                <a:spcPct val="150000"/>
              </a:lnSpc>
              <a:buFont typeface="Wingdings" panose="05000000000000000000" pitchFamily="2" charset="2"/>
              <a:buChar char="Ø"/>
            </a:pPr>
            <a:r>
              <a:rPr lang="en-US" sz="2800" b="1" dirty="0">
                <a:solidFill>
                  <a:srgbClr val="000000">
                    <a:lumMod val="75000"/>
                    <a:lumOff val="25000"/>
                  </a:srgbClr>
                </a:solidFill>
              </a:rPr>
              <a:t>  Quantitative analysis was done for the closed ended questions, </a:t>
            </a:r>
          </a:p>
          <a:p>
            <a:pPr algn="just">
              <a:lnSpc>
                <a:spcPct val="150000"/>
              </a:lnSpc>
              <a:buFont typeface="Wingdings" panose="05000000000000000000" pitchFamily="2" charset="2"/>
              <a:buChar char="Ø"/>
            </a:pPr>
            <a:r>
              <a:rPr lang="en-US" sz="2800" b="1" dirty="0">
                <a:solidFill>
                  <a:srgbClr val="000000">
                    <a:lumMod val="75000"/>
                    <a:lumOff val="25000"/>
                  </a:srgbClr>
                </a:solidFill>
              </a:rPr>
              <a:t>  SPSS-21 was used.</a:t>
            </a:r>
          </a:p>
          <a:p>
            <a:pPr algn="just">
              <a:lnSpc>
                <a:spcPct val="150000"/>
              </a:lnSpc>
              <a:buFont typeface="Wingdings" panose="05000000000000000000" pitchFamily="2" charset="2"/>
              <a:buChar char="Ø"/>
            </a:pPr>
            <a:r>
              <a:rPr lang="en-US" sz="2800" b="1" dirty="0">
                <a:solidFill>
                  <a:srgbClr val="000000">
                    <a:lumMod val="75000"/>
                    <a:lumOff val="25000"/>
                  </a:srgbClr>
                </a:solidFill>
              </a:rPr>
              <a:t>  Descriptive analysis of frequencies was employed.</a:t>
            </a:r>
          </a:p>
          <a:p>
            <a:pPr algn="just">
              <a:lnSpc>
                <a:spcPct val="150000"/>
              </a:lnSpc>
              <a:buFont typeface="Wingdings" panose="05000000000000000000" pitchFamily="2" charset="2"/>
              <a:buChar char="Ø"/>
            </a:pPr>
            <a:r>
              <a:rPr lang="en-US" sz="2800" b="1" dirty="0">
                <a:solidFill>
                  <a:srgbClr val="000000">
                    <a:lumMod val="75000"/>
                    <a:lumOff val="25000"/>
                  </a:srgbClr>
                </a:solidFill>
              </a:rPr>
              <a:t>  Qualitative analysis was done for the open ended questions.</a:t>
            </a:r>
          </a:p>
          <a:p>
            <a:pPr algn="just">
              <a:lnSpc>
                <a:spcPct val="150000"/>
              </a:lnSpc>
              <a:buFont typeface="Wingdings" panose="05000000000000000000" pitchFamily="2" charset="2"/>
              <a:buChar char="Ø"/>
            </a:pPr>
            <a:r>
              <a:rPr lang="en-US" sz="2800" b="1" dirty="0">
                <a:solidFill>
                  <a:srgbClr val="000000">
                    <a:lumMod val="75000"/>
                    <a:lumOff val="25000"/>
                  </a:srgbClr>
                </a:solidFill>
              </a:rPr>
              <a:t>  Themes were generated from the responses. </a:t>
            </a:r>
          </a:p>
          <a:p>
            <a:pPr marL="0" indent="0" algn="just">
              <a:lnSpc>
                <a:spcPct val="150000"/>
              </a:lnSpc>
              <a:buNone/>
            </a:pPr>
            <a:endParaRPr lang="en-US" sz="2800" b="1" dirty="0">
              <a:solidFill>
                <a:srgbClr val="000000">
                  <a:lumMod val="75000"/>
                  <a:lumOff val="25000"/>
                </a:srgbClr>
              </a:solidFill>
            </a:endParaRPr>
          </a:p>
        </p:txBody>
      </p:sp>
      <p:pic>
        <p:nvPicPr>
          <p:cNvPr id="4" name="Picture 3"/>
          <p:cNvPicPr>
            <a:picLocks noChangeAspect="1"/>
          </p:cNvPicPr>
          <p:nvPr/>
        </p:nvPicPr>
        <p:blipFill>
          <a:blip r:embed="rId2"/>
          <a:stretch>
            <a:fillRect/>
          </a:stretch>
        </p:blipFill>
        <p:spPr>
          <a:xfrm>
            <a:off x="0" y="0"/>
            <a:ext cx="1408298" cy="1140051"/>
          </a:xfrm>
          <a:prstGeom prst="rect">
            <a:avLst/>
          </a:prstGeom>
        </p:spPr>
      </p:pic>
    </p:spTree>
    <p:extLst>
      <p:ext uri="{BB962C8B-B14F-4D97-AF65-F5344CB8AC3E}">
        <p14:creationId xmlns:p14="http://schemas.microsoft.com/office/powerpoint/2010/main" val="288611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53C8-B552-4E34-B1E8-6431E78104FE}"/>
              </a:ext>
            </a:extLst>
          </p:cNvPr>
          <p:cNvSpPr>
            <a:spLocks noGrp="1"/>
          </p:cNvSpPr>
          <p:nvPr>
            <p:ph type="title"/>
          </p:nvPr>
        </p:nvSpPr>
        <p:spPr/>
        <p:txBody>
          <a:bodyPr>
            <a:normAutofit/>
          </a:bodyPr>
          <a:lstStyle/>
          <a:p>
            <a:pPr algn="ctr"/>
            <a:r>
              <a:rPr lang="en-US" sz="6000" b="1" dirty="0"/>
              <a:t>Overall data view </a:t>
            </a:r>
          </a:p>
        </p:txBody>
      </p:sp>
      <p:graphicFrame>
        <p:nvGraphicFramePr>
          <p:cNvPr id="5" name="Table 5">
            <a:extLst>
              <a:ext uri="{FF2B5EF4-FFF2-40B4-BE49-F238E27FC236}">
                <a16:creationId xmlns:a16="http://schemas.microsoft.com/office/drawing/2014/main" id="{71BB0E85-9C94-4ED0-92AF-8554A4C576CA}"/>
              </a:ext>
            </a:extLst>
          </p:cNvPr>
          <p:cNvGraphicFramePr>
            <a:graphicFrameLocks noGrp="1"/>
          </p:cNvGraphicFramePr>
          <p:nvPr>
            <p:ph idx="1"/>
            <p:extLst>
              <p:ext uri="{D42A27DB-BD31-4B8C-83A1-F6EECF244321}">
                <p14:modId xmlns:p14="http://schemas.microsoft.com/office/powerpoint/2010/main" val="3027383577"/>
              </p:ext>
            </p:extLst>
          </p:nvPr>
        </p:nvGraphicFramePr>
        <p:xfrm>
          <a:off x="1" y="2159000"/>
          <a:ext cx="12191999" cy="4539827"/>
        </p:xfrm>
        <a:graphic>
          <a:graphicData uri="http://schemas.openxmlformats.org/drawingml/2006/table">
            <a:tbl>
              <a:tblPr firstRow="1" bandRow="1">
                <a:tableStyleId>{5C22544A-7EE6-4342-B048-85BDC9FD1C3A}</a:tableStyleId>
              </a:tblPr>
              <a:tblGrid>
                <a:gridCol w="2652247">
                  <a:extLst>
                    <a:ext uri="{9D8B030D-6E8A-4147-A177-3AD203B41FA5}">
                      <a16:colId xmlns:a16="http://schemas.microsoft.com/office/drawing/2014/main" val="2373195692"/>
                    </a:ext>
                  </a:extLst>
                </a:gridCol>
                <a:gridCol w="5377616">
                  <a:extLst>
                    <a:ext uri="{9D8B030D-6E8A-4147-A177-3AD203B41FA5}">
                      <a16:colId xmlns:a16="http://schemas.microsoft.com/office/drawing/2014/main" val="2298504822"/>
                    </a:ext>
                  </a:extLst>
                </a:gridCol>
                <a:gridCol w="1642020">
                  <a:extLst>
                    <a:ext uri="{9D8B030D-6E8A-4147-A177-3AD203B41FA5}">
                      <a16:colId xmlns:a16="http://schemas.microsoft.com/office/drawing/2014/main" val="721503934"/>
                    </a:ext>
                  </a:extLst>
                </a:gridCol>
                <a:gridCol w="2520116">
                  <a:extLst>
                    <a:ext uri="{9D8B030D-6E8A-4147-A177-3AD203B41FA5}">
                      <a16:colId xmlns:a16="http://schemas.microsoft.com/office/drawing/2014/main" val="3499781358"/>
                    </a:ext>
                  </a:extLst>
                </a:gridCol>
              </a:tblGrid>
              <a:tr h="516467">
                <a:tc>
                  <a:txBody>
                    <a:bodyPr/>
                    <a:lstStyle/>
                    <a:p>
                      <a:pPr algn="ctr"/>
                      <a:r>
                        <a:rPr lang="en-US" sz="2000" dirty="0"/>
                        <a:t>List of constructs</a:t>
                      </a:r>
                    </a:p>
                  </a:txBody>
                  <a:tcPr/>
                </a:tc>
                <a:tc>
                  <a:txBody>
                    <a:bodyPr/>
                    <a:lstStyle/>
                    <a:p>
                      <a:pPr algn="ctr"/>
                      <a:r>
                        <a:rPr lang="en-US" sz="2000" dirty="0"/>
                        <a:t>Sub-constructs</a:t>
                      </a:r>
                    </a:p>
                  </a:txBody>
                  <a:tcPr/>
                </a:tc>
                <a:tc>
                  <a:txBody>
                    <a:bodyPr/>
                    <a:lstStyle/>
                    <a:p>
                      <a:pPr algn="ctr"/>
                      <a:r>
                        <a:rPr lang="en-US" sz="2000" dirty="0"/>
                        <a:t>Mean</a:t>
                      </a:r>
                    </a:p>
                  </a:txBody>
                  <a:tcPr/>
                </a:tc>
                <a:tc>
                  <a:txBody>
                    <a:bodyPr/>
                    <a:lstStyle/>
                    <a:p>
                      <a:pPr algn="ctr"/>
                      <a:r>
                        <a:rPr lang="en-US" sz="2000" dirty="0"/>
                        <a:t>SD</a:t>
                      </a:r>
                    </a:p>
                  </a:txBody>
                  <a:tcPr/>
                </a:tc>
                <a:extLst>
                  <a:ext uri="{0D108BD9-81ED-4DB2-BD59-A6C34878D82A}">
                    <a16:rowId xmlns:a16="http://schemas.microsoft.com/office/drawing/2014/main" val="3863010398"/>
                  </a:ext>
                </a:extLst>
              </a:tr>
              <a:tr h="0">
                <a:tc rowSpan="4">
                  <a:txBody>
                    <a:bodyPr/>
                    <a:lstStyle/>
                    <a:p>
                      <a:r>
                        <a:rPr lang="en-US" dirty="0"/>
                        <a:t>Quality of education</a:t>
                      </a:r>
                    </a:p>
                  </a:txBody>
                  <a:tcPr/>
                </a:tc>
                <a:tc>
                  <a:txBody>
                    <a:bodyPr/>
                    <a:lstStyle/>
                    <a:p>
                      <a:r>
                        <a:rPr lang="en-US" dirty="0"/>
                        <a:t>Quality of learning material</a:t>
                      </a:r>
                    </a:p>
                  </a:txBody>
                  <a:tcPr/>
                </a:tc>
                <a:tc>
                  <a:txBody>
                    <a:bodyPr/>
                    <a:lstStyle/>
                    <a:p>
                      <a:pPr algn="ctr"/>
                      <a:r>
                        <a:rPr lang="en-US" dirty="0"/>
                        <a:t>6.6</a:t>
                      </a:r>
                    </a:p>
                  </a:txBody>
                  <a:tcPr/>
                </a:tc>
                <a:tc>
                  <a:txBody>
                    <a:bodyPr/>
                    <a:lstStyle/>
                    <a:p>
                      <a:pPr algn="ctr"/>
                      <a:r>
                        <a:rPr lang="en-US" dirty="0"/>
                        <a:t>2.20</a:t>
                      </a:r>
                    </a:p>
                  </a:txBody>
                  <a:tcPr/>
                </a:tc>
                <a:extLst>
                  <a:ext uri="{0D108BD9-81ED-4DB2-BD59-A6C34878D82A}">
                    <a16:rowId xmlns:a16="http://schemas.microsoft.com/office/drawing/2014/main" val="1520327337"/>
                  </a:ext>
                </a:extLst>
              </a:tr>
              <a:tr h="273050">
                <a:tc vMerge="1">
                  <a:txBody>
                    <a:bodyPr/>
                    <a:lstStyle/>
                    <a:p>
                      <a:endParaRPr lang="en-US"/>
                    </a:p>
                  </a:txBody>
                  <a:tcPr/>
                </a:tc>
                <a:tc>
                  <a:txBody>
                    <a:bodyPr/>
                    <a:lstStyle/>
                    <a:p>
                      <a:r>
                        <a:rPr lang="en-US" dirty="0"/>
                        <a:t>Mode of content delivery</a:t>
                      </a:r>
                    </a:p>
                  </a:txBody>
                  <a:tcPr/>
                </a:tc>
                <a:tc>
                  <a:txBody>
                    <a:bodyPr/>
                    <a:lstStyle/>
                    <a:p>
                      <a:pPr algn="ctr"/>
                      <a:r>
                        <a:rPr lang="en-US" dirty="0"/>
                        <a:t>5.38</a:t>
                      </a:r>
                    </a:p>
                  </a:txBody>
                  <a:tcPr/>
                </a:tc>
                <a:tc>
                  <a:txBody>
                    <a:bodyPr/>
                    <a:lstStyle/>
                    <a:p>
                      <a:pPr algn="ctr"/>
                      <a:r>
                        <a:rPr lang="en-US" dirty="0"/>
                        <a:t>2.06</a:t>
                      </a:r>
                    </a:p>
                  </a:txBody>
                  <a:tcPr/>
                </a:tc>
                <a:extLst>
                  <a:ext uri="{0D108BD9-81ED-4DB2-BD59-A6C34878D82A}">
                    <a16:rowId xmlns:a16="http://schemas.microsoft.com/office/drawing/2014/main" val="1658313442"/>
                  </a:ext>
                </a:extLst>
              </a:tr>
              <a:tr h="180340">
                <a:tc vMerge="1">
                  <a:txBody>
                    <a:bodyPr/>
                    <a:lstStyle/>
                    <a:p>
                      <a:endParaRPr lang="en-US"/>
                    </a:p>
                  </a:txBody>
                  <a:tcPr/>
                </a:tc>
                <a:tc>
                  <a:txBody>
                    <a:bodyPr/>
                    <a:lstStyle/>
                    <a:p>
                      <a:r>
                        <a:rPr lang="en-US" dirty="0"/>
                        <a:t>Learning environment</a:t>
                      </a:r>
                    </a:p>
                  </a:txBody>
                  <a:tcPr/>
                </a:tc>
                <a:tc>
                  <a:txBody>
                    <a:bodyPr/>
                    <a:lstStyle/>
                    <a:p>
                      <a:pPr algn="ctr"/>
                      <a:r>
                        <a:rPr lang="en-US" dirty="0"/>
                        <a:t>7.65</a:t>
                      </a:r>
                    </a:p>
                  </a:txBody>
                  <a:tcPr/>
                </a:tc>
                <a:tc>
                  <a:txBody>
                    <a:bodyPr/>
                    <a:lstStyle/>
                    <a:p>
                      <a:pPr algn="ctr"/>
                      <a:r>
                        <a:rPr lang="en-US" dirty="0"/>
                        <a:t>1.90</a:t>
                      </a:r>
                    </a:p>
                  </a:txBody>
                  <a:tcPr/>
                </a:tc>
                <a:extLst>
                  <a:ext uri="{0D108BD9-81ED-4DB2-BD59-A6C34878D82A}">
                    <a16:rowId xmlns:a16="http://schemas.microsoft.com/office/drawing/2014/main" val="754011293"/>
                  </a:ext>
                </a:extLst>
              </a:tr>
              <a:tr h="0">
                <a:tc vMerge="1">
                  <a:txBody>
                    <a:bodyPr/>
                    <a:lstStyle/>
                    <a:p>
                      <a:endParaRPr lang="en-US"/>
                    </a:p>
                  </a:txBody>
                  <a:tcPr/>
                </a:tc>
                <a:tc>
                  <a:txBody>
                    <a:bodyPr/>
                    <a:lstStyle/>
                    <a:p>
                      <a:r>
                        <a:rPr lang="en-US" dirty="0"/>
                        <a:t>Learning facilitations</a:t>
                      </a:r>
                    </a:p>
                  </a:txBody>
                  <a:tcPr/>
                </a:tc>
                <a:tc>
                  <a:txBody>
                    <a:bodyPr/>
                    <a:lstStyle/>
                    <a:p>
                      <a:pPr algn="ctr"/>
                      <a:r>
                        <a:rPr lang="en-US" dirty="0"/>
                        <a:t>7.22</a:t>
                      </a:r>
                    </a:p>
                  </a:txBody>
                  <a:tcPr/>
                </a:tc>
                <a:tc>
                  <a:txBody>
                    <a:bodyPr/>
                    <a:lstStyle/>
                    <a:p>
                      <a:pPr algn="ctr"/>
                      <a:r>
                        <a:rPr lang="en-US" dirty="0"/>
                        <a:t>2.10</a:t>
                      </a:r>
                    </a:p>
                  </a:txBody>
                  <a:tcPr/>
                </a:tc>
                <a:extLst>
                  <a:ext uri="{0D108BD9-81ED-4DB2-BD59-A6C34878D82A}">
                    <a16:rowId xmlns:a16="http://schemas.microsoft.com/office/drawing/2014/main" val="154412791"/>
                  </a:ext>
                </a:extLst>
              </a:tr>
              <a:tr h="0">
                <a:tc rowSpan="5">
                  <a:txBody>
                    <a:bodyPr/>
                    <a:lstStyle/>
                    <a:p>
                      <a:r>
                        <a:rPr lang="en-US" dirty="0"/>
                        <a:t>Learners’ Satisfaction</a:t>
                      </a:r>
                    </a:p>
                  </a:txBody>
                  <a:tcPr/>
                </a:tc>
                <a:tc>
                  <a:txBody>
                    <a:bodyPr/>
                    <a:lstStyle/>
                    <a:p>
                      <a:r>
                        <a:rPr lang="en-US" dirty="0"/>
                        <a:t>Workload</a:t>
                      </a:r>
                    </a:p>
                  </a:txBody>
                  <a:tcPr/>
                </a:tc>
                <a:tc>
                  <a:txBody>
                    <a:bodyPr/>
                    <a:lstStyle/>
                    <a:p>
                      <a:pPr algn="ctr"/>
                      <a:r>
                        <a:rPr lang="en-US" dirty="0"/>
                        <a:t>9.485</a:t>
                      </a:r>
                    </a:p>
                  </a:txBody>
                  <a:tcPr/>
                </a:tc>
                <a:tc>
                  <a:txBody>
                    <a:bodyPr/>
                    <a:lstStyle/>
                    <a:p>
                      <a:pPr algn="ctr"/>
                      <a:r>
                        <a:rPr lang="en-US" dirty="0"/>
                        <a:t>2.282</a:t>
                      </a:r>
                    </a:p>
                  </a:txBody>
                  <a:tcPr/>
                </a:tc>
                <a:extLst>
                  <a:ext uri="{0D108BD9-81ED-4DB2-BD59-A6C34878D82A}">
                    <a16:rowId xmlns:a16="http://schemas.microsoft.com/office/drawing/2014/main" val="1315425137"/>
                  </a:ext>
                </a:extLst>
              </a:tr>
              <a:tr h="291592">
                <a:tc vMerge="1">
                  <a:txBody>
                    <a:bodyPr/>
                    <a:lstStyle/>
                    <a:p>
                      <a:endParaRPr lang="en-US"/>
                    </a:p>
                  </a:txBody>
                  <a:tcPr/>
                </a:tc>
                <a:tc>
                  <a:txBody>
                    <a:bodyPr/>
                    <a:lstStyle/>
                    <a:p>
                      <a:r>
                        <a:rPr lang="en-US" dirty="0"/>
                        <a:t>Satisfaction of learners’ with ODL system</a:t>
                      </a:r>
                    </a:p>
                  </a:txBody>
                  <a:tcPr/>
                </a:tc>
                <a:tc>
                  <a:txBody>
                    <a:bodyPr/>
                    <a:lstStyle/>
                    <a:p>
                      <a:pPr algn="ctr"/>
                      <a:r>
                        <a:rPr lang="en-US" dirty="0"/>
                        <a:t>10.30</a:t>
                      </a:r>
                    </a:p>
                  </a:txBody>
                  <a:tcPr/>
                </a:tc>
                <a:tc>
                  <a:txBody>
                    <a:bodyPr/>
                    <a:lstStyle/>
                    <a:p>
                      <a:pPr algn="ctr"/>
                      <a:r>
                        <a:rPr lang="en-US" dirty="0"/>
                        <a:t>2.984</a:t>
                      </a:r>
                    </a:p>
                  </a:txBody>
                  <a:tcPr/>
                </a:tc>
                <a:extLst>
                  <a:ext uri="{0D108BD9-81ED-4DB2-BD59-A6C34878D82A}">
                    <a16:rowId xmlns:a16="http://schemas.microsoft.com/office/drawing/2014/main" val="2506598752"/>
                  </a:ext>
                </a:extLst>
              </a:tr>
              <a:tr h="217424">
                <a:tc vMerge="1">
                  <a:txBody>
                    <a:bodyPr/>
                    <a:lstStyle/>
                    <a:p>
                      <a:endParaRPr lang="en-US"/>
                    </a:p>
                  </a:txBody>
                  <a:tcPr/>
                </a:tc>
                <a:tc>
                  <a:txBody>
                    <a:bodyPr/>
                    <a:lstStyle/>
                    <a:p>
                      <a:r>
                        <a:rPr lang="en-US" dirty="0"/>
                        <a:t>Study completion time span</a:t>
                      </a:r>
                    </a:p>
                  </a:txBody>
                  <a:tcPr/>
                </a:tc>
                <a:tc>
                  <a:txBody>
                    <a:bodyPr/>
                    <a:lstStyle/>
                    <a:p>
                      <a:pPr algn="ctr"/>
                      <a:r>
                        <a:rPr lang="en-US" dirty="0"/>
                        <a:t>8.657</a:t>
                      </a:r>
                    </a:p>
                  </a:txBody>
                  <a:tcPr/>
                </a:tc>
                <a:tc>
                  <a:txBody>
                    <a:bodyPr/>
                    <a:lstStyle/>
                    <a:p>
                      <a:pPr algn="ctr"/>
                      <a:r>
                        <a:rPr lang="en-US" dirty="0"/>
                        <a:t>1.153</a:t>
                      </a:r>
                    </a:p>
                  </a:txBody>
                  <a:tcPr/>
                </a:tc>
                <a:extLst>
                  <a:ext uri="{0D108BD9-81ED-4DB2-BD59-A6C34878D82A}">
                    <a16:rowId xmlns:a16="http://schemas.microsoft.com/office/drawing/2014/main" val="657591970"/>
                  </a:ext>
                </a:extLst>
              </a:tr>
              <a:tr h="143256">
                <a:tc vMerge="1">
                  <a:txBody>
                    <a:bodyPr/>
                    <a:lstStyle/>
                    <a:p>
                      <a:endParaRPr lang="en-US"/>
                    </a:p>
                  </a:txBody>
                  <a:tcPr/>
                </a:tc>
                <a:tc>
                  <a:txBody>
                    <a:bodyPr/>
                    <a:lstStyle/>
                    <a:p>
                      <a:r>
                        <a:rPr lang="en-US" dirty="0"/>
                        <a:t>Social interaction</a:t>
                      </a:r>
                    </a:p>
                  </a:txBody>
                  <a:tcPr/>
                </a:tc>
                <a:tc>
                  <a:txBody>
                    <a:bodyPr/>
                    <a:lstStyle/>
                    <a:p>
                      <a:pPr algn="ctr"/>
                      <a:r>
                        <a:rPr lang="en-US" dirty="0"/>
                        <a:t>8.385</a:t>
                      </a:r>
                    </a:p>
                  </a:txBody>
                  <a:tcPr/>
                </a:tc>
                <a:tc>
                  <a:txBody>
                    <a:bodyPr/>
                    <a:lstStyle/>
                    <a:p>
                      <a:pPr algn="ctr"/>
                      <a:r>
                        <a:rPr lang="en-US" dirty="0"/>
                        <a:t>1.687</a:t>
                      </a:r>
                    </a:p>
                  </a:txBody>
                  <a:tcPr/>
                </a:tc>
                <a:extLst>
                  <a:ext uri="{0D108BD9-81ED-4DB2-BD59-A6C34878D82A}">
                    <a16:rowId xmlns:a16="http://schemas.microsoft.com/office/drawing/2014/main" val="2592197894"/>
                  </a:ext>
                </a:extLst>
              </a:tr>
              <a:tr h="0">
                <a:tc vMerge="1">
                  <a:txBody>
                    <a:bodyPr/>
                    <a:lstStyle/>
                    <a:p>
                      <a:endParaRPr lang="en-US"/>
                    </a:p>
                  </a:txBody>
                  <a:tcPr/>
                </a:tc>
                <a:tc>
                  <a:txBody>
                    <a:bodyPr/>
                    <a:lstStyle/>
                    <a:p>
                      <a:r>
                        <a:rPr lang="en-US" dirty="0"/>
                        <a:t>Financial &amp; career guidance</a:t>
                      </a:r>
                    </a:p>
                  </a:txBody>
                  <a:tcPr/>
                </a:tc>
                <a:tc>
                  <a:txBody>
                    <a:bodyPr/>
                    <a:lstStyle/>
                    <a:p>
                      <a:pPr algn="ctr"/>
                      <a:r>
                        <a:rPr lang="en-US" dirty="0"/>
                        <a:t>9.328</a:t>
                      </a:r>
                    </a:p>
                  </a:txBody>
                  <a:tcPr/>
                </a:tc>
                <a:tc>
                  <a:txBody>
                    <a:bodyPr/>
                    <a:lstStyle/>
                    <a:p>
                      <a:pPr algn="ctr"/>
                      <a:r>
                        <a:rPr lang="en-US" dirty="0"/>
                        <a:t>2.971</a:t>
                      </a:r>
                    </a:p>
                  </a:txBody>
                  <a:tcPr/>
                </a:tc>
                <a:extLst>
                  <a:ext uri="{0D108BD9-81ED-4DB2-BD59-A6C34878D82A}">
                    <a16:rowId xmlns:a16="http://schemas.microsoft.com/office/drawing/2014/main" val="3314956047"/>
                  </a:ext>
                </a:extLst>
              </a:tr>
              <a:tr h="185420">
                <a:tc rowSpan="2">
                  <a:txBody>
                    <a:bodyPr/>
                    <a:lstStyle/>
                    <a:p>
                      <a:r>
                        <a:rPr lang="en-US" dirty="0"/>
                        <a:t>Use of Technology</a:t>
                      </a:r>
                    </a:p>
                  </a:txBody>
                  <a:tcPr/>
                </a:tc>
                <a:tc>
                  <a:txBody>
                    <a:bodyPr/>
                    <a:lstStyle/>
                    <a:p>
                      <a:r>
                        <a:rPr lang="en-US" dirty="0"/>
                        <a:t>Learners’ technological skill </a:t>
                      </a:r>
                    </a:p>
                  </a:txBody>
                  <a:tcPr/>
                </a:tc>
                <a:tc>
                  <a:txBody>
                    <a:bodyPr/>
                    <a:lstStyle/>
                    <a:p>
                      <a:pPr algn="ctr"/>
                      <a:r>
                        <a:rPr lang="en-US" dirty="0"/>
                        <a:t>10.185</a:t>
                      </a:r>
                    </a:p>
                  </a:txBody>
                  <a:tcPr/>
                </a:tc>
                <a:tc>
                  <a:txBody>
                    <a:bodyPr/>
                    <a:lstStyle/>
                    <a:p>
                      <a:pPr algn="ctr"/>
                      <a:r>
                        <a:rPr lang="en-US" dirty="0"/>
                        <a:t>1.920</a:t>
                      </a:r>
                    </a:p>
                  </a:txBody>
                  <a:tcPr/>
                </a:tc>
                <a:extLst>
                  <a:ext uri="{0D108BD9-81ED-4DB2-BD59-A6C34878D82A}">
                    <a16:rowId xmlns:a16="http://schemas.microsoft.com/office/drawing/2014/main" val="3488842205"/>
                  </a:ext>
                </a:extLst>
              </a:tr>
              <a:tr h="185420">
                <a:tc vMerge="1">
                  <a:txBody>
                    <a:bodyPr/>
                    <a:lstStyle/>
                    <a:p>
                      <a:endParaRPr lang="en-US"/>
                    </a:p>
                  </a:txBody>
                  <a:tcPr/>
                </a:tc>
                <a:tc>
                  <a:txBody>
                    <a:bodyPr/>
                    <a:lstStyle/>
                    <a:p>
                      <a:r>
                        <a:rPr lang="en-US" dirty="0"/>
                        <a:t>Technological integration</a:t>
                      </a:r>
                    </a:p>
                  </a:txBody>
                  <a:tcPr/>
                </a:tc>
                <a:tc>
                  <a:txBody>
                    <a:bodyPr/>
                    <a:lstStyle/>
                    <a:p>
                      <a:pPr algn="ctr"/>
                      <a:r>
                        <a:rPr lang="en-US" dirty="0"/>
                        <a:t>13.685</a:t>
                      </a:r>
                    </a:p>
                  </a:txBody>
                  <a:tcPr/>
                </a:tc>
                <a:tc>
                  <a:txBody>
                    <a:bodyPr/>
                    <a:lstStyle/>
                    <a:p>
                      <a:pPr algn="ctr"/>
                      <a:r>
                        <a:rPr lang="en-US" dirty="0"/>
                        <a:t>2.831</a:t>
                      </a:r>
                    </a:p>
                  </a:txBody>
                  <a:tcPr/>
                </a:tc>
                <a:extLst>
                  <a:ext uri="{0D108BD9-81ED-4DB2-BD59-A6C34878D82A}">
                    <a16:rowId xmlns:a16="http://schemas.microsoft.com/office/drawing/2014/main" val="2125115088"/>
                  </a:ext>
                </a:extLst>
              </a:tr>
            </a:tbl>
          </a:graphicData>
        </a:graphic>
      </p:graphicFrame>
      <p:pic>
        <p:nvPicPr>
          <p:cNvPr id="4" name="Picture 3">
            <a:extLst>
              <a:ext uri="{FF2B5EF4-FFF2-40B4-BE49-F238E27FC236}">
                <a16:creationId xmlns:a16="http://schemas.microsoft.com/office/drawing/2014/main" id="{3B0B4FFB-3CF9-42E6-9E63-06EC5B5FAE3B}"/>
              </a:ext>
            </a:extLst>
          </p:cNvPr>
          <p:cNvPicPr>
            <a:picLocks noChangeAspect="1"/>
          </p:cNvPicPr>
          <p:nvPr/>
        </p:nvPicPr>
        <p:blipFill>
          <a:blip r:embed="rId2"/>
          <a:stretch>
            <a:fillRect/>
          </a:stretch>
        </p:blipFill>
        <p:spPr>
          <a:xfrm>
            <a:off x="0" y="0"/>
            <a:ext cx="1408298" cy="1140051"/>
          </a:xfrm>
          <a:prstGeom prst="rect">
            <a:avLst/>
          </a:prstGeom>
        </p:spPr>
      </p:pic>
      <p:sp>
        <p:nvSpPr>
          <p:cNvPr id="7" name="TextBox 6">
            <a:extLst>
              <a:ext uri="{FF2B5EF4-FFF2-40B4-BE49-F238E27FC236}">
                <a16:creationId xmlns:a16="http://schemas.microsoft.com/office/drawing/2014/main" id="{30788BF0-EEAB-420C-BCEF-015214DB7A2E}"/>
              </a:ext>
            </a:extLst>
          </p:cNvPr>
          <p:cNvSpPr txBox="1"/>
          <p:nvPr/>
        </p:nvSpPr>
        <p:spPr>
          <a:xfrm flipH="1">
            <a:off x="1298221" y="1763514"/>
            <a:ext cx="9857458" cy="400110"/>
          </a:xfrm>
          <a:prstGeom prst="rect">
            <a:avLst/>
          </a:prstGeom>
          <a:noFill/>
        </p:spPr>
        <p:txBody>
          <a:bodyPr wrap="square" rtlCol="0">
            <a:spAutoFit/>
          </a:bodyPr>
          <a:lstStyle/>
          <a:p>
            <a:r>
              <a:rPr lang="en-US" sz="2000" dirty="0"/>
              <a:t>Table 1: Overall frequency mean for the constructs </a:t>
            </a:r>
          </a:p>
        </p:txBody>
      </p:sp>
    </p:spTree>
    <p:extLst>
      <p:ext uri="{BB962C8B-B14F-4D97-AF65-F5344CB8AC3E}">
        <p14:creationId xmlns:p14="http://schemas.microsoft.com/office/powerpoint/2010/main" val="165168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85301-F935-47DF-ABB1-A1392DD13ADB}"/>
              </a:ext>
            </a:extLst>
          </p:cNvPr>
          <p:cNvSpPr>
            <a:spLocks noGrp="1"/>
          </p:cNvSpPr>
          <p:nvPr>
            <p:ph type="title"/>
          </p:nvPr>
        </p:nvSpPr>
        <p:spPr/>
        <p:txBody>
          <a:bodyPr/>
          <a:lstStyle/>
          <a:p>
            <a:pPr algn="ctr"/>
            <a:r>
              <a:rPr lang="en-US" b="1" dirty="0"/>
              <a:t>Interpretation of table 1</a:t>
            </a:r>
          </a:p>
        </p:txBody>
      </p:sp>
      <p:sp>
        <p:nvSpPr>
          <p:cNvPr id="3" name="Content Placeholder 2">
            <a:extLst>
              <a:ext uri="{FF2B5EF4-FFF2-40B4-BE49-F238E27FC236}">
                <a16:creationId xmlns:a16="http://schemas.microsoft.com/office/drawing/2014/main" id="{E0ACAF3F-ABB4-48A6-A960-8F5CA1C66E9C}"/>
              </a:ext>
            </a:extLst>
          </p:cNvPr>
          <p:cNvSpPr>
            <a:spLocks noGrp="1"/>
          </p:cNvSpPr>
          <p:nvPr>
            <p:ph idx="1"/>
          </p:nvPr>
        </p:nvSpPr>
        <p:spPr/>
        <p:txBody>
          <a:bodyPr/>
          <a:lstStyle/>
          <a:p>
            <a:r>
              <a:rPr lang="en-US" dirty="0"/>
              <a:t>   </a:t>
            </a:r>
          </a:p>
          <a:p>
            <a:pPr>
              <a:lnSpc>
                <a:spcPct val="150000"/>
              </a:lnSpc>
            </a:pPr>
            <a:r>
              <a:rPr lang="en-US" sz="2400" dirty="0"/>
              <a:t>Table 1 shows that the maximum mean difference of frequencies occur in the construct of use of technology. The minimum mean difference of frequencies occur in the sub-construct of the mode of content delivery regarding quality of education.  </a:t>
            </a:r>
            <a:endParaRPr lang="en-US" dirty="0"/>
          </a:p>
        </p:txBody>
      </p:sp>
    </p:spTree>
    <p:extLst>
      <p:ext uri="{BB962C8B-B14F-4D97-AF65-F5344CB8AC3E}">
        <p14:creationId xmlns:p14="http://schemas.microsoft.com/office/powerpoint/2010/main" val="329469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7814"/>
            <a:ext cx="10058400" cy="1450757"/>
          </a:xfrm>
        </p:spPr>
        <p:txBody>
          <a:bodyPr>
            <a:normAutofit/>
          </a:bodyPr>
          <a:lstStyle/>
          <a:p>
            <a:pPr algn="ctr"/>
            <a:r>
              <a:rPr lang="en-US" sz="3200" b="1" dirty="0"/>
              <a:t>Table 2: Frequency distribution of the quality of education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4112872"/>
              </p:ext>
            </p:extLst>
          </p:nvPr>
        </p:nvGraphicFramePr>
        <p:xfrm>
          <a:off x="0" y="2279561"/>
          <a:ext cx="12192001" cy="3566160"/>
        </p:xfrm>
        <a:graphic>
          <a:graphicData uri="http://schemas.openxmlformats.org/drawingml/2006/table">
            <a:tbl>
              <a:tblPr firstRow="1" bandRow="1">
                <a:tableStyleId>{5C22544A-7EE6-4342-B048-85BDC9FD1C3A}</a:tableStyleId>
              </a:tblPr>
              <a:tblGrid>
                <a:gridCol w="1464272">
                  <a:extLst>
                    <a:ext uri="{9D8B030D-6E8A-4147-A177-3AD203B41FA5}">
                      <a16:colId xmlns:a16="http://schemas.microsoft.com/office/drawing/2014/main" val="20000"/>
                    </a:ext>
                  </a:extLst>
                </a:gridCol>
                <a:gridCol w="2435319">
                  <a:extLst>
                    <a:ext uri="{9D8B030D-6E8A-4147-A177-3AD203B41FA5}">
                      <a16:colId xmlns:a16="http://schemas.microsoft.com/office/drawing/2014/main" val="20001"/>
                    </a:ext>
                  </a:extLst>
                </a:gridCol>
                <a:gridCol w="816910">
                  <a:extLst>
                    <a:ext uri="{9D8B030D-6E8A-4147-A177-3AD203B41FA5}">
                      <a16:colId xmlns:a16="http://schemas.microsoft.com/office/drawing/2014/main" val="20002"/>
                    </a:ext>
                  </a:extLst>
                </a:gridCol>
                <a:gridCol w="1104751">
                  <a:extLst>
                    <a:ext uri="{9D8B030D-6E8A-4147-A177-3AD203B41FA5}">
                      <a16:colId xmlns:a16="http://schemas.microsoft.com/office/drawing/2014/main" val="20003"/>
                    </a:ext>
                  </a:extLst>
                </a:gridCol>
                <a:gridCol w="868164">
                  <a:extLst>
                    <a:ext uri="{9D8B030D-6E8A-4147-A177-3AD203B41FA5}">
                      <a16:colId xmlns:a16="http://schemas.microsoft.com/office/drawing/2014/main" val="20004"/>
                    </a:ext>
                  </a:extLst>
                </a:gridCol>
                <a:gridCol w="1078938">
                  <a:extLst>
                    <a:ext uri="{9D8B030D-6E8A-4147-A177-3AD203B41FA5}">
                      <a16:colId xmlns:a16="http://schemas.microsoft.com/office/drawing/2014/main" val="20005"/>
                    </a:ext>
                  </a:extLst>
                </a:gridCol>
                <a:gridCol w="1248486">
                  <a:extLst>
                    <a:ext uri="{9D8B030D-6E8A-4147-A177-3AD203B41FA5}">
                      <a16:colId xmlns:a16="http://schemas.microsoft.com/office/drawing/2014/main" val="20006"/>
                    </a:ext>
                  </a:extLst>
                </a:gridCol>
                <a:gridCol w="1032697">
                  <a:extLst>
                    <a:ext uri="{9D8B030D-6E8A-4147-A177-3AD203B41FA5}">
                      <a16:colId xmlns:a16="http://schemas.microsoft.com/office/drawing/2014/main" val="20007"/>
                    </a:ext>
                  </a:extLst>
                </a:gridCol>
                <a:gridCol w="1063526">
                  <a:extLst>
                    <a:ext uri="{9D8B030D-6E8A-4147-A177-3AD203B41FA5}">
                      <a16:colId xmlns:a16="http://schemas.microsoft.com/office/drawing/2014/main" val="20008"/>
                    </a:ext>
                  </a:extLst>
                </a:gridCol>
                <a:gridCol w="1078938">
                  <a:extLst>
                    <a:ext uri="{9D8B030D-6E8A-4147-A177-3AD203B41FA5}">
                      <a16:colId xmlns:a16="http://schemas.microsoft.com/office/drawing/2014/main" val="20009"/>
                    </a:ext>
                  </a:extLst>
                </a:gridCol>
              </a:tblGrid>
              <a:tr h="327815">
                <a:tc rowSpan="2">
                  <a:txBody>
                    <a:bodyPr/>
                    <a:lstStyle/>
                    <a:p>
                      <a:pPr algn="ctr"/>
                      <a:r>
                        <a:rPr lang="en-US" dirty="0"/>
                        <a:t>Construct</a:t>
                      </a:r>
                    </a:p>
                  </a:txBody>
                  <a:tcPr/>
                </a:tc>
                <a:tc rowSpan="2">
                  <a:txBody>
                    <a:bodyPr/>
                    <a:lstStyle/>
                    <a:p>
                      <a:pPr algn="ctr"/>
                      <a:r>
                        <a:rPr lang="en-US" dirty="0"/>
                        <a:t>Sub-constructs</a:t>
                      </a:r>
                    </a:p>
                  </a:txBody>
                  <a:tcPr/>
                </a:tc>
                <a:tc rowSpan="2">
                  <a:txBody>
                    <a:bodyPr/>
                    <a:lstStyle/>
                    <a:p>
                      <a:pPr algn="ctr"/>
                      <a:r>
                        <a:rPr lang="en-US" dirty="0"/>
                        <a:t>N</a:t>
                      </a:r>
                    </a:p>
                  </a:txBody>
                  <a:tcPr/>
                </a:tc>
                <a:tc rowSpan="2">
                  <a:txBody>
                    <a:bodyPr/>
                    <a:lstStyle/>
                    <a:p>
                      <a:pPr algn="ctr"/>
                      <a:r>
                        <a:rPr lang="en-US" dirty="0"/>
                        <a:t>Mean </a:t>
                      </a:r>
                    </a:p>
                  </a:txBody>
                  <a:tcPr/>
                </a:tc>
                <a:tc rowSpan="2">
                  <a:txBody>
                    <a:bodyPr/>
                    <a:lstStyle/>
                    <a:p>
                      <a:pPr algn="ctr"/>
                      <a:r>
                        <a:rPr lang="en-US" dirty="0"/>
                        <a:t>SD</a:t>
                      </a:r>
                    </a:p>
                  </a:txBody>
                  <a:tcPr/>
                </a:tc>
                <a:tc gridSpan="5">
                  <a:txBody>
                    <a:bodyPr/>
                    <a:lstStyle/>
                    <a:p>
                      <a:pPr algn="ctr"/>
                      <a:r>
                        <a:rPr lang="en-US" dirty="0"/>
                        <a:t>Frequency Percentages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dirty="0"/>
                        <a:t>SDA</a:t>
                      </a:r>
                    </a:p>
                  </a:txBody>
                  <a:tcPr/>
                </a:tc>
                <a:tc>
                  <a:txBody>
                    <a:bodyPr/>
                    <a:lstStyle/>
                    <a:p>
                      <a:pPr algn="ctr"/>
                      <a:r>
                        <a:rPr lang="en-US" dirty="0"/>
                        <a:t>DA</a:t>
                      </a:r>
                    </a:p>
                  </a:txBody>
                  <a:tcPr/>
                </a:tc>
                <a:tc>
                  <a:txBody>
                    <a:bodyPr/>
                    <a:lstStyle/>
                    <a:p>
                      <a:pPr algn="ctr"/>
                      <a:r>
                        <a:rPr lang="en-US" dirty="0"/>
                        <a:t>N</a:t>
                      </a:r>
                    </a:p>
                  </a:txBody>
                  <a:tcPr/>
                </a:tc>
                <a:tc>
                  <a:txBody>
                    <a:bodyPr/>
                    <a:lstStyle/>
                    <a:p>
                      <a:pPr algn="ctr"/>
                      <a:r>
                        <a:rPr lang="en-US" dirty="0"/>
                        <a:t>A</a:t>
                      </a:r>
                    </a:p>
                  </a:txBody>
                  <a:tcPr/>
                </a:tc>
                <a:tc>
                  <a:txBody>
                    <a:bodyPr/>
                    <a:lstStyle/>
                    <a:p>
                      <a:pPr algn="ctr"/>
                      <a:r>
                        <a:rPr lang="en-US" dirty="0"/>
                        <a:t>SA</a:t>
                      </a:r>
                    </a:p>
                  </a:txBody>
                  <a:tcPr/>
                </a:tc>
                <a:extLst>
                  <a:ext uri="{0D108BD9-81ED-4DB2-BD59-A6C34878D82A}">
                    <a16:rowId xmlns:a16="http://schemas.microsoft.com/office/drawing/2014/main" val="10001"/>
                  </a:ext>
                </a:extLst>
              </a:tr>
              <a:tr h="503886">
                <a:tc rowSpan="4">
                  <a:txBody>
                    <a:bodyPr/>
                    <a:lstStyle/>
                    <a:p>
                      <a:r>
                        <a:rPr lang="en-US" sz="2000" dirty="0"/>
                        <a:t>Quality of Education</a:t>
                      </a:r>
                    </a:p>
                  </a:txBody>
                  <a:tcPr/>
                </a:tc>
                <a:tc>
                  <a:txBody>
                    <a:bodyPr/>
                    <a:lstStyle/>
                    <a:p>
                      <a:r>
                        <a:rPr lang="en-US" dirty="0"/>
                        <a:t>Learning Material</a:t>
                      </a:r>
                    </a:p>
                  </a:txBody>
                  <a:tcPr/>
                </a:tc>
                <a:tc rowSpan="4">
                  <a:txBody>
                    <a:bodyPr/>
                    <a:lstStyle/>
                    <a:p>
                      <a:pPr algn="ctr"/>
                      <a:endParaRPr lang="en-US" dirty="0"/>
                    </a:p>
                    <a:p>
                      <a:pPr algn="ctr"/>
                      <a:endParaRPr lang="en-US" dirty="0"/>
                    </a:p>
                    <a:p>
                      <a:pPr algn="ctr"/>
                      <a:endParaRPr lang="en-US" dirty="0"/>
                    </a:p>
                    <a:p>
                      <a:pPr algn="ctr"/>
                      <a:r>
                        <a:rPr lang="en-US" dirty="0"/>
                        <a:t>70</a:t>
                      </a:r>
                    </a:p>
                  </a:txBody>
                  <a:tcPr/>
                </a:tc>
                <a:tc>
                  <a:txBody>
                    <a:bodyPr/>
                    <a:lstStyle/>
                    <a:p>
                      <a:pPr algn="ctr"/>
                      <a:r>
                        <a:rPr lang="en-US" dirty="0"/>
                        <a:t>3.31</a:t>
                      </a:r>
                    </a:p>
                    <a:p>
                      <a:pPr algn="ctr"/>
                      <a:r>
                        <a:rPr lang="en-US" dirty="0"/>
                        <a:t>3.28</a:t>
                      </a:r>
                    </a:p>
                  </a:txBody>
                  <a:tcPr/>
                </a:tc>
                <a:tc>
                  <a:txBody>
                    <a:bodyPr/>
                    <a:lstStyle/>
                    <a:p>
                      <a:pPr algn="ctr"/>
                      <a:r>
                        <a:rPr lang="en-US" dirty="0"/>
                        <a:t>1.489</a:t>
                      </a:r>
                    </a:p>
                    <a:p>
                      <a:pPr algn="ctr"/>
                      <a:r>
                        <a:rPr lang="en-US" dirty="0"/>
                        <a:t>1.524</a:t>
                      </a:r>
                    </a:p>
                  </a:txBody>
                  <a:tcPr/>
                </a:tc>
                <a:tc>
                  <a:txBody>
                    <a:bodyPr/>
                    <a:lstStyle/>
                    <a:p>
                      <a:pPr algn="ctr"/>
                      <a:r>
                        <a:rPr lang="en-US" dirty="0"/>
                        <a:t>17.1</a:t>
                      </a:r>
                    </a:p>
                    <a:p>
                      <a:pPr algn="ctr"/>
                      <a:r>
                        <a:rPr lang="en-US" dirty="0"/>
                        <a:t>20.0</a:t>
                      </a:r>
                    </a:p>
                  </a:txBody>
                  <a:tcPr/>
                </a:tc>
                <a:tc>
                  <a:txBody>
                    <a:bodyPr/>
                    <a:lstStyle/>
                    <a:p>
                      <a:pPr algn="ctr"/>
                      <a:r>
                        <a:rPr lang="en-US" dirty="0"/>
                        <a:t>21.4</a:t>
                      </a:r>
                    </a:p>
                    <a:p>
                      <a:pPr algn="ctr"/>
                      <a:r>
                        <a:rPr lang="en-US" dirty="0"/>
                        <a:t>18.6</a:t>
                      </a:r>
                    </a:p>
                  </a:txBody>
                  <a:tcPr/>
                </a:tc>
                <a:tc>
                  <a:txBody>
                    <a:bodyPr/>
                    <a:lstStyle/>
                    <a:p>
                      <a:pPr algn="ctr"/>
                      <a:r>
                        <a:rPr lang="en-US" dirty="0"/>
                        <a:t>-</a:t>
                      </a:r>
                    </a:p>
                    <a:p>
                      <a:pPr algn="ctr"/>
                      <a:r>
                        <a:rPr lang="en-US" dirty="0"/>
                        <a:t>-</a:t>
                      </a:r>
                    </a:p>
                  </a:txBody>
                  <a:tcPr/>
                </a:tc>
                <a:tc>
                  <a:txBody>
                    <a:bodyPr/>
                    <a:lstStyle/>
                    <a:p>
                      <a:pPr algn="ctr"/>
                      <a:r>
                        <a:rPr lang="en-US" dirty="0"/>
                        <a:t>35.7</a:t>
                      </a:r>
                    </a:p>
                    <a:p>
                      <a:pPr algn="ctr"/>
                      <a:r>
                        <a:rPr lang="en-US" dirty="0"/>
                        <a:t>35.5</a:t>
                      </a:r>
                    </a:p>
                  </a:txBody>
                  <a:tcPr/>
                </a:tc>
                <a:tc>
                  <a:txBody>
                    <a:bodyPr/>
                    <a:lstStyle/>
                    <a:p>
                      <a:pPr algn="ctr"/>
                      <a:r>
                        <a:rPr lang="en-US" dirty="0"/>
                        <a:t>25.7</a:t>
                      </a:r>
                    </a:p>
                    <a:p>
                      <a:pPr algn="ctr"/>
                      <a:r>
                        <a:rPr lang="en-US" dirty="0"/>
                        <a:t>25.9</a:t>
                      </a:r>
                    </a:p>
                  </a:txBody>
                  <a:tcPr/>
                </a:tc>
                <a:extLst>
                  <a:ext uri="{0D108BD9-81ED-4DB2-BD59-A6C34878D82A}">
                    <a16:rowId xmlns:a16="http://schemas.microsoft.com/office/drawing/2014/main" val="10002"/>
                  </a:ext>
                </a:extLst>
              </a:tr>
              <a:tr h="537935">
                <a:tc vMerge="1">
                  <a:txBody>
                    <a:bodyPr/>
                    <a:lstStyle/>
                    <a:p>
                      <a:endParaRPr lang="en-US"/>
                    </a:p>
                  </a:txBody>
                  <a:tcPr/>
                </a:tc>
                <a:tc>
                  <a:txBody>
                    <a:bodyPr/>
                    <a:lstStyle/>
                    <a:p>
                      <a:r>
                        <a:rPr lang="en-US" dirty="0"/>
                        <a:t>Mode of content delivery</a:t>
                      </a:r>
                    </a:p>
                  </a:txBody>
                  <a:tcPr/>
                </a:tc>
                <a:tc vMerge="1">
                  <a:txBody>
                    <a:bodyPr/>
                    <a:lstStyle/>
                    <a:p>
                      <a:endParaRPr lang="en-US"/>
                    </a:p>
                  </a:txBody>
                  <a:tcPr/>
                </a:tc>
                <a:tc>
                  <a:txBody>
                    <a:bodyPr/>
                    <a:lstStyle/>
                    <a:p>
                      <a:pPr algn="ctr"/>
                      <a:r>
                        <a:rPr lang="en-US" dirty="0"/>
                        <a:t>2.485</a:t>
                      </a:r>
                    </a:p>
                    <a:p>
                      <a:pPr algn="ctr"/>
                      <a:r>
                        <a:rPr lang="en-US" dirty="0"/>
                        <a:t>2.901</a:t>
                      </a:r>
                    </a:p>
                  </a:txBody>
                  <a:tcPr/>
                </a:tc>
                <a:tc>
                  <a:txBody>
                    <a:bodyPr/>
                    <a:lstStyle/>
                    <a:p>
                      <a:pPr algn="ctr"/>
                      <a:r>
                        <a:rPr lang="en-US" dirty="0"/>
                        <a:t>1.236</a:t>
                      </a:r>
                    </a:p>
                    <a:p>
                      <a:pPr algn="ctr"/>
                      <a:r>
                        <a:rPr lang="en-US" dirty="0"/>
                        <a:t>1.395</a:t>
                      </a:r>
                    </a:p>
                  </a:txBody>
                  <a:tcPr/>
                </a:tc>
                <a:tc>
                  <a:txBody>
                    <a:bodyPr/>
                    <a:lstStyle/>
                    <a:p>
                      <a:pPr algn="ctr"/>
                      <a:r>
                        <a:rPr lang="en-US" dirty="0"/>
                        <a:t>17.1</a:t>
                      </a:r>
                    </a:p>
                    <a:p>
                      <a:pPr algn="ctr"/>
                      <a:r>
                        <a:rPr lang="en-US" dirty="0"/>
                        <a:t>14.3</a:t>
                      </a:r>
                    </a:p>
                  </a:txBody>
                  <a:tcPr/>
                </a:tc>
                <a:tc>
                  <a:txBody>
                    <a:bodyPr/>
                    <a:lstStyle/>
                    <a:p>
                      <a:pPr algn="ctr"/>
                      <a:r>
                        <a:rPr lang="en-US" dirty="0"/>
                        <a:t>54.3</a:t>
                      </a:r>
                    </a:p>
                    <a:p>
                      <a:pPr algn="ctr"/>
                      <a:r>
                        <a:rPr lang="en-US" dirty="0"/>
                        <a:t>40.0</a:t>
                      </a:r>
                    </a:p>
                  </a:txBody>
                  <a:tcPr/>
                </a:tc>
                <a:tc>
                  <a:txBody>
                    <a:bodyPr/>
                    <a:lstStyle/>
                    <a:p>
                      <a:pPr algn="ctr"/>
                      <a:r>
                        <a:rPr lang="en-US" dirty="0"/>
                        <a:t>-</a:t>
                      </a:r>
                    </a:p>
                    <a:p>
                      <a:pPr algn="ctr"/>
                      <a:r>
                        <a:rPr lang="en-US" dirty="0"/>
                        <a:t>5.7</a:t>
                      </a:r>
                    </a:p>
                  </a:txBody>
                  <a:tcPr/>
                </a:tc>
                <a:tc>
                  <a:txBody>
                    <a:bodyPr/>
                    <a:lstStyle/>
                    <a:p>
                      <a:pPr algn="ctr"/>
                      <a:r>
                        <a:rPr lang="en-US" dirty="0"/>
                        <a:t>20.0</a:t>
                      </a:r>
                    </a:p>
                    <a:p>
                      <a:pPr algn="ctr"/>
                      <a:r>
                        <a:rPr lang="en-US" dirty="0"/>
                        <a:t>21.4</a:t>
                      </a:r>
                    </a:p>
                  </a:txBody>
                  <a:tcPr/>
                </a:tc>
                <a:tc>
                  <a:txBody>
                    <a:bodyPr/>
                    <a:lstStyle/>
                    <a:p>
                      <a:pPr algn="ctr"/>
                      <a:r>
                        <a:rPr lang="en-US" dirty="0"/>
                        <a:t>8.6</a:t>
                      </a:r>
                    </a:p>
                    <a:p>
                      <a:pPr algn="ctr"/>
                      <a:r>
                        <a:rPr lang="en-US" dirty="0"/>
                        <a:t>18.6</a:t>
                      </a:r>
                    </a:p>
                  </a:txBody>
                  <a:tcPr/>
                </a:tc>
                <a:extLst>
                  <a:ext uri="{0D108BD9-81ED-4DB2-BD59-A6C34878D82A}">
                    <a16:rowId xmlns:a16="http://schemas.microsoft.com/office/drawing/2014/main" val="10003"/>
                  </a:ext>
                </a:extLst>
              </a:tr>
              <a:tr h="571983">
                <a:tc vMerge="1">
                  <a:txBody>
                    <a:bodyPr/>
                    <a:lstStyle/>
                    <a:p>
                      <a:endParaRPr lang="en-US"/>
                    </a:p>
                  </a:txBody>
                  <a:tcPr/>
                </a:tc>
                <a:tc>
                  <a:txBody>
                    <a:bodyPr/>
                    <a:lstStyle/>
                    <a:p>
                      <a:r>
                        <a:rPr lang="en-US" dirty="0"/>
                        <a:t>Learning Environment</a:t>
                      </a:r>
                    </a:p>
                  </a:txBody>
                  <a:tcPr/>
                </a:tc>
                <a:tc vMerge="1">
                  <a:txBody>
                    <a:bodyPr/>
                    <a:lstStyle/>
                    <a:p>
                      <a:endParaRPr lang="en-US"/>
                    </a:p>
                  </a:txBody>
                  <a:tcPr/>
                </a:tc>
                <a:tc>
                  <a:txBody>
                    <a:bodyPr/>
                    <a:lstStyle/>
                    <a:p>
                      <a:pPr algn="ctr"/>
                      <a:r>
                        <a:rPr lang="en-US" dirty="0"/>
                        <a:t>4.314</a:t>
                      </a:r>
                    </a:p>
                    <a:p>
                      <a:pPr algn="ctr"/>
                      <a:r>
                        <a:rPr lang="en-US" dirty="0"/>
                        <a:t>3.342</a:t>
                      </a:r>
                    </a:p>
                  </a:txBody>
                  <a:tcPr/>
                </a:tc>
                <a:tc>
                  <a:txBody>
                    <a:bodyPr/>
                    <a:lstStyle/>
                    <a:p>
                      <a:pPr algn="ctr"/>
                      <a:r>
                        <a:rPr lang="en-US" dirty="0"/>
                        <a:t>0.909</a:t>
                      </a:r>
                    </a:p>
                    <a:p>
                      <a:pPr algn="ctr"/>
                      <a:r>
                        <a:rPr lang="en-US" dirty="0"/>
                        <a:t>1.596</a:t>
                      </a:r>
                    </a:p>
                  </a:txBody>
                  <a:tcPr/>
                </a:tc>
                <a:tc>
                  <a:txBody>
                    <a:bodyPr/>
                    <a:lstStyle/>
                    <a:p>
                      <a:pPr algn="ctr"/>
                      <a:r>
                        <a:rPr lang="en-US" dirty="0"/>
                        <a:t>-</a:t>
                      </a:r>
                    </a:p>
                    <a:p>
                      <a:pPr algn="ctr"/>
                      <a:r>
                        <a:rPr lang="en-US" dirty="0"/>
                        <a:t>17.1</a:t>
                      </a:r>
                    </a:p>
                  </a:txBody>
                  <a:tcPr/>
                </a:tc>
                <a:tc>
                  <a:txBody>
                    <a:bodyPr/>
                    <a:lstStyle/>
                    <a:p>
                      <a:pPr algn="ctr"/>
                      <a:r>
                        <a:rPr lang="en-US" dirty="0"/>
                        <a:t>10.0</a:t>
                      </a:r>
                    </a:p>
                    <a:p>
                      <a:pPr algn="ctr"/>
                      <a:r>
                        <a:rPr lang="en-US" dirty="0"/>
                        <a:t>25.7</a:t>
                      </a:r>
                    </a:p>
                  </a:txBody>
                  <a:tcPr/>
                </a:tc>
                <a:tc>
                  <a:txBody>
                    <a:bodyPr/>
                    <a:lstStyle/>
                    <a:p>
                      <a:pPr algn="ctr"/>
                      <a:r>
                        <a:rPr lang="en-US" dirty="0"/>
                        <a:t>-</a:t>
                      </a:r>
                    </a:p>
                    <a:p>
                      <a:pPr algn="ctr"/>
                      <a:r>
                        <a:rPr lang="en-US" dirty="0"/>
                        <a:t>-</a:t>
                      </a:r>
                    </a:p>
                  </a:txBody>
                  <a:tcPr/>
                </a:tc>
                <a:tc>
                  <a:txBody>
                    <a:bodyPr/>
                    <a:lstStyle/>
                    <a:p>
                      <a:pPr algn="ctr"/>
                      <a:r>
                        <a:rPr lang="en-US" dirty="0"/>
                        <a:t>38.6</a:t>
                      </a:r>
                    </a:p>
                    <a:p>
                      <a:pPr algn="ctr"/>
                      <a:r>
                        <a:rPr lang="en-US" dirty="0"/>
                        <a:t>20.0</a:t>
                      </a:r>
                    </a:p>
                  </a:txBody>
                  <a:tcPr/>
                </a:tc>
                <a:tc>
                  <a:txBody>
                    <a:bodyPr/>
                    <a:lstStyle/>
                    <a:p>
                      <a:pPr algn="ctr"/>
                      <a:r>
                        <a:rPr lang="en-US" dirty="0"/>
                        <a:t>51.4</a:t>
                      </a:r>
                    </a:p>
                    <a:p>
                      <a:pPr algn="ctr"/>
                      <a:r>
                        <a:rPr lang="en-US" dirty="0"/>
                        <a:t>37.1</a:t>
                      </a:r>
                    </a:p>
                  </a:txBody>
                  <a:tcPr/>
                </a:tc>
                <a:extLst>
                  <a:ext uri="{0D108BD9-81ED-4DB2-BD59-A6C34878D82A}">
                    <a16:rowId xmlns:a16="http://schemas.microsoft.com/office/drawing/2014/main" val="10004"/>
                  </a:ext>
                </a:extLst>
              </a:tr>
              <a:tr h="606032">
                <a:tc vMerge="1">
                  <a:txBody>
                    <a:bodyPr/>
                    <a:lstStyle/>
                    <a:p>
                      <a:endParaRPr lang="en-US"/>
                    </a:p>
                  </a:txBody>
                  <a:tcPr/>
                </a:tc>
                <a:tc>
                  <a:txBody>
                    <a:bodyPr/>
                    <a:lstStyle/>
                    <a:p>
                      <a:r>
                        <a:rPr lang="en-US" dirty="0"/>
                        <a:t>Learning Facilitations</a:t>
                      </a:r>
                    </a:p>
                  </a:txBody>
                  <a:tcPr/>
                </a:tc>
                <a:tc vMerge="1">
                  <a:txBody>
                    <a:bodyPr/>
                    <a:lstStyle/>
                    <a:p>
                      <a:endParaRPr lang="en-US"/>
                    </a:p>
                  </a:txBody>
                  <a:tcPr/>
                </a:tc>
                <a:tc>
                  <a:txBody>
                    <a:bodyPr/>
                    <a:lstStyle/>
                    <a:p>
                      <a:pPr algn="ctr"/>
                      <a:r>
                        <a:rPr lang="en-US" dirty="0"/>
                        <a:t>3.000</a:t>
                      </a:r>
                    </a:p>
                    <a:p>
                      <a:pPr algn="ctr"/>
                      <a:r>
                        <a:rPr lang="en-US" dirty="0"/>
                        <a:t>2.200</a:t>
                      </a:r>
                    </a:p>
                    <a:p>
                      <a:pPr algn="ctr"/>
                      <a:r>
                        <a:rPr lang="en-US" dirty="0"/>
                        <a:t>2.028</a:t>
                      </a:r>
                    </a:p>
                  </a:txBody>
                  <a:tcPr/>
                </a:tc>
                <a:tc>
                  <a:txBody>
                    <a:bodyPr/>
                    <a:lstStyle/>
                    <a:p>
                      <a:pPr algn="ctr"/>
                      <a:r>
                        <a:rPr lang="en-US" dirty="0"/>
                        <a:t>1.503</a:t>
                      </a:r>
                    </a:p>
                    <a:p>
                      <a:pPr algn="ctr"/>
                      <a:r>
                        <a:rPr lang="en-US" dirty="0"/>
                        <a:t>1.222</a:t>
                      </a:r>
                    </a:p>
                    <a:p>
                      <a:pPr algn="ctr"/>
                      <a:r>
                        <a:rPr lang="en-US" dirty="0"/>
                        <a:t>1.227</a:t>
                      </a:r>
                    </a:p>
                  </a:txBody>
                  <a:tcPr/>
                </a:tc>
                <a:tc>
                  <a:txBody>
                    <a:bodyPr/>
                    <a:lstStyle/>
                    <a:p>
                      <a:pPr algn="ctr"/>
                      <a:r>
                        <a:rPr lang="en-US" dirty="0"/>
                        <a:t>22.9</a:t>
                      </a:r>
                    </a:p>
                    <a:p>
                      <a:pPr algn="ctr"/>
                      <a:r>
                        <a:rPr lang="en-US" dirty="0"/>
                        <a:t>31.4</a:t>
                      </a:r>
                    </a:p>
                    <a:p>
                      <a:pPr algn="ctr"/>
                      <a:r>
                        <a:rPr lang="en-US" dirty="0"/>
                        <a:t>42.9</a:t>
                      </a:r>
                    </a:p>
                  </a:txBody>
                  <a:tcPr/>
                </a:tc>
                <a:tc>
                  <a:txBody>
                    <a:bodyPr/>
                    <a:lstStyle/>
                    <a:p>
                      <a:pPr algn="ctr"/>
                      <a:r>
                        <a:rPr lang="en-US" dirty="0"/>
                        <a:t>22.3</a:t>
                      </a:r>
                    </a:p>
                    <a:p>
                      <a:pPr algn="ctr"/>
                      <a:r>
                        <a:rPr lang="en-US" dirty="0"/>
                        <a:t>45.7</a:t>
                      </a:r>
                    </a:p>
                    <a:p>
                      <a:pPr algn="ctr"/>
                      <a:r>
                        <a:rPr lang="en-US" dirty="0"/>
                        <a:t>34.3</a:t>
                      </a:r>
                    </a:p>
                  </a:txBody>
                  <a:tcPr/>
                </a:tc>
                <a:tc>
                  <a:txBody>
                    <a:bodyPr/>
                    <a:lstStyle/>
                    <a:p>
                      <a:pPr algn="ctr"/>
                      <a:r>
                        <a:rPr lang="en-US" dirty="0"/>
                        <a:t>5.1</a:t>
                      </a:r>
                    </a:p>
                    <a:p>
                      <a:pPr algn="ctr"/>
                      <a:r>
                        <a:rPr lang="en-US" dirty="0"/>
                        <a:t>-</a:t>
                      </a:r>
                    </a:p>
                    <a:p>
                      <a:pPr algn="ctr"/>
                      <a:r>
                        <a:rPr lang="en-US" dirty="0"/>
                        <a:t>7.7</a:t>
                      </a:r>
                    </a:p>
                  </a:txBody>
                  <a:tcPr/>
                </a:tc>
                <a:tc>
                  <a:txBody>
                    <a:bodyPr/>
                    <a:lstStyle/>
                    <a:p>
                      <a:pPr algn="ctr"/>
                      <a:r>
                        <a:rPr lang="en-US" dirty="0"/>
                        <a:t>28.6</a:t>
                      </a:r>
                    </a:p>
                    <a:p>
                      <a:pPr algn="ctr"/>
                      <a:r>
                        <a:rPr lang="en-US" dirty="0"/>
                        <a:t>17.1</a:t>
                      </a:r>
                    </a:p>
                    <a:p>
                      <a:pPr algn="ctr"/>
                      <a:r>
                        <a:rPr lang="en-US" dirty="0"/>
                        <a:t>8.6</a:t>
                      </a:r>
                    </a:p>
                  </a:txBody>
                  <a:tcPr/>
                </a:tc>
                <a:tc>
                  <a:txBody>
                    <a:bodyPr/>
                    <a:lstStyle/>
                    <a:p>
                      <a:pPr algn="ctr"/>
                      <a:r>
                        <a:rPr lang="en-US" dirty="0"/>
                        <a:t>20.0</a:t>
                      </a:r>
                    </a:p>
                    <a:p>
                      <a:pPr algn="ctr"/>
                      <a:r>
                        <a:rPr lang="en-US" dirty="0"/>
                        <a:t>5.7</a:t>
                      </a:r>
                    </a:p>
                    <a:p>
                      <a:pPr algn="ctr"/>
                      <a:r>
                        <a:rPr lang="en-US" dirty="0"/>
                        <a:t>7.1</a:t>
                      </a:r>
                    </a:p>
                  </a:txBody>
                  <a:tcPr/>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2"/>
          <a:stretch>
            <a:fillRect/>
          </a:stretch>
        </p:blipFill>
        <p:spPr>
          <a:xfrm>
            <a:off x="0" y="0"/>
            <a:ext cx="1408298" cy="1140051"/>
          </a:xfrm>
          <a:prstGeom prst="rect">
            <a:avLst/>
          </a:prstGeom>
        </p:spPr>
      </p:pic>
    </p:spTree>
    <p:extLst>
      <p:ext uri="{BB962C8B-B14F-4D97-AF65-F5344CB8AC3E}">
        <p14:creationId xmlns:p14="http://schemas.microsoft.com/office/powerpoint/2010/main" val="1142621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Interpretation of table 2</a:t>
            </a:r>
          </a:p>
        </p:txBody>
      </p:sp>
      <p:sp>
        <p:nvSpPr>
          <p:cNvPr id="3" name="Content Placeholder 2"/>
          <p:cNvSpPr>
            <a:spLocks noGrp="1"/>
          </p:cNvSpPr>
          <p:nvPr>
            <p:ph idx="1"/>
          </p:nvPr>
        </p:nvSpPr>
        <p:spPr>
          <a:xfrm>
            <a:off x="193183" y="1845734"/>
            <a:ext cx="11887199" cy="4023360"/>
          </a:xfrm>
        </p:spPr>
        <p:txBody>
          <a:bodyPr>
            <a:normAutofit fontScale="92500" lnSpcReduction="20000"/>
          </a:bodyPr>
          <a:lstStyle/>
          <a:p>
            <a:pPr algn="just">
              <a:lnSpc>
                <a:spcPct val="150000"/>
              </a:lnSpc>
              <a:buFont typeface="Wingdings" panose="05000000000000000000" pitchFamily="2" charset="2"/>
              <a:buChar char="§"/>
            </a:pPr>
            <a:r>
              <a:rPr lang="en-US" sz="1800" dirty="0"/>
              <a:t>  Table 2 shows the perspective of problems regarding quality of education. It is reflected from the frequencies that most of the students are responded to agree with maximum frequency percentages of 35.7% and 35.5% respectively for each statements about the quality of learning material regarding the quality of education. </a:t>
            </a:r>
          </a:p>
          <a:p>
            <a:pPr algn="just">
              <a:lnSpc>
                <a:spcPct val="150000"/>
              </a:lnSpc>
              <a:buFont typeface="Wingdings" panose="05000000000000000000" pitchFamily="2" charset="2"/>
              <a:buChar char="§"/>
            </a:pPr>
            <a:r>
              <a:rPr lang="en-US" sz="1800" dirty="0"/>
              <a:t>  Table 2 also reflects that most of the students responded to disagree with maximum frequency percentages of 54.3% and 40.0% respectively for each statements about the mode of content delivery regarding quality of education. </a:t>
            </a:r>
          </a:p>
          <a:p>
            <a:pPr>
              <a:lnSpc>
                <a:spcPct val="150000"/>
              </a:lnSpc>
              <a:buFont typeface="Wingdings" panose="05000000000000000000" pitchFamily="2" charset="2"/>
              <a:buChar char="§"/>
            </a:pPr>
            <a:r>
              <a:rPr lang="en-US" sz="1800" dirty="0"/>
              <a:t>  Table 2 shows that maximum students responded to strongly agree with frequency percentage of 51.4% and 37.1% respectively for each statement regarding quality of learning environment under the construct of quality of education.</a:t>
            </a:r>
          </a:p>
          <a:p>
            <a:pPr>
              <a:lnSpc>
                <a:spcPct val="150000"/>
              </a:lnSpc>
              <a:buFont typeface="Wingdings" panose="05000000000000000000" pitchFamily="2" charset="2"/>
              <a:buChar char="§"/>
            </a:pPr>
            <a:r>
              <a:rPr lang="en-US" sz="1800" dirty="0"/>
              <a:t>  Table 2 shows that 22.9% students were responded to strongly disagree for the statement 1 of learning facilitations. 45.7% were disagree for the statement 2 of learning facilitations. 42.9% were strongly disagree with the statement 3 for learning facilitations under the quality of education.</a:t>
            </a:r>
          </a:p>
        </p:txBody>
      </p:sp>
    </p:spTree>
    <p:extLst>
      <p:ext uri="{BB962C8B-B14F-4D97-AF65-F5344CB8AC3E}">
        <p14:creationId xmlns:p14="http://schemas.microsoft.com/office/powerpoint/2010/main" val="193675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9823" y="1845734"/>
            <a:ext cx="9903654" cy="4512863"/>
          </a:xfrm>
        </p:spPr>
        <p:txBody>
          <a:bodyPr>
            <a:normAutofit fontScale="92500"/>
          </a:bodyPr>
          <a:lstStyle/>
          <a:p>
            <a:r>
              <a:rPr lang="en-US" sz="6000" b="1" dirty="0"/>
              <a:t>Perspective of Learners’ in ODL: Problems and Prospective</a:t>
            </a:r>
          </a:p>
          <a:p>
            <a:endParaRPr lang="en-US" b="1" spc="-50" dirty="0">
              <a:solidFill>
                <a:srgbClr val="865640">
                  <a:lumMod val="60000"/>
                  <a:lumOff val="40000"/>
                </a:srgbClr>
              </a:solidFill>
              <a:latin typeface="Calibri Light" panose="020F0302020204030204"/>
            </a:endParaRPr>
          </a:p>
          <a:p>
            <a:endParaRPr lang="en-US" b="1" spc="-50" dirty="0">
              <a:solidFill>
                <a:srgbClr val="865640">
                  <a:lumMod val="60000"/>
                  <a:lumOff val="40000"/>
                </a:srgbClr>
              </a:solidFill>
              <a:latin typeface="Calibri Light" panose="020F0302020204030204"/>
            </a:endParaRPr>
          </a:p>
          <a:p>
            <a:endParaRPr lang="en-US" b="1" spc="-50" dirty="0">
              <a:solidFill>
                <a:srgbClr val="865640">
                  <a:lumMod val="60000"/>
                  <a:lumOff val="40000"/>
                </a:srgbClr>
              </a:solidFill>
              <a:latin typeface="Calibri Light" panose="020F0302020204030204"/>
            </a:endParaRPr>
          </a:p>
          <a:p>
            <a:r>
              <a:rPr lang="en-US" sz="2400" b="1" spc="-50" dirty="0">
                <a:solidFill>
                  <a:schemeClr val="accent2">
                    <a:lumMod val="75000"/>
                  </a:schemeClr>
                </a:solidFill>
                <a:latin typeface="Calibri Light" panose="020F0302020204030204"/>
              </a:rPr>
              <a:t>PRESENTER/AUTHOR:                SIDRA IFTIKHAR  (sidraiftikharaiou@gmail.com)</a:t>
            </a:r>
            <a:br>
              <a:rPr lang="en-US" sz="2400" b="1" spc="-50" dirty="0">
                <a:solidFill>
                  <a:schemeClr val="accent2">
                    <a:lumMod val="75000"/>
                  </a:schemeClr>
                </a:solidFill>
                <a:latin typeface="Calibri Light" panose="020F0302020204030204"/>
              </a:rPr>
            </a:br>
            <a:r>
              <a:rPr lang="en-US" sz="2400" b="1" spc="-50" dirty="0">
                <a:solidFill>
                  <a:schemeClr val="accent2">
                    <a:lumMod val="75000"/>
                  </a:schemeClr>
                </a:solidFill>
                <a:latin typeface="Calibri Light" panose="020F0302020204030204"/>
              </a:rPr>
              <a:t>CO/AUTHOR:                    DR. FARKHUNDA RASHEED CH.  (farkhunda.rasheed@aiou.edu.pk)</a:t>
            </a:r>
            <a:br>
              <a:rPr lang="en-US" sz="2400" b="1" spc="-50" dirty="0">
                <a:solidFill>
                  <a:schemeClr val="accent2">
                    <a:lumMod val="75000"/>
                  </a:schemeClr>
                </a:solidFill>
                <a:latin typeface="Calibri Light" panose="020F0302020204030204"/>
              </a:rPr>
            </a:br>
            <a:r>
              <a:rPr lang="en-US" sz="2400" b="1" i="1" spc="-50" dirty="0">
                <a:solidFill>
                  <a:schemeClr val="accent2">
                    <a:lumMod val="75000"/>
                  </a:schemeClr>
                </a:solidFill>
                <a:latin typeface="Calibri Light" panose="020F0302020204030204"/>
              </a:rPr>
              <a:t>SCIENCE EDUCATION DEPARTMENT, ALLAMA IQBAL OPEN UNIVERSITY, ISLAMABAD</a:t>
            </a:r>
            <a:endParaRPr lang="en-US" sz="2400" dirty="0">
              <a:solidFill>
                <a:schemeClr val="accent2">
                  <a:lumMod val="75000"/>
                </a:schemeClr>
              </a:solidFill>
            </a:endParaRPr>
          </a:p>
        </p:txBody>
      </p:sp>
      <p:pic>
        <p:nvPicPr>
          <p:cNvPr id="10" name="Picture 9"/>
          <p:cNvPicPr>
            <a:picLocks noChangeAspect="1"/>
          </p:cNvPicPr>
          <p:nvPr/>
        </p:nvPicPr>
        <p:blipFill rotWithShape="1">
          <a:blip r:embed="rId2"/>
          <a:srcRect l="71090" t="14524" r="6398" b="17252"/>
          <a:stretch/>
        </p:blipFill>
        <p:spPr>
          <a:xfrm>
            <a:off x="0" y="0"/>
            <a:ext cx="1406769" cy="1139483"/>
          </a:xfrm>
          <a:prstGeom prst="rect">
            <a:avLst/>
          </a:prstGeom>
        </p:spPr>
      </p:pic>
    </p:spTree>
    <p:extLst>
      <p:ext uri="{BB962C8B-B14F-4D97-AF65-F5344CB8AC3E}">
        <p14:creationId xmlns:p14="http://schemas.microsoft.com/office/powerpoint/2010/main" val="3443341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Table 3: Frequency distribution of the Learners’ Satisfaction </a:t>
            </a:r>
          </a:p>
        </p:txBody>
      </p:sp>
      <p:graphicFrame>
        <p:nvGraphicFramePr>
          <p:cNvPr id="4" name="Table 4">
            <a:extLst>
              <a:ext uri="{FF2B5EF4-FFF2-40B4-BE49-F238E27FC236}">
                <a16:creationId xmlns:a16="http://schemas.microsoft.com/office/drawing/2014/main" id="{50B2E966-6600-4477-A6D9-A59E6CCD449F}"/>
              </a:ext>
            </a:extLst>
          </p:cNvPr>
          <p:cNvGraphicFramePr>
            <a:graphicFrameLocks noGrp="1"/>
          </p:cNvGraphicFramePr>
          <p:nvPr>
            <p:ph idx="1"/>
            <p:extLst>
              <p:ext uri="{D42A27DB-BD31-4B8C-83A1-F6EECF244321}">
                <p14:modId xmlns:p14="http://schemas.microsoft.com/office/powerpoint/2010/main" val="3444732748"/>
              </p:ext>
            </p:extLst>
          </p:nvPr>
        </p:nvGraphicFramePr>
        <p:xfrm>
          <a:off x="0" y="1737360"/>
          <a:ext cx="12192000" cy="5173146"/>
        </p:xfrm>
        <a:graphic>
          <a:graphicData uri="http://schemas.openxmlformats.org/drawingml/2006/table">
            <a:tbl>
              <a:tblPr firstRow="1" bandRow="1">
                <a:tableStyleId>{5C22544A-7EE6-4342-B048-85BDC9FD1C3A}</a:tableStyleId>
              </a:tblPr>
              <a:tblGrid>
                <a:gridCol w="2316786">
                  <a:extLst>
                    <a:ext uri="{9D8B030D-6E8A-4147-A177-3AD203B41FA5}">
                      <a16:colId xmlns:a16="http://schemas.microsoft.com/office/drawing/2014/main" val="3060173127"/>
                    </a:ext>
                  </a:extLst>
                </a:gridCol>
                <a:gridCol w="1922678">
                  <a:extLst>
                    <a:ext uri="{9D8B030D-6E8A-4147-A177-3AD203B41FA5}">
                      <a16:colId xmlns:a16="http://schemas.microsoft.com/office/drawing/2014/main" val="4147395567"/>
                    </a:ext>
                  </a:extLst>
                </a:gridCol>
                <a:gridCol w="742444">
                  <a:extLst>
                    <a:ext uri="{9D8B030D-6E8A-4147-A177-3AD203B41FA5}">
                      <a16:colId xmlns:a16="http://schemas.microsoft.com/office/drawing/2014/main" val="4294508133"/>
                    </a:ext>
                  </a:extLst>
                </a:gridCol>
                <a:gridCol w="1151328">
                  <a:extLst>
                    <a:ext uri="{9D8B030D-6E8A-4147-A177-3AD203B41FA5}">
                      <a16:colId xmlns:a16="http://schemas.microsoft.com/office/drawing/2014/main" val="3933448103"/>
                    </a:ext>
                  </a:extLst>
                </a:gridCol>
                <a:gridCol w="1022206">
                  <a:extLst>
                    <a:ext uri="{9D8B030D-6E8A-4147-A177-3AD203B41FA5}">
                      <a16:colId xmlns:a16="http://schemas.microsoft.com/office/drawing/2014/main" val="3064322022"/>
                    </a:ext>
                  </a:extLst>
                </a:gridCol>
                <a:gridCol w="1007312">
                  <a:extLst>
                    <a:ext uri="{9D8B030D-6E8A-4147-A177-3AD203B41FA5}">
                      <a16:colId xmlns:a16="http://schemas.microsoft.com/office/drawing/2014/main" val="2013853288"/>
                    </a:ext>
                  </a:extLst>
                </a:gridCol>
                <a:gridCol w="1007311">
                  <a:extLst>
                    <a:ext uri="{9D8B030D-6E8A-4147-A177-3AD203B41FA5}">
                      <a16:colId xmlns:a16="http://schemas.microsoft.com/office/drawing/2014/main" val="3402054970"/>
                    </a:ext>
                  </a:extLst>
                </a:gridCol>
                <a:gridCol w="1007312">
                  <a:extLst>
                    <a:ext uri="{9D8B030D-6E8A-4147-A177-3AD203B41FA5}">
                      <a16:colId xmlns:a16="http://schemas.microsoft.com/office/drawing/2014/main" val="4095299775"/>
                    </a:ext>
                  </a:extLst>
                </a:gridCol>
                <a:gridCol w="1007311">
                  <a:extLst>
                    <a:ext uri="{9D8B030D-6E8A-4147-A177-3AD203B41FA5}">
                      <a16:colId xmlns:a16="http://schemas.microsoft.com/office/drawing/2014/main" val="1582189706"/>
                    </a:ext>
                  </a:extLst>
                </a:gridCol>
                <a:gridCol w="1007312">
                  <a:extLst>
                    <a:ext uri="{9D8B030D-6E8A-4147-A177-3AD203B41FA5}">
                      <a16:colId xmlns:a16="http://schemas.microsoft.com/office/drawing/2014/main" val="110275422"/>
                    </a:ext>
                  </a:extLst>
                </a:gridCol>
              </a:tblGrid>
              <a:tr h="284780">
                <a:tc rowSpan="2">
                  <a:txBody>
                    <a:bodyPr/>
                    <a:lstStyle/>
                    <a:p>
                      <a:pPr algn="ctr"/>
                      <a:r>
                        <a:rPr lang="en-US" sz="2400" dirty="0"/>
                        <a:t>C</a:t>
                      </a:r>
                      <a:r>
                        <a:rPr lang="en-US" sz="2000" dirty="0"/>
                        <a:t>onstruct</a:t>
                      </a:r>
                    </a:p>
                  </a:txBody>
                  <a:tcPr/>
                </a:tc>
                <a:tc rowSpan="2">
                  <a:txBody>
                    <a:bodyPr/>
                    <a:lstStyle/>
                    <a:p>
                      <a:pPr algn="ctr"/>
                      <a:r>
                        <a:rPr lang="en-US" sz="2000" dirty="0"/>
                        <a:t>Sub-constructs</a:t>
                      </a:r>
                    </a:p>
                  </a:txBody>
                  <a:tcPr/>
                </a:tc>
                <a:tc rowSpan="2">
                  <a:txBody>
                    <a:bodyPr/>
                    <a:lstStyle/>
                    <a:p>
                      <a:pPr algn="ctr"/>
                      <a:r>
                        <a:rPr lang="en-US" sz="2000" dirty="0"/>
                        <a:t>N</a:t>
                      </a:r>
                    </a:p>
                  </a:txBody>
                  <a:tcPr/>
                </a:tc>
                <a:tc rowSpan="2">
                  <a:txBody>
                    <a:bodyPr/>
                    <a:lstStyle/>
                    <a:p>
                      <a:pPr algn="ctr"/>
                      <a:r>
                        <a:rPr lang="en-US" sz="2000" dirty="0"/>
                        <a:t>Mean</a:t>
                      </a:r>
                    </a:p>
                  </a:txBody>
                  <a:tcPr/>
                </a:tc>
                <a:tc rowSpan="2">
                  <a:txBody>
                    <a:bodyPr/>
                    <a:lstStyle/>
                    <a:p>
                      <a:pPr algn="ctr"/>
                      <a:r>
                        <a:rPr lang="en-US" sz="2000" dirty="0"/>
                        <a:t>SD</a:t>
                      </a:r>
                    </a:p>
                  </a:txBody>
                  <a:tcPr/>
                </a:tc>
                <a:tc gridSpan="5">
                  <a:txBody>
                    <a:bodyPr/>
                    <a:lstStyle/>
                    <a:p>
                      <a:pPr algn="ctr"/>
                      <a:r>
                        <a:rPr lang="en-US" dirty="0"/>
                        <a:t>Frequency </a:t>
                      </a:r>
                      <a:r>
                        <a:rPr lang="en-US" dirty="0" err="1"/>
                        <a:t>Percenages</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1787823"/>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dirty="0"/>
                        <a:t>SDA</a:t>
                      </a:r>
                    </a:p>
                  </a:txBody>
                  <a:tcPr/>
                </a:tc>
                <a:tc>
                  <a:txBody>
                    <a:bodyPr/>
                    <a:lstStyle/>
                    <a:p>
                      <a:pPr algn="ctr"/>
                      <a:r>
                        <a:rPr lang="en-US" dirty="0"/>
                        <a:t>DA</a:t>
                      </a:r>
                    </a:p>
                  </a:txBody>
                  <a:tcPr/>
                </a:tc>
                <a:tc>
                  <a:txBody>
                    <a:bodyPr/>
                    <a:lstStyle/>
                    <a:p>
                      <a:pPr algn="ctr"/>
                      <a:r>
                        <a:rPr lang="en-US" dirty="0"/>
                        <a:t>N</a:t>
                      </a:r>
                    </a:p>
                  </a:txBody>
                  <a:tcPr/>
                </a:tc>
                <a:tc>
                  <a:txBody>
                    <a:bodyPr/>
                    <a:lstStyle/>
                    <a:p>
                      <a:pPr algn="ctr"/>
                      <a:r>
                        <a:rPr lang="en-US" dirty="0"/>
                        <a:t>A</a:t>
                      </a:r>
                    </a:p>
                  </a:txBody>
                  <a:tcPr/>
                </a:tc>
                <a:tc>
                  <a:txBody>
                    <a:bodyPr/>
                    <a:lstStyle/>
                    <a:p>
                      <a:pPr algn="ctr"/>
                      <a:r>
                        <a:rPr lang="en-US" dirty="0"/>
                        <a:t>SA</a:t>
                      </a:r>
                    </a:p>
                  </a:txBody>
                  <a:tcPr/>
                </a:tc>
                <a:extLst>
                  <a:ext uri="{0D108BD9-81ED-4DB2-BD59-A6C34878D82A}">
                    <a16:rowId xmlns:a16="http://schemas.microsoft.com/office/drawing/2014/main" val="3082196821"/>
                  </a:ext>
                </a:extLst>
              </a:tr>
              <a:tr h="712053">
                <a:tc rowSpan="5">
                  <a:txBody>
                    <a:bodyPr/>
                    <a:lstStyle/>
                    <a:p>
                      <a:r>
                        <a:rPr lang="en-US" sz="2000" b="1" dirty="0"/>
                        <a:t>Learners’ Satisfaction</a:t>
                      </a:r>
                    </a:p>
                  </a:txBody>
                  <a:tcPr/>
                </a:tc>
                <a:tc>
                  <a:txBody>
                    <a:bodyPr/>
                    <a:lstStyle/>
                    <a:p>
                      <a:r>
                        <a:rPr lang="en-US" dirty="0"/>
                        <a:t>Workload</a:t>
                      </a:r>
                    </a:p>
                  </a:txBody>
                  <a:tcPr/>
                </a:tc>
                <a:tc rowSpan="5">
                  <a:txBody>
                    <a:bodyPr/>
                    <a:lstStyle/>
                    <a:p>
                      <a:endParaRPr lang="en-US" dirty="0"/>
                    </a:p>
                    <a:p>
                      <a:endParaRPr lang="en-US" dirty="0"/>
                    </a:p>
                    <a:p>
                      <a:endParaRPr lang="en-US" dirty="0"/>
                    </a:p>
                    <a:p>
                      <a:endParaRPr lang="en-US" dirty="0"/>
                    </a:p>
                    <a:p>
                      <a:endParaRPr lang="en-US" dirty="0"/>
                    </a:p>
                    <a:p>
                      <a:r>
                        <a:rPr lang="en-US" dirty="0"/>
                        <a:t>70</a:t>
                      </a:r>
                    </a:p>
                  </a:txBody>
                  <a:tcPr/>
                </a:tc>
                <a:tc>
                  <a:txBody>
                    <a:bodyPr/>
                    <a:lstStyle/>
                    <a:p>
                      <a:pPr algn="ctr"/>
                      <a:r>
                        <a:rPr lang="en-US" dirty="0"/>
                        <a:t>3.600</a:t>
                      </a:r>
                    </a:p>
                    <a:p>
                      <a:pPr algn="ctr"/>
                      <a:r>
                        <a:rPr lang="en-US" dirty="0"/>
                        <a:t>2.342</a:t>
                      </a:r>
                    </a:p>
                    <a:p>
                      <a:pPr algn="ctr"/>
                      <a:r>
                        <a:rPr lang="en-US" dirty="0"/>
                        <a:t>3.542</a:t>
                      </a:r>
                    </a:p>
                  </a:txBody>
                  <a:tcPr/>
                </a:tc>
                <a:tc>
                  <a:txBody>
                    <a:bodyPr/>
                    <a:lstStyle/>
                    <a:p>
                      <a:pPr algn="ctr"/>
                      <a:r>
                        <a:rPr lang="en-US" dirty="0"/>
                        <a:t>1.536</a:t>
                      </a:r>
                    </a:p>
                    <a:p>
                      <a:pPr algn="ctr"/>
                      <a:r>
                        <a:rPr lang="en-US" dirty="0"/>
                        <a:t>1.165</a:t>
                      </a:r>
                    </a:p>
                    <a:p>
                      <a:pPr algn="ctr"/>
                      <a:r>
                        <a:rPr lang="en-US" dirty="0"/>
                        <a:t>1.421</a:t>
                      </a:r>
                    </a:p>
                  </a:txBody>
                  <a:tcPr/>
                </a:tc>
                <a:tc>
                  <a:txBody>
                    <a:bodyPr/>
                    <a:lstStyle/>
                    <a:p>
                      <a:pPr algn="ctr"/>
                      <a:r>
                        <a:rPr lang="en-US" dirty="0"/>
                        <a:t>11.4</a:t>
                      </a:r>
                    </a:p>
                    <a:p>
                      <a:pPr algn="ctr"/>
                      <a:r>
                        <a:rPr lang="en-US" dirty="0"/>
                        <a:t>17.1</a:t>
                      </a:r>
                    </a:p>
                    <a:p>
                      <a:pPr algn="ctr"/>
                      <a:r>
                        <a:rPr lang="en-US" dirty="0"/>
                        <a:t>8.6</a:t>
                      </a:r>
                    </a:p>
                  </a:txBody>
                  <a:tcPr/>
                </a:tc>
                <a:tc>
                  <a:txBody>
                    <a:bodyPr/>
                    <a:lstStyle/>
                    <a:p>
                      <a:pPr algn="ctr"/>
                      <a:r>
                        <a:rPr lang="en-US" dirty="0"/>
                        <a:t>24.3</a:t>
                      </a:r>
                    </a:p>
                    <a:p>
                      <a:pPr algn="ctr"/>
                      <a:r>
                        <a:rPr lang="en-US" dirty="0"/>
                        <a:t>61.4</a:t>
                      </a:r>
                    </a:p>
                    <a:p>
                      <a:pPr algn="ctr"/>
                      <a:r>
                        <a:rPr lang="en-US" dirty="0"/>
                        <a:t>20.0</a:t>
                      </a:r>
                    </a:p>
                  </a:txBody>
                  <a:tcPr/>
                </a:tc>
                <a:tc>
                  <a:txBody>
                    <a:bodyPr/>
                    <a:lstStyle/>
                    <a:p>
                      <a:pPr algn="ctr"/>
                      <a:r>
                        <a:rPr lang="en-US" dirty="0"/>
                        <a:t>2.9</a:t>
                      </a:r>
                    </a:p>
                    <a:p>
                      <a:pPr algn="ctr"/>
                      <a:r>
                        <a:rPr lang="en-US" dirty="0"/>
                        <a:t>-</a:t>
                      </a:r>
                    </a:p>
                    <a:p>
                      <a:pPr algn="ctr"/>
                      <a:r>
                        <a:rPr lang="en-US" dirty="0"/>
                        <a:t>11.4</a:t>
                      </a:r>
                    </a:p>
                  </a:txBody>
                  <a:tcPr/>
                </a:tc>
                <a:tc>
                  <a:txBody>
                    <a:bodyPr/>
                    <a:lstStyle/>
                    <a:p>
                      <a:pPr algn="ctr"/>
                      <a:r>
                        <a:rPr lang="en-US" dirty="0"/>
                        <a:t>15.7</a:t>
                      </a:r>
                    </a:p>
                    <a:p>
                      <a:pPr algn="ctr"/>
                      <a:r>
                        <a:rPr lang="en-US" dirty="0"/>
                        <a:t>12.9</a:t>
                      </a:r>
                    </a:p>
                    <a:p>
                      <a:pPr algn="ctr"/>
                      <a:r>
                        <a:rPr lang="en-US" dirty="0"/>
                        <a:t>28.6</a:t>
                      </a:r>
                    </a:p>
                  </a:txBody>
                  <a:tcPr/>
                </a:tc>
                <a:tc>
                  <a:txBody>
                    <a:bodyPr/>
                    <a:lstStyle/>
                    <a:p>
                      <a:pPr algn="ctr"/>
                      <a:r>
                        <a:rPr lang="en-US" dirty="0"/>
                        <a:t>45.7</a:t>
                      </a:r>
                    </a:p>
                    <a:p>
                      <a:pPr algn="ctr"/>
                      <a:r>
                        <a:rPr lang="en-US" dirty="0"/>
                        <a:t>8.6</a:t>
                      </a:r>
                    </a:p>
                    <a:p>
                      <a:pPr algn="ctr"/>
                      <a:r>
                        <a:rPr lang="en-US" dirty="0"/>
                        <a:t>31.4</a:t>
                      </a:r>
                    </a:p>
                  </a:txBody>
                  <a:tcPr/>
                </a:tc>
                <a:extLst>
                  <a:ext uri="{0D108BD9-81ED-4DB2-BD59-A6C34878D82A}">
                    <a16:rowId xmlns:a16="http://schemas.microsoft.com/office/drawing/2014/main" val="255657318"/>
                  </a:ext>
                </a:extLst>
              </a:tr>
              <a:tr h="712053">
                <a:tc vMerge="1">
                  <a:txBody>
                    <a:bodyPr/>
                    <a:lstStyle/>
                    <a:p>
                      <a:endParaRPr lang="en-US" dirty="0"/>
                    </a:p>
                  </a:txBody>
                  <a:tcPr/>
                </a:tc>
                <a:tc>
                  <a:txBody>
                    <a:bodyPr/>
                    <a:lstStyle/>
                    <a:p>
                      <a:r>
                        <a:rPr lang="en-US" dirty="0"/>
                        <a:t>Satisfaction of learners, in ODL </a:t>
                      </a:r>
                    </a:p>
                  </a:txBody>
                  <a:tcPr/>
                </a:tc>
                <a:tc vMerge="1">
                  <a:txBody>
                    <a:bodyPr/>
                    <a:lstStyle/>
                    <a:p>
                      <a:endParaRPr lang="en-US" dirty="0"/>
                    </a:p>
                  </a:txBody>
                  <a:tcPr/>
                </a:tc>
                <a:tc>
                  <a:txBody>
                    <a:bodyPr/>
                    <a:lstStyle/>
                    <a:p>
                      <a:pPr algn="ctr"/>
                      <a:r>
                        <a:rPr lang="en-US" dirty="0"/>
                        <a:t>3.542</a:t>
                      </a:r>
                    </a:p>
                    <a:p>
                      <a:pPr algn="ctr"/>
                      <a:r>
                        <a:rPr lang="en-US" dirty="0"/>
                        <a:t>3.157</a:t>
                      </a:r>
                    </a:p>
                    <a:p>
                      <a:pPr algn="ctr"/>
                      <a:r>
                        <a:rPr lang="en-US" dirty="0"/>
                        <a:t>3.600</a:t>
                      </a:r>
                    </a:p>
                  </a:txBody>
                  <a:tcPr/>
                </a:tc>
                <a:tc>
                  <a:txBody>
                    <a:bodyPr/>
                    <a:lstStyle/>
                    <a:p>
                      <a:pPr algn="ctr"/>
                      <a:r>
                        <a:rPr lang="en-US" dirty="0"/>
                        <a:t>1.347</a:t>
                      </a:r>
                    </a:p>
                    <a:p>
                      <a:pPr algn="ctr"/>
                      <a:r>
                        <a:rPr lang="en-US" dirty="0"/>
                        <a:t>1.528</a:t>
                      </a:r>
                    </a:p>
                    <a:p>
                      <a:pPr algn="ctr"/>
                      <a:r>
                        <a:rPr lang="en-US" dirty="0"/>
                        <a:t>1.448</a:t>
                      </a:r>
                    </a:p>
                  </a:txBody>
                  <a:tcPr/>
                </a:tc>
                <a:tc>
                  <a:txBody>
                    <a:bodyPr/>
                    <a:lstStyle/>
                    <a:p>
                      <a:pPr algn="ctr"/>
                      <a:r>
                        <a:rPr lang="en-US" dirty="0"/>
                        <a:t>8.4</a:t>
                      </a:r>
                    </a:p>
                    <a:p>
                      <a:pPr algn="ctr"/>
                      <a:r>
                        <a:rPr lang="en-US" dirty="0"/>
                        <a:t>17.1</a:t>
                      </a:r>
                    </a:p>
                    <a:p>
                      <a:pPr algn="ctr"/>
                      <a:r>
                        <a:rPr lang="en-US" dirty="0"/>
                        <a:t>8.6</a:t>
                      </a:r>
                    </a:p>
                  </a:txBody>
                  <a:tcPr/>
                </a:tc>
                <a:tc>
                  <a:txBody>
                    <a:bodyPr/>
                    <a:lstStyle/>
                    <a:p>
                      <a:pPr algn="ctr"/>
                      <a:r>
                        <a:rPr lang="en-US" dirty="0"/>
                        <a:t>20.2</a:t>
                      </a:r>
                    </a:p>
                    <a:p>
                      <a:pPr algn="ctr"/>
                      <a:r>
                        <a:rPr lang="en-US" dirty="0"/>
                        <a:t>27.1</a:t>
                      </a:r>
                    </a:p>
                    <a:p>
                      <a:pPr algn="ctr"/>
                      <a:r>
                        <a:rPr lang="en-US" dirty="0"/>
                        <a:t>25.7</a:t>
                      </a:r>
                    </a:p>
                  </a:txBody>
                  <a:tcPr/>
                </a:tc>
                <a:tc>
                  <a:txBody>
                    <a:bodyPr/>
                    <a:lstStyle/>
                    <a:p>
                      <a:pPr algn="ctr"/>
                      <a:r>
                        <a:rPr lang="en-US" dirty="0"/>
                        <a:t>11.2</a:t>
                      </a:r>
                    </a:p>
                    <a:p>
                      <a:pPr algn="ctr"/>
                      <a:r>
                        <a:rPr lang="en-US" dirty="0"/>
                        <a:t>8.6</a:t>
                      </a:r>
                    </a:p>
                    <a:p>
                      <a:pPr algn="ctr"/>
                      <a:r>
                        <a:rPr lang="en-US" dirty="0"/>
                        <a:t>2.9</a:t>
                      </a:r>
                    </a:p>
                  </a:txBody>
                  <a:tcPr/>
                </a:tc>
                <a:tc>
                  <a:txBody>
                    <a:bodyPr/>
                    <a:lstStyle/>
                    <a:p>
                      <a:pPr algn="ctr"/>
                      <a:r>
                        <a:rPr lang="en-US" dirty="0"/>
                        <a:t>28.4</a:t>
                      </a:r>
                    </a:p>
                    <a:p>
                      <a:pPr algn="ctr"/>
                      <a:r>
                        <a:rPr lang="en-US" dirty="0"/>
                        <a:t>17.1</a:t>
                      </a:r>
                    </a:p>
                    <a:p>
                      <a:pPr algn="ctr"/>
                      <a:r>
                        <a:rPr lang="en-US" dirty="0"/>
                        <a:t>22.9</a:t>
                      </a:r>
                    </a:p>
                  </a:txBody>
                  <a:tcPr/>
                </a:tc>
                <a:tc>
                  <a:txBody>
                    <a:bodyPr/>
                    <a:lstStyle/>
                    <a:p>
                      <a:pPr algn="ctr"/>
                      <a:r>
                        <a:rPr lang="en-US" dirty="0"/>
                        <a:t>31.6</a:t>
                      </a:r>
                    </a:p>
                    <a:p>
                      <a:pPr algn="ctr"/>
                      <a:r>
                        <a:rPr lang="en-US" dirty="0"/>
                        <a:t>30.0</a:t>
                      </a:r>
                    </a:p>
                    <a:p>
                      <a:pPr algn="ctr"/>
                      <a:r>
                        <a:rPr lang="en-US" dirty="0"/>
                        <a:t>40.0</a:t>
                      </a:r>
                    </a:p>
                  </a:txBody>
                  <a:tcPr/>
                </a:tc>
                <a:extLst>
                  <a:ext uri="{0D108BD9-81ED-4DB2-BD59-A6C34878D82A}">
                    <a16:rowId xmlns:a16="http://schemas.microsoft.com/office/drawing/2014/main" val="2174645073"/>
                  </a:ext>
                </a:extLst>
              </a:tr>
              <a:tr h="712053">
                <a:tc vMerge="1">
                  <a:txBody>
                    <a:bodyPr/>
                    <a:lstStyle/>
                    <a:p>
                      <a:endParaRPr lang="en-US" dirty="0"/>
                    </a:p>
                  </a:txBody>
                  <a:tcPr/>
                </a:tc>
                <a:tc>
                  <a:txBody>
                    <a:bodyPr/>
                    <a:lstStyle/>
                    <a:p>
                      <a:r>
                        <a:rPr lang="en-US" dirty="0"/>
                        <a:t>Study completion time span</a:t>
                      </a:r>
                    </a:p>
                  </a:txBody>
                  <a:tcPr/>
                </a:tc>
                <a:tc vMerge="1">
                  <a:txBody>
                    <a:bodyPr/>
                    <a:lstStyle/>
                    <a:p>
                      <a:endParaRPr lang="en-US" dirty="0"/>
                    </a:p>
                  </a:txBody>
                  <a:tcPr/>
                </a:tc>
                <a:tc>
                  <a:txBody>
                    <a:bodyPr/>
                    <a:lstStyle/>
                    <a:p>
                      <a:pPr algn="ctr"/>
                      <a:r>
                        <a:rPr lang="en-US" dirty="0"/>
                        <a:t>4.314</a:t>
                      </a:r>
                    </a:p>
                    <a:p>
                      <a:pPr algn="ctr"/>
                      <a:r>
                        <a:rPr lang="en-US" dirty="0"/>
                        <a:t>4.342</a:t>
                      </a:r>
                    </a:p>
                  </a:txBody>
                  <a:tcPr/>
                </a:tc>
                <a:tc>
                  <a:txBody>
                    <a:bodyPr/>
                    <a:lstStyle/>
                    <a:p>
                      <a:pPr algn="ctr"/>
                      <a:r>
                        <a:rPr lang="en-US" dirty="0"/>
                        <a:t>0.860</a:t>
                      </a:r>
                    </a:p>
                    <a:p>
                      <a:pPr algn="ctr"/>
                      <a:r>
                        <a:rPr lang="en-US" dirty="0"/>
                        <a:t>0.678</a:t>
                      </a:r>
                    </a:p>
                  </a:txBody>
                  <a:tcPr/>
                </a:tc>
                <a:tc>
                  <a:txBody>
                    <a:bodyPr/>
                    <a:lstStyle/>
                    <a:p>
                      <a:pPr algn="ctr"/>
                      <a:r>
                        <a:rPr lang="en-US" dirty="0"/>
                        <a:t>2.9</a:t>
                      </a:r>
                    </a:p>
                    <a:p>
                      <a:pPr algn="ctr"/>
                      <a:r>
                        <a:rPr lang="en-US" dirty="0"/>
                        <a:t>-</a:t>
                      </a:r>
                    </a:p>
                  </a:txBody>
                  <a:tcPr/>
                </a:tc>
                <a:tc>
                  <a:txBody>
                    <a:bodyPr/>
                    <a:lstStyle/>
                    <a:p>
                      <a:pPr algn="ctr"/>
                      <a:r>
                        <a:rPr lang="en-US" dirty="0"/>
                        <a:t>2.9</a:t>
                      </a:r>
                    </a:p>
                    <a:p>
                      <a:pPr algn="ctr"/>
                      <a:r>
                        <a:rPr lang="en-US" dirty="0"/>
                        <a:t>-</a:t>
                      </a:r>
                    </a:p>
                  </a:txBody>
                  <a:tcPr/>
                </a:tc>
                <a:tc>
                  <a:txBody>
                    <a:bodyPr/>
                    <a:lstStyle/>
                    <a:p>
                      <a:pPr algn="ctr"/>
                      <a:r>
                        <a:rPr lang="en-US" dirty="0"/>
                        <a:t>-</a:t>
                      </a:r>
                    </a:p>
                    <a:p>
                      <a:pPr algn="ctr"/>
                      <a:r>
                        <a:rPr lang="en-US" dirty="0"/>
                        <a:t>11.4</a:t>
                      </a:r>
                    </a:p>
                  </a:txBody>
                  <a:tcPr/>
                </a:tc>
                <a:tc>
                  <a:txBody>
                    <a:bodyPr/>
                    <a:lstStyle/>
                    <a:p>
                      <a:pPr algn="ctr"/>
                      <a:r>
                        <a:rPr lang="en-US" dirty="0"/>
                        <a:t>48.6</a:t>
                      </a:r>
                    </a:p>
                    <a:p>
                      <a:pPr algn="ctr"/>
                      <a:r>
                        <a:rPr lang="en-US" dirty="0"/>
                        <a:t>42.9</a:t>
                      </a:r>
                    </a:p>
                  </a:txBody>
                  <a:tcPr/>
                </a:tc>
                <a:tc>
                  <a:txBody>
                    <a:bodyPr/>
                    <a:lstStyle/>
                    <a:p>
                      <a:pPr algn="ctr"/>
                      <a:r>
                        <a:rPr lang="en-US" dirty="0"/>
                        <a:t>45.7</a:t>
                      </a:r>
                    </a:p>
                    <a:p>
                      <a:pPr algn="ctr"/>
                      <a:r>
                        <a:rPr lang="en-US" dirty="0"/>
                        <a:t>45.7</a:t>
                      </a:r>
                    </a:p>
                  </a:txBody>
                  <a:tcPr/>
                </a:tc>
                <a:extLst>
                  <a:ext uri="{0D108BD9-81ED-4DB2-BD59-A6C34878D82A}">
                    <a16:rowId xmlns:a16="http://schemas.microsoft.com/office/drawing/2014/main" val="3854314727"/>
                  </a:ext>
                </a:extLst>
              </a:tr>
              <a:tr h="712053">
                <a:tc vMerge="1">
                  <a:txBody>
                    <a:bodyPr/>
                    <a:lstStyle/>
                    <a:p>
                      <a:endParaRPr lang="en-US" dirty="0"/>
                    </a:p>
                  </a:txBody>
                  <a:tcPr/>
                </a:tc>
                <a:tc>
                  <a:txBody>
                    <a:bodyPr/>
                    <a:lstStyle/>
                    <a:p>
                      <a:r>
                        <a:rPr lang="en-US" dirty="0"/>
                        <a:t>Social Interaction</a:t>
                      </a:r>
                    </a:p>
                  </a:txBody>
                  <a:tcPr/>
                </a:tc>
                <a:tc vMerge="1">
                  <a:txBody>
                    <a:bodyPr/>
                    <a:lstStyle/>
                    <a:p>
                      <a:endParaRPr lang="en-US" dirty="0"/>
                    </a:p>
                  </a:txBody>
                  <a:tcPr/>
                </a:tc>
                <a:tc>
                  <a:txBody>
                    <a:bodyPr/>
                    <a:lstStyle/>
                    <a:p>
                      <a:pPr algn="ctr"/>
                      <a:r>
                        <a:rPr lang="en-US" dirty="0"/>
                        <a:t>4.328</a:t>
                      </a:r>
                    </a:p>
                    <a:p>
                      <a:pPr algn="ctr"/>
                      <a:r>
                        <a:rPr lang="en-US" dirty="0"/>
                        <a:t>4.057</a:t>
                      </a:r>
                    </a:p>
                  </a:txBody>
                  <a:tcPr/>
                </a:tc>
                <a:tc>
                  <a:txBody>
                    <a:bodyPr/>
                    <a:lstStyle/>
                    <a:p>
                      <a:pPr algn="ctr"/>
                      <a:r>
                        <a:rPr lang="en-US" dirty="0"/>
                        <a:t>0.863</a:t>
                      </a:r>
                    </a:p>
                    <a:p>
                      <a:pPr algn="ctr"/>
                      <a:r>
                        <a:rPr lang="en-US" dirty="0"/>
                        <a:t>1.272</a:t>
                      </a:r>
                    </a:p>
                  </a:txBody>
                  <a:tcPr/>
                </a:tc>
                <a:tc>
                  <a:txBody>
                    <a:bodyPr/>
                    <a:lstStyle/>
                    <a:p>
                      <a:pPr algn="ctr"/>
                      <a:r>
                        <a:rPr lang="en-US" dirty="0"/>
                        <a:t>-</a:t>
                      </a:r>
                    </a:p>
                    <a:p>
                      <a:pPr algn="ctr"/>
                      <a:r>
                        <a:rPr lang="en-US" dirty="0"/>
                        <a:t>4.3</a:t>
                      </a:r>
                    </a:p>
                  </a:txBody>
                  <a:tcPr/>
                </a:tc>
                <a:tc>
                  <a:txBody>
                    <a:bodyPr/>
                    <a:lstStyle/>
                    <a:p>
                      <a:pPr algn="ctr"/>
                      <a:r>
                        <a:rPr lang="en-US" dirty="0"/>
                        <a:t>8.6</a:t>
                      </a:r>
                    </a:p>
                    <a:p>
                      <a:pPr algn="ctr"/>
                      <a:r>
                        <a:rPr lang="en-US" dirty="0"/>
                        <a:t>17.1</a:t>
                      </a:r>
                    </a:p>
                  </a:txBody>
                  <a:tcPr/>
                </a:tc>
                <a:tc>
                  <a:txBody>
                    <a:bodyPr/>
                    <a:lstStyle/>
                    <a:p>
                      <a:pPr algn="ctr"/>
                      <a:r>
                        <a:rPr lang="en-US" dirty="0"/>
                        <a:t>-</a:t>
                      </a:r>
                    </a:p>
                    <a:p>
                      <a:pPr algn="ctr"/>
                      <a:r>
                        <a:rPr lang="en-US" dirty="0"/>
                        <a:t>-</a:t>
                      </a:r>
                    </a:p>
                  </a:txBody>
                  <a:tcPr/>
                </a:tc>
                <a:tc>
                  <a:txBody>
                    <a:bodyPr/>
                    <a:lstStyle/>
                    <a:p>
                      <a:pPr algn="ctr"/>
                      <a:r>
                        <a:rPr lang="en-US" dirty="0"/>
                        <a:t>41.4</a:t>
                      </a:r>
                    </a:p>
                    <a:p>
                      <a:pPr algn="ctr"/>
                      <a:r>
                        <a:rPr lang="en-US" dirty="0"/>
                        <a:t>25.7</a:t>
                      </a:r>
                    </a:p>
                  </a:txBody>
                  <a:tcPr/>
                </a:tc>
                <a:tc>
                  <a:txBody>
                    <a:bodyPr/>
                    <a:lstStyle/>
                    <a:p>
                      <a:pPr algn="ctr"/>
                      <a:r>
                        <a:rPr lang="en-US" dirty="0"/>
                        <a:t>50.0</a:t>
                      </a:r>
                    </a:p>
                    <a:p>
                      <a:pPr algn="ctr"/>
                      <a:r>
                        <a:rPr lang="en-US" dirty="0"/>
                        <a:t>52.9</a:t>
                      </a:r>
                    </a:p>
                  </a:txBody>
                  <a:tcPr/>
                </a:tc>
                <a:extLst>
                  <a:ext uri="{0D108BD9-81ED-4DB2-BD59-A6C34878D82A}">
                    <a16:rowId xmlns:a16="http://schemas.microsoft.com/office/drawing/2014/main" val="3938606252"/>
                  </a:ext>
                </a:extLst>
              </a:tr>
              <a:tr h="712053">
                <a:tc vMerge="1">
                  <a:txBody>
                    <a:bodyPr/>
                    <a:lstStyle/>
                    <a:p>
                      <a:endParaRPr lang="en-US" dirty="0"/>
                    </a:p>
                  </a:txBody>
                  <a:tcPr/>
                </a:tc>
                <a:tc>
                  <a:txBody>
                    <a:bodyPr/>
                    <a:lstStyle/>
                    <a:p>
                      <a:r>
                        <a:rPr lang="en-US" dirty="0"/>
                        <a:t>Financial &amp; career guidance</a:t>
                      </a:r>
                    </a:p>
                  </a:txBody>
                  <a:tcPr/>
                </a:tc>
                <a:tc vMerge="1">
                  <a:txBody>
                    <a:bodyPr/>
                    <a:lstStyle/>
                    <a:p>
                      <a:endParaRPr lang="en-US" dirty="0"/>
                    </a:p>
                  </a:txBody>
                  <a:tcPr/>
                </a:tc>
                <a:tc>
                  <a:txBody>
                    <a:bodyPr/>
                    <a:lstStyle/>
                    <a:p>
                      <a:pPr algn="ctr"/>
                      <a:r>
                        <a:rPr lang="en-US" dirty="0"/>
                        <a:t>2.342</a:t>
                      </a:r>
                    </a:p>
                    <a:p>
                      <a:pPr algn="ctr"/>
                      <a:r>
                        <a:rPr lang="en-US" dirty="0"/>
                        <a:t>1.985</a:t>
                      </a:r>
                    </a:p>
                    <a:p>
                      <a:pPr algn="ctr"/>
                      <a:r>
                        <a:rPr lang="en-US" dirty="0"/>
                        <a:t>2.871</a:t>
                      </a:r>
                    </a:p>
                    <a:p>
                      <a:pPr algn="ctr"/>
                      <a:r>
                        <a:rPr lang="en-US" dirty="0"/>
                        <a:t>2.128</a:t>
                      </a:r>
                    </a:p>
                  </a:txBody>
                  <a:tcPr/>
                </a:tc>
                <a:tc>
                  <a:txBody>
                    <a:bodyPr/>
                    <a:lstStyle/>
                    <a:p>
                      <a:pPr algn="ctr"/>
                      <a:r>
                        <a:rPr lang="en-US" dirty="0"/>
                        <a:t>0.961</a:t>
                      </a:r>
                    </a:p>
                    <a:p>
                      <a:pPr algn="ctr"/>
                      <a:r>
                        <a:rPr lang="en-US" dirty="0"/>
                        <a:t>1.109</a:t>
                      </a:r>
                    </a:p>
                    <a:p>
                      <a:pPr algn="ctr"/>
                      <a:r>
                        <a:rPr lang="en-US" dirty="0"/>
                        <a:t>1.473</a:t>
                      </a:r>
                    </a:p>
                    <a:p>
                      <a:pPr algn="ctr"/>
                      <a:r>
                        <a:rPr lang="en-US" dirty="0"/>
                        <a:t>1.075</a:t>
                      </a:r>
                    </a:p>
                  </a:txBody>
                  <a:tcPr/>
                </a:tc>
                <a:tc>
                  <a:txBody>
                    <a:bodyPr/>
                    <a:lstStyle/>
                    <a:p>
                      <a:pPr algn="ctr"/>
                      <a:r>
                        <a:rPr lang="en-US" dirty="0"/>
                        <a:t>8.6</a:t>
                      </a:r>
                    </a:p>
                    <a:p>
                      <a:pPr algn="ctr"/>
                      <a:r>
                        <a:rPr lang="en-US" dirty="0"/>
                        <a:t>38.6</a:t>
                      </a:r>
                    </a:p>
                    <a:p>
                      <a:pPr algn="ctr"/>
                      <a:r>
                        <a:rPr lang="en-US" dirty="0"/>
                        <a:t>12.9</a:t>
                      </a:r>
                    </a:p>
                    <a:p>
                      <a:pPr algn="ctr"/>
                      <a:r>
                        <a:rPr lang="en-US" dirty="0"/>
                        <a:t>32.9</a:t>
                      </a:r>
                    </a:p>
                  </a:txBody>
                  <a:tcPr/>
                </a:tc>
                <a:tc>
                  <a:txBody>
                    <a:bodyPr/>
                    <a:lstStyle/>
                    <a:p>
                      <a:pPr algn="ctr"/>
                      <a:r>
                        <a:rPr lang="en-US" dirty="0"/>
                        <a:t>68.6</a:t>
                      </a:r>
                    </a:p>
                    <a:p>
                      <a:pPr algn="ctr"/>
                      <a:r>
                        <a:rPr lang="en-US" dirty="0"/>
                        <a:t>41.4</a:t>
                      </a:r>
                    </a:p>
                    <a:p>
                      <a:pPr algn="ctr"/>
                      <a:r>
                        <a:rPr lang="en-US" dirty="0"/>
                        <a:t>50.0</a:t>
                      </a:r>
                    </a:p>
                    <a:p>
                      <a:pPr algn="ctr"/>
                      <a:r>
                        <a:rPr lang="en-US" dirty="0"/>
                        <a:t>40.08</a:t>
                      </a:r>
                    </a:p>
                  </a:txBody>
                  <a:tcPr/>
                </a:tc>
                <a:tc>
                  <a:txBody>
                    <a:bodyPr/>
                    <a:lstStyle/>
                    <a:p>
                      <a:pPr algn="ctr"/>
                      <a:r>
                        <a:rPr lang="en-US" dirty="0"/>
                        <a:t>8.6</a:t>
                      </a:r>
                    </a:p>
                    <a:p>
                      <a:pPr algn="ctr"/>
                      <a:r>
                        <a:rPr lang="en-US" dirty="0"/>
                        <a:t>8.6</a:t>
                      </a:r>
                    </a:p>
                    <a:p>
                      <a:pPr algn="ctr"/>
                      <a:r>
                        <a:rPr lang="en-US" dirty="0"/>
                        <a:t>-</a:t>
                      </a:r>
                    </a:p>
                    <a:p>
                      <a:pPr algn="ctr"/>
                      <a:r>
                        <a:rPr lang="en-US" dirty="0"/>
                        <a:t>8.6</a:t>
                      </a:r>
                    </a:p>
                  </a:txBody>
                  <a:tcPr/>
                </a:tc>
                <a:tc>
                  <a:txBody>
                    <a:bodyPr/>
                    <a:lstStyle/>
                    <a:p>
                      <a:pPr algn="ctr"/>
                      <a:r>
                        <a:rPr lang="en-US" dirty="0"/>
                        <a:t>8.6</a:t>
                      </a:r>
                    </a:p>
                    <a:p>
                      <a:pPr algn="ctr"/>
                      <a:r>
                        <a:rPr lang="en-US" dirty="0"/>
                        <a:t>5.7</a:t>
                      </a:r>
                    </a:p>
                    <a:p>
                      <a:pPr algn="ctr"/>
                      <a:r>
                        <a:rPr lang="en-US" dirty="0"/>
                        <a:t>11.4</a:t>
                      </a:r>
                    </a:p>
                    <a:p>
                      <a:pPr algn="ctr"/>
                      <a:r>
                        <a:rPr lang="en-US" dirty="0"/>
                        <a:t>18.6</a:t>
                      </a:r>
                    </a:p>
                  </a:txBody>
                  <a:tcPr/>
                </a:tc>
                <a:tc>
                  <a:txBody>
                    <a:bodyPr/>
                    <a:lstStyle/>
                    <a:p>
                      <a:pPr algn="ctr"/>
                      <a:r>
                        <a:rPr lang="en-US" dirty="0"/>
                        <a:t>5.7</a:t>
                      </a:r>
                    </a:p>
                    <a:p>
                      <a:pPr algn="ctr"/>
                      <a:r>
                        <a:rPr lang="en-US" dirty="0"/>
                        <a:t>5.7</a:t>
                      </a:r>
                    </a:p>
                    <a:p>
                      <a:pPr algn="ctr"/>
                      <a:r>
                        <a:rPr lang="en-US" dirty="0"/>
                        <a:t>25.7</a:t>
                      </a:r>
                    </a:p>
                    <a:p>
                      <a:pPr algn="ctr"/>
                      <a:r>
                        <a:rPr lang="en-US" dirty="0"/>
                        <a:t>-</a:t>
                      </a:r>
                    </a:p>
                  </a:txBody>
                  <a:tcPr/>
                </a:tc>
                <a:extLst>
                  <a:ext uri="{0D108BD9-81ED-4DB2-BD59-A6C34878D82A}">
                    <a16:rowId xmlns:a16="http://schemas.microsoft.com/office/drawing/2014/main" val="3737979433"/>
                  </a:ext>
                </a:extLst>
              </a:tr>
            </a:tbl>
          </a:graphicData>
        </a:graphic>
      </p:graphicFrame>
    </p:spTree>
    <p:extLst>
      <p:ext uri="{BB962C8B-B14F-4D97-AF65-F5344CB8AC3E}">
        <p14:creationId xmlns:p14="http://schemas.microsoft.com/office/powerpoint/2010/main" val="4243349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Interpretation of table 3</a:t>
            </a:r>
          </a:p>
        </p:txBody>
      </p:sp>
      <p:sp>
        <p:nvSpPr>
          <p:cNvPr id="3" name="Content Placeholder 2"/>
          <p:cNvSpPr>
            <a:spLocks noGrp="1"/>
          </p:cNvSpPr>
          <p:nvPr>
            <p:ph idx="1"/>
          </p:nvPr>
        </p:nvSpPr>
        <p:spPr>
          <a:xfrm>
            <a:off x="304800" y="1845734"/>
            <a:ext cx="11627556" cy="4023360"/>
          </a:xfrm>
        </p:spPr>
        <p:txBody>
          <a:bodyPr/>
          <a:lstStyle/>
          <a:p>
            <a:pPr>
              <a:buFont typeface="Wingdings" panose="05000000000000000000" pitchFamily="2" charset="2"/>
              <a:buChar char="§"/>
            </a:pPr>
            <a:r>
              <a:rPr lang="en-US" dirty="0"/>
              <a:t>  Table 3 shows the learners’ perspective of problems regarding satisfaction of learners. </a:t>
            </a:r>
          </a:p>
          <a:p>
            <a:pPr>
              <a:buFont typeface="Wingdings" panose="05000000000000000000" pitchFamily="2" charset="2"/>
              <a:buChar char="§"/>
            </a:pPr>
            <a:r>
              <a:rPr lang="en-US" dirty="0"/>
              <a:t>  Table 3 shows that the maximum percentage of frequencies for the workload regarding the construct of students satisfaction responded to strongly agree with 45.7%. </a:t>
            </a:r>
          </a:p>
          <a:p>
            <a:pPr>
              <a:buFont typeface="Wingdings" panose="05000000000000000000" pitchFamily="2" charset="2"/>
              <a:buChar char="§"/>
            </a:pPr>
            <a:r>
              <a:rPr lang="en-US" dirty="0"/>
              <a:t>  Table 3 reflects that the maximum percentage of frequencies for the satisfaction of learners with ODL system regarding students, satisfaction responded to strongly agree with 40.0%. </a:t>
            </a:r>
          </a:p>
          <a:p>
            <a:pPr>
              <a:buFont typeface="Wingdings" panose="05000000000000000000" pitchFamily="2" charset="2"/>
              <a:buChar char="§"/>
            </a:pPr>
            <a:r>
              <a:rPr lang="en-US" dirty="0"/>
              <a:t>  Table 3 shows that the maximum of 45.7%  percent learners responded to strongly agree for the study completion time span regarding the construct of learners’ satisfaction.</a:t>
            </a:r>
          </a:p>
          <a:p>
            <a:pPr>
              <a:buFont typeface="Wingdings" panose="05000000000000000000" pitchFamily="2" charset="2"/>
              <a:buChar char="§"/>
            </a:pPr>
            <a:r>
              <a:rPr lang="en-US" dirty="0"/>
              <a:t>  Table 3 shows that the maximum percentage of learners responded to strongly agree with 52.9% for the subconstruct of social interaction regarding the construct of satisfaction of learners. </a:t>
            </a:r>
          </a:p>
          <a:p>
            <a:pPr>
              <a:buFont typeface="Wingdings" panose="05000000000000000000" pitchFamily="2" charset="2"/>
              <a:buChar char="§"/>
            </a:pPr>
            <a:r>
              <a:rPr lang="en-US" dirty="0"/>
              <a:t>  Table 3 also shows that maximum percentage of students responded to disagree with 68.6% for the financial and career guidance regarding satisfaction of learners. </a:t>
            </a:r>
          </a:p>
        </p:txBody>
      </p:sp>
    </p:spTree>
    <p:extLst>
      <p:ext uri="{BB962C8B-B14F-4D97-AF65-F5344CB8AC3E}">
        <p14:creationId xmlns:p14="http://schemas.microsoft.com/office/powerpoint/2010/main" val="3159708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Table 4: Frequency distribution of the Use of technology</a:t>
            </a:r>
          </a:p>
        </p:txBody>
      </p:sp>
      <p:graphicFrame>
        <p:nvGraphicFramePr>
          <p:cNvPr id="4" name="Table 4">
            <a:extLst>
              <a:ext uri="{FF2B5EF4-FFF2-40B4-BE49-F238E27FC236}">
                <a16:creationId xmlns:a16="http://schemas.microsoft.com/office/drawing/2014/main" id="{95A45F5E-7825-4AC8-B246-CEDBB50F31B9}"/>
              </a:ext>
            </a:extLst>
          </p:cNvPr>
          <p:cNvGraphicFramePr>
            <a:graphicFrameLocks noGrp="1"/>
          </p:cNvGraphicFramePr>
          <p:nvPr>
            <p:ph idx="1"/>
            <p:extLst>
              <p:ext uri="{D42A27DB-BD31-4B8C-83A1-F6EECF244321}">
                <p14:modId xmlns:p14="http://schemas.microsoft.com/office/powerpoint/2010/main" val="1248987305"/>
              </p:ext>
            </p:extLst>
          </p:nvPr>
        </p:nvGraphicFramePr>
        <p:xfrm>
          <a:off x="338666" y="2365552"/>
          <a:ext cx="11514668" cy="2880095"/>
        </p:xfrm>
        <a:graphic>
          <a:graphicData uri="http://schemas.openxmlformats.org/drawingml/2006/table">
            <a:tbl>
              <a:tblPr firstRow="1" bandRow="1">
                <a:tableStyleId>{5C22544A-7EE6-4342-B048-85BDC9FD1C3A}</a:tableStyleId>
              </a:tblPr>
              <a:tblGrid>
                <a:gridCol w="2556593">
                  <a:extLst>
                    <a:ext uri="{9D8B030D-6E8A-4147-A177-3AD203B41FA5}">
                      <a16:colId xmlns:a16="http://schemas.microsoft.com/office/drawing/2014/main" val="2958520057"/>
                    </a:ext>
                  </a:extLst>
                </a:gridCol>
                <a:gridCol w="2119423">
                  <a:extLst>
                    <a:ext uri="{9D8B030D-6E8A-4147-A177-3AD203B41FA5}">
                      <a16:colId xmlns:a16="http://schemas.microsoft.com/office/drawing/2014/main" val="1359805345"/>
                    </a:ext>
                  </a:extLst>
                </a:gridCol>
                <a:gridCol w="1081318">
                  <a:extLst>
                    <a:ext uri="{9D8B030D-6E8A-4147-A177-3AD203B41FA5}">
                      <a16:colId xmlns:a16="http://schemas.microsoft.com/office/drawing/2014/main" val="1989622675"/>
                    </a:ext>
                  </a:extLst>
                </a:gridCol>
                <a:gridCol w="1399958">
                  <a:extLst>
                    <a:ext uri="{9D8B030D-6E8A-4147-A177-3AD203B41FA5}">
                      <a16:colId xmlns:a16="http://schemas.microsoft.com/office/drawing/2014/main" val="2840848315"/>
                    </a:ext>
                  </a:extLst>
                </a:gridCol>
                <a:gridCol w="1196487">
                  <a:extLst>
                    <a:ext uri="{9D8B030D-6E8A-4147-A177-3AD203B41FA5}">
                      <a16:colId xmlns:a16="http://schemas.microsoft.com/office/drawing/2014/main" val="2007332452"/>
                    </a:ext>
                  </a:extLst>
                </a:gridCol>
                <a:gridCol w="632178">
                  <a:extLst>
                    <a:ext uri="{9D8B030D-6E8A-4147-A177-3AD203B41FA5}">
                      <a16:colId xmlns:a16="http://schemas.microsoft.com/office/drawing/2014/main" val="3070373751"/>
                    </a:ext>
                  </a:extLst>
                </a:gridCol>
                <a:gridCol w="632178">
                  <a:extLst>
                    <a:ext uri="{9D8B030D-6E8A-4147-A177-3AD203B41FA5}">
                      <a16:colId xmlns:a16="http://schemas.microsoft.com/office/drawing/2014/main" val="3149721042"/>
                    </a:ext>
                  </a:extLst>
                </a:gridCol>
                <a:gridCol w="632177">
                  <a:extLst>
                    <a:ext uri="{9D8B030D-6E8A-4147-A177-3AD203B41FA5}">
                      <a16:colId xmlns:a16="http://schemas.microsoft.com/office/drawing/2014/main" val="1936280533"/>
                    </a:ext>
                  </a:extLst>
                </a:gridCol>
                <a:gridCol w="632178">
                  <a:extLst>
                    <a:ext uri="{9D8B030D-6E8A-4147-A177-3AD203B41FA5}">
                      <a16:colId xmlns:a16="http://schemas.microsoft.com/office/drawing/2014/main" val="3103024881"/>
                    </a:ext>
                  </a:extLst>
                </a:gridCol>
                <a:gridCol w="632178">
                  <a:extLst>
                    <a:ext uri="{9D8B030D-6E8A-4147-A177-3AD203B41FA5}">
                      <a16:colId xmlns:a16="http://schemas.microsoft.com/office/drawing/2014/main" val="905680642"/>
                    </a:ext>
                  </a:extLst>
                </a:gridCol>
              </a:tblGrid>
              <a:tr h="380735">
                <a:tc rowSpan="2">
                  <a:txBody>
                    <a:bodyPr/>
                    <a:lstStyle/>
                    <a:p>
                      <a:pPr algn="ctr"/>
                      <a:r>
                        <a:rPr lang="en-US" sz="2400" dirty="0"/>
                        <a:t>Construct</a:t>
                      </a:r>
                    </a:p>
                  </a:txBody>
                  <a:tcPr/>
                </a:tc>
                <a:tc rowSpan="2">
                  <a:txBody>
                    <a:bodyPr/>
                    <a:lstStyle/>
                    <a:p>
                      <a:pPr algn="ctr"/>
                      <a:r>
                        <a:rPr lang="en-US" sz="2400" dirty="0"/>
                        <a:t>Sub-construct</a:t>
                      </a:r>
                    </a:p>
                  </a:txBody>
                  <a:tcPr/>
                </a:tc>
                <a:tc rowSpan="2">
                  <a:txBody>
                    <a:bodyPr/>
                    <a:lstStyle/>
                    <a:p>
                      <a:pPr algn="ctr"/>
                      <a:r>
                        <a:rPr lang="en-US" sz="2400" dirty="0"/>
                        <a:t>N</a:t>
                      </a:r>
                    </a:p>
                  </a:txBody>
                  <a:tcPr/>
                </a:tc>
                <a:tc rowSpan="2">
                  <a:txBody>
                    <a:bodyPr/>
                    <a:lstStyle/>
                    <a:p>
                      <a:pPr algn="ctr"/>
                      <a:r>
                        <a:rPr lang="en-US" sz="2400" dirty="0"/>
                        <a:t>Mean</a:t>
                      </a:r>
                    </a:p>
                  </a:txBody>
                  <a:tcPr/>
                </a:tc>
                <a:tc rowSpan="2">
                  <a:txBody>
                    <a:bodyPr/>
                    <a:lstStyle/>
                    <a:p>
                      <a:pPr algn="ctr"/>
                      <a:r>
                        <a:rPr lang="en-US" dirty="0"/>
                        <a:t>SD</a:t>
                      </a:r>
                    </a:p>
                  </a:txBody>
                  <a:tcPr/>
                </a:tc>
                <a:tc gridSpan="5">
                  <a:txBody>
                    <a:bodyPr/>
                    <a:lstStyle/>
                    <a:p>
                      <a:pPr algn="ctr"/>
                      <a:r>
                        <a:rPr lang="en-US" sz="2000" dirty="0"/>
                        <a:t>Frequencies Percentages</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968855805"/>
                  </a:ext>
                </a:extLst>
              </a:tr>
              <a:tr h="38073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dirty="0"/>
                        <a:t>SDA</a:t>
                      </a:r>
                    </a:p>
                  </a:txBody>
                  <a:tcPr/>
                </a:tc>
                <a:tc>
                  <a:txBody>
                    <a:bodyPr/>
                    <a:lstStyle/>
                    <a:p>
                      <a:pPr algn="ctr"/>
                      <a:r>
                        <a:rPr lang="en-US" dirty="0"/>
                        <a:t>SA</a:t>
                      </a:r>
                    </a:p>
                  </a:txBody>
                  <a:tcPr/>
                </a:tc>
                <a:tc>
                  <a:txBody>
                    <a:bodyPr/>
                    <a:lstStyle/>
                    <a:p>
                      <a:pPr algn="ctr"/>
                      <a:r>
                        <a:rPr lang="en-US" dirty="0"/>
                        <a:t>N</a:t>
                      </a:r>
                    </a:p>
                  </a:txBody>
                  <a:tcPr/>
                </a:tc>
                <a:tc>
                  <a:txBody>
                    <a:bodyPr/>
                    <a:lstStyle/>
                    <a:p>
                      <a:pPr algn="ctr"/>
                      <a:r>
                        <a:rPr lang="en-US" dirty="0"/>
                        <a:t>A</a:t>
                      </a:r>
                    </a:p>
                  </a:txBody>
                  <a:tcPr/>
                </a:tc>
                <a:tc>
                  <a:txBody>
                    <a:bodyPr/>
                    <a:lstStyle/>
                    <a:p>
                      <a:pPr algn="ctr"/>
                      <a:r>
                        <a:rPr lang="en-US" dirty="0"/>
                        <a:t>SA</a:t>
                      </a:r>
                    </a:p>
                  </a:txBody>
                  <a:tcPr/>
                </a:tc>
                <a:extLst>
                  <a:ext uri="{0D108BD9-81ED-4DB2-BD59-A6C34878D82A}">
                    <a16:rowId xmlns:a16="http://schemas.microsoft.com/office/drawing/2014/main" val="692081893"/>
                  </a:ext>
                </a:extLst>
              </a:tr>
              <a:tr h="844609">
                <a:tc rowSpan="2">
                  <a:txBody>
                    <a:bodyPr/>
                    <a:lstStyle/>
                    <a:p>
                      <a:endParaRPr lang="en-US" dirty="0"/>
                    </a:p>
                    <a:p>
                      <a:endParaRPr lang="en-US" dirty="0"/>
                    </a:p>
                    <a:p>
                      <a:r>
                        <a:rPr lang="en-US" dirty="0"/>
                        <a:t>Use of Technology</a:t>
                      </a:r>
                    </a:p>
                  </a:txBody>
                  <a:tcPr/>
                </a:tc>
                <a:tc>
                  <a:txBody>
                    <a:bodyPr/>
                    <a:lstStyle/>
                    <a:p>
                      <a:r>
                        <a:rPr lang="en-US" dirty="0"/>
                        <a:t>Technology skills of the learners’</a:t>
                      </a:r>
                    </a:p>
                  </a:txBody>
                  <a:tcPr/>
                </a:tc>
                <a:tc rowSpan="2">
                  <a:txBody>
                    <a:bodyPr/>
                    <a:lstStyle/>
                    <a:p>
                      <a:endParaRPr lang="en-US" dirty="0"/>
                    </a:p>
                    <a:p>
                      <a:endParaRPr lang="en-US" dirty="0"/>
                    </a:p>
                    <a:p>
                      <a:r>
                        <a:rPr lang="en-US" dirty="0"/>
                        <a:t>70</a:t>
                      </a:r>
                    </a:p>
                  </a:txBody>
                  <a:tcPr/>
                </a:tc>
                <a:tc>
                  <a:txBody>
                    <a:bodyPr/>
                    <a:lstStyle/>
                    <a:p>
                      <a:pPr algn="ctr"/>
                      <a:r>
                        <a:rPr lang="en-US" dirty="0"/>
                        <a:t>3.671</a:t>
                      </a:r>
                    </a:p>
                    <a:p>
                      <a:pPr algn="ctr"/>
                      <a:r>
                        <a:rPr lang="en-US" dirty="0"/>
                        <a:t>2.414</a:t>
                      </a:r>
                    </a:p>
                    <a:p>
                      <a:pPr algn="ctr"/>
                      <a:r>
                        <a:rPr lang="en-US" dirty="0"/>
                        <a:t>4.100</a:t>
                      </a:r>
                    </a:p>
                  </a:txBody>
                  <a:tcPr/>
                </a:tc>
                <a:tc>
                  <a:txBody>
                    <a:bodyPr/>
                    <a:lstStyle/>
                    <a:p>
                      <a:pPr algn="ctr"/>
                      <a:r>
                        <a:rPr lang="en-US" dirty="0"/>
                        <a:t>1.348</a:t>
                      </a:r>
                    </a:p>
                    <a:p>
                      <a:pPr algn="ctr"/>
                      <a:r>
                        <a:rPr lang="en-US" dirty="0"/>
                        <a:t>1.356</a:t>
                      </a:r>
                    </a:p>
                    <a:p>
                      <a:pPr algn="ctr"/>
                      <a:r>
                        <a:rPr lang="en-US" dirty="0"/>
                        <a:t>1.143</a:t>
                      </a:r>
                    </a:p>
                  </a:txBody>
                  <a:tcPr/>
                </a:tc>
                <a:tc>
                  <a:txBody>
                    <a:bodyPr/>
                    <a:lstStyle/>
                    <a:p>
                      <a:pPr algn="ctr"/>
                      <a:r>
                        <a:rPr lang="en-US" dirty="0"/>
                        <a:t>12.9</a:t>
                      </a:r>
                    </a:p>
                    <a:p>
                      <a:pPr algn="ctr"/>
                      <a:r>
                        <a:rPr lang="en-US" dirty="0"/>
                        <a:t>35.7</a:t>
                      </a:r>
                    </a:p>
                    <a:p>
                      <a:pPr algn="ctr"/>
                      <a:r>
                        <a:rPr lang="en-US" dirty="0"/>
                        <a:t>-</a:t>
                      </a:r>
                    </a:p>
                  </a:txBody>
                  <a:tcPr/>
                </a:tc>
                <a:tc>
                  <a:txBody>
                    <a:bodyPr/>
                    <a:lstStyle/>
                    <a:p>
                      <a:pPr algn="ctr"/>
                      <a:r>
                        <a:rPr lang="en-US" dirty="0"/>
                        <a:t>11.4</a:t>
                      </a:r>
                    </a:p>
                    <a:p>
                      <a:pPr algn="ctr"/>
                      <a:r>
                        <a:rPr lang="en-US" dirty="0"/>
                        <a:t>27.1</a:t>
                      </a:r>
                    </a:p>
                    <a:p>
                      <a:pPr algn="ctr"/>
                      <a:r>
                        <a:rPr lang="en-US" dirty="0"/>
                        <a:t>20.0</a:t>
                      </a:r>
                    </a:p>
                  </a:txBody>
                  <a:tcPr/>
                </a:tc>
                <a:tc>
                  <a:txBody>
                    <a:bodyPr/>
                    <a:lstStyle/>
                    <a:p>
                      <a:pPr algn="ctr"/>
                      <a:r>
                        <a:rPr lang="en-US" dirty="0"/>
                        <a:t>-</a:t>
                      </a:r>
                    </a:p>
                    <a:p>
                      <a:pPr algn="ctr"/>
                      <a:r>
                        <a:rPr lang="en-US" dirty="0"/>
                        <a:t>-</a:t>
                      </a:r>
                    </a:p>
                    <a:p>
                      <a:pPr algn="ctr"/>
                      <a:r>
                        <a:rPr lang="en-US" dirty="0"/>
                        <a:t>-</a:t>
                      </a:r>
                    </a:p>
                  </a:txBody>
                  <a:tcPr/>
                </a:tc>
                <a:tc>
                  <a:txBody>
                    <a:bodyPr/>
                    <a:lstStyle/>
                    <a:p>
                      <a:pPr algn="ctr"/>
                      <a:r>
                        <a:rPr lang="en-US" dirty="0"/>
                        <a:t>47.1</a:t>
                      </a:r>
                    </a:p>
                    <a:p>
                      <a:pPr algn="ctr"/>
                      <a:r>
                        <a:rPr lang="en-US" dirty="0"/>
                        <a:t>34.3</a:t>
                      </a:r>
                    </a:p>
                    <a:p>
                      <a:pPr algn="ctr"/>
                      <a:r>
                        <a:rPr lang="en-US" dirty="0"/>
                        <a:t>30.0</a:t>
                      </a:r>
                    </a:p>
                  </a:txBody>
                  <a:tcPr/>
                </a:tc>
                <a:tc>
                  <a:txBody>
                    <a:bodyPr/>
                    <a:lstStyle/>
                    <a:p>
                      <a:r>
                        <a:rPr lang="en-US" dirty="0"/>
                        <a:t>28.6</a:t>
                      </a:r>
                    </a:p>
                    <a:p>
                      <a:r>
                        <a:rPr lang="en-US" dirty="0"/>
                        <a:t>2.90</a:t>
                      </a:r>
                    </a:p>
                    <a:p>
                      <a:r>
                        <a:rPr lang="en-US" dirty="0"/>
                        <a:t>50.0</a:t>
                      </a:r>
                    </a:p>
                  </a:txBody>
                  <a:tcPr/>
                </a:tc>
                <a:extLst>
                  <a:ext uri="{0D108BD9-81ED-4DB2-BD59-A6C34878D82A}">
                    <a16:rowId xmlns:a16="http://schemas.microsoft.com/office/drawing/2014/main" val="591047477"/>
                  </a:ext>
                </a:extLst>
              </a:tr>
              <a:tr h="844609">
                <a:tc vMerge="1">
                  <a:txBody>
                    <a:bodyPr/>
                    <a:lstStyle/>
                    <a:p>
                      <a:endParaRPr lang="en-US" dirty="0"/>
                    </a:p>
                  </a:txBody>
                  <a:tcPr/>
                </a:tc>
                <a:tc>
                  <a:txBody>
                    <a:bodyPr/>
                    <a:lstStyle/>
                    <a:p>
                      <a:r>
                        <a:rPr lang="en-US" dirty="0"/>
                        <a:t>Technology integration</a:t>
                      </a:r>
                    </a:p>
                  </a:txBody>
                  <a:tcPr/>
                </a:tc>
                <a:tc vMerge="1">
                  <a:txBody>
                    <a:bodyPr/>
                    <a:lstStyle/>
                    <a:p>
                      <a:endParaRPr lang="en-US" dirty="0"/>
                    </a:p>
                  </a:txBody>
                  <a:tcPr/>
                </a:tc>
                <a:tc>
                  <a:txBody>
                    <a:bodyPr/>
                    <a:lstStyle/>
                    <a:p>
                      <a:pPr algn="ctr"/>
                      <a:r>
                        <a:rPr lang="en-US" dirty="0"/>
                        <a:t>4.157</a:t>
                      </a:r>
                    </a:p>
                    <a:p>
                      <a:pPr algn="ctr"/>
                      <a:r>
                        <a:rPr lang="en-US" dirty="0"/>
                        <a:t>3.385</a:t>
                      </a:r>
                    </a:p>
                    <a:p>
                      <a:pPr algn="ctr"/>
                      <a:r>
                        <a:rPr lang="en-US" dirty="0"/>
                        <a:t>4.228</a:t>
                      </a:r>
                    </a:p>
                    <a:p>
                      <a:pPr algn="ctr"/>
                      <a:r>
                        <a:rPr lang="en-US" dirty="0"/>
                        <a:t>1.9</a:t>
                      </a:r>
                    </a:p>
                  </a:txBody>
                  <a:tcPr/>
                </a:tc>
                <a:tc>
                  <a:txBody>
                    <a:bodyPr/>
                    <a:lstStyle/>
                    <a:p>
                      <a:pPr algn="ctr"/>
                      <a:r>
                        <a:rPr lang="en-US" dirty="0"/>
                        <a:t>1.085</a:t>
                      </a:r>
                    </a:p>
                    <a:p>
                      <a:pPr algn="ctr"/>
                      <a:r>
                        <a:rPr lang="en-US" dirty="0"/>
                        <a:t>1.332</a:t>
                      </a:r>
                    </a:p>
                    <a:p>
                      <a:pPr algn="ctr"/>
                      <a:r>
                        <a:rPr lang="en-US" dirty="0"/>
                        <a:t>0.980</a:t>
                      </a:r>
                    </a:p>
                    <a:p>
                      <a:pPr algn="ctr"/>
                      <a:r>
                        <a:rPr lang="en-US" dirty="0"/>
                        <a:t>0.880</a:t>
                      </a:r>
                    </a:p>
                  </a:txBody>
                  <a:tcPr/>
                </a:tc>
                <a:tc>
                  <a:txBody>
                    <a:bodyPr/>
                    <a:lstStyle/>
                    <a:p>
                      <a:pPr algn="ctr"/>
                      <a:r>
                        <a:rPr lang="en-US" dirty="0"/>
                        <a:t>2.9</a:t>
                      </a:r>
                    </a:p>
                    <a:p>
                      <a:pPr algn="ctr"/>
                      <a:r>
                        <a:rPr lang="en-US" dirty="0"/>
                        <a:t>5.7</a:t>
                      </a:r>
                    </a:p>
                    <a:p>
                      <a:pPr algn="ctr"/>
                      <a:r>
                        <a:rPr lang="en-US" dirty="0"/>
                        <a:t>-</a:t>
                      </a:r>
                    </a:p>
                    <a:p>
                      <a:pPr algn="ctr"/>
                      <a:r>
                        <a:rPr lang="en-US" dirty="0"/>
                        <a:t>31.4</a:t>
                      </a:r>
                    </a:p>
                  </a:txBody>
                  <a:tcPr/>
                </a:tc>
                <a:tc>
                  <a:txBody>
                    <a:bodyPr/>
                    <a:lstStyle/>
                    <a:p>
                      <a:pPr algn="ctr"/>
                      <a:r>
                        <a:rPr lang="en-US" dirty="0"/>
                        <a:t>8.6</a:t>
                      </a:r>
                    </a:p>
                    <a:p>
                      <a:pPr algn="ctr"/>
                      <a:r>
                        <a:rPr lang="en-US" dirty="0"/>
                        <a:t>30.0</a:t>
                      </a:r>
                    </a:p>
                    <a:p>
                      <a:pPr algn="ctr"/>
                      <a:r>
                        <a:rPr lang="en-US" dirty="0"/>
                        <a:t>12.9</a:t>
                      </a:r>
                    </a:p>
                    <a:p>
                      <a:pPr algn="ctr"/>
                      <a:r>
                        <a:rPr lang="en-US" dirty="0"/>
                        <a:t>57.1</a:t>
                      </a:r>
                    </a:p>
                  </a:txBody>
                  <a:tcPr/>
                </a:tc>
                <a:tc>
                  <a:txBody>
                    <a:bodyPr/>
                    <a:lstStyle/>
                    <a:p>
                      <a:pPr algn="ctr"/>
                      <a:r>
                        <a:rPr lang="en-US" dirty="0"/>
                        <a:t>8.6</a:t>
                      </a:r>
                    </a:p>
                    <a:p>
                      <a:pPr algn="ctr"/>
                      <a:r>
                        <a:rPr lang="en-US" dirty="0"/>
                        <a:t>12.9</a:t>
                      </a:r>
                    </a:p>
                    <a:p>
                      <a:pPr algn="ctr"/>
                      <a:r>
                        <a:rPr lang="en-US" dirty="0"/>
                        <a:t>-</a:t>
                      </a:r>
                    </a:p>
                    <a:p>
                      <a:pPr algn="ctr"/>
                      <a:r>
                        <a:rPr lang="en-US" dirty="0"/>
                        <a:t>-</a:t>
                      </a:r>
                    </a:p>
                  </a:txBody>
                  <a:tcPr/>
                </a:tc>
                <a:tc>
                  <a:txBody>
                    <a:bodyPr/>
                    <a:lstStyle/>
                    <a:p>
                      <a:pPr algn="ctr"/>
                      <a:r>
                        <a:rPr lang="en-US" dirty="0"/>
                        <a:t>30.0</a:t>
                      </a:r>
                    </a:p>
                    <a:p>
                      <a:pPr algn="ctr"/>
                      <a:r>
                        <a:rPr lang="en-US" dirty="0"/>
                        <a:t>22.9</a:t>
                      </a:r>
                    </a:p>
                    <a:p>
                      <a:pPr algn="ctr"/>
                      <a:r>
                        <a:rPr lang="en-US" dirty="0"/>
                        <a:t>38.6</a:t>
                      </a:r>
                    </a:p>
                    <a:p>
                      <a:pPr algn="ctr"/>
                      <a:r>
                        <a:rPr lang="en-US" dirty="0"/>
                        <a:t>11.4</a:t>
                      </a:r>
                    </a:p>
                  </a:txBody>
                  <a:tcPr/>
                </a:tc>
                <a:tc>
                  <a:txBody>
                    <a:bodyPr/>
                    <a:lstStyle/>
                    <a:p>
                      <a:r>
                        <a:rPr lang="en-US" dirty="0"/>
                        <a:t>50.0</a:t>
                      </a:r>
                    </a:p>
                    <a:p>
                      <a:r>
                        <a:rPr lang="en-US" dirty="0"/>
                        <a:t>28.6</a:t>
                      </a:r>
                    </a:p>
                    <a:p>
                      <a:r>
                        <a:rPr lang="en-US" dirty="0"/>
                        <a:t>48.6</a:t>
                      </a:r>
                    </a:p>
                    <a:p>
                      <a:r>
                        <a:rPr lang="en-US" dirty="0"/>
                        <a:t>-</a:t>
                      </a:r>
                    </a:p>
                  </a:txBody>
                  <a:tcPr/>
                </a:tc>
                <a:extLst>
                  <a:ext uri="{0D108BD9-81ED-4DB2-BD59-A6C34878D82A}">
                    <a16:rowId xmlns:a16="http://schemas.microsoft.com/office/drawing/2014/main" val="1427193005"/>
                  </a:ext>
                </a:extLst>
              </a:tr>
            </a:tbl>
          </a:graphicData>
        </a:graphic>
      </p:graphicFrame>
    </p:spTree>
    <p:extLst>
      <p:ext uri="{BB962C8B-B14F-4D97-AF65-F5344CB8AC3E}">
        <p14:creationId xmlns:p14="http://schemas.microsoft.com/office/powerpoint/2010/main" val="3279422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Interpretation of table 4</a:t>
            </a:r>
          </a:p>
        </p:txBody>
      </p:sp>
      <p:sp>
        <p:nvSpPr>
          <p:cNvPr id="3" name="Content Placeholder 2"/>
          <p:cNvSpPr>
            <a:spLocks noGrp="1"/>
          </p:cNvSpPr>
          <p:nvPr>
            <p:ph idx="1"/>
          </p:nvPr>
        </p:nvSpPr>
        <p:spPr>
          <a:xfrm>
            <a:off x="1196622" y="2517422"/>
            <a:ext cx="9959058" cy="3633894"/>
          </a:xfrm>
        </p:spPr>
        <p:txBody>
          <a:bodyPr/>
          <a:lstStyle/>
          <a:p>
            <a:pPr algn="just">
              <a:lnSpc>
                <a:spcPct val="150000"/>
              </a:lnSpc>
              <a:buFont typeface="Wingdings" panose="05000000000000000000" pitchFamily="2" charset="2"/>
              <a:buChar char="§"/>
            </a:pPr>
            <a:r>
              <a:rPr lang="en-US" dirty="0"/>
              <a:t>  Table 4 shows that maximum percentage of students responded to strongly agree with frequency percentage of 50% about their technology skills regarding the construct of use of technology.</a:t>
            </a:r>
          </a:p>
          <a:p>
            <a:pPr algn="just">
              <a:lnSpc>
                <a:spcPct val="150000"/>
              </a:lnSpc>
              <a:buFont typeface="Wingdings" panose="05000000000000000000" pitchFamily="2" charset="2"/>
              <a:buChar char="§"/>
            </a:pPr>
            <a:r>
              <a:rPr lang="en-US" dirty="0"/>
              <a:t>  Table 4 shows that maximum frequency percentage of 57.1% students responded to disagree with the technology integration regarding the construct of the use of technology.</a:t>
            </a:r>
          </a:p>
        </p:txBody>
      </p:sp>
    </p:spTree>
    <p:extLst>
      <p:ext uri="{BB962C8B-B14F-4D97-AF65-F5344CB8AC3E}">
        <p14:creationId xmlns:p14="http://schemas.microsoft.com/office/powerpoint/2010/main" val="393840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79504-2D9A-4691-B67F-1ADF52417407}"/>
              </a:ext>
            </a:extLst>
          </p:cNvPr>
          <p:cNvSpPr>
            <a:spLocks noGrp="1"/>
          </p:cNvSpPr>
          <p:nvPr>
            <p:ph type="title"/>
          </p:nvPr>
        </p:nvSpPr>
        <p:spPr/>
        <p:txBody>
          <a:bodyPr>
            <a:normAutofit/>
          </a:bodyPr>
          <a:lstStyle/>
          <a:p>
            <a:pPr algn="ctr"/>
            <a:r>
              <a:rPr lang="en-US" sz="6000" b="1" dirty="0"/>
              <a:t>Findings and Conclusions</a:t>
            </a:r>
          </a:p>
        </p:txBody>
      </p:sp>
      <p:sp>
        <p:nvSpPr>
          <p:cNvPr id="3" name="Content Placeholder 2">
            <a:extLst>
              <a:ext uri="{FF2B5EF4-FFF2-40B4-BE49-F238E27FC236}">
                <a16:creationId xmlns:a16="http://schemas.microsoft.com/office/drawing/2014/main" id="{0EBEA33C-4AFE-4458-B605-86AFB0C3EB06}"/>
              </a:ext>
            </a:extLst>
          </p:cNvPr>
          <p:cNvSpPr>
            <a:spLocks noGrp="1"/>
          </p:cNvSpPr>
          <p:nvPr>
            <p:ph idx="1"/>
          </p:nvPr>
        </p:nvSpPr>
        <p:spPr>
          <a:xfrm>
            <a:off x="372533" y="2240845"/>
            <a:ext cx="11435645" cy="4532488"/>
          </a:xfrm>
        </p:spPr>
        <p:txBody>
          <a:bodyPr>
            <a:normAutofit/>
          </a:bodyPr>
          <a:lstStyle/>
          <a:p>
            <a:pPr algn="just">
              <a:lnSpc>
                <a:spcPct val="150000"/>
              </a:lnSpc>
              <a:buFont typeface="Arial" panose="020B0604020202020204" pitchFamily="34" charset="0"/>
              <a:buChar char="•"/>
            </a:pPr>
            <a:r>
              <a:rPr lang="en-US" dirty="0"/>
              <a:t>  </a:t>
            </a:r>
            <a:r>
              <a:rPr lang="en-US" sz="1800" dirty="0"/>
              <a:t>It was concluded that quality of education, learners satisfaction and use of technology were the problems for ODL learners. </a:t>
            </a:r>
          </a:p>
          <a:p>
            <a:pPr algn="just">
              <a:lnSpc>
                <a:spcPct val="150000"/>
              </a:lnSpc>
              <a:buFont typeface="Arial" panose="020B0604020202020204" pitchFamily="34" charset="0"/>
              <a:buChar char="•"/>
            </a:pPr>
            <a:r>
              <a:rPr lang="en-US" sz="1800" dirty="0"/>
              <a:t>  It was found that the maximum frequency percentage for the quality of education was 54.3% was disagree with the mode of content delivery. It was concluded that most of the students were facing the problem of content delivery. </a:t>
            </a:r>
          </a:p>
          <a:p>
            <a:pPr algn="just">
              <a:lnSpc>
                <a:spcPct val="150000"/>
              </a:lnSpc>
              <a:buFont typeface="Arial" panose="020B0604020202020204" pitchFamily="34" charset="0"/>
              <a:buChar char="•"/>
            </a:pPr>
            <a:r>
              <a:rPr lang="en-US" sz="1800" dirty="0"/>
              <a:t>  It was found that the maximum percentage of 68.6%  students were disagree with the quality of financial and career guidance. It was concluded that most of the students were facing the problems of financial and career guidance. </a:t>
            </a:r>
          </a:p>
          <a:p>
            <a:pPr algn="just">
              <a:lnSpc>
                <a:spcPct val="150000"/>
              </a:lnSpc>
              <a:buFont typeface="Arial" panose="020B0604020202020204" pitchFamily="34" charset="0"/>
              <a:buChar char="•"/>
            </a:pPr>
            <a:r>
              <a:rPr lang="en-US" sz="1800" dirty="0"/>
              <a:t>  It was found that maximum frequency percentage of 57.1% students were disagree for the technological integration. It was concluded that most of the students were facing problems with the integration of technology. </a:t>
            </a:r>
          </a:p>
          <a:p>
            <a:pPr algn="just">
              <a:lnSpc>
                <a:spcPct val="150000"/>
              </a:lnSpc>
              <a:buFont typeface="Arial" panose="020B0604020202020204" pitchFamily="34" charset="0"/>
              <a:buChar char="•"/>
            </a:pPr>
            <a:endParaRPr lang="en-US" dirty="0"/>
          </a:p>
        </p:txBody>
      </p:sp>
    </p:spTree>
    <p:extLst>
      <p:ext uri="{BB962C8B-B14F-4D97-AF65-F5344CB8AC3E}">
        <p14:creationId xmlns:p14="http://schemas.microsoft.com/office/powerpoint/2010/main" val="3714353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Findings and Conclusions </a:t>
            </a:r>
            <a:r>
              <a:rPr lang="en-US" dirty="0" err="1"/>
              <a:t>Cont</a:t>
            </a:r>
            <a:r>
              <a:rPr lang="en-US"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3649989"/>
              </p:ext>
            </p:extLst>
          </p:nvPr>
        </p:nvGraphicFramePr>
        <p:xfrm>
          <a:off x="0" y="2472744"/>
          <a:ext cx="12192000" cy="4385256"/>
        </p:xfrm>
        <a:graphic>
          <a:graphicData uri="http://schemas.openxmlformats.org/drawingml/2006/table">
            <a:tbl>
              <a:tblPr firstRow="1" bandRow="1">
                <a:tableStyleId>{5C22544A-7EE6-4342-B048-85BDC9FD1C3A}</a:tableStyleId>
              </a:tblPr>
              <a:tblGrid>
                <a:gridCol w="3587736">
                  <a:extLst>
                    <a:ext uri="{9D8B030D-6E8A-4147-A177-3AD203B41FA5}">
                      <a16:colId xmlns:a16="http://schemas.microsoft.com/office/drawing/2014/main" val="20000"/>
                    </a:ext>
                  </a:extLst>
                </a:gridCol>
                <a:gridCol w="8604264">
                  <a:extLst>
                    <a:ext uri="{9D8B030D-6E8A-4147-A177-3AD203B41FA5}">
                      <a16:colId xmlns:a16="http://schemas.microsoft.com/office/drawing/2014/main" val="20001"/>
                    </a:ext>
                  </a:extLst>
                </a:gridCol>
              </a:tblGrid>
              <a:tr h="518077">
                <a:tc>
                  <a:txBody>
                    <a:bodyPr/>
                    <a:lstStyle/>
                    <a:p>
                      <a:r>
                        <a:rPr lang="en-US" dirty="0"/>
                        <a:t>Constructs</a:t>
                      </a:r>
                    </a:p>
                  </a:txBody>
                  <a:tcPr/>
                </a:tc>
                <a:tc>
                  <a:txBody>
                    <a:bodyPr/>
                    <a:lstStyle/>
                    <a:p>
                      <a:r>
                        <a:rPr lang="en-US" dirty="0"/>
                        <a:t>Generated</a:t>
                      </a:r>
                      <a:r>
                        <a:rPr lang="en-US" baseline="0" dirty="0"/>
                        <a:t> Themes</a:t>
                      </a:r>
                      <a:endParaRPr lang="en-US" dirty="0"/>
                    </a:p>
                  </a:txBody>
                  <a:tcPr/>
                </a:tc>
                <a:extLst>
                  <a:ext uri="{0D108BD9-81ED-4DB2-BD59-A6C34878D82A}">
                    <a16:rowId xmlns:a16="http://schemas.microsoft.com/office/drawing/2014/main" val="10000"/>
                  </a:ext>
                </a:extLst>
              </a:tr>
              <a:tr h="1196984">
                <a:tc>
                  <a:txBody>
                    <a:bodyPr/>
                    <a:lstStyle/>
                    <a:p>
                      <a:r>
                        <a:rPr lang="en-US" dirty="0"/>
                        <a:t>Quality of Education</a:t>
                      </a:r>
                    </a:p>
                  </a:txBody>
                  <a:tcPr/>
                </a:tc>
                <a:tc>
                  <a:txBody>
                    <a:bodyPr/>
                    <a:lstStyle/>
                    <a:p>
                      <a:pPr marL="285750" indent="-285750">
                        <a:buFont typeface="Arial" panose="020B0604020202020204" pitchFamily="34" charset="0"/>
                        <a:buChar char="•"/>
                      </a:pPr>
                      <a:r>
                        <a:rPr lang="en-US" dirty="0"/>
                        <a:t>Improve the mode of content delivery by using podcast.</a:t>
                      </a:r>
                    </a:p>
                    <a:p>
                      <a:pPr marL="285750" indent="-285750">
                        <a:buFont typeface="Arial" panose="020B0604020202020204" pitchFamily="34" charset="0"/>
                        <a:buChar char="•"/>
                      </a:pPr>
                      <a:r>
                        <a:rPr lang="en-US" dirty="0"/>
                        <a:t>Improve</a:t>
                      </a:r>
                      <a:r>
                        <a:rPr lang="en-US" baseline="0" dirty="0"/>
                        <a:t> the quality of digital tools.</a:t>
                      </a:r>
                    </a:p>
                    <a:p>
                      <a:pPr marL="285750" indent="-285750">
                        <a:buFont typeface="Arial" panose="020B0604020202020204" pitchFamily="34" charset="0"/>
                        <a:buChar char="•"/>
                      </a:pPr>
                      <a:r>
                        <a:rPr lang="en-US" baseline="0" dirty="0"/>
                        <a:t>Improve the quantity of ICTs tool.</a:t>
                      </a:r>
                    </a:p>
                    <a:p>
                      <a:pPr marL="285750" indent="-285750">
                        <a:buFont typeface="Arial" panose="020B0604020202020204" pitchFamily="34" charset="0"/>
                        <a:buChar char="•"/>
                      </a:pPr>
                      <a:r>
                        <a:rPr lang="en-US" baseline="0" dirty="0"/>
                        <a:t>Provide support for languages</a:t>
                      </a:r>
                    </a:p>
                  </a:txBody>
                  <a:tcPr/>
                </a:tc>
                <a:extLst>
                  <a:ext uri="{0D108BD9-81ED-4DB2-BD59-A6C34878D82A}">
                    <a16:rowId xmlns:a16="http://schemas.microsoft.com/office/drawing/2014/main" val="10001"/>
                  </a:ext>
                </a:extLst>
              </a:tr>
              <a:tr h="1473211">
                <a:tc>
                  <a:txBody>
                    <a:bodyPr/>
                    <a:lstStyle/>
                    <a:p>
                      <a:r>
                        <a:rPr lang="en-US" dirty="0"/>
                        <a:t>Learners’ Satisfaction</a:t>
                      </a:r>
                    </a:p>
                  </a:txBody>
                  <a:tcPr/>
                </a:tc>
                <a:tc>
                  <a:txBody>
                    <a:bodyPr/>
                    <a:lstStyle/>
                    <a:p>
                      <a:pPr marL="285750" indent="-285750">
                        <a:buFont typeface="Arial" panose="020B0604020202020204" pitchFamily="34" charset="0"/>
                        <a:buChar char="•"/>
                      </a:pPr>
                      <a:r>
                        <a:rPr lang="en-US" dirty="0"/>
                        <a:t>Improve social interaction by webinars.</a:t>
                      </a:r>
                    </a:p>
                    <a:p>
                      <a:pPr marL="285750" indent="-285750">
                        <a:buFont typeface="Arial" panose="020B0604020202020204" pitchFamily="34" charset="0"/>
                        <a:buChar char="•"/>
                      </a:pPr>
                      <a:r>
                        <a:rPr lang="en-US" dirty="0"/>
                        <a:t>Introduce internships.</a:t>
                      </a:r>
                    </a:p>
                    <a:p>
                      <a:pPr marL="285750" indent="-285750">
                        <a:buFont typeface="Arial" panose="020B0604020202020204" pitchFamily="34" charset="0"/>
                        <a:buChar char="•"/>
                      </a:pPr>
                      <a:r>
                        <a:rPr lang="en-US" dirty="0"/>
                        <a:t>Provide support for startups.</a:t>
                      </a:r>
                    </a:p>
                    <a:p>
                      <a:pPr marL="285750" indent="-285750">
                        <a:buFont typeface="Arial" panose="020B0604020202020204" pitchFamily="34" charset="0"/>
                        <a:buChar char="•"/>
                      </a:pPr>
                      <a:r>
                        <a:rPr lang="en-US" dirty="0"/>
                        <a:t>Make</a:t>
                      </a:r>
                      <a:r>
                        <a:rPr lang="en-US" baseline="0" dirty="0"/>
                        <a:t> the procedure easy for financial aid.</a:t>
                      </a:r>
                    </a:p>
                    <a:p>
                      <a:pPr marL="285750" indent="-285750">
                        <a:buFont typeface="Arial" panose="020B0604020202020204" pitchFamily="34" charset="0"/>
                        <a:buChar char="•"/>
                      </a:pPr>
                      <a:r>
                        <a:rPr lang="en-US" baseline="0" dirty="0"/>
                        <a:t>Equal acceptance in society.</a:t>
                      </a:r>
                      <a:endParaRPr lang="en-US" dirty="0"/>
                    </a:p>
                  </a:txBody>
                  <a:tcPr/>
                </a:tc>
                <a:extLst>
                  <a:ext uri="{0D108BD9-81ED-4DB2-BD59-A6C34878D82A}">
                    <a16:rowId xmlns:a16="http://schemas.microsoft.com/office/drawing/2014/main" val="10002"/>
                  </a:ext>
                </a:extLst>
              </a:tr>
              <a:tr h="1196984">
                <a:tc>
                  <a:txBody>
                    <a:bodyPr/>
                    <a:lstStyle/>
                    <a:p>
                      <a:r>
                        <a:rPr lang="en-US" dirty="0"/>
                        <a:t>Use of technology</a:t>
                      </a:r>
                    </a:p>
                  </a:txBody>
                  <a:tcPr/>
                </a:tc>
                <a:tc>
                  <a:txBody>
                    <a:bodyPr/>
                    <a:lstStyle/>
                    <a:p>
                      <a:pPr marL="285750" indent="-285750">
                        <a:buFont typeface="Arial" panose="020B0604020202020204" pitchFamily="34" charset="0"/>
                        <a:buChar char="•"/>
                      </a:pPr>
                      <a:r>
                        <a:rPr lang="en-US" dirty="0"/>
                        <a:t>Provide initial training.</a:t>
                      </a:r>
                    </a:p>
                    <a:p>
                      <a:pPr marL="285750" indent="-285750">
                        <a:buFont typeface="Arial" panose="020B0604020202020204" pitchFamily="34" charset="0"/>
                        <a:buChar char="•"/>
                      </a:pPr>
                      <a:r>
                        <a:rPr lang="en-US" dirty="0"/>
                        <a:t>Integrate virtual technology tools.</a:t>
                      </a:r>
                    </a:p>
                    <a:p>
                      <a:pPr marL="285750" indent="-285750">
                        <a:buFont typeface="Arial" panose="020B0604020202020204" pitchFamily="34" charset="0"/>
                        <a:buChar char="•"/>
                      </a:pPr>
                      <a:r>
                        <a:rPr lang="en-US" dirty="0"/>
                        <a:t>Use different</a:t>
                      </a:r>
                      <a:r>
                        <a:rPr lang="en-US" baseline="0" dirty="0"/>
                        <a:t> learning platforms.</a:t>
                      </a:r>
                    </a:p>
                    <a:p>
                      <a:pPr marL="285750" indent="-285750">
                        <a:buFont typeface="Arial" panose="020B0604020202020204" pitchFamily="34" charset="0"/>
                        <a:buChar char="•"/>
                      </a:pPr>
                      <a:r>
                        <a:rPr lang="en-US" baseline="0" dirty="0"/>
                        <a:t>Frequent use of technology tools. </a:t>
                      </a:r>
                      <a:endParaRPr lang="en-US" dirty="0"/>
                    </a:p>
                  </a:txBody>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7FAB6ECB-3D70-499B-822D-D1D88A05C153}"/>
              </a:ext>
            </a:extLst>
          </p:cNvPr>
          <p:cNvSpPr txBox="1"/>
          <p:nvPr/>
        </p:nvSpPr>
        <p:spPr>
          <a:xfrm>
            <a:off x="214490" y="1764858"/>
            <a:ext cx="11672710" cy="707886"/>
          </a:xfrm>
          <a:prstGeom prst="rect">
            <a:avLst/>
          </a:prstGeom>
          <a:noFill/>
        </p:spPr>
        <p:txBody>
          <a:bodyPr wrap="square" rtlCol="0">
            <a:spAutoFit/>
          </a:bodyPr>
          <a:lstStyle/>
          <a:p>
            <a:pPr marL="342900" indent="-342900">
              <a:buFont typeface="Wingdings" panose="05000000000000000000" pitchFamily="2" charset="2"/>
              <a:buChar char="§"/>
            </a:pPr>
            <a:r>
              <a:rPr lang="en-US" sz="2000" dirty="0"/>
              <a:t>From the qualitative analysis of the data regarding prospects for these problems, following themes were generated regarding the respective problems.</a:t>
            </a:r>
          </a:p>
        </p:txBody>
      </p:sp>
    </p:spTree>
    <p:extLst>
      <p:ext uri="{BB962C8B-B14F-4D97-AF65-F5344CB8AC3E}">
        <p14:creationId xmlns:p14="http://schemas.microsoft.com/office/powerpoint/2010/main" val="4122067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ADAF-DBCD-49CD-B53F-0FD3199323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20CFCA-54C5-464A-A7E1-8E66C8BCB433}"/>
              </a:ext>
            </a:extLst>
          </p:cNvPr>
          <p:cNvSpPr>
            <a:spLocks noGrp="1"/>
          </p:cNvSpPr>
          <p:nvPr>
            <p:ph idx="1"/>
          </p:nvPr>
        </p:nvSpPr>
        <p:spPr/>
        <p:txBody>
          <a:bodyPr>
            <a:normAutofit/>
          </a:bodyPr>
          <a:lstStyle/>
          <a:p>
            <a:endParaRPr lang="en-US" sz="6600" dirty="0"/>
          </a:p>
          <a:p>
            <a:r>
              <a:rPr lang="en-US" sz="6600"/>
              <a:t>              Thank you </a:t>
            </a:r>
          </a:p>
        </p:txBody>
      </p:sp>
    </p:spTree>
    <p:extLst>
      <p:ext uri="{BB962C8B-B14F-4D97-AF65-F5344CB8AC3E}">
        <p14:creationId xmlns:p14="http://schemas.microsoft.com/office/powerpoint/2010/main" val="279803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Introduction</a:t>
            </a:r>
          </a:p>
        </p:txBody>
      </p:sp>
      <p:sp>
        <p:nvSpPr>
          <p:cNvPr id="3" name="Content Placeholder 2"/>
          <p:cNvSpPr>
            <a:spLocks noGrp="1"/>
          </p:cNvSpPr>
          <p:nvPr>
            <p:ph idx="1"/>
          </p:nvPr>
        </p:nvSpPr>
        <p:spPr>
          <a:xfrm>
            <a:off x="288388" y="2023963"/>
            <a:ext cx="11676184" cy="4334634"/>
          </a:xfrm>
        </p:spPr>
        <p:txBody>
          <a:bodyPr>
            <a:noAutofit/>
          </a:bodyPr>
          <a:lstStyle/>
          <a:p>
            <a:pPr algn="just">
              <a:lnSpc>
                <a:spcPct val="160000"/>
              </a:lnSpc>
            </a:pPr>
            <a:r>
              <a:rPr lang="en-US" sz="2200" b="1" dirty="0"/>
              <a:t>In recent times, ODL system is providing opportunities to more and more people to pursue higher education. The ODL system is now emerging as the imperative learning need because it bears the potential to supplement educational demands of the fast changing technological era. Open distance learning can be conceived by different words such as correspondence education, home study, independent study, external studies, continuing education, distance teaching, self-instruction, adult education, technology-based or mediated education, learner-centered education, open learning, open access, flexible learning, and distributed learning. </a:t>
            </a:r>
          </a:p>
        </p:txBody>
      </p:sp>
      <p:pic>
        <p:nvPicPr>
          <p:cNvPr id="4" name="Picture 3"/>
          <p:cNvPicPr>
            <a:picLocks noChangeAspect="1"/>
          </p:cNvPicPr>
          <p:nvPr/>
        </p:nvPicPr>
        <p:blipFill rotWithShape="1">
          <a:blip r:embed="rId2"/>
          <a:srcRect l="71090" t="14524" r="6398" b="17252"/>
          <a:stretch/>
        </p:blipFill>
        <p:spPr>
          <a:xfrm>
            <a:off x="0" y="0"/>
            <a:ext cx="1406769" cy="1139483"/>
          </a:xfrm>
          <a:prstGeom prst="rect">
            <a:avLst/>
          </a:prstGeom>
        </p:spPr>
      </p:pic>
    </p:spTree>
    <p:extLst>
      <p:ext uri="{BB962C8B-B14F-4D97-AF65-F5344CB8AC3E}">
        <p14:creationId xmlns:p14="http://schemas.microsoft.com/office/powerpoint/2010/main" val="340110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b="1" dirty="0"/>
              <a:t>Current Scenario of Open Distance Learning in Pakistan</a:t>
            </a:r>
          </a:p>
        </p:txBody>
      </p:sp>
      <p:sp>
        <p:nvSpPr>
          <p:cNvPr id="3" name="Content Placeholder 2"/>
          <p:cNvSpPr>
            <a:spLocks noGrp="1"/>
          </p:cNvSpPr>
          <p:nvPr>
            <p:ph idx="1"/>
          </p:nvPr>
        </p:nvSpPr>
        <p:spPr>
          <a:xfrm>
            <a:off x="134138" y="2023963"/>
            <a:ext cx="11872142" cy="4566751"/>
          </a:xfrm>
        </p:spPr>
        <p:txBody>
          <a:bodyPr>
            <a:noAutofit/>
          </a:bodyPr>
          <a:lstStyle/>
          <a:p>
            <a:pPr algn="just">
              <a:lnSpc>
                <a:spcPct val="160000"/>
              </a:lnSpc>
            </a:pPr>
            <a:r>
              <a:rPr lang="en-US" sz="2200" b="1" dirty="0">
                <a:ea typeface="Calibri" panose="020F0502020204030204" pitchFamily="34" charset="0"/>
              </a:rPr>
              <a:t>In the educational context of Pakistan, there are mainly two prominent ODL institutes namely </a:t>
            </a:r>
            <a:r>
              <a:rPr lang="en-US" sz="2200" b="1" dirty="0" err="1">
                <a:ea typeface="Calibri" panose="020F0502020204030204" pitchFamily="34" charset="0"/>
              </a:rPr>
              <a:t>Allama</a:t>
            </a:r>
            <a:r>
              <a:rPr lang="en-US" sz="2200" b="1" dirty="0">
                <a:ea typeface="Calibri" panose="020F0502020204030204" pitchFamily="34" charset="0"/>
              </a:rPr>
              <a:t> Iqbal Open University and Virtual University. The main functionality of ODL system is the delivery of education anywhere.</a:t>
            </a:r>
            <a:r>
              <a:rPr lang="en-US" sz="2200" b="1" dirty="0"/>
              <a:t> ODL system of AIOU in Pakistan is combining ICT-based programs that comprises internet based programs along with face-to-face teaching (</a:t>
            </a:r>
            <a:r>
              <a:rPr lang="en-US" sz="2200" b="1" dirty="0" err="1"/>
              <a:t>Bughio</a:t>
            </a:r>
            <a:r>
              <a:rPr lang="en-US" sz="2200" b="1" dirty="0"/>
              <a:t>, </a:t>
            </a:r>
            <a:r>
              <a:rPr lang="en-US" sz="2200" b="1" dirty="0" err="1"/>
              <a:t>Abro</a:t>
            </a:r>
            <a:r>
              <a:rPr lang="en-US" sz="2200" b="1" dirty="0"/>
              <a:t>, &amp; </a:t>
            </a:r>
            <a:r>
              <a:rPr lang="en-US" sz="2200" b="1" dirty="0" err="1"/>
              <a:t>Rashdi</a:t>
            </a:r>
            <a:r>
              <a:rPr lang="en-US" sz="2200" b="1" dirty="0"/>
              <a:t>, 2014) and LMS to reach massive quantity of learners. Virtual university provides education to far enough places without any boundary constraint. Literature shows that the ODL system particularly AIOU assumed greater prominence for improving literacy rate, minimizing dropouts due to whatever reasons, and poverty elimination in rural areas of Pakistan. </a:t>
            </a:r>
          </a:p>
          <a:p>
            <a:r>
              <a:rPr lang="en-US" sz="1800" dirty="0"/>
              <a:t> </a:t>
            </a:r>
          </a:p>
        </p:txBody>
      </p:sp>
      <p:pic>
        <p:nvPicPr>
          <p:cNvPr id="4" name="Picture 3"/>
          <p:cNvPicPr>
            <a:picLocks noChangeAspect="1"/>
          </p:cNvPicPr>
          <p:nvPr/>
        </p:nvPicPr>
        <p:blipFill rotWithShape="1">
          <a:blip r:embed="rId2"/>
          <a:srcRect l="71090" t="14524" r="6398" b="17252"/>
          <a:stretch/>
        </p:blipFill>
        <p:spPr>
          <a:xfrm>
            <a:off x="0" y="0"/>
            <a:ext cx="1406769" cy="1139483"/>
          </a:xfrm>
          <a:prstGeom prst="rect">
            <a:avLst/>
          </a:prstGeom>
        </p:spPr>
      </p:pic>
    </p:spTree>
    <p:extLst>
      <p:ext uri="{BB962C8B-B14F-4D97-AF65-F5344CB8AC3E}">
        <p14:creationId xmlns:p14="http://schemas.microsoft.com/office/powerpoint/2010/main" val="3594959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solidFill>
                  <a:srgbClr val="000000">
                    <a:lumMod val="75000"/>
                    <a:lumOff val="25000"/>
                  </a:srgbClr>
                </a:solidFill>
              </a:rPr>
              <a:t>Statement of the Problem</a:t>
            </a:r>
            <a:endParaRPr lang="en-US" b="1" dirty="0"/>
          </a:p>
        </p:txBody>
      </p:sp>
      <p:sp>
        <p:nvSpPr>
          <p:cNvPr id="3" name="Content Placeholder 2"/>
          <p:cNvSpPr>
            <a:spLocks noGrp="1"/>
          </p:cNvSpPr>
          <p:nvPr>
            <p:ph idx="1"/>
          </p:nvPr>
        </p:nvSpPr>
        <p:spPr>
          <a:xfrm>
            <a:off x="337624" y="2530401"/>
            <a:ext cx="11577711" cy="2941932"/>
          </a:xfrm>
        </p:spPr>
        <p:txBody>
          <a:bodyPr>
            <a:noAutofit/>
          </a:bodyPr>
          <a:lstStyle/>
          <a:p>
            <a:pPr algn="just">
              <a:lnSpc>
                <a:spcPct val="150000"/>
              </a:lnSpc>
            </a:pPr>
            <a:r>
              <a:rPr lang="en-US" b="1" dirty="0"/>
              <a:t>Open distance learning has been emerging as a crucial need of this era. It became very important in the scenario when ODL is going to transform the educational scenario of this technological era to seriously review the perspectives of ODL from the end users. It is very important step to improve the quality of ODL system. Open and distance universities are serving as the practical and applicable platforms with wide variation of end users’ capabilities. Therefore, ODL is not free from problems. This study has been carried out to sought for the problems and the possible prospective to improve the quality of education through distance learning.</a:t>
            </a:r>
          </a:p>
        </p:txBody>
      </p:sp>
      <p:pic>
        <p:nvPicPr>
          <p:cNvPr id="4" name="Picture 3"/>
          <p:cNvPicPr>
            <a:picLocks noChangeAspect="1"/>
          </p:cNvPicPr>
          <p:nvPr/>
        </p:nvPicPr>
        <p:blipFill rotWithShape="1">
          <a:blip r:embed="rId2"/>
          <a:srcRect l="71090" t="14524" r="6398" b="17252"/>
          <a:stretch/>
        </p:blipFill>
        <p:spPr>
          <a:xfrm>
            <a:off x="0" y="0"/>
            <a:ext cx="1406769" cy="1139483"/>
          </a:xfrm>
          <a:prstGeom prst="rect">
            <a:avLst/>
          </a:prstGeom>
        </p:spPr>
      </p:pic>
    </p:spTree>
    <p:extLst>
      <p:ext uri="{BB962C8B-B14F-4D97-AF65-F5344CB8AC3E}">
        <p14:creationId xmlns:p14="http://schemas.microsoft.com/office/powerpoint/2010/main" val="340824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solidFill>
                  <a:srgbClr val="000000">
                    <a:lumMod val="75000"/>
                    <a:lumOff val="25000"/>
                  </a:srgbClr>
                </a:solidFill>
              </a:rPr>
              <a:t>LITERATURE REVIEW</a:t>
            </a:r>
            <a:endParaRPr lang="en-US" b="1" dirty="0"/>
          </a:p>
        </p:txBody>
      </p:sp>
      <p:pic>
        <p:nvPicPr>
          <p:cNvPr id="4" name="Picture 3"/>
          <p:cNvPicPr>
            <a:picLocks noChangeAspect="1"/>
          </p:cNvPicPr>
          <p:nvPr/>
        </p:nvPicPr>
        <p:blipFill rotWithShape="1">
          <a:blip r:embed="rId2"/>
          <a:srcRect l="71090" t="14524" r="6398" b="17252"/>
          <a:stretch/>
        </p:blipFill>
        <p:spPr>
          <a:xfrm>
            <a:off x="0" y="0"/>
            <a:ext cx="1406769" cy="1139483"/>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205196453"/>
              </p:ext>
            </p:extLst>
          </p:nvPr>
        </p:nvGraphicFramePr>
        <p:xfrm>
          <a:off x="0" y="1737360"/>
          <a:ext cx="12192000" cy="6336996"/>
        </p:xfrm>
        <a:graphic>
          <a:graphicData uri="http://schemas.openxmlformats.org/drawingml/2006/table">
            <a:tbl>
              <a:tblPr firstRow="1" bandRow="1">
                <a:tableStyleId>{5C22544A-7EE6-4342-B048-85BDC9FD1C3A}</a:tableStyleId>
              </a:tblPr>
              <a:tblGrid>
                <a:gridCol w="2383880">
                  <a:extLst>
                    <a:ext uri="{9D8B030D-6E8A-4147-A177-3AD203B41FA5}">
                      <a16:colId xmlns:a16="http://schemas.microsoft.com/office/drawing/2014/main" val="20000"/>
                    </a:ext>
                  </a:extLst>
                </a:gridCol>
                <a:gridCol w="3271307">
                  <a:extLst>
                    <a:ext uri="{9D8B030D-6E8A-4147-A177-3AD203B41FA5}">
                      <a16:colId xmlns:a16="http://schemas.microsoft.com/office/drawing/2014/main" val="20001"/>
                    </a:ext>
                  </a:extLst>
                </a:gridCol>
                <a:gridCol w="1842894">
                  <a:extLst>
                    <a:ext uri="{9D8B030D-6E8A-4147-A177-3AD203B41FA5}">
                      <a16:colId xmlns:a16="http://schemas.microsoft.com/office/drawing/2014/main" val="20002"/>
                    </a:ext>
                  </a:extLst>
                </a:gridCol>
                <a:gridCol w="4693919">
                  <a:extLst>
                    <a:ext uri="{9D8B030D-6E8A-4147-A177-3AD203B41FA5}">
                      <a16:colId xmlns:a16="http://schemas.microsoft.com/office/drawing/2014/main" val="20003"/>
                    </a:ext>
                  </a:extLst>
                </a:gridCol>
              </a:tblGrid>
              <a:tr h="0">
                <a:tc>
                  <a:txBody>
                    <a:bodyPr/>
                    <a:lstStyle/>
                    <a:p>
                      <a:pPr algn="ctr"/>
                      <a:r>
                        <a:rPr lang="en-US" sz="2400" dirty="0"/>
                        <a:t>Authors/Year</a:t>
                      </a:r>
                    </a:p>
                  </a:txBody>
                  <a:tcPr/>
                </a:tc>
                <a:tc>
                  <a:txBody>
                    <a:bodyPr/>
                    <a:lstStyle/>
                    <a:p>
                      <a:pPr algn="ctr"/>
                      <a:r>
                        <a:rPr lang="en-US" sz="2400" dirty="0"/>
                        <a:t>Title</a:t>
                      </a:r>
                    </a:p>
                  </a:txBody>
                  <a:tcPr/>
                </a:tc>
                <a:tc>
                  <a:txBody>
                    <a:bodyPr/>
                    <a:lstStyle/>
                    <a:p>
                      <a:pPr algn="ctr"/>
                      <a:r>
                        <a:rPr lang="en-US" sz="2400" dirty="0"/>
                        <a:t>Country/City</a:t>
                      </a:r>
                    </a:p>
                  </a:txBody>
                  <a:tcPr/>
                </a:tc>
                <a:tc>
                  <a:txBody>
                    <a:bodyPr/>
                    <a:lstStyle/>
                    <a:p>
                      <a:pPr algn="ctr"/>
                      <a:r>
                        <a:rPr lang="en-US" sz="2400" dirty="0"/>
                        <a:t>Findings</a:t>
                      </a:r>
                    </a:p>
                  </a:txBody>
                  <a:tcPr/>
                </a:tc>
                <a:extLst>
                  <a:ext uri="{0D108BD9-81ED-4DB2-BD59-A6C34878D82A}">
                    <a16:rowId xmlns:a16="http://schemas.microsoft.com/office/drawing/2014/main" val="10000"/>
                  </a:ext>
                </a:extLst>
              </a:tr>
              <a:tr h="1469949">
                <a:tc>
                  <a:txBody>
                    <a:bodyPr/>
                    <a:lstStyle/>
                    <a:p>
                      <a:pPr algn="just"/>
                      <a:r>
                        <a:rPr lang="en-US" sz="2000" b="1" dirty="0"/>
                        <a:t>John </a:t>
                      </a:r>
                      <a:r>
                        <a:rPr lang="en-US" sz="2000" b="1" dirty="0" err="1"/>
                        <a:t>Traxler</a:t>
                      </a:r>
                      <a:r>
                        <a:rPr lang="en-US" sz="2000" b="1" dirty="0"/>
                        <a:t>, (2018)</a:t>
                      </a:r>
                    </a:p>
                  </a:txBody>
                  <a:tcPr/>
                </a:tc>
                <a:tc>
                  <a:txBody>
                    <a:bodyPr/>
                    <a:lstStyle/>
                    <a:p>
                      <a:pPr algn="just"/>
                      <a:r>
                        <a:rPr lang="en-US" b="0" dirty="0"/>
                        <a:t>Distance Learning—Predictions and</a:t>
                      </a:r>
                      <a:r>
                        <a:rPr lang="en-US" b="0" baseline="0" dirty="0"/>
                        <a:t> </a:t>
                      </a:r>
                      <a:r>
                        <a:rPr lang="en-US" b="0" dirty="0"/>
                        <a:t>Possibilities</a:t>
                      </a:r>
                    </a:p>
                  </a:txBody>
                  <a:tcPr/>
                </a:tc>
                <a:tc>
                  <a:txBody>
                    <a:bodyPr/>
                    <a:lstStyle/>
                    <a:p>
                      <a:pPr algn="just"/>
                      <a:r>
                        <a:rPr lang="en-US" dirty="0"/>
                        <a:t>UK, </a:t>
                      </a:r>
                      <a:r>
                        <a:rPr lang="en-US" dirty="0" err="1"/>
                        <a:t>Wolverlverhampton</a:t>
                      </a:r>
                      <a:endParaRPr lang="en-US" dirty="0"/>
                    </a:p>
                  </a:txBody>
                  <a:tcPr/>
                </a:tc>
                <a:tc>
                  <a:txBody>
                    <a:bodyPr/>
                    <a:lstStyle/>
                    <a:p>
                      <a:pPr algn="just"/>
                      <a:r>
                        <a:rPr lang="en-US" sz="1800" dirty="0">
                          <a:effectLst/>
                          <a:latin typeface="Calibri" panose="020F0502020204030204" pitchFamily="34" charset="0"/>
                          <a:ea typeface="Calibri" panose="020F0502020204030204" pitchFamily="34" charset="0"/>
                        </a:rPr>
                        <a:t>The important purpose to serve</a:t>
                      </a:r>
                      <a:r>
                        <a:rPr lang="en-US" sz="1800" baseline="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 economies by putting learners into suitable paid employments and provide financial support. It is however considerably problematic. </a:t>
                      </a:r>
                      <a:endParaRPr lang="en-US" dirty="0">
                        <a:latin typeface="Calibri" panose="020F0502020204030204" pitchFamily="34" charset="0"/>
                      </a:endParaRPr>
                    </a:p>
                  </a:txBody>
                  <a:tcPr/>
                </a:tc>
                <a:extLst>
                  <a:ext uri="{0D108BD9-81ED-4DB2-BD59-A6C34878D82A}">
                    <a16:rowId xmlns:a16="http://schemas.microsoft.com/office/drawing/2014/main" val="10001"/>
                  </a:ext>
                </a:extLst>
              </a:tr>
              <a:tr h="1469949">
                <a:tc>
                  <a:txBody>
                    <a:bodyPr/>
                    <a:lstStyle/>
                    <a:p>
                      <a:pPr algn="just"/>
                      <a:r>
                        <a:rPr lang="en-US" sz="1800" b="1" i="0" kern="1200" dirty="0">
                          <a:solidFill>
                            <a:schemeClr val="dk1"/>
                          </a:solidFill>
                          <a:effectLst/>
                          <a:latin typeface="+mn-lt"/>
                          <a:ea typeface="+mn-ea"/>
                          <a:cs typeface="+mn-cs"/>
                        </a:rPr>
                        <a:t>Sidra </a:t>
                      </a:r>
                      <a:r>
                        <a:rPr lang="en-US" sz="1800" b="1" i="0" kern="1200" dirty="0" err="1">
                          <a:solidFill>
                            <a:schemeClr val="dk1"/>
                          </a:solidFill>
                          <a:effectLst/>
                          <a:latin typeface="+mn-lt"/>
                          <a:ea typeface="+mn-ea"/>
                          <a:cs typeface="+mn-cs"/>
                        </a:rPr>
                        <a:t>Rizwan</a:t>
                      </a:r>
                      <a:r>
                        <a:rPr lang="en-US" sz="1800" b="1" i="0" kern="1200" dirty="0">
                          <a:solidFill>
                            <a:schemeClr val="dk1"/>
                          </a:solidFill>
                          <a:effectLst/>
                          <a:latin typeface="+mn-lt"/>
                          <a:ea typeface="+mn-ea"/>
                          <a:cs typeface="+mn-cs"/>
                        </a:rPr>
                        <a:t>,</a:t>
                      </a:r>
                      <a:br>
                        <a:rPr lang="en-US" sz="1800" b="1" i="0" kern="1200" dirty="0">
                          <a:solidFill>
                            <a:schemeClr val="dk1"/>
                          </a:solidFill>
                          <a:effectLst/>
                          <a:latin typeface="+mn-lt"/>
                          <a:ea typeface="+mn-ea"/>
                          <a:cs typeface="+mn-cs"/>
                        </a:rPr>
                      </a:br>
                      <a:r>
                        <a:rPr lang="en-US" sz="1800" b="1" i="0" kern="1200" dirty="0" err="1">
                          <a:solidFill>
                            <a:schemeClr val="dk1"/>
                          </a:solidFill>
                          <a:effectLst/>
                          <a:latin typeface="+mn-lt"/>
                          <a:ea typeface="+mn-ea"/>
                          <a:cs typeface="+mn-cs"/>
                        </a:rPr>
                        <a:t>Rehana</a:t>
                      </a:r>
                      <a:r>
                        <a:rPr lang="en-US" sz="1800" b="1" i="0" kern="1200" dirty="0">
                          <a:solidFill>
                            <a:schemeClr val="dk1"/>
                          </a:solidFill>
                          <a:effectLst/>
                          <a:latin typeface="+mn-lt"/>
                          <a:ea typeface="+mn-ea"/>
                          <a:cs typeface="+mn-cs"/>
                        </a:rPr>
                        <a:t> </a:t>
                      </a:r>
                      <a:r>
                        <a:rPr lang="en-US" sz="1800" b="1" i="0" kern="1200" dirty="0" err="1">
                          <a:solidFill>
                            <a:schemeClr val="dk1"/>
                          </a:solidFill>
                          <a:effectLst/>
                          <a:latin typeface="+mn-lt"/>
                          <a:ea typeface="+mn-ea"/>
                          <a:cs typeface="+mn-cs"/>
                        </a:rPr>
                        <a:t>Masrur</a:t>
                      </a:r>
                      <a:r>
                        <a:rPr lang="en-US" sz="1800" b="1" i="0" kern="1200" dirty="0">
                          <a:solidFill>
                            <a:schemeClr val="dk1"/>
                          </a:solidFill>
                          <a:effectLst/>
                          <a:latin typeface="+mn-lt"/>
                          <a:ea typeface="+mn-ea"/>
                          <a:cs typeface="+mn-cs"/>
                        </a:rPr>
                        <a:t>, (2018)</a:t>
                      </a:r>
                      <a:r>
                        <a:rPr lang="en-US" b="1" dirty="0"/>
                        <a:t> </a:t>
                      </a:r>
                      <a:br>
                        <a:rPr lang="en-US" b="1" dirty="0"/>
                      </a:br>
                      <a:endParaRPr lang="en-US" b="1" dirty="0"/>
                    </a:p>
                  </a:txBody>
                  <a:tcPr/>
                </a:tc>
                <a:tc>
                  <a:txBody>
                    <a:bodyPr/>
                    <a:lstStyle/>
                    <a:p>
                      <a:pPr algn="just"/>
                      <a:r>
                        <a:rPr lang="en-US" sz="1800" b="0" i="0" kern="1200" dirty="0">
                          <a:solidFill>
                            <a:schemeClr val="dk1"/>
                          </a:solidFill>
                          <a:effectLst/>
                          <a:latin typeface="+mn-lt"/>
                          <a:ea typeface="+mn-ea"/>
                          <a:cs typeface="+mn-cs"/>
                        </a:rPr>
                        <a:t>Open Distance Learning: Bridging the Gap between</a:t>
                      </a:r>
                      <a:br>
                        <a:rPr lang="en-US" sz="1800" b="0" i="0" kern="1200" dirty="0">
                          <a:solidFill>
                            <a:schemeClr val="dk1"/>
                          </a:solidFill>
                          <a:effectLst/>
                          <a:latin typeface="+mn-lt"/>
                          <a:ea typeface="+mn-ea"/>
                          <a:cs typeface="+mn-cs"/>
                        </a:rPr>
                      </a:br>
                      <a:r>
                        <a:rPr lang="en-US" sz="1800" b="0" i="0" kern="1200" dirty="0">
                          <a:solidFill>
                            <a:schemeClr val="dk1"/>
                          </a:solidFill>
                          <a:effectLst/>
                          <a:latin typeface="+mn-lt"/>
                          <a:ea typeface="+mn-ea"/>
                          <a:cs typeface="+mn-cs"/>
                        </a:rPr>
                        <a:t>Instructional Planning and Prescribed Standard</a:t>
                      </a:r>
                      <a:r>
                        <a:rPr lang="en-US" b="0" dirty="0"/>
                        <a:t> </a:t>
                      </a:r>
                    </a:p>
                  </a:txBody>
                  <a:tcPr/>
                </a:tc>
                <a:tc>
                  <a:txBody>
                    <a:bodyPr/>
                    <a:lstStyle/>
                    <a:p>
                      <a:pPr algn="just"/>
                      <a:r>
                        <a:rPr lang="en-US" dirty="0"/>
                        <a:t>Pakistan</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ODL</a:t>
                      </a:r>
                      <a:r>
                        <a:rPr lang="en-US" sz="1800" kern="1200" baseline="0" dirty="0">
                          <a:solidFill>
                            <a:schemeClr val="dk1"/>
                          </a:solidFill>
                          <a:effectLst/>
                          <a:latin typeface="+mn-lt"/>
                          <a:ea typeface="+mn-ea"/>
                          <a:cs typeface="+mn-cs"/>
                        </a:rPr>
                        <a:t> system </a:t>
                      </a:r>
                      <a:r>
                        <a:rPr lang="en-US" sz="1800" kern="1200" dirty="0">
                          <a:solidFill>
                            <a:schemeClr val="dk1"/>
                          </a:solidFill>
                          <a:effectLst/>
                          <a:latin typeface="+mn-lt"/>
                          <a:ea typeface="+mn-ea"/>
                          <a:cs typeface="+mn-cs"/>
                        </a:rPr>
                        <a:t>can provide assistance by introducing capacity development courses on instructional planning and </a:t>
                      </a:r>
                      <a:r>
                        <a:rPr lang="en-US" sz="1800" kern="1200" dirty="0" err="1">
                          <a:solidFill>
                            <a:schemeClr val="dk1"/>
                          </a:solidFill>
                          <a:effectLst/>
                          <a:latin typeface="+mn-lt"/>
                          <a:ea typeface="+mn-ea"/>
                          <a:cs typeface="+mn-cs"/>
                        </a:rPr>
                        <a:t>startegies</a:t>
                      </a:r>
                      <a:r>
                        <a:rPr lang="en-US" sz="1800" kern="1200" dirty="0">
                          <a:solidFill>
                            <a:schemeClr val="dk1"/>
                          </a:solidFill>
                          <a:effectLst/>
                          <a:latin typeface="+mn-lt"/>
                          <a:ea typeface="+mn-ea"/>
                          <a:cs typeface="+mn-cs"/>
                        </a:rPr>
                        <a:t> in blended as well as online modes. </a:t>
                      </a:r>
                    </a:p>
                  </a:txBody>
                  <a:tcPr/>
                </a:tc>
                <a:extLst>
                  <a:ext uri="{0D108BD9-81ED-4DB2-BD59-A6C34878D82A}">
                    <a16:rowId xmlns:a16="http://schemas.microsoft.com/office/drawing/2014/main" val="10002"/>
                  </a:ext>
                </a:extLst>
              </a:tr>
              <a:tr h="1469949">
                <a:tc>
                  <a:txBody>
                    <a:bodyPr/>
                    <a:lstStyle/>
                    <a:p>
                      <a:pPr algn="just"/>
                      <a:r>
                        <a:rPr lang="en-US" sz="1800" b="1" i="0" kern="1200" dirty="0" err="1">
                          <a:solidFill>
                            <a:schemeClr val="dk1"/>
                          </a:solidFill>
                          <a:effectLst/>
                          <a:latin typeface="+mn-lt"/>
                          <a:ea typeface="+mn-ea"/>
                          <a:cs typeface="+mn-cs"/>
                        </a:rPr>
                        <a:t>Aderonke</a:t>
                      </a:r>
                      <a:r>
                        <a:rPr lang="en-US" sz="1800" b="1" i="0" kern="1200" dirty="0">
                          <a:solidFill>
                            <a:schemeClr val="dk1"/>
                          </a:solidFill>
                          <a:effectLst/>
                          <a:latin typeface="+mn-lt"/>
                          <a:ea typeface="+mn-ea"/>
                          <a:cs typeface="+mn-cs"/>
                        </a:rPr>
                        <a:t> </a:t>
                      </a:r>
                      <a:r>
                        <a:rPr lang="en-US" sz="1800" b="1" i="0" kern="1200" dirty="0" err="1">
                          <a:solidFill>
                            <a:schemeClr val="dk1"/>
                          </a:solidFill>
                          <a:effectLst/>
                          <a:latin typeface="+mn-lt"/>
                          <a:ea typeface="+mn-ea"/>
                          <a:cs typeface="+mn-cs"/>
                        </a:rPr>
                        <a:t>Kafo</a:t>
                      </a:r>
                      <a:r>
                        <a:rPr lang="en-US" sz="1800" b="1" i="0" kern="1200" dirty="0">
                          <a:solidFill>
                            <a:schemeClr val="dk1"/>
                          </a:solidFill>
                          <a:effectLst/>
                          <a:latin typeface="+mn-lt"/>
                          <a:ea typeface="+mn-ea"/>
                          <a:cs typeface="+mn-cs"/>
                        </a:rPr>
                        <a:t> </a:t>
                      </a:r>
                      <a:r>
                        <a:rPr lang="en-US" sz="1800" b="1" i="0" kern="1200" dirty="0" err="1">
                          <a:solidFill>
                            <a:schemeClr val="dk1"/>
                          </a:solidFill>
                          <a:effectLst/>
                          <a:latin typeface="+mn-lt"/>
                          <a:ea typeface="+mn-ea"/>
                          <a:cs typeface="+mn-cs"/>
                        </a:rPr>
                        <a:t>Soetan</a:t>
                      </a:r>
                      <a:r>
                        <a:rPr lang="en-US" sz="1800" b="1" i="0" kern="1200" dirty="0">
                          <a:solidFill>
                            <a:schemeClr val="dk1"/>
                          </a:solidFill>
                          <a:effectLst/>
                          <a:latin typeface="+mn-lt"/>
                          <a:ea typeface="+mn-ea"/>
                          <a:cs typeface="+mn-cs"/>
                        </a:rPr>
                        <a:t>, Grace </a:t>
                      </a:r>
                      <a:r>
                        <a:rPr lang="en-US" sz="1800" b="1" i="0" kern="1200" dirty="0" err="1">
                          <a:solidFill>
                            <a:schemeClr val="dk1"/>
                          </a:solidFill>
                          <a:effectLst/>
                          <a:latin typeface="+mn-lt"/>
                          <a:ea typeface="+mn-ea"/>
                          <a:cs typeface="+mn-cs"/>
                        </a:rPr>
                        <a:t>Mfon</a:t>
                      </a:r>
                      <a:r>
                        <a:rPr lang="en-US" sz="1800" b="1" i="0" kern="1200" dirty="0">
                          <a:solidFill>
                            <a:schemeClr val="dk1"/>
                          </a:solidFill>
                          <a:effectLst/>
                          <a:latin typeface="+mn-lt"/>
                          <a:ea typeface="+mn-ea"/>
                          <a:cs typeface="+mn-cs"/>
                        </a:rPr>
                        <a:t> </a:t>
                      </a:r>
                      <a:r>
                        <a:rPr lang="en-US" sz="1800" b="1" i="0" kern="1200" dirty="0" err="1">
                          <a:solidFill>
                            <a:schemeClr val="dk1"/>
                          </a:solidFill>
                          <a:effectLst/>
                          <a:latin typeface="+mn-lt"/>
                          <a:ea typeface="+mn-ea"/>
                          <a:cs typeface="+mn-cs"/>
                        </a:rPr>
                        <a:t>Udoh</a:t>
                      </a:r>
                      <a:r>
                        <a:rPr lang="en-US" sz="1800" b="1" i="0" kern="1200" baseline="0" dirty="0">
                          <a:solidFill>
                            <a:schemeClr val="dk1"/>
                          </a:solidFill>
                          <a:effectLst/>
                          <a:latin typeface="+mn-lt"/>
                          <a:ea typeface="+mn-ea"/>
                          <a:cs typeface="+mn-cs"/>
                        </a:rPr>
                        <a:t> </a:t>
                      </a:r>
                      <a:r>
                        <a:rPr lang="en-US" sz="1800" b="1" i="0" kern="1200" dirty="0">
                          <a:solidFill>
                            <a:schemeClr val="dk1"/>
                          </a:solidFill>
                          <a:effectLst/>
                          <a:latin typeface="+mn-lt"/>
                          <a:ea typeface="+mn-ea"/>
                          <a:cs typeface="+mn-cs"/>
                        </a:rPr>
                        <a:t>and </a:t>
                      </a:r>
                      <a:r>
                        <a:rPr lang="en-US" sz="1800" b="1" i="0" kern="1200" dirty="0" err="1">
                          <a:solidFill>
                            <a:schemeClr val="dk1"/>
                          </a:solidFill>
                          <a:effectLst/>
                          <a:latin typeface="+mn-lt"/>
                          <a:ea typeface="+mn-ea"/>
                          <a:cs typeface="+mn-cs"/>
                        </a:rPr>
                        <a:t>Zubairu</a:t>
                      </a:r>
                      <a:r>
                        <a:rPr lang="en-US" sz="1800" b="1" i="0" kern="1200" dirty="0">
                          <a:solidFill>
                            <a:schemeClr val="dk1"/>
                          </a:solidFill>
                          <a:effectLst/>
                          <a:latin typeface="+mn-lt"/>
                          <a:ea typeface="+mn-ea"/>
                          <a:cs typeface="+mn-cs"/>
                        </a:rPr>
                        <a:t> Suleiman,</a:t>
                      </a:r>
                      <a:r>
                        <a:rPr lang="en-US" sz="1800" b="1" i="0" kern="1200" baseline="0" dirty="0">
                          <a:solidFill>
                            <a:schemeClr val="dk1"/>
                          </a:solidFill>
                          <a:effectLst/>
                          <a:latin typeface="+mn-lt"/>
                          <a:ea typeface="+mn-ea"/>
                          <a:cs typeface="+mn-cs"/>
                        </a:rPr>
                        <a:t> (2015)</a:t>
                      </a:r>
                      <a:endParaRPr lang="en-US" b="1" dirty="0"/>
                    </a:p>
                  </a:txBody>
                  <a:tcPr/>
                </a:tc>
                <a:tc>
                  <a:txBody>
                    <a:bodyPr/>
                    <a:lstStyle/>
                    <a:p>
                      <a:pPr algn="just"/>
                      <a:r>
                        <a:rPr lang="en-US" dirty="0"/>
                        <a:t>Problems and Prospects of Open and Distance Learning: A</a:t>
                      </a:r>
                    </a:p>
                    <a:p>
                      <a:pPr algn="just"/>
                      <a:r>
                        <a:rPr lang="en-US" dirty="0"/>
                        <a:t>Case of the Ilorin Study Centre</a:t>
                      </a:r>
                    </a:p>
                  </a:txBody>
                  <a:tcPr/>
                </a:tc>
                <a:tc>
                  <a:txBody>
                    <a:bodyPr/>
                    <a:lstStyle/>
                    <a:p>
                      <a:pPr algn="just"/>
                      <a:r>
                        <a:rPr lang="en-US" dirty="0"/>
                        <a:t>Nigeria</a:t>
                      </a:r>
                    </a:p>
                  </a:txBody>
                  <a:tcPr/>
                </a:tc>
                <a:tc>
                  <a:txBody>
                    <a:bodyPr/>
                    <a:lstStyle/>
                    <a:p>
                      <a:r>
                        <a:rPr lang="en-US" dirty="0"/>
                        <a:t>It was found that technological problems</a:t>
                      </a:r>
                      <a:r>
                        <a:rPr lang="en-US" baseline="0" dirty="0"/>
                        <a:t> hinder the ODL system.</a:t>
                      </a:r>
                      <a:endParaRPr lang="en-US" dirty="0"/>
                    </a:p>
                  </a:txBody>
                  <a:tcPr/>
                </a:tc>
                <a:extLst>
                  <a:ext uri="{0D108BD9-81ED-4DB2-BD59-A6C34878D82A}">
                    <a16:rowId xmlns:a16="http://schemas.microsoft.com/office/drawing/2014/main" val="10003"/>
                  </a:ext>
                </a:extLst>
              </a:tr>
              <a:tr h="1469949">
                <a:tc>
                  <a:txBody>
                    <a:bodyPr/>
                    <a:lstStyle/>
                    <a:p>
                      <a:r>
                        <a:rPr lang="en-US" b="1" dirty="0"/>
                        <a:t>Muhammad Umar </a:t>
                      </a:r>
                      <a:r>
                        <a:rPr lang="en-US" b="1" dirty="0" err="1"/>
                        <a:t>Shahzad</a:t>
                      </a:r>
                      <a:r>
                        <a:rPr lang="en-US" b="1" dirty="0"/>
                        <a:t>, (2017)</a:t>
                      </a:r>
                    </a:p>
                  </a:txBody>
                  <a:tcPr/>
                </a:tc>
                <a:tc>
                  <a:txBody>
                    <a:bodyPr/>
                    <a:lstStyle/>
                    <a:p>
                      <a:r>
                        <a:rPr lang="en-US" dirty="0"/>
                        <a:t>A Literary Review on Distance Education in Pakistan</a:t>
                      </a:r>
                    </a:p>
                    <a:p>
                      <a:r>
                        <a:rPr lang="en-US" dirty="0"/>
                        <a:t>and Future Possibilities.</a:t>
                      </a:r>
                    </a:p>
                  </a:txBody>
                  <a:tcPr/>
                </a:tc>
                <a:tc>
                  <a:txBody>
                    <a:bodyPr/>
                    <a:lstStyle/>
                    <a:p>
                      <a:r>
                        <a:rPr lang="en-US" dirty="0"/>
                        <a:t>Pakistan</a:t>
                      </a:r>
                    </a:p>
                  </a:txBody>
                  <a:tcPr/>
                </a:tc>
                <a:tc>
                  <a:txBody>
                    <a:bodyPr/>
                    <a:lstStyle/>
                    <a:p>
                      <a:r>
                        <a:rPr lang="en-US" sz="1800" b="0" i="0" kern="1200" dirty="0">
                          <a:solidFill>
                            <a:schemeClr val="dk1"/>
                          </a:solidFill>
                          <a:effectLst/>
                          <a:latin typeface="+mn-lt"/>
                          <a:ea typeface="+mn-ea"/>
                          <a:cs typeface="+mn-cs"/>
                        </a:rPr>
                        <a:t>Quality assurance and development of</a:t>
                      </a:r>
                      <a:br>
                        <a:rPr lang="en-US" sz="1800" b="0" i="0" kern="1200" dirty="0">
                          <a:solidFill>
                            <a:schemeClr val="dk1"/>
                          </a:solidFill>
                          <a:effectLst/>
                          <a:latin typeface="+mn-lt"/>
                          <a:ea typeface="+mn-ea"/>
                          <a:cs typeface="+mn-cs"/>
                        </a:rPr>
                      </a:br>
                      <a:r>
                        <a:rPr lang="en-US" sz="1800" b="0" i="0" kern="1200" dirty="0">
                          <a:solidFill>
                            <a:schemeClr val="dk1"/>
                          </a:solidFill>
                          <a:effectLst/>
                          <a:latin typeface="+mn-lt"/>
                          <a:ea typeface="+mn-ea"/>
                          <a:cs typeface="+mn-cs"/>
                        </a:rPr>
                        <a:t>Massive Open Online Courses (MOOCs) can uplift the</a:t>
                      </a:r>
                      <a:r>
                        <a:rPr lang="en-US" sz="1800" b="0" i="0" kern="1200" baseline="0" dirty="0">
                          <a:solidFill>
                            <a:schemeClr val="dk1"/>
                          </a:solidFill>
                          <a:effectLst/>
                          <a:latin typeface="+mn-lt"/>
                          <a:ea typeface="+mn-ea"/>
                          <a:cs typeface="+mn-cs"/>
                        </a:rPr>
                        <a:t> standard of quality of education. </a:t>
                      </a:r>
                      <a:br>
                        <a:rPr lang="en-US" dirty="0"/>
                      </a:b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2963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solidFill>
                  <a:srgbClr val="000000">
                    <a:lumMod val="75000"/>
                    <a:lumOff val="25000"/>
                  </a:srgbClr>
                </a:solidFill>
              </a:rPr>
              <a:t>LITERATURE REVIEW</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3994335"/>
              </p:ext>
            </p:extLst>
          </p:nvPr>
        </p:nvGraphicFramePr>
        <p:xfrm>
          <a:off x="0" y="1737360"/>
          <a:ext cx="12192000" cy="6618453"/>
        </p:xfrm>
        <a:graphic>
          <a:graphicData uri="http://schemas.openxmlformats.org/drawingml/2006/table">
            <a:tbl>
              <a:tblPr firstRow="1" bandRow="1">
                <a:tableStyleId>{5C22544A-7EE6-4342-B048-85BDC9FD1C3A}</a:tableStyleId>
              </a:tblPr>
              <a:tblGrid>
                <a:gridCol w="2011681">
                  <a:extLst>
                    <a:ext uri="{9D8B030D-6E8A-4147-A177-3AD203B41FA5}">
                      <a16:colId xmlns:a16="http://schemas.microsoft.com/office/drawing/2014/main" val="20000"/>
                    </a:ext>
                  </a:extLst>
                </a:gridCol>
                <a:gridCol w="3530991">
                  <a:extLst>
                    <a:ext uri="{9D8B030D-6E8A-4147-A177-3AD203B41FA5}">
                      <a16:colId xmlns:a16="http://schemas.microsoft.com/office/drawing/2014/main" val="20001"/>
                    </a:ext>
                  </a:extLst>
                </a:gridCol>
                <a:gridCol w="2321169">
                  <a:extLst>
                    <a:ext uri="{9D8B030D-6E8A-4147-A177-3AD203B41FA5}">
                      <a16:colId xmlns:a16="http://schemas.microsoft.com/office/drawing/2014/main" val="20002"/>
                    </a:ext>
                  </a:extLst>
                </a:gridCol>
                <a:gridCol w="4328159">
                  <a:extLst>
                    <a:ext uri="{9D8B030D-6E8A-4147-A177-3AD203B41FA5}">
                      <a16:colId xmlns:a16="http://schemas.microsoft.com/office/drawing/2014/main" val="20003"/>
                    </a:ext>
                  </a:extLst>
                </a:gridCol>
              </a:tblGrid>
              <a:tr h="0">
                <a:tc>
                  <a:txBody>
                    <a:bodyPr/>
                    <a:lstStyle/>
                    <a:p>
                      <a:pPr algn="ctr"/>
                      <a:r>
                        <a:rPr lang="en-US" sz="2400" dirty="0"/>
                        <a:t>Authors/Year</a:t>
                      </a:r>
                    </a:p>
                  </a:txBody>
                  <a:tcPr/>
                </a:tc>
                <a:tc>
                  <a:txBody>
                    <a:bodyPr/>
                    <a:lstStyle/>
                    <a:p>
                      <a:pPr algn="ctr"/>
                      <a:r>
                        <a:rPr lang="en-US" sz="2400" dirty="0"/>
                        <a:t>Title</a:t>
                      </a:r>
                    </a:p>
                  </a:txBody>
                  <a:tcPr/>
                </a:tc>
                <a:tc>
                  <a:txBody>
                    <a:bodyPr/>
                    <a:lstStyle/>
                    <a:p>
                      <a:pPr algn="ctr"/>
                      <a:r>
                        <a:rPr lang="en-US" sz="2400" dirty="0"/>
                        <a:t>Country/City</a:t>
                      </a:r>
                    </a:p>
                  </a:txBody>
                  <a:tcPr/>
                </a:tc>
                <a:tc>
                  <a:txBody>
                    <a:bodyPr/>
                    <a:lstStyle/>
                    <a:p>
                      <a:pPr algn="ctr"/>
                      <a:r>
                        <a:rPr lang="en-US" sz="2400" dirty="0"/>
                        <a:t>Findings</a:t>
                      </a:r>
                    </a:p>
                  </a:txBody>
                  <a:tcPr/>
                </a:tc>
                <a:extLst>
                  <a:ext uri="{0D108BD9-81ED-4DB2-BD59-A6C34878D82A}">
                    <a16:rowId xmlns:a16="http://schemas.microsoft.com/office/drawing/2014/main" val="10000"/>
                  </a:ext>
                </a:extLst>
              </a:tr>
              <a:tr h="1624025">
                <a:tc>
                  <a:txBody>
                    <a:bodyPr/>
                    <a:lstStyle/>
                    <a:p>
                      <a:r>
                        <a:rPr lang="en-US" b="1" dirty="0" err="1"/>
                        <a:t>Jegatheesan</a:t>
                      </a:r>
                      <a:r>
                        <a:rPr lang="en-US" b="1" dirty="0"/>
                        <a:t> </a:t>
                      </a:r>
                      <a:r>
                        <a:rPr lang="en-US" b="1" dirty="0" err="1"/>
                        <a:t>Rajadurai</a:t>
                      </a:r>
                      <a:r>
                        <a:rPr lang="en-US" b="1" dirty="0"/>
                        <a:t>, Amar </a:t>
                      </a:r>
                      <a:r>
                        <a:rPr lang="en-US" b="1" dirty="0" err="1"/>
                        <a:t>Hisham</a:t>
                      </a:r>
                      <a:r>
                        <a:rPr lang="en-US" b="1" dirty="0"/>
                        <a:t> </a:t>
                      </a:r>
                      <a:r>
                        <a:rPr lang="en-US" b="1" dirty="0" err="1"/>
                        <a:t>Jaafar</a:t>
                      </a:r>
                      <a:r>
                        <a:rPr lang="en-US" b="1" dirty="0"/>
                        <a:t>, </a:t>
                      </a:r>
                      <a:r>
                        <a:rPr lang="en-US" b="1" dirty="0" err="1"/>
                        <a:t>Noryati</a:t>
                      </a:r>
                      <a:r>
                        <a:rPr lang="en-US" b="1" dirty="0"/>
                        <a:t> Alias,</a:t>
                      </a:r>
                      <a:r>
                        <a:rPr lang="en-US" sz="1800" b="1" kern="1200" dirty="0">
                          <a:solidFill>
                            <a:schemeClr val="dk1"/>
                          </a:solidFill>
                          <a:effectLst/>
                          <a:latin typeface="+mn-lt"/>
                          <a:ea typeface="+mn-ea"/>
                          <a:cs typeface="+mn-cs"/>
                        </a:rPr>
                        <a:t> Wan </a:t>
                      </a:r>
                      <a:r>
                        <a:rPr lang="en-US" sz="1800" b="1" kern="1200" dirty="0" err="1">
                          <a:solidFill>
                            <a:schemeClr val="dk1"/>
                          </a:solidFill>
                          <a:effectLst/>
                          <a:latin typeface="+mn-lt"/>
                          <a:ea typeface="+mn-ea"/>
                          <a:cs typeface="+mn-cs"/>
                        </a:rPr>
                        <a:t>Noordiana</a:t>
                      </a:r>
                      <a:r>
                        <a:rPr lang="en-US" sz="1800" b="1" kern="1200" dirty="0">
                          <a:solidFill>
                            <a:schemeClr val="dk1"/>
                          </a:solidFill>
                          <a:effectLst/>
                          <a:latin typeface="+mn-lt"/>
                          <a:ea typeface="+mn-ea"/>
                          <a:cs typeface="+mn-cs"/>
                        </a:rPr>
                        <a:t> Wan </a:t>
                      </a:r>
                      <a:r>
                        <a:rPr lang="en-US" sz="1800" b="1" kern="1200" dirty="0" err="1">
                          <a:solidFill>
                            <a:schemeClr val="dk1"/>
                          </a:solidFill>
                          <a:effectLst/>
                          <a:latin typeface="+mn-lt"/>
                          <a:ea typeface="+mn-ea"/>
                          <a:cs typeface="+mn-cs"/>
                        </a:rPr>
                        <a:t>Hanafi</a:t>
                      </a:r>
                      <a:r>
                        <a:rPr lang="en-US" sz="1800" b="1" kern="1200" dirty="0">
                          <a:solidFill>
                            <a:schemeClr val="dk1"/>
                          </a:solidFill>
                          <a:effectLst/>
                          <a:latin typeface="+mn-lt"/>
                          <a:ea typeface="+mn-ea"/>
                          <a:cs typeface="+mn-cs"/>
                        </a:rPr>
                        <a:t>, (2018).</a:t>
                      </a:r>
                      <a:r>
                        <a:rPr lang="en-US" b="1" dirty="0"/>
                        <a:t> </a:t>
                      </a:r>
                    </a:p>
                  </a:txBody>
                  <a:tcPr/>
                </a:tc>
                <a:tc>
                  <a:txBody>
                    <a:bodyPr/>
                    <a:lstStyle/>
                    <a:p>
                      <a:r>
                        <a:rPr lang="en-US" dirty="0"/>
                        <a:t>Learners’ Satisfaction and Academic Performance in Open and Distance Learning (ODL) Universities in Malaysia.</a:t>
                      </a:r>
                    </a:p>
                  </a:txBody>
                  <a:tcPr/>
                </a:tc>
                <a:tc>
                  <a:txBody>
                    <a:bodyPr/>
                    <a:lstStyle/>
                    <a:p>
                      <a:r>
                        <a:rPr lang="en-US" dirty="0" err="1"/>
                        <a:t>Malysia</a:t>
                      </a:r>
                      <a:endParaRPr lang="en-US" dirty="0"/>
                    </a:p>
                  </a:txBody>
                  <a:tcPr/>
                </a:tc>
                <a:tc>
                  <a:txBody>
                    <a:bodyPr/>
                    <a:lstStyle/>
                    <a:p>
                      <a:r>
                        <a:rPr lang="en-US" dirty="0"/>
                        <a:t>This indicates that the learners were satisfied with their usage of learning materials, assessment management, academic facilitation and the services provided by the universities. </a:t>
                      </a:r>
                    </a:p>
                  </a:txBody>
                  <a:tcPr/>
                </a:tc>
                <a:extLst>
                  <a:ext uri="{0D108BD9-81ED-4DB2-BD59-A6C34878D82A}">
                    <a16:rowId xmlns:a16="http://schemas.microsoft.com/office/drawing/2014/main" val="10001"/>
                  </a:ext>
                </a:extLst>
              </a:tr>
              <a:tr h="949173">
                <a:tc>
                  <a:txBody>
                    <a:bodyPr/>
                    <a:lstStyle/>
                    <a:p>
                      <a:r>
                        <a:rPr lang="en-US" b="1" dirty="0" err="1"/>
                        <a:t>Akwasi</a:t>
                      </a:r>
                      <a:r>
                        <a:rPr lang="en-US" b="1" dirty="0"/>
                        <a:t> </a:t>
                      </a:r>
                      <a:r>
                        <a:rPr lang="en-US" b="1" dirty="0" err="1"/>
                        <a:t>Arko-Achemfuor</a:t>
                      </a:r>
                      <a:r>
                        <a:rPr lang="en-US" b="1" dirty="0"/>
                        <a:t>, (2017)</a:t>
                      </a:r>
                    </a:p>
                  </a:txBody>
                  <a:tcPr/>
                </a:tc>
                <a:tc>
                  <a:txBody>
                    <a:bodyPr/>
                    <a:lstStyle/>
                    <a:p>
                      <a:r>
                        <a:rPr lang="en-US" dirty="0"/>
                        <a:t>Student support gaps in an open distance learning context.</a:t>
                      </a:r>
                    </a:p>
                  </a:txBody>
                  <a:tcPr/>
                </a:tc>
                <a:tc>
                  <a:txBody>
                    <a:bodyPr/>
                    <a:lstStyle/>
                    <a:p>
                      <a:r>
                        <a:rPr lang="en-US" dirty="0"/>
                        <a:t>Africa</a:t>
                      </a:r>
                    </a:p>
                  </a:txBody>
                  <a:tcPr/>
                </a:tc>
                <a:tc>
                  <a:txBody>
                    <a:bodyPr/>
                    <a:lstStyle/>
                    <a:p>
                      <a:r>
                        <a:rPr lang="en-US" dirty="0"/>
                        <a:t>It was found that the</a:t>
                      </a:r>
                      <a:r>
                        <a:rPr lang="en-US" baseline="0" dirty="0"/>
                        <a:t> absence of student support services are impacting adversely on their studies.</a:t>
                      </a:r>
                    </a:p>
                  </a:txBody>
                  <a:tcPr/>
                </a:tc>
                <a:extLst>
                  <a:ext uri="{0D108BD9-81ED-4DB2-BD59-A6C34878D82A}">
                    <a16:rowId xmlns:a16="http://schemas.microsoft.com/office/drawing/2014/main" val="10002"/>
                  </a:ext>
                </a:extLst>
              </a:tr>
              <a:tr h="1118492">
                <a:tc>
                  <a:txBody>
                    <a:bodyPr/>
                    <a:lstStyle/>
                    <a:p>
                      <a:r>
                        <a:rPr lang="en-US" sz="1800" b="1" i="0" dirty="0" err="1">
                          <a:solidFill>
                            <a:srgbClr val="000000"/>
                          </a:solidFill>
                          <a:effectLst/>
                          <a:latin typeface="+mn-lt"/>
                        </a:rPr>
                        <a:t>Obediah</a:t>
                      </a:r>
                      <a:r>
                        <a:rPr lang="en-US" sz="1800" b="1" i="0" dirty="0">
                          <a:solidFill>
                            <a:srgbClr val="000000"/>
                          </a:solidFill>
                          <a:effectLst/>
                          <a:latin typeface="+mn-lt"/>
                        </a:rPr>
                        <a:t> Dodo,</a:t>
                      </a:r>
                      <a:r>
                        <a:rPr lang="en-US" sz="1800" b="1" i="0" baseline="0" dirty="0">
                          <a:solidFill>
                            <a:srgbClr val="000000"/>
                          </a:solidFill>
                          <a:effectLst/>
                          <a:latin typeface="+mn-lt"/>
                        </a:rPr>
                        <a:t> (2013)</a:t>
                      </a:r>
                      <a:br>
                        <a:rPr lang="en-US" dirty="0">
                          <a:latin typeface="+mn-lt"/>
                        </a:rPr>
                      </a:br>
                      <a:endParaRPr lang="en-US" dirty="0">
                        <a:latin typeface="+mn-lt"/>
                      </a:endParaRPr>
                    </a:p>
                  </a:txBody>
                  <a:tcPr/>
                </a:tc>
                <a:tc>
                  <a:txBody>
                    <a:bodyPr/>
                    <a:lstStyle/>
                    <a:p>
                      <a:r>
                        <a:rPr lang="en-US" sz="1800" b="0" i="0" dirty="0">
                          <a:solidFill>
                            <a:srgbClr val="000000"/>
                          </a:solidFill>
                          <a:effectLst/>
                          <a:latin typeface="Calibri" panose="020F0502020204030204" pitchFamily="34" charset="0"/>
                        </a:rPr>
                        <a:t>An Analysis of Challenges Faced by Students Learning in Virtual and Open Distance</a:t>
                      </a:r>
                      <a:r>
                        <a:rPr lang="en-US" sz="1800" b="0" i="0" baseline="0"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Learning System: A Case of </a:t>
                      </a:r>
                      <a:r>
                        <a:rPr lang="en-US" sz="1800" b="0" i="0" dirty="0" err="1">
                          <a:solidFill>
                            <a:srgbClr val="000000"/>
                          </a:solidFill>
                          <a:effectLst/>
                          <a:latin typeface="Calibri" panose="020F0502020204030204" pitchFamily="34" charset="0"/>
                        </a:rPr>
                        <a:t>Bindura</a:t>
                      </a:r>
                      <a:r>
                        <a:rPr lang="en-US" sz="1800" b="0" i="0" dirty="0">
                          <a:solidFill>
                            <a:srgbClr val="000000"/>
                          </a:solidFill>
                          <a:effectLst/>
                          <a:latin typeface="Calibri" panose="020F0502020204030204" pitchFamily="34" charset="0"/>
                        </a:rPr>
                        <a:t> University of Science Education (BUSE).</a:t>
                      </a:r>
                      <a:endParaRPr lang="en-US" b="0" dirty="0">
                        <a:latin typeface="Calibri" panose="020F0502020204030204" pitchFamily="34" charset="0"/>
                      </a:endParaRPr>
                    </a:p>
                  </a:txBody>
                  <a:tcPr/>
                </a:tc>
                <a:tc>
                  <a:txBody>
                    <a:bodyPr/>
                    <a:lstStyle/>
                    <a:p>
                      <a:r>
                        <a:rPr lang="en-US" sz="1800" b="0" i="0" kern="1200" dirty="0">
                          <a:solidFill>
                            <a:schemeClr val="dk1"/>
                          </a:solidFill>
                          <a:effectLst/>
                          <a:latin typeface="+mn-lt"/>
                          <a:ea typeface="+mn-ea"/>
                          <a:cs typeface="+mn-cs"/>
                        </a:rPr>
                        <a:t>Zimbabwe</a:t>
                      </a:r>
                      <a:r>
                        <a:rPr lang="en-US" dirty="0"/>
                        <a:t> </a:t>
                      </a:r>
                      <a:br>
                        <a:rPr lang="en-US" dirty="0"/>
                      </a:br>
                      <a:endParaRPr lang="en-US" dirty="0"/>
                    </a:p>
                  </a:txBody>
                  <a:tcPr/>
                </a:tc>
                <a:tc>
                  <a:txBody>
                    <a:bodyPr/>
                    <a:lstStyle/>
                    <a:p>
                      <a:r>
                        <a:rPr lang="en-US" dirty="0"/>
                        <a:t>It was found that financial constraint,</a:t>
                      </a:r>
                      <a:r>
                        <a:rPr lang="en-US" baseline="0" dirty="0"/>
                        <a:t> lack of career guidance and teaching media are the striking problems in ODL system. </a:t>
                      </a:r>
                      <a:endParaRPr lang="en-US" dirty="0"/>
                    </a:p>
                  </a:txBody>
                  <a:tcPr/>
                </a:tc>
                <a:extLst>
                  <a:ext uri="{0D108BD9-81ED-4DB2-BD59-A6C34878D82A}">
                    <a16:rowId xmlns:a16="http://schemas.microsoft.com/office/drawing/2014/main" val="10003"/>
                  </a:ext>
                </a:extLst>
              </a:tr>
              <a:tr h="1666526">
                <a:tc>
                  <a:txBody>
                    <a:bodyPr/>
                    <a:lstStyle/>
                    <a:p>
                      <a:r>
                        <a:rPr lang="en-US" b="1" dirty="0"/>
                        <a:t>Isaac Kofi </a:t>
                      </a:r>
                      <a:r>
                        <a:rPr lang="en-US" b="1" dirty="0" err="1"/>
                        <a:t>Biney</a:t>
                      </a:r>
                      <a:r>
                        <a:rPr lang="en-US" b="1" dirty="0"/>
                        <a:t>, Emile </a:t>
                      </a:r>
                      <a:r>
                        <a:rPr lang="en-US" b="1" dirty="0" err="1"/>
                        <a:t>Kwadwo</a:t>
                      </a:r>
                      <a:r>
                        <a:rPr lang="en-US" b="1" dirty="0"/>
                        <a:t> </a:t>
                      </a:r>
                      <a:r>
                        <a:rPr lang="en-US" b="1" dirty="0" err="1"/>
                        <a:t>Worlanyo</a:t>
                      </a:r>
                      <a:endParaRPr lang="en-US" b="1" dirty="0"/>
                    </a:p>
                  </a:txBody>
                  <a:tcPr/>
                </a:tc>
                <a:tc>
                  <a:txBody>
                    <a:bodyPr/>
                    <a:lstStyle/>
                    <a:p>
                      <a:r>
                        <a:rPr lang="en-US" dirty="0"/>
                        <a:t>Learning by Distance: Prospects, Challenges and Strategies</a:t>
                      </a:r>
                    </a:p>
                  </a:txBody>
                  <a:tcPr/>
                </a:tc>
                <a:tc>
                  <a:txBody>
                    <a:bodyPr/>
                    <a:lstStyle/>
                    <a:p>
                      <a:r>
                        <a:rPr lang="en-US" dirty="0"/>
                        <a:t>Ghana</a:t>
                      </a:r>
                    </a:p>
                  </a:txBody>
                  <a:tcPr/>
                </a:tc>
                <a:tc>
                  <a:txBody>
                    <a:bodyPr/>
                    <a:lstStyle/>
                    <a:p>
                      <a:r>
                        <a:rPr lang="en-US" dirty="0"/>
                        <a:t>It was found that low and late supply of learning materials, low quality of instruction, negative perception of family members towards DE.</a:t>
                      </a:r>
                      <a:r>
                        <a:rPr lang="en-US" baseline="0" dirty="0"/>
                        <a:t> </a:t>
                      </a:r>
                      <a:r>
                        <a:rPr lang="en-US" dirty="0"/>
                        <a:t>Lack of timely feedback, lack of interaction among learners, and lack of support by the faculty were identified. </a:t>
                      </a:r>
                    </a:p>
                  </a:txBody>
                  <a:tcPr/>
                </a:tc>
                <a:extLst>
                  <a:ext uri="{0D108BD9-81ED-4DB2-BD59-A6C34878D82A}">
                    <a16:rowId xmlns:a16="http://schemas.microsoft.com/office/drawing/2014/main" val="10004"/>
                  </a:ext>
                </a:extLst>
              </a:tr>
            </a:tbl>
          </a:graphicData>
        </a:graphic>
      </p:graphicFrame>
      <p:pic>
        <p:nvPicPr>
          <p:cNvPr id="4" name="Picture 3"/>
          <p:cNvPicPr>
            <a:picLocks noChangeAspect="1"/>
          </p:cNvPicPr>
          <p:nvPr/>
        </p:nvPicPr>
        <p:blipFill rotWithShape="1">
          <a:blip r:embed="rId2"/>
          <a:srcRect l="71090" t="14524" r="6398" b="17252"/>
          <a:stretch/>
        </p:blipFill>
        <p:spPr>
          <a:xfrm>
            <a:off x="0" y="0"/>
            <a:ext cx="1406769" cy="1139483"/>
          </a:xfrm>
          <a:prstGeom prst="rect">
            <a:avLst/>
          </a:prstGeom>
        </p:spPr>
      </p:pic>
    </p:spTree>
    <p:extLst>
      <p:ext uri="{BB962C8B-B14F-4D97-AF65-F5344CB8AC3E}">
        <p14:creationId xmlns:p14="http://schemas.microsoft.com/office/powerpoint/2010/main" val="351519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408298" cy="1140051"/>
          </a:xfrm>
          <a:prstGeom prst="rect">
            <a:avLst/>
          </a:prstGeom>
        </p:spPr>
      </p:pic>
      <p:sp>
        <p:nvSpPr>
          <p:cNvPr id="2" name="Title 1"/>
          <p:cNvSpPr>
            <a:spLocks noGrp="1"/>
          </p:cNvSpPr>
          <p:nvPr>
            <p:ph type="title"/>
          </p:nvPr>
        </p:nvSpPr>
        <p:spPr/>
        <p:txBody>
          <a:bodyPr/>
          <a:lstStyle/>
          <a:p>
            <a:pPr algn="ctr"/>
            <a:r>
              <a:rPr lang="en-US" sz="6000" b="1" dirty="0">
                <a:solidFill>
                  <a:srgbClr val="000000">
                    <a:lumMod val="75000"/>
                    <a:lumOff val="25000"/>
                  </a:srgbClr>
                </a:solidFill>
              </a:rPr>
              <a:t>Objectives of the Study</a:t>
            </a:r>
            <a:endParaRPr lang="en-US" b="1" dirty="0"/>
          </a:p>
        </p:txBody>
      </p:sp>
      <p:sp>
        <p:nvSpPr>
          <p:cNvPr id="3" name="Content Placeholder 2"/>
          <p:cNvSpPr>
            <a:spLocks noGrp="1"/>
          </p:cNvSpPr>
          <p:nvPr>
            <p:ph idx="1"/>
          </p:nvPr>
        </p:nvSpPr>
        <p:spPr>
          <a:xfrm>
            <a:off x="1153551" y="2240725"/>
            <a:ext cx="9945858" cy="3488788"/>
          </a:xfrm>
        </p:spPr>
        <p:txBody>
          <a:bodyPr>
            <a:noAutofit/>
          </a:bodyPr>
          <a:lstStyle/>
          <a:p>
            <a:pPr algn="just">
              <a:lnSpc>
                <a:spcPct val="150000"/>
              </a:lnSpc>
              <a:buFont typeface="Wingdings" panose="05000000000000000000" pitchFamily="2" charset="2"/>
              <a:buChar char="v"/>
            </a:pPr>
            <a:r>
              <a:rPr lang="en-US" sz="3600" b="1" dirty="0"/>
              <a:t>  </a:t>
            </a:r>
            <a:r>
              <a:rPr lang="en-US" sz="3200" b="1" dirty="0"/>
              <a:t>The main objective of the study was to sought for the perspectives of the learners about problems as being Open Distance Learners. </a:t>
            </a:r>
          </a:p>
          <a:p>
            <a:pPr algn="just">
              <a:lnSpc>
                <a:spcPct val="150000"/>
              </a:lnSpc>
              <a:buFont typeface="Wingdings" panose="05000000000000000000" pitchFamily="2" charset="2"/>
              <a:buChar char="v"/>
            </a:pPr>
            <a:r>
              <a:rPr lang="en-US" sz="3200" b="1" dirty="0"/>
              <a:t>  To sought for the prospective about these problems .</a:t>
            </a:r>
          </a:p>
          <a:p>
            <a:pPr marL="0" indent="0" algn="just">
              <a:lnSpc>
                <a:spcPct val="150000"/>
              </a:lnSpc>
              <a:buNone/>
            </a:pPr>
            <a:endParaRPr lang="en-US" sz="3600" b="1" dirty="0"/>
          </a:p>
          <a:p>
            <a:endParaRPr lang="en-US" sz="3600" b="1" dirty="0"/>
          </a:p>
        </p:txBody>
      </p:sp>
    </p:spTree>
    <p:extLst>
      <p:ext uri="{BB962C8B-B14F-4D97-AF65-F5344CB8AC3E}">
        <p14:creationId xmlns:p14="http://schemas.microsoft.com/office/powerpoint/2010/main" val="401969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solidFill>
                  <a:srgbClr val="000000">
                    <a:lumMod val="75000"/>
                    <a:lumOff val="25000"/>
                  </a:srgbClr>
                </a:solidFill>
              </a:rPr>
              <a:t>Research Questions</a:t>
            </a:r>
            <a:endParaRPr lang="en-US" dirty="0"/>
          </a:p>
        </p:txBody>
      </p:sp>
      <p:sp>
        <p:nvSpPr>
          <p:cNvPr id="3" name="Content Placeholder 2"/>
          <p:cNvSpPr>
            <a:spLocks noGrp="1"/>
          </p:cNvSpPr>
          <p:nvPr>
            <p:ph idx="1"/>
          </p:nvPr>
        </p:nvSpPr>
        <p:spPr>
          <a:xfrm>
            <a:off x="520505" y="2152356"/>
            <a:ext cx="11155680" cy="4149970"/>
          </a:xfrm>
        </p:spPr>
        <p:txBody>
          <a:bodyPr>
            <a:normAutofit/>
          </a:bodyPr>
          <a:lstStyle/>
          <a:p>
            <a:pPr>
              <a:buFont typeface="Wingdings" panose="05000000000000000000" pitchFamily="2" charset="2"/>
              <a:buChar char="Ø"/>
            </a:pPr>
            <a:r>
              <a:rPr lang="en-US" sz="2800" dirty="0"/>
              <a:t>  </a:t>
            </a:r>
            <a:r>
              <a:rPr lang="en-US" sz="2800" b="1" dirty="0"/>
              <a:t>What are the basic problems of the learners of ODL system?</a:t>
            </a:r>
          </a:p>
          <a:p>
            <a:pPr>
              <a:buFont typeface="Wingdings" panose="05000000000000000000" pitchFamily="2" charset="2"/>
              <a:buChar char="Ø"/>
            </a:pPr>
            <a:r>
              <a:rPr lang="en-US" sz="2800" b="1" dirty="0"/>
              <a:t>  What are the perspective of learners about quality of education in </a:t>
            </a:r>
          </a:p>
          <a:p>
            <a:pPr marL="0" indent="0">
              <a:buNone/>
            </a:pPr>
            <a:r>
              <a:rPr lang="en-US" sz="2800" b="1" dirty="0"/>
              <a:t>      ODL system?</a:t>
            </a:r>
          </a:p>
          <a:p>
            <a:pPr>
              <a:buFont typeface="Wingdings" panose="05000000000000000000" pitchFamily="2" charset="2"/>
              <a:buChar char="Ø"/>
            </a:pPr>
            <a:r>
              <a:rPr lang="en-US" sz="2800" b="1" dirty="0"/>
              <a:t>  How much the learners are satisfied by studying in ODL system?</a:t>
            </a:r>
          </a:p>
          <a:p>
            <a:pPr>
              <a:buFont typeface="Wingdings" panose="05000000000000000000" pitchFamily="2" charset="2"/>
              <a:buChar char="Ø"/>
            </a:pPr>
            <a:r>
              <a:rPr lang="en-US" sz="2800" b="1" dirty="0"/>
              <a:t>  What are the perspective of learners about the use of technology </a:t>
            </a:r>
          </a:p>
          <a:p>
            <a:pPr marL="0" indent="0">
              <a:buNone/>
            </a:pPr>
            <a:r>
              <a:rPr lang="en-US" sz="2800" b="1" dirty="0"/>
              <a:t>      in ODL system?</a:t>
            </a:r>
          </a:p>
          <a:p>
            <a:pPr>
              <a:buFont typeface="Wingdings" panose="05000000000000000000" pitchFamily="2" charset="2"/>
              <a:buChar char="Ø"/>
            </a:pPr>
            <a:r>
              <a:rPr lang="en-US" sz="2800" b="1" dirty="0"/>
              <a:t>  What are the possible prospects for these problems?</a:t>
            </a:r>
          </a:p>
          <a:p>
            <a:pPr>
              <a:buFont typeface="Courier New" panose="02070309020205020404" pitchFamily="49" charset="0"/>
              <a:buChar char="o"/>
            </a:pPr>
            <a:endParaRPr lang="en-US" sz="2800" dirty="0"/>
          </a:p>
          <a:p>
            <a:pPr>
              <a:buFont typeface="Courier New" panose="02070309020205020404" pitchFamily="49" charset="0"/>
              <a:buChar char="o"/>
            </a:pPr>
            <a:endParaRPr lang="en-US" sz="2800" dirty="0"/>
          </a:p>
        </p:txBody>
      </p:sp>
      <p:pic>
        <p:nvPicPr>
          <p:cNvPr id="4" name="Picture 3"/>
          <p:cNvPicPr>
            <a:picLocks noChangeAspect="1"/>
          </p:cNvPicPr>
          <p:nvPr/>
        </p:nvPicPr>
        <p:blipFill>
          <a:blip r:embed="rId2"/>
          <a:stretch>
            <a:fillRect/>
          </a:stretch>
        </p:blipFill>
        <p:spPr>
          <a:xfrm>
            <a:off x="0" y="0"/>
            <a:ext cx="1408298" cy="1140051"/>
          </a:xfrm>
          <a:prstGeom prst="rect">
            <a:avLst/>
          </a:prstGeom>
        </p:spPr>
      </p:pic>
    </p:spTree>
    <p:extLst>
      <p:ext uri="{BB962C8B-B14F-4D97-AF65-F5344CB8AC3E}">
        <p14:creationId xmlns:p14="http://schemas.microsoft.com/office/powerpoint/2010/main" val="286289565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2958</TotalTime>
  <Words>2285</Words>
  <Application>Microsoft Office PowerPoint</Application>
  <PresentationFormat>Widescreen</PresentationFormat>
  <Paragraphs>491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Courier New</vt:lpstr>
      <vt:lpstr>Wingdings</vt:lpstr>
      <vt:lpstr>Retrospect</vt:lpstr>
      <vt:lpstr>PowerPoint Presentation</vt:lpstr>
      <vt:lpstr>PowerPoint Presentation</vt:lpstr>
      <vt:lpstr>Introduction</vt:lpstr>
      <vt:lpstr>Current Scenario of Open Distance Learning in Pakistan</vt:lpstr>
      <vt:lpstr>Statement of the Problem</vt:lpstr>
      <vt:lpstr>LITERATURE REVIEW</vt:lpstr>
      <vt:lpstr>LITERATURE REVIEW</vt:lpstr>
      <vt:lpstr>Objectives of the Study</vt:lpstr>
      <vt:lpstr>Research Questions</vt:lpstr>
      <vt:lpstr>Limitations of the Study</vt:lpstr>
      <vt:lpstr>Research Methodology</vt:lpstr>
      <vt:lpstr>Research Instrument</vt:lpstr>
      <vt:lpstr>Detail of Instrument</vt:lpstr>
      <vt:lpstr>List of Constructs</vt:lpstr>
      <vt:lpstr>Data Analysis</vt:lpstr>
      <vt:lpstr>Overall data view </vt:lpstr>
      <vt:lpstr>Interpretation of table 1</vt:lpstr>
      <vt:lpstr>Table 2: Frequency distribution of the quality of education </vt:lpstr>
      <vt:lpstr>Interpretation of table 2</vt:lpstr>
      <vt:lpstr>Table 3: Frequency distribution of the Learners’ Satisfaction </vt:lpstr>
      <vt:lpstr>Interpretation of table 3</vt:lpstr>
      <vt:lpstr>Table 4: Frequency distribution of the Use of technology</vt:lpstr>
      <vt:lpstr>Interpretation of table 4</vt:lpstr>
      <vt:lpstr>Findings and Conclusions</vt:lpstr>
      <vt:lpstr>Findings and Conclusions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Sidra Khushnood</dc:creator>
  <cp:lastModifiedBy>Sidra Khushnood</cp:lastModifiedBy>
  <cp:revision>101</cp:revision>
  <dcterms:created xsi:type="dcterms:W3CDTF">2019-10-12T21:01:56Z</dcterms:created>
  <dcterms:modified xsi:type="dcterms:W3CDTF">2019-10-15T06:24:45Z</dcterms:modified>
</cp:coreProperties>
</file>