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1"/>
  </p:notesMasterIdLst>
  <p:sldIdLst>
    <p:sldId id="256" r:id="rId2"/>
    <p:sldId id="257" r:id="rId3"/>
    <p:sldId id="258" r:id="rId4"/>
    <p:sldId id="259" r:id="rId5"/>
    <p:sldId id="260" r:id="rId6"/>
    <p:sldId id="267" r:id="rId7"/>
    <p:sldId id="268" r:id="rId8"/>
    <p:sldId id="269" r:id="rId9"/>
    <p:sldId id="261" r:id="rId10"/>
    <p:sldId id="270" r:id="rId11"/>
    <p:sldId id="271" r:id="rId12"/>
    <p:sldId id="262" r:id="rId13"/>
    <p:sldId id="272" r:id="rId14"/>
    <p:sldId id="263" r:id="rId15"/>
    <p:sldId id="266" r:id="rId16"/>
    <p:sldId id="278" r:id="rId17"/>
    <p:sldId id="277" r:id="rId18"/>
    <p:sldId id="279" r:id="rId19"/>
    <p:sldId id="276" r:id="rId20"/>
    <p:sldId id="275" r:id="rId21"/>
    <p:sldId id="280" r:id="rId22"/>
    <p:sldId id="281" r:id="rId23"/>
    <p:sldId id="265" r:id="rId24"/>
    <p:sldId id="282" r:id="rId25"/>
    <p:sldId id="283" r:id="rId26"/>
    <p:sldId id="264" r:id="rId27"/>
    <p:sldId id="284" r:id="rId28"/>
    <p:sldId id="285" r:id="rId29"/>
    <p:sldId id="28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9" autoAdjust="0"/>
    <p:restoredTop sz="86482" autoAdjust="0"/>
  </p:normalViewPr>
  <p:slideViewPr>
    <p:cSldViewPr>
      <p:cViewPr varScale="1">
        <p:scale>
          <a:sx n="70" d="100"/>
          <a:sy n="70" d="100"/>
        </p:scale>
        <p:origin x="-1068" y="-96"/>
      </p:cViewPr>
      <p:guideLst>
        <p:guide orient="horz" pos="2160"/>
        <p:guide pos="2880"/>
      </p:guideLst>
    </p:cSldViewPr>
  </p:slideViewPr>
  <p:outlineViewPr>
    <p:cViewPr>
      <p:scale>
        <a:sx n="33" d="100"/>
        <a:sy n="33" d="100"/>
      </p:scale>
      <p:origin x="0" y="10464"/>
    </p:cViewPr>
  </p:outlineViewPr>
  <p:notesTextViewPr>
    <p:cViewPr>
      <p:scale>
        <a:sx n="1" d="1"/>
        <a:sy n="1" d="1"/>
      </p:scale>
      <p:origin x="0" y="0"/>
    </p:cViewPr>
  </p:notesTextViewPr>
  <p:sorterViewPr>
    <p:cViewPr>
      <p:scale>
        <a:sx n="100" d="100"/>
        <a:sy n="100" d="100"/>
      </p:scale>
      <p:origin x="0" y="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103725-FD57-4561-BFE7-AD3902471F71}" type="datetimeFigureOut">
              <a:rPr lang="en-US" smtClean="0"/>
              <a:t>10/15/2019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30777D-2546-485F-A616-8B13014B929D}" type="slidenum">
              <a:rPr lang="en-US" smtClean="0"/>
              <a:t>‹#›</a:t>
            </a:fld>
            <a:endParaRPr lang="en-US"/>
          </a:p>
        </p:txBody>
      </p:sp>
    </p:spTree>
    <p:extLst>
      <p:ext uri="{BB962C8B-B14F-4D97-AF65-F5344CB8AC3E}">
        <p14:creationId xmlns:p14="http://schemas.microsoft.com/office/powerpoint/2010/main" val="1031074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0777D-2546-485F-A616-8B13014B929D}" type="slidenum">
              <a:rPr lang="en-US" smtClean="0"/>
              <a:t>27</a:t>
            </a:fld>
            <a:endParaRPr lang="en-US"/>
          </a:p>
        </p:txBody>
      </p:sp>
    </p:spTree>
    <p:extLst>
      <p:ext uri="{BB962C8B-B14F-4D97-AF65-F5344CB8AC3E}">
        <p14:creationId xmlns:p14="http://schemas.microsoft.com/office/powerpoint/2010/main" val="158164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0ECDA3-8999-4440-AF28-5D5E5230B424}"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A38CD-AF15-43A8-840D-6994C9B812C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0ECDA3-8999-4440-AF28-5D5E5230B424}"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A38CD-AF15-43A8-840D-6994C9B812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50ECDA3-8999-4440-AF28-5D5E5230B424}"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A38CD-AF15-43A8-840D-6994C9B812C5}"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0ECDA3-8999-4440-AF28-5D5E5230B424}"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A38CD-AF15-43A8-840D-6994C9B812C5}"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0ECDA3-8999-4440-AF28-5D5E5230B424}"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A38CD-AF15-43A8-840D-6994C9B812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50ECDA3-8999-4440-AF28-5D5E5230B424}"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A38CD-AF15-43A8-840D-6994C9B812C5}"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0ECDA3-8999-4440-AF28-5D5E5230B424}"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AA38CD-AF15-43A8-840D-6994C9B812C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0ECDA3-8999-4440-AF28-5D5E5230B424}" type="datetimeFigureOut">
              <a:rPr lang="en-US" smtClean="0"/>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AA38CD-AF15-43A8-840D-6994C9B812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50ECDA3-8999-4440-AF28-5D5E5230B424}" type="datetimeFigureOut">
              <a:rPr lang="en-US" smtClean="0"/>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AA38CD-AF15-43A8-840D-6994C9B812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50ECDA3-8999-4440-AF28-5D5E5230B424}"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A38CD-AF15-43A8-840D-6994C9B812C5}"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0ECDA3-8999-4440-AF28-5D5E5230B424}"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A38CD-AF15-43A8-840D-6994C9B812C5}"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50ECDA3-8999-4440-AF28-5D5E5230B424}" type="datetimeFigureOut">
              <a:rPr lang="en-US" smtClean="0"/>
              <a:t>10/14/2019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1AA38CD-AF15-43A8-840D-6994C9B812C5}"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542108"/>
          </a:xfrm>
        </p:spPr>
        <p:txBody>
          <a:bodyPr>
            <a:normAutofit/>
          </a:bodyPr>
          <a:lstStyle/>
          <a:p>
            <a:r>
              <a:rPr lang="en-US" sz="3600" b="1" dirty="0" smtClean="0"/>
              <a:t>Combined </a:t>
            </a:r>
            <a:r>
              <a:rPr lang="en-US" sz="3600" b="1" dirty="0" smtClean="0"/>
              <a:t>Effects </a:t>
            </a:r>
            <a:r>
              <a:rPr lang="en-US" sz="3600" b="1" dirty="0"/>
              <a:t>of Course Design and Quality Support Services on</a:t>
            </a:r>
            <a:r>
              <a:rPr lang="en-US" sz="3600" dirty="0"/>
              <a:t/>
            </a:r>
            <a:br>
              <a:rPr lang="en-US" sz="3600" dirty="0"/>
            </a:br>
            <a:r>
              <a:rPr lang="en-US" sz="3600" b="1" dirty="0"/>
              <a:t>Students’ Satisfaction in ODE</a:t>
            </a:r>
            <a:r>
              <a:rPr lang="en-US" sz="3600" dirty="0"/>
              <a:t/>
            </a:r>
            <a:br>
              <a:rPr lang="en-US" sz="3600" dirty="0"/>
            </a:br>
            <a:r>
              <a:rPr lang="en-US" sz="3600" dirty="0" smtClean="0"/>
              <a:t>By</a:t>
            </a:r>
            <a:endParaRPr lang="en-US" sz="3600" dirty="0"/>
          </a:p>
        </p:txBody>
      </p:sp>
      <p:sp>
        <p:nvSpPr>
          <p:cNvPr id="3" name="Subtitle 2"/>
          <p:cNvSpPr>
            <a:spLocks noGrp="1"/>
          </p:cNvSpPr>
          <p:nvPr>
            <p:ph type="subTitle" idx="1"/>
          </p:nvPr>
        </p:nvSpPr>
        <p:spPr>
          <a:xfrm>
            <a:off x="1371600" y="3556000"/>
            <a:ext cx="6400800" cy="1777999"/>
          </a:xfrm>
        </p:spPr>
        <p:txBody>
          <a:bodyPr>
            <a:normAutofit fontScale="85000" lnSpcReduction="20000"/>
          </a:bodyPr>
          <a:lstStyle/>
          <a:p>
            <a:pPr marL="457200" indent="-457200" algn="l">
              <a:buAutoNum type="arabicPeriod"/>
            </a:pPr>
            <a:r>
              <a:rPr lang="en-US" sz="3300" b="1" i="1" dirty="0" err="1" smtClean="0"/>
              <a:t>Shahida</a:t>
            </a:r>
            <a:r>
              <a:rPr lang="en-US" sz="3300" b="1" i="1" dirty="0" smtClean="0"/>
              <a:t> </a:t>
            </a:r>
            <a:r>
              <a:rPr lang="en-US" sz="3300" b="1" i="1" dirty="0"/>
              <a:t>Jahangir </a:t>
            </a:r>
            <a:r>
              <a:rPr lang="en-US" sz="3300" b="1" i="1" dirty="0" err="1" smtClean="0"/>
              <a:t>Niazi</a:t>
            </a:r>
            <a:endParaRPr lang="en-US" sz="3300" b="1" i="1" dirty="0" smtClean="0"/>
          </a:p>
          <a:p>
            <a:pPr marL="457200" indent="-457200" algn="l">
              <a:buAutoNum type="arabicPeriod"/>
            </a:pPr>
            <a:r>
              <a:rPr lang="en-US" sz="3300" b="1" i="1" dirty="0" err="1" smtClean="0"/>
              <a:t>Yasir</a:t>
            </a:r>
            <a:r>
              <a:rPr lang="en-US" sz="3300" b="1" i="1" dirty="0" smtClean="0"/>
              <a:t> Zeb</a:t>
            </a:r>
          </a:p>
          <a:p>
            <a:pPr marL="457200" lvl="0" indent="-457200" algn="l">
              <a:buFont typeface="Symbol" pitchFamily="18" charset="2"/>
              <a:buAutoNum type="arabicPeriod"/>
            </a:pPr>
            <a:r>
              <a:rPr lang="en-GB" sz="3300" b="1" i="1" dirty="0" err="1"/>
              <a:t>Musarat</a:t>
            </a:r>
            <a:r>
              <a:rPr lang="en-GB" sz="3300" b="1" i="1" dirty="0"/>
              <a:t> Naveed</a:t>
            </a:r>
            <a:endParaRPr lang="en-US" sz="3300" b="1" i="1" dirty="0"/>
          </a:p>
          <a:p>
            <a:r>
              <a:rPr lang="en-US" sz="3300" b="1" i="1" dirty="0" smtClean="0"/>
              <a:t>Virtual </a:t>
            </a:r>
            <a:r>
              <a:rPr lang="en-US" sz="3300" b="1" i="1" dirty="0"/>
              <a:t>University of Pakistan</a:t>
            </a:r>
          </a:p>
          <a:p>
            <a:pPr marL="457200" indent="-457200" algn="l">
              <a:buAutoNum type="arabicPeriod"/>
            </a:pPr>
            <a:endParaRPr lang="en-US" dirty="0"/>
          </a:p>
        </p:txBody>
      </p:sp>
    </p:spTree>
    <p:extLst>
      <p:ext uri="{BB962C8B-B14F-4D97-AF65-F5344CB8AC3E}">
        <p14:creationId xmlns:p14="http://schemas.microsoft.com/office/powerpoint/2010/main" val="16650489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Moderating Effects of</a:t>
            </a:r>
            <a:r>
              <a:rPr lang="en-US" b="1" dirty="0"/>
              <a:t> Student Support </a:t>
            </a:r>
            <a:r>
              <a:rPr lang="en-US" b="1" dirty="0" smtClean="0"/>
              <a:t>Services</a:t>
            </a:r>
          </a:p>
          <a:p>
            <a:pPr marL="0" indent="0">
              <a:buNone/>
            </a:pPr>
            <a:r>
              <a:rPr lang="en-US" b="1" dirty="0" smtClean="0"/>
              <a:t>	</a:t>
            </a:r>
            <a:r>
              <a:rPr lang="en-US" dirty="0"/>
              <a:t> Learning process needs insightful strategies for enhancing student’ engagement and learning, (</a:t>
            </a:r>
            <a:r>
              <a:rPr lang="en-US" dirty="0" err="1"/>
              <a:t>Jumani</a:t>
            </a:r>
            <a:r>
              <a:rPr lang="en-US" dirty="0"/>
              <a:t>, Zaidi, Chishti, Abbas, 2009) </a:t>
            </a:r>
            <a:r>
              <a:rPr lang="en-US" dirty="0" smtClean="0"/>
              <a:t>. ODE </a:t>
            </a:r>
            <a:r>
              <a:rPr lang="en-US" dirty="0" smtClean="0"/>
              <a:t>lacks conventional class room environment and face to face interaction with teacher and other classmates. </a:t>
            </a:r>
          </a:p>
          <a:p>
            <a:pPr marL="0" indent="0">
              <a:buNone/>
            </a:pPr>
            <a:r>
              <a:rPr lang="en-US" b="1" dirty="0"/>
              <a:t>	</a:t>
            </a:r>
            <a:r>
              <a:rPr lang="en-US" dirty="0"/>
              <a:t>T</a:t>
            </a:r>
            <a:r>
              <a:rPr lang="en-US" dirty="0" smtClean="0"/>
              <a:t>herefore </a:t>
            </a:r>
            <a:r>
              <a:rPr lang="en-US" dirty="0"/>
              <a:t>institution providing distance education offers a system of student support services (academic and non-academic) to assist the learners with varying levels of learning skills (Morgan, 2012; Rashid, 1998).</a:t>
            </a:r>
          </a:p>
          <a:p>
            <a:pPr marL="0" indent="0">
              <a:buNone/>
            </a:pPr>
            <a:endParaRPr lang="en-US" b="1" dirty="0"/>
          </a:p>
        </p:txBody>
      </p:sp>
      <p:sp>
        <p:nvSpPr>
          <p:cNvPr id="3" name="Title 2"/>
          <p:cNvSpPr>
            <a:spLocks noGrp="1"/>
          </p:cNvSpPr>
          <p:nvPr>
            <p:ph type="title"/>
          </p:nvPr>
        </p:nvSpPr>
        <p:spPr/>
        <p:txBody>
          <a:bodyPr/>
          <a:lstStyle/>
          <a:p>
            <a:r>
              <a:rPr lang="en-US" dirty="0"/>
              <a:t>Core ideas/Study introduction</a:t>
            </a:r>
          </a:p>
        </p:txBody>
      </p:sp>
    </p:spTree>
    <p:extLst>
      <p:ext uri="{BB962C8B-B14F-4D97-AF65-F5344CB8AC3E}">
        <p14:creationId xmlns:p14="http://schemas.microsoft.com/office/powerpoint/2010/main" val="187143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Appropriate student support services would fulfill or exceed the requirements and anticipation of </a:t>
            </a:r>
            <a:r>
              <a:rPr lang="en-US" dirty="0" smtClean="0"/>
              <a:t>learners</a:t>
            </a:r>
          </a:p>
          <a:p>
            <a:pPr marL="0" indent="0">
              <a:buNone/>
            </a:pPr>
            <a:r>
              <a:rPr lang="en-US" dirty="0" smtClean="0"/>
              <a:t>   (</a:t>
            </a:r>
            <a:r>
              <a:rPr lang="en-US" dirty="0" err="1"/>
              <a:t>Perraton</a:t>
            </a:r>
            <a:r>
              <a:rPr lang="en-US" dirty="0"/>
              <a:t> </a:t>
            </a:r>
            <a:r>
              <a:rPr lang="en-US" dirty="0" smtClean="0"/>
              <a:t>,2000, </a:t>
            </a:r>
            <a:r>
              <a:rPr lang="en-US" dirty="0"/>
              <a:t>Simpson </a:t>
            </a:r>
            <a:r>
              <a:rPr lang="en-US" dirty="0" smtClean="0"/>
              <a:t>2002). </a:t>
            </a:r>
          </a:p>
          <a:p>
            <a:r>
              <a:rPr lang="en-US" dirty="0" smtClean="0"/>
              <a:t>1. Technology(LMS or VLE</a:t>
            </a:r>
            <a:r>
              <a:rPr lang="en-US" dirty="0"/>
              <a:t>) </a:t>
            </a:r>
            <a:r>
              <a:rPr lang="en-US" dirty="0" smtClean="0"/>
              <a:t>) and student satisfaction (</a:t>
            </a:r>
            <a:r>
              <a:rPr lang="en-US" dirty="0" err="1"/>
              <a:t>Pellas</a:t>
            </a:r>
            <a:r>
              <a:rPr lang="en-US" dirty="0"/>
              <a:t> and </a:t>
            </a:r>
            <a:r>
              <a:rPr lang="en-US" dirty="0" err="1"/>
              <a:t>Kazanidis</a:t>
            </a:r>
            <a:r>
              <a:rPr lang="en-US" dirty="0"/>
              <a:t>, </a:t>
            </a:r>
            <a:r>
              <a:rPr lang="en-US" dirty="0" smtClean="0"/>
              <a:t>2015; </a:t>
            </a:r>
            <a:r>
              <a:rPr lang="en-US" dirty="0" err="1" smtClean="0"/>
              <a:t>Eom</a:t>
            </a:r>
            <a:r>
              <a:rPr lang="en-US" dirty="0"/>
              <a:t>. et al </a:t>
            </a:r>
            <a:r>
              <a:rPr lang="en-US" dirty="0" smtClean="0"/>
              <a:t>,2006; </a:t>
            </a:r>
            <a:r>
              <a:rPr lang="en-US" dirty="0"/>
              <a:t>Sun &amp; </a:t>
            </a:r>
            <a:r>
              <a:rPr lang="en-US" dirty="0" smtClean="0"/>
              <a:t>colleagues, 2008)</a:t>
            </a:r>
          </a:p>
          <a:p>
            <a:r>
              <a:rPr lang="en-US" dirty="0" smtClean="0"/>
              <a:t>2.</a:t>
            </a:r>
            <a:r>
              <a:rPr lang="en-US" dirty="0"/>
              <a:t> </a:t>
            </a:r>
            <a:r>
              <a:rPr lang="en-US" dirty="0" smtClean="0"/>
              <a:t>Interaction </a:t>
            </a:r>
            <a:r>
              <a:rPr lang="en-US" dirty="0"/>
              <a:t>with other </a:t>
            </a:r>
            <a:r>
              <a:rPr lang="en-US" dirty="0" smtClean="0"/>
              <a:t>students/</a:t>
            </a:r>
            <a:r>
              <a:rPr lang="en-US" dirty="0" err="1" smtClean="0"/>
              <a:t>leanrers</a:t>
            </a:r>
            <a:r>
              <a:rPr lang="en-US" dirty="0" smtClean="0"/>
              <a:t> &amp; </a:t>
            </a:r>
            <a:r>
              <a:rPr lang="en-US" dirty="0"/>
              <a:t>student satisfaction</a:t>
            </a:r>
            <a:r>
              <a:rPr lang="en-US" dirty="0" smtClean="0"/>
              <a:t> ( Bernard et al. 2015; Boling &amp; colleagues, 2012)</a:t>
            </a:r>
            <a:endParaRPr lang="en-US" dirty="0"/>
          </a:p>
        </p:txBody>
      </p:sp>
      <p:sp>
        <p:nvSpPr>
          <p:cNvPr id="3" name="Title 2"/>
          <p:cNvSpPr>
            <a:spLocks noGrp="1"/>
          </p:cNvSpPr>
          <p:nvPr>
            <p:ph type="title"/>
          </p:nvPr>
        </p:nvSpPr>
        <p:spPr/>
        <p:txBody>
          <a:bodyPr/>
          <a:lstStyle/>
          <a:p>
            <a:r>
              <a:rPr lang="en-US" dirty="0"/>
              <a:t>Core ideas/Study introduction</a:t>
            </a:r>
          </a:p>
        </p:txBody>
      </p:sp>
    </p:spTree>
    <p:extLst>
      <p:ext uri="{BB962C8B-B14F-4D97-AF65-F5344CB8AC3E}">
        <p14:creationId xmlns:p14="http://schemas.microsoft.com/office/powerpoint/2010/main" val="1641930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a:t>
            </a:r>
            <a:r>
              <a:rPr lang="en-US" dirty="0"/>
              <a:t> </a:t>
            </a:r>
            <a:r>
              <a:rPr lang="en-US" dirty="0" smtClean="0"/>
              <a:t>Instructor </a:t>
            </a:r>
            <a:r>
              <a:rPr lang="en-US" dirty="0"/>
              <a:t>student interaction and student satisfaction </a:t>
            </a:r>
            <a:r>
              <a:rPr lang="en-US" dirty="0" smtClean="0"/>
              <a:t>(</a:t>
            </a:r>
            <a:r>
              <a:rPr lang="en-US" dirty="0" err="1"/>
              <a:t>Chiero</a:t>
            </a:r>
            <a:r>
              <a:rPr lang="en-US" dirty="0"/>
              <a:t>, </a:t>
            </a:r>
            <a:r>
              <a:rPr lang="en-US" dirty="0" err="1"/>
              <a:t>Beare</a:t>
            </a:r>
            <a:r>
              <a:rPr lang="en-US" dirty="0"/>
              <a:t>, Marshall, and </a:t>
            </a:r>
            <a:r>
              <a:rPr lang="en-US" dirty="0" err="1"/>
              <a:t>Torgerson</a:t>
            </a:r>
            <a:r>
              <a:rPr lang="en-US" dirty="0"/>
              <a:t>, 2015; </a:t>
            </a:r>
            <a:r>
              <a:rPr lang="en-US" dirty="0" smtClean="0"/>
              <a:t>Rivers</a:t>
            </a:r>
            <a:r>
              <a:rPr lang="en-US" dirty="0"/>
              <a:t>, Richardson, &amp;</a:t>
            </a:r>
            <a:r>
              <a:rPr lang="en-US" dirty="0" smtClean="0"/>
              <a:t> </a:t>
            </a:r>
            <a:r>
              <a:rPr lang="en-US" dirty="0"/>
              <a:t>Price, 2014; </a:t>
            </a:r>
            <a:r>
              <a:rPr lang="en-US" dirty="0" smtClean="0"/>
              <a:t>Simpson, 2016;  </a:t>
            </a:r>
            <a:r>
              <a:rPr lang="en-US" dirty="0" err="1"/>
              <a:t>Eom</a:t>
            </a:r>
            <a:r>
              <a:rPr lang="en-US" dirty="0"/>
              <a:t> et al; 2006</a:t>
            </a:r>
            <a:r>
              <a:rPr lang="en-US" dirty="0" smtClean="0"/>
              <a:t>)</a:t>
            </a:r>
          </a:p>
          <a:p>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924617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p:txBody>
      </p:sp>
      <p:sp>
        <p:nvSpPr>
          <p:cNvPr id="3" name="Title 2"/>
          <p:cNvSpPr>
            <a:spLocks noGrp="1"/>
          </p:cNvSpPr>
          <p:nvPr>
            <p:ph type="title"/>
          </p:nvPr>
        </p:nvSpPr>
        <p:spPr/>
        <p:txBody>
          <a:bodyPr/>
          <a:lstStyle/>
          <a:p>
            <a:r>
              <a:rPr lang="en-US" dirty="0" smtClean="0"/>
              <a:t>Theoretical Framework</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4712" y="3261948"/>
            <a:ext cx="2030413"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6961" y="3250677"/>
            <a:ext cx="15875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ight Brace 12"/>
          <p:cNvSpPr/>
          <p:nvPr/>
        </p:nvSpPr>
        <p:spPr>
          <a:xfrm>
            <a:off x="5367298" y="4018780"/>
            <a:ext cx="518795" cy="1353185"/>
          </a:xfrm>
          <a:prstGeom prst="rightBrace">
            <a:avLst/>
          </a:prstGeom>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034"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1553" y="4428045"/>
            <a:ext cx="10944299" cy="534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805373" y="4018780"/>
            <a:ext cx="2561925" cy="12734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Technology</a:t>
            </a:r>
          </a:p>
          <a:p>
            <a:pPr algn="ctr"/>
            <a:r>
              <a:rPr lang="en-US" dirty="0" smtClean="0"/>
              <a:t>Student-Student Inter.</a:t>
            </a:r>
          </a:p>
          <a:p>
            <a:pPr algn="ctr"/>
            <a:r>
              <a:rPr lang="en-US" dirty="0" smtClean="0"/>
              <a:t>Teacher-student inter.</a:t>
            </a:r>
            <a:endParaRPr lang="en-US" dirty="0"/>
          </a:p>
        </p:txBody>
      </p:sp>
      <p:sp>
        <p:nvSpPr>
          <p:cNvPr id="5" name="Rectangle 4"/>
          <p:cNvSpPr/>
          <p:nvPr/>
        </p:nvSpPr>
        <p:spPr>
          <a:xfrm>
            <a:off x="1447800" y="2793477"/>
            <a:ext cx="182691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Course Design/content</a:t>
            </a:r>
            <a:endParaRPr lang="en-US" dirty="0"/>
          </a:p>
        </p:txBody>
      </p:sp>
      <p:sp>
        <p:nvSpPr>
          <p:cNvPr id="6" name="Rectangle 5"/>
          <p:cNvSpPr/>
          <p:nvPr/>
        </p:nvSpPr>
        <p:spPr>
          <a:xfrm>
            <a:off x="5243538" y="2887297"/>
            <a:ext cx="2010076" cy="8205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Student Satisfaction</a:t>
            </a:r>
            <a:endParaRPr lang="en-US" dirty="0"/>
          </a:p>
        </p:txBody>
      </p:sp>
    </p:spTree>
    <p:extLst>
      <p:ext uri="{BB962C8B-B14F-4D97-AF65-F5344CB8AC3E}">
        <p14:creationId xmlns:p14="http://schemas.microsoft.com/office/powerpoint/2010/main" val="301296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t>H1</a:t>
            </a:r>
            <a:r>
              <a:rPr lang="en-US" dirty="0" smtClean="0"/>
              <a:t>. </a:t>
            </a:r>
            <a:r>
              <a:rPr lang="en-US" dirty="0"/>
              <a:t>There is a positive effect of Course quality/Content/Design on Learner </a:t>
            </a:r>
            <a:r>
              <a:rPr lang="en-US" dirty="0" smtClean="0"/>
              <a:t>Satisfaction.</a:t>
            </a:r>
          </a:p>
          <a:p>
            <a:r>
              <a:rPr lang="en-US" b="1" dirty="0" smtClean="0"/>
              <a:t>H2</a:t>
            </a:r>
            <a:r>
              <a:rPr lang="en-US" b="1" dirty="0"/>
              <a:t>.</a:t>
            </a:r>
            <a:r>
              <a:rPr lang="en-US" dirty="0"/>
              <a:t> Technology, Instructor Interaction &amp; support, </a:t>
            </a:r>
            <a:r>
              <a:rPr lang="en-US" dirty="0" smtClean="0"/>
              <a:t>Student- student Interaction </a:t>
            </a:r>
            <a:r>
              <a:rPr lang="en-US" dirty="0"/>
              <a:t>impact Student Satisfaction positively. </a:t>
            </a:r>
          </a:p>
          <a:p>
            <a:r>
              <a:rPr lang="en-US" b="1" dirty="0" smtClean="0"/>
              <a:t>H3</a:t>
            </a:r>
            <a:r>
              <a:rPr lang="en-US" b="1" dirty="0"/>
              <a:t>.</a:t>
            </a:r>
            <a:r>
              <a:rPr lang="en-US" dirty="0"/>
              <a:t> Technology/quality of technology moderates the positive relationship between course content and Learner’s satisfaction.</a:t>
            </a:r>
          </a:p>
          <a:p>
            <a:r>
              <a:rPr lang="en-US" dirty="0"/>
              <a:t>H</a:t>
            </a:r>
            <a:r>
              <a:rPr lang="en-US" b="1" dirty="0" smtClean="0"/>
              <a:t>4</a:t>
            </a:r>
            <a:r>
              <a:rPr lang="en-US" b="1" dirty="0"/>
              <a:t>.</a:t>
            </a:r>
            <a:r>
              <a:rPr lang="en-US" dirty="0"/>
              <a:t> Instructor Interaction &amp; support moderates the positive relationship between course </a:t>
            </a:r>
            <a:r>
              <a:rPr lang="en-US" dirty="0" smtClean="0"/>
              <a:t>content/design/quality </a:t>
            </a:r>
            <a:r>
              <a:rPr lang="en-US" dirty="0"/>
              <a:t>and Learner’s satisfaction. </a:t>
            </a:r>
          </a:p>
          <a:p>
            <a:r>
              <a:rPr lang="en-US" b="1" dirty="0" smtClean="0"/>
              <a:t>H5</a:t>
            </a:r>
            <a:r>
              <a:rPr lang="en-US" b="1" dirty="0"/>
              <a:t>.</a:t>
            </a:r>
            <a:r>
              <a:rPr lang="en-US" dirty="0"/>
              <a:t> Students’ Interaction moderates the positive relationship between course </a:t>
            </a:r>
            <a:r>
              <a:rPr lang="en-US" dirty="0" smtClean="0"/>
              <a:t>content/design/ </a:t>
            </a:r>
            <a:r>
              <a:rPr lang="en-US" dirty="0"/>
              <a:t>quality and Learner’s satisfaction.</a:t>
            </a:r>
          </a:p>
          <a:p>
            <a:endParaRPr lang="en-US" dirty="0"/>
          </a:p>
        </p:txBody>
      </p:sp>
      <p:sp>
        <p:nvSpPr>
          <p:cNvPr id="3" name="Title 2"/>
          <p:cNvSpPr>
            <a:spLocks noGrp="1"/>
          </p:cNvSpPr>
          <p:nvPr>
            <p:ph type="title"/>
          </p:nvPr>
        </p:nvSpPr>
        <p:spPr/>
        <p:txBody>
          <a:bodyPr/>
          <a:lstStyle/>
          <a:p>
            <a:r>
              <a:rPr lang="en-US" dirty="0" smtClean="0"/>
              <a:t>Study Hypotheses</a:t>
            </a:r>
            <a:endParaRPr lang="en-US" dirty="0"/>
          </a:p>
        </p:txBody>
      </p:sp>
    </p:spTree>
    <p:extLst>
      <p:ext uri="{BB962C8B-B14F-4D97-AF65-F5344CB8AC3E}">
        <p14:creationId xmlns:p14="http://schemas.microsoft.com/office/powerpoint/2010/main" val="1118189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Research </a:t>
            </a:r>
            <a:r>
              <a:rPr lang="en-US" dirty="0" smtClean="0"/>
              <a:t>Type (Quantitative and causal)</a:t>
            </a:r>
            <a:endParaRPr lang="en-US" dirty="0"/>
          </a:p>
          <a:p>
            <a:r>
              <a:rPr lang="en-US" dirty="0" smtClean="0"/>
              <a:t>Population and Sample </a:t>
            </a:r>
            <a:endParaRPr lang="en-US" dirty="0" smtClean="0"/>
          </a:p>
          <a:p>
            <a:pPr marL="0" indent="0">
              <a:buNone/>
            </a:pPr>
            <a:r>
              <a:rPr lang="en-US" dirty="0" smtClean="0"/>
              <a:t>	Questionnaire </a:t>
            </a:r>
            <a:r>
              <a:rPr lang="en-US" dirty="0"/>
              <a:t>has been floated to get the data from about 1100 conveniently available students through online survey and </a:t>
            </a:r>
            <a:r>
              <a:rPr lang="en-US" dirty="0" smtClean="0"/>
              <a:t>452 complete questionnaires received. </a:t>
            </a:r>
            <a:r>
              <a:rPr lang="en-US" dirty="0"/>
              <a:t>Almost response rate was 41% which is needed to establish the assumptions about relationship among different variables (Stevens, 2002).</a:t>
            </a:r>
          </a:p>
          <a:p>
            <a:pPr marL="0" indent="0">
              <a:buNone/>
            </a:pPr>
            <a:endParaRPr lang="en-US" dirty="0" smtClean="0"/>
          </a:p>
        </p:txBody>
      </p:sp>
      <p:sp>
        <p:nvSpPr>
          <p:cNvPr id="3" name="Title 2"/>
          <p:cNvSpPr>
            <a:spLocks noGrp="1"/>
          </p:cNvSpPr>
          <p:nvPr>
            <p:ph type="title"/>
          </p:nvPr>
        </p:nvSpPr>
        <p:spPr/>
        <p:txBody>
          <a:bodyPr>
            <a:normAutofit fontScale="90000"/>
          </a:bodyPr>
          <a:lstStyle/>
          <a:p>
            <a:r>
              <a:rPr lang="en-US" b="1" dirty="0" smtClean="0"/>
              <a:t/>
            </a:r>
            <a:br>
              <a:rPr lang="en-US" b="1" dirty="0" smtClean="0"/>
            </a:br>
            <a:r>
              <a:rPr lang="en-US" b="1" dirty="0" smtClean="0"/>
              <a:t>Research </a:t>
            </a:r>
            <a:r>
              <a:rPr lang="en-US" b="1" dirty="0"/>
              <a:t>Methodology</a:t>
            </a:r>
            <a:br>
              <a:rPr lang="en-US" b="1" dirty="0"/>
            </a:br>
            <a:endParaRPr lang="en-US" dirty="0"/>
          </a:p>
        </p:txBody>
      </p:sp>
    </p:spTree>
    <p:extLst>
      <p:ext uri="{BB962C8B-B14F-4D97-AF65-F5344CB8AC3E}">
        <p14:creationId xmlns:p14="http://schemas.microsoft.com/office/powerpoint/2010/main" val="1438703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1200"/>
            <a:ext cx="7408333" cy="4144963"/>
          </a:xfrm>
        </p:spPr>
        <p:txBody>
          <a:bodyPr/>
          <a:lstStyle/>
          <a:p>
            <a:pPr marL="0" lvl="0" indent="0">
              <a:buNone/>
            </a:pPr>
            <a:r>
              <a:rPr lang="en-US" dirty="0" smtClean="0"/>
              <a:t>Measures</a:t>
            </a:r>
          </a:p>
          <a:p>
            <a:pPr marL="0" lvl="0" indent="0">
              <a:buNone/>
            </a:pPr>
            <a:r>
              <a:rPr lang="en-US" dirty="0" smtClean="0"/>
              <a:t>1. </a:t>
            </a:r>
            <a:r>
              <a:rPr lang="en-US" dirty="0" smtClean="0"/>
              <a:t>Course </a:t>
            </a:r>
            <a:r>
              <a:rPr lang="en-US" dirty="0"/>
              <a:t>design &amp; Technology service from the study of Rodríguez &amp; colleagues (2015) containing items 14 and 5 respectively. </a:t>
            </a:r>
          </a:p>
          <a:p>
            <a:pPr marL="0" lvl="0" indent="0">
              <a:buNone/>
            </a:pPr>
            <a:r>
              <a:rPr lang="en-US" dirty="0" smtClean="0"/>
              <a:t>2. Student </a:t>
            </a:r>
            <a:r>
              <a:rPr lang="en-US" dirty="0"/>
              <a:t>satisfaction (6 items), Instructor &amp; student Interaction (3 items) and Students student interaction(3 items) used in this study, developed by Barbara &amp; colleagues (2013) for their research study. </a:t>
            </a:r>
          </a:p>
          <a:p>
            <a:endParaRPr lang="en-US" dirty="0"/>
          </a:p>
        </p:txBody>
      </p:sp>
      <p:sp>
        <p:nvSpPr>
          <p:cNvPr id="3" name="Title 2"/>
          <p:cNvSpPr>
            <a:spLocks noGrp="1"/>
          </p:cNvSpPr>
          <p:nvPr>
            <p:ph type="title"/>
          </p:nvPr>
        </p:nvSpPr>
        <p:spPr/>
        <p:txBody>
          <a:bodyPr>
            <a:normAutofit fontScale="90000"/>
          </a:bodyPr>
          <a:lstStyle/>
          <a:p>
            <a:r>
              <a:rPr lang="en-US" b="1" dirty="0" smtClean="0"/>
              <a:t/>
            </a:r>
            <a:br>
              <a:rPr lang="en-US" b="1" dirty="0" smtClean="0"/>
            </a:br>
            <a:r>
              <a:rPr lang="en-US" b="1" dirty="0" smtClean="0"/>
              <a:t>Research </a:t>
            </a:r>
            <a:r>
              <a:rPr lang="en-US" b="1" dirty="0"/>
              <a:t>Methodology</a:t>
            </a:r>
            <a:br>
              <a:rPr lang="en-US" b="1" dirty="0"/>
            </a:br>
            <a:endParaRPr lang="en-US" dirty="0"/>
          </a:p>
        </p:txBody>
      </p:sp>
    </p:spTree>
    <p:extLst>
      <p:ext uri="{BB962C8B-B14F-4D97-AF65-F5344CB8AC3E}">
        <p14:creationId xmlns:p14="http://schemas.microsoft.com/office/powerpoint/2010/main" val="190744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Statistical Analysis</a:t>
            </a:r>
          </a:p>
          <a:p>
            <a:pPr marL="0" indent="0">
              <a:buNone/>
            </a:pPr>
            <a:r>
              <a:rPr lang="en-US" dirty="0" smtClean="0"/>
              <a:t>	Descriptive analysis</a:t>
            </a:r>
          </a:p>
          <a:p>
            <a:pPr marL="0" indent="0">
              <a:buNone/>
            </a:pPr>
            <a:r>
              <a:rPr lang="en-US" dirty="0" smtClean="0"/>
              <a:t>	Correlation</a:t>
            </a:r>
          </a:p>
          <a:p>
            <a:pPr marL="0" indent="0">
              <a:buNone/>
            </a:pPr>
            <a:r>
              <a:rPr lang="en-US" dirty="0" smtClean="0"/>
              <a:t>	Multiple regression Analysis</a:t>
            </a:r>
          </a:p>
          <a:p>
            <a:pPr marL="0" indent="0">
              <a:buNone/>
            </a:pPr>
            <a:r>
              <a:rPr lang="en-US" dirty="0" smtClean="0"/>
              <a:t>	</a:t>
            </a:r>
            <a:r>
              <a:rPr lang="en-US" dirty="0" smtClean="0"/>
              <a:t>Preacher &amp; </a:t>
            </a:r>
            <a:r>
              <a:rPr lang="en-US" dirty="0" smtClean="0"/>
              <a:t>Hayes Model 1</a:t>
            </a:r>
          </a:p>
          <a:p>
            <a:endParaRPr lang="en-US" dirty="0"/>
          </a:p>
        </p:txBody>
      </p:sp>
      <p:sp>
        <p:nvSpPr>
          <p:cNvPr id="3" name="Title 2"/>
          <p:cNvSpPr>
            <a:spLocks noGrp="1"/>
          </p:cNvSpPr>
          <p:nvPr>
            <p:ph type="title"/>
          </p:nvPr>
        </p:nvSpPr>
        <p:spPr/>
        <p:txBody>
          <a:bodyPr>
            <a:normAutofit fontScale="90000"/>
          </a:bodyPr>
          <a:lstStyle/>
          <a:p>
            <a:r>
              <a:rPr lang="en-US" b="1" dirty="0" smtClean="0"/>
              <a:t/>
            </a:r>
            <a:br>
              <a:rPr lang="en-US" b="1" dirty="0" smtClean="0"/>
            </a:br>
            <a:r>
              <a:rPr lang="en-US" b="1" dirty="0" smtClean="0"/>
              <a:t>Research </a:t>
            </a:r>
            <a:r>
              <a:rPr lang="en-US" b="1" dirty="0"/>
              <a:t>Methodology</a:t>
            </a:r>
            <a:br>
              <a:rPr lang="en-US" b="1" dirty="0"/>
            </a:br>
            <a:endParaRPr lang="en-US" dirty="0"/>
          </a:p>
        </p:txBody>
      </p:sp>
    </p:spTree>
    <p:extLst>
      <p:ext uri="{BB962C8B-B14F-4D97-AF65-F5344CB8AC3E}">
        <p14:creationId xmlns:p14="http://schemas.microsoft.com/office/powerpoint/2010/main" val="1831419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Reliability</a:t>
            </a:r>
          </a:p>
          <a:p>
            <a:endParaRPr lang="en-US" dirty="0"/>
          </a:p>
        </p:txBody>
      </p:sp>
      <p:sp>
        <p:nvSpPr>
          <p:cNvPr id="3" name="Title 2"/>
          <p:cNvSpPr>
            <a:spLocks noGrp="1"/>
          </p:cNvSpPr>
          <p:nvPr>
            <p:ph type="title"/>
          </p:nvPr>
        </p:nvSpPr>
        <p:spPr/>
        <p:txBody>
          <a:bodyPr>
            <a:normAutofit fontScale="90000"/>
          </a:bodyPr>
          <a:lstStyle/>
          <a:p>
            <a:r>
              <a:rPr lang="en-US" b="1" dirty="0" smtClean="0"/>
              <a:t/>
            </a:r>
            <a:br>
              <a:rPr lang="en-US" b="1" dirty="0" smtClean="0"/>
            </a:br>
            <a:r>
              <a:rPr lang="en-US" b="1" dirty="0" smtClean="0"/>
              <a:t>Research </a:t>
            </a:r>
            <a:r>
              <a:rPr lang="en-US" b="1" dirty="0"/>
              <a:t>Methodology</a:t>
            </a:r>
            <a:br>
              <a:rPr lang="en-US" b="1" dirty="0"/>
            </a:b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07599600"/>
              </p:ext>
            </p:extLst>
          </p:nvPr>
        </p:nvGraphicFramePr>
        <p:xfrm>
          <a:off x="2366169" y="3626803"/>
          <a:ext cx="4419600" cy="1547495"/>
        </p:xfrm>
        <a:graphic>
          <a:graphicData uri="http://schemas.openxmlformats.org/drawingml/2006/table">
            <a:tbl>
              <a:tblPr/>
              <a:tblGrid>
                <a:gridCol w="2209165"/>
                <a:gridCol w="2210435"/>
              </a:tblGrid>
              <a:tr h="568960">
                <a:tc>
                  <a:txBody>
                    <a:bodyPr/>
                    <a:lstStyle/>
                    <a:p>
                      <a:pPr marL="38100" marR="38100" algn="just">
                        <a:lnSpc>
                          <a:spcPct val="107000"/>
                        </a:lnSpc>
                        <a:spcBef>
                          <a:spcPts val="0"/>
                        </a:spcBef>
                        <a:spcAft>
                          <a:spcPts val="0"/>
                        </a:spcAft>
                      </a:pPr>
                      <a:r>
                        <a:rPr lang="en-US" sz="1200" b="1" dirty="0">
                          <a:solidFill>
                            <a:srgbClr val="000000"/>
                          </a:solidFill>
                          <a:effectLst/>
                          <a:latin typeface="Times New Roman"/>
                          <a:ea typeface="Calibri"/>
                          <a:cs typeface="Times New Roman"/>
                        </a:rPr>
                        <a:t>Variable</a:t>
                      </a:r>
                      <a:endParaRPr lang="en-US" sz="1100" b="1" dirty="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200" b="1" dirty="0">
                          <a:solidFill>
                            <a:srgbClr val="000000"/>
                          </a:solidFill>
                          <a:effectLst/>
                          <a:latin typeface="Times New Roman"/>
                          <a:ea typeface="Calibri"/>
                          <a:cs typeface="Times New Roman"/>
                        </a:rPr>
                        <a:t>Cronbach's Alpha </a:t>
                      </a:r>
                      <a:endParaRPr lang="en-US" sz="1100" b="1"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43510">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Course </a:t>
                      </a:r>
                      <a:endParaRPr lang="en-US" sz="11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.89</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43510">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Technology</a:t>
                      </a:r>
                      <a:endParaRPr lang="en-US" sz="11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.87</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43510">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Instructor Interaction</a:t>
                      </a:r>
                      <a:endParaRPr lang="en-US" sz="11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.81</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43510">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Students Interaction</a:t>
                      </a:r>
                      <a:endParaRPr lang="en-US" sz="11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.78</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43510">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Student Satisfaction</a:t>
                      </a:r>
                      <a:endParaRPr lang="en-US" sz="11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200" dirty="0">
                          <a:solidFill>
                            <a:srgbClr val="000000"/>
                          </a:solidFill>
                          <a:effectLst/>
                          <a:latin typeface="Times New Roman"/>
                          <a:ea typeface="Calibri"/>
                          <a:cs typeface="Times New Roman"/>
                        </a:rPr>
                        <a:t>.79</a:t>
                      </a:r>
                      <a:endParaRPr lang="en-US" sz="11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02666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1200"/>
            <a:ext cx="7408333" cy="4495799"/>
          </a:xfrm>
        </p:spPr>
        <p:txBody>
          <a:bodyPr/>
          <a:lstStyle/>
          <a:p>
            <a:r>
              <a:rPr lang="en-US" b="1" dirty="0"/>
              <a:t>Data Analysis</a:t>
            </a:r>
          </a:p>
          <a:p>
            <a:r>
              <a:rPr lang="en-US" b="1" dirty="0"/>
              <a:t>Table 1. Demographic Characteristics of the Sample</a:t>
            </a:r>
            <a:endParaRPr lang="en-US" dirty="0"/>
          </a:p>
          <a:p>
            <a:endParaRPr lang="en-US" dirty="0"/>
          </a:p>
        </p:txBody>
      </p:sp>
      <p:sp>
        <p:nvSpPr>
          <p:cNvPr id="3" name="Title 2"/>
          <p:cNvSpPr>
            <a:spLocks noGrp="1"/>
          </p:cNvSpPr>
          <p:nvPr>
            <p:ph type="title"/>
          </p:nvPr>
        </p:nvSpPr>
        <p:spPr/>
        <p:txBody>
          <a:bodyPr>
            <a:normAutofit fontScale="90000"/>
          </a:bodyPr>
          <a:lstStyle/>
          <a:p>
            <a:r>
              <a:rPr lang="en-US" b="1" dirty="0" smtClean="0"/>
              <a:t/>
            </a:r>
            <a:br>
              <a:rPr lang="en-US" b="1" dirty="0" smtClean="0"/>
            </a:br>
            <a:r>
              <a:rPr lang="en-US" b="1" dirty="0" smtClean="0"/>
              <a:t>Research </a:t>
            </a:r>
            <a:r>
              <a:rPr lang="en-US" b="1" dirty="0"/>
              <a:t>Methodology</a:t>
            </a:r>
            <a:br>
              <a:rPr lang="en-US" b="1" dirty="0"/>
            </a:b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3130795963"/>
              </p:ext>
            </p:extLst>
          </p:nvPr>
        </p:nvGraphicFramePr>
        <p:xfrm>
          <a:off x="1535589" y="3306762"/>
          <a:ext cx="6080760" cy="2939098"/>
        </p:xfrm>
        <a:graphic>
          <a:graphicData uri="http://schemas.openxmlformats.org/drawingml/2006/table">
            <a:tbl>
              <a:tblPr firstRow="1" firstCol="1" bandRow="1"/>
              <a:tblGrid>
                <a:gridCol w="982980"/>
                <a:gridCol w="808355"/>
                <a:gridCol w="842645"/>
                <a:gridCol w="1795780"/>
                <a:gridCol w="808355"/>
                <a:gridCol w="842645"/>
              </a:tblGrid>
              <a:tr h="0">
                <a:tc>
                  <a:txBody>
                    <a:bodyPr/>
                    <a:lstStyle/>
                    <a:p>
                      <a:pPr marL="0" marR="0">
                        <a:lnSpc>
                          <a:spcPct val="107000"/>
                        </a:lnSpc>
                        <a:spcBef>
                          <a:spcPts val="0"/>
                        </a:spcBef>
                        <a:spcAft>
                          <a:spcPts val="800"/>
                        </a:spcAft>
                      </a:pPr>
                      <a:r>
                        <a:rPr lang="en-US" sz="1400" dirty="0">
                          <a:effectLst/>
                          <a:latin typeface="Times New Roman"/>
                          <a:ea typeface="Calibri"/>
                          <a:cs typeface="Times New Roman"/>
                        </a:rPr>
                        <a:t>Characteristics</a:t>
                      </a:r>
                      <a:endParaRPr lang="en-US"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a:effectLst/>
                          <a:latin typeface="Times New Roman"/>
                          <a:ea typeface="Calibri"/>
                          <a:cs typeface="Times New Roman"/>
                        </a:rPr>
                        <a:t>Frequency</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a:effectLst/>
                          <a:latin typeface="Times New Roman"/>
                          <a:ea typeface="Calibri"/>
                          <a:cs typeface="Times New Roman"/>
                        </a:rPr>
                        <a:t>Percentage</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a:effectLst/>
                          <a:latin typeface="Times New Roman"/>
                          <a:ea typeface="Calibri"/>
                          <a:cs typeface="Times New Roman"/>
                        </a:rPr>
                        <a:t>Characteristics</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a:effectLst/>
                          <a:latin typeface="Times New Roman"/>
                          <a:ea typeface="Calibri"/>
                          <a:cs typeface="Times New Roman"/>
                        </a:rPr>
                        <a:t>Frequency</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a:effectLst/>
                          <a:latin typeface="Times New Roman"/>
                          <a:ea typeface="Calibri"/>
                          <a:cs typeface="Times New Roman"/>
                        </a:rPr>
                        <a:t>Percentage</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3">
                  <a:txBody>
                    <a:bodyPr/>
                    <a:lstStyle/>
                    <a:p>
                      <a:pPr marL="0" marR="0">
                        <a:lnSpc>
                          <a:spcPct val="107000"/>
                        </a:lnSpc>
                        <a:spcBef>
                          <a:spcPts val="0"/>
                        </a:spcBef>
                        <a:spcAft>
                          <a:spcPts val="800"/>
                        </a:spcAft>
                      </a:pPr>
                      <a:r>
                        <a:rPr lang="en-US" sz="1400" b="1" dirty="0">
                          <a:effectLst/>
                          <a:latin typeface="Times New Roman"/>
                          <a:ea typeface="Calibri"/>
                          <a:cs typeface="Times New Roman"/>
                        </a:rPr>
                        <a:t>Gender</a:t>
                      </a:r>
                      <a:endParaRPr lang="en-US" sz="1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nSpc>
                          <a:spcPct val="107000"/>
                        </a:lnSpc>
                        <a:spcBef>
                          <a:spcPts val="0"/>
                        </a:spcBef>
                        <a:spcAft>
                          <a:spcPts val="800"/>
                        </a:spcAft>
                      </a:pPr>
                      <a:r>
                        <a:rPr lang="en-US" sz="1400" b="1" dirty="0">
                          <a:effectLst/>
                          <a:latin typeface="Times New Roman"/>
                          <a:ea typeface="Calibri"/>
                          <a:cs typeface="Times New Roman"/>
                        </a:rPr>
                        <a:t>Program enrolled</a:t>
                      </a:r>
                      <a:endParaRPr lang="en-US" sz="1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0">
                <a:tc>
                  <a:txBody>
                    <a:bodyPr/>
                    <a:lstStyle/>
                    <a:p>
                      <a:pPr marL="0" marR="0">
                        <a:lnSpc>
                          <a:spcPct val="107000"/>
                        </a:lnSpc>
                        <a:spcBef>
                          <a:spcPts val="0"/>
                        </a:spcBef>
                        <a:spcAft>
                          <a:spcPts val="800"/>
                        </a:spcAft>
                      </a:pPr>
                      <a:r>
                        <a:rPr lang="en-US" sz="1400">
                          <a:effectLst/>
                          <a:latin typeface="Times New Roman"/>
                          <a:ea typeface="Calibri"/>
                          <a:cs typeface="Times New Roman"/>
                        </a:rPr>
                        <a:t>Male</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284</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62.8</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0">
                        <a:lnSpc>
                          <a:spcPts val="1600"/>
                        </a:lnSpc>
                        <a:spcBef>
                          <a:spcPts val="0"/>
                        </a:spcBef>
                        <a:spcAft>
                          <a:spcPts val="0"/>
                        </a:spcAft>
                      </a:pPr>
                      <a:r>
                        <a:rPr lang="en-US" sz="1400">
                          <a:solidFill>
                            <a:srgbClr val="000000"/>
                          </a:solidFill>
                          <a:effectLst/>
                          <a:latin typeface="Times New Roman"/>
                          <a:ea typeface="Calibri"/>
                          <a:cs typeface="Times New Roman"/>
                        </a:rPr>
                        <a:t>Management/ HRM</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152</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33.6</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7000"/>
                        </a:lnSpc>
                        <a:spcBef>
                          <a:spcPts val="0"/>
                        </a:spcBef>
                        <a:spcAft>
                          <a:spcPts val="800"/>
                        </a:spcAft>
                      </a:pPr>
                      <a:r>
                        <a:rPr lang="en-US" sz="1400">
                          <a:effectLst/>
                          <a:latin typeface="Times New Roman"/>
                          <a:ea typeface="Calibri"/>
                          <a:cs typeface="Times New Roman"/>
                        </a:rPr>
                        <a:t>Female</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168</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37.2</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600"/>
                        </a:lnSpc>
                        <a:spcBef>
                          <a:spcPts val="0"/>
                        </a:spcBef>
                        <a:spcAft>
                          <a:spcPts val="0"/>
                        </a:spcAft>
                      </a:pPr>
                      <a:r>
                        <a:rPr lang="en-US" sz="1400">
                          <a:solidFill>
                            <a:srgbClr val="000000"/>
                          </a:solidFill>
                          <a:effectLst/>
                          <a:latin typeface="Times New Roman"/>
                          <a:ea typeface="Calibri"/>
                          <a:cs typeface="Times New Roman"/>
                        </a:rPr>
                        <a:t>Finance/Commerce/accounting</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95</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21.0</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3">
                  <a:txBody>
                    <a:bodyPr/>
                    <a:lstStyle/>
                    <a:p>
                      <a:pPr marL="0" marR="0">
                        <a:lnSpc>
                          <a:spcPct val="107000"/>
                        </a:lnSpc>
                        <a:spcBef>
                          <a:spcPts val="0"/>
                        </a:spcBef>
                        <a:spcAft>
                          <a:spcPts val="800"/>
                        </a:spcAft>
                        <a:tabLst>
                          <a:tab pos="694690" algn="l"/>
                        </a:tabLst>
                      </a:pPr>
                      <a:r>
                        <a:rPr lang="en-US" sz="1400" b="1" dirty="0">
                          <a:effectLst/>
                          <a:latin typeface="Times New Roman"/>
                          <a:ea typeface="Calibri"/>
                          <a:cs typeface="Times New Roman"/>
                        </a:rPr>
                        <a:t>Age</a:t>
                      </a:r>
                      <a:endParaRPr lang="en-US" sz="1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38100" marR="38100">
                        <a:lnSpc>
                          <a:spcPts val="1600"/>
                        </a:lnSpc>
                        <a:spcBef>
                          <a:spcPts val="0"/>
                        </a:spcBef>
                        <a:spcAft>
                          <a:spcPts val="0"/>
                        </a:spcAft>
                      </a:pPr>
                      <a:r>
                        <a:rPr lang="en-US" sz="1400">
                          <a:solidFill>
                            <a:srgbClr val="000000"/>
                          </a:solidFill>
                          <a:effectLst/>
                          <a:latin typeface="Times New Roman"/>
                          <a:ea typeface="Calibri"/>
                          <a:cs typeface="Times New Roman"/>
                        </a:rPr>
                        <a:t>Marketing</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25</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5.5</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8100" marR="38100">
                        <a:lnSpc>
                          <a:spcPts val="1600"/>
                        </a:lnSpc>
                        <a:spcBef>
                          <a:spcPts val="0"/>
                        </a:spcBef>
                        <a:spcAft>
                          <a:spcPts val="0"/>
                        </a:spcAft>
                      </a:pPr>
                      <a:r>
                        <a:rPr lang="en-US" sz="1400">
                          <a:solidFill>
                            <a:srgbClr val="000000"/>
                          </a:solidFill>
                          <a:effectLst/>
                          <a:latin typeface="Times New Roman"/>
                          <a:ea typeface="Calibri"/>
                          <a:cs typeface="Times New Roman"/>
                        </a:rPr>
                        <a:t>18-30</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307</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67.9</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600"/>
                        </a:lnSpc>
                        <a:spcBef>
                          <a:spcPts val="0"/>
                        </a:spcBef>
                        <a:spcAft>
                          <a:spcPts val="0"/>
                        </a:spcAft>
                      </a:pPr>
                      <a:r>
                        <a:rPr lang="en-US" sz="1400">
                          <a:solidFill>
                            <a:srgbClr val="000000"/>
                          </a:solidFill>
                          <a:effectLst/>
                          <a:latin typeface="Times New Roman"/>
                          <a:ea typeface="Calibri"/>
                          <a:cs typeface="Times New Roman"/>
                        </a:rPr>
                        <a:t>OTHER</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180</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39.8</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8100" marR="38100">
                        <a:lnSpc>
                          <a:spcPts val="1600"/>
                        </a:lnSpc>
                        <a:spcBef>
                          <a:spcPts val="0"/>
                        </a:spcBef>
                        <a:spcAft>
                          <a:spcPts val="0"/>
                        </a:spcAft>
                      </a:pPr>
                      <a:r>
                        <a:rPr lang="en-US" sz="1400">
                          <a:solidFill>
                            <a:srgbClr val="000000"/>
                          </a:solidFill>
                          <a:effectLst/>
                          <a:latin typeface="Times New Roman"/>
                          <a:ea typeface="Calibri"/>
                          <a:cs typeface="Times New Roman"/>
                        </a:rPr>
                        <a:t>31-40</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122</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27.0</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nSpc>
                          <a:spcPct val="107000"/>
                        </a:lnSpc>
                        <a:spcBef>
                          <a:spcPts val="0"/>
                        </a:spcBef>
                        <a:spcAft>
                          <a:spcPts val="800"/>
                        </a:spcAft>
                      </a:pPr>
                      <a:r>
                        <a:rPr lang="en-US" sz="1400" b="1" dirty="0">
                          <a:effectLst/>
                          <a:latin typeface="Times New Roman"/>
                          <a:ea typeface="Calibri"/>
                          <a:cs typeface="Times New Roman"/>
                        </a:rPr>
                        <a:t>EMPLOYMENT</a:t>
                      </a:r>
                      <a:endParaRPr lang="en-US" sz="1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0">
                <a:tc>
                  <a:txBody>
                    <a:bodyPr/>
                    <a:lstStyle/>
                    <a:p>
                      <a:pPr marL="38100" marR="38100">
                        <a:lnSpc>
                          <a:spcPts val="1600"/>
                        </a:lnSpc>
                        <a:spcBef>
                          <a:spcPts val="0"/>
                        </a:spcBef>
                        <a:spcAft>
                          <a:spcPts val="0"/>
                        </a:spcAft>
                      </a:pPr>
                      <a:r>
                        <a:rPr lang="en-US" sz="1400">
                          <a:solidFill>
                            <a:srgbClr val="000000"/>
                          </a:solidFill>
                          <a:effectLst/>
                          <a:latin typeface="Times New Roman"/>
                          <a:ea typeface="Calibri"/>
                          <a:cs typeface="Times New Roman"/>
                        </a:rPr>
                        <a:t>41- ABOVE</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23</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5.1</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600"/>
                        </a:lnSpc>
                        <a:spcBef>
                          <a:spcPts val="0"/>
                        </a:spcBef>
                        <a:spcAft>
                          <a:spcPts val="0"/>
                        </a:spcAft>
                      </a:pPr>
                      <a:r>
                        <a:rPr lang="en-US" sz="1400" dirty="0">
                          <a:solidFill>
                            <a:srgbClr val="000000"/>
                          </a:solidFill>
                          <a:effectLst/>
                          <a:latin typeface="Times New Roman"/>
                          <a:ea typeface="Calibri"/>
                          <a:cs typeface="Times New Roman"/>
                        </a:rPr>
                        <a:t>Self employed</a:t>
                      </a:r>
                      <a:endParaRPr lang="en-US"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26</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5.8</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8100" marR="38100">
                        <a:lnSpc>
                          <a:spcPts val="1600"/>
                        </a:lnSpc>
                        <a:spcBef>
                          <a:spcPts val="0"/>
                        </a:spcBef>
                        <a:spcAft>
                          <a:spcPts val="0"/>
                        </a:spcAft>
                      </a:pPr>
                      <a:r>
                        <a:rPr lang="en-US" sz="1400">
                          <a:solidFill>
                            <a:srgbClr val="000000"/>
                          </a:solidFill>
                          <a:effectLst/>
                          <a:latin typeface="Times New Roman"/>
                          <a:ea typeface="Calibri"/>
                          <a:cs typeface="Times New Roman"/>
                        </a:rPr>
                        <a:t> </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 </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 </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600"/>
                        </a:lnSpc>
                        <a:spcBef>
                          <a:spcPts val="0"/>
                        </a:spcBef>
                        <a:spcAft>
                          <a:spcPts val="0"/>
                        </a:spcAft>
                      </a:pPr>
                      <a:r>
                        <a:rPr lang="en-US" sz="1400">
                          <a:solidFill>
                            <a:srgbClr val="000000"/>
                          </a:solidFill>
                          <a:effectLst/>
                          <a:latin typeface="Times New Roman"/>
                          <a:ea typeface="Calibri"/>
                          <a:cs typeface="Times New Roman"/>
                        </a:rPr>
                        <a:t>Employed</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257</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56.9</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8100" marR="38100">
                        <a:lnSpc>
                          <a:spcPts val="1600"/>
                        </a:lnSpc>
                        <a:spcBef>
                          <a:spcPts val="0"/>
                        </a:spcBef>
                        <a:spcAft>
                          <a:spcPts val="0"/>
                        </a:spcAft>
                      </a:pPr>
                      <a:r>
                        <a:rPr lang="en-US" sz="1400">
                          <a:solidFill>
                            <a:srgbClr val="000000"/>
                          </a:solidFill>
                          <a:effectLst/>
                          <a:latin typeface="Times New Roman"/>
                          <a:ea typeface="Calibri"/>
                          <a:cs typeface="Times New Roman"/>
                        </a:rPr>
                        <a:t> </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 </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 </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600"/>
                        </a:lnSpc>
                        <a:spcBef>
                          <a:spcPts val="0"/>
                        </a:spcBef>
                        <a:spcAft>
                          <a:spcPts val="0"/>
                        </a:spcAft>
                      </a:pPr>
                      <a:r>
                        <a:rPr lang="en-US" sz="1400">
                          <a:solidFill>
                            <a:srgbClr val="000000"/>
                          </a:solidFill>
                          <a:effectLst/>
                          <a:latin typeface="Times New Roman"/>
                          <a:ea typeface="Calibri"/>
                          <a:cs typeface="Times New Roman"/>
                        </a:rPr>
                        <a:t>student/H.hold/unemployed</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a:solidFill>
                            <a:srgbClr val="000000"/>
                          </a:solidFill>
                          <a:effectLst/>
                          <a:latin typeface="Times New Roman"/>
                          <a:ea typeface="Calibri"/>
                          <a:cs typeface="Times New Roman"/>
                        </a:rPr>
                        <a:t>169</a:t>
                      </a:r>
                      <a:endParaRPr lang="en-US"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400" dirty="0">
                          <a:solidFill>
                            <a:srgbClr val="000000"/>
                          </a:solidFill>
                          <a:effectLst/>
                          <a:latin typeface="Times New Roman"/>
                          <a:ea typeface="Calibri"/>
                          <a:cs typeface="Times New Roman"/>
                        </a:rPr>
                        <a:t>37.3</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5271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Key words</a:t>
            </a:r>
          </a:p>
          <a:p>
            <a:r>
              <a:rPr lang="en-US" dirty="0"/>
              <a:t>Core </a:t>
            </a:r>
            <a:r>
              <a:rPr lang="en-US" dirty="0" smtClean="0"/>
              <a:t>ideas/Study introduction</a:t>
            </a:r>
          </a:p>
          <a:p>
            <a:r>
              <a:rPr lang="en-US" dirty="0" smtClean="0"/>
              <a:t>Theoretical Framework</a:t>
            </a:r>
          </a:p>
          <a:p>
            <a:r>
              <a:rPr lang="en-US" dirty="0" smtClean="0"/>
              <a:t>Methodology</a:t>
            </a:r>
          </a:p>
          <a:p>
            <a:r>
              <a:rPr lang="en-US" dirty="0" smtClean="0"/>
              <a:t>Results</a:t>
            </a:r>
          </a:p>
          <a:p>
            <a:r>
              <a:rPr lang="en-US" dirty="0" smtClean="0"/>
              <a:t>Limitation and Conclusion</a:t>
            </a:r>
          </a:p>
          <a:p>
            <a:endParaRPr lang="en-US" dirty="0"/>
          </a:p>
          <a:p>
            <a:endParaRPr lang="en-US" dirty="0"/>
          </a:p>
        </p:txBody>
      </p:sp>
      <p:sp>
        <p:nvSpPr>
          <p:cNvPr id="2" name="Title 1"/>
          <p:cNvSpPr>
            <a:spLocks noGrp="1"/>
          </p:cNvSpPr>
          <p:nvPr>
            <p:ph type="title"/>
          </p:nvPr>
        </p:nvSpPr>
        <p:spPr/>
        <p:txBody>
          <a:bodyPr>
            <a:normAutofit/>
          </a:bodyPr>
          <a:lstStyle/>
          <a:p>
            <a:r>
              <a:rPr lang="en-US" dirty="0" smtClean="0"/>
              <a:t>Presentation Outline</a:t>
            </a:r>
            <a:endParaRPr lang="en-US" dirty="0"/>
          </a:p>
        </p:txBody>
      </p:sp>
    </p:spTree>
    <p:extLst>
      <p:ext uri="{BB962C8B-B14F-4D97-AF65-F5344CB8AC3E}">
        <p14:creationId xmlns:p14="http://schemas.microsoft.com/office/powerpoint/2010/main" val="1961046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57400"/>
            <a:ext cx="7408333" cy="4068763"/>
          </a:xfrm>
        </p:spPr>
        <p:txBody>
          <a:bodyPr/>
          <a:lstStyle/>
          <a:p>
            <a:r>
              <a:rPr lang="en-US" b="1" dirty="0"/>
              <a:t>Descriptive </a:t>
            </a:r>
            <a:r>
              <a:rPr lang="en-US" b="1" dirty="0" smtClean="0"/>
              <a:t>Statistics</a:t>
            </a:r>
          </a:p>
          <a:p>
            <a:endParaRPr lang="en-US" b="1" dirty="0"/>
          </a:p>
          <a:p>
            <a:pPr marL="914400" lvl="3" indent="0">
              <a:buNone/>
            </a:pPr>
            <a:r>
              <a:rPr lang="en-US" b="1" dirty="0"/>
              <a:t>Table 2.  Descriptive analysis</a:t>
            </a:r>
            <a:endParaRPr lang="en-US" dirty="0"/>
          </a:p>
        </p:txBody>
      </p:sp>
      <p:sp>
        <p:nvSpPr>
          <p:cNvPr id="3" name="Title 2"/>
          <p:cNvSpPr>
            <a:spLocks noGrp="1"/>
          </p:cNvSpPr>
          <p:nvPr>
            <p:ph type="title"/>
          </p:nvPr>
        </p:nvSpPr>
        <p:spPr/>
        <p:txBody>
          <a:bodyPr>
            <a:normAutofit fontScale="90000"/>
          </a:bodyPr>
          <a:lstStyle/>
          <a:p>
            <a:r>
              <a:rPr lang="en-US" b="1" dirty="0" smtClean="0"/>
              <a:t/>
            </a:r>
            <a:br>
              <a:rPr lang="en-US" b="1" dirty="0" smtClean="0"/>
            </a:br>
            <a:r>
              <a:rPr lang="en-US" b="1" dirty="0" smtClean="0"/>
              <a:t>Research </a:t>
            </a:r>
            <a:r>
              <a:rPr lang="en-US" b="1" dirty="0"/>
              <a:t>Methodology</a:t>
            </a:r>
            <a:br>
              <a:rPr lang="en-US" b="1" dirty="0"/>
            </a:b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135594957"/>
              </p:ext>
            </p:extLst>
          </p:nvPr>
        </p:nvGraphicFramePr>
        <p:xfrm>
          <a:off x="1981201" y="3519869"/>
          <a:ext cx="5166519" cy="1761363"/>
        </p:xfrm>
        <a:graphic>
          <a:graphicData uri="http://schemas.openxmlformats.org/drawingml/2006/table">
            <a:tbl>
              <a:tblPr/>
              <a:tblGrid>
                <a:gridCol w="1736038"/>
                <a:gridCol w="489162"/>
                <a:gridCol w="679498"/>
                <a:gridCol w="699166"/>
                <a:gridCol w="650313"/>
                <a:gridCol w="912342"/>
              </a:tblGrid>
              <a:tr h="0">
                <a:tc>
                  <a:txBody>
                    <a:bodyPr/>
                    <a:lstStyle/>
                    <a:p>
                      <a:pPr marL="0" marR="0" algn="just">
                        <a:lnSpc>
                          <a:spcPct val="107000"/>
                        </a:lnSpc>
                        <a:spcBef>
                          <a:spcPts val="0"/>
                        </a:spcBef>
                        <a:spcAft>
                          <a:spcPts val="0"/>
                        </a:spcAft>
                      </a:pPr>
                      <a:r>
                        <a:rPr lang="en-US" sz="1200" dirty="0">
                          <a:effectLst/>
                          <a:latin typeface="Times New Roman"/>
                          <a:ea typeface="Calibri"/>
                          <a:cs typeface="Times New Roman"/>
                        </a:rPr>
                        <a:t> </a:t>
                      </a:r>
                      <a:endParaRPr lang="en-US" sz="1100" dirty="0">
                        <a:effectLst/>
                        <a:latin typeface="Calibri"/>
                        <a:ea typeface="Calibri"/>
                        <a:cs typeface="Times New Roman"/>
                      </a:endParaRPr>
                    </a:p>
                  </a:txBody>
                  <a:tcPr marL="0" marR="0" marT="0" marB="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N</a:t>
                      </a:r>
                      <a:endParaRPr lang="en-US" sz="1100">
                        <a:effectLst/>
                        <a:latin typeface="Calibri"/>
                        <a:ea typeface="Calibri"/>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Minimum</a:t>
                      </a:r>
                      <a:endParaRPr lang="en-US" sz="11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Maximum</a:t>
                      </a:r>
                      <a:endParaRPr lang="en-US" sz="11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Mean</a:t>
                      </a:r>
                      <a:endParaRPr lang="en-US" sz="11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Std. Deviation</a:t>
                      </a:r>
                      <a:endParaRPr lang="en-US" sz="11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0">
                <a:tc>
                  <a:txBody>
                    <a:bodyPr/>
                    <a:lstStyle/>
                    <a:p>
                      <a:pPr marL="38100" marR="38100" algn="just">
                        <a:lnSpc>
                          <a:spcPct val="107000"/>
                        </a:lnSpc>
                        <a:spcBef>
                          <a:spcPts val="0"/>
                        </a:spcBef>
                        <a:spcAft>
                          <a:spcPts val="0"/>
                        </a:spcAft>
                      </a:pPr>
                      <a:r>
                        <a:rPr lang="en-US" sz="1200" dirty="0">
                          <a:solidFill>
                            <a:srgbClr val="000000"/>
                          </a:solidFill>
                          <a:effectLst/>
                          <a:latin typeface="Times New Roman"/>
                          <a:ea typeface="Calibri"/>
                          <a:cs typeface="Times New Roman"/>
                        </a:rPr>
                        <a:t>CC</a:t>
                      </a:r>
                      <a:endParaRPr lang="en-US" sz="1100" dirty="0">
                        <a:effectLst/>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452</a:t>
                      </a:r>
                      <a:endParaRPr lang="en-US" sz="11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1.00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5.00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4.0762</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.51939</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0">
                <a:tc>
                  <a:txBody>
                    <a:bodyPr/>
                    <a:lstStyle/>
                    <a:p>
                      <a:pPr marL="38100" marR="38100" algn="just">
                        <a:lnSpc>
                          <a:spcPct val="107000"/>
                        </a:lnSpc>
                        <a:spcBef>
                          <a:spcPts val="0"/>
                        </a:spcBef>
                        <a:spcAft>
                          <a:spcPts val="0"/>
                        </a:spcAft>
                      </a:pPr>
                      <a:r>
                        <a:rPr lang="en-US" sz="1200" dirty="0">
                          <a:solidFill>
                            <a:srgbClr val="000000"/>
                          </a:solidFill>
                          <a:effectLst/>
                          <a:latin typeface="Times New Roman"/>
                          <a:ea typeface="Calibri"/>
                          <a:cs typeface="Times New Roman"/>
                        </a:rPr>
                        <a:t>Technology</a:t>
                      </a:r>
                      <a:endParaRPr lang="en-US" sz="1100" dirty="0">
                        <a:effectLst/>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452</a:t>
                      </a:r>
                      <a:endParaRPr lang="en-US" sz="11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1.00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5.00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4.1593</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.56818</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0">
                <a:tc>
                  <a:txBody>
                    <a:bodyPr/>
                    <a:lstStyle/>
                    <a:p>
                      <a:pPr marL="38100" marR="38100" algn="just">
                        <a:lnSpc>
                          <a:spcPct val="107000"/>
                        </a:lnSpc>
                        <a:spcBef>
                          <a:spcPts val="0"/>
                        </a:spcBef>
                        <a:spcAft>
                          <a:spcPts val="0"/>
                        </a:spcAft>
                      </a:pPr>
                      <a:r>
                        <a:rPr lang="en-US" sz="1200" dirty="0">
                          <a:solidFill>
                            <a:srgbClr val="000000"/>
                          </a:solidFill>
                          <a:effectLst/>
                          <a:latin typeface="Times New Roman"/>
                          <a:ea typeface="Calibri"/>
                          <a:cs typeface="Times New Roman"/>
                        </a:rPr>
                        <a:t>Instructor Interaction &amp; support</a:t>
                      </a:r>
                      <a:endParaRPr lang="en-US" sz="1100" dirty="0">
                        <a:effectLst/>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452</a:t>
                      </a:r>
                      <a:endParaRPr lang="en-US" sz="11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1.00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5.00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3.9259</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.71570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0">
                <a:tc>
                  <a:txBody>
                    <a:bodyPr/>
                    <a:lstStyle/>
                    <a:p>
                      <a:pPr marL="38100" marR="38100" algn="just">
                        <a:lnSpc>
                          <a:spcPct val="107000"/>
                        </a:lnSpc>
                        <a:spcBef>
                          <a:spcPts val="0"/>
                        </a:spcBef>
                        <a:spcAft>
                          <a:spcPts val="0"/>
                        </a:spcAft>
                      </a:pPr>
                      <a:r>
                        <a:rPr lang="en-US" sz="1200" dirty="0">
                          <a:solidFill>
                            <a:srgbClr val="000000"/>
                          </a:solidFill>
                          <a:effectLst/>
                          <a:latin typeface="Times New Roman"/>
                          <a:ea typeface="Calibri"/>
                          <a:cs typeface="Times New Roman"/>
                        </a:rPr>
                        <a:t>Student interaction</a:t>
                      </a:r>
                      <a:endParaRPr lang="en-US" sz="1100" dirty="0">
                        <a:effectLst/>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452</a:t>
                      </a:r>
                      <a:endParaRPr lang="en-US" sz="11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1.00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5.00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4.0096</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.62757</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0">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Learner satisfaction</a:t>
                      </a:r>
                      <a:endParaRPr lang="en-US" sz="1100">
                        <a:effectLst/>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452</a:t>
                      </a:r>
                      <a:endParaRPr lang="en-US" sz="11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1.00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5.00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4.2550</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.63141</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0">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 </a:t>
                      </a:r>
                      <a:endParaRPr lang="en-US" sz="1100">
                        <a:effectLst/>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200">
                          <a:solidFill>
                            <a:srgbClr val="000000"/>
                          </a:solidFill>
                          <a:effectLst/>
                          <a:latin typeface="Times New Roman"/>
                          <a:ea typeface="Calibri"/>
                          <a:cs typeface="Times New Roman"/>
                        </a:rPr>
                        <a:t> </a:t>
                      </a:r>
                      <a:endParaRPr lang="en-US" sz="11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07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07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07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07000"/>
                        </a:lnSpc>
                        <a:spcBef>
                          <a:spcPts val="0"/>
                        </a:spcBef>
                        <a:spcAft>
                          <a:spcPts val="0"/>
                        </a:spcAft>
                      </a:pPr>
                      <a:r>
                        <a:rPr lang="en-US" sz="1200" dirty="0">
                          <a:effectLst/>
                          <a:latin typeface="Times New Roman"/>
                          <a:ea typeface="Calibri"/>
                          <a:cs typeface="Times New Roman"/>
                        </a:rPr>
                        <a:t> </a:t>
                      </a:r>
                      <a:endParaRPr lang="en-US" sz="11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89146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62943146"/>
              </p:ext>
            </p:extLst>
          </p:nvPr>
        </p:nvGraphicFramePr>
        <p:xfrm>
          <a:off x="381001" y="1621862"/>
          <a:ext cx="8610598" cy="4929950"/>
        </p:xfrm>
        <a:graphic>
          <a:graphicData uri="http://schemas.openxmlformats.org/drawingml/2006/table">
            <a:tbl>
              <a:tblPr/>
              <a:tblGrid>
                <a:gridCol w="1772370"/>
                <a:gridCol w="1303088"/>
                <a:gridCol w="1303088"/>
                <a:gridCol w="1043322"/>
                <a:gridCol w="1062910"/>
                <a:gridCol w="1062910"/>
                <a:gridCol w="1062910"/>
              </a:tblGrid>
              <a:tr h="317269">
                <a:tc gridSpan="7">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p>
                      <a:pPr marL="38100" marR="38100" algn="ctr">
                        <a:lnSpc>
                          <a:spcPct val="107000"/>
                        </a:lnSpc>
                        <a:spcBef>
                          <a:spcPts val="0"/>
                        </a:spcBef>
                        <a:spcAft>
                          <a:spcPts val="0"/>
                        </a:spcAft>
                      </a:pPr>
                      <a:r>
                        <a:rPr lang="en-US" sz="1100" b="1" dirty="0">
                          <a:effectLst/>
                          <a:latin typeface="Times New Roman"/>
                          <a:ea typeface="Calibri"/>
                          <a:cs typeface="Times New Roman"/>
                        </a:rPr>
                        <a:t>Table 3</a:t>
                      </a:r>
                      <a:endParaRPr lang="en-US" sz="1000" dirty="0">
                        <a:effectLst/>
                        <a:latin typeface="Calibri"/>
                        <a:ea typeface="Calibri"/>
                        <a:cs typeface="Times New Roman"/>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6180">
                <a:tc gridSpan="2">
                  <a:txBody>
                    <a:bodyPr/>
                    <a:lstStyle/>
                    <a:p>
                      <a:pPr marL="0" marR="0" algn="just">
                        <a:lnSpc>
                          <a:spcPct val="107000"/>
                        </a:lnSpc>
                        <a:spcBef>
                          <a:spcPts val="0"/>
                        </a:spcBef>
                        <a:spcAft>
                          <a:spcPts val="0"/>
                        </a:spcAft>
                      </a:pPr>
                      <a:r>
                        <a:rPr lang="en-US" sz="1100">
                          <a:effectLst/>
                          <a:latin typeface="Times New Roman"/>
                          <a:ea typeface="Calibri"/>
                          <a:cs typeface="Times New Roman"/>
                        </a:rPr>
                        <a:t> </a:t>
                      </a:r>
                      <a:endParaRPr lang="en-US" sz="1000">
                        <a:effectLst/>
                        <a:latin typeface="Calibri"/>
                        <a:ea typeface="Calibri"/>
                        <a:cs typeface="Times New Roman"/>
                      </a:endParaRPr>
                    </a:p>
                  </a:txBody>
                  <a:tcPr marL="0" marR="0" marT="0" marB="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Learner</a:t>
                      </a:r>
                      <a:endParaRPr lang="en-US" sz="1000">
                        <a:effectLst/>
                        <a:latin typeface="Calibri"/>
                        <a:ea typeface="Calibri"/>
                        <a:cs typeface="Times New Roman"/>
                      </a:endParaRPr>
                    </a:p>
                    <a:p>
                      <a:pPr marL="38100" marR="38100" algn="just">
                        <a:lnSpc>
                          <a:spcPct val="107000"/>
                        </a:lnSpc>
                        <a:spcBef>
                          <a:spcPts val="0"/>
                        </a:spcBef>
                        <a:spcAft>
                          <a:spcPts val="0"/>
                        </a:spcAft>
                      </a:pPr>
                      <a:r>
                        <a:rPr lang="en-US" sz="1100">
                          <a:effectLst/>
                          <a:latin typeface="Times New Roman"/>
                          <a:ea typeface="Calibri"/>
                          <a:cs typeface="Times New Roman"/>
                        </a:rPr>
                        <a:t>satisfaction</a:t>
                      </a:r>
                      <a:endParaRPr lang="en-US" sz="1000">
                        <a:effectLst/>
                        <a:latin typeface="Calibri"/>
                        <a:ea typeface="Calibri"/>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Technology</a:t>
                      </a:r>
                      <a:endParaRPr lang="en-US" sz="10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CC</a:t>
                      </a:r>
                      <a:endParaRPr lang="en-US" sz="10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Instructor Interaction  &amp; support</a:t>
                      </a:r>
                      <a:endParaRPr lang="en-US" sz="10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Student interaction</a:t>
                      </a:r>
                      <a:endParaRPr lang="en-US" sz="10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32388">
                <a:tc rowSpan="3">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Learner satisfaction</a:t>
                      </a:r>
                      <a:endParaRPr lang="en-US" sz="1000">
                        <a:effectLst/>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Pearson Correlation</a:t>
                      </a:r>
                      <a:endParaRPr lang="en-US" sz="1000">
                        <a:effectLst/>
                        <a:latin typeface="Calibri"/>
                        <a:ea typeface="Calibri"/>
                        <a:cs typeface="Times New Roman"/>
                      </a:endParaRP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100" smtClean="0">
                          <a:effectLst/>
                          <a:latin typeface="Times New Roman"/>
                          <a:ea typeface="Calibri"/>
                          <a:cs typeface="Times New Roman"/>
                        </a:rPr>
                        <a:t>1</a:t>
                      </a:r>
                      <a:endParaRPr lang="en-US" sz="1000" dirty="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166194">
                <a:tc vMerge="1">
                  <a:txBody>
                    <a:bodyPr/>
                    <a:lstStyle/>
                    <a:p>
                      <a:endParaRPr lang="en-US"/>
                    </a:p>
                  </a:txBody>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 </a:t>
                      </a:r>
                      <a:endParaRPr lang="en-US" sz="1000">
                        <a:effectLst/>
                        <a:latin typeface="Calibri"/>
                        <a:ea typeface="Calibri"/>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just">
                        <a:lnSpc>
                          <a:spcPct val="107000"/>
                        </a:lnSpc>
                        <a:spcBef>
                          <a:spcPts val="0"/>
                        </a:spcBef>
                        <a:spcAft>
                          <a:spcPts val="0"/>
                        </a:spcAft>
                      </a:pPr>
                      <a:r>
                        <a:rPr lang="en-US" sz="1100" smtClean="0">
                          <a:effectLst/>
                          <a:latin typeface="Times New Roman"/>
                          <a:ea typeface="Calibri"/>
                          <a:cs typeface="Times New Roman"/>
                        </a:rPr>
                        <a:t> </a:t>
                      </a:r>
                      <a:endParaRPr lang="en-US" sz="1000" dirty="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166194">
                <a:tc vMerge="1">
                  <a:txBody>
                    <a:bodyPr/>
                    <a:lstStyle/>
                    <a:p>
                      <a:endParaRPr lang="en-US"/>
                    </a:p>
                  </a:txBody>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N</a:t>
                      </a:r>
                      <a:endParaRPr lang="en-US" sz="1000">
                        <a:effectLst/>
                        <a:latin typeface="Calibri"/>
                        <a:ea typeface="Calibri"/>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smtClean="0">
                          <a:effectLst/>
                          <a:latin typeface="Times New Roman"/>
                          <a:ea typeface="Calibri"/>
                          <a:cs typeface="Times New Roman"/>
                        </a:rPr>
                        <a:t>452</a:t>
                      </a:r>
                      <a:endParaRPr lang="en-US" sz="10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332388">
                <a:tc rowSpan="3">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Technology</a:t>
                      </a:r>
                      <a:endParaRPr lang="en-US" sz="1000">
                        <a:effectLst/>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Pearson Correlation</a:t>
                      </a:r>
                      <a:endParaRPr lang="en-US" sz="1000">
                        <a:effectLst/>
                        <a:latin typeface="Calibri"/>
                        <a:ea typeface="Calibri"/>
                        <a:cs typeface="Times New Roman"/>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100" b="1" dirty="0">
                          <a:solidFill>
                            <a:srgbClr val="FF0000"/>
                          </a:solidFill>
                          <a:effectLst/>
                          <a:latin typeface="Times New Roman"/>
                          <a:ea typeface="Calibri"/>
                          <a:cs typeface="Times New Roman"/>
                        </a:rPr>
                        <a:t>.683</a:t>
                      </a:r>
                      <a:r>
                        <a:rPr lang="en-US" sz="1100" b="1" baseline="30000" dirty="0">
                          <a:solidFill>
                            <a:srgbClr val="FF0000"/>
                          </a:solidFill>
                          <a:effectLst/>
                          <a:latin typeface="Times New Roman"/>
                          <a:ea typeface="Calibri"/>
                          <a:cs typeface="Times New Roman"/>
                        </a:rPr>
                        <a:t>**</a:t>
                      </a:r>
                      <a:endParaRPr lang="en-US" sz="1000" b="1" dirty="0">
                        <a:solidFill>
                          <a:srgbClr val="FF0000"/>
                        </a:solidFill>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100" smtClean="0">
                          <a:effectLst/>
                          <a:latin typeface="Times New Roman"/>
                          <a:ea typeface="Calibri"/>
                          <a:cs typeface="Times New Roman"/>
                        </a:rPr>
                        <a:t>1</a:t>
                      </a: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98090">
                <a:tc vMerge="1">
                  <a:txBody>
                    <a:bodyPr/>
                    <a:lstStyle/>
                    <a:p>
                      <a:endParaRPr lang="en-US"/>
                    </a:p>
                  </a:txBody>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Sig. (2-tailed)</a:t>
                      </a:r>
                      <a:endParaRPr lang="en-US" sz="1000">
                        <a:effectLst/>
                        <a:latin typeface="Calibri"/>
                        <a:ea typeface="Calibri"/>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.000</a:t>
                      </a:r>
                      <a:endParaRPr lang="en-US" sz="10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just">
                        <a:lnSpc>
                          <a:spcPct val="107000"/>
                        </a:lnSpc>
                        <a:spcBef>
                          <a:spcPts val="0"/>
                        </a:spcBef>
                        <a:spcAft>
                          <a:spcPts val="0"/>
                        </a:spcAft>
                      </a:pPr>
                      <a:r>
                        <a:rPr lang="en-US" sz="1100" smtClean="0">
                          <a:effectLst/>
                          <a:latin typeface="Times New Roman"/>
                          <a:ea typeface="Calibri"/>
                          <a:cs typeface="Times New Roman"/>
                        </a:rPr>
                        <a:t> </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166194">
                <a:tc vMerge="1">
                  <a:txBody>
                    <a:bodyPr/>
                    <a:lstStyle/>
                    <a:p>
                      <a:endParaRPr lang="en-US"/>
                    </a:p>
                  </a:txBody>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N</a:t>
                      </a:r>
                      <a:endParaRPr lang="en-US" sz="1000">
                        <a:effectLst/>
                        <a:latin typeface="Calibri"/>
                        <a:ea typeface="Calibri"/>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452</a:t>
                      </a:r>
                      <a:endParaRPr lang="en-US" sz="10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smtClean="0">
                          <a:effectLst/>
                          <a:latin typeface="Times New Roman"/>
                          <a:ea typeface="Calibri"/>
                          <a:cs typeface="Times New Roman"/>
                        </a:rPr>
                        <a:t>452</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332388">
                <a:tc rowSpan="3">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CC</a:t>
                      </a:r>
                      <a:endParaRPr lang="en-US" sz="1000">
                        <a:effectLst/>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Pearson Correlation</a:t>
                      </a:r>
                      <a:endParaRPr lang="en-US" sz="1000">
                        <a:effectLst/>
                        <a:latin typeface="Calibri"/>
                        <a:ea typeface="Calibri"/>
                        <a:cs typeface="Times New Roman"/>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100" dirty="0">
                          <a:solidFill>
                            <a:srgbClr val="FF0000"/>
                          </a:solidFill>
                          <a:effectLst/>
                          <a:latin typeface="Times New Roman"/>
                          <a:ea typeface="Calibri"/>
                          <a:cs typeface="Times New Roman"/>
                        </a:rPr>
                        <a:t>.654</a:t>
                      </a:r>
                      <a:r>
                        <a:rPr lang="en-US" sz="1100" baseline="30000" dirty="0">
                          <a:solidFill>
                            <a:srgbClr val="FF0000"/>
                          </a:solidFill>
                          <a:effectLst/>
                          <a:latin typeface="Times New Roman"/>
                          <a:ea typeface="Calibri"/>
                          <a:cs typeface="Times New Roman"/>
                        </a:rPr>
                        <a:t>**</a:t>
                      </a:r>
                      <a:endParaRPr lang="en-US" sz="1000" dirty="0">
                        <a:solidFill>
                          <a:srgbClr val="FF0000"/>
                        </a:solidFill>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100" dirty="0">
                          <a:solidFill>
                            <a:srgbClr val="FF0000"/>
                          </a:solidFill>
                          <a:effectLst/>
                          <a:latin typeface="Times New Roman"/>
                          <a:ea typeface="Calibri"/>
                          <a:cs typeface="Times New Roman"/>
                        </a:rPr>
                        <a:t>.658</a:t>
                      </a:r>
                      <a:r>
                        <a:rPr lang="en-US" sz="1100" baseline="30000" dirty="0">
                          <a:solidFill>
                            <a:srgbClr val="FF0000"/>
                          </a:solidFill>
                          <a:effectLst/>
                          <a:latin typeface="Times New Roman"/>
                          <a:ea typeface="Calibri"/>
                          <a:cs typeface="Times New Roman"/>
                        </a:rPr>
                        <a:t>**</a:t>
                      </a:r>
                      <a:endParaRPr lang="en-US" sz="1000" dirty="0">
                        <a:solidFill>
                          <a:srgbClr val="FF0000"/>
                        </a:solidFill>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100" smtClean="0">
                          <a:effectLst/>
                          <a:latin typeface="Times New Roman"/>
                          <a:ea typeface="Calibri"/>
                          <a:cs typeface="Times New Roman"/>
                        </a:rPr>
                        <a:t>1</a:t>
                      </a: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98090">
                <a:tc vMerge="1">
                  <a:txBody>
                    <a:bodyPr/>
                    <a:lstStyle/>
                    <a:p>
                      <a:endParaRPr lang="en-US"/>
                    </a:p>
                  </a:txBody>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Sig. (2-tailed)</a:t>
                      </a:r>
                      <a:endParaRPr lang="en-US" sz="1000">
                        <a:effectLst/>
                        <a:latin typeface="Calibri"/>
                        <a:ea typeface="Calibri"/>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100" dirty="0">
                          <a:effectLst/>
                          <a:latin typeface="Times New Roman"/>
                          <a:ea typeface="Calibri"/>
                          <a:cs typeface="Times New Roman"/>
                        </a:rPr>
                        <a:t>.000</a:t>
                      </a:r>
                      <a:endParaRPr lang="en-US" sz="1000" dirty="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.000</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just">
                        <a:lnSpc>
                          <a:spcPct val="107000"/>
                        </a:lnSpc>
                        <a:spcBef>
                          <a:spcPts val="0"/>
                        </a:spcBef>
                        <a:spcAft>
                          <a:spcPts val="0"/>
                        </a:spcAft>
                      </a:pPr>
                      <a:r>
                        <a:rPr lang="en-US" sz="1100" smtClean="0">
                          <a:effectLst/>
                          <a:latin typeface="Times New Roman"/>
                          <a:ea typeface="Calibri"/>
                          <a:cs typeface="Times New Roman"/>
                        </a:rPr>
                        <a:t> </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166194">
                <a:tc vMerge="1">
                  <a:txBody>
                    <a:bodyPr/>
                    <a:lstStyle/>
                    <a:p>
                      <a:endParaRPr lang="en-US"/>
                    </a:p>
                  </a:txBody>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N</a:t>
                      </a:r>
                      <a:endParaRPr lang="en-US" sz="1000">
                        <a:effectLst/>
                        <a:latin typeface="Calibri"/>
                        <a:ea typeface="Calibri"/>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452</a:t>
                      </a:r>
                      <a:endParaRPr lang="en-US" sz="10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452</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smtClean="0">
                          <a:effectLst/>
                          <a:latin typeface="Times New Roman"/>
                          <a:ea typeface="Calibri"/>
                          <a:cs typeface="Times New Roman"/>
                        </a:rPr>
                        <a:t>452</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332388">
                <a:tc rowSpan="3">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Instructor Interaction  &amp; support</a:t>
                      </a:r>
                      <a:endParaRPr lang="en-US" sz="1000">
                        <a:effectLst/>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Pearson Correlation</a:t>
                      </a:r>
                      <a:endParaRPr lang="en-US" sz="1000">
                        <a:effectLst/>
                        <a:latin typeface="Calibri"/>
                        <a:ea typeface="Calibri"/>
                        <a:cs typeface="Times New Roman"/>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.574</a:t>
                      </a:r>
                      <a:r>
                        <a:rPr lang="en-US" sz="1100" baseline="30000">
                          <a:effectLst/>
                          <a:latin typeface="Times New Roman"/>
                          <a:ea typeface="Calibri"/>
                          <a:cs typeface="Times New Roman"/>
                        </a:rPr>
                        <a:t>**</a:t>
                      </a:r>
                      <a:endParaRPr lang="en-US" sz="10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.576</a:t>
                      </a:r>
                      <a:r>
                        <a:rPr lang="en-US" sz="1100" baseline="30000">
                          <a:effectLst/>
                          <a:latin typeface="Times New Roman"/>
                          <a:ea typeface="Calibri"/>
                          <a:cs typeface="Times New Roman"/>
                        </a:rPr>
                        <a:t>**</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100" dirty="0">
                          <a:solidFill>
                            <a:srgbClr val="FF0000"/>
                          </a:solidFill>
                          <a:effectLst/>
                          <a:latin typeface="Times New Roman"/>
                          <a:ea typeface="Calibri"/>
                          <a:cs typeface="Times New Roman"/>
                        </a:rPr>
                        <a:t>.662</a:t>
                      </a:r>
                      <a:r>
                        <a:rPr lang="en-US" sz="1100" baseline="30000" dirty="0">
                          <a:solidFill>
                            <a:srgbClr val="FF0000"/>
                          </a:solidFill>
                          <a:effectLst/>
                          <a:latin typeface="Times New Roman"/>
                          <a:ea typeface="Calibri"/>
                          <a:cs typeface="Times New Roman"/>
                        </a:rPr>
                        <a:t>**</a:t>
                      </a:r>
                      <a:endParaRPr lang="en-US" sz="1000" dirty="0">
                        <a:solidFill>
                          <a:srgbClr val="FF0000"/>
                        </a:solidFill>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1</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98090">
                <a:tc vMerge="1">
                  <a:txBody>
                    <a:bodyPr/>
                    <a:lstStyle/>
                    <a:p>
                      <a:endParaRPr lang="en-US"/>
                    </a:p>
                  </a:txBody>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Sig. (2-tailed)</a:t>
                      </a:r>
                      <a:endParaRPr lang="en-US" sz="1000">
                        <a:effectLst/>
                        <a:latin typeface="Calibri"/>
                        <a:ea typeface="Calibri"/>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.000</a:t>
                      </a:r>
                      <a:endParaRPr lang="en-US" sz="10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100" dirty="0">
                          <a:effectLst/>
                          <a:latin typeface="Times New Roman"/>
                          <a:ea typeface="Calibri"/>
                          <a:cs typeface="Times New Roman"/>
                        </a:rPr>
                        <a:t>.000</a:t>
                      </a: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100" dirty="0">
                          <a:effectLst/>
                          <a:latin typeface="Times New Roman"/>
                          <a:ea typeface="Calibri"/>
                          <a:cs typeface="Times New Roman"/>
                        </a:rPr>
                        <a:t>.000</a:t>
                      </a: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just">
                        <a:lnSpc>
                          <a:spcPct val="107000"/>
                        </a:lnSpc>
                        <a:spcBef>
                          <a:spcPts val="0"/>
                        </a:spcBef>
                        <a:spcAft>
                          <a:spcPts val="0"/>
                        </a:spcAft>
                      </a:pPr>
                      <a:r>
                        <a:rPr lang="en-US" sz="1100" dirty="0">
                          <a:effectLst/>
                          <a:latin typeface="Times New Roman"/>
                          <a:ea typeface="Calibri"/>
                          <a:cs typeface="Times New Roman"/>
                        </a:rPr>
                        <a:t> </a:t>
                      </a: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166194">
                <a:tc vMerge="1">
                  <a:txBody>
                    <a:bodyPr/>
                    <a:lstStyle/>
                    <a:p>
                      <a:endParaRPr lang="en-US"/>
                    </a:p>
                  </a:txBody>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N</a:t>
                      </a:r>
                      <a:endParaRPr lang="en-US" sz="1000">
                        <a:effectLst/>
                        <a:latin typeface="Calibri"/>
                        <a:ea typeface="Calibri"/>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452</a:t>
                      </a:r>
                      <a:endParaRPr lang="en-US" sz="10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452</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dirty="0">
                          <a:effectLst/>
                          <a:latin typeface="Times New Roman"/>
                          <a:ea typeface="Calibri"/>
                          <a:cs typeface="Times New Roman"/>
                        </a:rPr>
                        <a:t>452</a:t>
                      </a: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dirty="0">
                          <a:effectLst/>
                          <a:latin typeface="Times New Roman"/>
                          <a:ea typeface="Calibri"/>
                          <a:cs typeface="Times New Roman"/>
                        </a:rPr>
                        <a:t>452</a:t>
                      </a: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332388">
                <a:tc rowSpan="3">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Student interaction</a:t>
                      </a:r>
                      <a:endParaRPr lang="en-US" sz="1000">
                        <a:effectLst/>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Pearson Correlation</a:t>
                      </a:r>
                      <a:endParaRPr lang="en-US" sz="1000">
                        <a:effectLst/>
                        <a:latin typeface="Calibri"/>
                        <a:ea typeface="Calibri"/>
                        <a:cs typeface="Times New Roman"/>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.550</a:t>
                      </a:r>
                      <a:r>
                        <a:rPr lang="en-US" sz="1100" baseline="30000">
                          <a:effectLst/>
                          <a:latin typeface="Times New Roman"/>
                          <a:ea typeface="Calibri"/>
                          <a:cs typeface="Times New Roman"/>
                        </a:rPr>
                        <a:t>**</a:t>
                      </a:r>
                      <a:endParaRPr lang="en-US" sz="10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.577</a:t>
                      </a:r>
                      <a:r>
                        <a:rPr lang="en-US" sz="1100" baseline="30000">
                          <a:effectLst/>
                          <a:latin typeface="Times New Roman"/>
                          <a:ea typeface="Calibri"/>
                          <a:cs typeface="Times New Roman"/>
                        </a:rPr>
                        <a:t>**</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.592</a:t>
                      </a:r>
                      <a:r>
                        <a:rPr lang="en-US" sz="1100" baseline="30000">
                          <a:effectLst/>
                          <a:latin typeface="Times New Roman"/>
                          <a:ea typeface="Calibri"/>
                          <a:cs typeface="Times New Roman"/>
                        </a:rPr>
                        <a:t>**</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100" dirty="0">
                          <a:solidFill>
                            <a:srgbClr val="FF0000"/>
                          </a:solidFill>
                          <a:effectLst/>
                          <a:latin typeface="Times New Roman"/>
                          <a:ea typeface="Calibri"/>
                          <a:cs typeface="Times New Roman"/>
                        </a:rPr>
                        <a:t>.668</a:t>
                      </a:r>
                      <a:r>
                        <a:rPr lang="en-US" sz="1100" baseline="30000" dirty="0">
                          <a:solidFill>
                            <a:srgbClr val="FF0000"/>
                          </a:solidFill>
                          <a:effectLst/>
                          <a:latin typeface="Times New Roman"/>
                          <a:ea typeface="Calibri"/>
                          <a:cs typeface="Times New Roman"/>
                        </a:rPr>
                        <a:t>**</a:t>
                      </a:r>
                      <a:endParaRPr lang="en-US" sz="1000" dirty="0">
                        <a:solidFill>
                          <a:srgbClr val="FF0000"/>
                        </a:solidFill>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1</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66194">
                <a:tc vMerge="1">
                  <a:txBody>
                    <a:bodyPr/>
                    <a:lstStyle/>
                    <a:p>
                      <a:endParaRPr lang="en-US"/>
                    </a:p>
                  </a:txBody>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 </a:t>
                      </a:r>
                      <a:endParaRPr lang="en-US" sz="1000">
                        <a:effectLst/>
                        <a:latin typeface="Calibri"/>
                        <a:ea typeface="Calibri"/>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 </a:t>
                      </a:r>
                      <a:endParaRPr lang="en-US" sz="10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 </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 </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 </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just">
                        <a:lnSpc>
                          <a:spcPct val="107000"/>
                        </a:lnSpc>
                        <a:spcBef>
                          <a:spcPts val="0"/>
                        </a:spcBef>
                        <a:spcAft>
                          <a:spcPts val="0"/>
                        </a:spcAft>
                      </a:pPr>
                      <a:r>
                        <a:rPr lang="en-US" sz="1100">
                          <a:effectLst/>
                          <a:latin typeface="Times New Roman"/>
                          <a:ea typeface="Calibri"/>
                          <a:cs typeface="Times New Roman"/>
                        </a:rPr>
                        <a:t> </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166194">
                <a:tc vMerge="1">
                  <a:txBody>
                    <a:bodyPr/>
                    <a:lstStyle/>
                    <a:p>
                      <a:endParaRPr lang="en-US"/>
                    </a:p>
                  </a:txBody>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N</a:t>
                      </a:r>
                      <a:endParaRPr lang="en-US" sz="1000">
                        <a:effectLst/>
                        <a:latin typeface="Calibri"/>
                        <a:ea typeface="Calibri"/>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452</a:t>
                      </a:r>
                      <a:endParaRPr lang="en-US" sz="1000">
                        <a:effectLst/>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452</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452</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dirty="0">
                          <a:effectLst/>
                          <a:latin typeface="Times New Roman"/>
                          <a:ea typeface="Calibri"/>
                          <a:cs typeface="Times New Roman"/>
                        </a:rPr>
                        <a:t>452</a:t>
                      </a:r>
                      <a:endParaRPr lang="en-US" sz="10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just">
                        <a:lnSpc>
                          <a:spcPct val="107000"/>
                        </a:lnSpc>
                        <a:spcBef>
                          <a:spcPts val="0"/>
                        </a:spcBef>
                        <a:spcAft>
                          <a:spcPts val="0"/>
                        </a:spcAft>
                      </a:pPr>
                      <a:r>
                        <a:rPr lang="en-US" sz="1100">
                          <a:effectLst/>
                          <a:latin typeface="Times New Roman"/>
                          <a:ea typeface="Calibri"/>
                          <a:cs typeface="Times New Roman"/>
                        </a:rPr>
                        <a:t>452</a:t>
                      </a:r>
                      <a:endParaRPr lang="en-US" sz="10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r h="166194">
                <a:tc gridSpan="7">
                  <a:txBody>
                    <a:bodyPr/>
                    <a:lstStyle/>
                    <a:p>
                      <a:pPr marL="0" marR="38100" algn="just">
                        <a:lnSpc>
                          <a:spcPct val="107000"/>
                        </a:lnSpc>
                        <a:spcBef>
                          <a:spcPts val="0"/>
                        </a:spcBef>
                        <a:spcAft>
                          <a:spcPts val="0"/>
                        </a:spcAft>
                      </a:pPr>
                      <a:r>
                        <a:rPr lang="en-US" sz="1100" dirty="0">
                          <a:effectLst/>
                          <a:latin typeface="Times New Roman"/>
                          <a:ea typeface="Calibri"/>
                          <a:cs typeface="Times New Roman"/>
                        </a:rPr>
                        <a:t>**Correlation is significant at the 0.01 level (2-tailed).</a:t>
                      </a:r>
                      <a:endParaRPr lang="en-US" sz="1000" dirty="0">
                        <a:effectLst/>
                        <a:latin typeface="Calibri"/>
                        <a:ea typeface="Calibri"/>
                        <a:cs typeface="Times New Roman"/>
                      </a:endParaRPr>
                    </a:p>
                  </a:txBody>
                  <a:tcPr marL="0" marR="0" marT="0" marB="0">
                    <a:lnL>
                      <a:noFill/>
                    </a:lnL>
                    <a:lnR>
                      <a:noFill/>
                    </a:lnR>
                    <a:lnT w="28575"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Title 2"/>
          <p:cNvSpPr>
            <a:spLocks noGrp="1"/>
          </p:cNvSpPr>
          <p:nvPr>
            <p:ph type="title"/>
          </p:nvPr>
        </p:nvSpPr>
        <p:spPr/>
        <p:txBody>
          <a:bodyPr>
            <a:normAutofit fontScale="90000"/>
          </a:bodyPr>
          <a:lstStyle/>
          <a:p>
            <a:r>
              <a:rPr lang="en-US" b="1" dirty="0"/>
              <a:t/>
            </a:r>
            <a:br>
              <a:rPr lang="en-US" b="1" dirty="0"/>
            </a:br>
            <a:r>
              <a:rPr lang="en-US" b="1" dirty="0"/>
              <a:t>Correlations</a:t>
            </a:r>
            <a:br>
              <a:rPr lang="en-US" b="1" dirty="0"/>
            </a:br>
            <a:endParaRPr lang="en-US" dirty="0"/>
          </a:p>
        </p:txBody>
      </p:sp>
    </p:spTree>
    <p:extLst>
      <p:ext uri="{BB962C8B-B14F-4D97-AF65-F5344CB8AC3E}">
        <p14:creationId xmlns:p14="http://schemas.microsoft.com/office/powerpoint/2010/main" val="7310554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800600"/>
          </a:xfrm>
        </p:spPr>
        <p:txBody>
          <a:bodyPr/>
          <a:lstStyle/>
          <a:p>
            <a:endParaRPr lang="en-US" dirty="0" smtClean="0"/>
          </a:p>
          <a:p>
            <a:pPr marL="0" indent="0">
              <a:buNone/>
            </a:pPr>
            <a:r>
              <a:rPr lang="en-US" b="1" dirty="0"/>
              <a:t>Table </a:t>
            </a:r>
            <a:r>
              <a:rPr lang="en-US" b="1" dirty="0" smtClean="0"/>
              <a:t>4</a:t>
            </a:r>
            <a:endParaRPr lang="en-US" dirty="0"/>
          </a:p>
        </p:txBody>
      </p:sp>
      <p:sp>
        <p:nvSpPr>
          <p:cNvPr id="3" name="Title 2"/>
          <p:cNvSpPr>
            <a:spLocks noGrp="1"/>
          </p:cNvSpPr>
          <p:nvPr>
            <p:ph type="title"/>
          </p:nvPr>
        </p:nvSpPr>
        <p:spPr/>
        <p:txBody>
          <a:bodyPr>
            <a:normAutofit fontScale="90000"/>
          </a:bodyPr>
          <a:lstStyle/>
          <a:p>
            <a:r>
              <a:rPr lang="en-US" b="1" dirty="0" smtClean="0"/>
              <a:t/>
            </a:r>
            <a:br>
              <a:rPr lang="en-US" b="1" dirty="0" smtClean="0"/>
            </a:br>
            <a:r>
              <a:rPr lang="en-US" b="1" dirty="0"/>
              <a:t>Regression Analyses</a:t>
            </a:r>
            <a:r>
              <a:rPr lang="en-US" dirty="0"/>
              <a:t/>
            </a:r>
            <a:br>
              <a:rPr lang="en-US" dirty="0"/>
            </a:br>
            <a:r>
              <a:rPr lang="en-US" b="1" dirty="0"/>
              <a:t/>
            </a:r>
            <a:br>
              <a:rPr lang="en-US" b="1" dirty="0"/>
            </a:br>
            <a:endParaRPr lang="en-US" dirty="0"/>
          </a:p>
        </p:txBody>
      </p:sp>
      <p:graphicFrame>
        <p:nvGraphicFramePr>
          <p:cNvPr id="7" name="Table 6"/>
          <p:cNvGraphicFramePr>
            <a:graphicFrameLocks noGrp="1"/>
          </p:cNvGraphicFramePr>
          <p:nvPr/>
        </p:nvGraphicFramePr>
        <p:xfrm>
          <a:off x="1346359" y="3154680"/>
          <a:ext cx="6459220" cy="2491740"/>
        </p:xfrm>
        <a:graphic>
          <a:graphicData uri="http://schemas.openxmlformats.org/drawingml/2006/table">
            <a:tbl>
              <a:tblPr/>
              <a:tblGrid>
                <a:gridCol w="1976120"/>
                <a:gridCol w="1515110"/>
                <a:gridCol w="1515110"/>
                <a:gridCol w="1452880"/>
              </a:tblGrid>
              <a:tr h="455930">
                <a:tc rowSpan="2">
                  <a:txBody>
                    <a:bodyPr/>
                    <a:lstStyle/>
                    <a:p>
                      <a:pPr marL="0" marR="0" algn="just">
                        <a:lnSpc>
                          <a:spcPct val="107000"/>
                        </a:lnSpc>
                        <a:spcBef>
                          <a:spcPts val="0"/>
                        </a:spcBef>
                        <a:spcAft>
                          <a:spcPts val="0"/>
                        </a:spcAft>
                      </a:pPr>
                      <a:r>
                        <a:rPr lang="en-US" sz="1200" dirty="0">
                          <a:effectLst/>
                          <a:latin typeface="Times New Roman"/>
                          <a:ea typeface="Calibri"/>
                          <a:cs typeface="Times New Roman"/>
                        </a:rPr>
                        <a:t> </a:t>
                      </a:r>
                      <a:endParaRPr lang="en-US" sz="11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just">
                        <a:lnSpc>
                          <a:spcPct val="107000"/>
                        </a:lnSpc>
                        <a:spcBef>
                          <a:spcPts val="0"/>
                        </a:spcBef>
                        <a:spcAft>
                          <a:spcPts val="0"/>
                        </a:spcAft>
                      </a:pPr>
                      <a:r>
                        <a:rPr lang="en-US" sz="1200">
                          <a:effectLst/>
                          <a:latin typeface="Times New Roman"/>
                          <a:ea typeface="Calibri"/>
                          <a:cs typeface="Times New Roman"/>
                        </a:rPr>
                        <a:t>            Learner Satisfaction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a:lnSpc>
                          <a:spcPct val="107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865">
                <a:tc vMerge="1">
                  <a:txBody>
                    <a:bodyPr/>
                    <a:lstStyle/>
                    <a:p>
                      <a:endParaRPr lang="en-US"/>
                    </a:p>
                  </a:txBody>
                  <a:tcPr/>
                </a:tc>
                <a:tc>
                  <a:txBody>
                    <a:bodyPr/>
                    <a:lstStyle/>
                    <a:p>
                      <a:pPr marL="0" marR="0" algn="just">
                        <a:lnSpc>
                          <a:spcPct val="107000"/>
                        </a:lnSpc>
                        <a:spcBef>
                          <a:spcPts val="0"/>
                        </a:spcBef>
                        <a:spcAft>
                          <a:spcPts val="0"/>
                        </a:spcAft>
                      </a:pPr>
                      <a:r>
                        <a:rPr lang="en-US" sz="1200">
                          <a:effectLst/>
                          <a:latin typeface="Times New Roman"/>
                          <a:ea typeface="Calibri"/>
                          <a:cs typeface="Times New Roman"/>
                        </a:rPr>
                        <a:t>    Β</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a:ea typeface="Calibri"/>
                          <a:cs typeface="Times New Roman"/>
                        </a:rPr>
                        <a:t>ΔR²</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a:ea typeface="Calibri"/>
                          <a:cs typeface="Times New Roman"/>
                        </a:rPr>
                        <a:t>VIF</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1945">
                <a:tc>
                  <a:txBody>
                    <a:bodyPr/>
                    <a:lstStyle/>
                    <a:p>
                      <a:pPr marL="0" marR="0" algn="just">
                        <a:lnSpc>
                          <a:spcPct val="107000"/>
                        </a:lnSpc>
                        <a:spcBef>
                          <a:spcPts val="0"/>
                        </a:spcBef>
                        <a:spcAft>
                          <a:spcPts val="0"/>
                        </a:spcAft>
                      </a:pPr>
                      <a:r>
                        <a:rPr lang="en-US" sz="1200" dirty="0">
                          <a:effectLst/>
                          <a:latin typeface="Times New Roman"/>
                          <a:ea typeface="Calibri"/>
                          <a:cs typeface="Times New Roman"/>
                        </a:rPr>
                        <a:t>Constant</a:t>
                      </a:r>
                      <a:endParaRPr lang="en-US" sz="1100" dirty="0">
                        <a:effectLst/>
                        <a:latin typeface="Calibri"/>
                        <a:ea typeface="Calibri"/>
                        <a:cs typeface="Times New Roman"/>
                      </a:endParaRPr>
                    </a:p>
                    <a:p>
                      <a:pPr marL="0" marR="0" algn="just">
                        <a:lnSpc>
                          <a:spcPct val="107000"/>
                        </a:lnSpc>
                        <a:spcBef>
                          <a:spcPts val="0"/>
                        </a:spcBef>
                        <a:spcAft>
                          <a:spcPts val="0"/>
                        </a:spcAft>
                      </a:pPr>
                      <a:r>
                        <a:rPr lang="en-US" sz="1200" dirty="0">
                          <a:effectLst/>
                          <a:latin typeface="Times New Roman"/>
                          <a:ea typeface="Calibri"/>
                          <a:cs typeface="Times New Roman"/>
                        </a:rPr>
                        <a:t>Course</a:t>
                      </a:r>
                      <a:endParaRPr lang="en-US" sz="1100" dirty="0">
                        <a:effectLst/>
                        <a:latin typeface="Calibri"/>
                        <a:ea typeface="Calibri"/>
                        <a:cs typeface="Times New Roman"/>
                      </a:endParaRPr>
                    </a:p>
                    <a:p>
                      <a:pPr marL="0" marR="0" algn="just">
                        <a:lnSpc>
                          <a:spcPct val="107000"/>
                        </a:lnSpc>
                        <a:spcBef>
                          <a:spcPts val="0"/>
                        </a:spcBef>
                        <a:spcAft>
                          <a:spcPts val="0"/>
                        </a:spcAft>
                      </a:pPr>
                      <a:r>
                        <a:rPr lang="en-US" sz="1200" dirty="0">
                          <a:effectLst/>
                          <a:latin typeface="Times New Roman"/>
                          <a:ea typeface="Calibri"/>
                          <a:cs typeface="Times New Roman"/>
                        </a:rPr>
                        <a:t>Technology</a:t>
                      </a:r>
                      <a:endParaRPr lang="en-US" sz="1100" dirty="0">
                        <a:effectLst/>
                        <a:latin typeface="Calibri"/>
                        <a:ea typeface="Calibri"/>
                        <a:cs typeface="Times New Roman"/>
                      </a:endParaRPr>
                    </a:p>
                    <a:p>
                      <a:pPr marL="0" marR="0" algn="just">
                        <a:lnSpc>
                          <a:spcPct val="107000"/>
                        </a:lnSpc>
                        <a:spcBef>
                          <a:spcPts val="0"/>
                        </a:spcBef>
                        <a:spcAft>
                          <a:spcPts val="0"/>
                        </a:spcAft>
                      </a:pPr>
                      <a:r>
                        <a:rPr lang="en-US" sz="1200" dirty="0">
                          <a:effectLst/>
                          <a:latin typeface="Times New Roman"/>
                          <a:ea typeface="Calibri"/>
                          <a:cs typeface="Times New Roman"/>
                        </a:rPr>
                        <a:t>Instructor Interaction &amp; support</a:t>
                      </a:r>
                      <a:endParaRPr lang="en-US" sz="1100" dirty="0">
                        <a:effectLst/>
                        <a:latin typeface="Calibri"/>
                        <a:ea typeface="Calibri"/>
                        <a:cs typeface="Times New Roman"/>
                      </a:endParaRPr>
                    </a:p>
                    <a:p>
                      <a:pPr marL="0" marR="0" algn="just">
                        <a:lnSpc>
                          <a:spcPct val="107000"/>
                        </a:lnSpc>
                        <a:spcBef>
                          <a:spcPts val="0"/>
                        </a:spcBef>
                        <a:spcAft>
                          <a:spcPts val="0"/>
                        </a:spcAft>
                      </a:pPr>
                      <a:r>
                        <a:rPr lang="en-US" sz="1200" dirty="0">
                          <a:effectLst/>
                          <a:latin typeface="Times New Roman"/>
                          <a:ea typeface="Calibri"/>
                          <a:cs typeface="Times New Roman"/>
                        </a:rPr>
                        <a:t>Students’ Interaction</a:t>
                      </a:r>
                      <a:endParaRPr lang="en-US" sz="11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p>
                      <a:pPr marL="0" marR="0" algn="just">
                        <a:lnSpc>
                          <a:spcPct val="107000"/>
                        </a:lnSpc>
                        <a:spcBef>
                          <a:spcPts val="0"/>
                        </a:spcBef>
                        <a:spcAft>
                          <a:spcPts val="0"/>
                        </a:spcAft>
                      </a:pPr>
                      <a:r>
                        <a:rPr lang="en-US" sz="1200">
                          <a:effectLst/>
                          <a:latin typeface="Times New Roman"/>
                          <a:ea typeface="Calibri"/>
                          <a:cs typeface="Times New Roman"/>
                        </a:rPr>
                        <a:t>.27***</a:t>
                      </a:r>
                      <a:endParaRPr lang="en-US" sz="1100">
                        <a:effectLst/>
                        <a:latin typeface="Calibri"/>
                        <a:ea typeface="Calibri"/>
                        <a:cs typeface="Times New Roman"/>
                      </a:endParaRPr>
                    </a:p>
                    <a:p>
                      <a:pPr marL="0" marR="0" algn="just">
                        <a:lnSpc>
                          <a:spcPct val="107000"/>
                        </a:lnSpc>
                        <a:spcBef>
                          <a:spcPts val="0"/>
                        </a:spcBef>
                        <a:spcAft>
                          <a:spcPts val="0"/>
                        </a:spcAft>
                      </a:pPr>
                      <a:r>
                        <a:rPr lang="en-US" sz="1200">
                          <a:effectLst/>
                          <a:latin typeface="Times New Roman"/>
                          <a:ea typeface="Calibri"/>
                          <a:cs typeface="Times New Roman"/>
                        </a:rPr>
                        <a:t>.39***</a:t>
                      </a:r>
                      <a:endParaRPr lang="en-US" sz="1100">
                        <a:effectLst/>
                        <a:latin typeface="Calibri"/>
                        <a:ea typeface="Calibri"/>
                        <a:cs typeface="Times New Roman"/>
                      </a:endParaRPr>
                    </a:p>
                    <a:p>
                      <a:pPr marL="0" marR="0" algn="just">
                        <a:lnSpc>
                          <a:spcPct val="107000"/>
                        </a:lnSpc>
                        <a:spcBef>
                          <a:spcPts val="0"/>
                        </a:spcBef>
                        <a:spcAft>
                          <a:spcPts val="0"/>
                        </a:spcAft>
                      </a:pPr>
                      <a:r>
                        <a:rPr lang="en-US" sz="1200">
                          <a:effectLst/>
                          <a:latin typeface="Times New Roman"/>
                          <a:ea typeface="Calibri"/>
                          <a:cs typeface="Times New Roman"/>
                        </a:rPr>
                        <a:t>.11*</a:t>
                      </a:r>
                      <a:endParaRPr lang="en-US" sz="1100">
                        <a:effectLst/>
                        <a:latin typeface="Calibri"/>
                        <a:ea typeface="Calibri"/>
                        <a:cs typeface="Times New Roman"/>
                      </a:endParaRPr>
                    </a:p>
                    <a:p>
                      <a:pPr marL="0" marR="0" algn="just">
                        <a:lnSpc>
                          <a:spcPct val="107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p>
                      <a:pPr marL="0" marR="0" algn="just">
                        <a:lnSpc>
                          <a:spcPct val="107000"/>
                        </a:lnSpc>
                        <a:spcBef>
                          <a:spcPts val="0"/>
                        </a:spcBef>
                        <a:spcAft>
                          <a:spcPts val="0"/>
                        </a:spcAft>
                      </a:pPr>
                      <a:r>
                        <a:rPr lang="en-US" sz="1200">
                          <a:effectLst/>
                          <a:latin typeface="Times New Roman"/>
                          <a:ea typeface="Calibri"/>
                          <a:cs typeface="Times New Roman"/>
                        </a:rPr>
                        <a:t>.093*</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p>
                      <a:pPr marL="0" marR="0" algn="just">
                        <a:lnSpc>
                          <a:spcPct val="107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p>
                      <a:pPr marL="0" marR="0" algn="just">
                        <a:lnSpc>
                          <a:spcPct val="107000"/>
                        </a:lnSpc>
                        <a:spcBef>
                          <a:spcPts val="0"/>
                        </a:spcBef>
                        <a:spcAft>
                          <a:spcPts val="0"/>
                        </a:spcAft>
                      </a:pPr>
                      <a:r>
                        <a:rPr lang="en-US" sz="1200">
                          <a:effectLst/>
                          <a:latin typeface="Times New Roman"/>
                          <a:ea typeface="Calibri"/>
                          <a:cs typeface="Times New Roman"/>
                        </a:rPr>
                        <a:t>.552***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dirty="0">
                          <a:effectLst/>
                          <a:latin typeface="Times New Roman"/>
                          <a:ea typeface="Calibri"/>
                          <a:cs typeface="Times New Roman"/>
                        </a:rPr>
                        <a:t> </a:t>
                      </a:r>
                      <a:endParaRPr lang="en-US" sz="1100" dirty="0">
                        <a:effectLst/>
                        <a:latin typeface="Calibri"/>
                        <a:ea typeface="Calibri"/>
                        <a:cs typeface="Times New Roman"/>
                      </a:endParaRPr>
                    </a:p>
                    <a:p>
                      <a:pPr marL="0" marR="0" algn="just">
                        <a:lnSpc>
                          <a:spcPct val="107000"/>
                        </a:lnSpc>
                        <a:spcBef>
                          <a:spcPts val="0"/>
                        </a:spcBef>
                        <a:spcAft>
                          <a:spcPts val="0"/>
                        </a:spcAft>
                      </a:pPr>
                      <a:r>
                        <a:rPr lang="en-US" sz="1200" dirty="0">
                          <a:effectLst/>
                          <a:latin typeface="Times New Roman"/>
                          <a:ea typeface="Calibri"/>
                          <a:cs typeface="Times New Roman"/>
                        </a:rPr>
                        <a:t>2.28</a:t>
                      </a:r>
                      <a:endParaRPr lang="en-US" sz="1100" dirty="0">
                        <a:effectLst/>
                        <a:latin typeface="Calibri"/>
                        <a:ea typeface="Calibri"/>
                        <a:cs typeface="Times New Roman"/>
                      </a:endParaRPr>
                    </a:p>
                    <a:p>
                      <a:pPr marL="0" marR="0" algn="just">
                        <a:lnSpc>
                          <a:spcPct val="107000"/>
                        </a:lnSpc>
                        <a:spcBef>
                          <a:spcPts val="0"/>
                        </a:spcBef>
                        <a:spcAft>
                          <a:spcPts val="0"/>
                        </a:spcAft>
                      </a:pPr>
                      <a:r>
                        <a:rPr lang="en-US" sz="1200" dirty="0">
                          <a:effectLst/>
                          <a:latin typeface="Times New Roman"/>
                          <a:ea typeface="Calibri"/>
                          <a:cs typeface="Times New Roman"/>
                        </a:rPr>
                        <a:t>1.98</a:t>
                      </a:r>
                      <a:endParaRPr lang="en-US" sz="1100" dirty="0">
                        <a:effectLst/>
                        <a:latin typeface="Calibri"/>
                        <a:ea typeface="Calibri"/>
                        <a:cs typeface="Times New Roman"/>
                      </a:endParaRPr>
                    </a:p>
                    <a:p>
                      <a:pPr marL="0" marR="0" algn="just">
                        <a:lnSpc>
                          <a:spcPct val="107000"/>
                        </a:lnSpc>
                        <a:spcBef>
                          <a:spcPts val="0"/>
                        </a:spcBef>
                        <a:spcAft>
                          <a:spcPts val="0"/>
                        </a:spcAft>
                      </a:pPr>
                      <a:r>
                        <a:rPr lang="en-US" sz="1200" dirty="0">
                          <a:effectLst/>
                          <a:latin typeface="Times New Roman"/>
                          <a:ea typeface="Calibri"/>
                          <a:cs typeface="Times New Roman"/>
                        </a:rPr>
                        <a:t>2.28</a:t>
                      </a:r>
                      <a:endParaRPr lang="en-US" sz="1100" dirty="0">
                        <a:effectLst/>
                        <a:latin typeface="Calibri"/>
                        <a:ea typeface="Calibri"/>
                        <a:cs typeface="Times New Roman"/>
                      </a:endParaRPr>
                    </a:p>
                    <a:p>
                      <a:pPr marL="0" marR="0" algn="just">
                        <a:lnSpc>
                          <a:spcPct val="107000"/>
                        </a:lnSpc>
                        <a:spcBef>
                          <a:spcPts val="0"/>
                        </a:spcBef>
                        <a:spcAft>
                          <a:spcPts val="0"/>
                        </a:spcAft>
                      </a:pPr>
                      <a:r>
                        <a:rPr lang="en-US" sz="1200" dirty="0">
                          <a:effectLst/>
                          <a:latin typeface="Times New Roman"/>
                          <a:ea typeface="Calibri"/>
                          <a:cs typeface="Times New Roman"/>
                        </a:rPr>
                        <a:t>2.05</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1295400" y="5638800"/>
            <a:ext cx="4352474" cy="369332"/>
          </a:xfrm>
          <a:prstGeom prst="rect">
            <a:avLst/>
          </a:prstGeom>
        </p:spPr>
        <p:txBody>
          <a:bodyPr wrap="none">
            <a:spAutoFit/>
          </a:bodyPr>
          <a:lstStyle/>
          <a:p>
            <a:r>
              <a:rPr lang="en-US" b="1" dirty="0"/>
              <a:t>Notes: </a:t>
            </a:r>
            <a:r>
              <a:rPr lang="en-US" dirty="0"/>
              <a:t>N=452, *P&lt; .05, **P&lt; .01, ***P&lt; .001</a:t>
            </a:r>
          </a:p>
        </p:txBody>
      </p:sp>
    </p:spTree>
    <p:extLst>
      <p:ext uri="{BB962C8B-B14F-4D97-AF65-F5344CB8AC3E}">
        <p14:creationId xmlns:p14="http://schemas.microsoft.com/office/powerpoint/2010/main" val="34723205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828800"/>
            <a:ext cx="8610599" cy="4297363"/>
          </a:xfrm>
        </p:spPr>
        <p:txBody>
          <a:bodyPr/>
          <a:lstStyle/>
          <a:p>
            <a:endParaRPr lang="en-US" dirty="0" smtClean="0"/>
          </a:p>
          <a:p>
            <a:endParaRPr lang="en-US" dirty="0"/>
          </a:p>
        </p:txBody>
      </p:sp>
      <p:sp>
        <p:nvSpPr>
          <p:cNvPr id="3" name="Title 2"/>
          <p:cNvSpPr>
            <a:spLocks noGrp="1"/>
          </p:cNvSpPr>
          <p:nvPr>
            <p:ph type="title"/>
          </p:nvPr>
        </p:nvSpPr>
        <p:spPr>
          <a:xfrm>
            <a:off x="457200" y="338328"/>
            <a:ext cx="8229600" cy="1642872"/>
          </a:xfrm>
        </p:spPr>
        <p:txBody>
          <a:bodyPr>
            <a:normAutofit fontScale="90000"/>
          </a:bodyPr>
          <a:lstStyle/>
          <a:p>
            <a:r>
              <a:rPr lang="en-US" sz="3100" b="1" dirty="0" smtClean="0"/>
              <a:t/>
            </a:r>
            <a:br>
              <a:rPr lang="en-US" sz="3100" b="1" dirty="0" smtClean="0"/>
            </a:br>
            <a:r>
              <a:rPr lang="en-US" sz="3100" b="1" dirty="0" smtClean="0"/>
              <a:t>Technology </a:t>
            </a:r>
            <a:r>
              <a:rPr lang="en-US" sz="3100" b="1" dirty="0"/>
              <a:t>as a moderator of Course_ Learner Satisfaction Relationship</a:t>
            </a:r>
            <a:r>
              <a:rPr lang="en-US" dirty="0"/>
              <a:t/>
            </a:r>
            <a:br>
              <a:rPr lang="en-US" dirty="0"/>
            </a:br>
            <a:endParaRPr lang="en-US" dirty="0"/>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286000"/>
            <a:ext cx="8381999" cy="4119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93587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1490472"/>
          </a:xfrm>
        </p:spPr>
        <p:txBody>
          <a:bodyPr>
            <a:noAutofit/>
          </a:bodyPr>
          <a:lstStyle/>
          <a:p>
            <a:r>
              <a:rPr lang="en-US" sz="3200" dirty="0"/>
              <a:t>Instructor Interaction &amp; support as a moderator of Course_ Learner Satisfaction Relationship</a:t>
            </a:r>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2209800"/>
            <a:ext cx="8077200" cy="391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00240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524000"/>
          </a:xfrm>
        </p:spPr>
        <p:txBody>
          <a:bodyPr>
            <a:normAutofit fontScale="90000"/>
          </a:bodyPr>
          <a:lstStyle/>
          <a:p>
            <a:r>
              <a:rPr lang="en-US" dirty="0" smtClean="0"/>
              <a:t/>
            </a:r>
            <a:br>
              <a:rPr lang="en-US" dirty="0" smtClean="0"/>
            </a:br>
            <a:r>
              <a:rPr lang="en-US" sz="3100" dirty="0" smtClean="0"/>
              <a:t>Students</a:t>
            </a:r>
            <a:r>
              <a:rPr lang="en-US" sz="3100" dirty="0"/>
              <a:t>’ Interaction as a moderator of Course_ Learner Satisfaction Relationship</a:t>
            </a:r>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362200"/>
            <a:ext cx="8305800" cy="376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16694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It is clearly evident from the result of the study that Course design, Technology, Instructor Interaction &amp; support and Students’ Interaction are great predictors of the Student Satisfaction particularly course design and technology. In this study, variables present the significant and strong correlation values. </a:t>
            </a:r>
          </a:p>
          <a:p>
            <a:r>
              <a:rPr lang="en-US" dirty="0"/>
              <a:t>Regression analysis proposed that course design and technology are two major predictor of learner satisfaction and these results are consistent with the result of previous researches (Swan, 2001; </a:t>
            </a:r>
            <a:r>
              <a:rPr lang="en-US" dirty="0" err="1"/>
              <a:t>Eom</a:t>
            </a:r>
            <a:r>
              <a:rPr lang="en-US" dirty="0"/>
              <a:t> et al 2006, Bradford &amp; Wyatt 2010, Barbara &amp; colleagues 2013).Other two variables also found significant related to the study outcome. </a:t>
            </a:r>
          </a:p>
          <a:p>
            <a:endParaRPr lang="en-US" dirty="0"/>
          </a:p>
        </p:txBody>
      </p:sp>
      <p:sp>
        <p:nvSpPr>
          <p:cNvPr id="3" name="Title 2"/>
          <p:cNvSpPr>
            <a:spLocks noGrp="1"/>
          </p:cNvSpPr>
          <p:nvPr>
            <p:ph type="title"/>
          </p:nvPr>
        </p:nvSpPr>
        <p:spPr/>
        <p:txBody>
          <a:bodyPr>
            <a:normAutofit/>
          </a:bodyPr>
          <a:lstStyle/>
          <a:p>
            <a:r>
              <a:rPr lang="en-US" b="1" dirty="0" smtClean="0"/>
              <a:t>Discussion</a:t>
            </a:r>
            <a:endParaRPr lang="en-US" dirty="0"/>
          </a:p>
        </p:txBody>
      </p:sp>
    </p:spTree>
    <p:extLst>
      <p:ext uri="{BB962C8B-B14F-4D97-AF65-F5344CB8AC3E}">
        <p14:creationId xmlns:p14="http://schemas.microsoft.com/office/powerpoint/2010/main" val="2991041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In this study, three variables Technology, Instructor Interaction &amp; support, Students’ Interaction have be included as moderator because previous study (</a:t>
            </a:r>
            <a:r>
              <a:rPr lang="en-US" dirty="0" err="1"/>
              <a:t>Eom</a:t>
            </a:r>
            <a:r>
              <a:rPr lang="en-US" dirty="0"/>
              <a:t> et al.; 2006) advocated if course content is badly designed or tough, it can be compensated by other factors like feedback from teacher,  student interactions, tutorial or other online facilities. The result of this study had shown that Technology, and Students’ Interaction moderated the relation between predictor and outcomes variables but Instructor Interaction &amp; support failed of produce moderating effect in this study. This might be the reason mostly students are employed and have joined this mode because of it flexibility. They do not have much time to interact with their teachers. </a:t>
            </a: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35286546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a:t>data </a:t>
            </a:r>
            <a:r>
              <a:rPr lang="en-US" dirty="0" smtClean="0"/>
              <a:t>collected </a:t>
            </a:r>
            <a:r>
              <a:rPr lang="en-US" dirty="0"/>
              <a:t>from </a:t>
            </a:r>
            <a:r>
              <a:rPr lang="en-US" dirty="0" smtClean="0"/>
              <a:t>only one </a:t>
            </a:r>
            <a:r>
              <a:rPr lang="en-US" dirty="0" smtClean="0"/>
              <a:t>university </a:t>
            </a:r>
          </a:p>
          <a:p>
            <a:r>
              <a:rPr lang="en-US" dirty="0" smtClean="0"/>
              <a:t>Cross sectional Data</a:t>
            </a:r>
          </a:p>
          <a:p>
            <a:r>
              <a:rPr lang="en-US" dirty="0" smtClean="0"/>
              <a:t>Data collected from currently enrolled student, it is suggested to collect data </a:t>
            </a:r>
            <a:r>
              <a:rPr lang="en-US" dirty="0" smtClean="0"/>
              <a:t>for the </a:t>
            </a:r>
            <a:r>
              <a:rPr lang="en-US" dirty="0" smtClean="0"/>
              <a:t>same model from </a:t>
            </a:r>
            <a:r>
              <a:rPr lang="en-US" dirty="0" smtClean="0"/>
              <a:t>passed out students </a:t>
            </a:r>
            <a:r>
              <a:rPr lang="en-US" dirty="0" smtClean="0"/>
              <a:t>to have more </a:t>
            </a:r>
            <a:r>
              <a:rPr lang="en-US" dirty="0" smtClean="0"/>
              <a:t>reliable &amp; generalizable </a:t>
            </a:r>
            <a:r>
              <a:rPr lang="en-US" dirty="0" smtClean="0"/>
              <a:t>results</a:t>
            </a:r>
          </a:p>
          <a:p>
            <a:r>
              <a:rPr lang="en-US" dirty="0" smtClean="0"/>
              <a:t>Can compare results of full time students and </a:t>
            </a:r>
            <a:r>
              <a:rPr lang="en-US" dirty="0" smtClean="0"/>
              <a:t>part </a:t>
            </a:r>
            <a:r>
              <a:rPr lang="en-US" dirty="0" smtClean="0"/>
              <a:t>time students</a:t>
            </a:r>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Limitations and </a:t>
            </a:r>
            <a:r>
              <a:rPr lang="en-US" dirty="0" smtClean="0"/>
              <a:t>Future Directions</a:t>
            </a:r>
            <a:endParaRPr lang="en-US" dirty="0"/>
          </a:p>
        </p:txBody>
      </p:sp>
    </p:spTree>
    <p:extLst>
      <p:ext uri="{BB962C8B-B14F-4D97-AF65-F5344CB8AC3E}">
        <p14:creationId xmlns:p14="http://schemas.microsoft.com/office/powerpoint/2010/main" val="5270673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marL="0" indent="0" algn="ctr">
              <a:buNone/>
            </a:pPr>
            <a:endParaRPr lang="en-US" dirty="0" smtClean="0"/>
          </a:p>
          <a:p>
            <a:pPr marL="0" indent="0" algn="ctr">
              <a:buNone/>
            </a:pPr>
            <a:r>
              <a:rPr lang="en-US" dirty="0" smtClean="0"/>
              <a:t> </a:t>
            </a:r>
            <a:r>
              <a:rPr lang="en-US" sz="4400" dirty="0"/>
              <a:t>Q &amp;  A</a:t>
            </a:r>
          </a:p>
          <a:p>
            <a:endParaRPr lang="en-US" dirty="0"/>
          </a:p>
        </p:txBody>
      </p:sp>
    </p:spTree>
    <p:extLst>
      <p:ext uri="{BB962C8B-B14F-4D97-AF65-F5344CB8AC3E}">
        <p14:creationId xmlns:p14="http://schemas.microsoft.com/office/powerpoint/2010/main" val="4291399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ODE</a:t>
            </a:r>
          </a:p>
          <a:p>
            <a:r>
              <a:rPr lang="en-US" dirty="0" smtClean="0"/>
              <a:t>Course </a:t>
            </a:r>
            <a:r>
              <a:rPr lang="en-US" dirty="0" smtClean="0"/>
              <a:t>content/design</a:t>
            </a:r>
          </a:p>
          <a:p>
            <a:r>
              <a:rPr lang="en-US" dirty="0" smtClean="0"/>
              <a:t>Student/learner satisfaction</a:t>
            </a:r>
          </a:p>
          <a:p>
            <a:r>
              <a:rPr lang="en-US" dirty="0" smtClean="0"/>
              <a:t> </a:t>
            </a:r>
            <a:r>
              <a:rPr lang="en-US" dirty="0"/>
              <a:t>Q</a:t>
            </a:r>
            <a:r>
              <a:rPr lang="en-US" dirty="0" smtClean="0"/>
              <a:t>uality </a:t>
            </a:r>
            <a:r>
              <a:rPr lang="en-US" dirty="0"/>
              <a:t>support </a:t>
            </a:r>
            <a:r>
              <a:rPr lang="en-US" dirty="0" smtClean="0"/>
              <a:t>services</a:t>
            </a:r>
          </a:p>
          <a:p>
            <a:pPr marL="0" indent="0">
              <a:buNone/>
            </a:pPr>
            <a:r>
              <a:rPr lang="en-US" dirty="0"/>
              <a:t> </a:t>
            </a:r>
            <a:r>
              <a:rPr lang="en-US" dirty="0" smtClean="0"/>
              <a:t>	</a:t>
            </a:r>
            <a:r>
              <a:rPr lang="en-US" dirty="0" err="1" smtClean="0"/>
              <a:t>i</a:t>
            </a:r>
            <a:r>
              <a:rPr lang="en-US" dirty="0" smtClean="0"/>
              <a:t>. Technology</a:t>
            </a:r>
          </a:p>
          <a:p>
            <a:pPr marL="0" indent="0">
              <a:buNone/>
            </a:pPr>
            <a:r>
              <a:rPr lang="en-US" dirty="0" smtClean="0"/>
              <a:t>	ii. Instructor </a:t>
            </a:r>
            <a:r>
              <a:rPr lang="en-US" dirty="0"/>
              <a:t>interaction &amp; </a:t>
            </a:r>
            <a:r>
              <a:rPr lang="en-US" dirty="0" smtClean="0"/>
              <a:t>support</a:t>
            </a:r>
          </a:p>
          <a:p>
            <a:pPr marL="0" indent="0">
              <a:buNone/>
            </a:pPr>
            <a:r>
              <a:rPr lang="en-US" dirty="0" smtClean="0"/>
              <a:t>	iii. Student-student </a:t>
            </a:r>
            <a:r>
              <a:rPr lang="en-US" dirty="0"/>
              <a:t>interaction</a:t>
            </a:r>
          </a:p>
        </p:txBody>
      </p:sp>
      <p:sp>
        <p:nvSpPr>
          <p:cNvPr id="3" name="Title 2"/>
          <p:cNvSpPr>
            <a:spLocks noGrp="1"/>
          </p:cNvSpPr>
          <p:nvPr>
            <p:ph type="title"/>
          </p:nvPr>
        </p:nvSpPr>
        <p:spPr/>
        <p:txBody>
          <a:bodyPr>
            <a:normAutofit fontScale="90000"/>
          </a:bodyPr>
          <a:lstStyle/>
          <a:p>
            <a:pPr algn="l"/>
            <a:r>
              <a:rPr lang="en-US" dirty="0" smtClean="0">
                <a:latin typeface="+mn-lt"/>
              </a:rPr>
              <a:t/>
            </a:r>
            <a:br>
              <a:rPr lang="en-US" dirty="0" smtClean="0">
                <a:latin typeface="+mn-lt"/>
              </a:rPr>
            </a:br>
            <a:r>
              <a:rPr lang="en-US" b="1" dirty="0" smtClean="0">
                <a:latin typeface="+mn-lt"/>
              </a:rPr>
              <a:t>Key </a:t>
            </a:r>
            <a:r>
              <a:rPr lang="en-US" b="1" dirty="0">
                <a:latin typeface="+mn-lt"/>
              </a:rPr>
              <a:t>words</a:t>
            </a:r>
            <a:r>
              <a:rPr lang="en-US" dirty="0">
                <a:latin typeface="Algerian" panose="04020705040A02060702" pitchFamily="82" charset="0"/>
              </a:rPr>
              <a:t/>
            </a:r>
            <a:br>
              <a:rPr lang="en-US" dirty="0">
                <a:latin typeface="Algerian" panose="04020705040A02060702" pitchFamily="82" charset="0"/>
              </a:rPr>
            </a:br>
            <a:endParaRPr lang="en-US" dirty="0">
              <a:latin typeface="Algerian" panose="04020705040A02060702" pitchFamily="82" charset="0"/>
            </a:endParaRPr>
          </a:p>
        </p:txBody>
      </p:sp>
    </p:spTree>
    <p:extLst>
      <p:ext uri="{BB962C8B-B14F-4D97-AF65-F5344CB8AC3E}">
        <p14:creationId xmlns:p14="http://schemas.microsoft.com/office/powerpoint/2010/main" val="3017221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	</a:t>
            </a:r>
          </a:p>
          <a:p>
            <a:pPr marL="0" indent="0">
              <a:buNone/>
            </a:pPr>
            <a:r>
              <a:rPr lang="en-US" dirty="0"/>
              <a:t>	</a:t>
            </a:r>
            <a:r>
              <a:rPr lang="en-US" dirty="0" smtClean="0"/>
              <a:t>Online Distance </a:t>
            </a:r>
            <a:r>
              <a:rPr lang="en-US" dirty="0"/>
              <a:t>education is an integral part of the education system nowadays. It is still growing at a rapid pace. It is considered as a solution to provide education </a:t>
            </a:r>
            <a:r>
              <a:rPr lang="en-US" dirty="0" smtClean="0"/>
              <a:t>to </a:t>
            </a:r>
            <a:r>
              <a:rPr lang="en-US" dirty="0" smtClean="0"/>
              <a:t>everyone </a:t>
            </a:r>
            <a:r>
              <a:rPr lang="en-US" dirty="0" smtClean="0"/>
              <a:t>irrespective of age</a:t>
            </a:r>
            <a:r>
              <a:rPr lang="en-US" dirty="0" smtClean="0"/>
              <a:t>, </a:t>
            </a:r>
            <a:r>
              <a:rPr lang="en-US" dirty="0" smtClean="0"/>
              <a:t>gender, employment status and geographical locations.</a:t>
            </a:r>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Core </a:t>
            </a:r>
            <a:r>
              <a:rPr lang="en-US" dirty="0"/>
              <a:t>ideas/Study introduction</a:t>
            </a:r>
            <a:br>
              <a:rPr lang="en-US" dirty="0"/>
            </a:br>
            <a:endParaRPr lang="en-US" dirty="0"/>
          </a:p>
        </p:txBody>
      </p:sp>
    </p:spTree>
    <p:extLst>
      <p:ext uri="{BB962C8B-B14F-4D97-AF65-F5344CB8AC3E}">
        <p14:creationId xmlns:p14="http://schemas.microsoft.com/office/powerpoint/2010/main" val="1923761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Today research proves that distance education is as effective as conventional education but this effectiveness is conditional on </a:t>
            </a:r>
            <a:r>
              <a:rPr lang="en-US" b="1" dirty="0"/>
              <a:t>course design, services’ quality and experience of the instructor delivering course </a:t>
            </a:r>
            <a:r>
              <a:rPr lang="en-US" b="1" dirty="0" smtClean="0"/>
              <a:t>online </a:t>
            </a:r>
            <a:r>
              <a:rPr lang="en-US" dirty="0"/>
              <a:t>(</a:t>
            </a:r>
            <a:r>
              <a:rPr lang="en-US" dirty="0" err="1"/>
              <a:t>Mayadas</a:t>
            </a:r>
            <a:r>
              <a:rPr lang="en-US" dirty="0"/>
              <a:t> et al. </a:t>
            </a:r>
            <a:r>
              <a:rPr lang="en-US" dirty="0" smtClean="0"/>
              <a:t>2009).</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Core </a:t>
            </a:r>
            <a:r>
              <a:rPr lang="en-US" dirty="0"/>
              <a:t>ideas/Study introduction</a:t>
            </a:r>
            <a:br>
              <a:rPr lang="en-US" dirty="0"/>
            </a:br>
            <a:endParaRPr lang="en-US" dirty="0"/>
          </a:p>
        </p:txBody>
      </p:sp>
    </p:spTree>
    <p:extLst>
      <p:ext uri="{BB962C8B-B14F-4D97-AF65-F5344CB8AC3E}">
        <p14:creationId xmlns:p14="http://schemas.microsoft.com/office/powerpoint/2010/main" val="3963245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i="1" dirty="0" smtClean="0"/>
              <a:t>Course design/Course content</a:t>
            </a:r>
          </a:p>
          <a:p>
            <a:pPr marL="0" indent="0">
              <a:buNone/>
            </a:pPr>
            <a:r>
              <a:rPr lang="en-US" dirty="0" smtClean="0"/>
              <a:t>	Different research studies emphasized that the importance of different aspects of the course design to</a:t>
            </a:r>
            <a:r>
              <a:rPr lang="en-US" dirty="0"/>
              <a:t> </a:t>
            </a:r>
            <a:r>
              <a:rPr lang="en-US" dirty="0" smtClean="0"/>
              <a:t>engage students in educational activities and achieve </a:t>
            </a:r>
            <a:r>
              <a:rPr lang="en-US" dirty="0"/>
              <a:t>the desired </a:t>
            </a:r>
            <a:r>
              <a:rPr lang="en-US" dirty="0" smtClean="0"/>
              <a:t>results in success of ODE  (</a:t>
            </a:r>
            <a:r>
              <a:rPr lang="en-US" dirty="0"/>
              <a:t>Cheng &amp;</a:t>
            </a:r>
            <a:r>
              <a:rPr lang="en-US" dirty="0" smtClean="0"/>
              <a:t> </a:t>
            </a:r>
            <a:r>
              <a:rPr lang="en-US" dirty="0"/>
              <a:t>Chau, </a:t>
            </a:r>
            <a:r>
              <a:rPr lang="en-US" dirty="0" smtClean="0"/>
              <a:t>2016; Haley,2010; </a:t>
            </a:r>
            <a:r>
              <a:rPr lang="en-US" dirty="0" err="1" smtClean="0"/>
              <a:t>Siragusa</a:t>
            </a:r>
            <a:r>
              <a:rPr lang="en-US" dirty="0" smtClean="0"/>
              <a:t> </a:t>
            </a:r>
            <a:r>
              <a:rPr lang="en-US" dirty="0"/>
              <a:t>et al., </a:t>
            </a:r>
            <a:r>
              <a:rPr lang="en-US" dirty="0" smtClean="0"/>
              <a:t>2007, Brown </a:t>
            </a:r>
            <a:r>
              <a:rPr lang="en-US" dirty="0"/>
              <a:t>and </a:t>
            </a:r>
            <a:r>
              <a:rPr lang="en-US" dirty="0" smtClean="0"/>
              <a:t>Voltz,2005) .</a:t>
            </a:r>
            <a:r>
              <a:rPr lang="en-US" dirty="0"/>
              <a:t> </a:t>
            </a:r>
            <a:endParaRPr lang="en-US" dirty="0" smtClean="0"/>
          </a:p>
          <a:p>
            <a:pPr marL="0" indent="0">
              <a:buNone/>
            </a:pPr>
            <a:r>
              <a:rPr lang="en-US" dirty="0" smtClean="0"/>
              <a:t>	</a:t>
            </a: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Core </a:t>
            </a:r>
            <a:r>
              <a:rPr lang="en-US" dirty="0"/>
              <a:t>ideas/Study introduction</a:t>
            </a:r>
            <a:br>
              <a:rPr lang="en-US" dirty="0"/>
            </a:br>
            <a:endParaRPr lang="en-US" dirty="0"/>
          </a:p>
        </p:txBody>
      </p:sp>
    </p:spTree>
    <p:extLst>
      <p:ext uri="{BB962C8B-B14F-4D97-AF65-F5344CB8AC3E}">
        <p14:creationId xmlns:p14="http://schemas.microsoft.com/office/powerpoint/2010/main" val="3343449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smtClean="0"/>
              <a:t>	Measuring </a:t>
            </a:r>
            <a:r>
              <a:rPr lang="en-US" dirty="0"/>
              <a:t>or standardizing quality in online courses is very difficult as no set of guidelines are </a:t>
            </a:r>
            <a:r>
              <a:rPr lang="en-US" dirty="0" smtClean="0"/>
              <a:t>available. </a:t>
            </a:r>
            <a:endParaRPr lang="en-US" dirty="0"/>
          </a:p>
          <a:p>
            <a:pPr marL="0" indent="0">
              <a:buNone/>
            </a:pPr>
            <a:r>
              <a:rPr lang="en-US" dirty="0" smtClean="0"/>
              <a:t>The results of  the few studies suggested that the quality of course content might be maintained and attained by </a:t>
            </a:r>
          </a:p>
          <a:p>
            <a:pPr marL="0" indent="0">
              <a:buNone/>
            </a:pPr>
            <a:r>
              <a:rPr lang="en-US" dirty="0" smtClean="0"/>
              <a:t> 1. Peer review of the developed courses</a:t>
            </a:r>
          </a:p>
          <a:p>
            <a:pPr marL="0" indent="0">
              <a:buNone/>
            </a:pPr>
            <a:r>
              <a:rPr lang="en-US" dirty="0" smtClean="0"/>
              <a:t>2. </a:t>
            </a:r>
            <a:r>
              <a:rPr lang="en-US" dirty="0" smtClean="0"/>
              <a:t>Students</a:t>
            </a:r>
            <a:r>
              <a:rPr lang="en-US" dirty="0" smtClean="0"/>
              <a:t>’ enrollment,  satisfaction and achievements surveys (</a:t>
            </a:r>
            <a:r>
              <a:rPr lang="en-US" dirty="0"/>
              <a:t>Lee, </a:t>
            </a:r>
            <a:r>
              <a:rPr lang="en-US" dirty="0" smtClean="0"/>
              <a:t>2014; </a:t>
            </a:r>
            <a:r>
              <a:rPr lang="en-US" dirty="0"/>
              <a:t>Gray &amp;</a:t>
            </a:r>
            <a:r>
              <a:rPr lang="en-US" dirty="0" smtClean="0"/>
              <a:t> </a:t>
            </a:r>
            <a:r>
              <a:rPr lang="en-US" dirty="0" err="1" smtClean="0"/>
              <a:t>Diloreto</a:t>
            </a:r>
            <a:r>
              <a:rPr lang="en-US" dirty="0" smtClean="0"/>
              <a:t>, 2016; Greenberg </a:t>
            </a:r>
            <a:r>
              <a:rPr lang="en-US" dirty="0"/>
              <a:t>,</a:t>
            </a:r>
            <a:r>
              <a:rPr lang="en-US" dirty="0" smtClean="0"/>
              <a:t>2010; </a:t>
            </a:r>
            <a:r>
              <a:rPr lang="en-US" dirty="0" err="1"/>
              <a:t>Legon</a:t>
            </a:r>
            <a:r>
              <a:rPr lang="en-US" dirty="0"/>
              <a:t> &amp; Runyon, 2007</a:t>
            </a:r>
            <a:r>
              <a:rPr lang="en-US" dirty="0" smtClean="0"/>
              <a:t>).</a:t>
            </a:r>
          </a:p>
          <a:p>
            <a:pPr marL="0" indent="0">
              <a:buNone/>
            </a:pPr>
            <a:r>
              <a:rPr lang="en-US" dirty="0" smtClean="0"/>
              <a:t>3. </a:t>
            </a:r>
            <a:r>
              <a:rPr lang="en-US" dirty="0"/>
              <a:t>V</a:t>
            </a:r>
            <a:r>
              <a:rPr lang="en-US" dirty="0" smtClean="0"/>
              <a:t>ariation </a:t>
            </a:r>
            <a:r>
              <a:rPr lang="en-US" dirty="0"/>
              <a:t>in (online) teaching and learning activities are </a:t>
            </a:r>
            <a:r>
              <a:rPr lang="en-US" dirty="0" smtClean="0"/>
              <a:t>also necessary </a:t>
            </a:r>
            <a:r>
              <a:rPr lang="en-US" dirty="0"/>
              <a:t>(Cheng  </a:t>
            </a:r>
            <a:r>
              <a:rPr lang="en-US" dirty="0" smtClean="0"/>
              <a:t>&amp; </a:t>
            </a:r>
            <a:r>
              <a:rPr lang="en-US" dirty="0"/>
              <a:t>Chau, </a:t>
            </a:r>
            <a:r>
              <a:rPr lang="en-US" dirty="0" smtClean="0"/>
              <a:t>2016; </a:t>
            </a:r>
            <a:r>
              <a:rPr lang="en-US" dirty="0" err="1" smtClean="0"/>
              <a:t>Fedynich</a:t>
            </a:r>
            <a:r>
              <a:rPr lang="en-US" dirty="0"/>
              <a:t>, Bradley, </a:t>
            </a:r>
            <a:r>
              <a:rPr lang="en-US" dirty="0" smtClean="0"/>
              <a:t>&amp; Bradley</a:t>
            </a:r>
            <a:r>
              <a:rPr lang="en-US" dirty="0"/>
              <a:t>, 2015)</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Core </a:t>
            </a:r>
            <a:r>
              <a:rPr lang="en-US" dirty="0"/>
              <a:t>ideas/Study introduction</a:t>
            </a:r>
            <a:br>
              <a:rPr lang="en-US" dirty="0"/>
            </a:br>
            <a:endParaRPr lang="en-US" dirty="0"/>
          </a:p>
        </p:txBody>
      </p:sp>
    </p:spTree>
    <p:extLst>
      <p:ext uri="{BB962C8B-B14F-4D97-AF65-F5344CB8AC3E}">
        <p14:creationId xmlns:p14="http://schemas.microsoft.com/office/powerpoint/2010/main" val="4262590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b="1" i="1" dirty="0" smtClean="0"/>
              <a:t>Student Satisfaction</a:t>
            </a:r>
          </a:p>
          <a:p>
            <a:pPr marL="0" indent="0">
              <a:buNone/>
            </a:pPr>
            <a:r>
              <a:rPr lang="en-US" dirty="0" smtClean="0"/>
              <a:t>	Higher </a:t>
            </a:r>
            <a:r>
              <a:rPr lang="en-US" dirty="0"/>
              <a:t>educational institutions consider the satisfaction of the students as one of the main components in defining the eminence of online programs in today's market. </a:t>
            </a:r>
            <a:endParaRPr lang="en-US" dirty="0" smtClean="0"/>
          </a:p>
          <a:p>
            <a:pPr marL="0" indent="0">
              <a:buNone/>
            </a:pPr>
            <a:r>
              <a:rPr lang="en-US" dirty="0" smtClean="0"/>
              <a:t>Numerous </a:t>
            </a:r>
            <a:r>
              <a:rPr lang="en-US" dirty="0"/>
              <a:t>variables like persistence (Allen &amp; Seaman, 2008), quality of the course </a:t>
            </a:r>
            <a:r>
              <a:rPr lang="en-US" dirty="0" smtClean="0"/>
              <a:t>(</a:t>
            </a:r>
            <a:r>
              <a:rPr lang="en-US" dirty="0" err="1" smtClean="0"/>
              <a:t>Harsasi</a:t>
            </a:r>
            <a:r>
              <a:rPr lang="en-US" dirty="0" smtClean="0"/>
              <a:t> &amp; </a:t>
            </a:r>
            <a:r>
              <a:rPr lang="en-US" dirty="0" err="1" smtClean="0"/>
              <a:t>Sutawajaya</a:t>
            </a:r>
            <a:r>
              <a:rPr lang="en-US" dirty="0" smtClean="0"/>
              <a:t>, 2018; ), </a:t>
            </a:r>
            <a:r>
              <a:rPr lang="en-US" dirty="0"/>
              <a:t>retention (</a:t>
            </a:r>
            <a:r>
              <a:rPr lang="en-US" dirty="0" err="1"/>
              <a:t>Debourgh</a:t>
            </a:r>
            <a:r>
              <a:rPr lang="en-US" dirty="0"/>
              <a:t>, 1999 ; </a:t>
            </a:r>
            <a:r>
              <a:rPr lang="en-US" dirty="0" err="1"/>
              <a:t>Koseke</a:t>
            </a:r>
            <a:r>
              <a:rPr lang="en-US" dirty="0"/>
              <a:t> &amp; </a:t>
            </a:r>
            <a:r>
              <a:rPr lang="en-US" dirty="0" err="1"/>
              <a:t>Koseke</a:t>
            </a:r>
            <a:r>
              <a:rPr lang="en-US" dirty="0"/>
              <a:t>, 1991) and student success (Keller, 1983 ; Pike, 1993 ; Noel-Levitz, 2011) are interrelated with student satisfaction in particular.</a:t>
            </a: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Core </a:t>
            </a:r>
            <a:r>
              <a:rPr lang="en-US" dirty="0"/>
              <a:t>ideas/Study introduction</a:t>
            </a:r>
            <a:br>
              <a:rPr lang="en-US" dirty="0"/>
            </a:br>
            <a:endParaRPr lang="en-US" dirty="0"/>
          </a:p>
        </p:txBody>
      </p:sp>
    </p:spTree>
    <p:extLst>
      <p:ext uri="{BB962C8B-B14F-4D97-AF65-F5344CB8AC3E}">
        <p14:creationId xmlns:p14="http://schemas.microsoft.com/office/powerpoint/2010/main" val="3345837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2675466"/>
            <a:ext cx="7670800" cy="3496733"/>
          </a:xfrm>
        </p:spPr>
        <p:txBody>
          <a:bodyPr>
            <a:normAutofit fontScale="92500" lnSpcReduction="20000"/>
          </a:bodyPr>
          <a:lstStyle/>
          <a:p>
            <a:pPr marL="0" indent="0">
              <a:buNone/>
            </a:pPr>
            <a:r>
              <a:rPr lang="en-US" dirty="0" smtClean="0"/>
              <a:t>	Course </a:t>
            </a:r>
            <a:r>
              <a:rPr lang="en-US" dirty="0"/>
              <a:t>design </a:t>
            </a:r>
            <a:r>
              <a:rPr lang="en-US" dirty="0" smtClean="0"/>
              <a:t>can play </a:t>
            </a:r>
            <a:r>
              <a:rPr lang="en-US" dirty="0"/>
              <a:t>an important role in predicting student satisfaction with ODE. </a:t>
            </a:r>
            <a:r>
              <a:rPr lang="en-US" dirty="0" smtClean="0"/>
              <a:t>Scholars have reported </a:t>
            </a:r>
            <a:r>
              <a:rPr lang="en-US" dirty="0"/>
              <a:t>the </a:t>
            </a:r>
            <a:r>
              <a:rPr lang="en-US" dirty="0" smtClean="0"/>
              <a:t>relationship between Student </a:t>
            </a:r>
            <a:r>
              <a:rPr lang="en-US" dirty="0"/>
              <a:t>satisfaction with e-learning </a:t>
            </a:r>
            <a:r>
              <a:rPr lang="en-US" dirty="0" smtClean="0"/>
              <a:t>courses by their positive </a:t>
            </a:r>
            <a:r>
              <a:rPr lang="en-US" dirty="0"/>
              <a:t>attitude towards curricular goals and tasks to be </a:t>
            </a:r>
            <a:r>
              <a:rPr lang="en-US" dirty="0" smtClean="0"/>
              <a:t>done during </a:t>
            </a:r>
            <a:r>
              <a:rPr lang="en-US" dirty="0" smtClean="0"/>
              <a:t>semester, </a:t>
            </a:r>
            <a:r>
              <a:rPr lang="en-US" dirty="0"/>
              <a:t>might help in predicting students’ </a:t>
            </a:r>
            <a:r>
              <a:rPr lang="en-US" dirty="0" smtClean="0"/>
              <a:t>perceptions towards </a:t>
            </a:r>
            <a:r>
              <a:rPr lang="en-US" dirty="0"/>
              <a:t>online courses </a:t>
            </a:r>
            <a:endParaRPr lang="en-US" dirty="0" smtClean="0"/>
          </a:p>
          <a:p>
            <a:pPr marL="0" indent="0">
              <a:buNone/>
            </a:pPr>
            <a:r>
              <a:rPr lang="en-US" dirty="0"/>
              <a:t> </a:t>
            </a:r>
            <a:r>
              <a:rPr lang="en-US" dirty="0" smtClean="0"/>
              <a:t>  </a:t>
            </a:r>
            <a:r>
              <a:rPr lang="en-US" dirty="0" smtClean="0"/>
              <a:t>( </a:t>
            </a:r>
            <a:r>
              <a:rPr lang="en-US" dirty="0"/>
              <a:t>Martens, </a:t>
            </a:r>
            <a:r>
              <a:rPr lang="en-US" dirty="0" err="1"/>
              <a:t>Bastiaens</a:t>
            </a:r>
            <a:r>
              <a:rPr lang="en-US" dirty="0"/>
              <a:t>, &amp; </a:t>
            </a:r>
            <a:r>
              <a:rPr lang="en-US" dirty="0" err="1"/>
              <a:t>Kirschner</a:t>
            </a:r>
            <a:r>
              <a:rPr lang="en-US" dirty="0"/>
              <a:t>, 2007). </a:t>
            </a:r>
            <a:endParaRPr lang="en-US" dirty="0" smtClean="0"/>
          </a:p>
          <a:p>
            <a:pPr marL="0" indent="0">
              <a:buNone/>
            </a:pPr>
            <a:r>
              <a:rPr lang="en-US" dirty="0"/>
              <a:t>	</a:t>
            </a:r>
            <a:r>
              <a:rPr lang="en-US" dirty="0" smtClean="0"/>
              <a:t>Sun </a:t>
            </a:r>
            <a:r>
              <a:rPr lang="en-US" dirty="0"/>
              <a:t>&amp; </a:t>
            </a:r>
            <a:r>
              <a:rPr lang="en-US" dirty="0" smtClean="0"/>
              <a:t>colleagues (</a:t>
            </a:r>
            <a:r>
              <a:rPr lang="en-US" dirty="0"/>
              <a:t>2008) have found </a:t>
            </a:r>
            <a:r>
              <a:rPr lang="en-US" dirty="0" smtClean="0"/>
              <a:t>that Course Design/quality </a:t>
            </a:r>
            <a:r>
              <a:rPr lang="en-US" dirty="0"/>
              <a:t>is one of the most important variables in the context of </a:t>
            </a:r>
            <a:r>
              <a:rPr lang="en-US" dirty="0" smtClean="0"/>
              <a:t>e-learning and predict students satisfaction with the ODE system.</a:t>
            </a:r>
            <a:endParaRPr lang="en-US" dirty="0"/>
          </a:p>
        </p:txBody>
      </p:sp>
      <p:sp>
        <p:nvSpPr>
          <p:cNvPr id="3" name="Title 2"/>
          <p:cNvSpPr>
            <a:spLocks noGrp="1"/>
          </p:cNvSpPr>
          <p:nvPr>
            <p:ph type="title"/>
          </p:nvPr>
        </p:nvSpPr>
        <p:spPr/>
        <p:txBody>
          <a:bodyPr/>
          <a:lstStyle/>
          <a:p>
            <a:r>
              <a:rPr lang="en-US" dirty="0"/>
              <a:t>Core ideas/Study introduction</a:t>
            </a:r>
          </a:p>
        </p:txBody>
      </p:sp>
    </p:spTree>
    <p:extLst>
      <p:ext uri="{BB962C8B-B14F-4D97-AF65-F5344CB8AC3E}">
        <p14:creationId xmlns:p14="http://schemas.microsoft.com/office/powerpoint/2010/main" val="3324251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1251</TotalTime>
  <Words>1005</Words>
  <Application>Microsoft Office PowerPoint</Application>
  <PresentationFormat>On-screen Show (4:3)</PresentationFormat>
  <Paragraphs>318</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Waveform</vt:lpstr>
      <vt:lpstr>Combined Effects of Course Design and Quality Support Services on Students’ Satisfaction in ODE By</vt:lpstr>
      <vt:lpstr>Presentation Outline</vt:lpstr>
      <vt:lpstr> Key words </vt:lpstr>
      <vt:lpstr> Core ideas/Study introduction </vt:lpstr>
      <vt:lpstr> Core ideas/Study introduction </vt:lpstr>
      <vt:lpstr> Core ideas/Study introduction </vt:lpstr>
      <vt:lpstr> Core ideas/Study introduction </vt:lpstr>
      <vt:lpstr> Core ideas/Study introduction </vt:lpstr>
      <vt:lpstr>Core ideas/Study introduction</vt:lpstr>
      <vt:lpstr>Core ideas/Study introduction</vt:lpstr>
      <vt:lpstr>Core ideas/Study introduction</vt:lpstr>
      <vt:lpstr>PowerPoint Presentation</vt:lpstr>
      <vt:lpstr>Theoretical Framework</vt:lpstr>
      <vt:lpstr>Study Hypotheses</vt:lpstr>
      <vt:lpstr> Research Methodology </vt:lpstr>
      <vt:lpstr> Research Methodology </vt:lpstr>
      <vt:lpstr> Research Methodology </vt:lpstr>
      <vt:lpstr> Research Methodology </vt:lpstr>
      <vt:lpstr> Research Methodology </vt:lpstr>
      <vt:lpstr> Research Methodology </vt:lpstr>
      <vt:lpstr> Correlations </vt:lpstr>
      <vt:lpstr> Regression Analyses  </vt:lpstr>
      <vt:lpstr> Technology as a moderator of Course_ Learner Satisfaction Relationship </vt:lpstr>
      <vt:lpstr>Instructor Interaction &amp; support as a moderator of Course_ Learner Satisfaction Relationship</vt:lpstr>
      <vt:lpstr> Students’ Interaction as a moderator of Course_ Learner Satisfaction Relationship</vt:lpstr>
      <vt:lpstr>Discussion</vt:lpstr>
      <vt:lpstr>Cont.</vt:lpstr>
      <vt:lpstr>Limitations and Future Directions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Shahida</dc:creator>
  <cp:lastModifiedBy>Shahida</cp:lastModifiedBy>
  <cp:revision>41</cp:revision>
  <dcterms:created xsi:type="dcterms:W3CDTF">2019-10-13T10:00:18Z</dcterms:created>
  <dcterms:modified xsi:type="dcterms:W3CDTF">2019-10-15T03:21:01Z</dcterms:modified>
</cp:coreProperties>
</file>