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6" r:id="rId2"/>
    <p:sldId id="257" r:id="rId3"/>
    <p:sldId id="258" r:id="rId4"/>
    <p:sldId id="259" r:id="rId5"/>
    <p:sldId id="293" r:id="rId6"/>
    <p:sldId id="294" r:id="rId7"/>
    <p:sldId id="289" r:id="rId8"/>
    <p:sldId id="288" r:id="rId9"/>
    <p:sldId id="264" r:id="rId10"/>
    <p:sldId id="298" r:id="rId11"/>
    <p:sldId id="272" r:id="rId12"/>
    <p:sldId id="269" r:id="rId13"/>
    <p:sldId id="299" r:id="rId14"/>
    <p:sldId id="270" r:id="rId15"/>
    <p:sldId id="297" r:id="rId16"/>
    <p:sldId id="295" r:id="rId17"/>
    <p:sldId id="278" r:id="rId18"/>
    <p:sldId id="282" r:id="rId19"/>
    <p:sldId id="28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75543" autoAdjust="0"/>
  </p:normalViewPr>
  <p:slideViewPr>
    <p:cSldViewPr>
      <p:cViewPr varScale="1">
        <p:scale>
          <a:sx n="74" d="100"/>
          <a:sy n="74" d="100"/>
        </p:scale>
        <p:origin x="10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DCD8F2-155E-4E06-BE52-645E52637D05}" type="doc">
      <dgm:prSet loTypeId="urn:microsoft.com/office/officeart/2011/layout/HexagonRadial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93E2953-6BF6-43F0-9880-22F817D0CF0E}">
      <dgm:prSet phldrT="[Text]" custT="1"/>
      <dgm:spPr/>
      <dgm:t>
        <a:bodyPr/>
        <a:lstStyle/>
        <a:p>
          <a:r>
            <a:rPr lang="en-US" sz="2800" b="1" dirty="0" smtClean="0"/>
            <a:t>CEPC</a:t>
          </a:r>
          <a:endParaRPr lang="en-US" sz="2800" b="1" dirty="0"/>
        </a:p>
      </dgm:t>
    </dgm:pt>
    <dgm:pt modelId="{24F0DCB3-3265-46DE-BBE4-D1A134C8D0D7}" type="parTrans" cxnId="{90E8B95E-F2A1-4B5A-9069-553479EF1D0E}">
      <dgm:prSet/>
      <dgm:spPr/>
      <dgm:t>
        <a:bodyPr/>
        <a:lstStyle/>
        <a:p>
          <a:endParaRPr lang="en-US"/>
        </a:p>
      </dgm:t>
    </dgm:pt>
    <dgm:pt modelId="{10E9ECD5-0221-4158-8815-9A6D1223D624}" type="sibTrans" cxnId="{90E8B95E-F2A1-4B5A-9069-553479EF1D0E}">
      <dgm:prSet/>
      <dgm:spPr/>
      <dgm:t>
        <a:bodyPr/>
        <a:lstStyle/>
        <a:p>
          <a:endParaRPr lang="en-US"/>
        </a:p>
      </dgm:t>
    </dgm:pt>
    <dgm:pt modelId="{8FDE7310-2132-4A63-BA4F-91641E9D8FDE}">
      <dgm:prSet phldrT="[Text]" custT="1"/>
      <dgm:spPr/>
      <dgm:t>
        <a:bodyPr/>
        <a:lstStyle/>
        <a:p>
          <a:r>
            <a:rPr lang="en-US" sz="1400" b="1" dirty="0" smtClean="0"/>
            <a:t>Energy Sector Development</a:t>
          </a:r>
          <a:endParaRPr lang="en-US" sz="1400" b="1" dirty="0"/>
        </a:p>
      </dgm:t>
    </dgm:pt>
    <dgm:pt modelId="{B2612430-2F83-43E5-98D0-E04FECBD7C86}" type="parTrans" cxnId="{C3A488E5-470E-498D-8D9B-5517D58200BE}">
      <dgm:prSet/>
      <dgm:spPr/>
      <dgm:t>
        <a:bodyPr/>
        <a:lstStyle/>
        <a:p>
          <a:endParaRPr lang="en-US"/>
        </a:p>
      </dgm:t>
    </dgm:pt>
    <dgm:pt modelId="{CCCAEAE6-C5AA-4185-BB22-9798F6A2C83F}" type="sibTrans" cxnId="{C3A488E5-470E-498D-8D9B-5517D58200BE}">
      <dgm:prSet/>
      <dgm:spPr/>
      <dgm:t>
        <a:bodyPr/>
        <a:lstStyle/>
        <a:p>
          <a:endParaRPr lang="en-US"/>
        </a:p>
      </dgm:t>
    </dgm:pt>
    <dgm:pt modelId="{BC9AE7DB-8058-4E21-ABDE-7D91E8F7C387}">
      <dgm:prSet phldrT="[Text]"/>
      <dgm:spPr/>
      <dgm:t>
        <a:bodyPr/>
        <a:lstStyle/>
        <a:p>
          <a:r>
            <a:rPr lang="en-US" b="1" dirty="0" smtClean="0"/>
            <a:t>Infrastructure Development </a:t>
          </a:r>
          <a:endParaRPr lang="en-US" b="1" dirty="0"/>
        </a:p>
      </dgm:t>
    </dgm:pt>
    <dgm:pt modelId="{3B6C7FD6-9073-4143-B776-7AA3329EF3AB}" type="parTrans" cxnId="{128248CE-F1CF-4C94-9284-2EC453DCB5D6}">
      <dgm:prSet/>
      <dgm:spPr/>
      <dgm:t>
        <a:bodyPr/>
        <a:lstStyle/>
        <a:p>
          <a:endParaRPr lang="en-US"/>
        </a:p>
      </dgm:t>
    </dgm:pt>
    <dgm:pt modelId="{D92F513E-A104-45F1-836D-A3D6151BF41B}" type="sibTrans" cxnId="{128248CE-F1CF-4C94-9284-2EC453DCB5D6}">
      <dgm:prSet/>
      <dgm:spPr/>
      <dgm:t>
        <a:bodyPr/>
        <a:lstStyle/>
        <a:p>
          <a:endParaRPr lang="en-US"/>
        </a:p>
      </dgm:t>
    </dgm:pt>
    <dgm:pt modelId="{4EFE52CA-5139-4C44-B9FD-61638CD1DFB8}">
      <dgm:prSet phldrT="[Text]"/>
      <dgm:spPr/>
      <dgm:t>
        <a:bodyPr/>
        <a:lstStyle/>
        <a:p>
          <a:r>
            <a:rPr lang="en-US" b="1" dirty="0" smtClean="0"/>
            <a:t>Road &amp; Railway Network </a:t>
          </a:r>
          <a:endParaRPr lang="en-US" b="1" dirty="0"/>
        </a:p>
      </dgm:t>
    </dgm:pt>
    <dgm:pt modelId="{4238773E-7AE8-4293-BB4E-4D1C19835309}" type="parTrans" cxnId="{8E4F84EA-7CCD-4999-B32E-BAB2AC38E415}">
      <dgm:prSet/>
      <dgm:spPr/>
      <dgm:t>
        <a:bodyPr/>
        <a:lstStyle/>
        <a:p>
          <a:endParaRPr lang="en-US"/>
        </a:p>
      </dgm:t>
    </dgm:pt>
    <dgm:pt modelId="{F10B75F6-FD76-46BF-8A7B-859673443E10}" type="sibTrans" cxnId="{8E4F84EA-7CCD-4999-B32E-BAB2AC38E415}">
      <dgm:prSet/>
      <dgm:spPr/>
      <dgm:t>
        <a:bodyPr/>
        <a:lstStyle/>
        <a:p>
          <a:endParaRPr lang="en-US"/>
        </a:p>
      </dgm:t>
    </dgm:pt>
    <dgm:pt modelId="{D214F3EB-DA61-4E16-886E-EC9BC1412AA1}">
      <dgm:prSet phldrT="[Text]" custT="1"/>
      <dgm:spPr/>
      <dgm:t>
        <a:bodyPr/>
        <a:lstStyle/>
        <a:p>
          <a:r>
            <a:rPr lang="en-US" sz="1500" b="1" dirty="0" err="1" smtClean="0"/>
            <a:t>Gwadar</a:t>
          </a:r>
          <a:r>
            <a:rPr lang="en-US" sz="1500" dirty="0" smtClean="0"/>
            <a:t> </a:t>
          </a:r>
          <a:r>
            <a:rPr lang="en-US" sz="1600" b="1" dirty="0" smtClean="0"/>
            <a:t>Port</a:t>
          </a:r>
          <a:endParaRPr lang="en-US" sz="1600" b="1" dirty="0"/>
        </a:p>
      </dgm:t>
    </dgm:pt>
    <dgm:pt modelId="{EA0AF6F5-B961-4ED2-871D-716A1C4BAB23}" type="parTrans" cxnId="{3320E108-689B-4258-8C1D-0C782E7EDD85}">
      <dgm:prSet/>
      <dgm:spPr/>
      <dgm:t>
        <a:bodyPr/>
        <a:lstStyle/>
        <a:p>
          <a:endParaRPr lang="en-US"/>
        </a:p>
      </dgm:t>
    </dgm:pt>
    <dgm:pt modelId="{92DBED6E-6870-4B1B-8EB0-7295A4746702}" type="sibTrans" cxnId="{3320E108-689B-4258-8C1D-0C782E7EDD85}">
      <dgm:prSet/>
      <dgm:spPr/>
      <dgm:t>
        <a:bodyPr/>
        <a:lstStyle/>
        <a:p>
          <a:endParaRPr lang="en-US"/>
        </a:p>
      </dgm:t>
    </dgm:pt>
    <dgm:pt modelId="{136F98AD-5E63-4A1D-B95E-CAC350A7A5AC}">
      <dgm:prSet phldrT="[Text]" custT="1"/>
      <dgm:spPr/>
      <dgm:t>
        <a:bodyPr/>
        <a:lstStyle/>
        <a:p>
          <a:r>
            <a:rPr lang="en-US" sz="2000" b="1" dirty="0" smtClean="0"/>
            <a:t>Industrial</a:t>
          </a:r>
          <a:r>
            <a:rPr lang="en-US" sz="1500" dirty="0" smtClean="0"/>
            <a:t> </a:t>
          </a:r>
          <a:r>
            <a:rPr lang="en-US" sz="1500" b="1" dirty="0" smtClean="0"/>
            <a:t>Growth</a:t>
          </a:r>
          <a:r>
            <a:rPr lang="en-US" sz="1500" dirty="0" smtClean="0"/>
            <a:t> </a:t>
          </a:r>
          <a:endParaRPr lang="en-US" sz="1500" dirty="0"/>
        </a:p>
      </dgm:t>
    </dgm:pt>
    <dgm:pt modelId="{8B715329-F139-4D37-9033-FCEAD4DFDB52}" type="parTrans" cxnId="{EA841CA0-6DC0-42C6-AF2C-2B097F790014}">
      <dgm:prSet/>
      <dgm:spPr/>
      <dgm:t>
        <a:bodyPr/>
        <a:lstStyle/>
        <a:p>
          <a:endParaRPr lang="en-US"/>
        </a:p>
      </dgm:t>
    </dgm:pt>
    <dgm:pt modelId="{7F506AB8-BF58-479A-9939-9A9186F255A4}" type="sibTrans" cxnId="{EA841CA0-6DC0-42C6-AF2C-2B097F790014}">
      <dgm:prSet/>
      <dgm:spPr/>
      <dgm:t>
        <a:bodyPr/>
        <a:lstStyle/>
        <a:p>
          <a:endParaRPr lang="en-US"/>
        </a:p>
      </dgm:t>
    </dgm:pt>
    <dgm:pt modelId="{4A3162D5-1279-4EF7-9F80-D606435C5AEF}">
      <dgm:prSet phldrT="[Text]" custT="1"/>
      <dgm:spPr/>
      <dgm:t>
        <a:bodyPr/>
        <a:lstStyle/>
        <a:p>
          <a:r>
            <a:rPr lang="en-US" sz="1600" b="1" dirty="0" smtClean="0"/>
            <a:t>Labor</a:t>
          </a:r>
          <a:r>
            <a:rPr lang="en-US" sz="1600" dirty="0" smtClean="0"/>
            <a:t> Market </a:t>
          </a:r>
          <a:endParaRPr lang="en-US" sz="1600" dirty="0"/>
        </a:p>
      </dgm:t>
    </dgm:pt>
    <dgm:pt modelId="{6FBD16D2-44D1-4686-8D28-0A3A2959635D}" type="parTrans" cxnId="{144A5CBD-9D0C-42C3-816C-AE209C43C1A0}">
      <dgm:prSet/>
      <dgm:spPr/>
      <dgm:t>
        <a:bodyPr/>
        <a:lstStyle/>
        <a:p>
          <a:endParaRPr lang="en-US"/>
        </a:p>
      </dgm:t>
    </dgm:pt>
    <dgm:pt modelId="{05C47A05-21CB-4CFC-970D-90F315D7A615}" type="sibTrans" cxnId="{144A5CBD-9D0C-42C3-816C-AE209C43C1A0}">
      <dgm:prSet/>
      <dgm:spPr/>
      <dgm:t>
        <a:bodyPr/>
        <a:lstStyle/>
        <a:p>
          <a:endParaRPr lang="en-US"/>
        </a:p>
      </dgm:t>
    </dgm:pt>
    <dgm:pt modelId="{FBFEAB6F-8F3A-46B5-B3DB-0F5AD380E695}" type="pres">
      <dgm:prSet presAssocID="{9EDCD8F2-155E-4E06-BE52-645E52637D0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76A7B567-B76B-436A-B5ED-CB5AEAA28617}" type="pres">
      <dgm:prSet presAssocID="{F93E2953-6BF6-43F0-9880-22F817D0CF0E}" presName="Parent" presStyleLbl="node0" presStyleIdx="0" presStyleCnt="1">
        <dgm:presLayoutVars>
          <dgm:chMax val="6"/>
          <dgm:chPref val="6"/>
        </dgm:presLayoutVars>
      </dgm:prSet>
      <dgm:spPr/>
    </dgm:pt>
    <dgm:pt modelId="{5E1651A7-C01D-4D9F-BE57-CC7189023804}" type="pres">
      <dgm:prSet presAssocID="{8FDE7310-2132-4A63-BA4F-91641E9D8FDE}" presName="Accent1" presStyleCnt="0"/>
      <dgm:spPr/>
    </dgm:pt>
    <dgm:pt modelId="{C3FD5A6D-F33C-47DC-B3DD-3717BBC9F82E}" type="pres">
      <dgm:prSet presAssocID="{8FDE7310-2132-4A63-BA4F-91641E9D8FDE}" presName="Accent" presStyleLbl="bgShp" presStyleIdx="0" presStyleCnt="6"/>
      <dgm:spPr/>
    </dgm:pt>
    <dgm:pt modelId="{B645B6E5-F889-4A5D-9790-9C479118B533}" type="pres">
      <dgm:prSet presAssocID="{8FDE7310-2132-4A63-BA4F-91641E9D8FDE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734F86-C45E-4448-8A9E-D04ADAFE4F38}" type="pres">
      <dgm:prSet presAssocID="{BC9AE7DB-8058-4E21-ABDE-7D91E8F7C387}" presName="Accent2" presStyleCnt="0"/>
      <dgm:spPr/>
    </dgm:pt>
    <dgm:pt modelId="{CE94F604-B15D-4F48-AC95-54D67DF2937E}" type="pres">
      <dgm:prSet presAssocID="{BC9AE7DB-8058-4E21-ABDE-7D91E8F7C387}" presName="Accent" presStyleLbl="bgShp" presStyleIdx="1" presStyleCnt="6"/>
      <dgm:spPr/>
    </dgm:pt>
    <dgm:pt modelId="{C07543C1-C0E8-4695-AA88-C69A890E1C52}" type="pres">
      <dgm:prSet presAssocID="{BC9AE7DB-8058-4E21-ABDE-7D91E8F7C387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D173823A-0B8C-4E92-8CC0-9904EC1B8435}" type="pres">
      <dgm:prSet presAssocID="{4EFE52CA-5139-4C44-B9FD-61638CD1DFB8}" presName="Accent3" presStyleCnt="0"/>
      <dgm:spPr/>
    </dgm:pt>
    <dgm:pt modelId="{3F6E962B-B42F-4098-A937-E1AFB81EFA43}" type="pres">
      <dgm:prSet presAssocID="{4EFE52CA-5139-4C44-B9FD-61638CD1DFB8}" presName="Accent" presStyleLbl="bgShp" presStyleIdx="2" presStyleCnt="6"/>
      <dgm:spPr/>
    </dgm:pt>
    <dgm:pt modelId="{04CF850F-9BC5-4CDA-8CE1-45A829A3E387}" type="pres">
      <dgm:prSet presAssocID="{4EFE52CA-5139-4C44-B9FD-61638CD1DFB8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BF63A2-CC66-4AAA-B4C1-E0276F39B55C}" type="pres">
      <dgm:prSet presAssocID="{D214F3EB-DA61-4E16-886E-EC9BC1412AA1}" presName="Accent4" presStyleCnt="0"/>
      <dgm:spPr/>
    </dgm:pt>
    <dgm:pt modelId="{667EC5F3-A1A7-437B-8070-E831AC7064CD}" type="pres">
      <dgm:prSet presAssocID="{D214F3EB-DA61-4E16-886E-EC9BC1412AA1}" presName="Accent" presStyleLbl="bgShp" presStyleIdx="3" presStyleCnt="6"/>
      <dgm:spPr/>
    </dgm:pt>
    <dgm:pt modelId="{0256BB55-C692-488D-AF0E-73A7B5A05995}" type="pres">
      <dgm:prSet presAssocID="{D214F3EB-DA61-4E16-886E-EC9BC1412AA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4FD37793-B8C3-4553-B6CE-B3764ADFED45}" type="pres">
      <dgm:prSet presAssocID="{136F98AD-5E63-4A1D-B95E-CAC350A7A5AC}" presName="Accent5" presStyleCnt="0"/>
      <dgm:spPr/>
    </dgm:pt>
    <dgm:pt modelId="{C9C16755-BF99-4CC2-B398-4A4219D63942}" type="pres">
      <dgm:prSet presAssocID="{136F98AD-5E63-4A1D-B95E-CAC350A7A5AC}" presName="Accent" presStyleLbl="bgShp" presStyleIdx="4" presStyleCnt="6"/>
      <dgm:spPr/>
    </dgm:pt>
    <dgm:pt modelId="{1ABE5C84-8C15-4D1F-855C-6F9B6F5613D1}" type="pres">
      <dgm:prSet presAssocID="{136F98AD-5E63-4A1D-B95E-CAC350A7A5AC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104ACC55-5852-45C9-9DB6-8550A29C5FC8}" type="pres">
      <dgm:prSet presAssocID="{4A3162D5-1279-4EF7-9F80-D606435C5AEF}" presName="Accent6" presStyleCnt="0"/>
      <dgm:spPr/>
    </dgm:pt>
    <dgm:pt modelId="{A45E03C9-7DA9-4EDF-85C9-DC65A25ACB20}" type="pres">
      <dgm:prSet presAssocID="{4A3162D5-1279-4EF7-9F80-D606435C5AEF}" presName="Accent" presStyleLbl="bgShp" presStyleIdx="5" presStyleCnt="6"/>
      <dgm:spPr/>
    </dgm:pt>
    <dgm:pt modelId="{D9D7545C-6211-47D1-A7C8-797A41ABF576}" type="pres">
      <dgm:prSet presAssocID="{4A3162D5-1279-4EF7-9F80-D606435C5AEF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A25CC4-E70A-49E9-9B0D-AE3C1D8D895D}" type="presOf" srcId="{8FDE7310-2132-4A63-BA4F-91641E9D8FDE}" destId="{B645B6E5-F889-4A5D-9790-9C479118B533}" srcOrd="0" destOrd="0" presId="urn:microsoft.com/office/officeart/2011/layout/HexagonRadial"/>
    <dgm:cxn modelId="{84B94C2E-D05C-460B-BA1A-917E2F6431F9}" type="presOf" srcId="{BC9AE7DB-8058-4E21-ABDE-7D91E8F7C387}" destId="{C07543C1-C0E8-4695-AA88-C69A890E1C52}" srcOrd="0" destOrd="0" presId="urn:microsoft.com/office/officeart/2011/layout/HexagonRadial"/>
    <dgm:cxn modelId="{4F3BC03E-89D8-4BD6-9155-F774314E5A28}" type="presOf" srcId="{136F98AD-5E63-4A1D-B95E-CAC350A7A5AC}" destId="{1ABE5C84-8C15-4D1F-855C-6F9B6F5613D1}" srcOrd="0" destOrd="0" presId="urn:microsoft.com/office/officeart/2011/layout/HexagonRadial"/>
    <dgm:cxn modelId="{90E8B95E-F2A1-4B5A-9069-553479EF1D0E}" srcId="{9EDCD8F2-155E-4E06-BE52-645E52637D05}" destId="{F93E2953-6BF6-43F0-9880-22F817D0CF0E}" srcOrd="0" destOrd="0" parTransId="{24F0DCB3-3265-46DE-BBE4-D1A134C8D0D7}" sibTransId="{10E9ECD5-0221-4158-8815-9A6D1223D624}"/>
    <dgm:cxn modelId="{3320E108-689B-4258-8C1D-0C782E7EDD85}" srcId="{F93E2953-6BF6-43F0-9880-22F817D0CF0E}" destId="{D214F3EB-DA61-4E16-886E-EC9BC1412AA1}" srcOrd="3" destOrd="0" parTransId="{EA0AF6F5-B961-4ED2-871D-716A1C4BAB23}" sibTransId="{92DBED6E-6870-4B1B-8EB0-7295A4746702}"/>
    <dgm:cxn modelId="{EA841CA0-6DC0-42C6-AF2C-2B097F790014}" srcId="{F93E2953-6BF6-43F0-9880-22F817D0CF0E}" destId="{136F98AD-5E63-4A1D-B95E-CAC350A7A5AC}" srcOrd="4" destOrd="0" parTransId="{8B715329-F139-4D37-9033-FCEAD4DFDB52}" sibTransId="{7F506AB8-BF58-479A-9939-9A9186F255A4}"/>
    <dgm:cxn modelId="{682F6EFB-0B9C-4B86-8730-474B4CD015FF}" type="presOf" srcId="{D214F3EB-DA61-4E16-886E-EC9BC1412AA1}" destId="{0256BB55-C692-488D-AF0E-73A7B5A05995}" srcOrd="0" destOrd="0" presId="urn:microsoft.com/office/officeart/2011/layout/HexagonRadial"/>
    <dgm:cxn modelId="{8E4F84EA-7CCD-4999-B32E-BAB2AC38E415}" srcId="{F93E2953-6BF6-43F0-9880-22F817D0CF0E}" destId="{4EFE52CA-5139-4C44-B9FD-61638CD1DFB8}" srcOrd="2" destOrd="0" parTransId="{4238773E-7AE8-4293-BB4E-4D1C19835309}" sibTransId="{F10B75F6-FD76-46BF-8A7B-859673443E10}"/>
    <dgm:cxn modelId="{C3A488E5-470E-498D-8D9B-5517D58200BE}" srcId="{F93E2953-6BF6-43F0-9880-22F817D0CF0E}" destId="{8FDE7310-2132-4A63-BA4F-91641E9D8FDE}" srcOrd="0" destOrd="0" parTransId="{B2612430-2F83-43E5-98D0-E04FECBD7C86}" sibTransId="{CCCAEAE6-C5AA-4185-BB22-9798F6A2C83F}"/>
    <dgm:cxn modelId="{128248CE-F1CF-4C94-9284-2EC453DCB5D6}" srcId="{F93E2953-6BF6-43F0-9880-22F817D0CF0E}" destId="{BC9AE7DB-8058-4E21-ABDE-7D91E8F7C387}" srcOrd="1" destOrd="0" parTransId="{3B6C7FD6-9073-4143-B776-7AA3329EF3AB}" sibTransId="{D92F513E-A104-45F1-836D-A3D6151BF41B}"/>
    <dgm:cxn modelId="{A2306FF3-8960-442A-8DF3-D6DDC61D372F}" type="presOf" srcId="{F93E2953-6BF6-43F0-9880-22F817D0CF0E}" destId="{76A7B567-B76B-436A-B5ED-CB5AEAA28617}" srcOrd="0" destOrd="0" presId="urn:microsoft.com/office/officeart/2011/layout/HexagonRadial"/>
    <dgm:cxn modelId="{CF54E19A-4A84-48B5-B9C1-DAFC54B08EBD}" type="presOf" srcId="{4A3162D5-1279-4EF7-9F80-D606435C5AEF}" destId="{D9D7545C-6211-47D1-A7C8-797A41ABF576}" srcOrd="0" destOrd="0" presId="urn:microsoft.com/office/officeart/2011/layout/HexagonRadial"/>
    <dgm:cxn modelId="{40FF0860-A37E-4CC1-A37C-ACC83D0FCAC7}" type="presOf" srcId="{9EDCD8F2-155E-4E06-BE52-645E52637D05}" destId="{FBFEAB6F-8F3A-46B5-B3DB-0F5AD380E695}" srcOrd="0" destOrd="0" presId="urn:microsoft.com/office/officeart/2011/layout/HexagonRadial"/>
    <dgm:cxn modelId="{144A5CBD-9D0C-42C3-816C-AE209C43C1A0}" srcId="{F93E2953-6BF6-43F0-9880-22F817D0CF0E}" destId="{4A3162D5-1279-4EF7-9F80-D606435C5AEF}" srcOrd="5" destOrd="0" parTransId="{6FBD16D2-44D1-4686-8D28-0A3A2959635D}" sibTransId="{05C47A05-21CB-4CFC-970D-90F315D7A615}"/>
    <dgm:cxn modelId="{0374246E-7C35-4F48-A3F7-7DE9921B6C11}" type="presOf" srcId="{4EFE52CA-5139-4C44-B9FD-61638CD1DFB8}" destId="{04CF850F-9BC5-4CDA-8CE1-45A829A3E387}" srcOrd="0" destOrd="0" presId="urn:microsoft.com/office/officeart/2011/layout/HexagonRadial"/>
    <dgm:cxn modelId="{E81E02EE-CE72-4FAB-9134-5C7AE20D6F9C}" type="presParOf" srcId="{FBFEAB6F-8F3A-46B5-B3DB-0F5AD380E695}" destId="{76A7B567-B76B-436A-B5ED-CB5AEAA28617}" srcOrd="0" destOrd="0" presId="urn:microsoft.com/office/officeart/2011/layout/HexagonRadial"/>
    <dgm:cxn modelId="{D92EA07A-29EA-47E3-A762-5A43CD8B7385}" type="presParOf" srcId="{FBFEAB6F-8F3A-46B5-B3DB-0F5AD380E695}" destId="{5E1651A7-C01D-4D9F-BE57-CC7189023804}" srcOrd="1" destOrd="0" presId="urn:microsoft.com/office/officeart/2011/layout/HexagonRadial"/>
    <dgm:cxn modelId="{63C17842-87A8-4D3D-A7CC-C1F376B9B017}" type="presParOf" srcId="{5E1651A7-C01D-4D9F-BE57-CC7189023804}" destId="{C3FD5A6D-F33C-47DC-B3DD-3717BBC9F82E}" srcOrd="0" destOrd="0" presId="urn:microsoft.com/office/officeart/2011/layout/HexagonRadial"/>
    <dgm:cxn modelId="{D52015E3-34C3-49AB-96FD-600D53B98D6F}" type="presParOf" srcId="{FBFEAB6F-8F3A-46B5-B3DB-0F5AD380E695}" destId="{B645B6E5-F889-4A5D-9790-9C479118B533}" srcOrd="2" destOrd="0" presId="urn:microsoft.com/office/officeart/2011/layout/HexagonRadial"/>
    <dgm:cxn modelId="{1FA86A53-C9F3-4A8A-AE89-68A763CCF716}" type="presParOf" srcId="{FBFEAB6F-8F3A-46B5-B3DB-0F5AD380E695}" destId="{3F734F86-C45E-4448-8A9E-D04ADAFE4F38}" srcOrd="3" destOrd="0" presId="urn:microsoft.com/office/officeart/2011/layout/HexagonRadial"/>
    <dgm:cxn modelId="{CE7A3FB4-5ACB-45CA-9B97-6DA39E222BCF}" type="presParOf" srcId="{3F734F86-C45E-4448-8A9E-D04ADAFE4F38}" destId="{CE94F604-B15D-4F48-AC95-54D67DF2937E}" srcOrd="0" destOrd="0" presId="urn:microsoft.com/office/officeart/2011/layout/HexagonRadial"/>
    <dgm:cxn modelId="{35D34E4B-0278-4876-A96B-4D36BF25E8F4}" type="presParOf" srcId="{FBFEAB6F-8F3A-46B5-B3DB-0F5AD380E695}" destId="{C07543C1-C0E8-4695-AA88-C69A890E1C52}" srcOrd="4" destOrd="0" presId="urn:microsoft.com/office/officeart/2011/layout/HexagonRadial"/>
    <dgm:cxn modelId="{AFCBD90E-D891-4448-938A-8D28D42A8458}" type="presParOf" srcId="{FBFEAB6F-8F3A-46B5-B3DB-0F5AD380E695}" destId="{D173823A-0B8C-4E92-8CC0-9904EC1B8435}" srcOrd="5" destOrd="0" presId="urn:microsoft.com/office/officeart/2011/layout/HexagonRadial"/>
    <dgm:cxn modelId="{BD8FD8AB-B899-4A40-9BD4-9C983A75E614}" type="presParOf" srcId="{D173823A-0B8C-4E92-8CC0-9904EC1B8435}" destId="{3F6E962B-B42F-4098-A937-E1AFB81EFA43}" srcOrd="0" destOrd="0" presId="urn:microsoft.com/office/officeart/2011/layout/HexagonRadial"/>
    <dgm:cxn modelId="{590CD2F0-E947-4836-806E-E2496BC94234}" type="presParOf" srcId="{FBFEAB6F-8F3A-46B5-B3DB-0F5AD380E695}" destId="{04CF850F-9BC5-4CDA-8CE1-45A829A3E387}" srcOrd="6" destOrd="0" presId="urn:microsoft.com/office/officeart/2011/layout/HexagonRadial"/>
    <dgm:cxn modelId="{B2082BBB-6F52-421B-B425-8665FE700E85}" type="presParOf" srcId="{FBFEAB6F-8F3A-46B5-B3DB-0F5AD380E695}" destId="{A6BF63A2-CC66-4AAA-B4C1-E0276F39B55C}" srcOrd="7" destOrd="0" presId="urn:microsoft.com/office/officeart/2011/layout/HexagonRadial"/>
    <dgm:cxn modelId="{935F662A-60F6-4797-B93F-9EBA4E10048B}" type="presParOf" srcId="{A6BF63A2-CC66-4AAA-B4C1-E0276F39B55C}" destId="{667EC5F3-A1A7-437B-8070-E831AC7064CD}" srcOrd="0" destOrd="0" presId="urn:microsoft.com/office/officeart/2011/layout/HexagonRadial"/>
    <dgm:cxn modelId="{02F96051-1F53-49E2-A098-F7F956E5CF29}" type="presParOf" srcId="{FBFEAB6F-8F3A-46B5-B3DB-0F5AD380E695}" destId="{0256BB55-C692-488D-AF0E-73A7B5A05995}" srcOrd="8" destOrd="0" presId="urn:microsoft.com/office/officeart/2011/layout/HexagonRadial"/>
    <dgm:cxn modelId="{8B1B58C7-D441-4A47-BDBE-A4EB5D406F2D}" type="presParOf" srcId="{FBFEAB6F-8F3A-46B5-B3DB-0F5AD380E695}" destId="{4FD37793-B8C3-4553-B6CE-B3764ADFED45}" srcOrd="9" destOrd="0" presId="urn:microsoft.com/office/officeart/2011/layout/HexagonRadial"/>
    <dgm:cxn modelId="{C4EC7CD2-5B7A-4BD6-B586-F68A2C9AB722}" type="presParOf" srcId="{4FD37793-B8C3-4553-B6CE-B3764ADFED45}" destId="{C9C16755-BF99-4CC2-B398-4A4219D63942}" srcOrd="0" destOrd="0" presId="urn:microsoft.com/office/officeart/2011/layout/HexagonRadial"/>
    <dgm:cxn modelId="{4375A5CA-E2F8-49AB-9534-CA4F2BA506AE}" type="presParOf" srcId="{FBFEAB6F-8F3A-46B5-B3DB-0F5AD380E695}" destId="{1ABE5C84-8C15-4D1F-855C-6F9B6F5613D1}" srcOrd="10" destOrd="0" presId="urn:microsoft.com/office/officeart/2011/layout/HexagonRadial"/>
    <dgm:cxn modelId="{EFEDC973-BC8B-4F72-ACC4-FB25509D7E02}" type="presParOf" srcId="{FBFEAB6F-8F3A-46B5-B3DB-0F5AD380E695}" destId="{104ACC55-5852-45C9-9DB6-8550A29C5FC8}" srcOrd="11" destOrd="0" presId="urn:microsoft.com/office/officeart/2011/layout/HexagonRadial"/>
    <dgm:cxn modelId="{24FE9F6E-455E-4975-8CDD-290A7096ED9D}" type="presParOf" srcId="{104ACC55-5852-45C9-9DB6-8550A29C5FC8}" destId="{A45E03C9-7DA9-4EDF-85C9-DC65A25ACB20}" srcOrd="0" destOrd="0" presId="urn:microsoft.com/office/officeart/2011/layout/HexagonRadial"/>
    <dgm:cxn modelId="{C8ABD964-31CD-4737-B0E0-FB8C41239A8F}" type="presParOf" srcId="{FBFEAB6F-8F3A-46B5-B3DB-0F5AD380E695}" destId="{D9D7545C-6211-47D1-A7C8-797A41ABF576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A7B567-B76B-436A-B5ED-CB5AEAA28617}">
      <dsp:nvSpPr>
        <dsp:cNvPr id="0" name=""/>
        <dsp:cNvSpPr/>
      </dsp:nvSpPr>
      <dsp:spPr>
        <a:xfrm>
          <a:off x="3030413" y="1705896"/>
          <a:ext cx="2168268" cy="1875640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CEPC</a:t>
          </a:r>
          <a:endParaRPr lang="en-US" sz="2800" b="1" kern="1200" dirty="0"/>
        </a:p>
      </dsp:txBody>
      <dsp:txXfrm>
        <a:off x="3389725" y="2016716"/>
        <a:ext cx="1449644" cy="1254000"/>
      </dsp:txXfrm>
    </dsp:sp>
    <dsp:sp modelId="{CE94F604-B15D-4F48-AC95-54D67DF2937E}">
      <dsp:nvSpPr>
        <dsp:cNvPr id="0" name=""/>
        <dsp:cNvSpPr/>
      </dsp:nvSpPr>
      <dsp:spPr>
        <a:xfrm>
          <a:off x="4388166" y="808529"/>
          <a:ext cx="818081" cy="704885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45B6E5-F889-4A5D-9790-9C479118B533}">
      <dsp:nvSpPr>
        <dsp:cNvPr id="0" name=""/>
        <dsp:cNvSpPr/>
      </dsp:nvSpPr>
      <dsp:spPr>
        <a:xfrm>
          <a:off x="3230142" y="0"/>
          <a:ext cx="1776880" cy="1537210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Energy Sector Development</a:t>
          </a:r>
          <a:endParaRPr lang="en-US" sz="1400" b="1" kern="1200" dirty="0"/>
        </a:p>
      </dsp:txBody>
      <dsp:txXfrm>
        <a:off x="3524609" y="254749"/>
        <a:ext cx="1187946" cy="1027712"/>
      </dsp:txXfrm>
    </dsp:sp>
    <dsp:sp modelId="{3F6E962B-B42F-4098-A937-E1AFB81EFA43}">
      <dsp:nvSpPr>
        <dsp:cNvPr id="0" name=""/>
        <dsp:cNvSpPr/>
      </dsp:nvSpPr>
      <dsp:spPr>
        <a:xfrm>
          <a:off x="5342930" y="2126289"/>
          <a:ext cx="818081" cy="704885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7543C1-C0E8-4695-AA88-C69A890E1C52}">
      <dsp:nvSpPr>
        <dsp:cNvPr id="0" name=""/>
        <dsp:cNvSpPr/>
      </dsp:nvSpPr>
      <dsp:spPr>
        <a:xfrm>
          <a:off x="4859748" y="945487"/>
          <a:ext cx="1776880" cy="1537210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Infrastructure Development </a:t>
          </a:r>
          <a:endParaRPr lang="en-US" sz="1500" b="1" kern="1200" dirty="0"/>
        </a:p>
      </dsp:txBody>
      <dsp:txXfrm>
        <a:off x="5154215" y="1200236"/>
        <a:ext cx="1187946" cy="1027712"/>
      </dsp:txXfrm>
    </dsp:sp>
    <dsp:sp modelId="{667EC5F3-A1A7-437B-8070-E831AC7064CD}">
      <dsp:nvSpPr>
        <dsp:cNvPr id="0" name=""/>
        <dsp:cNvSpPr/>
      </dsp:nvSpPr>
      <dsp:spPr>
        <a:xfrm>
          <a:off x="4679689" y="3613793"/>
          <a:ext cx="818081" cy="704885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CF850F-9BC5-4CDA-8CE1-45A829A3E387}">
      <dsp:nvSpPr>
        <dsp:cNvPr id="0" name=""/>
        <dsp:cNvSpPr/>
      </dsp:nvSpPr>
      <dsp:spPr>
        <a:xfrm>
          <a:off x="4859748" y="2804206"/>
          <a:ext cx="1776880" cy="1537210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Road &amp; Railway Network </a:t>
          </a:r>
          <a:endParaRPr lang="en-US" sz="1500" b="1" kern="1200" dirty="0"/>
        </a:p>
      </dsp:txBody>
      <dsp:txXfrm>
        <a:off x="5154215" y="3058955"/>
        <a:ext cx="1187946" cy="1027712"/>
      </dsp:txXfrm>
    </dsp:sp>
    <dsp:sp modelId="{C9C16755-BF99-4CC2-B398-4A4219D63942}">
      <dsp:nvSpPr>
        <dsp:cNvPr id="0" name=""/>
        <dsp:cNvSpPr/>
      </dsp:nvSpPr>
      <dsp:spPr>
        <a:xfrm>
          <a:off x="3034448" y="3768201"/>
          <a:ext cx="818081" cy="704885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56BB55-C692-488D-AF0E-73A7B5A05995}">
      <dsp:nvSpPr>
        <dsp:cNvPr id="0" name=""/>
        <dsp:cNvSpPr/>
      </dsp:nvSpPr>
      <dsp:spPr>
        <a:xfrm>
          <a:off x="3230142" y="3750751"/>
          <a:ext cx="1776880" cy="1537210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err="1" smtClean="0"/>
            <a:t>Gwadar</a:t>
          </a:r>
          <a:r>
            <a:rPr lang="en-US" sz="1500" kern="1200" dirty="0" smtClean="0"/>
            <a:t> </a:t>
          </a:r>
          <a:r>
            <a:rPr lang="en-US" sz="1600" b="1" kern="1200" dirty="0" smtClean="0"/>
            <a:t>Port</a:t>
          </a:r>
          <a:endParaRPr lang="en-US" sz="1600" b="1" kern="1200" dirty="0"/>
        </a:p>
      </dsp:txBody>
      <dsp:txXfrm>
        <a:off x="3524609" y="4005500"/>
        <a:ext cx="1187946" cy="1027712"/>
      </dsp:txXfrm>
    </dsp:sp>
    <dsp:sp modelId="{A45E03C9-7DA9-4EDF-85C9-DC65A25ACB20}">
      <dsp:nvSpPr>
        <dsp:cNvPr id="0" name=""/>
        <dsp:cNvSpPr/>
      </dsp:nvSpPr>
      <dsp:spPr>
        <a:xfrm>
          <a:off x="2064048" y="2450970"/>
          <a:ext cx="818081" cy="704885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BE5C84-8C15-4D1F-855C-6F9B6F5613D1}">
      <dsp:nvSpPr>
        <dsp:cNvPr id="0" name=""/>
        <dsp:cNvSpPr/>
      </dsp:nvSpPr>
      <dsp:spPr>
        <a:xfrm>
          <a:off x="1592970" y="2805263"/>
          <a:ext cx="1776880" cy="1537210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Industrial</a:t>
          </a:r>
          <a:r>
            <a:rPr lang="en-US" sz="1500" kern="1200" dirty="0" smtClean="0"/>
            <a:t> </a:t>
          </a:r>
          <a:r>
            <a:rPr lang="en-US" sz="1500" b="1" kern="1200" dirty="0" smtClean="0"/>
            <a:t>Growth</a:t>
          </a:r>
          <a:r>
            <a:rPr lang="en-US" sz="1500" kern="1200" dirty="0" smtClean="0"/>
            <a:t> </a:t>
          </a:r>
          <a:endParaRPr lang="en-US" sz="1500" kern="1200" dirty="0"/>
        </a:p>
      </dsp:txBody>
      <dsp:txXfrm>
        <a:off x="1887437" y="3060012"/>
        <a:ext cx="1187946" cy="1027712"/>
      </dsp:txXfrm>
    </dsp:sp>
    <dsp:sp modelId="{D9D7545C-6211-47D1-A7C8-797A41ABF576}">
      <dsp:nvSpPr>
        <dsp:cNvPr id="0" name=""/>
        <dsp:cNvSpPr/>
      </dsp:nvSpPr>
      <dsp:spPr>
        <a:xfrm>
          <a:off x="1592970" y="943372"/>
          <a:ext cx="1776880" cy="1537210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Labor</a:t>
          </a:r>
          <a:r>
            <a:rPr lang="en-US" sz="1600" kern="1200" dirty="0" smtClean="0"/>
            <a:t> Market </a:t>
          </a:r>
          <a:endParaRPr lang="en-US" sz="1600" kern="1200" dirty="0"/>
        </a:p>
      </dsp:txBody>
      <dsp:txXfrm>
        <a:off x="1887437" y="1198121"/>
        <a:ext cx="1187946" cy="10277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D185E-7DED-4468-B3E2-B44989AFB773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76149-7B38-4820-840E-BF9B059F7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85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76149-7B38-4820-840E-BF9B059F71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38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8DAE-C50F-4B2F-B64F-9FDF04F4C5EB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BC5D-1B79-4F52-BF2B-A45CA6D6C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8DAE-C50F-4B2F-B64F-9FDF04F4C5EB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BC5D-1B79-4F52-BF2B-A45CA6D6C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3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8DAE-C50F-4B2F-B64F-9FDF04F4C5EB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BC5D-1B79-4F52-BF2B-A45CA6D6C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1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8DAE-C50F-4B2F-B64F-9FDF04F4C5EB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BC5D-1B79-4F52-BF2B-A45CA6D6C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4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8DAE-C50F-4B2F-B64F-9FDF04F4C5EB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BC5D-1B79-4F52-BF2B-A45CA6D6C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8DAE-C50F-4B2F-B64F-9FDF04F4C5EB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BC5D-1B79-4F52-BF2B-A45CA6D6C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23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8DAE-C50F-4B2F-B64F-9FDF04F4C5EB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BC5D-1B79-4F52-BF2B-A45CA6D6C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3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8DAE-C50F-4B2F-B64F-9FDF04F4C5EB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BC5D-1B79-4F52-BF2B-A45CA6D6C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70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8DAE-C50F-4B2F-B64F-9FDF04F4C5EB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BC5D-1B79-4F52-BF2B-A45CA6D6C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2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8DAE-C50F-4B2F-B64F-9FDF04F4C5EB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BC5D-1B79-4F52-BF2B-A45CA6D6C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1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8DAE-C50F-4B2F-B64F-9FDF04F4C5EB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BC5D-1B79-4F52-BF2B-A45CA6D6C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7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C8DAE-C50F-4B2F-B64F-9FDF04F4C5EB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3BC5D-1B79-4F52-BF2B-A45CA6D6C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6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447800"/>
            <a:ext cx="7391400" cy="1905000"/>
          </a:xfrm>
        </p:spPr>
        <p:txBody>
          <a:bodyPr>
            <a:normAutofit/>
          </a:bodyPr>
          <a:lstStyle/>
          <a:p>
            <a:r>
              <a:rPr lang="en-US" sz="3600" b="1" dirty="0"/>
              <a:t>Politics of Economic Corridor: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Prospects </a:t>
            </a:r>
            <a:r>
              <a:rPr lang="en-US" sz="3600" b="1" dirty="0"/>
              <a:t>of </a:t>
            </a:r>
            <a:r>
              <a:rPr lang="en-US" sz="3600" b="1" dirty="0" smtClean="0"/>
              <a:t>Pakistan-China </a:t>
            </a:r>
            <a:r>
              <a:rPr lang="en-US" sz="3600" b="1" dirty="0"/>
              <a:t>Nexus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6900" y="5029200"/>
            <a:ext cx="6400800" cy="1219200"/>
          </a:xfrm>
        </p:spPr>
        <p:txBody>
          <a:bodyPr/>
          <a:lstStyle/>
          <a:p>
            <a:pPr algn="ctr"/>
            <a:endParaRPr lang="en-US" sz="1800" b="1" dirty="0"/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Salma </a:t>
            </a:r>
            <a:r>
              <a:rPr lang="en-US" sz="2000" b="1" dirty="0" smtClean="0">
                <a:solidFill>
                  <a:schemeClr val="tx1"/>
                </a:solidFill>
              </a:rPr>
              <a:t>Amjad</a:t>
            </a:r>
            <a:r>
              <a:rPr lang="en-US" sz="2000" b="1" baseline="30000" dirty="0" smtClean="0">
                <a:solidFill>
                  <a:schemeClr val="tx1"/>
                </a:solidFill>
              </a:rPr>
              <a:t> </a:t>
            </a:r>
            <a:endParaRPr lang="en-US" sz="2000" b="1" dirty="0">
              <a:solidFill>
                <a:schemeClr val="tx1"/>
              </a:solidFill>
            </a:endParaRPr>
          </a:p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Virtual University of </a:t>
            </a:r>
            <a:r>
              <a:rPr lang="en-US" sz="2000" b="1" i="1" dirty="0" smtClean="0">
                <a:solidFill>
                  <a:schemeClr val="tx1"/>
                </a:solidFill>
              </a:rPr>
              <a:t>Pakistan, Lahore</a:t>
            </a:r>
            <a:endParaRPr lang="en-US" sz="2000" b="1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76200"/>
            <a:ext cx="7620000" cy="12192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2400" b="1" dirty="0" smtClean="0"/>
              <a:t>      </a:t>
            </a:r>
            <a:r>
              <a:rPr lang="en-US" sz="2400" b="1" dirty="0" smtClean="0">
                <a:solidFill>
                  <a:srgbClr val="002060"/>
                </a:solidFill>
              </a:rPr>
              <a:t>The </a:t>
            </a:r>
            <a:r>
              <a:rPr lang="en-US" sz="2400" b="1" dirty="0">
                <a:solidFill>
                  <a:srgbClr val="002060"/>
                </a:solidFill>
              </a:rPr>
              <a:t>33</a:t>
            </a:r>
            <a:r>
              <a:rPr lang="en-US" sz="2400" b="1" baseline="30000" dirty="0">
                <a:solidFill>
                  <a:srgbClr val="002060"/>
                </a:solidFill>
              </a:rPr>
              <a:t>rd</a:t>
            </a:r>
            <a:r>
              <a:rPr lang="en-US" sz="2400" b="1" dirty="0">
                <a:solidFill>
                  <a:srgbClr val="002060"/>
                </a:solidFill>
              </a:rPr>
              <a:t> Annual Conference of the 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             Asian </a:t>
            </a:r>
            <a:r>
              <a:rPr lang="en-US" sz="2400" b="1" dirty="0">
                <a:solidFill>
                  <a:srgbClr val="002060"/>
                </a:solidFill>
              </a:rPr>
              <a:t>Association of Open Universities 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425" y="352425"/>
            <a:ext cx="742950" cy="666750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7114"/>
            <a:ext cx="762000" cy="762000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372364"/>
            <a:ext cx="962025" cy="571500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352800"/>
            <a:ext cx="37338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854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b="1" dirty="0" smtClean="0"/>
              <a:t>Areas under CPEC Development </a:t>
            </a:r>
            <a:endParaRPr lang="en-US" b="1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2388657"/>
              </p:ext>
            </p:extLst>
          </p:nvPr>
        </p:nvGraphicFramePr>
        <p:xfrm>
          <a:off x="457200" y="1417638"/>
          <a:ext cx="8229600" cy="5287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047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9220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1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Prospects </a:t>
            </a:r>
            <a:r>
              <a:rPr lang="en-US" b="1" dirty="0" smtClean="0"/>
              <a:t>For China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Supportive to </a:t>
            </a:r>
            <a:r>
              <a:rPr lang="en-US" b="1" dirty="0" smtClean="0">
                <a:solidFill>
                  <a:srgbClr val="00B050"/>
                </a:solidFill>
              </a:rPr>
              <a:t>Peaceful Rise of China  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Empower China to </a:t>
            </a:r>
            <a:r>
              <a:rPr lang="en-US" b="1" dirty="0" smtClean="0">
                <a:solidFill>
                  <a:srgbClr val="00B050"/>
                </a:solidFill>
              </a:rPr>
              <a:t>Easy access over Indian Ocean 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Reducing reliance on the </a:t>
            </a:r>
            <a:r>
              <a:rPr lang="en-US" b="1" dirty="0" smtClean="0">
                <a:solidFill>
                  <a:srgbClr val="00B050"/>
                </a:solidFill>
              </a:rPr>
              <a:t>long, expensive and exposed </a:t>
            </a:r>
            <a:r>
              <a:rPr lang="en-US" b="1" dirty="0">
                <a:solidFill>
                  <a:srgbClr val="00B050"/>
                </a:solidFill>
              </a:rPr>
              <a:t>S</a:t>
            </a:r>
            <a:r>
              <a:rPr lang="en-US" b="1" dirty="0" smtClean="0">
                <a:solidFill>
                  <a:srgbClr val="00B050"/>
                </a:solidFill>
              </a:rPr>
              <a:t>ea Routes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through the Malacca Strait from </a:t>
            </a:r>
            <a:r>
              <a:rPr lang="en-US" dirty="0"/>
              <a:t>China to </a:t>
            </a:r>
            <a:r>
              <a:rPr lang="en-US" dirty="0" smtClean="0"/>
              <a:t>Middle East &amp; Africa.</a:t>
            </a:r>
            <a:r>
              <a:rPr lang="en-US" dirty="0"/>
              <a:t> </a:t>
            </a:r>
            <a:endParaRPr lang="en-US" dirty="0" smtClean="0"/>
          </a:p>
          <a:p>
            <a:pPr algn="just"/>
            <a:r>
              <a:rPr lang="en-US" dirty="0"/>
              <a:t>Even if China uses </a:t>
            </a:r>
            <a:r>
              <a:rPr lang="en-US" dirty="0" smtClean="0"/>
              <a:t>CPEC </a:t>
            </a:r>
            <a:r>
              <a:rPr lang="en-US" dirty="0"/>
              <a:t>for 50% of its Oil supplies then it will save $6 Million every day, almost $2 billion every year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Counter Strategy to US-India Strategic Partnership </a:t>
            </a:r>
          </a:p>
        </p:txBody>
      </p:sp>
    </p:spTree>
    <p:extLst>
      <p:ext uri="{BB962C8B-B14F-4D97-AF65-F5344CB8AC3E}">
        <p14:creationId xmlns:p14="http://schemas.microsoft.com/office/powerpoint/2010/main" val="365826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Proposed Map of CPEC</a:t>
            </a:r>
            <a:endParaRPr lang="en-US" b="1" dirty="0"/>
          </a:p>
        </p:txBody>
      </p:sp>
      <p:pic>
        <p:nvPicPr>
          <p:cNvPr id="4" name="Content Placeholder 3" descr="Economic Coridor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600200"/>
            <a:ext cx="8382000" cy="5181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367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Potential Benefits </a:t>
            </a:r>
            <a:r>
              <a:rPr lang="en-US" b="1" dirty="0"/>
              <a:t>to Pakistan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399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GB" dirty="0" smtClean="0"/>
              <a:t>Potential to </a:t>
            </a:r>
            <a:r>
              <a:rPr lang="en-GB" dirty="0" smtClean="0">
                <a:solidFill>
                  <a:srgbClr val="00B050"/>
                </a:solidFill>
              </a:rPr>
              <a:t>stun </a:t>
            </a:r>
            <a:r>
              <a:rPr lang="en-GB" dirty="0">
                <a:solidFill>
                  <a:srgbClr val="00B050"/>
                </a:solidFill>
              </a:rPr>
              <a:t>the Indian strategic planning for naval hegemony in Indian Ocean.</a:t>
            </a:r>
            <a:endParaRPr lang="en-US" dirty="0">
              <a:solidFill>
                <a:srgbClr val="00B050"/>
              </a:solidFill>
            </a:endParaRPr>
          </a:p>
          <a:p>
            <a:pPr lvl="0"/>
            <a:r>
              <a:rPr lang="en-GB" dirty="0" smtClean="0"/>
              <a:t> </a:t>
            </a:r>
            <a:r>
              <a:rPr lang="en-GB" dirty="0"/>
              <a:t>better </a:t>
            </a:r>
            <a:r>
              <a:rPr lang="en-GB" dirty="0" smtClean="0">
                <a:solidFill>
                  <a:srgbClr val="00B050"/>
                </a:solidFill>
              </a:rPr>
              <a:t>prospects </a:t>
            </a:r>
            <a:r>
              <a:rPr lang="en-GB" dirty="0">
                <a:solidFill>
                  <a:srgbClr val="00B050"/>
                </a:solidFill>
              </a:rPr>
              <a:t>into CARs </a:t>
            </a:r>
            <a:r>
              <a:rPr lang="en-GB" dirty="0"/>
              <a:t>and Afghanistan means to reinforce material influence.</a:t>
            </a:r>
            <a:endParaRPr lang="en-US" dirty="0"/>
          </a:p>
          <a:p>
            <a:pPr lvl="0" algn="just"/>
            <a:r>
              <a:rPr lang="en-GB" dirty="0"/>
              <a:t> </a:t>
            </a:r>
            <a:r>
              <a:rPr lang="en-GB" dirty="0" smtClean="0"/>
              <a:t>Scenarios for advancing the </a:t>
            </a:r>
            <a:r>
              <a:rPr lang="en-GB" dirty="0">
                <a:solidFill>
                  <a:srgbClr val="00B050"/>
                </a:solidFill>
              </a:rPr>
              <a:t>economic and military ties between China and Pakistan</a:t>
            </a:r>
            <a:r>
              <a:rPr lang="en-GB" dirty="0"/>
              <a:t> and conceivably Pakistan’s captivation into a “China Centric strategic partnership”.</a:t>
            </a:r>
            <a:endParaRPr lang="en-US" dirty="0"/>
          </a:p>
          <a:p>
            <a:pPr lvl="0"/>
            <a:r>
              <a:rPr lang="en-GB" dirty="0" smtClean="0"/>
              <a:t> Emergence of Pakistan as </a:t>
            </a:r>
            <a:r>
              <a:rPr lang="en-GB" dirty="0" smtClean="0">
                <a:solidFill>
                  <a:srgbClr val="00B050"/>
                </a:solidFill>
              </a:rPr>
              <a:t>Labour Market</a:t>
            </a:r>
            <a:r>
              <a:rPr lang="en-GB" dirty="0" smtClean="0"/>
              <a:t>: Opportunities </a:t>
            </a:r>
            <a:r>
              <a:rPr lang="en-GB" dirty="0"/>
              <a:t>of jobs and </a:t>
            </a:r>
            <a:r>
              <a:rPr lang="en-GB" dirty="0" smtClean="0"/>
              <a:t>Industrial Growth</a:t>
            </a:r>
          </a:p>
          <a:p>
            <a:pPr lvl="0" algn="just"/>
            <a:r>
              <a:rPr lang="en-GB" dirty="0" smtClean="0"/>
              <a:t>Possible ‘Developments in Infrastructure, Energy Resources &amp; Transportation of Goods.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51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CPEC: Prospects and Challenges for Asia Region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29000"/>
          </a:xfrm>
        </p:spPr>
        <p:txBody>
          <a:bodyPr/>
          <a:lstStyle/>
          <a:p>
            <a:pPr marL="285750" indent="-285750">
              <a:spcBef>
                <a:spcPts val="0"/>
              </a:spcBef>
              <a:defRPr/>
            </a:pPr>
            <a:r>
              <a:rPr lang="en-US" dirty="0"/>
              <a:t>CPEC could be a game changer for Pakistan and the entire region as well</a:t>
            </a:r>
          </a:p>
          <a:p>
            <a:pPr marL="285750" indent="-285750">
              <a:spcBef>
                <a:spcPts val="0"/>
              </a:spcBef>
              <a:defRPr/>
            </a:pPr>
            <a:r>
              <a:rPr lang="en-US" dirty="0"/>
              <a:t>Integrating and connecting other Sub Regions of Asia  </a:t>
            </a:r>
          </a:p>
          <a:p>
            <a:pPr marL="285750" indent="-285750">
              <a:spcBef>
                <a:spcPts val="0"/>
              </a:spcBef>
              <a:defRPr/>
            </a:pPr>
            <a:r>
              <a:rPr lang="en-US" dirty="0"/>
              <a:t>Harmony, Peace and Development of Region</a:t>
            </a:r>
          </a:p>
          <a:p>
            <a:pPr marL="285750" indent="-285750">
              <a:spcBef>
                <a:spcPts val="0"/>
              </a:spcBef>
              <a:defRPr/>
            </a:pPr>
            <a:r>
              <a:rPr lang="en-US" dirty="0"/>
              <a:t>Enhance Security and Stability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764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Limitations &amp; Concerns Regarding CPEC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39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Loss of Momentum: No Extensive Debate in Parliament /Provincial Legislatures in Pakistan </a:t>
            </a:r>
          </a:p>
          <a:p>
            <a:pPr algn="just"/>
            <a:r>
              <a:rPr lang="en-US" dirty="0" smtClean="0"/>
              <a:t>Political Discontent: Friction Between Centre &amp; Provinces in Pakistan</a:t>
            </a:r>
          </a:p>
          <a:p>
            <a:pPr algn="just"/>
            <a:r>
              <a:rPr lang="en-US" dirty="0" smtClean="0"/>
              <a:t>Lack of Involvement of All Stake Holders: Civil Society, Businessman &amp; Local Landowners </a:t>
            </a:r>
          </a:p>
          <a:p>
            <a:r>
              <a:rPr lang="en-US" dirty="0" smtClean="0"/>
              <a:t>Changed Approach of Pakistani Government: More Focus on US-Pakistan Ties </a:t>
            </a:r>
          </a:p>
          <a:p>
            <a:r>
              <a:rPr lang="en-US" dirty="0" smtClean="0"/>
              <a:t>Debt Risks for Pakistan</a:t>
            </a:r>
          </a:p>
          <a:p>
            <a:r>
              <a:rPr lang="en-US" dirty="0" smtClean="0"/>
              <a:t>Fear of Expansion of Chinese Influence in Pakistan</a:t>
            </a:r>
          </a:p>
          <a:p>
            <a:r>
              <a:rPr lang="en-US" dirty="0" smtClean="0"/>
              <a:t> Military’s Approach Regarding Cooperation With China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56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Concluding Analysis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Needs Careful Examination of the Prospects for Materializing the Strategic, economic and Political benefits. </a:t>
            </a:r>
          </a:p>
          <a:p>
            <a:pPr algn="just"/>
            <a:r>
              <a:rPr lang="en-US" dirty="0" smtClean="0"/>
              <a:t>Ability to Transform Pakistan’s geographic locale into a Strategic Asset </a:t>
            </a:r>
          </a:p>
          <a:p>
            <a:pPr algn="just"/>
            <a:r>
              <a:rPr lang="en-US" dirty="0" smtClean="0"/>
              <a:t>Needs to Initiate An Extensive Debate at National &amp; Provincial Assemblies to Make it a ‘All Federation Project’</a:t>
            </a:r>
          </a:p>
          <a:p>
            <a:pPr algn="just"/>
            <a:r>
              <a:rPr lang="en-US" dirty="0" smtClean="0"/>
              <a:t>Needs to Enhance the Cultural &amp; People to People Connections Between Pakistan &amp; China to avoid Misperceptions.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930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2000" baseline="30000" dirty="0" smtClean="0"/>
              <a:t>      </a:t>
            </a:r>
            <a:r>
              <a:rPr lang="en-US" sz="2000" dirty="0"/>
              <a:t> </a:t>
            </a:r>
          </a:p>
          <a:p>
            <a:r>
              <a:rPr lang="en-GB" sz="6400" dirty="0" err="1"/>
              <a:t>Tarique</a:t>
            </a:r>
            <a:r>
              <a:rPr lang="en-GB" sz="6400" dirty="0"/>
              <a:t> </a:t>
            </a:r>
            <a:r>
              <a:rPr lang="en-GB" sz="6400" dirty="0" err="1"/>
              <a:t>Niazi</a:t>
            </a:r>
            <a:r>
              <a:rPr lang="en-GB" sz="6400" dirty="0"/>
              <a:t>, “Gwadar: China’s Naval Outpost on the Indian Ocean,” </a:t>
            </a:r>
            <a:r>
              <a:rPr lang="en-GB" sz="6400" dirty="0" smtClean="0"/>
              <a:t> </a:t>
            </a:r>
            <a:endParaRPr lang="en-US" sz="6400" dirty="0"/>
          </a:p>
          <a:p>
            <a:r>
              <a:rPr lang="en-US" sz="6400" dirty="0"/>
              <a:t>The BBC's M </a:t>
            </a:r>
            <a:r>
              <a:rPr lang="en-US" sz="6400" dirty="0" err="1"/>
              <a:t>Ilyas</a:t>
            </a:r>
            <a:r>
              <a:rPr lang="en-US" sz="6400" dirty="0"/>
              <a:t> Khan looks at the significance of the plans under</a:t>
            </a:r>
            <a:r>
              <a:rPr lang="en-GB" sz="6400" dirty="0"/>
              <a:t> “Is China-Pakistan ‘silk road’ a Game Changer</a:t>
            </a:r>
            <a:r>
              <a:rPr lang="en-GB" sz="6400" dirty="0" smtClean="0"/>
              <a:t>?” </a:t>
            </a:r>
            <a:r>
              <a:rPr lang="en-US" sz="6400" dirty="0"/>
              <a:t> </a:t>
            </a:r>
          </a:p>
          <a:p>
            <a:r>
              <a:rPr lang="en-GB" sz="6400" dirty="0"/>
              <a:t> Andrew Small, “Regional Dynamics and Strategic Concerns in South Asia: China’s Role” </a:t>
            </a:r>
            <a:r>
              <a:rPr lang="en-GB" sz="6400" dirty="0" smtClean="0"/>
              <a:t>CSIS</a:t>
            </a:r>
          </a:p>
          <a:p>
            <a:r>
              <a:rPr lang="en-US" sz="6400" dirty="0" err="1"/>
              <a:t>Riaz</a:t>
            </a:r>
            <a:r>
              <a:rPr lang="en-US" sz="6400" dirty="0"/>
              <a:t> Ahmad and Hong </a:t>
            </a:r>
            <a:r>
              <a:rPr lang="en-US" sz="6400" dirty="0" err="1" smtClean="0"/>
              <a:t>Mi</a:t>
            </a:r>
            <a:r>
              <a:rPr lang="en-US" sz="6400" dirty="0" smtClean="0"/>
              <a:t>, “China-Pakistan </a:t>
            </a:r>
            <a:r>
              <a:rPr lang="en-US" sz="6400" dirty="0"/>
              <a:t>Economic Corridor and Its Social Implication on Pakistan: How Will CPEC Boost Pakistan s Infrastructures and Overcome the Challenges</a:t>
            </a:r>
            <a:r>
              <a:rPr lang="en-US" sz="6400" dirty="0" smtClean="0"/>
              <a:t>?”</a:t>
            </a:r>
          </a:p>
          <a:p>
            <a:r>
              <a:rPr lang="en-US" sz="6400" dirty="0" err="1"/>
              <a:t>Hasan</a:t>
            </a:r>
            <a:r>
              <a:rPr lang="en-US" sz="6400" dirty="0"/>
              <a:t> </a:t>
            </a:r>
            <a:r>
              <a:rPr lang="en-US" sz="6400" dirty="0" err="1"/>
              <a:t>Askari</a:t>
            </a:r>
            <a:r>
              <a:rPr lang="en-US" sz="6400" dirty="0"/>
              <a:t> </a:t>
            </a:r>
            <a:r>
              <a:rPr lang="en-US" sz="6400" dirty="0" smtClean="0"/>
              <a:t>Rizvi, “</a:t>
            </a:r>
            <a:r>
              <a:rPr lang="en-US" sz="6400" dirty="0"/>
              <a:t>The China-Pakistan Economic Corridor: Regional Cooperation and Socio-Economic Development” </a:t>
            </a:r>
          </a:p>
          <a:p>
            <a:endParaRPr lang="en-GB" sz="6400" dirty="0" smtClean="0"/>
          </a:p>
          <a:p>
            <a:r>
              <a:rPr lang="en-GB" sz="6400" dirty="0" smtClean="0"/>
              <a:t> </a:t>
            </a:r>
            <a:r>
              <a:rPr lang="en-GB" sz="6400" dirty="0" err="1" smtClean="0"/>
              <a:t>Akber</a:t>
            </a:r>
            <a:r>
              <a:rPr lang="en-GB" sz="6400" dirty="0" smtClean="0"/>
              <a:t> Ali, “China Pakistan Economic Corridor: Prospects and Challenges for Regional Integration” </a:t>
            </a:r>
          </a:p>
          <a:p>
            <a:r>
              <a:rPr lang="en-GB" sz="6400" dirty="0" smtClean="0"/>
              <a:t>China Daily, October 2, 2013 </a:t>
            </a:r>
          </a:p>
          <a:p>
            <a:r>
              <a:rPr lang="en-GB" sz="6400" dirty="0" smtClean="0"/>
              <a:t>Christian Wagner, “The Effects of the China-Pakistan Economic Corridor on India-Pakistan Relations”</a:t>
            </a:r>
          </a:p>
          <a:p>
            <a:r>
              <a:rPr lang="en-GB" sz="6400" dirty="0" smtClean="0"/>
              <a:t>M. Zia-</a:t>
            </a:r>
            <a:r>
              <a:rPr lang="en-GB" sz="6400" dirty="0" err="1" smtClean="0"/>
              <a:t>ur</a:t>
            </a:r>
            <a:r>
              <a:rPr lang="en-GB" sz="6400" dirty="0" smtClean="0"/>
              <a:t>-</a:t>
            </a:r>
            <a:r>
              <a:rPr lang="en-GB" sz="6400" dirty="0" err="1" smtClean="0"/>
              <a:t>Rehman</a:t>
            </a:r>
            <a:r>
              <a:rPr lang="en-GB" sz="6400" dirty="0" smtClean="0"/>
              <a:t>, “Strategic National Perspective and CPEC Understanding the Changing National Paradigms” </a:t>
            </a:r>
          </a:p>
          <a:p>
            <a:r>
              <a:rPr lang="en-GB" sz="6400" dirty="0" smtClean="0"/>
              <a:t>CPEC Official Site </a:t>
            </a:r>
            <a:endParaRPr lang="en-GB" sz="6400" dirty="0"/>
          </a:p>
          <a:p>
            <a:endParaRPr lang="en-GB" sz="2000" baseline="300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1041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/>
          </a:p>
        </p:txBody>
      </p:sp>
      <p:sp>
        <p:nvSpPr>
          <p:cNvPr id="5" name="Oval 4"/>
          <p:cNvSpPr/>
          <p:nvPr/>
        </p:nvSpPr>
        <p:spPr>
          <a:xfrm>
            <a:off x="1981200" y="1576589"/>
            <a:ext cx="51816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Thank you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45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Sequence of Talk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Principal Argument </a:t>
            </a:r>
          </a:p>
          <a:p>
            <a:r>
              <a:rPr lang="en-US" sz="2000" dirty="0" smtClean="0"/>
              <a:t>Objectives of the Study</a:t>
            </a:r>
          </a:p>
          <a:p>
            <a:r>
              <a:rPr lang="en-US" sz="2000" dirty="0" smtClean="0"/>
              <a:t>Research Questions </a:t>
            </a:r>
          </a:p>
          <a:p>
            <a:r>
              <a:rPr lang="en-US" sz="2000" dirty="0" smtClean="0"/>
              <a:t>Methodology </a:t>
            </a:r>
          </a:p>
          <a:p>
            <a:r>
              <a:rPr lang="en-US" sz="2000" dirty="0" smtClean="0"/>
              <a:t>Pak-China </a:t>
            </a:r>
            <a:r>
              <a:rPr lang="en-US" sz="2000" dirty="0"/>
              <a:t>Relations: A </a:t>
            </a:r>
            <a:r>
              <a:rPr lang="en-US" sz="2000" dirty="0" smtClean="0"/>
              <a:t>Reappraisal</a:t>
            </a:r>
          </a:p>
          <a:p>
            <a:r>
              <a:rPr lang="en-US" sz="2000" dirty="0"/>
              <a:t>Dynamics of Pak-China Relations </a:t>
            </a:r>
            <a:endParaRPr lang="en-US" sz="2000" dirty="0" smtClean="0"/>
          </a:p>
          <a:p>
            <a:r>
              <a:rPr lang="en-US" sz="2000" dirty="0" smtClean="0"/>
              <a:t>CPEC: A Flagship Project  </a:t>
            </a:r>
          </a:p>
          <a:p>
            <a:r>
              <a:rPr lang="en-US" sz="2000" dirty="0" smtClean="0"/>
              <a:t>Potential Benefits For Pakistan </a:t>
            </a:r>
          </a:p>
          <a:p>
            <a:r>
              <a:rPr lang="en-US" sz="2000" dirty="0" smtClean="0"/>
              <a:t>Prospects For China  </a:t>
            </a:r>
          </a:p>
          <a:p>
            <a:r>
              <a:rPr lang="en-US" sz="2000" dirty="0" smtClean="0"/>
              <a:t>CPEC: Prospects &amp; Challenges for Asia Region </a:t>
            </a:r>
          </a:p>
          <a:p>
            <a:r>
              <a:rPr lang="en-US" sz="2000" dirty="0"/>
              <a:t>Limitations &amp; Concerns Regarding CPEC </a:t>
            </a:r>
            <a:endParaRPr lang="en-US" sz="2000" dirty="0" smtClean="0"/>
          </a:p>
          <a:p>
            <a:r>
              <a:rPr lang="en-US" sz="2000" dirty="0" smtClean="0"/>
              <a:t>Concluding Analysis </a:t>
            </a:r>
          </a:p>
          <a:p>
            <a:r>
              <a:rPr lang="en-US" sz="2000" dirty="0" smtClean="0"/>
              <a:t>References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412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88" y="198013"/>
            <a:ext cx="8229600" cy="1143000"/>
          </a:xfrm>
        </p:spPr>
        <p:txBody>
          <a:bodyPr/>
          <a:lstStyle/>
          <a:p>
            <a:r>
              <a:rPr lang="en-US" dirty="0" smtClean="0"/>
              <a:t>Principal Argument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1447800" y="2087988"/>
            <a:ext cx="6705600" cy="429736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CPEC has potential to become a significant expression of Pakistan-China Strategic Nexus, however it is primarily losing the Drive due to various Dynamics of </a:t>
            </a:r>
            <a:r>
              <a:rPr lang="en-US" sz="2400" b="1" dirty="0" smtClean="0"/>
              <a:t>Politics </a:t>
            </a:r>
            <a:r>
              <a:rPr lang="en-US" sz="2400" b="1" dirty="0"/>
              <a:t>of Economic Corridor.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03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 smtClean="0"/>
              <a:t>Objectives of the Study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/>
              <a:t>To highlight the prospects of Pak-China </a:t>
            </a:r>
            <a:r>
              <a:rPr lang="en-US" sz="3600" dirty="0"/>
              <a:t>s</a:t>
            </a:r>
            <a:r>
              <a:rPr lang="en-US" sz="3600" dirty="0" smtClean="0"/>
              <a:t>trategic interests for Pakistan in particular </a:t>
            </a:r>
          </a:p>
          <a:p>
            <a:pPr algn="just"/>
            <a:r>
              <a:rPr lang="en-US" sz="3600" dirty="0" smtClean="0"/>
              <a:t>To assess the Ground Realities of CPEC  </a:t>
            </a:r>
          </a:p>
          <a:p>
            <a:pPr algn="just"/>
            <a:r>
              <a:rPr lang="en-US" sz="3600" dirty="0" smtClean="0"/>
              <a:t> To evaluate the concerns of Stake Holders and related Limitations</a:t>
            </a:r>
          </a:p>
          <a:p>
            <a:pPr algn="just"/>
            <a:r>
              <a:rPr lang="en-US" sz="3600" dirty="0" smtClean="0"/>
              <a:t>To Analyze the Internal Dynamics of Politics of Pakistan Related to CPEC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8262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Research Questions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dirty="0" smtClean="0"/>
              <a:t>Is </a:t>
            </a:r>
            <a:r>
              <a:rPr lang="en-US" sz="3600" dirty="0" smtClean="0">
                <a:solidFill>
                  <a:srgbClr val="FF0000"/>
                </a:solidFill>
              </a:rPr>
              <a:t>CPEC A Win-Win </a:t>
            </a:r>
            <a:r>
              <a:rPr lang="en-US" sz="3600" dirty="0" smtClean="0"/>
              <a:t>situation especially for Pakistan?</a:t>
            </a:r>
          </a:p>
          <a:p>
            <a:pPr algn="just"/>
            <a:r>
              <a:rPr lang="en-US" sz="3600" dirty="0" smtClean="0"/>
              <a:t>How it </a:t>
            </a:r>
            <a:r>
              <a:rPr lang="en-US" sz="3600" dirty="0"/>
              <a:t>w</a:t>
            </a:r>
            <a:r>
              <a:rPr lang="en-US" sz="3600" dirty="0" smtClean="0"/>
              <a:t>ill </a:t>
            </a:r>
            <a:r>
              <a:rPr lang="en-US" sz="3600" dirty="0"/>
              <a:t>e</a:t>
            </a:r>
            <a:r>
              <a:rPr lang="en-US" sz="3600" dirty="0" smtClean="0"/>
              <a:t>nhance the </a:t>
            </a:r>
            <a:r>
              <a:rPr lang="en-US" sz="3600" dirty="0" smtClean="0">
                <a:solidFill>
                  <a:srgbClr val="FF0000"/>
                </a:solidFill>
              </a:rPr>
              <a:t>‘Strategic Outlook’</a:t>
            </a:r>
            <a:r>
              <a:rPr lang="en-US" sz="3600" dirty="0" smtClean="0"/>
              <a:t> of Pakistan? </a:t>
            </a:r>
          </a:p>
          <a:p>
            <a:pPr algn="just"/>
            <a:r>
              <a:rPr lang="en-US" sz="3600" dirty="0" smtClean="0"/>
              <a:t>What are the </a:t>
            </a:r>
            <a:r>
              <a:rPr lang="en-US" sz="3600" dirty="0" smtClean="0">
                <a:solidFill>
                  <a:srgbClr val="FF0000"/>
                </a:solidFill>
              </a:rPr>
              <a:t>Limitations &amp; Problems </a:t>
            </a:r>
            <a:r>
              <a:rPr lang="en-US" sz="3600" dirty="0" smtClean="0"/>
              <a:t>at Operational level?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31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dirty="0" smtClean="0"/>
              <a:t>Qualitative in nature </a:t>
            </a:r>
            <a:endParaRPr lang="en-US" sz="4000" dirty="0"/>
          </a:p>
          <a:p>
            <a:pPr algn="just"/>
            <a:r>
              <a:rPr lang="en-US" sz="4000" dirty="0"/>
              <a:t>Descriptive and analytical </a:t>
            </a:r>
            <a:r>
              <a:rPr lang="en-US" sz="4000" dirty="0" smtClean="0"/>
              <a:t>methods</a:t>
            </a:r>
            <a:endParaRPr lang="en-US" sz="4000" dirty="0"/>
          </a:p>
          <a:p>
            <a:pPr algn="just"/>
            <a:r>
              <a:rPr lang="en-US" sz="4000" dirty="0"/>
              <a:t>S</a:t>
            </a:r>
            <a:r>
              <a:rPr lang="en-US" sz="4000" dirty="0" smtClean="0"/>
              <a:t>econdary sources</a:t>
            </a:r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4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Pak-China Relations: A Reappraisal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Pak-China </a:t>
            </a:r>
            <a:r>
              <a:rPr lang="en-US" dirty="0" smtClean="0">
                <a:solidFill>
                  <a:srgbClr val="FF0000"/>
                </a:solidFill>
              </a:rPr>
              <a:t>“All-Weather Friends”: Natural Partnership</a:t>
            </a:r>
          </a:p>
          <a:p>
            <a:pPr algn="just"/>
            <a:r>
              <a:rPr lang="en-US" dirty="0" smtClean="0"/>
              <a:t>Both support each other at </a:t>
            </a:r>
            <a:r>
              <a:rPr lang="en-US" dirty="0" smtClean="0"/>
              <a:t>regional &amp; international </a:t>
            </a:r>
            <a:r>
              <a:rPr lang="en-US" dirty="0" smtClean="0"/>
              <a:t>fora </a:t>
            </a:r>
          </a:p>
          <a:p>
            <a:pPr algn="just"/>
            <a:r>
              <a:rPr lang="en-US" dirty="0" smtClean="0"/>
              <a:t>Relationship built Primarily on </a:t>
            </a:r>
            <a:r>
              <a:rPr lang="en-US" dirty="0" smtClean="0">
                <a:solidFill>
                  <a:srgbClr val="FF0000"/>
                </a:solidFill>
              </a:rPr>
              <a:t>Diplomatic </a:t>
            </a:r>
            <a:r>
              <a:rPr lang="en-US" dirty="0"/>
              <a:t>and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Defense</a:t>
            </a:r>
          </a:p>
          <a:p>
            <a:pPr algn="just"/>
            <a:r>
              <a:rPr lang="en-US" dirty="0" smtClean="0"/>
              <a:t>Relationship Transformed from </a:t>
            </a:r>
            <a:r>
              <a:rPr lang="en-US" dirty="0" smtClean="0">
                <a:solidFill>
                  <a:srgbClr val="FF0000"/>
                </a:solidFill>
              </a:rPr>
              <a:t>Bilateral approach to Strategic Interests </a:t>
            </a: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92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Dynamics of Pak-China Relations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dirty="0"/>
              <a:t>U.S policy of ‘Pivot Asia’ has provided valid grounds for much wider degree of collaboration.</a:t>
            </a:r>
          </a:p>
          <a:p>
            <a:pPr algn="just"/>
            <a:r>
              <a:rPr lang="en-GB" dirty="0"/>
              <a:t>For many Chinese strategists, the ‘Pivot Asia’ denotes to augment U.S and allied exertions to contain </a:t>
            </a:r>
            <a:r>
              <a:rPr lang="en-GB" dirty="0" smtClean="0"/>
              <a:t>China.</a:t>
            </a:r>
          </a:p>
          <a:p>
            <a:pPr algn="just"/>
            <a:r>
              <a:rPr lang="en-GB" dirty="0" smtClean="0"/>
              <a:t>U.S sees China as </a:t>
            </a:r>
            <a:r>
              <a:rPr lang="en-US" dirty="0" smtClean="0"/>
              <a:t>“A </a:t>
            </a:r>
            <a:r>
              <a:rPr lang="en-US" dirty="0"/>
              <a:t>strategic competitor rather than strategic partner</a:t>
            </a:r>
            <a:r>
              <a:rPr lang="en-US" dirty="0" smtClean="0"/>
              <a:t>”</a:t>
            </a:r>
            <a:endParaRPr lang="en-GB" dirty="0"/>
          </a:p>
          <a:p>
            <a:pPr algn="just"/>
            <a:r>
              <a:rPr lang="en-GB" dirty="0"/>
              <a:t>Chinese notion of “Strings of Pearl Strategy” indicates the increasing China-Pakistan Nexus by establishing bonds with Myanmar, Sri-</a:t>
            </a:r>
            <a:r>
              <a:rPr lang="en-GB" dirty="0" err="1"/>
              <a:t>lanka</a:t>
            </a:r>
            <a:r>
              <a:rPr lang="en-GB" dirty="0"/>
              <a:t> and Bangladesh.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81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449"/>
            <a:ext cx="7122338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CPEC: A Flagship Project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334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Flagship, mega and high level Developmental Project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“One Belt, One Road” Initiative </a:t>
            </a:r>
          </a:p>
          <a:p>
            <a:pPr algn="just"/>
            <a:r>
              <a:rPr lang="en-US" dirty="0"/>
              <a:t>A</a:t>
            </a:r>
            <a:r>
              <a:rPr lang="en-US" dirty="0" smtClean="0"/>
              <a:t>ttempt to bolster economic ties between Beijing and Islamabad</a:t>
            </a:r>
          </a:p>
          <a:p>
            <a:pPr algn="just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‘A Game Changer’        </a:t>
            </a:r>
            <a:r>
              <a:rPr lang="en-US" dirty="0" smtClean="0"/>
              <a:t>to transformed Regional connectivity through shared economic Development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340" y="20444"/>
            <a:ext cx="2378075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4399369" y="4953000"/>
            <a:ext cx="1066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3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2310</TotalTime>
  <Words>689</Words>
  <Application>Microsoft Office PowerPoint</Application>
  <PresentationFormat>On-screen Show (4:3)</PresentationFormat>
  <Paragraphs>108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Politics of Economic Corridor:  Prospects of Pakistan-China Nexus</vt:lpstr>
      <vt:lpstr>Sequence of Talk</vt:lpstr>
      <vt:lpstr>Principal Argument </vt:lpstr>
      <vt:lpstr>Objectives of the Study</vt:lpstr>
      <vt:lpstr>Research Questions </vt:lpstr>
      <vt:lpstr>Methodology</vt:lpstr>
      <vt:lpstr>Pak-China Relations: A Reappraisal</vt:lpstr>
      <vt:lpstr>Dynamics of Pak-China Relations </vt:lpstr>
      <vt:lpstr>CPEC: A Flagship Project  </vt:lpstr>
      <vt:lpstr>Areas under CPEC Development </vt:lpstr>
      <vt:lpstr>PowerPoint Presentation</vt:lpstr>
      <vt:lpstr>Prospects For China</vt:lpstr>
      <vt:lpstr>Proposed Map of CPEC</vt:lpstr>
      <vt:lpstr>Potential Benefits to Pakistan </vt:lpstr>
      <vt:lpstr>CPEC: Prospects and Challenges for Asia Region </vt:lpstr>
      <vt:lpstr>Limitations &amp; Concerns Regarding CPEC </vt:lpstr>
      <vt:lpstr>Concluding Analysis </vt:lpstr>
      <vt:lpstr>References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Politics of Economic Corridor: Prospects of Pakistan China Nexus</dc:title>
  <dc:creator>Darakhshan Zahid</dc:creator>
  <cp:lastModifiedBy>salma amjad</cp:lastModifiedBy>
  <cp:revision>112</cp:revision>
  <dcterms:created xsi:type="dcterms:W3CDTF">2019-02-27T05:46:04Z</dcterms:created>
  <dcterms:modified xsi:type="dcterms:W3CDTF">2019-10-15T04:58:58Z</dcterms:modified>
</cp:coreProperties>
</file>