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296" r:id="rId3"/>
    <p:sldId id="297" r:id="rId4"/>
    <p:sldId id="324" r:id="rId5"/>
    <p:sldId id="325" r:id="rId6"/>
    <p:sldId id="328" r:id="rId7"/>
    <p:sldId id="329" r:id="rId8"/>
    <p:sldId id="331" r:id="rId9"/>
    <p:sldId id="338" r:id="rId10"/>
    <p:sldId id="339" r:id="rId11"/>
    <p:sldId id="347" r:id="rId12"/>
    <p:sldId id="348" r:id="rId13"/>
    <p:sldId id="351" r:id="rId14"/>
    <p:sldId id="356" r:id="rId15"/>
    <p:sldId id="357" r:id="rId16"/>
    <p:sldId id="358" r:id="rId17"/>
    <p:sldId id="310" r:id="rId18"/>
  </p:sldIdLst>
  <p:sldSz cx="8999538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008000"/>
    <a:srgbClr val="00FF00"/>
    <a:srgbClr val="FFFF66"/>
    <a:srgbClr val="001B50"/>
    <a:srgbClr val="0000FF"/>
    <a:srgbClr val="33CC33"/>
    <a:srgbClr val="FF0066"/>
    <a:srgbClr val="FF505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2115" autoAdjust="0"/>
  </p:normalViewPr>
  <p:slideViewPr>
    <p:cSldViewPr>
      <p:cViewPr varScale="1">
        <p:scale>
          <a:sx n="47" d="100"/>
          <a:sy n="47" d="100"/>
        </p:scale>
        <p:origin x="-1596" y="-96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3-Concluding%20Remarks.pptx" TargetMode="External"/><Relationship Id="rId2" Type="http://schemas.openxmlformats.org/officeDocument/2006/relationships/hyperlink" Target="2-Results.pptx" TargetMode="External"/><Relationship Id="rId1" Type="http://schemas.openxmlformats.org/officeDocument/2006/relationships/hyperlink" Target="1c-Methods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81E44-751A-41A3-9D84-F852618EAFA3}" type="doc">
      <dgm:prSet loTypeId="urn:microsoft.com/office/officeart/2011/layout/RadialPictureList" loCatId="pictur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153D9ACA-CA9D-4724-BE4D-E213B4DD2304}">
      <dgm:prSet phldrT="[Text]"/>
      <dgm:spPr/>
      <dgm:t>
        <a:bodyPr/>
        <a:lstStyle/>
        <a:p>
          <a:r>
            <a:rPr lang="id-ID" dirty="0">
              <a:latin typeface="Bernard MT Condensed" panose="02050806060905020404" pitchFamily="18" charset="0"/>
            </a:rPr>
            <a:t>Methods &amp; Design (Metode dan Desain)</a:t>
          </a:r>
        </a:p>
      </dgm:t>
    </dgm:pt>
    <dgm:pt modelId="{50E361A5-0696-429D-990D-7729F0BEB157}" type="parTrans" cxnId="{462A0CE3-48D2-44A3-BF09-179308913F91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36CD23E9-EE19-4A1D-832A-89DF9993DD6E}" type="sibTrans" cxnId="{462A0CE3-48D2-44A3-BF09-179308913F91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2A9923C8-BC2C-4CD6-94C2-DFFEC6D8DEE1}">
      <dgm:prSet phldrT="[Text]"/>
      <dgm:spPr/>
      <dgm:t>
        <a:bodyPr/>
        <a:lstStyle/>
        <a:p>
          <a:r>
            <a:rPr lang="id-ID" dirty="0">
              <a:latin typeface="Bernard MT Condensed" panose="02050806060905020404" pitchFamily="18" charset="0"/>
            </a:rPr>
            <a:t>Results &amp; </a:t>
          </a:r>
          <a:r>
            <a:rPr lang="id-ID" dirty="0" err="1">
              <a:latin typeface="Bernard MT Condensed" panose="02050806060905020404" pitchFamily="18" charset="0"/>
            </a:rPr>
            <a:t>Arguments</a:t>
          </a:r>
          <a:r>
            <a:rPr lang="id-ID" dirty="0">
              <a:latin typeface="Bernard MT Condensed" panose="02050806060905020404" pitchFamily="18" charset="0"/>
            </a:rPr>
            <a:t> (Hasil dan Argumen)</a:t>
          </a:r>
        </a:p>
      </dgm:t>
    </dgm:pt>
    <dgm:pt modelId="{6E2A0A6B-C6B8-40A5-AC34-1F0DB9DDA43D}" type="parTrans" cxnId="{43FD9073-43BB-4924-BFB0-5F8C11780C64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DC0167E6-14C1-4354-8CE6-0544B9D7E163}" type="sibTrans" cxnId="{43FD9073-43BB-4924-BFB0-5F8C11780C64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FD84A8BF-3FAD-4A4D-9FF9-C37801E59062}">
      <dgm:prSet phldrT="[Text]"/>
      <dgm:spPr/>
      <dgm:t>
        <a:bodyPr/>
        <a:lstStyle/>
        <a:p>
          <a:r>
            <a:rPr lang="id-ID" dirty="0" err="1">
              <a:latin typeface="Bernard MT Condensed" panose="02050806060905020404" pitchFamily="18" charset="0"/>
            </a:rPr>
            <a:t>Concluding</a:t>
          </a:r>
          <a:r>
            <a:rPr lang="id-ID" dirty="0">
              <a:latin typeface="Bernard MT Condensed" panose="02050806060905020404" pitchFamily="18" charset="0"/>
            </a:rPr>
            <a:t> </a:t>
          </a:r>
          <a:r>
            <a:rPr lang="id-ID" dirty="0" err="1">
              <a:latin typeface="Bernard MT Condensed" panose="02050806060905020404" pitchFamily="18" charset="0"/>
            </a:rPr>
            <a:t>Remarks</a:t>
          </a:r>
          <a:r>
            <a:rPr lang="id-ID" dirty="0">
              <a:latin typeface="Bernard MT Condensed" panose="02050806060905020404" pitchFamily="18" charset="0"/>
            </a:rPr>
            <a:t> (Catatan Penutup/Kesimpulan)</a:t>
          </a:r>
        </a:p>
      </dgm:t>
    </dgm:pt>
    <dgm:pt modelId="{F1CDADA3-34F9-4877-9868-470C11E3013F}" type="parTrans" cxnId="{CB2D8E15-68CC-4EAC-88C0-D496BD6575CB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B43619B6-C4D0-4399-A735-6BCD8CBC8000}" type="sibTrans" cxnId="{CB2D8E15-68CC-4EAC-88C0-D496BD6575CB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C5B77DE9-3B63-4358-952E-DA5DD67697E1}">
      <dgm:prSet phldrT="[Text]" custScaleY="55921" custLinFactNeighborY="-21727"/>
      <dgm:spPr/>
      <dgm:t>
        <a:bodyPr/>
        <a:lstStyle/>
        <a:p>
          <a:endParaRPr lang="id-ID"/>
        </a:p>
      </dgm:t>
    </dgm:pt>
    <dgm:pt modelId="{4019F9D3-1918-4CE6-A173-BBD005DD606C}" type="parTrans" cxnId="{1A7AB2B6-851C-42E1-840B-296D03A7B8E8}">
      <dgm:prSet/>
      <dgm:spPr/>
      <dgm:t>
        <a:bodyPr/>
        <a:lstStyle/>
        <a:p>
          <a:endParaRPr lang="id-ID"/>
        </a:p>
      </dgm:t>
    </dgm:pt>
    <dgm:pt modelId="{87468D14-5CFB-4A8F-B13C-C281CBCDDFCF}" type="sibTrans" cxnId="{1A7AB2B6-851C-42E1-840B-296D03A7B8E8}">
      <dgm:prSet/>
      <dgm:spPr/>
      <dgm:t>
        <a:bodyPr/>
        <a:lstStyle/>
        <a:p>
          <a:endParaRPr lang="id-ID"/>
        </a:p>
      </dgm:t>
    </dgm:pt>
    <dgm:pt modelId="{1BFD62B0-C844-4E2F-A727-C505144E165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id-ID" sz="1000" b="1" dirty="0" err="1">
              <a:latin typeface="Berlin Sans FB Demi" panose="020E0802020502020306" pitchFamily="34" charset="0"/>
            </a:rPr>
            <a:t>Introduction</a:t>
          </a:r>
          <a:endParaRPr lang="id-ID" sz="1000" b="1" dirty="0">
            <a:latin typeface="Berlin Sans FB Demi" panose="020E0802020502020306" pitchFamily="34" charset="0"/>
          </a:endParaRPr>
        </a:p>
        <a:p>
          <a:endParaRPr lang="id-ID" sz="500" b="1" dirty="0">
            <a:latin typeface="Berlin Sans FB Demi" panose="020E0802020502020306" pitchFamily="34" charset="0"/>
          </a:endParaRPr>
        </a:p>
      </dgm:t>
    </dgm:pt>
    <dgm:pt modelId="{ADF4DA80-34B7-490C-9DB5-F5193AF1AA3D}" type="sibTrans" cxnId="{B03C70CB-761C-47EB-9379-A5689B9D6B13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7CAFE462-D5A2-44C1-AA22-1FC269800995}" type="parTrans" cxnId="{B03C70CB-761C-47EB-9379-A5689B9D6B13}">
      <dgm:prSet/>
      <dgm:spPr/>
      <dgm:t>
        <a:bodyPr/>
        <a:lstStyle/>
        <a:p>
          <a:endParaRPr lang="id-ID">
            <a:latin typeface="Bernard MT Condensed" panose="02050806060905020404" pitchFamily="18" charset="0"/>
          </a:endParaRPr>
        </a:p>
      </dgm:t>
    </dgm:pt>
    <dgm:pt modelId="{6C3C4A43-A113-450B-81B1-DEAB00C63E37}" type="pres">
      <dgm:prSet presAssocID="{67D81E44-751A-41A3-9D84-F852618EAFA3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id-ID"/>
        </a:p>
      </dgm:t>
    </dgm:pt>
    <dgm:pt modelId="{9941BC14-6659-4A73-BFA6-5933CF707744}" type="pres">
      <dgm:prSet presAssocID="{1BFD62B0-C844-4E2F-A727-C505144E1651}" presName="Parent" presStyleLbl="node1" presStyleIdx="0" presStyleCnt="2" custScaleX="21920" custScaleY="5225" custLinFactNeighborX="-7243" custLinFactNeighborY="-22800">
        <dgm:presLayoutVars>
          <dgm:chMax val="4"/>
          <dgm:chPref val="3"/>
        </dgm:presLayoutVars>
      </dgm:prSet>
      <dgm:spPr/>
      <dgm:t>
        <a:bodyPr/>
        <a:lstStyle/>
        <a:p>
          <a:endParaRPr lang="id-ID"/>
        </a:p>
      </dgm:t>
    </dgm:pt>
    <dgm:pt modelId="{98F066F1-BDBA-4566-BE3E-97B6CE5A638A}" type="pres">
      <dgm:prSet presAssocID="{153D9ACA-CA9D-4724-BE4D-E213B4DD2304}" presName="Accent" presStyleLbl="node1" presStyleIdx="1" presStyleCnt="2"/>
      <dgm:spPr/>
    </dgm:pt>
    <dgm:pt modelId="{59288306-2373-4FDB-AB94-6B974A69C051}" type="pres">
      <dgm:prSet presAssocID="{153D9ACA-CA9D-4724-BE4D-E213B4DD2304}" presName="Image1" presStyleLbl="fgImgPlace1" presStyleIdx="0" presStyleCnt="3"/>
      <dgm:spPr/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35F43438-F133-4C69-9E0D-2393DB7B7294}" type="pres">
      <dgm:prSet presAssocID="{153D9ACA-CA9D-4724-BE4D-E213B4DD2304}" presName="Child1" presStyleLbl="revTx" presStyleIdx="0" presStyleCnt="3" custScaleX="108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ACB13B-417C-45B8-958A-80A4FDCCAE5D}" type="pres">
      <dgm:prSet presAssocID="{2A9923C8-BC2C-4CD6-94C2-DFFEC6D8DEE1}" presName="Image2" presStyleCnt="0"/>
      <dgm:spPr/>
    </dgm:pt>
    <dgm:pt modelId="{A57CCDDD-6331-4E3F-8B3C-67D2C9DEF19C}" type="pres">
      <dgm:prSet presAssocID="{2A9923C8-BC2C-4CD6-94C2-DFFEC6D8DEE1}" presName="Image" presStyleLbl="fgImgPlace1" presStyleIdx="1" presStyleCnt="3"/>
      <dgm:spPr/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2" action="ppaction://hlinkpres?slideindex=1&amp;slidetitle="/>
          </dgm14:cNvPr>
        </a:ext>
      </dgm:extLst>
    </dgm:pt>
    <dgm:pt modelId="{E9BBFE7D-FF7B-48F4-B928-55D6607FC90C}" type="pres">
      <dgm:prSet presAssocID="{2A9923C8-BC2C-4CD6-94C2-DFFEC6D8DEE1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97BD08-5D97-42C5-852C-8E5E99FD2EFE}" type="pres">
      <dgm:prSet presAssocID="{FD84A8BF-3FAD-4A4D-9FF9-C37801E59062}" presName="Image3" presStyleCnt="0"/>
      <dgm:spPr/>
    </dgm:pt>
    <dgm:pt modelId="{D418088A-B980-42B4-972F-99E9FC307551}" type="pres">
      <dgm:prSet presAssocID="{FD84A8BF-3FAD-4A4D-9FF9-C37801E59062}" presName="Image" presStyleLbl="fgImgPlace1" presStyleIdx="2" presStyleCnt="3"/>
      <dgm:spPr/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3" action="ppaction://hlinkpres?slideindex=1&amp;slidetitle="/>
          </dgm14:cNvPr>
        </a:ext>
      </dgm:extLst>
    </dgm:pt>
    <dgm:pt modelId="{3BECDDCC-ADB1-4F37-B66F-CBD008D29831}" type="pres">
      <dgm:prSet presAssocID="{FD84A8BF-3FAD-4A4D-9FF9-C37801E59062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62A0CE3-48D2-44A3-BF09-179308913F91}" srcId="{1BFD62B0-C844-4E2F-A727-C505144E1651}" destId="{153D9ACA-CA9D-4724-BE4D-E213B4DD2304}" srcOrd="0" destOrd="0" parTransId="{50E361A5-0696-429D-990D-7729F0BEB157}" sibTransId="{36CD23E9-EE19-4A1D-832A-89DF9993DD6E}"/>
    <dgm:cxn modelId="{90D992BB-8A2A-4545-B1AD-406EB9F59030}" type="presOf" srcId="{2A9923C8-BC2C-4CD6-94C2-DFFEC6D8DEE1}" destId="{E9BBFE7D-FF7B-48F4-B928-55D6607FC90C}" srcOrd="0" destOrd="0" presId="urn:microsoft.com/office/officeart/2011/layout/RadialPictureList"/>
    <dgm:cxn modelId="{CB2D8E15-68CC-4EAC-88C0-D496BD6575CB}" srcId="{1BFD62B0-C844-4E2F-A727-C505144E1651}" destId="{FD84A8BF-3FAD-4A4D-9FF9-C37801E59062}" srcOrd="2" destOrd="0" parTransId="{F1CDADA3-34F9-4877-9868-470C11E3013F}" sibTransId="{B43619B6-C4D0-4399-A735-6BCD8CBC8000}"/>
    <dgm:cxn modelId="{1A7AB2B6-851C-42E1-840B-296D03A7B8E8}" srcId="{67D81E44-751A-41A3-9D84-F852618EAFA3}" destId="{C5B77DE9-3B63-4358-952E-DA5DD67697E1}" srcOrd="1" destOrd="0" parTransId="{4019F9D3-1918-4CE6-A173-BBD005DD606C}" sibTransId="{87468D14-5CFB-4A8F-B13C-C281CBCDDFCF}"/>
    <dgm:cxn modelId="{43FD9073-43BB-4924-BFB0-5F8C11780C64}" srcId="{1BFD62B0-C844-4E2F-A727-C505144E1651}" destId="{2A9923C8-BC2C-4CD6-94C2-DFFEC6D8DEE1}" srcOrd="1" destOrd="0" parTransId="{6E2A0A6B-C6B8-40A5-AC34-1F0DB9DDA43D}" sibTransId="{DC0167E6-14C1-4354-8CE6-0544B9D7E163}"/>
    <dgm:cxn modelId="{B03C70CB-761C-47EB-9379-A5689B9D6B13}" srcId="{67D81E44-751A-41A3-9D84-F852618EAFA3}" destId="{1BFD62B0-C844-4E2F-A727-C505144E1651}" srcOrd="0" destOrd="0" parTransId="{7CAFE462-D5A2-44C1-AA22-1FC269800995}" sibTransId="{ADF4DA80-34B7-490C-9DB5-F5193AF1AA3D}"/>
    <dgm:cxn modelId="{419EAECF-B34C-4691-8CED-95228BACEE65}" type="presOf" srcId="{FD84A8BF-3FAD-4A4D-9FF9-C37801E59062}" destId="{3BECDDCC-ADB1-4F37-B66F-CBD008D29831}" srcOrd="0" destOrd="0" presId="urn:microsoft.com/office/officeart/2011/layout/RadialPictureList"/>
    <dgm:cxn modelId="{DABEE555-32EF-4F18-B75E-253D80B89CF6}" type="presOf" srcId="{153D9ACA-CA9D-4724-BE4D-E213B4DD2304}" destId="{35F43438-F133-4C69-9E0D-2393DB7B7294}" srcOrd="0" destOrd="0" presId="urn:microsoft.com/office/officeart/2011/layout/RadialPictureList"/>
    <dgm:cxn modelId="{F08F1EA7-9155-4073-8B4D-A676DB8FF9E8}" type="presOf" srcId="{67D81E44-751A-41A3-9D84-F852618EAFA3}" destId="{6C3C4A43-A113-450B-81B1-DEAB00C63E37}" srcOrd="0" destOrd="0" presId="urn:microsoft.com/office/officeart/2011/layout/RadialPictureList"/>
    <dgm:cxn modelId="{576DAE20-DC6E-4C15-94ED-29AE2680E744}" type="presOf" srcId="{1BFD62B0-C844-4E2F-A727-C505144E1651}" destId="{9941BC14-6659-4A73-BFA6-5933CF707744}" srcOrd="0" destOrd="0" presId="urn:microsoft.com/office/officeart/2011/layout/RadialPictureList"/>
    <dgm:cxn modelId="{2F8D552C-6399-4FF8-BBF2-0BE55D7A3AC7}" type="presParOf" srcId="{6C3C4A43-A113-450B-81B1-DEAB00C63E37}" destId="{9941BC14-6659-4A73-BFA6-5933CF707744}" srcOrd="0" destOrd="0" presId="urn:microsoft.com/office/officeart/2011/layout/RadialPictureList"/>
    <dgm:cxn modelId="{2ACC88BF-1026-4C28-9AFE-6B34F7CFD5ED}" type="presParOf" srcId="{6C3C4A43-A113-450B-81B1-DEAB00C63E37}" destId="{98F066F1-BDBA-4566-BE3E-97B6CE5A638A}" srcOrd="1" destOrd="0" presId="urn:microsoft.com/office/officeart/2011/layout/RadialPictureList"/>
    <dgm:cxn modelId="{F0C0D842-3F4B-4057-8019-8EA0217545C3}" type="presParOf" srcId="{6C3C4A43-A113-450B-81B1-DEAB00C63E37}" destId="{59288306-2373-4FDB-AB94-6B974A69C051}" srcOrd="2" destOrd="0" presId="urn:microsoft.com/office/officeart/2011/layout/RadialPictureList"/>
    <dgm:cxn modelId="{EF9DEB78-D54E-49AB-9550-CC79BC49E40B}" type="presParOf" srcId="{6C3C4A43-A113-450B-81B1-DEAB00C63E37}" destId="{35F43438-F133-4C69-9E0D-2393DB7B7294}" srcOrd="3" destOrd="0" presId="urn:microsoft.com/office/officeart/2011/layout/RadialPictureList"/>
    <dgm:cxn modelId="{AF2EEE6B-B2D3-4463-BD39-C5324D5D8EA9}" type="presParOf" srcId="{6C3C4A43-A113-450B-81B1-DEAB00C63E37}" destId="{B8ACB13B-417C-45B8-958A-80A4FDCCAE5D}" srcOrd="4" destOrd="0" presId="urn:microsoft.com/office/officeart/2011/layout/RadialPictureList"/>
    <dgm:cxn modelId="{7D185A46-88B4-40A2-A6A9-DE945E9C6808}" type="presParOf" srcId="{B8ACB13B-417C-45B8-958A-80A4FDCCAE5D}" destId="{A57CCDDD-6331-4E3F-8B3C-67D2C9DEF19C}" srcOrd="0" destOrd="0" presId="urn:microsoft.com/office/officeart/2011/layout/RadialPictureList"/>
    <dgm:cxn modelId="{835811EC-30D6-49B6-9BCD-6E862546C56A}" type="presParOf" srcId="{6C3C4A43-A113-450B-81B1-DEAB00C63E37}" destId="{E9BBFE7D-FF7B-48F4-B928-55D6607FC90C}" srcOrd="5" destOrd="0" presId="urn:microsoft.com/office/officeart/2011/layout/RadialPictureList"/>
    <dgm:cxn modelId="{9AF55AF2-9FD8-45BD-A7E1-A5A92F9611A2}" type="presParOf" srcId="{6C3C4A43-A113-450B-81B1-DEAB00C63E37}" destId="{5D97BD08-5D97-42C5-852C-8E5E99FD2EFE}" srcOrd="6" destOrd="0" presId="urn:microsoft.com/office/officeart/2011/layout/RadialPictureList"/>
    <dgm:cxn modelId="{357FA8EB-3013-4CB4-87B7-A7D31EF6AAA9}" type="presParOf" srcId="{5D97BD08-5D97-42C5-852C-8E5E99FD2EFE}" destId="{D418088A-B980-42B4-972F-99E9FC307551}" srcOrd="0" destOrd="0" presId="urn:microsoft.com/office/officeart/2011/layout/RadialPictureList"/>
    <dgm:cxn modelId="{0C52273F-DFAA-4B8B-B565-41AB586C7E21}" type="presParOf" srcId="{6C3C4A43-A113-450B-81B1-DEAB00C63E37}" destId="{3BECDDCC-ADB1-4F37-B66F-CBD008D29831}" srcOrd="7" destOrd="0" presId="urn:microsoft.com/office/officeart/2011/layout/RadialPicture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8172CC-FC13-4211-B916-FF0428829E74}" type="datetimeFigureOut">
              <a:rPr lang="id-ID"/>
              <a:pPr>
                <a:defRPr/>
              </a:pPr>
              <a:t>15/10/2019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FBC128-A521-4777-80C8-86BD80F894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4601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1E24E4-A6DE-41B6-903A-6D365DBBAD7D}" type="datetimeFigureOut">
              <a:rPr lang="id-ID"/>
              <a:pPr>
                <a:defRPr/>
              </a:pPr>
              <a:t>15/10/2019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744538"/>
            <a:ext cx="48863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DD4942-5180-48AB-B919-43C476A6B2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7881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113" y="0"/>
            <a:ext cx="9488576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2130430"/>
            <a:ext cx="7649607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31" y="3886200"/>
            <a:ext cx="62996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9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9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9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9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2A3-BF3E-4461-9979-B28C3EF9A0A2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4C91-B6F5-46A8-A400-577F91A7F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20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F5C4-9BD9-452E-8B1D-D1C2F600E5B9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603B-58EE-4766-AEB5-8B6FF472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13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65" y="274643"/>
            <a:ext cx="202489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977" y="274643"/>
            <a:ext cx="592469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292A-17AC-422B-8116-37E291E1B2CF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98A0-5196-4131-8F34-A1265FCC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498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8E35-FED0-467B-A68E-7D3C8C3E0239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8ADD-A9C0-49EB-8636-D0848134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872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02" y="4406905"/>
            <a:ext cx="7649607" cy="1362075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902" y="2906713"/>
            <a:ext cx="7649607" cy="1500187"/>
          </a:xfrm>
        </p:spPr>
        <p:txBody>
          <a:bodyPr anchor="b"/>
          <a:lstStyle>
            <a:lvl1pPr marL="0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1pPr>
            <a:lvl2pPr marL="449965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9993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4989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799860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4982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699790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4975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599720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29A4-4698-4934-8D5D-2BA3A4F5D09E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F8D6-F4A9-49A0-B12C-C7E8608B2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698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977" y="1600205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65" y="1600205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9714-A8E0-4432-A533-4D491DE7C2B0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6E5D-F9F5-4CE4-84DC-23934BA24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68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77" y="1535113"/>
            <a:ext cx="3976359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65" indent="0">
              <a:buNone/>
              <a:defRPr sz="1968" b="1"/>
            </a:lvl2pPr>
            <a:lvl3pPr marL="899930" indent="0">
              <a:buNone/>
              <a:defRPr sz="1772" b="1"/>
            </a:lvl3pPr>
            <a:lvl4pPr marL="1349895" indent="0">
              <a:buNone/>
              <a:defRPr sz="1575" b="1"/>
            </a:lvl4pPr>
            <a:lvl5pPr marL="1799860" indent="0">
              <a:buNone/>
              <a:defRPr sz="1575" b="1"/>
            </a:lvl5pPr>
            <a:lvl6pPr marL="2249825" indent="0">
              <a:buNone/>
              <a:defRPr sz="1575" b="1"/>
            </a:lvl6pPr>
            <a:lvl7pPr marL="2699790" indent="0">
              <a:buNone/>
              <a:defRPr sz="1575" b="1"/>
            </a:lvl7pPr>
            <a:lvl8pPr marL="3149755" indent="0">
              <a:buNone/>
              <a:defRPr sz="1575" b="1"/>
            </a:lvl8pPr>
            <a:lvl9pPr marL="359972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77" y="2174875"/>
            <a:ext cx="3976359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643" y="1535113"/>
            <a:ext cx="3977921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65" indent="0">
              <a:buNone/>
              <a:defRPr sz="1968" b="1"/>
            </a:lvl2pPr>
            <a:lvl3pPr marL="899930" indent="0">
              <a:buNone/>
              <a:defRPr sz="1772" b="1"/>
            </a:lvl3pPr>
            <a:lvl4pPr marL="1349895" indent="0">
              <a:buNone/>
              <a:defRPr sz="1575" b="1"/>
            </a:lvl4pPr>
            <a:lvl5pPr marL="1799860" indent="0">
              <a:buNone/>
              <a:defRPr sz="1575" b="1"/>
            </a:lvl5pPr>
            <a:lvl6pPr marL="2249825" indent="0">
              <a:buNone/>
              <a:defRPr sz="1575" b="1"/>
            </a:lvl6pPr>
            <a:lvl7pPr marL="2699790" indent="0">
              <a:buNone/>
              <a:defRPr sz="1575" b="1"/>
            </a:lvl7pPr>
            <a:lvl8pPr marL="3149755" indent="0">
              <a:buNone/>
              <a:defRPr sz="1575" b="1"/>
            </a:lvl8pPr>
            <a:lvl9pPr marL="359972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643" y="2174875"/>
            <a:ext cx="3977921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BC2-2066-4E1B-B852-7501EB3B2FF1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5FDF7-0E8A-4CF2-A24C-2FC01C20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07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458F-2314-4521-9890-D464B8BCD2C3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F0C8-77F9-417F-A166-BD17B191F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221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9CFB-80F1-4E62-AB49-9262003B49D1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B77E-CA41-4F18-9099-52A6E1B0E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573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79" y="273050"/>
            <a:ext cx="2960786" cy="11620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8569" y="273055"/>
            <a:ext cx="5030992" cy="5853113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979" y="1435103"/>
            <a:ext cx="2960786" cy="4691063"/>
          </a:xfrm>
        </p:spPr>
        <p:txBody>
          <a:bodyPr/>
          <a:lstStyle>
            <a:lvl1pPr marL="0" indent="0">
              <a:buNone/>
              <a:defRPr sz="1378"/>
            </a:lvl1pPr>
            <a:lvl2pPr marL="449965" indent="0">
              <a:buNone/>
              <a:defRPr sz="1181"/>
            </a:lvl2pPr>
            <a:lvl3pPr marL="899930" indent="0">
              <a:buNone/>
              <a:defRPr sz="984"/>
            </a:lvl3pPr>
            <a:lvl4pPr marL="1349895" indent="0">
              <a:buNone/>
              <a:defRPr sz="886"/>
            </a:lvl4pPr>
            <a:lvl5pPr marL="1799860" indent="0">
              <a:buNone/>
              <a:defRPr sz="886"/>
            </a:lvl5pPr>
            <a:lvl6pPr marL="2249825" indent="0">
              <a:buNone/>
              <a:defRPr sz="886"/>
            </a:lvl6pPr>
            <a:lvl7pPr marL="2699790" indent="0">
              <a:buNone/>
              <a:defRPr sz="886"/>
            </a:lvl7pPr>
            <a:lvl8pPr marL="3149755" indent="0">
              <a:buNone/>
              <a:defRPr sz="886"/>
            </a:lvl8pPr>
            <a:lvl9pPr marL="3599720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F65D-ABB8-4478-95A8-26DCBD09739F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000B-8918-40DD-8BD1-3EFDC4E8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507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72" y="4800600"/>
            <a:ext cx="5399723" cy="566738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972" y="612775"/>
            <a:ext cx="539972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49"/>
            </a:lvl1pPr>
            <a:lvl2pPr marL="449965" indent="0">
              <a:buNone/>
              <a:defRPr sz="2756"/>
            </a:lvl2pPr>
            <a:lvl3pPr marL="899930" indent="0">
              <a:buNone/>
              <a:defRPr sz="2362"/>
            </a:lvl3pPr>
            <a:lvl4pPr marL="1349895" indent="0">
              <a:buNone/>
              <a:defRPr sz="1968"/>
            </a:lvl4pPr>
            <a:lvl5pPr marL="1799860" indent="0">
              <a:buNone/>
              <a:defRPr sz="1968"/>
            </a:lvl5pPr>
            <a:lvl6pPr marL="2249825" indent="0">
              <a:buNone/>
              <a:defRPr sz="1968"/>
            </a:lvl6pPr>
            <a:lvl7pPr marL="2699790" indent="0">
              <a:buNone/>
              <a:defRPr sz="1968"/>
            </a:lvl7pPr>
            <a:lvl8pPr marL="3149755" indent="0">
              <a:buNone/>
              <a:defRPr sz="1968"/>
            </a:lvl8pPr>
            <a:lvl9pPr marL="3599720" indent="0">
              <a:buNone/>
              <a:defRPr sz="196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972" y="5367338"/>
            <a:ext cx="5399723" cy="804862"/>
          </a:xfrm>
        </p:spPr>
        <p:txBody>
          <a:bodyPr/>
          <a:lstStyle>
            <a:lvl1pPr marL="0" indent="0">
              <a:buNone/>
              <a:defRPr sz="1378"/>
            </a:lvl1pPr>
            <a:lvl2pPr marL="449965" indent="0">
              <a:buNone/>
              <a:defRPr sz="1181"/>
            </a:lvl2pPr>
            <a:lvl3pPr marL="899930" indent="0">
              <a:buNone/>
              <a:defRPr sz="984"/>
            </a:lvl3pPr>
            <a:lvl4pPr marL="1349895" indent="0">
              <a:buNone/>
              <a:defRPr sz="886"/>
            </a:lvl4pPr>
            <a:lvl5pPr marL="1799860" indent="0">
              <a:buNone/>
              <a:defRPr sz="886"/>
            </a:lvl5pPr>
            <a:lvl6pPr marL="2249825" indent="0">
              <a:buNone/>
              <a:defRPr sz="886"/>
            </a:lvl6pPr>
            <a:lvl7pPr marL="2699790" indent="0">
              <a:buNone/>
              <a:defRPr sz="886"/>
            </a:lvl7pPr>
            <a:lvl8pPr marL="3149755" indent="0">
              <a:buNone/>
              <a:defRPr sz="886"/>
            </a:lvl8pPr>
            <a:lvl9pPr marL="3599720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6217-DD1C-45FE-A656-9C5F8EAD0D17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FF2-C1C1-4013-ACDF-B130724B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70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06672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160830" y="274638"/>
            <a:ext cx="638873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977" y="1600205"/>
            <a:ext cx="80995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977" y="6356355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8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EE571-48EF-4A5A-8B6B-1B9DEE15D9B0}" type="datetimeFigureOut">
              <a:rPr lang="en-US"/>
              <a:pPr>
                <a:defRPr/>
              </a:pPr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4842" y="6356355"/>
            <a:ext cx="284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8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9669" y="6356355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8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88645F-A39D-40D0-B29A-A288DB7D5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3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3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3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3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37">
          <a:solidFill>
            <a:schemeClr val="tx1"/>
          </a:solidFill>
          <a:latin typeface="Calibri" pitchFamily="34" charset="0"/>
        </a:defRPr>
      </a:lvl5pPr>
      <a:lvl6pPr marL="449965" algn="ctr" rtl="0" fontAlgn="base">
        <a:spcBef>
          <a:spcPct val="0"/>
        </a:spcBef>
        <a:spcAft>
          <a:spcPct val="0"/>
        </a:spcAft>
        <a:defRPr sz="4330">
          <a:solidFill>
            <a:schemeClr val="tx1"/>
          </a:solidFill>
          <a:latin typeface="Calibri" pitchFamily="34" charset="0"/>
        </a:defRPr>
      </a:lvl6pPr>
      <a:lvl7pPr marL="899930" algn="ctr" rtl="0" fontAlgn="base">
        <a:spcBef>
          <a:spcPct val="0"/>
        </a:spcBef>
        <a:spcAft>
          <a:spcPct val="0"/>
        </a:spcAft>
        <a:defRPr sz="4330">
          <a:solidFill>
            <a:schemeClr val="tx1"/>
          </a:solidFill>
          <a:latin typeface="Calibri" pitchFamily="34" charset="0"/>
        </a:defRPr>
      </a:lvl7pPr>
      <a:lvl8pPr marL="1349895" algn="ctr" rtl="0" fontAlgn="base">
        <a:spcBef>
          <a:spcPct val="0"/>
        </a:spcBef>
        <a:spcAft>
          <a:spcPct val="0"/>
        </a:spcAft>
        <a:defRPr sz="4330">
          <a:solidFill>
            <a:schemeClr val="tx1"/>
          </a:solidFill>
          <a:latin typeface="Calibri" pitchFamily="34" charset="0"/>
        </a:defRPr>
      </a:lvl8pPr>
      <a:lvl9pPr marL="1799860" algn="ctr" rtl="0" fontAlgn="base">
        <a:spcBef>
          <a:spcPct val="0"/>
        </a:spcBef>
        <a:spcAft>
          <a:spcPct val="0"/>
        </a:spcAft>
        <a:defRPr sz="4330">
          <a:solidFill>
            <a:schemeClr val="tx1"/>
          </a:solidFill>
          <a:latin typeface="Calibri" pitchFamily="34" charset="0"/>
        </a:defRPr>
      </a:lvl9pPr>
    </p:titleStyle>
    <p:bodyStyle>
      <a:lvl1pPr marL="337473" indent="-33747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31194" indent="-28122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56" kern="1200">
          <a:solidFill>
            <a:schemeClr val="tx1"/>
          </a:solidFill>
          <a:latin typeface="+mn-lt"/>
          <a:ea typeface="+mn-ea"/>
          <a:cs typeface="+mn-cs"/>
        </a:defRPr>
      </a:lvl2pPr>
      <a:lvl3pPr marL="1124912" indent="-22498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574877" indent="-22498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2024843" indent="-22498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74807" indent="-224982" algn="l" defTabSz="899930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24773" indent="-224982" algn="l" defTabSz="899930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374737" indent="-224982" algn="l" defTabSz="899930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824703" indent="-224982" algn="l" defTabSz="899930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65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30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895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860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25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790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755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720" algn="l" defTabSz="899930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3-Concluding%20Remarks.pptx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1c-Methods.ppt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1a-Introduction.pptx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2-Results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8066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361" y="2578839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rgbClr val="0033CC"/>
                </a:solidFill>
                <a:latin typeface="Bell MT" panose="02020503060305020303" pitchFamily="18" charset="0"/>
              </a:rPr>
              <a:t>Subtopic 1 : </a:t>
            </a:r>
            <a:r>
              <a:rPr lang="id-ID" sz="2000" b="1" dirty="0" err="1">
                <a:solidFill>
                  <a:srgbClr val="0033CC"/>
                </a:solidFill>
                <a:latin typeface="Bell MT" panose="02020503060305020303" pitchFamily="18" charset="0"/>
              </a:rPr>
              <a:t>Assessing</a:t>
            </a:r>
            <a:r>
              <a:rPr lang="id-ID" sz="2000" b="1" dirty="0">
                <a:solidFill>
                  <a:srgbClr val="0033CC"/>
                </a:solidFill>
                <a:latin typeface="Bell MT" panose="02020503060305020303" pitchFamily="18" charset="0"/>
              </a:rPr>
              <a:t> ODL: </a:t>
            </a:r>
            <a:r>
              <a:rPr lang="id-ID" sz="2000" b="1" dirty="0" err="1">
                <a:solidFill>
                  <a:srgbClr val="0033CC"/>
                </a:solidFill>
                <a:latin typeface="Bell MT" panose="02020503060305020303" pitchFamily="18" charset="0"/>
              </a:rPr>
              <a:t>Knowledge</a:t>
            </a:r>
            <a:r>
              <a:rPr lang="id-ID" sz="2000" b="1" dirty="0">
                <a:solidFill>
                  <a:srgbClr val="0033CC"/>
                </a:solidFill>
                <a:latin typeface="Bell MT" panose="02020503060305020303" pitchFamily="18" charset="0"/>
              </a:rPr>
              <a:t>, </a:t>
            </a:r>
            <a:r>
              <a:rPr lang="id-ID" sz="2000" b="1" dirty="0" err="1">
                <a:solidFill>
                  <a:srgbClr val="0033CC"/>
                </a:solidFill>
                <a:latin typeface="Bell MT" panose="02020503060305020303" pitchFamily="18" charset="0"/>
              </a:rPr>
              <a:t>Dispositions</a:t>
            </a:r>
            <a:r>
              <a:rPr lang="id-ID" sz="2000" b="1" dirty="0">
                <a:solidFill>
                  <a:srgbClr val="0033CC"/>
                </a:solidFill>
                <a:latin typeface="Bell MT" panose="02020503060305020303" pitchFamily="18" charset="0"/>
              </a:rPr>
              <a:t>, </a:t>
            </a:r>
            <a:r>
              <a:rPr lang="id-ID" sz="2000" b="1" dirty="0" err="1">
                <a:solidFill>
                  <a:srgbClr val="0033CC"/>
                </a:solidFill>
                <a:latin typeface="Bell MT" panose="02020503060305020303" pitchFamily="18" charset="0"/>
              </a:rPr>
              <a:t>and</a:t>
            </a:r>
            <a:r>
              <a:rPr lang="id-ID" sz="2000" b="1" dirty="0">
                <a:solidFill>
                  <a:srgbClr val="0033CC"/>
                </a:solidFill>
                <a:latin typeface="Bell MT" panose="02020503060305020303" pitchFamily="18" charset="0"/>
              </a:rPr>
              <a:t> </a:t>
            </a:r>
            <a:r>
              <a:rPr lang="id-ID" sz="2000" b="1" dirty="0" err="1">
                <a:solidFill>
                  <a:srgbClr val="0033CC"/>
                </a:solidFill>
                <a:latin typeface="Bell MT" panose="02020503060305020303" pitchFamily="18" charset="0"/>
              </a:rPr>
              <a:t>Behavior</a:t>
            </a:r>
            <a:endParaRPr lang="id-ID" sz="2000" b="1" dirty="0">
              <a:solidFill>
                <a:srgbClr val="0033CC"/>
              </a:solidFill>
              <a:latin typeface="Bell MT" panose="02020503060305020303" pitchFamily="18" charset="0"/>
            </a:endParaRPr>
          </a:p>
          <a:p>
            <a:pPr algn="ctr"/>
            <a:endParaRPr lang="id-ID" sz="2400" dirty="0">
              <a:latin typeface="Arial Black" pitchFamily="34" charset="0"/>
            </a:endParaRPr>
          </a:p>
          <a:p>
            <a:pPr lvl="0"/>
            <a:r>
              <a:rPr lang="id-ID" sz="2400" b="1" dirty="0"/>
              <a:t>THE EFFECT OF ATTITUDE TO MATHEMATICS AND TUTORIAL </a:t>
            </a:r>
            <a:r>
              <a:rPr lang="id-ID" sz="2400" b="1" dirty="0" smtClean="0"/>
              <a:t>ACTIVITI</a:t>
            </a:r>
            <a:r>
              <a:rPr lang="en-US" sz="2400" b="1" dirty="0" smtClean="0"/>
              <a:t>Y</a:t>
            </a:r>
            <a:r>
              <a:rPr lang="id-ID" sz="2400" b="1" dirty="0" smtClean="0"/>
              <a:t> </a:t>
            </a:r>
            <a:r>
              <a:rPr lang="id-ID" sz="2400" b="1" dirty="0"/>
              <a:t>ON MATHEMATICAL </a:t>
            </a:r>
            <a:r>
              <a:rPr lang="en-US" sz="2400" b="1" dirty="0" smtClean="0"/>
              <a:t>OF </a:t>
            </a:r>
            <a:r>
              <a:rPr lang="id-ID" sz="2400" b="1" dirty="0" smtClean="0"/>
              <a:t>LEARNING </a:t>
            </a:r>
            <a:r>
              <a:rPr lang="en-US" sz="2400" b="1" dirty="0" smtClean="0"/>
              <a:t>ACHIEVEMENT IN UNIVERSITAS TERBUKA</a:t>
            </a:r>
            <a:endParaRPr lang="id-ID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642769" y="877023"/>
            <a:ext cx="2745432" cy="96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d-ID" altLang="id-ID" sz="1600" b="1" dirty="0" smtClean="0">
                <a:latin typeface="Berlin Sans FB" panose="020E0602020502020306" pitchFamily="34" charset="0"/>
              </a:rPr>
              <a:t>Puryati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d-ID" altLang="id-ID" sz="1600" b="1" dirty="0" smtClean="0">
                <a:latin typeface="Berlin Sans FB" panose="020E0602020502020306" pitchFamily="34" charset="0"/>
              </a:rPr>
              <a:t>Tarhadi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d-ID" altLang="id-ID" sz="1600" b="1" dirty="0" smtClean="0">
                <a:latin typeface="Berlin Sans FB" panose="020E0602020502020306" pitchFamily="34" charset="0"/>
              </a:rPr>
              <a:t>Maximus Gorky Sembiring</a:t>
            </a:r>
            <a:endParaRPr lang="id-ID" altLang="id-ID" sz="16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37373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4000" dirty="0" err="1"/>
              <a:t>Research</a:t>
            </a:r>
            <a:r>
              <a:rPr lang="id-ID" sz="4000" dirty="0"/>
              <a:t> </a:t>
            </a:r>
            <a:r>
              <a:rPr lang="id-ID" sz="4000" dirty="0" err="1"/>
              <a:t>Instruments</a:t>
            </a:r>
            <a:endParaRPr lang="id-ID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90" y="1700808"/>
            <a:ext cx="7557358" cy="23042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err="1"/>
              <a:t>Variables</a:t>
            </a:r>
            <a:r>
              <a:rPr lang="id-ID" dirty="0"/>
              <a:t> in </a:t>
            </a:r>
            <a:r>
              <a:rPr lang="id-ID" dirty="0" err="1"/>
              <a:t>mathematics</a:t>
            </a:r>
            <a:r>
              <a:rPr lang="id-ID" dirty="0"/>
              <a:t> </a:t>
            </a:r>
            <a:r>
              <a:rPr lang="id-ID" dirty="0" err="1"/>
              <a:t>learning</a:t>
            </a:r>
            <a:r>
              <a:rPr lang="id-ID" dirty="0"/>
              <a:t> </a:t>
            </a:r>
            <a:r>
              <a:rPr lang="id-ID" dirty="0" err="1"/>
              <a:t>outcomes</a:t>
            </a:r>
            <a:endParaRPr lang="id-ID" dirty="0"/>
          </a:p>
          <a:p>
            <a:r>
              <a:rPr lang="id-ID" dirty="0" err="1"/>
              <a:t>Attitude</a:t>
            </a:r>
            <a:r>
              <a:rPr lang="id-ID" dirty="0"/>
              <a:t> </a:t>
            </a:r>
            <a:r>
              <a:rPr lang="id-ID" dirty="0" err="1"/>
              <a:t>variables</a:t>
            </a:r>
            <a:r>
              <a:rPr lang="id-ID" dirty="0"/>
              <a:t> in </a:t>
            </a:r>
            <a:r>
              <a:rPr lang="id-ID" dirty="0" err="1"/>
              <a:t>mathematics</a:t>
            </a:r>
            <a:endParaRPr lang="id-ID" dirty="0"/>
          </a:p>
          <a:p>
            <a:r>
              <a:rPr lang="id-ID" dirty="0" err="1"/>
              <a:t>Variable</a:t>
            </a:r>
            <a:r>
              <a:rPr lang="id-ID" dirty="0"/>
              <a:t> </a:t>
            </a:r>
            <a:r>
              <a:rPr lang="id-ID" dirty="0" err="1"/>
              <a:t>activity</a:t>
            </a:r>
            <a:r>
              <a:rPr lang="id-ID" dirty="0"/>
              <a:t> tutorial</a:t>
            </a:r>
          </a:p>
          <a:p>
            <a:pPr marL="0" indent="0" algn="just" eaLnBrk="1" hangingPunct="1">
              <a:buNone/>
            </a:pPr>
            <a:r>
              <a:rPr lang="en-US" altLang="id-ID" sz="2400" dirty="0">
                <a:solidFill>
                  <a:srgbClr val="7030A0"/>
                </a:solidFill>
              </a:rPr>
              <a:t>	</a:t>
            </a: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2598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413555"/>
            <a:ext cx="594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200" dirty="0"/>
              <a:t>Data Analysis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90" y="1706397"/>
            <a:ext cx="7557358" cy="455682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3600" dirty="0">
                <a:latin typeface="Arial" pitchFamily="34" charset="0"/>
                <a:cs typeface="Arial" pitchFamily="34" charset="0"/>
              </a:rPr>
              <a:t>The analysis used 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includes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: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. descriptive analysis, </a:t>
            </a:r>
            <a:endParaRPr lang="id-ID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analysis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test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requirements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id-ID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inferential</a:t>
            </a:r>
            <a:r>
              <a:rPr lang="id-ID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dirty="0" err="1">
                <a:latin typeface="Arial" pitchFamily="34" charset="0"/>
                <a:cs typeface="Arial" pitchFamily="34" charset="0"/>
              </a:rPr>
              <a:t>analysis</a:t>
            </a:r>
            <a:endParaRPr lang="id-ID" sz="36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37610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67353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id-ID" sz="28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Data Description: </a:t>
            </a:r>
            <a:endParaRPr lang="id-ID" sz="28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  <a:p>
            <a:pPr marL="354013" indent="-265113" algn="ctr"/>
            <a:r>
              <a:rPr lang="id-ID" sz="28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Recapitulation of Research Data Score</a:t>
            </a:r>
            <a:endParaRPr lang="id-ID" sz="28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85F7976-F1CF-4AF0-BDEC-4D9D0B698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7295721"/>
              </p:ext>
            </p:extLst>
          </p:nvPr>
        </p:nvGraphicFramePr>
        <p:xfrm>
          <a:off x="827361" y="1844824"/>
          <a:ext cx="7632848" cy="4113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472">
                  <a:extLst>
                    <a:ext uri="{9D8B030D-6E8A-4147-A177-3AD203B41FA5}">
                      <a16:colId xmlns:a16="http://schemas.microsoft.com/office/drawing/2014/main" xmlns="" val="1132974966"/>
                    </a:ext>
                  </a:extLst>
                </a:gridCol>
                <a:gridCol w="1816980">
                  <a:extLst>
                    <a:ext uri="{9D8B030D-6E8A-4147-A177-3AD203B41FA5}">
                      <a16:colId xmlns:a16="http://schemas.microsoft.com/office/drawing/2014/main" xmlns="" val="3779872218"/>
                    </a:ext>
                  </a:extLst>
                </a:gridCol>
                <a:gridCol w="2059698">
                  <a:extLst>
                    <a:ext uri="{9D8B030D-6E8A-4147-A177-3AD203B41FA5}">
                      <a16:colId xmlns:a16="http://schemas.microsoft.com/office/drawing/2014/main" xmlns="" val="890559873"/>
                    </a:ext>
                  </a:extLst>
                </a:gridCol>
                <a:gridCol w="2059698">
                  <a:extLst>
                    <a:ext uri="{9D8B030D-6E8A-4147-A177-3AD203B41FA5}">
                      <a16:colId xmlns:a16="http://schemas.microsoft.com/office/drawing/2014/main" xmlns="" val="3902014352"/>
                    </a:ext>
                  </a:extLst>
                </a:gridCol>
              </a:tblGrid>
              <a:tr h="29698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Data Distribution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6626241"/>
                  </a:ext>
                </a:extLst>
              </a:tr>
              <a:tr h="91855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Attitude toward Mathematics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(X</a:t>
                      </a:r>
                      <a:r>
                        <a:rPr lang="id-ID" sz="16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Tutorial</a:t>
                      </a: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Activities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(X</a:t>
                      </a:r>
                      <a:r>
                        <a:rPr lang="id-ID" sz="16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Mathematics</a:t>
                      </a:r>
                      <a:r>
                        <a:rPr lang="id-ID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Learning Outcome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97538095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Sample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49591246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Score Total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35009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24268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3959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88600316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Maximum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197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131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4123820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Minimum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00268970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175,04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121,34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19,0950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0793059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Median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48553985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Modus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172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19874868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</a:rPr>
                        <a:t>Deviation Standard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12,894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5,06187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2,13277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04758996"/>
                  </a:ext>
                </a:extLst>
              </a:tr>
              <a:tr h="296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Varians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166,274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chemeClr val="tx1"/>
                          </a:solidFill>
                          <a:effectLst/>
                        </a:rPr>
                        <a:t>25,623</a:t>
                      </a:r>
                      <a:endParaRPr lang="id-ID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tx1"/>
                          </a:solidFill>
                          <a:effectLst/>
                        </a:rPr>
                        <a:t>4,54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9750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73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3169" y="52397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en-US" sz="3600" dirty="0" smtClean="0"/>
              <a:t>The Results of The Research :</a:t>
            </a:r>
            <a:endParaRPr lang="id-ID" sz="36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89" y="1412777"/>
            <a:ext cx="7883135" cy="485045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attitudes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toward mathematics positive influence on mathematics learning outcome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variable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tutorial activity variable has a direct positive effect on the mathematics learning outcome variable.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attitude variable towards mathematics does not have a direct positive effect on the mathematics learning outcome variable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None/>
            </a:pPr>
            <a:endParaRPr lang="en-US" altLang="id-ID" sz="2800" dirty="0"/>
          </a:p>
        </p:txBody>
      </p:sp>
    </p:spTree>
    <p:extLst>
      <p:ext uri="{BB962C8B-B14F-4D97-AF65-F5344CB8AC3E}">
        <p14:creationId xmlns="" xmlns:p14="http://schemas.microsoft.com/office/powerpoint/2010/main" val="1658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84042" y="396824"/>
            <a:ext cx="6838711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600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396823"/>
            <a:ext cx="5944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d-ID" sz="3600" b="1" dirty="0" smtClean="0"/>
              <a:t>Conclusion</a:t>
            </a:r>
            <a:endParaRPr lang="id-ID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89" y="1412777"/>
            <a:ext cx="7883135" cy="485045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Attitudes </a:t>
            </a:r>
            <a:r>
              <a:rPr lang="id-ID" dirty="0">
                <a:latin typeface="Arial" pitchFamily="34" charset="0"/>
                <a:cs typeface="Arial" pitchFamily="34" charset="0"/>
              </a:rPr>
              <a:t>towards mathematics have a positive effect on learning outcomes in mathematics.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attitudes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toward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mathematics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increase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learning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outcomes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2746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89" y="1412777"/>
            <a:ext cx="7883135" cy="485045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id-ID" dirty="0"/>
          </a:p>
          <a:p>
            <a:pPr lvl="0"/>
            <a:r>
              <a:rPr lang="id-ID" dirty="0">
                <a:latin typeface="Arial" pitchFamily="34" charset="0"/>
                <a:cs typeface="Arial" pitchFamily="34" charset="0"/>
              </a:rPr>
              <a:t>Tutorial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activities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id-ID" dirty="0">
                <a:latin typeface="Arial" pitchFamily="34" charset="0"/>
                <a:cs typeface="Arial" pitchFamily="34" charset="0"/>
              </a:rPr>
              <a:t> a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on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learning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outcomes</a:t>
            </a:r>
            <a:r>
              <a:rPr lang="id-ID" dirty="0">
                <a:latin typeface="Arial" pitchFamily="34" charset="0"/>
                <a:cs typeface="Arial" pitchFamily="34" charset="0"/>
              </a:rPr>
              <a:t> in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mathematics</a:t>
            </a:r>
            <a:r>
              <a:rPr lang="id-ID" dirty="0">
                <a:latin typeface="Arial" pitchFamily="34" charset="0"/>
                <a:cs typeface="Arial" pitchFamily="34" charset="0"/>
              </a:rPr>
              <a:t>.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id-ID" dirty="0">
                <a:latin typeface="Arial" pitchFamily="34" charset="0"/>
                <a:cs typeface="Arial" pitchFamily="34" charset="0"/>
              </a:rPr>
              <a:t> tutorial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activities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increase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mathematics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learning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outcomes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6167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89" y="1412777"/>
            <a:ext cx="7883135" cy="485045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id-ID" dirty="0"/>
          </a:p>
          <a:p>
            <a:pPr lvl="0"/>
            <a:r>
              <a:rPr lang="id-ID" dirty="0" err="1">
                <a:latin typeface="Arial" pitchFamily="34" charset="0"/>
                <a:cs typeface="Arial" pitchFamily="34" charset="0"/>
              </a:rPr>
              <a:t>Attitudes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on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mathematics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id-ID" dirty="0">
                <a:latin typeface="Arial" pitchFamily="34" charset="0"/>
                <a:cs typeface="Arial" pitchFamily="34" charset="0"/>
              </a:rPr>
              <a:t> a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on</a:t>
            </a:r>
            <a:r>
              <a:rPr lang="id-ID" dirty="0">
                <a:latin typeface="Arial" pitchFamily="34" charset="0"/>
                <a:cs typeface="Arial" pitchFamily="34" charset="0"/>
              </a:rPr>
              <a:t> tutorial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activities</a:t>
            </a:r>
            <a:r>
              <a:rPr lang="id-ID" dirty="0">
                <a:latin typeface="Arial" pitchFamily="34" charset="0"/>
                <a:cs typeface="Arial" pitchFamily="34" charset="0"/>
              </a:rPr>
              <a:t>.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means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attitude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towards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mathematics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results</a:t>
            </a:r>
            <a:r>
              <a:rPr lang="id-ID" dirty="0">
                <a:latin typeface="Arial" pitchFamily="34" charset="0"/>
                <a:cs typeface="Arial" pitchFamily="34" charset="0"/>
              </a:rPr>
              <a:t> in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an</a:t>
            </a: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increase</a:t>
            </a:r>
            <a:r>
              <a:rPr lang="id-ID" dirty="0">
                <a:latin typeface="Arial" pitchFamily="34" charset="0"/>
                <a:cs typeface="Arial" pitchFamily="34" charset="0"/>
              </a:rPr>
              <a:t> in tutorial </a:t>
            </a:r>
            <a:r>
              <a:rPr lang="id-ID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id-ID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eaLnBrk="1" hangingPunct="1"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884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46" y="3812666"/>
            <a:ext cx="3317555" cy="163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114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7162732"/>
              </p:ext>
            </p:extLst>
          </p:nvPr>
        </p:nvGraphicFramePr>
        <p:xfrm>
          <a:off x="719237" y="1950462"/>
          <a:ext cx="7956996" cy="4276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539329" y="136526"/>
            <a:ext cx="8460213" cy="1500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9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937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937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937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937">
                <a:solidFill>
                  <a:schemeClr val="tx1"/>
                </a:solidFill>
                <a:latin typeface="Calibri" pitchFamily="34" charset="0"/>
              </a:defRPr>
            </a:lvl5pPr>
            <a:lvl6pPr marL="449965" algn="ctr" rtl="0" fontAlgn="base">
              <a:spcBef>
                <a:spcPct val="0"/>
              </a:spcBef>
              <a:spcAft>
                <a:spcPct val="0"/>
              </a:spcAft>
              <a:defRPr sz="4330">
                <a:solidFill>
                  <a:schemeClr val="tx1"/>
                </a:solidFill>
                <a:latin typeface="Calibri" pitchFamily="34" charset="0"/>
              </a:defRPr>
            </a:lvl6pPr>
            <a:lvl7pPr marL="899930" algn="ctr" rtl="0" fontAlgn="base">
              <a:spcBef>
                <a:spcPct val="0"/>
              </a:spcBef>
              <a:spcAft>
                <a:spcPct val="0"/>
              </a:spcAft>
              <a:defRPr sz="4330">
                <a:solidFill>
                  <a:schemeClr val="tx1"/>
                </a:solidFill>
                <a:latin typeface="Calibri" pitchFamily="34" charset="0"/>
              </a:defRPr>
            </a:lvl7pPr>
            <a:lvl8pPr marL="1349895" algn="ctr" rtl="0" fontAlgn="base">
              <a:spcBef>
                <a:spcPct val="0"/>
              </a:spcBef>
              <a:spcAft>
                <a:spcPct val="0"/>
              </a:spcAft>
              <a:defRPr sz="4330">
                <a:solidFill>
                  <a:schemeClr val="tx1"/>
                </a:solidFill>
                <a:latin typeface="Calibri" pitchFamily="34" charset="0"/>
              </a:defRPr>
            </a:lvl8pPr>
            <a:lvl9pPr marL="1799860" algn="ctr" rtl="0" fontAlgn="base">
              <a:spcBef>
                <a:spcPct val="0"/>
              </a:spcBef>
              <a:spcAft>
                <a:spcPct val="0"/>
              </a:spcAft>
              <a:defRPr sz="433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dirty="0">
                <a:solidFill>
                  <a:schemeClr val="bg1"/>
                </a:solidFill>
              </a:rPr>
              <a:t>kgkgkkgkg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609" y="404664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600" b="1" dirty="0">
                <a:solidFill>
                  <a:srgbClr val="C00000"/>
                </a:solidFill>
                <a:latin typeface="Berlin Sans FB" panose="020E0602020502020306" pitchFamily="34" charset="0"/>
              </a:rPr>
              <a:t>Presentation &amp; Discussion </a:t>
            </a:r>
            <a:r>
              <a:rPr lang="id-ID" sz="1600" dirty="0">
                <a:solidFill>
                  <a:srgbClr val="C00000"/>
                </a:solidFill>
                <a:latin typeface="Berlin Sans FB" panose="020E0602020502020306" pitchFamily="34" charset="0"/>
              </a:rPr>
              <a:t/>
            </a:r>
            <a:br>
              <a:rPr lang="id-ID" sz="1600" dirty="0">
                <a:solidFill>
                  <a:srgbClr val="C00000"/>
                </a:solidFill>
                <a:latin typeface="Berlin Sans FB" panose="020E0602020502020306" pitchFamily="34" charset="0"/>
              </a:rPr>
            </a:br>
            <a:r>
              <a:rPr lang="id-ID" b="1" dirty="0"/>
              <a:t>THE EFFECT OF ATTITUDE TO MATHEMATICS AND TUTORIAL ACTIVITIES ON MATHEMATICAL LEARNING OUTCOMES </a:t>
            </a:r>
          </a:p>
          <a:p>
            <a:pPr algn="r"/>
            <a:endParaRPr lang="id-ID" sz="1400" b="1" dirty="0">
              <a:latin typeface="Berlin Sans FB Demi" panose="020E08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73" y="6453336"/>
            <a:ext cx="1262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23" name="Rounded Rectangle 22">
            <a:hlinkClick r:id="rId6" action="ppaction://hlinkpres?slideindex=1&amp;slidetitle="/>
          </p:cNvPr>
          <p:cNvSpPr/>
          <p:nvPr/>
        </p:nvSpPr>
        <p:spPr>
          <a:xfrm>
            <a:off x="1280833" y="3240945"/>
            <a:ext cx="2711252" cy="105215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3" name="5-Point Star 2">
            <a:hlinkClick r:id="rId7" action="ppaction://hlinkpres?slideindex=1&amp;slidetitle="/>
          </p:cNvPr>
          <p:cNvSpPr/>
          <p:nvPr/>
        </p:nvSpPr>
        <p:spPr>
          <a:xfrm>
            <a:off x="3995713" y="2470499"/>
            <a:ext cx="411592" cy="424949"/>
          </a:xfrm>
          <a:prstGeom prst="star5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5-Point Star 20">
            <a:hlinkClick r:id="rId8" action="ppaction://hlinkpres?slideindex=1&amp;slidetitle="/>
          </p:cNvPr>
          <p:cNvSpPr/>
          <p:nvPr/>
        </p:nvSpPr>
        <p:spPr>
          <a:xfrm>
            <a:off x="3992085" y="4942842"/>
            <a:ext cx="411592" cy="386317"/>
          </a:xfrm>
          <a:prstGeom prst="star5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5-Point Star 21">
            <a:hlinkClick r:id="rId9" action="ppaction://hlinkpres?slideindex=1&amp;slidetitle="/>
          </p:cNvPr>
          <p:cNvSpPr/>
          <p:nvPr/>
        </p:nvSpPr>
        <p:spPr>
          <a:xfrm>
            <a:off x="4409385" y="3720438"/>
            <a:ext cx="411592" cy="386317"/>
          </a:xfrm>
          <a:prstGeom prst="star5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107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67353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id-ID" sz="2800" dirty="0">
                <a:solidFill>
                  <a:srgbClr val="00B05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569" y="4267200"/>
            <a:ext cx="7405214" cy="20574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id-ID" dirty="0"/>
              <a:t>One of the internal factors that affect learning </a:t>
            </a:r>
            <a:r>
              <a:rPr lang="id-ID" dirty="0" smtClean="0"/>
              <a:t>outcomes is </a:t>
            </a:r>
            <a:r>
              <a:rPr lang="id-ID" dirty="0"/>
              <a:t>the attitude. </a:t>
            </a:r>
            <a:endParaRPr lang="en-US" dirty="0" smtClean="0"/>
          </a:p>
          <a:p>
            <a:pPr marL="0" indent="0" algn="just" eaLnBrk="1" hangingPunct="1">
              <a:buNone/>
            </a:pPr>
            <a:r>
              <a:rPr lang="id-ID" dirty="0" smtClean="0"/>
              <a:t>A </a:t>
            </a:r>
            <a:r>
              <a:rPr lang="id-ID" dirty="0"/>
              <a:t>positive </a:t>
            </a:r>
            <a:r>
              <a:rPr lang="id-ID" dirty="0" smtClean="0"/>
              <a:t>attitude </a:t>
            </a:r>
            <a:r>
              <a:rPr lang="id-ID" dirty="0"/>
              <a:t>has a positive impact on the process of learning</a:t>
            </a: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662431" y="1244953"/>
            <a:ext cx="7416824" cy="144016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id-ID" dirty="0" err="1"/>
              <a:t>Support</a:t>
            </a:r>
            <a:r>
              <a:rPr lang="id-ID" dirty="0"/>
              <a:t> Services </a:t>
            </a:r>
            <a:r>
              <a:rPr lang="id-ID" dirty="0" err="1"/>
              <a:t>prepared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UT </a:t>
            </a:r>
            <a:r>
              <a:rPr lang="id-ID" dirty="0" err="1"/>
              <a:t>is</a:t>
            </a:r>
            <a:r>
              <a:rPr lang="id-ID" dirty="0"/>
              <a:t> a tutorial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aims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improve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quality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learning</a:t>
            </a:r>
            <a:r>
              <a:rPr lang="id-ID" dirty="0"/>
              <a:t> </a:t>
            </a:r>
            <a:r>
              <a:rPr lang="id-ID" dirty="0" err="1"/>
              <a:t>independence</a:t>
            </a:r>
            <a:endParaRPr lang="id-ID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C63761C-FC3D-4FC8-86BC-FB728BF29A23}"/>
              </a:ext>
            </a:extLst>
          </p:cNvPr>
          <p:cNvSpPr txBox="1">
            <a:spLocks/>
          </p:cNvSpPr>
          <p:nvPr/>
        </p:nvSpPr>
        <p:spPr>
          <a:xfrm>
            <a:off x="689769" y="2971800"/>
            <a:ext cx="7416823" cy="118257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None/>
            </a:pPr>
            <a:r>
              <a:rPr lang="id-ID" dirty="0"/>
              <a:t>The cause of </a:t>
            </a:r>
            <a:r>
              <a:rPr lang="id-ID" dirty="0" smtClean="0"/>
              <a:t>students’ low </a:t>
            </a:r>
            <a:r>
              <a:rPr lang="id-ID" dirty="0"/>
              <a:t>achievement </a:t>
            </a:r>
            <a:r>
              <a:rPr lang="id-ID" dirty="0" smtClean="0"/>
              <a:t>due </a:t>
            </a:r>
            <a:r>
              <a:rPr lang="id-ID" dirty="0"/>
              <a:t>to </a:t>
            </a:r>
            <a:r>
              <a:rPr lang="id-ID" dirty="0" smtClean="0"/>
              <a:t>lack </a:t>
            </a:r>
            <a:r>
              <a:rPr lang="id-ID" dirty="0"/>
              <a:t>of </a:t>
            </a:r>
            <a:r>
              <a:rPr lang="id-ID" dirty="0" smtClean="0"/>
              <a:t>students’ motivations</a:t>
            </a:r>
            <a:r>
              <a:rPr lang="en-US" altLang="id-ID" sz="2400" dirty="0">
                <a:solidFill>
                  <a:srgbClr val="7030A0"/>
                </a:solidFill>
              </a:rPr>
              <a:t>	</a:t>
            </a: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42645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7969" y="673532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en-US" sz="28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The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Indentification</a:t>
            </a:r>
            <a:r>
              <a:rPr lang="en-US" sz="28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 Of The Problem Are :</a:t>
            </a:r>
            <a:endParaRPr lang="id-ID" sz="28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2431" y="4509120"/>
            <a:ext cx="7405214" cy="93919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id-ID" dirty="0" err="1"/>
              <a:t>approaches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mathematics</a:t>
            </a:r>
            <a:r>
              <a:rPr lang="id-ID" dirty="0"/>
              <a:t> </a:t>
            </a:r>
            <a:r>
              <a:rPr lang="id-ID" dirty="0" err="1"/>
              <a:t>toward</a:t>
            </a:r>
            <a:r>
              <a:rPr lang="id-ID" dirty="0"/>
              <a:t> tutorial </a:t>
            </a:r>
            <a:r>
              <a:rPr lang="id-ID" dirty="0" err="1"/>
              <a:t>activities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650822" y="1409686"/>
            <a:ext cx="7416824" cy="109833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id-ID" dirty="0" err="1"/>
              <a:t>attitudes</a:t>
            </a:r>
            <a:r>
              <a:rPr lang="id-ID" dirty="0"/>
              <a:t> </a:t>
            </a:r>
            <a:r>
              <a:rPr lang="id-ID" dirty="0" err="1"/>
              <a:t>towards</a:t>
            </a:r>
            <a:r>
              <a:rPr lang="id-ID" dirty="0"/>
              <a:t> </a:t>
            </a:r>
            <a:r>
              <a:rPr lang="id-ID" dirty="0" err="1"/>
              <a:t>mathematics</a:t>
            </a:r>
            <a:r>
              <a:rPr lang="id-ID" dirty="0"/>
              <a:t> in </a:t>
            </a:r>
            <a:r>
              <a:rPr lang="id-ID" dirty="0" err="1"/>
              <a:t>shaping</a:t>
            </a:r>
            <a:r>
              <a:rPr lang="id-ID" dirty="0"/>
              <a:t> </a:t>
            </a:r>
            <a:r>
              <a:rPr lang="id-ID" dirty="0" err="1"/>
              <a:t>students</a:t>
            </a:r>
            <a:r>
              <a:rPr lang="id-ID" dirty="0"/>
              <a:t>' personal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C63761C-FC3D-4FC8-86BC-FB728BF29A23}"/>
              </a:ext>
            </a:extLst>
          </p:cNvPr>
          <p:cNvSpPr txBox="1">
            <a:spLocks/>
          </p:cNvSpPr>
          <p:nvPr/>
        </p:nvSpPr>
        <p:spPr>
          <a:xfrm>
            <a:off x="662431" y="2904227"/>
            <a:ext cx="7416823" cy="109833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dirty="0" err="1"/>
              <a:t>attitudes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mathematics</a:t>
            </a:r>
            <a:r>
              <a:rPr lang="id-ID" dirty="0"/>
              <a:t> </a:t>
            </a:r>
            <a:r>
              <a:rPr lang="id-ID" dirty="0" err="1"/>
              <a:t>towards</a:t>
            </a:r>
            <a:r>
              <a:rPr lang="id-ID" dirty="0"/>
              <a:t> </a:t>
            </a:r>
            <a:r>
              <a:rPr lang="id-ID" dirty="0" err="1"/>
              <a:t>mathematics</a:t>
            </a:r>
            <a:r>
              <a:rPr lang="id-ID" dirty="0"/>
              <a:t> </a:t>
            </a:r>
            <a:r>
              <a:rPr lang="id-ID" dirty="0" err="1"/>
              <a:t>learning</a:t>
            </a:r>
            <a:r>
              <a:rPr lang="id-ID" dirty="0"/>
              <a:t> </a:t>
            </a:r>
            <a:r>
              <a:rPr lang="id-ID" dirty="0" err="1"/>
              <a:t>outcomes</a:t>
            </a:r>
            <a:endParaRPr lang="id-ID" dirty="0"/>
          </a:p>
          <a:p>
            <a:pPr marL="0" indent="0" algn="just" eaLnBrk="1" hangingPunct="1">
              <a:buNone/>
            </a:pPr>
            <a:r>
              <a:rPr lang="en-US" altLang="id-ID" sz="2400" dirty="0">
                <a:solidFill>
                  <a:srgbClr val="7030A0"/>
                </a:solidFill>
              </a:rPr>
              <a:t>	</a:t>
            </a: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7816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473" y="673532"/>
            <a:ext cx="655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en-US" sz="28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The Aims of the Research</a:t>
            </a:r>
            <a:endParaRPr lang="id-ID" sz="28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7320" y="4509120"/>
            <a:ext cx="7848871" cy="129614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None/>
            </a:pPr>
            <a:r>
              <a:rPr lang="id-ID" altLang="id-ID" sz="2400" dirty="0">
                <a:latin typeface="Arial Black" panose="020B0A04020102020204" pitchFamily="34" charset="0"/>
              </a:rPr>
              <a:t>     </a:t>
            </a:r>
            <a:r>
              <a:rPr lang="en-US" b="1" dirty="0" smtClean="0"/>
              <a:t>To know the effect of </a:t>
            </a:r>
            <a:r>
              <a:rPr lang="id-ID" dirty="0" smtClean="0"/>
              <a:t>mathematics</a:t>
            </a:r>
            <a:r>
              <a:rPr lang="en-US" dirty="0" smtClean="0"/>
              <a:t> attitude</a:t>
            </a:r>
            <a:r>
              <a:rPr lang="en-US" b="1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toward tutorial</a:t>
            </a:r>
            <a:endParaRPr lang="en-US" altLang="id-ID" sz="4000" dirty="0" smtClean="0">
              <a:latin typeface="Arial Black" panose="020B0A04020102020204" pitchFamily="34" charset="0"/>
            </a:endParaRPr>
          </a:p>
          <a:p>
            <a:pPr marL="533400" indent="-533400" eaLnBrk="1" hangingPunct="1">
              <a:buNone/>
            </a:pPr>
            <a:endParaRPr lang="id-ID" dirty="0"/>
          </a:p>
          <a:p>
            <a:pPr marL="533400" indent="-533400" eaLnBrk="1" hangingPunct="1">
              <a:buFontTx/>
              <a:buNone/>
            </a:pP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467321" y="1409686"/>
            <a:ext cx="7848871" cy="109833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To know the effect of </a:t>
            </a:r>
            <a:r>
              <a:rPr lang="id-ID" dirty="0" smtClean="0"/>
              <a:t>mathematics</a:t>
            </a:r>
            <a:r>
              <a:rPr lang="en-US" dirty="0" smtClean="0"/>
              <a:t> attitude</a:t>
            </a:r>
            <a:r>
              <a:rPr lang="en-US" b="1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toward </a:t>
            </a:r>
            <a:r>
              <a:rPr lang="id-ID" dirty="0" smtClean="0"/>
              <a:t>learning outcomes</a:t>
            </a: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C63761C-FC3D-4FC8-86BC-FB728BF29A23}"/>
              </a:ext>
            </a:extLst>
          </p:cNvPr>
          <p:cNvSpPr txBox="1">
            <a:spLocks/>
          </p:cNvSpPr>
          <p:nvPr/>
        </p:nvSpPr>
        <p:spPr>
          <a:xfrm>
            <a:off x="467321" y="2904227"/>
            <a:ext cx="7848871" cy="109833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To know the effect of tutorial </a:t>
            </a:r>
            <a:r>
              <a:rPr lang="id-ID" dirty="0" smtClean="0"/>
              <a:t> </a:t>
            </a:r>
            <a:r>
              <a:rPr lang="en-US" dirty="0" smtClean="0"/>
              <a:t>toward </a:t>
            </a:r>
            <a:r>
              <a:rPr lang="id-ID" dirty="0" smtClean="0"/>
              <a:t>learning outcomes</a:t>
            </a:r>
            <a:endParaRPr lang="en-US" altLang="id-ID" sz="4000" dirty="0" smtClean="0">
              <a:latin typeface="Arial Black" panose="020B0A04020102020204" pitchFamily="34" charset="0"/>
            </a:endParaRPr>
          </a:p>
          <a:p>
            <a:pPr marL="0" indent="0" algn="just" eaLnBrk="1" hangingPunct="1">
              <a:buNone/>
            </a:pPr>
            <a:r>
              <a:rPr lang="en-US" altLang="id-ID" sz="2400" dirty="0" smtClean="0">
                <a:latin typeface="Arial Black" panose="020B0A04020102020204" pitchFamily="34" charset="0"/>
              </a:rPr>
              <a:t> </a:t>
            </a:r>
            <a:r>
              <a:rPr lang="en-US" altLang="id-ID" sz="2400" dirty="0">
                <a:solidFill>
                  <a:srgbClr val="7030A0"/>
                </a:solidFill>
              </a:rPr>
              <a:t>	</a:t>
            </a: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7827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650822" y="1700808"/>
            <a:ext cx="7521355" cy="3312368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d-ID" sz="2400" dirty="0">
              <a:latin typeface="Arial Black" pitchFamily="34" charset="0"/>
            </a:endParaRPr>
          </a:p>
          <a:p>
            <a:pPr marL="457200" indent="0" eaLnBrk="1" hangingPunct="1">
              <a:buFontTx/>
              <a:buNone/>
            </a:pPr>
            <a:r>
              <a:rPr lang="id-ID" dirty="0"/>
              <a:t>Learning Outcomes mathematics is the result of the learning mathematics process as a manifestation of all the efforts that have </a:t>
            </a:r>
            <a:r>
              <a:rPr lang="id-ID" dirty="0" smtClean="0"/>
              <a:t>been made </a:t>
            </a:r>
            <a:r>
              <a:rPr lang="id-ID" dirty="0"/>
              <a:t>during the process</a:t>
            </a: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545" y="55839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200" b="1" dirty="0"/>
              <a:t>Conceptual </a:t>
            </a:r>
            <a:r>
              <a:rPr lang="id-ID" sz="3200" b="1" dirty="0" smtClean="0"/>
              <a:t>Description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37200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650822" y="1700808"/>
            <a:ext cx="7521355" cy="288032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d-ID" sz="2400" dirty="0">
              <a:latin typeface="Arial Black" pitchFamily="34" charset="0"/>
            </a:endParaRPr>
          </a:p>
          <a:p>
            <a:pPr marL="457200" indent="0" eaLnBrk="1" hangingPunct="1">
              <a:buFontTx/>
              <a:buNone/>
            </a:pPr>
            <a:r>
              <a:rPr lang="id-ID" dirty="0"/>
              <a:t>Attitude to mathematics is a tendency to </a:t>
            </a:r>
            <a:r>
              <a:rPr lang="id-ID" dirty="0" smtClean="0"/>
              <a:t>act influenced </a:t>
            </a:r>
            <a:r>
              <a:rPr lang="id-ID" dirty="0"/>
              <a:t>by aspects of cognition, affection, and conation relating to mathematics </a:t>
            </a: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537" y="53709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200" b="1" dirty="0"/>
              <a:t>Conceptual </a:t>
            </a:r>
            <a:r>
              <a:rPr lang="id-ID" sz="3200" b="1" dirty="0" smtClean="0"/>
              <a:t>Description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33925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34BCB49-D1B7-46B2-868E-E654B01909E4}"/>
              </a:ext>
            </a:extLst>
          </p:cNvPr>
          <p:cNvSpPr txBox="1">
            <a:spLocks/>
          </p:cNvSpPr>
          <p:nvPr/>
        </p:nvSpPr>
        <p:spPr>
          <a:xfrm>
            <a:off x="613569" y="1524000"/>
            <a:ext cx="7521355" cy="4648200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d-ID" sz="2400" dirty="0">
              <a:latin typeface="Arial Black" pitchFamily="34" charset="0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id-ID" dirty="0"/>
              <a:t>Tutorial </a:t>
            </a:r>
            <a:r>
              <a:rPr lang="id-ID" dirty="0" err="1"/>
              <a:t>activity</a:t>
            </a:r>
            <a:r>
              <a:rPr lang="id-ID" dirty="0"/>
              <a:t>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learning</a:t>
            </a:r>
            <a:r>
              <a:rPr lang="id-ID" dirty="0"/>
              <a:t> </a:t>
            </a:r>
            <a:r>
              <a:rPr lang="id-ID" dirty="0" err="1"/>
              <a:t>guidance</a:t>
            </a:r>
            <a:r>
              <a:rPr lang="id-ID" dirty="0"/>
              <a:t> in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form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giving</a:t>
            </a:r>
            <a:r>
              <a:rPr lang="id-ID" dirty="0"/>
              <a:t> </a:t>
            </a:r>
            <a:r>
              <a:rPr lang="id-ID" dirty="0" err="1"/>
              <a:t>assistance</a:t>
            </a:r>
            <a:r>
              <a:rPr lang="id-ID" dirty="0"/>
              <a:t>, </a:t>
            </a:r>
            <a:r>
              <a:rPr lang="id-ID" dirty="0" err="1"/>
              <a:t>guidance</a:t>
            </a:r>
            <a:r>
              <a:rPr lang="id-ID" dirty="0"/>
              <a:t>, </a:t>
            </a:r>
            <a:r>
              <a:rPr lang="id-ID" dirty="0" err="1"/>
              <a:t>direction</a:t>
            </a:r>
            <a:r>
              <a:rPr lang="id-ID" dirty="0"/>
              <a:t>,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motivation</a:t>
            </a:r>
            <a:r>
              <a:rPr lang="id-ID" dirty="0"/>
              <a:t> </a:t>
            </a:r>
            <a:r>
              <a:rPr lang="id-ID" dirty="0" err="1"/>
              <a:t>so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participants</a:t>
            </a:r>
            <a:r>
              <a:rPr lang="id-ID" dirty="0"/>
              <a:t> tutorial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learn</a:t>
            </a:r>
            <a:r>
              <a:rPr lang="id-ID" dirty="0"/>
              <a:t> </a:t>
            </a:r>
            <a:r>
              <a:rPr lang="id-ID" dirty="0" err="1"/>
              <a:t>efficiently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effectively</a:t>
            </a:r>
            <a:endParaRPr lang="en-US" altLang="id-ID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537" y="53882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200" b="1" dirty="0"/>
              <a:t>Conceptual </a:t>
            </a:r>
            <a:r>
              <a:rPr lang="id-ID" sz="3200" b="1" dirty="0" smtClean="0"/>
              <a:t>Description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15773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60830" y="594774"/>
            <a:ext cx="6838711" cy="5755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 sz="3149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457" y="37373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265113" algn="ctr"/>
            <a:r>
              <a:rPr lang="id-ID" sz="4000" dirty="0"/>
              <a:t>Data C</a:t>
            </a:r>
            <a:r>
              <a:rPr lang="id-ID" sz="4000" dirty="0" smtClean="0"/>
              <a:t>ollection</a:t>
            </a:r>
            <a:endParaRPr lang="id-ID" sz="4000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73" y="6504040"/>
            <a:ext cx="1231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>
                <a:solidFill>
                  <a:srgbClr val="FFFF00"/>
                </a:solidFill>
                <a:latin typeface="+mn-lt"/>
              </a:rPr>
              <a:t>www.ut.ac.id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B7DF60B-A3BB-47E1-9B62-C439424BBF70}"/>
              </a:ext>
            </a:extLst>
          </p:cNvPr>
          <p:cNvSpPr txBox="1">
            <a:spLocks/>
          </p:cNvSpPr>
          <p:nvPr/>
        </p:nvSpPr>
        <p:spPr>
          <a:xfrm>
            <a:off x="721090" y="1700808"/>
            <a:ext cx="7557358" cy="381642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Data collection</a:t>
            </a:r>
            <a:r>
              <a:rPr lang="id-ID" sz="4400" dirty="0">
                <a:solidFill>
                  <a:srgbClr val="00B050"/>
                </a:solidFill>
                <a:latin typeface="Berlin Sans FB Demi" panose="020E0802020502020306" pitchFamily="34" charset="0"/>
              </a:rPr>
              <a:t> </a:t>
            </a:r>
            <a:r>
              <a:rPr lang="id-ID" dirty="0"/>
              <a:t>for attitude variables towards mathematics and tutorial activities use a questionnaire with a Likert scale design. </a:t>
            </a:r>
            <a:endParaRPr lang="id-ID" dirty="0" smtClean="0"/>
          </a:p>
          <a:p>
            <a:r>
              <a:rPr lang="id-ID" dirty="0" smtClean="0"/>
              <a:t>For the mathematics </a:t>
            </a:r>
            <a:r>
              <a:rPr lang="id-ID" dirty="0"/>
              <a:t>learning outcomes variables use instruments in the form of tests. </a:t>
            </a:r>
          </a:p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>
              <a:latin typeface="Arial Black" pitchFamily="34" charset="0"/>
            </a:endParaRPr>
          </a:p>
          <a:p>
            <a:pPr marL="0" indent="0" algn="just" eaLnBrk="1" hangingPunct="1">
              <a:buNone/>
            </a:pPr>
            <a:r>
              <a:rPr lang="en-US" altLang="id-ID" sz="2400" dirty="0">
                <a:solidFill>
                  <a:srgbClr val="7030A0"/>
                </a:solidFill>
              </a:rPr>
              <a:t>	</a:t>
            </a:r>
            <a:endParaRPr lang="en-US" alt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524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554</Words>
  <Application>Microsoft Office PowerPoint</Application>
  <PresentationFormat>Custom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Terbuka</dc:creator>
  <cp:lastModifiedBy>ARZcomp</cp:lastModifiedBy>
  <cp:revision>465</cp:revision>
  <cp:lastPrinted>2018-10-09T01:28:59Z</cp:lastPrinted>
  <dcterms:created xsi:type="dcterms:W3CDTF">2012-03-06T10:35:34Z</dcterms:created>
  <dcterms:modified xsi:type="dcterms:W3CDTF">2019-10-15T02:40:42Z</dcterms:modified>
</cp:coreProperties>
</file>