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19"/>
  </p:notesMasterIdLst>
  <p:sldIdLst>
    <p:sldId id="256" r:id="rId2"/>
    <p:sldId id="257" r:id="rId3"/>
    <p:sldId id="269" r:id="rId4"/>
    <p:sldId id="270" r:id="rId5"/>
    <p:sldId id="258" r:id="rId6"/>
    <p:sldId id="259" r:id="rId7"/>
    <p:sldId id="274" r:id="rId8"/>
    <p:sldId id="260" r:id="rId9"/>
    <p:sldId id="262" r:id="rId10"/>
    <p:sldId id="263" r:id="rId11"/>
    <p:sldId id="273" r:id="rId12"/>
    <p:sldId id="264" r:id="rId13"/>
    <p:sldId id="266" r:id="rId14"/>
    <p:sldId id="265" r:id="rId15"/>
    <p:sldId id="267" r:id="rId16"/>
    <p:sldId id="268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B2ECA-C7DC-4E1E-866E-25F10709A4E4}" type="datetimeFigureOut">
              <a:rPr kumimoji="1" lang="ja-JP" altLang="en-US" smtClean="0"/>
              <a:t>2019/10/15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B4A86-21FF-4198-899A-19EDF1F186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5489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sz="3200" b="1" dirty="0"/>
              <a:t>Digitalization of Examinations in OUJ: </a:t>
            </a:r>
            <a:br>
              <a:rPr lang="ja-JP" altLang="ja-JP" sz="3200" dirty="0"/>
            </a:br>
            <a:r>
              <a:rPr lang="en-US" altLang="ja-JP" sz="3200" b="1" dirty="0"/>
              <a:t>Current Situation and the Future</a:t>
            </a:r>
            <a:br>
              <a:rPr lang="en-US" altLang="ja-JP" sz="3200" b="1" dirty="0"/>
            </a:br>
            <a:br>
              <a:rPr lang="en-US" altLang="ja-JP" sz="3200" b="1" dirty="0"/>
            </a:br>
            <a:r>
              <a:rPr lang="en-US" altLang="ja-JP" sz="3200" b="1" dirty="0" err="1"/>
              <a:t>Kenjiro</a:t>
            </a:r>
            <a:r>
              <a:rPr lang="en-US" altLang="ja-JP" sz="3200" b="1" dirty="0"/>
              <a:t> JIN</a:t>
            </a:r>
            <a:br>
              <a:rPr lang="en-US" altLang="ja-JP" sz="3200" b="1" dirty="0"/>
            </a:br>
            <a:r>
              <a:rPr lang="en-US" altLang="ja-JP" sz="3200" b="1" dirty="0"/>
              <a:t>The Open University of Japan (OUJ)</a:t>
            </a:r>
            <a:endParaRPr kumimoji="1" lang="ja-JP" altLang="en-US" sz="32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/>
              <a:t>For the 33rd Annual Conference of the Asian Association of Open Universities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9959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6187" y="642594"/>
            <a:ext cx="11511642" cy="1371600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/>
              <a:t>Case 2: </a:t>
            </a:r>
            <a:r>
              <a:rPr lang="en-US" altLang="ja-JP" b="1" dirty="0"/>
              <a:t>Sukhothai </a:t>
            </a:r>
            <a:r>
              <a:rPr lang="en-US" altLang="ja-JP" b="1" dirty="0" err="1"/>
              <a:t>Thammathirat</a:t>
            </a:r>
            <a:r>
              <a:rPr lang="en-US" altLang="ja-JP" b="1" dirty="0"/>
              <a:t> </a:t>
            </a:r>
            <a:br>
              <a:rPr lang="en-US" altLang="ja-JP" b="1" dirty="0"/>
            </a:br>
            <a:r>
              <a:rPr lang="en-US" altLang="ja-JP" b="1" dirty="0"/>
              <a:t>              Open University (STOU) in Thailand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66800" y="2103119"/>
            <a:ext cx="10526486" cy="439565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ja-JP" sz="2400" dirty="0"/>
              <a:t>STOU HQ and exam centers conduct paper exams.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ja-JP" sz="2400" dirty="0">
                <a:solidFill>
                  <a:srgbClr val="FF0000"/>
                </a:solidFill>
              </a:rPr>
              <a:t>Organize “Walk-in Exam” according to readiness of individual students</a:t>
            </a:r>
            <a:r>
              <a:rPr lang="en-US" altLang="ja-JP" sz="2400" dirty="0"/>
              <a:t> with set pcs.  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ja-JP" sz="2400" dirty="0"/>
              <a:t>Benefits students with enough knowledge and ability without waiting for final exam.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ja-JP" sz="2400" dirty="0"/>
              <a:t>Held on weekends at nationwide in previous month of regular exam.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ja-JP" sz="2400" dirty="0"/>
              <a:t>Need to </a:t>
            </a:r>
            <a:r>
              <a:rPr lang="en-US" altLang="ja-JP" sz="2400" dirty="0">
                <a:solidFill>
                  <a:srgbClr val="FF0000"/>
                </a:solidFill>
              </a:rPr>
              <a:t>pay 300 Thai Baht </a:t>
            </a:r>
            <a:r>
              <a:rPr lang="en-US" altLang="ja-JP" sz="2400" dirty="0"/>
              <a:t>(around US$10) per course.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ja-JP" sz="2400" dirty="0"/>
              <a:t>Temp result of multiple-choice question exams are announced immediately.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14392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/>
              <a:t>OUJ’s CBT for </a:t>
            </a:r>
            <a:r>
              <a:rPr lang="en-US" altLang="ja-JP" b="1" dirty="0">
                <a:solidFill>
                  <a:srgbClr val="FF0000"/>
                </a:solidFill>
              </a:rPr>
              <a:t>NEW</a:t>
            </a:r>
            <a:r>
              <a:rPr lang="en-US" altLang="ja-JP" b="1" dirty="0"/>
              <a:t> </a:t>
            </a:r>
            <a:r>
              <a:rPr lang="en-US" altLang="ja-JP" b="1" dirty="0">
                <a:solidFill>
                  <a:srgbClr val="00B050"/>
                </a:solidFill>
              </a:rPr>
              <a:t>Career Support Certification System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37388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ja-JP" sz="2800" dirty="0"/>
              <a:t>New curriculum </a:t>
            </a:r>
            <a:r>
              <a:rPr lang="en-US" altLang="ja-JP" sz="2800" dirty="0">
                <a:solidFill>
                  <a:srgbClr val="FF0000"/>
                </a:solidFill>
              </a:rPr>
              <a:t>“programming education in primary schools”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ja-JP" sz="2800" dirty="0"/>
              <a:t>OUJ newly developed several courses for the teachers. </a:t>
            </a:r>
          </a:p>
          <a:p>
            <a:pPr marL="0" indent="0">
              <a:buNone/>
            </a:pPr>
            <a:r>
              <a:rPr lang="en-US" altLang="ja-JP" sz="2800" dirty="0">
                <a:solidFill>
                  <a:srgbClr val="00B050"/>
                </a:solidFill>
              </a:rPr>
              <a:t>           </a:t>
            </a:r>
            <a:r>
              <a:rPr lang="en-US" altLang="ja-JP" sz="2800" b="1" u="sng" dirty="0">
                <a:solidFill>
                  <a:srgbClr val="00B050"/>
                </a:solidFill>
              </a:rPr>
              <a:t>"Scratch Programming Instruction"</a:t>
            </a:r>
            <a:endParaRPr lang="ja-JP" altLang="ja-JP" sz="2800" b="1" u="sng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kumimoji="1" lang="en-US" altLang="ja-JP" sz="2800" dirty="0"/>
              <a:t>	  July 2019</a:t>
            </a:r>
            <a:endParaRPr lang="en-US" altLang="ja-JP" sz="2800" dirty="0"/>
          </a:p>
          <a:p>
            <a:pPr marL="0" indent="0" algn="ctr">
              <a:buNone/>
            </a:pPr>
            <a:r>
              <a:rPr lang="en-US" altLang="ja-JP" sz="2800" b="1" dirty="0">
                <a:solidFill>
                  <a:srgbClr val="FF0000"/>
                </a:solidFill>
              </a:rPr>
              <a:t>First Practice in OUJ’s History</a:t>
            </a:r>
          </a:p>
          <a:p>
            <a:pPr marL="0" indent="0" algn="ctr">
              <a:buNone/>
            </a:pPr>
            <a:r>
              <a:rPr lang="en-US" altLang="ja-JP" sz="2800" dirty="0"/>
              <a:t>*CBT </a:t>
            </a:r>
            <a:r>
              <a:rPr lang="en-US" altLang="ja-JP" sz="2800" dirty="0">
                <a:solidFill>
                  <a:srgbClr val="FF0000"/>
                </a:solidFill>
              </a:rPr>
              <a:t>Operation by Private Company</a:t>
            </a:r>
          </a:p>
          <a:p>
            <a:pPr marL="0" indent="0" algn="ctr">
              <a:buNone/>
            </a:pPr>
            <a:r>
              <a:rPr kumimoji="1" lang="en-US" altLang="ja-JP" sz="2800" dirty="0"/>
              <a:t>*CBT </a:t>
            </a:r>
            <a:r>
              <a:rPr kumimoji="1" lang="en-US" altLang="ja-JP" sz="2800" dirty="0">
                <a:solidFill>
                  <a:srgbClr val="FF0000"/>
                </a:solidFill>
              </a:rPr>
              <a:t>Payment by Credit Card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65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/>
              <a:t>Draft plan of </a:t>
            </a:r>
            <a:r>
              <a:rPr lang="en-US" altLang="ja-JP" b="1" dirty="0">
                <a:solidFill>
                  <a:srgbClr val="00B050"/>
                </a:solidFill>
              </a:rPr>
              <a:t>CBT/IBT for Broadcast Courses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ja-JP" sz="2400" dirty="0"/>
              <a:t>In Past, CBT/IBT have been </a:t>
            </a:r>
            <a:r>
              <a:rPr lang="en-US" altLang="ja-JP" sz="2400" dirty="0">
                <a:solidFill>
                  <a:srgbClr val="FF0000"/>
                </a:solidFill>
              </a:rPr>
              <a:t>developed as a part of online courses</a:t>
            </a:r>
            <a:r>
              <a:rPr lang="en-US" altLang="ja-JP" sz="2400" dirty="0"/>
              <a:t>.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ja-JP" sz="2400" dirty="0"/>
              <a:t>OUJ realizes they’re </a:t>
            </a:r>
            <a:r>
              <a:rPr lang="en-US" altLang="ja-JP" sz="2400" dirty="0">
                <a:solidFill>
                  <a:srgbClr val="FF0000"/>
                </a:solidFill>
              </a:rPr>
              <a:t>essential for broadcast courses </a:t>
            </a:r>
            <a:r>
              <a:rPr lang="en-US" altLang="ja-JP" sz="2400" dirty="0"/>
              <a:t>to satisfy working students’ diversified needs. 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ja-JP" sz="2400" dirty="0"/>
              <a:t>They are expected as </a:t>
            </a:r>
            <a:r>
              <a:rPr lang="en-US" altLang="ja-JP" sz="2400" dirty="0">
                <a:solidFill>
                  <a:srgbClr val="FF0000"/>
                </a:solidFill>
              </a:rPr>
              <a:t>a trigger for solving other issues </a:t>
            </a:r>
            <a:r>
              <a:rPr lang="en-US" altLang="ja-JP" sz="2400" dirty="0"/>
              <a:t>of OUJ.</a:t>
            </a:r>
            <a:endParaRPr lang="ja-JP" altLang="ja-JP" sz="2400" dirty="0"/>
          </a:p>
          <a:p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2676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b="1" dirty="0"/>
              <a:t>OUJ’s Trials of CBT/IBT in 2018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66800" y="2103120"/>
            <a:ext cx="4521200" cy="43103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ja-JP" sz="2800" b="1" dirty="0">
                <a:solidFill>
                  <a:srgbClr val="0070C0"/>
                </a:solidFill>
              </a:rPr>
              <a:t>A: CBT at Urban Study Center</a:t>
            </a:r>
            <a:endParaRPr lang="ja-JP" altLang="ja-JP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ja-JP" sz="2800" b="1" dirty="0"/>
          </a:p>
          <a:p>
            <a:pPr marL="0" indent="0">
              <a:buNone/>
            </a:pPr>
            <a:endParaRPr lang="en-US" altLang="ja-JP" sz="2800" b="1" dirty="0"/>
          </a:p>
          <a:p>
            <a:pPr marL="0" indent="0">
              <a:buNone/>
            </a:pPr>
            <a:r>
              <a:rPr lang="en-US" altLang="ja-JP" sz="2800" b="1" dirty="0">
                <a:solidFill>
                  <a:srgbClr val="00B050"/>
                </a:solidFill>
              </a:rPr>
              <a:t>B: CBT at Designated Rural Venue</a:t>
            </a:r>
            <a:endParaRPr lang="ja-JP" altLang="ja-JP" sz="28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lang="ja-JP" altLang="ja-JP" sz="2800" dirty="0"/>
          </a:p>
          <a:p>
            <a:pPr marL="0" indent="0">
              <a:buNone/>
            </a:pPr>
            <a:r>
              <a:rPr lang="en-US" altLang="ja-JP" sz="2800" b="1" dirty="0">
                <a:solidFill>
                  <a:srgbClr val="FF6600"/>
                </a:solidFill>
              </a:rPr>
              <a:t>C: IBT at Home of Students with Disabilities</a:t>
            </a:r>
            <a:endParaRPr lang="ja-JP" altLang="ja-JP" sz="2800" dirty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499100" y="2014194"/>
            <a:ext cx="5842000" cy="457710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>
                <a:solidFill>
                  <a:srgbClr val="0070C0"/>
                </a:solidFill>
              </a:rPr>
              <a:t>9:15 - 10:05, 10:25 - 11:15 (23 - 24 Feb. 2019)</a:t>
            </a:r>
            <a:endParaRPr lang="ja-JP" altLang="ja-JP" sz="2400" dirty="0">
              <a:solidFill>
                <a:srgbClr val="0070C0"/>
              </a:solidFill>
            </a:endParaRPr>
          </a:p>
          <a:p>
            <a:r>
              <a:rPr lang="en-US" altLang="ja-JP" sz="2400" dirty="0">
                <a:solidFill>
                  <a:srgbClr val="0070C0"/>
                </a:solidFill>
              </a:rPr>
              <a:t>17 Students</a:t>
            </a:r>
            <a:endParaRPr lang="ja-JP" altLang="ja-JP" sz="2400" dirty="0">
              <a:solidFill>
                <a:srgbClr val="0070C0"/>
              </a:solidFill>
            </a:endParaRPr>
          </a:p>
          <a:p>
            <a:r>
              <a:rPr lang="en-US" altLang="ja-JP" sz="2400" dirty="0">
                <a:solidFill>
                  <a:srgbClr val="0070C0"/>
                </a:solidFill>
              </a:rPr>
              <a:t>Pcs set by the SC</a:t>
            </a:r>
            <a:endParaRPr lang="ja-JP" altLang="ja-JP" sz="2400" dirty="0">
              <a:solidFill>
                <a:srgbClr val="0070C0"/>
              </a:solidFill>
            </a:endParaRPr>
          </a:p>
          <a:p>
            <a:pPr marL="0" indent="0">
              <a:buFont typeface="Garamond" pitchFamily="18" charset="0"/>
              <a:buNone/>
            </a:pPr>
            <a:endParaRPr lang="ja-JP" altLang="ja-JP" sz="2400" dirty="0"/>
          </a:p>
          <a:p>
            <a:r>
              <a:rPr lang="en-US" altLang="ja-JP" sz="2400" dirty="0">
                <a:solidFill>
                  <a:srgbClr val="00B050"/>
                </a:solidFill>
              </a:rPr>
              <a:t>9:30 - 10:20, 10:40 - 11:30 (3 Mar. 2019)</a:t>
            </a:r>
            <a:endParaRPr lang="ja-JP" altLang="ja-JP" sz="2400" dirty="0">
              <a:solidFill>
                <a:srgbClr val="00B050"/>
              </a:solidFill>
            </a:endParaRPr>
          </a:p>
          <a:p>
            <a:r>
              <a:rPr lang="en-US" altLang="ja-JP" sz="2400" dirty="0">
                <a:solidFill>
                  <a:srgbClr val="00B050"/>
                </a:solidFill>
              </a:rPr>
              <a:t>3 Students</a:t>
            </a:r>
            <a:endParaRPr lang="ja-JP" altLang="ja-JP" sz="2400" dirty="0">
              <a:solidFill>
                <a:srgbClr val="00B050"/>
              </a:solidFill>
            </a:endParaRPr>
          </a:p>
          <a:p>
            <a:r>
              <a:rPr lang="en-US" altLang="ja-JP" sz="2400" dirty="0">
                <a:solidFill>
                  <a:srgbClr val="00B050"/>
                </a:solidFill>
              </a:rPr>
              <a:t>Pcs prepared by OUJ (students’ own PCs allowed but no one wished)</a:t>
            </a:r>
            <a:endParaRPr lang="ja-JP" altLang="ja-JP" sz="2400" dirty="0">
              <a:solidFill>
                <a:srgbClr val="00B050"/>
              </a:solidFill>
            </a:endParaRPr>
          </a:p>
          <a:p>
            <a:pPr marL="0" indent="0">
              <a:buFont typeface="Garamond" pitchFamily="18" charset="0"/>
              <a:buNone/>
            </a:pPr>
            <a:endParaRPr lang="ja-JP" altLang="ja-JP" sz="2400" dirty="0"/>
          </a:p>
          <a:p>
            <a:r>
              <a:rPr lang="en-US" altLang="ja-JP" sz="2400" dirty="0">
                <a:solidFill>
                  <a:srgbClr val="FF6600"/>
                </a:solidFill>
              </a:rPr>
              <a:t>9:15 – 10:30, 10:45 - 12:00 (23 - 24 Feb. 2019)</a:t>
            </a:r>
            <a:endParaRPr lang="ja-JP" altLang="ja-JP" sz="2400" dirty="0">
              <a:solidFill>
                <a:srgbClr val="FF6600"/>
              </a:solidFill>
            </a:endParaRPr>
          </a:p>
          <a:p>
            <a:r>
              <a:rPr lang="en-US" altLang="ja-JP" sz="2400" dirty="0">
                <a:solidFill>
                  <a:srgbClr val="FF6600"/>
                </a:solidFill>
              </a:rPr>
              <a:t>3 Students</a:t>
            </a:r>
          </a:p>
          <a:p>
            <a:r>
              <a:rPr lang="en-US" altLang="ja-JP" sz="2400" dirty="0">
                <a:solidFill>
                  <a:srgbClr val="FF6600"/>
                </a:solidFill>
              </a:rPr>
              <a:t>Pcs prepared by students</a:t>
            </a:r>
            <a:endParaRPr lang="ja-JP" altLang="ja-JP" sz="2400" dirty="0">
              <a:solidFill>
                <a:srgbClr val="FF6600"/>
              </a:solidFill>
            </a:endParaRPr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1034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OUJ’s Trials of CBT/IBT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45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3200" b="1" dirty="0">
                <a:solidFill>
                  <a:srgbClr val="00B050"/>
                </a:solidFill>
              </a:rPr>
              <a:t>Major Comments </a:t>
            </a:r>
            <a:r>
              <a:rPr lang="en-US" altLang="ja-JP" sz="3200" b="1" dirty="0"/>
              <a:t>from the Survey</a:t>
            </a:r>
            <a:endParaRPr lang="ja-JP" altLang="ja-JP" sz="3200" b="1" dirty="0"/>
          </a:p>
          <a:p>
            <a:pPr lvl="0"/>
            <a:r>
              <a:rPr lang="en-US" altLang="ja-JP" sz="2800" dirty="0">
                <a:solidFill>
                  <a:srgbClr val="FF0000"/>
                </a:solidFill>
              </a:rPr>
              <a:t>Writing task</a:t>
            </a:r>
            <a:r>
              <a:rPr lang="en-US" altLang="ja-JP" sz="2800" dirty="0"/>
              <a:t> should be included.</a:t>
            </a:r>
            <a:endParaRPr lang="ja-JP" altLang="ja-JP" sz="2800" dirty="0"/>
          </a:p>
          <a:p>
            <a:pPr lvl="0"/>
            <a:r>
              <a:rPr lang="en-US" altLang="ja-JP" sz="2800" dirty="0"/>
              <a:t>Monitor </a:t>
            </a:r>
            <a:r>
              <a:rPr lang="en-US" altLang="ja-JP" sz="2800" dirty="0">
                <a:solidFill>
                  <a:srgbClr val="FF0000"/>
                </a:solidFill>
              </a:rPr>
              <a:t>text size should be enlarged </a:t>
            </a:r>
            <a:r>
              <a:rPr lang="en-US" altLang="ja-JP" sz="2800" dirty="0"/>
              <a:t>for elderly.</a:t>
            </a:r>
            <a:endParaRPr lang="ja-JP" altLang="ja-JP" sz="2800" dirty="0"/>
          </a:p>
          <a:p>
            <a:pPr lvl="0"/>
            <a:r>
              <a:rPr lang="en-US" altLang="ja-JP" sz="2800" dirty="0">
                <a:solidFill>
                  <a:srgbClr val="FF0000"/>
                </a:solidFill>
              </a:rPr>
              <a:t>IBT at home is beneficial </a:t>
            </a:r>
            <a:r>
              <a:rPr lang="en-US" altLang="ja-JP" sz="2800" dirty="0"/>
              <a:t>and convenient for students.</a:t>
            </a:r>
            <a:endParaRPr lang="ja-JP" altLang="ja-JP" sz="2800" dirty="0"/>
          </a:p>
          <a:p>
            <a:pPr lvl="0"/>
            <a:r>
              <a:rPr lang="en-US" altLang="ja-JP" sz="2800" dirty="0">
                <a:solidFill>
                  <a:srgbClr val="FF0000"/>
                </a:solidFill>
              </a:rPr>
              <a:t>Use of tablets </a:t>
            </a:r>
            <a:r>
              <a:rPr lang="en-US" altLang="ja-JP" sz="2800" dirty="0"/>
              <a:t>should be considered.</a:t>
            </a:r>
            <a:endParaRPr lang="ja-JP" altLang="ja-JP" sz="2800" dirty="0"/>
          </a:p>
          <a:p>
            <a:pPr lvl="0"/>
            <a:r>
              <a:rPr lang="en-US" altLang="ja-JP" sz="2800" dirty="0"/>
              <a:t>Good to know the </a:t>
            </a:r>
            <a:r>
              <a:rPr lang="en-US" altLang="ja-JP" sz="2800" dirty="0">
                <a:solidFill>
                  <a:srgbClr val="FF0000"/>
                </a:solidFill>
              </a:rPr>
              <a:t>results immediately </a:t>
            </a:r>
            <a:r>
              <a:rPr lang="en-US" altLang="ja-JP" sz="2800" dirty="0"/>
              <a:t>after Exams. </a:t>
            </a:r>
            <a:endParaRPr lang="ja-JP" altLang="ja-JP" sz="2800" dirty="0"/>
          </a:p>
          <a:p>
            <a:pPr lvl="0"/>
            <a:r>
              <a:rPr lang="en-US" altLang="ja-JP" sz="2800" dirty="0"/>
              <a:t>Monitor </a:t>
            </a:r>
            <a:r>
              <a:rPr lang="en-US" altLang="ja-JP" sz="2800" dirty="0">
                <a:solidFill>
                  <a:srgbClr val="FF0000"/>
                </a:solidFill>
              </a:rPr>
              <a:t>buttons were confusing</a:t>
            </a:r>
            <a:r>
              <a:rPr lang="en-US" altLang="ja-JP" sz="2800" dirty="0"/>
              <a:t>.</a:t>
            </a:r>
            <a:endParaRPr lang="ja-JP" altLang="ja-JP" sz="2800" dirty="0"/>
          </a:p>
          <a:p>
            <a:r>
              <a:rPr lang="en-US" altLang="ja-JP" sz="2800" dirty="0"/>
              <a:t>Private information of </a:t>
            </a:r>
            <a:r>
              <a:rPr lang="en-US" altLang="ja-JP" sz="2800" dirty="0">
                <a:solidFill>
                  <a:srgbClr val="FF0000"/>
                </a:solidFill>
              </a:rPr>
              <a:t>front student pc could be seen</a:t>
            </a:r>
            <a:r>
              <a:rPr lang="en-US" altLang="ja-JP" sz="2800" dirty="0"/>
              <a:t>.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9932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Obstacles</a:t>
            </a:r>
            <a:r>
              <a:rPr lang="en-US" altLang="ja-JP" b="1" dirty="0"/>
              <a:t> against Realizing OUJ’s Exam Digitalization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37128" y="2103120"/>
            <a:ext cx="9314331" cy="43103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ja-JP" sz="2800" dirty="0"/>
              <a:t>Ensure </a:t>
            </a:r>
            <a:r>
              <a:rPr lang="en-US" altLang="ja-JP" sz="2800" dirty="0">
                <a:solidFill>
                  <a:srgbClr val="FF0000"/>
                </a:solidFill>
              </a:rPr>
              <a:t>how to identify IBT candidates </a:t>
            </a:r>
            <a:r>
              <a:rPr lang="en-US" altLang="ja-JP" sz="2800" dirty="0"/>
              <a:t>through webcam invigilation.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ja-JP" sz="2800" dirty="0">
                <a:solidFill>
                  <a:srgbClr val="FF0000"/>
                </a:solidFill>
              </a:rPr>
              <a:t>Cost of remote invigilation </a:t>
            </a:r>
            <a:r>
              <a:rPr lang="en-US" altLang="ja-JP" sz="2800" dirty="0"/>
              <a:t>can be a burden of students.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ja-JP" sz="2800" dirty="0">
                <a:solidFill>
                  <a:srgbClr val="FF0000"/>
                </a:solidFill>
              </a:rPr>
              <a:t>Reform of existing learning system is harder </a:t>
            </a:r>
            <a:r>
              <a:rPr lang="en-US" altLang="ja-JP" sz="2800" dirty="0"/>
              <a:t>than new establishment.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ja-JP" sz="2800" dirty="0">
                <a:solidFill>
                  <a:srgbClr val="FF0000"/>
                </a:solidFill>
              </a:rPr>
              <a:t>Roles of SCs/SSs </a:t>
            </a:r>
            <a:r>
              <a:rPr lang="en-US" altLang="ja-JP" sz="2800" dirty="0"/>
              <a:t>need to be reconsidered in digital reform of exam mechanism.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09679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/>
              <a:t>Summary on OUJ’s future perspective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66800" y="2049330"/>
            <a:ext cx="10058400" cy="4166076"/>
          </a:xfrm>
        </p:spPr>
        <p:txBody>
          <a:bodyPr>
            <a:normAutofit/>
          </a:bodyPr>
          <a:lstStyle/>
          <a:p>
            <a:r>
              <a:rPr lang="en-US" altLang="ja-JP" sz="2000" dirty="0"/>
              <a:t>considers </a:t>
            </a:r>
            <a:r>
              <a:rPr lang="en-US" altLang="ja-JP" sz="2000" dirty="0">
                <a:solidFill>
                  <a:srgbClr val="FF0000"/>
                </a:solidFill>
              </a:rPr>
              <a:t>examination digitalization is a hopeful reformer</a:t>
            </a:r>
            <a:r>
              <a:rPr lang="en-US" altLang="ja-JP" sz="2000" dirty="0"/>
              <a:t>.</a:t>
            </a:r>
          </a:p>
          <a:p>
            <a:r>
              <a:rPr lang="en-US" altLang="ja-JP" sz="2000" dirty="0">
                <a:solidFill>
                  <a:srgbClr val="FF0000"/>
                </a:solidFill>
              </a:rPr>
              <a:t>May create another optional student service and burden university management</a:t>
            </a:r>
            <a:r>
              <a:rPr lang="en-US" altLang="ja-JP" sz="2000" dirty="0"/>
              <a:t>.</a:t>
            </a:r>
          </a:p>
          <a:p>
            <a:r>
              <a:rPr lang="en-US" altLang="ja-JP" sz="2000" dirty="0"/>
              <a:t>Set lower tuition, </a:t>
            </a:r>
            <a:r>
              <a:rPr lang="en-US" altLang="ja-JP" sz="2000" dirty="0">
                <a:solidFill>
                  <a:srgbClr val="FF0000"/>
                </a:solidFill>
              </a:rPr>
              <a:t>widening learning opportunities or realizing inclusive education</a:t>
            </a:r>
            <a:r>
              <a:rPr lang="en-US" altLang="ja-JP" sz="2000" dirty="0"/>
              <a:t>.</a:t>
            </a:r>
          </a:p>
          <a:p>
            <a:r>
              <a:rPr lang="en-US" altLang="ja-JP" sz="2000" dirty="0"/>
              <a:t>AU and STOU based on students’ active learning intention.  OUJ may </a:t>
            </a:r>
            <a:r>
              <a:rPr lang="en-US" altLang="ja-JP" sz="2000" dirty="0">
                <a:solidFill>
                  <a:srgbClr val="FF0000"/>
                </a:solidFill>
              </a:rPr>
              <a:t>motivate it by examination digitalization and more attractive course</a:t>
            </a:r>
            <a:r>
              <a:rPr lang="en-US" altLang="ja-JP" sz="2000" dirty="0"/>
              <a:t>.</a:t>
            </a:r>
          </a:p>
          <a:p>
            <a:r>
              <a:rPr lang="en-US" altLang="ja-JP" sz="2000" dirty="0"/>
              <a:t>Additional </a:t>
            </a:r>
            <a:r>
              <a:rPr lang="en-US" altLang="ja-JP" sz="2000"/>
              <a:t>fees (Income) may improve services</a:t>
            </a:r>
            <a:r>
              <a:rPr lang="en-US" altLang="ja-JP" sz="2000" dirty="0"/>
              <a:t>, but OUJ may </a:t>
            </a:r>
            <a:r>
              <a:rPr lang="en-US" altLang="ja-JP" sz="2000" dirty="0">
                <a:solidFill>
                  <a:srgbClr val="FF0000"/>
                </a:solidFill>
              </a:rPr>
              <a:t>seek other possible way to satisfy students</a:t>
            </a:r>
            <a:r>
              <a:rPr lang="en-US" altLang="ja-JP" sz="2000" dirty="0"/>
              <a:t>.</a:t>
            </a:r>
          </a:p>
          <a:p>
            <a:r>
              <a:rPr lang="en-US" altLang="ja-JP" sz="2000" dirty="0">
                <a:solidFill>
                  <a:srgbClr val="FF0000"/>
                </a:solidFill>
              </a:rPr>
              <a:t>Achievement of fairness by steady quality of examinations is essential</a:t>
            </a:r>
            <a:r>
              <a:rPr lang="en-US" altLang="ja-JP" sz="2000" dirty="0"/>
              <a:t>, and it should be secured in reforms.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19680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23243" y="177725"/>
            <a:ext cx="7378700" cy="1371600"/>
          </a:xfrm>
        </p:spPr>
        <p:txBody>
          <a:bodyPr/>
          <a:lstStyle/>
          <a:p>
            <a:r>
              <a:rPr kumimoji="1" lang="en-US" altLang="ja-JP" dirty="0"/>
              <a:t>Thank you </a:t>
            </a:r>
            <a:r>
              <a:rPr kumimoji="1" lang="ja-JP" altLang="en-US" dirty="0"/>
              <a:t>　ありがとう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8959" y="1026811"/>
            <a:ext cx="8250067" cy="577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70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Introduction of OUJ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3271" y="2171700"/>
            <a:ext cx="9350829" cy="435972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ja-JP" sz="2000" dirty="0"/>
              <a:t>Opened in 1983 to provide with university education </a:t>
            </a:r>
          </a:p>
          <a:p>
            <a:pPr marL="0" indent="0">
              <a:buNone/>
            </a:pPr>
            <a:r>
              <a:rPr lang="en-US" altLang="ja-JP" sz="2000" dirty="0"/>
              <a:t>   and lifelong learning 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ja-JP" sz="2000" dirty="0"/>
              <a:t>Largest distance education institution with </a:t>
            </a:r>
          </a:p>
          <a:p>
            <a:pPr marL="0" indent="0">
              <a:buNone/>
            </a:pPr>
            <a:r>
              <a:rPr lang="ja-JP" altLang="en-US" sz="2000" dirty="0"/>
              <a:t>　</a:t>
            </a:r>
            <a:r>
              <a:rPr lang="en-US" altLang="ja-JP" sz="2000" dirty="0"/>
              <a:t>85,000 students.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ja-JP" sz="2000" dirty="0"/>
              <a:t>Grants Bachelor of Liberal Arts, Master and Ph.D. in Arts and Sciences.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ja-JP" sz="2000" dirty="0"/>
              <a:t>Offer about 350 TV/Radio Broadcast, 3,000 Face-to-face, 50 Online courses.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ja-JP" sz="2000" dirty="0"/>
              <a:t>All courses (except face-to-face) are delivered through the Internet.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ja-JP" sz="2000" dirty="0"/>
              <a:t>Most students are working.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ja-JP" sz="2000" dirty="0"/>
              <a:t>One quarter of students are over 60 years old. 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ja-JP" sz="2000" dirty="0"/>
              <a:t>50 Study Centers and 7 Satellite Spaces at nationwide.</a:t>
            </a:r>
          </a:p>
          <a:p>
            <a:pPr>
              <a:buFont typeface="Wingdings" panose="05000000000000000000" pitchFamily="2" charset="2"/>
              <a:buChar char="u"/>
            </a:pPr>
            <a:endParaRPr lang="en-US" altLang="ja-JP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4814" y="291637"/>
            <a:ext cx="4465341" cy="344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88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6800" y="310250"/>
            <a:ext cx="10058400" cy="1371600"/>
          </a:xfrm>
        </p:spPr>
        <p:txBody>
          <a:bodyPr/>
          <a:lstStyle/>
          <a:p>
            <a:r>
              <a:rPr kumimoji="1" lang="en-US" altLang="ja-JP" dirty="0"/>
              <a:t>OUJ’s Study Center Network</a:t>
            </a:r>
            <a:endParaRPr kumimoji="1" lang="ja-JP" altLang="en-US" dirty="0"/>
          </a:p>
        </p:txBody>
      </p:sp>
      <p:pic>
        <p:nvPicPr>
          <p:cNvPr id="4" name="Picture 12" descr="Study Cent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0853" y="1462098"/>
            <a:ext cx="7951007" cy="4783906"/>
          </a:xfrm>
          <a:prstGeom prst="rect">
            <a:avLst/>
          </a:prstGeom>
          <a:noFill/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9925" y="1451497"/>
            <a:ext cx="1975275" cy="498696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6F7846A-4DDE-473F-8C8B-9DABD4C5C1DB}"/>
              </a:ext>
            </a:extLst>
          </p:cNvPr>
          <p:cNvSpPr txBox="1"/>
          <p:nvPr/>
        </p:nvSpPr>
        <p:spPr>
          <a:xfrm>
            <a:off x="1891552" y="2572088"/>
            <a:ext cx="3056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</a:rPr>
              <a:t>50 Study Centers</a:t>
            </a:r>
          </a:p>
          <a:p>
            <a:pPr algn="ctr"/>
            <a:r>
              <a:rPr kumimoji="1" lang="en-US" altLang="ja-JP" sz="2800" dirty="0">
                <a:solidFill>
                  <a:srgbClr val="FF0000"/>
                </a:solidFill>
              </a:rPr>
              <a:t>at Nationwide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902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solidFill>
                  <a:srgbClr val="00B050"/>
                </a:solidFill>
              </a:rPr>
              <a:t>Functions</a:t>
            </a:r>
            <a:r>
              <a:rPr lang="en-US" altLang="ja-JP" dirty="0"/>
              <a:t> of Study Centers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66800" y="2103120"/>
            <a:ext cx="6159500" cy="3931920"/>
          </a:xfrm>
        </p:spPr>
        <p:txBody>
          <a:bodyPr/>
          <a:lstStyle/>
          <a:p>
            <a:pPr marL="0" lv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en-US" altLang="ja-JP" sz="2400" dirty="0">
                <a:solidFill>
                  <a:prstClr val="black"/>
                </a:solidFill>
              </a:rPr>
              <a:t>Various Student Services are provided.</a:t>
            </a:r>
          </a:p>
          <a:p>
            <a:pPr marL="0" lv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altLang="ja-JP" sz="2400" dirty="0">
              <a:solidFill>
                <a:prstClr val="black"/>
              </a:solidFill>
            </a:endParaRPr>
          </a:p>
          <a:p>
            <a:pPr lvl="0"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u"/>
            </a:pPr>
            <a:r>
              <a:rPr lang="en-US" altLang="ja-JP" sz="2400" dirty="0">
                <a:solidFill>
                  <a:prstClr val="black"/>
                </a:solidFill>
              </a:rPr>
              <a:t>Face-to-face courses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u"/>
            </a:pPr>
            <a:r>
              <a:rPr lang="en-US" altLang="ja-JP" sz="2400" dirty="0">
                <a:solidFill>
                  <a:srgbClr val="FF0000"/>
                </a:solidFill>
              </a:rPr>
              <a:t>Final Examinations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u"/>
            </a:pPr>
            <a:r>
              <a:rPr lang="en-US" altLang="ja-JP" sz="2400" dirty="0">
                <a:solidFill>
                  <a:prstClr val="black"/>
                </a:solidFill>
              </a:rPr>
              <a:t>Academic Consultation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u"/>
            </a:pPr>
            <a:r>
              <a:rPr kumimoji="1" lang="en-US" altLang="ja-JP" sz="2400" dirty="0"/>
              <a:t>Students’ Club Activities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u"/>
            </a:pPr>
            <a:r>
              <a:rPr lang="en-US" altLang="ja-JP" sz="2400" dirty="0"/>
              <a:t>Administrative Work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u"/>
            </a:pPr>
            <a:endParaRPr kumimoji="1" lang="en-US" altLang="ja-JP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920" y="2794026"/>
            <a:ext cx="6005180" cy="332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76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OUJ’s </a:t>
            </a:r>
            <a:r>
              <a:rPr lang="en-US" altLang="ja-JP" dirty="0">
                <a:solidFill>
                  <a:srgbClr val="FF0000"/>
                </a:solidFill>
              </a:rPr>
              <a:t>Examination Mechanism </a:t>
            </a:r>
            <a:r>
              <a:rPr lang="en-US" altLang="ja-JP" dirty="0"/>
              <a:t>for Acquiring Credits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8597" y="2014194"/>
            <a:ext cx="7205920" cy="419066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197429" y="3473217"/>
            <a:ext cx="1801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① 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Web/Post</a:t>
            </a:r>
          </a:p>
          <a:p>
            <a:endParaRPr kumimoji="1" lang="en-US" altLang="ja-JP" sz="2000" b="1" dirty="0">
              <a:solidFill>
                <a:srgbClr val="FF0000"/>
              </a:solidFill>
            </a:endParaRPr>
          </a:p>
          <a:p>
            <a:r>
              <a:rPr kumimoji="1" lang="ja-JP" altLang="en-US" sz="2000" b="1" dirty="0">
                <a:solidFill>
                  <a:srgbClr val="FF0000"/>
                </a:solidFill>
              </a:rPr>
              <a:t>② 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Sitting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066800" y="3385794"/>
            <a:ext cx="3292929" cy="1235192"/>
          </a:xfrm>
          <a:prstGeom prst="rect">
            <a:avLst/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5415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Web Midterm Assignments</a:t>
            </a:r>
            <a:r>
              <a:rPr lang="en-US" altLang="ja-JP" dirty="0"/>
              <a:t> for Broadcast Courses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047186"/>
              </p:ext>
            </p:extLst>
          </p:nvPr>
        </p:nvGraphicFramePr>
        <p:xfrm>
          <a:off x="1511300" y="2540000"/>
          <a:ext cx="8893089" cy="2459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9900">
                  <a:extLst>
                    <a:ext uri="{9D8B030D-6E8A-4147-A177-3AD203B41FA5}">
                      <a16:colId xmlns:a16="http://schemas.microsoft.com/office/drawing/2014/main" val="2160324074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396201927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3361381703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899736356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792849590"/>
                    </a:ext>
                  </a:extLst>
                </a:gridCol>
                <a:gridCol w="1666789">
                  <a:extLst>
                    <a:ext uri="{9D8B030D-6E8A-4147-A177-3AD203B41FA5}">
                      <a16:colId xmlns:a16="http://schemas.microsoft.com/office/drawing/2014/main" val="1878247920"/>
                    </a:ext>
                  </a:extLst>
                </a:gridCol>
              </a:tblGrid>
              <a:tr h="12900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Broadcast TV Courses</a:t>
                      </a:r>
                      <a:endParaRPr lang="ja-JP" sz="18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Broadcast Radio Courses</a:t>
                      </a:r>
                      <a:endParaRPr lang="ja-JP" sz="18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Total No. of Broadcast Courses</a:t>
                      </a:r>
                      <a:endParaRPr lang="ja-JP" sz="18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207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No. of Courses Accept </a:t>
                      </a:r>
                      <a:endParaRPr lang="ja-JP" sz="1800" kern="100" dirty="0">
                        <a:effectLst/>
                      </a:endParaRPr>
                    </a:p>
                    <a:p>
                      <a:pPr marR="5207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Web Midterm Assignments</a:t>
                      </a:r>
                      <a:endParaRPr lang="ja-JP" sz="18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% of Courses Accept</a:t>
                      </a:r>
                      <a:endParaRPr lang="ja-JP" sz="18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Web Midterm Assignments</a:t>
                      </a:r>
                      <a:endParaRPr lang="ja-JP" sz="18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5765406"/>
                  </a:ext>
                </a:extLst>
              </a:tr>
              <a:tr h="7798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Undergraduate</a:t>
                      </a:r>
                      <a:endParaRPr lang="ja-JP" sz="16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160</a:t>
                      </a:r>
                      <a:endParaRPr lang="ja-JP" sz="20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126</a:t>
                      </a:r>
                      <a:endParaRPr lang="ja-JP" sz="2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286</a:t>
                      </a:r>
                      <a:endParaRPr lang="ja-JP" sz="2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254</a:t>
                      </a:r>
                      <a:endParaRPr lang="ja-JP" sz="2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88.8</a:t>
                      </a:r>
                      <a:endParaRPr lang="ja-JP" sz="2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8082224"/>
                  </a:ext>
                </a:extLst>
              </a:tr>
              <a:tr h="3899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Graduate</a:t>
                      </a:r>
                      <a:endParaRPr lang="ja-JP" sz="16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5</a:t>
                      </a:r>
                      <a:endParaRPr lang="ja-JP" sz="20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53</a:t>
                      </a:r>
                      <a:endParaRPr lang="ja-JP" sz="20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58</a:t>
                      </a:r>
                      <a:endParaRPr lang="ja-JP" sz="20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36</a:t>
                      </a:r>
                      <a:endParaRPr lang="ja-JP" sz="20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62.1</a:t>
                      </a:r>
                      <a:endParaRPr lang="ja-JP" sz="20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5390337"/>
                  </a:ext>
                </a:extLst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1511300" y="5156274"/>
            <a:ext cx="557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Data of the 1</a:t>
            </a:r>
            <a:r>
              <a:rPr kumimoji="1" lang="en-US" altLang="ja-JP" baseline="30000" dirty="0"/>
              <a:t>st</a:t>
            </a:r>
            <a:r>
              <a:rPr kumimoji="1" lang="en-US" altLang="ja-JP" dirty="0"/>
              <a:t> Semester of 2019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7318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Final Exam </a:t>
            </a:r>
            <a:r>
              <a:rPr lang="en-US" altLang="ja-JP" dirty="0"/>
              <a:t>for Broadcast Courses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66800" y="2014194"/>
            <a:ext cx="9067800" cy="4285006"/>
          </a:xfrm>
        </p:spPr>
        <p:txBody>
          <a:bodyPr>
            <a:noAutofit/>
          </a:bodyPr>
          <a:lstStyle/>
          <a:p>
            <a:r>
              <a:rPr kumimoji="1" lang="en-US" altLang="ja-JP" sz="2800" dirty="0"/>
              <a:t>15 Lectures for Broadcast Courses</a:t>
            </a:r>
          </a:p>
          <a:p>
            <a:pPr marL="0" indent="0">
              <a:buNone/>
            </a:pPr>
            <a:r>
              <a:rPr lang="en-US" altLang="ja-JP" sz="2800" dirty="0"/>
              <a:t>               1 </a:t>
            </a:r>
            <a:r>
              <a:rPr lang="ja-JP" altLang="en-US" sz="2800" dirty="0"/>
              <a:t>～</a:t>
            </a:r>
            <a:r>
              <a:rPr lang="en-US" altLang="ja-JP" sz="2800" dirty="0"/>
              <a:t> 8 Lectures </a:t>
            </a:r>
            <a:r>
              <a:rPr lang="ja-JP" altLang="en-US" sz="2800" dirty="0"/>
              <a:t>→ </a:t>
            </a:r>
            <a:r>
              <a:rPr lang="en-US" altLang="ja-JP" sz="2800" dirty="0"/>
              <a:t>Mid Term Assignments</a:t>
            </a:r>
          </a:p>
          <a:p>
            <a:pPr marL="0" indent="0">
              <a:buNone/>
            </a:pPr>
            <a:r>
              <a:rPr kumimoji="1" lang="en-US" altLang="ja-JP" sz="2800" dirty="0"/>
              <a:t>               1 </a:t>
            </a:r>
            <a:r>
              <a:rPr kumimoji="1" lang="ja-JP" altLang="en-US" sz="2800" dirty="0"/>
              <a:t>～ </a:t>
            </a:r>
            <a:r>
              <a:rPr kumimoji="1" lang="en-US" altLang="ja-JP" sz="2800" dirty="0"/>
              <a:t>15 Lectures </a:t>
            </a:r>
            <a:r>
              <a:rPr kumimoji="1" lang="ja-JP" altLang="en-US" sz="2800" dirty="0"/>
              <a:t>→</a:t>
            </a:r>
            <a:r>
              <a:rPr kumimoji="1" lang="en-US" altLang="ja-JP" sz="2800" dirty="0"/>
              <a:t> Final Exam</a:t>
            </a:r>
          </a:p>
          <a:p>
            <a:r>
              <a:rPr lang="en-US" altLang="ja-JP" sz="2800" dirty="0"/>
              <a:t>Date and Time are </a:t>
            </a:r>
            <a:r>
              <a:rPr lang="en-US" altLang="ja-JP" sz="2800" dirty="0">
                <a:solidFill>
                  <a:srgbClr val="FF0000"/>
                </a:solidFill>
              </a:rPr>
              <a:t>Pre-Set</a:t>
            </a:r>
            <a:r>
              <a:rPr lang="en-US" altLang="ja-JP" sz="2800" dirty="0"/>
              <a:t>.</a:t>
            </a:r>
          </a:p>
          <a:p>
            <a:r>
              <a:rPr kumimoji="1" lang="en-US" altLang="ja-JP" sz="2800" dirty="0">
                <a:solidFill>
                  <a:srgbClr val="FF0000"/>
                </a:solidFill>
              </a:rPr>
              <a:t>Start Simultaneously</a:t>
            </a:r>
            <a:r>
              <a:rPr lang="en-US" altLang="ja-JP" sz="2800" dirty="0">
                <a:solidFill>
                  <a:srgbClr val="FF0000"/>
                </a:solidFill>
              </a:rPr>
              <a:t> </a:t>
            </a:r>
            <a:r>
              <a:rPr kumimoji="1" lang="en-US" altLang="ja-JP" sz="2800" dirty="0"/>
              <a:t>at All SCs.</a:t>
            </a:r>
          </a:p>
          <a:p>
            <a:r>
              <a:rPr lang="en-US" altLang="ja-JP" sz="2800" dirty="0">
                <a:solidFill>
                  <a:srgbClr val="FF0000"/>
                </a:solidFill>
              </a:rPr>
              <a:t>All Paper-Based</a:t>
            </a:r>
            <a:r>
              <a:rPr lang="en-US" altLang="ja-JP" sz="2800" dirty="0"/>
              <a:t> Sitting Exams.</a:t>
            </a:r>
            <a:endParaRPr kumimoji="1" lang="en-US" altLang="ja-JP" sz="2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360" y="3708400"/>
            <a:ext cx="4619528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28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/>
              <a:t>Issues on Current Examination Mechanism of OUJ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66800" y="2303929"/>
            <a:ext cx="9968753" cy="4105916"/>
          </a:xfrm>
        </p:spPr>
        <p:txBody>
          <a:bodyPr>
            <a:no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</a:rPr>
              <a:t>Pre-set Exam date </a:t>
            </a:r>
            <a:r>
              <a:rPr lang="en-US" altLang="ja-JP" sz="2800" dirty="0"/>
              <a:t>may cause busy students’ dissatisfaction. </a:t>
            </a:r>
          </a:p>
          <a:p>
            <a:r>
              <a:rPr lang="en-US" altLang="ja-JP" sz="2800" dirty="0">
                <a:solidFill>
                  <a:srgbClr val="FF0000"/>
                </a:solidFill>
              </a:rPr>
              <a:t>Learning opportunities are restricted</a:t>
            </a:r>
            <a:r>
              <a:rPr lang="en-US" altLang="ja-JP" sz="2800" dirty="0"/>
              <a:t>.</a:t>
            </a:r>
          </a:p>
          <a:p>
            <a:r>
              <a:rPr lang="en-US" altLang="ja-JP" sz="2800" dirty="0"/>
              <a:t>Nationwide paper exam results in </a:t>
            </a:r>
            <a:r>
              <a:rPr lang="en-US" altLang="ja-JP" sz="2800" dirty="0">
                <a:solidFill>
                  <a:srgbClr val="FF0000"/>
                </a:solidFill>
              </a:rPr>
              <a:t>irrational working</a:t>
            </a:r>
            <a:r>
              <a:rPr lang="en-US" altLang="ja-JP" sz="2800" dirty="0"/>
              <a:t> at SCs/SSs.  </a:t>
            </a:r>
            <a:r>
              <a:rPr lang="en-US" altLang="ja-JP" sz="2800" dirty="0">
                <a:solidFill>
                  <a:srgbClr val="FF0000"/>
                </a:solidFill>
              </a:rPr>
              <a:t>Need to streamline work amount and services</a:t>
            </a:r>
            <a:r>
              <a:rPr lang="en-US" altLang="ja-JP" sz="2800" dirty="0"/>
              <a:t>.</a:t>
            </a:r>
          </a:p>
          <a:p>
            <a:r>
              <a:rPr lang="en-US" altLang="ja-JP" sz="2800" dirty="0">
                <a:solidFill>
                  <a:srgbClr val="FF0000"/>
                </a:solidFill>
              </a:rPr>
              <a:t>Expensive preparation &amp; operation </a:t>
            </a:r>
            <a:r>
              <a:rPr lang="en-US" altLang="ja-JP" sz="2800" dirty="0"/>
              <a:t>of paper exams.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95177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/>
              <a:t>Case 1: Athabasca University (AU) in   </a:t>
            </a:r>
            <a:br>
              <a:rPr lang="en-US" altLang="ja-JP" b="1" dirty="0"/>
            </a:br>
            <a:r>
              <a:rPr lang="en-US" altLang="ja-JP" b="1" dirty="0"/>
              <a:t>              Canada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66799" y="2103119"/>
            <a:ext cx="10787744" cy="444463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ja-JP" sz="2400" dirty="0"/>
              <a:t>AU exams </a:t>
            </a:r>
            <a:r>
              <a:rPr lang="en-US" altLang="ja-JP" sz="2400" dirty="0">
                <a:solidFill>
                  <a:srgbClr val="FF0000"/>
                </a:solidFill>
              </a:rPr>
              <a:t>must be taken with examination invigilators</a:t>
            </a:r>
            <a:r>
              <a:rPr lang="en-US" altLang="ja-JP" sz="2400" dirty="0"/>
              <a:t>.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ja-JP" sz="2400" dirty="0"/>
              <a:t>Students need to schedule own exams by course end (mostly 6 months). 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ja-JP" sz="2400" dirty="0"/>
              <a:t>Exams at AU locations (four campuses) requires no additional fees.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ja-JP" sz="2400" dirty="0"/>
              <a:t>Many courses are designed with online exams (still require invigilation).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ja-JP" sz="2400" dirty="0">
                <a:solidFill>
                  <a:srgbClr val="00B050"/>
                </a:solidFill>
              </a:rPr>
              <a:t>Ways to write online exams</a:t>
            </a:r>
            <a:r>
              <a:rPr lang="en-US" altLang="ja-JP" sz="2400" dirty="0"/>
              <a:t>: 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altLang="ja-JP" sz="2400" dirty="0">
                <a:solidFill>
                  <a:srgbClr val="FF0000"/>
                </a:solidFill>
              </a:rPr>
              <a:t>In AU Exam Centres </a:t>
            </a:r>
            <a:r>
              <a:rPr lang="en-US" altLang="ja-JP" sz="2400" dirty="0"/>
              <a:t>(or other schools) with equipped pcs:           Mostly no additional fees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altLang="ja-JP" sz="2400" dirty="0">
                <a:solidFill>
                  <a:srgbClr val="FF0000"/>
                </a:solidFill>
              </a:rPr>
              <a:t>By Invigilation Company at home</a:t>
            </a:r>
            <a:r>
              <a:rPr lang="en-US" altLang="ja-JP" sz="2400" dirty="0"/>
              <a:t>: Must pay additional fees</a:t>
            </a:r>
          </a:p>
          <a:p>
            <a:pPr marL="0" indent="0">
              <a:buNone/>
            </a:pP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335817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シャボン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シャボン</Template>
  <TotalTime>657</TotalTime>
  <Words>736</Words>
  <Application>Microsoft Office PowerPoint</Application>
  <PresentationFormat>ワイド画面</PresentationFormat>
  <Paragraphs>130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3" baseType="lpstr">
      <vt:lpstr>游ゴシック</vt:lpstr>
      <vt:lpstr>游明朝</vt:lpstr>
      <vt:lpstr>Century Gothic</vt:lpstr>
      <vt:lpstr>Garamond</vt:lpstr>
      <vt:lpstr>Wingdings</vt:lpstr>
      <vt:lpstr>シャボン</vt:lpstr>
      <vt:lpstr>Digitalization of Examinations in OUJ:  Current Situation and the Future  Kenjiro JIN The Open University of Japan (OUJ)</vt:lpstr>
      <vt:lpstr>Introduction of OUJ</vt:lpstr>
      <vt:lpstr>OUJ’s Study Center Network</vt:lpstr>
      <vt:lpstr>Functions of Study Centers</vt:lpstr>
      <vt:lpstr>OUJ’s Examination Mechanism for Acquiring Credits</vt:lpstr>
      <vt:lpstr>Web Midterm Assignments for Broadcast Courses </vt:lpstr>
      <vt:lpstr>Final Exam for Broadcast Courses </vt:lpstr>
      <vt:lpstr>Issues on Current Examination Mechanism of OUJ</vt:lpstr>
      <vt:lpstr>Case 1: Athabasca University (AU) in                  Canada</vt:lpstr>
      <vt:lpstr>Case 2: Sukhothai Thammathirat                Open University (STOU) in Thailand</vt:lpstr>
      <vt:lpstr>OUJ’s CBT for NEW Career Support Certification System</vt:lpstr>
      <vt:lpstr>Draft plan of CBT/IBT for Broadcast Courses</vt:lpstr>
      <vt:lpstr>OUJ’s Trials of CBT/IBT in 2018</vt:lpstr>
      <vt:lpstr>OUJ’s Trials of CBT/IBT</vt:lpstr>
      <vt:lpstr>Obstacles against Realizing OUJ’s Exam Digitalization</vt:lpstr>
      <vt:lpstr>Summary on OUJ’s future perspective</vt:lpstr>
      <vt:lpstr>Thank you 　ありがとう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Digitalization of Examinations in OUJ:  Current Situation and the Future  Kenjiro JIN The Open University of Japan (OUJ)</dc:title>
  <dc:creator>work</dc:creator>
  <cp:lastModifiedBy>研二郎 神</cp:lastModifiedBy>
  <cp:revision>69</cp:revision>
  <dcterms:created xsi:type="dcterms:W3CDTF">2019-09-15T00:44:36Z</dcterms:created>
  <dcterms:modified xsi:type="dcterms:W3CDTF">2019-10-15T01:54:18Z</dcterms:modified>
</cp:coreProperties>
</file>