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5" r:id="rId6"/>
    <p:sldId id="272" r:id="rId7"/>
    <p:sldId id="273" r:id="rId8"/>
    <p:sldId id="274" r:id="rId9"/>
    <p:sldId id="275" r:id="rId10"/>
    <p:sldId id="266" r:id="rId11"/>
    <p:sldId id="260" r:id="rId12"/>
    <p:sldId id="267" r:id="rId13"/>
    <p:sldId id="268" r:id="rId14"/>
    <p:sldId id="270" r:id="rId15"/>
    <p:sldId id="263" r:id="rId16"/>
    <p:sldId id="261" r:id="rId17"/>
    <p:sldId id="26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455" autoAdjust="0"/>
  </p:normalViewPr>
  <p:slideViewPr>
    <p:cSldViewPr snapToGrid="0">
      <p:cViewPr varScale="1">
        <p:scale>
          <a:sx n="60" d="100"/>
          <a:sy n="60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BAD9-FF5B-4EBF-B110-0B0C3C54E649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34FD-0EC1-4D88-94F2-7EC277A199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362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Pictures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34FD-0EC1-4D88-94F2-7EC277A19976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466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Pictures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34FD-0EC1-4D88-94F2-7EC277A19976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08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Pictures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34FD-0EC1-4D88-94F2-7EC277A19976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401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Pictures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34FD-0EC1-4D88-94F2-7EC277A19976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327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Pictures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34FD-0EC1-4D88-94F2-7EC277A1997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114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E8BA02-6122-40F9-AC30-5B2456CEB2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2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9C289-54C7-47C6-B38C-DAF64307504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1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76589" y="2237655"/>
            <a:ext cx="7455866" cy="1885348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Presentation Title Here</a:t>
            </a:r>
            <a:br>
              <a:rPr lang="en-US" dirty="0" smtClean="0"/>
            </a:br>
            <a:r>
              <a:rPr lang="en-US" dirty="0" smtClean="0"/>
              <a:t>(Font: Calibri | Font Size: 40 pts)</a:t>
            </a:r>
            <a:br>
              <a:rPr lang="en-US" dirty="0" smtClean="0"/>
            </a:br>
            <a:r>
              <a:rPr lang="en-US" dirty="0" smtClean="0"/>
              <a:t>Maximum 3 lines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1181" y="2237655"/>
            <a:ext cx="3305913" cy="1885348"/>
            <a:chOff x="661181" y="2237655"/>
            <a:chExt cx="3305913" cy="188534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81" y="2367786"/>
              <a:ext cx="2996419" cy="1480524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3967094" y="2237655"/>
              <a:ext cx="0" cy="188534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 flipV="1">
            <a:off x="0" y="6662056"/>
            <a:ext cx="12192000" cy="68942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010865" y="4798162"/>
            <a:ext cx="6164532" cy="1570773"/>
            <a:chOff x="3010865" y="4538855"/>
            <a:chExt cx="6164532" cy="1570773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3010865" y="4968445"/>
              <a:ext cx="6164532" cy="1141183"/>
              <a:chOff x="3270172" y="5227752"/>
              <a:chExt cx="6164532" cy="1141183"/>
            </a:xfrm>
          </p:grpSpPr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0197" y="5341325"/>
                <a:ext cx="1030898" cy="102565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3093" y="5227752"/>
                <a:ext cx="2041611" cy="114118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0172" y="5274333"/>
                <a:ext cx="2088028" cy="1034372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 userDrawn="1"/>
          </p:nvSpPr>
          <p:spPr>
            <a:xfrm>
              <a:off x="4322307" y="4538855"/>
              <a:ext cx="3541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b="1" dirty="0" smtClean="0">
                  <a:solidFill>
                    <a:srgbClr val="005D83"/>
                  </a:solidFill>
                </a:rPr>
                <a:t>IMU GROUP OF COMPANIES</a:t>
              </a:r>
              <a:endParaRPr lang="en-MY" b="1" dirty="0">
                <a:solidFill>
                  <a:srgbClr val="005D83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-11016" y="6766392"/>
            <a:ext cx="12205597" cy="100584"/>
            <a:chOff x="-3894" y="3848095"/>
            <a:chExt cx="12205597" cy="100584"/>
          </a:xfrm>
        </p:grpSpPr>
        <p:sp>
          <p:nvSpPr>
            <p:cNvPr id="11" name="Shape 10"/>
            <p:cNvSpPr/>
            <p:nvPr/>
          </p:nvSpPr>
          <p:spPr>
            <a:xfrm>
              <a:off x="9283938" y="3848095"/>
              <a:ext cx="1463040" cy="100584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10738663" y="3848095"/>
              <a:ext cx="1463040" cy="100584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-3894" y="3848095"/>
              <a:ext cx="1463040" cy="100584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1466452" y="3848095"/>
              <a:ext cx="7818120" cy="100584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4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E37A-59E1-4947-9CFE-3C9CB1FA4FC6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E47B-AEA6-4868-9D07-426D0F61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3829" y="1881856"/>
            <a:ext cx="10508149" cy="3021219"/>
          </a:xfrm>
        </p:spPr>
        <p:txBody>
          <a:bodyPr/>
          <a:lstStyle>
            <a:lvl1pPr>
              <a:defRPr sz="6000" baseline="0">
                <a:solidFill>
                  <a:srgbClr val="005D83"/>
                </a:solidFill>
                <a:latin typeface="+mn-lt"/>
              </a:defRPr>
            </a:lvl1pPr>
          </a:lstStyle>
          <a:p>
            <a:r>
              <a:rPr lang="en-US" dirty="0" smtClean="0"/>
              <a:t>Presentation Title Here</a:t>
            </a:r>
            <a:br>
              <a:rPr lang="en-US" dirty="0" smtClean="0"/>
            </a:br>
            <a:r>
              <a:rPr lang="en-US" dirty="0" smtClean="0"/>
              <a:t>(Font: Calibri | Font Size: 60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Maximum 3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6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3829" y="242243"/>
            <a:ext cx="10508149" cy="12237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829" y="1827627"/>
            <a:ext cx="1050814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458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00A95-B850-422E-AD60-127AE63208B9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96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5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0BE7-116A-461A-BFAD-637614CCDE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547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08" y="6123081"/>
            <a:ext cx="1143262" cy="56488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3829" y="242243"/>
            <a:ext cx="10508149" cy="12237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 (White text)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829" y="1827627"/>
            <a:ext cx="1050814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84" y="185738"/>
            <a:ext cx="913293" cy="644785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-11016" y="6766392"/>
            <a:ext cx="12205597" cy="100584"/>
            <a:chOff x="-3894" y="3848095"/>
            <a:chExt cx="12205597" cy="100584"/>
          </a:xfrm>
        </p:grpSpPr>
        <p:sp>
          <p:nvSpPr>
            <p:cNvPr id="18" name="Shape 10"/>
            <p:cNvSpPr/>
            <p:nvPr/>
          </p:nvSpPr>
          <p:spPr>
            <a:xfrm>
              <a:off x="9283938" y="3848095"/>
              <a:ext cx="1463040" cy="100584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Shape 11"/>
            <p:cNvSpPr/>
            <p:nvPr/>
          </p:nvSpPr>
          <p:spPr>
            <a:xfrm>
              <a:off x="10738663" y="3848095"/>
              <a:ext cx="1463040" cy="100584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Shape 12"/>
            <p:cNvSpPr/>
            <p:nvPr/>
          </p:nvSpPr>
          <p:spPr>
            <a:xfrm>
              <a:off x="-3894" y="3848095"/>
              <a:ext cx="1463040" cy="100584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13"/>
            <p:cNvSpPr/>
            <p:nvPr/>
          </p:nvSpPr>
          <p:spPr>
            <a:xfrm>
              <a:off x="1466452" y="3848095"/>
              <a:ext cx="7818120" cy="100584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67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53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53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5765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5765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3829" y="242243"/>
            <a:ext cx="10508149" cy="12237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3458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00A95-B850-422E-AD60-127AE63208B9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96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5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0BE7-116A-461A-BFAD-637614CCDE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8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829" y="242243"/>
            <a:ext cx="10508149" cy="12237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58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00A95-B850-422E-AD60-127AE63208B9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96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5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0BE7-116A-461A-BFAD-637614CCDE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25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58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00A95-B850-422E-AD60-127AE63208B9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96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5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0BE7-116A-461A-BFAD-637614CCDE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276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2" y="49940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9232" y="10296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32" y="20996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4583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00A95-B850-422E-AD60-127AE63208B9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96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5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0BE7-116A-461A-BFAD-637614CCDE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969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683657" y="2670629"/>
            <a:ext cx="81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15E85"/>
                </a:solidFill>
              </a:rPr>
              <a:t>THANK YOU</a:t>
            </a:r>
            <a:endParaRPr lang="en-GB" sz="6000" b="1" dirty="0">
              <a:solidFill>
                <a:srgbClr val="015E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5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3829" y="242243"/>
            <a:ext cx="10508149" cy="1223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Main Title Here (Font Calibri – 40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33829" y="1827627"/>
            <a:ext cx="105081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33829" y="6329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EE4C-1F24-457F-B7B8-7C2BF76BFAA5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4229" y="6329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0" y="6329950"/>
            <a:ext cx="2866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FB73-956B-4688-A661-F81034D0F2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84" y="185738"/>
            <a:ext cx="913293" cy="644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805" y="6067202"/>
            <a:ext cx="1256249" cy="67822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11016" y="6766392"/>
            <a:ext cx="12205597" cy="100584"/>
            <a:chOff x="-3894" y="3848095"/>
            <a:chExt cx="12205597" cy="100584"/>
          </a:xfrm>
        </p:grpSpPr>
        <p:sp>
          <p:nvSpPr>
            <p:cNvPr id="15" name="Shape 10"/>
            <p:cNvSpPr/>
            <p:nvPr/>
          </p:nvSpPr>
          <p:spPr>
            <a:xfrm>
              <a:off x="9283938" y="3848095"/>
              <a:ext cx="1463040" cy="100584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11"/>
            <p:cNvSpPr/>
            <p:nvPr/>
          </p:nvSpPr>
          <p:spPr>
            <a:xfrm>
              <a:off x="10738663" y="3848095"/>
              <a:ext cx="1463040" cy="100584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"/>
            <p:cNvSpPr/>
            <p:nvPr/>
          </p:nvSpPr>
          <p:spPr>
            <a:xfrm>
              <a:off x="-3894" y="3848095"/>
              <a:ext cx="1463040" cy="100584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Shape 13"/>
            <p:cNvSpPr/>
            <p:nvPr/>
          </p:nvSpPr>
          <p:spPr>
            <a:xfrm>
              <a:off x="1466452" y="3848095"/>
              <a:ext cx="7818120" cy="100584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0" r:id="rId3"/>
    <p:sldLayoutId id="2147483659" r:id="rId4"/>
    <p:sldLayoutId id="2147483653" r:id="rId5"/>
    <p:sldLayoutId id="2147483654" r:id="rId6"/>
    <p:sldLayoutId id="2147483660" r:id="rId7"/>
    <p:sldLayoutId id="2147483658" r:id="rId8"/>
    <p:sldLayoutId id="2147483649" r:id="rId9"/>
    <p:sldLayoutId id="2147483662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0.w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hasnainzafar" TargetMode="External"/><Relationship Id="rId3" Type="http://schemas.openxmlformats.org/officeDocument/2006/relationships/tags" Target="../tags/tag22.xml"/><Relationship Id="rId7" Type="http://schemas.openxmlformats.org/officeDocument/2006/relationships/hyperlink" Target="https://hasnainzafar.wordpress.com/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jpeg"/><Relationship Id="rId11" Type="http://schemas.openxmlformats.org/officeDocument/2006/relationships/image" Target="../media/image21.gif"/><Relationship Id="rId5" Type="http://schemas.openxmlformats.org/officeDocument/2006/relationships/notesSlide" Target="../notesSlides/notesSlide7.xml"/><Relationship Id="rId10" Type="http://schemas.openxmlformats.org/officeDocument/2006/relationships/hyperlink" Target="http://imu.edu.my/" TargetMode="External"/><Relationship Id="rId4" Type="http://schemas.openxmlformats.org/officeDocument/2006/relationships/slideLayout" Target="../slideLayouts/slideLayout11.xml"/><Relationship Id="rId9" Type="http://schemas.openxmlformats.org/officeDocument/2006/relationships/hyperlink" Target="http://twitter.com/hbalo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hyperlink" Target="mailto:hasnainzafar@imu.edu.my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3988" y="2093962"/>
            <a:ext cx="7889966" cy="2987490"/>
          </a:xfrm>
        </p:spPr>
        <p:txBody>
          <a:bodyPr/>
          <a:lstStyle/>
          <a:p>
            <a:r>
              <a:rPr lang="en-GB" b="1" dirty="0"/>
              <a:t>Mobile Applications Development, A Novel Learning Experience for </a:t>
            </a:r>
            <a:r>
              <a:rPr lang="en-MY" dirty="0"/>
              <a:t/>
            </a:r>
            <a:br>
              <a:rPr lang="en-MY" dirty="0"/>
            </a:br>
            <a:r>
              <a:rPr lang="en-GB" b="1" dirty="0"/>
              <a:t>University Foundation Course Students.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07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3" t="1113" r="920" b="1374"/>
          <a:stretch/>
        </p:blipFill>
        <p:spPr>
          <a:xfrm>
            <a:off x="1213730" y="0"/>
            <a:ext cx="9824384" cy="6880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1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comments </a:t>
            </a:r>
            <a:endParaRPr lang="en-MY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66159" y="1728867"/>
            <a:ext cx="17638347" cy="55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102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49976"/>
          <a:stretch/>
        </p:blipFill>
        <p:spPr bwMode="auto">
          <a:xfrm>
            <a:off x="0" y="1300120"/>
            <a:ext cx="11721992" cy="47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flipV="1">
            <a:off x="3566159" y="6075776"/>
            <a:ext cx="17638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3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comments </a:t>
            </a:r>
            <a:r>
              <a:rPr lang="en-GB" dirty="0" smtClean="0"/>
              <a:t>-II</a:t>
            </a:r>
            <a:endParaRPr lang="en-MY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66159" y="1728867"/>
            <a:ext cx="17638347" cy="55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102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93617"/>
          <a:stretch/>
        </p:blipFill>
        <p:spPr bwMode="auto">
          <a:xfrm>
            <a:off x="94129" y="829475"/>
            <a:ext cx="11721992" cy="6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flipV="1">
            <a:off x="3566159" y="6075776"/>
            <a:ext cx="17638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1" r="790" b="-1574"/>
          <a:stretch/>
        </p:blipFill>
        <p:spPr bwMode="auto">
          <a:xfrm>
            <a:off x="94129" y="1438837"/>
            <a:ext cx="11721992" cy="49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1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scores </a:t>
            </a:r>
            <a:r>
              <a:rPr lang="en-GB" dirty="0" smtClean="0"/>
              <a:t>three(3) </a:t>
            </a:r>
            <a:r>
              <a:rPr lang="en-GB" dirty="0" err="1" smtClean="0"/>
              <a:t>FiS</a:t>
            </a:r>
            <a:r>
              <a:rPr lang="en-GB" dirty="0" smtClean="0"/>
              <a:t> </a:t>
            </a:r>
            <a:r>
              <a:rPr lang="en-GB" dirty="0"/>
              <a:t>cohorts.</a:t>
            </a:r>
            <a:endParaRPr lang="en-MY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953589"/>
            <a:ext cx="10508149" cy="57084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7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576" y="-13993"/>
            <a:ext cx="7295800" cy="2290865"/>
          </a:xfrm>
          <a:prstGeom prst="rect">
            <a:avLst/>
          </a:prstGeom>
        </p:spPr>
      </p:pic>
      <p:pic>
        <p:nvPicPr>
          <p:cNvPr id="8" name="PPTShape_0" descr="C:\Documents and Settings\zaid\Local Settings\Temporary Internet Files\Content.IE5\FJ00M248\MCj00786220000[1].wm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910680" y="2276872"/>
            <a:ext cx="1857375" cy="4320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044" y="764704"/>
            <a:ext cx="4104456" cy="1143000"/>
          </a:xfrm>
        </p:spPr>
        <p:txBody>
          <a:bodyPr>
            <a:normAutofit/>
          </a:bodyPr>
          <a:lstStyle/>
          <a:p>
            <a:r>
              <a:rPr lang="en-US" sz="7200" dirty="0"/>
              <a:t>Q&amp;A</a:t>
            </a:r>
          </a:p>
        </p:txBody>
      </p:sp>
      <p:pic>
        <p:nvPicPr>
          <p:cNvPr id="7" name="PPTShape_0" descr="C:\Documents and Settings\zaid\Local Settings\Temporary Internet Files\Content.IE5\FJ00M248\MCj00786220000[1].wmf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flipH="1">
            <a:off x="7968209" y="1517394"/>
            <a:ext cx="1857375" cy="39957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yout 2_Page_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tretch>
            <a:fillRect/>
          </a:stretch>
        </p:blipFill>
        <p:spPr bwMode="auto">
          <a:xfrm>
            <a:off x="0" y="206829"/>
            <a:ext cx="10668000" cy="6651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29718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3" name="Rectangle 23"/>
          <p:cNvSpPr>
            <a:spLocks noChangeArrowheads="1"/>
          </p:cNvSpPr>
          <p:nvPr/>
        </p:nvSpPr>
        <p:spPr bwMode="auto">
          <a:xfrm>
            <a:off x="1981200" y="14859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5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Hasnain Zafar Baloch</a:t>
            </a:r>
            <a:endParaRPr lang="en-US" sz="54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E-Learning Manager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2800" i="1" dirty="0"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E-mail : </a:t>
            </a:r>
            <a:r>
              <a:rPr lang="en-US" sz="2400" b="1" u="sng" dirty="0" smtClean="0">
                <a:solidFill>
                  <a:srgbClr val="000099"/>
                </a:solidFill>
              </a:rPr>
              <a:t>hasnainzafar@gmail.com</a:t>
            </a:r>
            <a:endParaRPr lang="en-US" sz="2400" b="1" u="sng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Blog     : </a:t>
            </a:r>
            <a:r>
              <a:rPr lang="en-US" sz="2400" b="1" dirty="0">
                <a:solidFill>
                  <a:srgbClr val="000099"/>
                </a:solidFill>
                <a:hlinkClick r:id="rId7"/>
              </a:rPr>
              <a:t>https://hasnainzafar.wordpress.com</a:t>
            </a:r>
            <a:r>
              <a:rPr lang="en-US" sz="2400" b="1" dirty="0" smtClean="0">
                <a:solidFill>
                  <a:srgbClr val="000099"/>
                </a:solidFill>
                <a:hlinkClick r:id="rId7"/>
              </a:rPr>
              <a:t>/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/>
              <a:t>Slides  :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MY" sz="2400" b="1" dirty="0" smtClean="0">
                <a:hlinkClick r:id="rId8"/>
              </a:rPr>
              <a:t>http://www.slideshare.net/hasnainzafar</a:t>
            </a:r>
            <a:r>
              <a:rPr lang="en-US" sz="2400" b="1" dirty="0" smtClean="0"/>
              <a:t>  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/>
              <a:t>Twitter</a:t>
            </a:r>
            <a:r>
              <a:rPr lang="en-US" sz="2400" b="1" dirty="0"/>
              <a:t>: </a:t>
            </a:r>
            <a:r>
              <a:rPr lang="en-US" sz="2400" b="1" dirty="0">
                <a:hlinkClick r:id="rId9"/>
              </a:rPr>
              <a:t>http://</a:t>
            </a:r>
            <a:r>
              <a:rPr lang="en-US" sz="2400" b="1" dirty="0" smtClean="0">
                <a:hlinkClick r:id="rId9"/>
              </a:rPr>
              <a:t>twitter.com/hbaloch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IMU     : </a:t>
            </a:r>
            <a:r>
              <a:rPr lang="en-US" sz="2400" b="1" dirty="0">
                <a:hlinkClick r:id="rId10"/>
              </a:rPr>
              <a:t>http://imu.edu.my</a:t>
            </a:r>
            <a:r>
              <a:rPr lang="en-US" sz="2400" b="1" dirty="0"/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DID      : </a:t>
            </a:r>
            <a:r>
              <a:rPr lang="en-US" sz="2400" dirty="0"/>
              <a:t>+603-2731 </a:t>
            </a:r>
            <a:r>
              <a:rPr lang="en-US" sz="2400" dirty="0" smtClean="0"/>
              <a:t>7171</a:t>
            </a:r>
            <a:endParaRPr lang="en-US" sz="240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Ext.      : </a:t>
            </a:r>
            <a:r>
              <a:rPr lang="en-US" sz="2400" dirty="0" smtClean="0"/>
              <a:t>3125</a:t>
            </a:r>
            <a:endParaRPr lang="en-US" sz="2400" dirty="0"/>
          </a:p>
        </p:txBody>
      </p:sp>
      <p:pic>
        <p:nvPicPr>
          <p:cNvPr id="7" name="Picture 6" descr="IMU-Logo_Transparent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01924" y="76200"/>
            <a:ext cx="3522876" cy="1748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/>
          <a:stretch/>
        </p:blipFill>
        <p:spPr>
          <a:xfrm>
            <a:off x="-9526" y="0"/>
            <a:ext cx="122015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0196" y="0"/>
            <a:ext cx="12412195" cy="685800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60730" y="471243"/>
            <a:ext cx="8687082" cy="12365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bg1"/>
                </a:solidFill>
              </a:rPr>
              <a:t>Thank you 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703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 2_Page_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32550" r="798"/>
          <a:stretch/>
        </p:blipFill>
        <p:spPr bwMode="auto">
          <a:xfrm>
            <a:off x="0" y="820270"/>
            <a:ext cx="10582835" cy="55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389" y="1934109"/>
            <a:ext cx="11148423" cy="3021219"/>
          </a:xfrm>
        </p:spPr>
        <p:txBody>
          <a:bodyPr/>
          <a:lstStyle/>
          <a:p>
            <a:r>
              <a:rPr lang="en-GB" sz="4000" dirty="0" smtClean="0"/>
              <a:t>Hasnain </a:t>
            </a:r>
            <a:r>
              <a:rPr lang="en-GB" sz="4000" dirty="0"/>
              <a:t>Zafar </a:t>
            </a:r>
            <a:r>
              <a:rPr lang="en-GB" sz="4000" dirty="0" smtClean="0"/>
              <a:t>Baloch*, </a:t>
            </a:r>
            <a:r>
              <a:rPr lang="en-GB" sz="4000" dirty="0"/>
              <a:t>James Walsh, Liow Chee Keong,</a:t>
            </a:r>
            <a:r>
              <a:rPr lang="en-MY" sz="4000" dirty="0"/>
              <a:t/>
            </a:r>
            <a:br>
              <a:rPr lang="en-MY" sz="4000" dirty="0"/>
            </a:br>
            <a:r>
              <a:rPr lang="en-GB" sz="4000" dirty="0"/>
              <a:t>International Medical University, Malaysia</a:t>
            </a:r>
            <a:r>
              <a:rPr lang="en-MY" sz="4000" dirty="0"/>
              <a:t/>
            </a:r>
            <a:br>
              <a:rPr lang="en-MY" sz="4000" dirty="0"/>
            </a:br>
            <a:r>
              <a:rPr lang="en-MY" sz="4000" dirty="0"/>
              <a:t>*</a:t>
            </a:r>
            <a:r>
              <a:rPr lang="en-GB" sz="4000" u="sng" dirty="0" smtClean="0">
                <a:hlinkClick r:id="rId5"/>
              </a:rPr>
              <a:t>hasnainzafar@imu.edu.my</a:t>
            </a:r>
            <a:r>
              <a:rPr lang="en-MY" sz="4000" dirty="0"/>
              <a:t/>
            </a:r>
            <a:br>
              <a:rPr lang="en-MY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MY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42389" y="927463"/>
            <a:ext cx="642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400" dirty="0" smtClean="0"/>
              <a:t>Authors :</a:t>
            </a:r>
            <a:endParaRPr lang="en-MY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1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3"/>
            <a:ext cx="10748976" cy="6751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670" y="-14514"/>
            <a:ext cx="10748976" cy="675149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MY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Foundation in Science (</a:t>
            </a:r>
            <a:r>
              <a:rPr lang="en-GB" dirty="0" err="1"/>
              <a:t>FiS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Computing </a:t>
            </a:r>
            <a:r>
              <a:rPr lang="en-GB" dirty="0"/>
              <a:t>Studies </a:t>
            </a:r>
            <a:r>
              <a:rPr lang="en-GB" dirty="0" smtClean="0"/>
              <a:t>module</a:t>
            </a:r>
          </a:p>
          <a:p>
            <a:r>
              <a:rPr lang="en-GB" dirty="0" smtClean="0"/>
              <a:t>Four </a:t>
            </a:r>
            <a:r>
              <a:rPr lang="en-GB" dirty="0"/>
              <a:t>hours lectures </a:t>
            </a:r>
            <a:endParaRPr lang="en-GB" dirty="0" smtClean="0"/>
          </a:p>
          <a:p>
            <a:r>
              <a:rPr lang="en-GB" dirty="0" smtClean="0"/>
              <a:t>Ten </a:t>
            </a:r>
            <a:r>
              <a:rPr lang="en-GB" dirty="0"/>
              <a:t>hours of Computer Assisted Learning (CAL) </a:t>
            </a:r>
            <a:r>
              <a:rPr lang="en-GB" dirty="0" smtClean="0"/>
              <a:t> </a:t>
            </a:r>
          </a:p>
          <a:p>
            <a:r>
              <a:rPr lang="en-GB" dirty="0" smtClean="0"/>
              <a:t>No prior </a:t>
            </a:r>
            <a:r>
              <a:rPr lang="en-GB" dirty="0"/>
              <a:t>knowledge of programing </a:t>
            </a:r>
            <a:endParaRPr lang="en-GB" dirty="0" smtClean="0"/>
          </a:p>
          <a:p>
            <a:pPr marL="0" indent="0">
              <a:buNone/>
            </a:pPr>
            <a:endParaRPr lang="en-MY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4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4"/>
            <a:ext cx="10775870" cy="6738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1670" y="-14514"/>
            <a:ext cx="10748976" cy="675149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MIT App Inventor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MIT App </a:t>
            </a:r>
            <a:r>
              <a:rPr lang="en-GB" dirty="0" smtClean="0"/>
              <a:t>Inventor</a:t>
            </a:r>
          </a:p>
          <a:p>
            <a:r>
              <a:rPr lang="en-GB" dirty="0" smtClean="0"/>
              <a:t>Visual </a:t>
            </a:r>
            <a:r>
              <a:rPr lang="en-GB" dirty="0"/>
              <a:t>programing </a:t>
            </a:r>
            <a:r>
              <a:rPr lang="en-GB" dirty="0" smtClean="0"/>
              <a:t>environment</a:t>
            </a:r>
          </a:p>
          <a:p>
            <a:r>
              <a:rPr lang="en-GB" dirty="0"/>
              <a:t>coding </a:t>
            </a:r>
            <a:r>
              <a:rPr lang="en-GB" dirty="0" smtClean="0"/>
              <a:t>skills</a:t>
            </a:r>
          </a:p>
          <a:p>
            <a:r>
              <a:rPr lang="en-GB" dirty="0" smtClean="0"/>
              <a:t>Problem solving skills</a:t>
            </a:r>
          </a:p>
          <a:p>
            <a:r>
              <a:rPr lang="en-GB" dirty="0" smtClean="0"/>
              <a:t>Develop apps</a:t>
            </a:r>
          </a:p>
          <a:p>
            <a:endParaRPr lang="en-MY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4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4"/>
            <a:ext cx="10775870" cy="6738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-62640"/>
            <a:ext cx="10747796" cy="675149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Group Project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Individual tasks for practice </a:t>
            </a:r>
          </a:p>
          <a:p>
            <a:r>
              <a:rPr lang="en-GB" dirty="0" smtClean="0"/>
              <a:t>develop </a:t>
            </a:r>
            <a:r>
              <a:rPr lang="en-GB" dirty="0"/>
              <a:t>a novel App as per defined rubrics.</a:t>
            </a:r>
            <a:endParaRPr lang="en-MY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2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4"/>
            <a:ext cx="10775870" cy="6738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-14514"/>
            <a:ext cx="10748976" cy="6751491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Group Project 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1185562"/>
            <a:ext cx="8951321" cy="43513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5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4"/>
            <a:ext cx="10775870" cy="6738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-14514"/>
            <a:ext cx="10748976" cy="6751491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Group Project 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5" y="1187117"/>
            <a:ext cx="10268092" cy="49914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4"/>
            <a:ext cx="10775870" cy="6738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-14514"/>
            <a:ext cx="10748976" cy="6751491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Group Project 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7" y="1465943"/>
            <a:ext cx="8951321" cy="43513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1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8232"/>
          <a:stretch/>
        </p:blipFill>
        <p:spPr>
          <a:xfrm>
            <a:off x="-31670" y="-14514"/>
            <a:ext cx="10775870" cy="6738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-14514"/>
            <a:ext cx="10748976" cy="6751491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Group Project 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1"/>
          <a:stretch/>
        </p:blipFill>
        <p:spPr>
          <a:xfrm>
            <a:off x="133772" y="854093"/>
            <a:ext cx="6748292" cy="43513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3" y="1532372"/>
            <a:ext cx="10058400" cy="4889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9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Nlh4ABMb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tact Details"/>
  <p:tag name="ARTICULATE_SLIDE_PAUSE" val="1"/>
  <p:tag name="ARTICULATE_NAV_LEVEL" val="1"/>
  <p:tag name="ARTICULATE_PLAYLIST_ID" val="-1"/>
  <p:tag name="ARTICULATE_LOCK_SLIDE" val="0"/>
  <p:tag name="ARTICULATE_SLIDE_NAV" val="44"/>
  <p:tag name="ARTICULATE_SLIDE_GUID" val="d8dfb66b-0ff4-4cfd-8e44-5c47020e55b5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ECTUR~1\LOCALS~1\Temp\articulate\presenter\imgtemp\8pPCx8SP_files\slide0001_image002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136</Words>
  <Application>Microsoft Office PowerPoint</Application>
  <PresentationFormat>Widescreen</PresentationFormat>
  <Paragraphs>51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Mobile Applications Development, A Novel Learning Experience for  University Foundation Course Students. </vt:lpstr>
      <vt:lpstr>Hasnain Zafar Baloch*, James Walsh, Liow Chee Keong, International Medical University, Malaysia *hasnainzafar@imu.edu.my  </vt:lpstr>
      <vt:lpstr>Introduction </vt:lpstr>
      <vt:lpstr>MIT App Inventor</vt:lpstr>
      <vt:lpstr>Group Project </vt:lpstr>
      <vt:lpstr>Group Project </vt:lpstr>
      <vt:lpstr>Group Project </vt:lpstr>
      <vt:lpstr>Group Project </vt:lpstr>
      <vt:lpstr>Group Project </vt:lpstr>
      <vt:lpstr>PowerPoint Presentation</vt:lpstr>
      <vt:lpstr>Evaluation comments </vt:lpstr>
      <vt:lpstr>Evaluation comments -II</vt:lpstr>
      <vt:lpstr>Evaluation scores three(3) FiS cohorts.</vt:lpstr>
      <vt:lpstr>Q&amp;A</vt:lpstr>
      <vt:lpstr>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Hasnain Zafar Baloch</dc:creator>
  <cp:lastModifiedBy>Hasnain Zafar Baloch</cp:lastModifiedBy>
  <cp:revision>22</cp:revision>
  <dcterms:created xsi:type="dcterms:W3CDTF">2018-03-07T02:18:52Z</dcterms:created>
  <dcterms:modified xsi:type="dcterms:W3CDTF">2019-10-14T01:48:32Z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02BBB863-8B25-488C-B73E-A9EB369EAC1B</vt:lpwstr>
  </property>
  <property fmtid="{D5CDD505-2E9C-101B-9397-08002B2CF9AE}" pid="3" name="ArticulatePath">
    <vt:lpwstr>IMU Power Point template (2018) final</vt:lpwstr>
  </property>
</Properties>
</file>