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59" r:id="rId4"/>
    <p:sldId id="261" r:id="rId5"/>
    <p:sldId id="278" r:id="rId6"/>
    <p:sldId id="285" r:id="rId7"/>
    <p:sldId id="286" r:id="rId8"/>
    <p:sldId id="304" r:id="rId9"/>
    <p:sldId id="305" r:id="rId10"/>
    <p:sldId id="307" r:id="rId11"/>
    <p:sldId id="308" r:id="rId12"/>
    <p:sldId id="309" r:id="rId13"/>
    <p:sldId id="310" r:id="rId14"/>
    <p:sldId id="311" r:id="rId15"/>
    <p:sldId id="319" r:id="rId16"/>
    <p:sldId id="287" r:id="rId17"/>
    <p:sldId id="288" r:id="rId18"/>
    <p:sldId id="289" r:id="rId19"/>
    <p:sldId id="290" r:id="rId20"/>
    <p:sldId id="291" r:id="rId21"/>
    <p:sldId id="292" r:id="rId22"/>
    <p:sldId id="293" r:id="rId23"/>
    <p:sldId id="312" r:id="rId24"/>
    <p:sldId id="313" r:id="rId25"/>
    <p:sldId id="314" r:id="rId26"/>
    <p:sldId id="315" r:id="rId27"/>
    <p:sldId id="316" r:id="rId28"/>
    <p:sldId id="317" r:id="rId29"/>
    <p:sldId id="318" r:id="rId30"/>
    <p:sldId id="320" r:id="rId31"/>
    <p:sldId id="294" r:id="rId32"/>
    <p:sldId id="306" r:id="rId33"/>
    <p:sldId id="296" r:id="rId34"/>
    <p:sldId id="297" r:id="rId35"/>
    <p:sldId id="298" r:id="rId36"/>
    <p:sldId id="299" r:id="rId37"/>
    <p:sldId id="321" r:id="rId38"/>
    <p:sldId id="300" r:id="rId39"/>
    <p:sldId id="301" r:id="rId40"/>
    <p:sldId id="302" r:id="rId41"/>
    <p:sldId id="303"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748"/>
    <a:srgbClr val="001D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81" autoAdjust="0"/>
    <p:restoredTop sz="94660"/>
  </p:normalViewPr>
  <p:slideViewPr>
    <p:cSldViewPr snapToGrid="0">
      <p:cViewPr varScale="1">
        <p:scale>
          <a:sx n="68" d="100"/>
          <a:sy n="68" d="100"/>
        </p:scale>
        <p:origin x="640"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214773" y="5628698"/>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20346" y="832513"/>
            <a:ext cx="11000096" cy="4617173"/>
          </a:xfrm>
        </p:spPr>
        <p:txBody>
          <a:bodyPr/>
          <a:lstStyle/>
          <a:p>
            <a:pPr algn="r"/>
            <a:r>
              <a:rPr lang="en-PH" sz="9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awards ceremony</a:t>
            </a:r>
          </a:p>
        </p:txBody>
      </p:sp>
      <p:grpSp>
        <p:nvGrpSpPr>
          <p:cNvPr id="2" name="Group 1"/>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6" name="Freeform 5"/>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5" name="Freeform 4"/>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231482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270126"/>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“Computational Chemistry as Virtual Laboratory in Open and </a:t>
            </a:r>
          </a:p>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Distance Learning”</a:t>
            </a:r>
            <a:endParaRPr lang="en-US" sz="3200" b="1" dirty="0">
              <a:solidFill>
                <a:schemeClr val="accent1">
                  <a:lumMod val="50000"/>
                </a:schemeClr>
              </a:solidFill>
              <a:latin typeface="Bookman Old Style" panose="02050604050505020204" pitchFamily="18" charset="0"/>
            </a:endParaRP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3200" b="1" dirty="0">
                <a:solidFill>
                  <a:schemeClr val="accent1">
                    <a:lumMod val="50000"/>
                  </a:schemeClr>
                </a:solidFill>
                <a:latin typeface="Bookman Old Style" panose="02050604050505020204" pitchFamily="18" charset="0"/>
              </a:rPr>
              <a:t>TOMOKAZU YASUIKE</a:t>
            </a:r>
          </a:p>
          <a:p>
            <a:pPr lvl="0" algn="ctr" fontAlgn="ctr"/>
            <a:endParaRPr lang="en-US" sz="1050"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THE OPEN UNIVERSITY OF JAPAN</a:t>
            </a:r>
            <a:endParaRPr lang="en-PH" sz="2000" dirty="0">
              <a:solidFill>
                <a:srgbClr val="0F6FC6">
                  <a:lumMod val="50000"/>
                </a:srgbClr>
              </a:solidFill>
              <a:latin typeface="Bookman Old Style" panose="02050604050505020204" pitchFamily="18" charset="0"/>
            </a:endParaRPr>
          </a:p>
        </p:txBody>
      </p:sp>
    </p:spTree>
    <p:extLst>
      <p:ext uri="{BB962C8B-B14F-4D97-AF65-F5344CB8AC3E}">
        <p14:creationId xmlns:p14="http://schemas.microsoft.com/office/powerpoint/2010/main" val="2584219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270126"/>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“Development of online courses on a method of coding education for K12 teachers in Japan”</a:t>
            </a:r>
            <a:endParaRPr lang="en-US" sz="3200" b="1" dirty="0">
              <a:solidFill>
                <a:schemeClr val="accent1">
                  <a:lumMod val="50000"/>
                </a:schemeClr>
              </a:solidFill>
              <a:latin typeface="Bookman Old Style" panose="02050604050505020204" pitchFamily="18" charset="0"/>
            </a:endParaRP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3200" b="1" dirty="0">
                <a:solidFill>
                  <a:schemeClr val="accent1">
                    <a:lumMod val="50000"/>
                  </a:schemeClr>
                </a:solidFill>
                <a:latin typeface="Bookman Old Style" panose="02050604050505020204" pitchFamily="18" charset="0"/>
              </a:rPr>
              <a:t>TATSUMI TAKEO</a:t>
            </a:r>
          </a:p>
          <a:p>
            <a:pPr lvl="0" algn="ctr" fontAlgn="ctr"/>
            <a:endParaRPr lang="en-US" sz="1050"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THE OPEN UNIVERSITY OF JAPAN</a:t>
            </a:r>
            <a:endParaRPr lang="en-PH" sz="2000" dirty="0">
              <a:solidFill>
                <a:srgbClr val="0F6FC6">
                  <a:lumMod val="50000"/>
                </a:srgbClr>
              </a:solidFill>
              <a:latin typeface="Bookman Old Style" panose="02050604050505020204" pitchFamily="18" charset="0"/>
            </a:endParaRPr>
          </a:p>
        </p:txBody>
      </p:sp>
    </p:spTree>
    <p:extLst>
      <p:ext uri="{BB962C8B-B14F-4D97-AF65-F5344CB8AC3E}">
        <p14:creationId xmlns:p14="http://schemas.microsoft.com/office/powerpoint/2010/main" val="358792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270126"/>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“Research on the Application of Data Visualization and Analysis Technology in Online Education”</a:t>
            </a:r>
            <a:endParaRPr lang="en-US" sz="3200" b="1" dirty="0">
              <a:solidFill>
                <a:schemeClr val="accent1">
                  <a:lumMod val="50000"/>
                </a:schemeClr>
              </a:solidFill>
              <a:latin typeface="Bookman Old Style" panose="02050604050505020204" pitchFamily="18" charset="0"/>
            </a:endParaRP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3200" b="1" dirty="0">
                <a:solidFill>
                  <a:schemeClr val="accent1">
                    <a:lumMod val="50000"/>
                  </a:schemeClr>
                </a:solidFill>
                <a:latin typeface="Bookman Old Style" panose="02050604050505020204" pitchFamily="18" charset="0"/>
              </a:rPr>
              <a:t>WEI FANGFANG &amp; WEI SHUNPING</a:t>
            </a:r>
          </a:p>
          <a:p>
            <a:pPr lvl="0" algn="ctr" fontAlgn="ctr"/>
            <a:endParaRPr lang="en-US" sz="1050"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THE OPEN UNIVERSITY OF CHINA</a:t>
            </a:r>
            <a:endParaRPr lang="en-PH" sz="2000" dirty="0">
              <a:solidFill>
                <a:srgbClr val="0F6FC6">
                  <a:lumMod val="50000"/>
                </a:srgbClr>
              </a:solidFill>
              <a:latin typeface="Bookman Old Style" panose="02050604050505020204" pitchFamily="18" charset="0"/>
            </a:endParaRPr>
          </a:p>
        </p:txBody>
      </p:sp>
    </p:spTree>
    <p:extLst>
      <p:ext uri="{BB962C8B-B14F-4D97-AF65-F5344CB8AC3E}">
        <p14:creationId xmlns:p14="http://schemas.microsoft.com/office/powerpoint/2010/main" val="25821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762568"/>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“Transforming Online Teaching &amp; Learning in ODL Environment through Application of Artificial </a:t>
            </a:r>
          </a:p>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Intelligence (AI)”</a:t>
            </a:r>
            <a:endParaRPr lang="en-US" sz="3200" b="1" dirty="0">
              <a:solidFill>
                <a:schemeClr val="accent1">
                  <a:lumMod val="50000"/>
                </a:schemeClr>
              </a:solidFill>
              <a:latin typeface="Bookman Old Style" panose="02050604050505020204" pitchFamily="18" charset="0"/>
            </a:endParaRP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3200" b="1" dirty="0">
                <a:solidFill>
                  <a:schemeClr val="accent1">
                    <a:lumMod val="50000"/>
                  </a:schemeClr>
                </a:solidFill>
                <a:latin typeface="Bookman Old Style" panose="02050604050505020204" pitchFamily="18" charset="0"/>
              </a:rPr>
              <a:t>NANTHA KUMAR SUBRAMANIAM</a:t>
            </a:r>
          </a:p>
          <a:p>
            <a:pPr lvl="0" algn="ctr" fontAlgn="ctr"/>
            <a:endParaRPr lang="en-US" sz="1050"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OPEN UNIVERSITY OF MALAYSIA</a:t>
            </a:r>
            <a:endParaRPr lang="en-PH" sz="2000" dirty="0">
              <a:solidFill>
                <a:srgbClr val="0F6FC6">
                  <a:lumMod val="50000"/>
                </a:srgbClr>
              </a:solidFill>
              <a:latin typeface="Bookman Old Style" panose="02050604050505020204" pitchFamily="18" charset="0"/>
            </a:endParaRPr>
          </a:p>
        </p:txBody>
      </p:sp>
    </p:spTree>
    <p:extLst>
      <p:ext uri="{BB962C8B-B14F-4D97-AF65-F5344CB8AC3E}">
        <p14:creationId xmlns:p14="http://schemas.microsoft.com/office/powerpoint/2010/main" val="287766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2777683"/>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“Recruitment and Retention Practices of Hanoi Open University”</a:t>
            </a: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3200" b="1" dirty="0">
                <a:solidFill>
                  <a:schemeClr val="accent1">
                    <a:lumMod val="50000"/>
                  </a:schemeClr>
                </a:solidFill>
                <a:latin typeface="Bookman Old Style" panose="02050604050505020204" pitchFamily="18" charset="0"/>
              </a:rPr>
              <a:t>NGUYEN THI THUY HONG</a:t>
            </a:r>
          </a:p>
          <a:p>
            <a:pPr lvl="0" algn="ctr" fontAlgn="ctr"/>
            <a:endParaRPr lang="en-US" sz="1050"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HANOI OPEN UNIVERSITY</a:t>
            </a:r>
            <a:endParaRPr lang="en-PH" sz="2000" dirty="0">
              <a:solidFill>
                <a:srgbClr val="0F6FC6">
                  <a:lumMod val="50000"/>
                </a:srgbClr>
              </a:solidFill>
              <a:latin typeface="Bookman Old Style" panose="02050604050505020204" pitchFamily="18" charset="0"/>
            </a:endParaRPr>
          </a:p>
        </p:txBody>
      </p:sp>
    </p:spTree>
    <p:extLst>
      <p:ext uri="{BB962C8B-B14F-4D97-AF65-F5344CB8AC3E}">
        <p14:creationId xmlns:p14="http://schemas.microsoft.com/office/powerpoint/2010/main" val="375775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8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Tree>
    <p:extLst>
      <p:ext uri="{BB962C8B-B14F-4D97-AF65-F5344CB8AC3E}">
        <p14:creationId xmlns:p14="http://schemas.microsoft.com/office/powerpoint/2010/main" val="497235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5"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a:t>
            </a:r>
          </a:p>
        </p:txBody>
      </p:sp>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Horizontal Scroll 12"/>
          <p:cNvSpPr/>
          <p:nvPr/>
        </p:nvSpPr>
        <p:spPr>
          <a:xfrm>
            <a:off x="1049128" y="1744877"/>
            <a:ext cx="9805392" cy="2704906"/>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4" name="Title 1">
            <a:extLst>
              <a:ext uri="{FF2B5EF4-FFF2-40B4-BE49-F238E27FC236}">
                <a16:creationId xmlns:a16="http://schemas.microsoft.com/office/drawing/2014/main" id="{B877E491-7E43-405C-A9A7-9FB1FD74F823}"/>
              </a:ext>
            </a:extLst>
          </p:cNvPr>
          <p:cNvSpPr>
            <a:spLocks noGrp="1"/>
          </p:cNvSpPr>
          <p:nvPr>
            <p:ph type="ctrTitle"/>
          </p:nvPr>
        </p:nvSpPr>
        <p:spPr>
          <a:xfrm>
            <a:off x="1356334" y="4267611"/>
            <a:ext cx="9494850" cy="1207511"/>
          </a:xfrm>
        </p:spPr>
        <p:txBody>
          <a:bodyPr/>
          <a:lstStyle/>
          <a:p>
            <a:pPr>
              <a:lnSpc>
                <a:spcPct val="100000"/>
              </a:lnSpc>
            </a:pPr>
            <a:r>
              <a:rPr lang="en-PH" sz="20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r>
              <a:rPr lang="en-US" sz="20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Cyber Security and Digital Forensics as a Preventive and Repressive Step to Overcome Cheating in </a:t>
            </a:r>
            <a:br>
              <a:rPr lang="en-US" sz="20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US" sz="20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Online Tutorial</a:t>
            </a:r>
            <a:r>
              <a:rPr lang="en-PH" sz="20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
        <p:nvSpPr>
          <p:cNvPr id="15" name="Title 1">
            <a:extLst>
              <a:ext uri="{FF2B5EF4-FFF2-40B4-BE49-F238E27FC236}">
                <a16:creationId xmlns:a16="http://schemas.microsoft.com/office/drawing/2014/main" id="{D36210B5-8EA6-45DC-8261-34F0CCEDE139}"/>
              </a:ext>
            </a:extLst>
          </p:cNvPr>
          <p:cNvSpPr txBox="1">
            <a:spLocks/>
          </p:cNvSpPr>
          <p:nvPr/>
        </p:nvSpPr>
        <p:spPr>
          <a:xfrm>
            <a:off x="1325348" y="2205875"/>
            <a:ext cx="9506983" cy="178183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sv-SE"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M JEFFRI ARLINANDES CHANDRA,</a:t>
            </a:r>
          </a:p>
          <a:p>
            <a:r>
              <a:rPr lang="sv-SE"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PURWANINGDYAH MURTI WAHYUNI &amp;</a:t>
            </a:r>
          </a:p>
          <a:p>
            <a:r>
              <a:rPr lang="sv-SE"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HERRY NOVRIANDA</a:t>
            </a:r>
          </a:p>
          <a:p>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UniversitAS</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TERBUKA</a:t>
            </a:r>
          </a:p>
        </p:txBody>
      </p:sp>
    </p:spTree>
    <p:extLst>
      <p:ext uri="{BB962C8B-B14F-4D97-AF65-F5344CB8AC3E}">
        <p14:creationId xmlns:p14="http://schemas.microsoft.com/office/powerpoint/2010/main" val="166109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4"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a:t>
            </a:r>
          </a:p>
        </p:txBody>
      </p:sp>
      <p:sp>
        <p:nvSpPr>
          <p:cNvPr id="15" name="Horizontal Scroll 14"/>
          <p:cNvSpPr/>
          <p:nvPr/>
        </p:nvSpPr>
        <p:spPr>
          <a:xfrm>
            <a:off x="1037230" y="2088107"/>
            <a:ext cx="9285330" cy="1801986"/>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7" name="Title 1">
            <a:extLst>
              <a:ext uri="{FF2B5EF4-FFF2-40B4-BE49-F238E27FC236}">
                <a16:creationId xmlns:a16="http://schemas.microsoft.com/office/drawing/2014/main" id="{D36210B5-8EA6-45DC-8261-34F0CCEDE139}"/>
              </a:ext>
            </a:extLst>
          </p:cNvPr>
          <p:cNvSpPr txBox="1">
            <a:spLocks/>
          </p:cNvSpPr>
          <p:nvPr/>
        </p:nvSpPr>
        <p:spPr>
          <a:xfrm>
            <a:off x="926403" y="2279173"/>
            <a:ext cx="9506983"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TOMOKAZU YASUIKE</a:t>
            </a:r>
          </a:p>
          <a:p>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THE OPEN University OF JAPAN</a:t>
            </a:r>
          </a:p>
        </p:txBody>
      </p:sp>
      <p:sp>
        <p:nvSpPr>
          <p:cNvPr id="19" name="Title 1">
            <a:extLst>
              <a:ext uri="{FF2B5EF4-FFF2-40B4-BE49-F238E27FC236}">
                <a16:creationId xmlns:a16="http://schemas.microsoft.com/office/drawing/2014/main" id="{B877E491-7E43-405C-A9A7-9FB1FD74F823}"/>
              </a:ext>
            </a:extLst>
          </p:cNvPr>
          <p:cNvSpPr>
            <a:spLocks noGrp="1"/>
          </p:cNvSpPr>
          <p:nvPr>
            <p:ph type="ctrTitle"/>
          </p:nvPr>
        </p:nvSpPr>
        <p:spPr>
          <a:xfrm>
            <a:off x="1337480" y="3890093"/>
            <a:ext cx="8985080" cy="879604"/>
          </a:xfrm>
        </p:spPr>
        <p:txBody>
          <a:bodyPr/>
          <a:lstStyle/>
          <a:p>
            <a:pPr>
              <a:lnSpc>
                <a:spcPct val="100000"/>
              </a:lnSpc>
            </a:pP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r>
              <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Computational Chemistry as Virtual Laboratory in Open and Distance Learning</a:t>
            </a: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Tree>
    <p:extLst>
      <p:ext uri="{BB962C8B-B14F-4D97-AF65-F5344CB8AC3E}">
        <p14:creationId xmlns:p14="http://schemas.microsoft.com/office/powerpoint/2010/main" val="3573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MEDALISTS!</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1959007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GOLD medalist</a:t>
            </a:r>
          </a:p>
        </p:txBody>
      </p:sp>
      <p:sp>
        <p:nvSpPr>
          <p:cNvPr id="14" name="Horizontal Scroll 13"/>
          <p:cNvSpPr/>
          <p:nvPr/>
        </p:nvSpPr>
        <p:spPr>
          <a:xfrm>
            <a:off x="1037229" y="1822274"/>
            <a:ext cx="9151037" cy="2504629"/>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6" name="Title 1">
            <a:extLst>
              <a:ext uri="{FF2B5EF4-FFF2-40B4-BE49-F238E27FC236}">
                <a16:creationId xmlns:a16="http://schemas.microsoft.com/office/drawing/2014/main" id="{D36210B5-8EA6-45DC-8261-34F0CCEDE139}"/>
              </a:ext>
            </a:extLst>
          </p:cNvPr>
          <p:cNvSpPr txBox="1">
            <a:spLocks/>
          </p:cNvSpPr>
          <p:nvPr/>
        </p:nvSpPr>
        <p:spPr>
          <a:xfrm>
            <a:off x="1037229" y="2637387"/>
            <a:ext cx="9151037"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NANTHA KUMAR SUBRAMANIAM</a:t>
            </a:r>
          </a:p>
          <a:p>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OPEN UNIVERSITY OF MALAYSIA</a:t>
            </a:r>
          </a:p>
        </p:txBody>
      </p:sp>
      <p:sp>
        <p:nvSpPr>
          <p:cNvPr id="17" name="Title 1">
            <a:extLst>
              <a:ext uri="{FF2B5EF4-FFF2-40B4-BE49-F238E27FC236}">
                <a16:creationId xmlns:a16="http://schemas.microsoft.com/office/drawing/2014/main" id="{B877E491-7E43-405C-A9A7-9FB1FD74F823}"/>
              </a:ext>
            </a:extLst>
          </p:cNvPr>
          <p:cNvSpPr>
            <a:spLocks noGrp="1"/>
          </p:cNvSpPr>
          <p:nvPr>
            <p:ph type="ctrTitle"/>
          </p:nvPr>
        </p:nvSpPr>
        <p:spPr>
          <a:xfrm>
            <a:off x="1203186" y="4387775"/>
            <a:ext cx="8985080" cy="879604"/>
          </a:xfrm>
        </p:spPr>
        <p:txBody>
          <a:bodyPr/>
          <a:lstStyle/>
          <a:p>
            <a:pPr>
              <a:lnSpc>
                <a:spcPct val="100000"/>
              </a:lnSpc>
            </a:pPr>
            <a:r>
              <a:rPr lang="en-PH" sz="21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r>
              <a:rPr lang="en-US" sz="21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Transforming Online Teaching &amp; Learning in ODL Environment through Application </a:t>
            </a:r>
            <a:br>
              <a:rPr lang="en-US" sz="21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US" sz="21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of Artificial Intelligence (AI)</a:t>
            </a:r>
            <a:r>
              <a:rPr lang="en-PH" sz="21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Tree>
    <p:extLst>
      <p:ext uri="{BB962C8B-B14F-4D97-AF65-F5344CB8AC3E}">
        <p14:creationId xmlns:p14="http://schemas.microsoft.com/office/powerpoint/2010/main" val="361156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4232523"/>
            <a:ext cx="10741762" cy="1288556"/>
          </a:xfrm>
        </p:spPr>
        <p:txBody>
          <a:bodyPr/>
          <a:lstStyle/>
          <a:p>
            <a:pPr algn="r"/>
            <a:r>
              <a:rPr lang="en-PH" sz="6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young innovator</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award</a:t>
            </a:r>
          </a:p>
        </p:txBody>
      </p:sp>
      <p:grpSp>
        <p:nvGrpSpPr>
          <p:cNvPr id="5" name="Group 4"/>
          <p:cNvGrpSpPr/>
          <p:nvPr/>
        </p:nvGrpSpPr>
        <p:grpSpPr>
          <a:xfrm>
            <a:off x="10336208" y="0"/>
            <a:ext cx="1869440" cy="7006605"/>
            <a:chOff x="10336208" y="0"/>
            <a:chExt cx="1869440" cy="7006605"/>
          </a:xfrm>
        </p:grpSpPr>
        <p:sp>
          <p:nvSpPr>
            <p:cNvPr id="6" name="Freeform 5"/>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8" name="Freeform 7"/>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211815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GOLD MEDALIST!</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40090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354848" y="2784135"/>
            <a:ext cx="10741762" cy="1795232"/>
          </a:xfrm>
        </p:spPr>
        <p:txBody>
          <a:bodyPr/>
          <a:lstStyle/>
          <a:p>
            <a:pPr algn="r"/>
            <a:r>
              <a:rPr lang="en-PH" sz="6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p:txBody>
      </p:sp>
      <p:grpSp>
        <p:nvGrpSpPr>
          <p:cNvPr id="5" name="Group 4"/>
          <p:cNvGrpSpPr/>
          <p:nvPr/>
        </p:nvGrpSpPr>
        <p:grpSpPr>
          <a:xfrm>
            <a:off x="10336208" y="0"/>
            <a:ext cx="1869440" cy="7006605"/>
            <a:chOff x="10336208" y="0"/>
            <a:chExt cx="1869440" cy="7006605"/>
          </a:xfrm>
        </p:grpSpPr>
        <p:sp>
          <p:nvSpPr>
            <p:cNvPr id="6" name="Freeform 5"/>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8" name="Freeform 7"/>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904430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441853" y="1705963"/>
            <a:ext cx="9500404" cy="4160395"/>
          </a:xfrm>
        </p:spPr>
        <p:txBody>
          <a:bodyPr/>
          <a:lstStyle/>
          <a:p>
            <a:pPr algn="l"/>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Chair: </a:t>
            </a: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Dr. Grace Javier Alfonso</a:t>
            </a:r>
            <a:b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UNIVERSITY OF THE PHILIPPINES 						OPEN UNIVERSITY</a:t>
            </a:r>
            <a:b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members: 		Dr. Li Kam-Cheong</a:t>
            </a:r>
            <a:b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THE OPEN UNIVERSITY OF HONGKONG </a:t>
            </a:r>
            <a:b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Dr. Alexander G. Flor						</a:t>
            </a: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UNIVERSITY OF THE PHILIPPINES 						OPEN UNIVERSITY</a:t>
            </a:r>
            <a:b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b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Dr. Samuel </a:t>
            </a:r>
            <a:r>
              <a:rPr lang="en-PH" sz="18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Anbahan</a:t>
            </a: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8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Ariadurai</a:t>
            </a: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THE Open University OF SRI LANLA</a:t>
            </a:r>
            <a:b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Dr. MELINDA F. LUMANTA						</a:t>
            </a:r>
            <a:r>
              <a:rPr lang="en-PH" sz="1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UNIVERSITY OF THE PHILIPPINES 						OPEN UNIVERSITY</a:t>
            </a: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p>
        </p:txBody>
      </p:sp>
      <p:sp>
        <p:nvSpPr>
          <p:cNvPr id="5" name="Title 1">
            <a:extLst>
              <a:ext uri="{FF2B5EF4-FFF2-40B4-BE49-F238E27FC236}">
                <a16:creationId xmlns:a16="http://schemas.microsoft.com/office/drawing/2014/main" id="{F21F4B79-77D3-4F3D-975A-63A37CFC4582}"/>
              </a:ext>
            </a:extLst>
          </p:cNvPr>
          <p:cNvSpPr txBox="1">
            <a:spLocks/>
          </p:cNvSpPr>
          <p:nvPr/>
        </p:nvSpPr>
        <p:spPr>
          <a:xfrm>
            <a:off x="1432311" y="713277"/>
            <a:ext cx="7972926"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Adjudication committee</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760591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406388" y="3549861"/>
            <a:ext cx="10991653"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ctr" defTabSz="914400" rtl="0" eaLnBrk="1" fontAlgn="auto" latinLnBrk="0" hangingPunct="1">
              <a:lnSpc>
                <a:spcPct val="89000"/>
              </a:lnSpc>
              <a:spcBef>
                <a:spcPct val="0"/>
              </a:spcBef>
              <a:spcAft>
                <a:spcPts val="0"/>
              </a:spcAft>
              <a:buClrTx/>
              <a:buSzTx/>
              <a:buFontTx/>
              <a:buNone/>
              <a:tabLst/>
              <a:defRPr/>
            </a:pPr>
            <a:r>
              <a:rPr kumimoji="0" lang="en-PH" sz="66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a:t>
            </a:r>
          </a:p>
          <a:p>
            <a:pPr marL="0" marR="0" lvl="0" indent="0" algn="ctr" defTabSz="914400" rtl="0" eaLnBrk="1" fontAlgn="auto" latinLnBrk="0" hangingPunct="1">
              <a:lnSpc>
                <a:spcPct val="89000"/>
              </a:lnSpc>
              <a:spcBef>
                <a:spcPct val="0"/>
              </a:spcBef>
              <a:spcAft>
                <a:spcPts val="0"/>
              </a:spcAft>
              <a:buClrTx/>
              <a:buSzTx/>
              <a:buFontTx/>
              <a:buNone/>
              <a:tabLst/>
              <a:defRPr/>
            </a:pPr>
            <a:r>
              <a:rPr kumimoji="0" lang="en-PH" sz="66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 AWARD 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Tree>
    <p:extLst>
      <p:ext uri="{BB962C8B-B14F-4D97-AF65-F5344CB8AC3E}">
        <p14:creationId xmlns:p14="http://schemas.microsoft.com/office/powerpoint/2010/main" val="1755949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4347344"/>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“Learning Material Development at </a:t>
            </a:r>
            <a:r>
              <a:rPr lang="en-US" sz="3200" b="1" dirty="0" err="1">
                <a:solidFill>
                  <a:srgbClr val="0F6FC6">
                    <a:lumMod val="50000"/>
                  </a:srgbClr>
                </a:solidFill>
                <a:latin typeface="Bookman Old Style" panose="02050604050505020204" pitchFamily="18" charset="0"/>
                <a:ea typeface="Verdana" panose="020B0604030504040204" pitchFamily="34" charset="0"/>
              </a:rPr>
              <a:t>Universitas</a:t>
            </a:r>
            <a:r>
              <a:rPr lang="en-US" sz="3200" b="1" dirty="0">
                <a:solidFill>
                  <a:srgbClr val="0F6FC6">
                    <a:lumMod val="50000"/>
                  </a:srgbClr>
                </a:solidFill>
                <a:latin typeface="Bookman Old Style" panose="02050604050505020204" pitchFamily="18" charset="0"/>
                <a:ea typeface="Verdana" panose="020B0604030504040204" pitchFamily="34" charset="0"/>
              </a:rPr>
              <a:t> Terbuka: Quality and Management Perspectives</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LIDWINA SRI ARDIASIH</a:t>
            </a:r>
          </a:p>
          <a:p>
            <a:pPr lvl="0" algn="ctr" fontAlgn="ctr"/>
            <a:r>
              <a:rPr lang="en-US" sz="2800" b="1" dirty="0">
                <a:solidFill>
                  <a:srgbClr val="0F6FC6">
                    <a:lumMod val="50000"/>
                  </a:srgbClr>
                </a:solidFill>
                <a:latin typeface="Bookman Old Style" panose="02050604050505020204" pitchFamily="18" charset="0"/>
              </a:rPr>
              <a:t> LUDIVICA ENDANG SETIJORINI</a:t>
            </a:r>
          </a:p>
          <a:p>
            <a:pPr lvl="0" algn="ctr" fontAlgn="ctr"/>
            <a:r>
              <a:rPr lang="en-US" sz="2800" b="1" dirty="0">
                <a:solidFill>
                  <a:srgbClr val="0F6FC6">
                    <a:lumMod val="50000"/>
                  </a:srgbClr>
                </a:solidFill>
                <a:latin typeface="Bookman Old Style" panose="02050604050505020204" pitchFamily="18" charset="0"/>
              </a:rPr>
              <a:t> TENGKU LUFIANA</a:t>
            </a: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rPr>
              <a:t>UNIVERSITAS TERBUKA</a:t>
            </a:r>
            <a:endParaRPr kumimoji="0" lang="en-PH" sz="200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3928282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323987"/>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“The Perception and Expectation Quality Website Services of </a:t>
            </a:r>
          </a:p>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Open University</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M. ARIFIN ZAIDIN</a:t>
            </a:r>
            <a:endParaRPr kumimoji="0" lang="en-US" sz="105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rPr>
              <a:t>UNIVERSITAS TERBUKA</a:t>
            </a:r>
            <a:endParaRPr kumimoji="0" lang="en-PH" sz="2000" b="0"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3892278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4154984"/>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“Perception Of Distance Learners On The Use Of </a:t>
            </a:r>
            <a:r>
              <a:rPr lang="en-US" sz="3200" b="1" dirty="0" err="1">
                <a:solidFill>
                  <a:srgbClr val="0F6FC6">
                    <a:lumMod val="50000"/>
                  </a:srgbClr>
                </a:solidFill>
                <a:latin typeface="Bookman Old Style" panose="02050604050505020204" pitchFamily="18" charset="0"/>
                <a:ea typeface="Verdana" panose="020B0604030504040204" pitchFamily="34" charset="0"/>
              </a:rPr>
              <a:t>Nanolearning</a:t>
            </a:r>
            <a:r>
              <a:rPr lang="en-US" sz="3200" b="1" dirty="0">
                <a:solidFill>
                  <a:srgbClr val="0F6FC6">
                    <a:lumMod val="50000"/>
                  </a:srgbClr>
                </a:solidFill>
                <a:latin typeface="Bookman Old Style" panose="02050604050505020204" pitchFamily="18" charset="0"/>
                <a:ea typeface="Verdana" panose="020B0604030504040204" pitchFamily="34" charset="0"/>
              </a:rPr>
              <a:t> Videos As An Educational Tool</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MICHELLE LOH WOON HAR</a:t>
            </a:r>
          </a:p>
          <a:p>
            <a:pPr lvl="0" algn="ctr" fontAlgn="ctr"/>
            <a:r>
              <a:rPr lang="en-US" sz="2800" b="1" dirty="0">
                <a:solidFill>
                  <a:srgbClr val="0F6FC6">
                    <a:lumMod val="50000"/>
                  </a:srgbClr>
                </a:solidFill>
                <a:latin typeface="Bookman Old Style" panose="02050604050505020204" pitchFamily="18" charset="0"/>
              </a:rPr>
              <a:t>PHALACHANDRA BHANDIGADI</a:t>
            </a:r>
          </a:p>
          <a:p>
            <a:pPr lvl="0" algn="ctr" fontAlgn="ctr"/>
            <a:r>
              <a:rPr lang="en-US" sz="2800" b="1" dirty="0">
                <a:solidFill>
                  <a:srgbClr val="0F6FC6">
                    <a:lumMod val="50000"/>
                  </a:srgbClr>
                </a:solidFill>
                <a:latin typeface="Bookman Old Style" panose="02050604050505020204" pitchFamily="18" charset="0"/>
              </a:rPr>
              <a:t>JASMINE SELVARANI EMMANUEL</a:t>
            </a:r>
          </a:p>
          <a:p>
            <a:pPr lvl="0" algn="ctr" fontAlgn="ctr"/>
            <a:endParaRPr lang="en-US" sz="800" b="1"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WAWASAN OPEN UNIVERSITY</a:t>
            </a: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137398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108543"/>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“Issues and Challenges faced by Online Higher Education Teachers</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DARAKHSHAN MUSLIM</a:t>
            </a:r>
          </a:p>
          <a:p>
            <a:pPr lvl="0" algn="ctr" fontAlgn="ctr"/>
            <a:r>
              <a:rPr lang="en-US" sz="2800" b="1" dirty="0">
                <a:solidFill>
                  <a:srgbClr val="0F6FC6">
                    <a:lumMod val="50000"/>
                  </a:srgbClr>
                </a:solidFill>
                <a:latin typeface="Bookman Old Style" panose="02050604050505020204" pitchFamily="18" charset="0"/>
              </a:rPr>
              <a:t>MUNAWAR SULTANA MIRZA</a:t>
            </a:r>
          </a:p>
          <a:p>
            <a:pPr lvl="0" algn="ctr" fontAlgn="ctr"/>
            <a:endParaRPr lang="en-US" sz="800" b="1"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VIRTUAL UNIVERSITY OF PAKISTAN</a:t>
            </a: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554789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3108543"/>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“Research Supervision in Distance Learning: Issues and Challenges</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MUHAMMAD ZAHEER</a:t>
            </a:r>
          </a:p>
          <a:p>
            <a:pPr lvl="0" algn="ctr" fontAlgn="ctr"/>
            <a:r>
              <a:rPr lang="en-US" sz="2800" b="1" dirty="0">
                <a:solidFill>
                  <a:srgbClr val="0F6FC6">
                    <a:lumMod val="50000"/>
                  </a:srgbClr>
                </a:solidFill>
                <a:latin typeface="Bookman Old Style" panose="02050604050505020204" pitchFamily="18" charset="0"/>
              </a:rPr>
              <a:t>SABA MUNIR</a:t>
            </a:r>
          </a:p>
          <a:p>
            <a:pPr lvl="0" algn="ctr" fontAlgn="ctr"/>
            <a:endParaRPr lang="en-US" sz="800" b="1"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VIRTUAL UNIVERSITY OF PAKISTAN</a:t>
            </a: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4227179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0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4093428"/>
          </a:xfrm>
          <a:prstGeom prst="rect">
            <a:avLst/>
          </a:prstGeom>
          <a:noFill/>
        </p:spPr>
        <p:txBody>
          <a:bodyPr wrap="square" rtlCol="0">
            <a:spAutoFit/>
          </a:bodyPr>
          <a:lstStyle/>
          <a:p>
            <a:pPr lvl="0" algn="ctr" fontAlgn="ctr"/>
            <a:r>
              <a:rPr lang="en-US" sz="3200" b="1" dirty="0">
                <a:solidFill>
                  <a:srgbClr val="0F6FC6">
                    <a:lumMod val="50000"/>
                  </a:srgbClr>
                </a:solidFill>
                <a:latin typeface="Bookman Old Style" panose="02050604050505020204" pitchFamily="18" charset="0"/>
                <a:ea typeface="Verdana" panose="020B0604030504040204" pitchFamily="34" charset="0"/>
              </a:rPr>
              <a:t>“A Comparative Study of Knowledge and Use of Blooms’ Digital Taxonomy by Teachers and Students in Virtual and Conventional University</a:t>
            </a:r>
            <a:r>
              <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Verdana" panose="020B0604030504040204" pitchFamily="34" charset="0"/>
                <a:cs typeface="+mn-cs"/>
              </a:rPr>
              <a:t>”</a:t>
            </a:r>
            <a:endParaRPr kumimoji="0" lang="en-US" sz="32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l"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marL="0" marR="0" lvl="0" indent="0" algn="ctr" defTabSz="457200" rtl="0" eaLnBrk="1" fontAlgn="ctr"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F6FC6">
                  <a:lumMod val="50000"/>
                </a:srgbClr>
              </a:solidFill>
              <a:effectLst/>
              <a:uLnTx/>
              <a:uFillTx/>
              <a:latin typeface="Bookman Old Style" panose="02050604050505020204" pitchFamily="18" charset="0"/>
              <a:ea typeface="+mn-ea"/>
              <a:cs typeface="+mn-cs"/>
            </a:endParaRPr>
          </a:p>
          <a:p>
            <a:pPr lvl="0" algn="ctr" fontAlgn="ctr"/>
            <a:r>
              <a:rPr lang="en-US" sz="2800" b="1" dirty="0">
                <a:solidFill>
                  <a:srgbClr val="0F6FC6">
                    <a:lumMod val="50000"/>
                  </a:srgbClr>
                </a:solidFill>
                <a:latin typeface="Bookman Old Style" panose="02050604050505020204" pitchFamily="18" charset="0"/>
              </a:rPr>
              <a:t>HINA AMIN</a:t>
            </a:r>
          </a:p>
          <a:p>
            <a:pPr lvl="0" algn="ctr" fontAlgn="ctr"/>
            <a:r>
              <a:rPr lang="en-US" sz="2800" b="1" dirty="0">
                <a:solidFill>
                  <a:srgbClr val="0F6FC6">
                    <a:lumMod val="50000"/>
                  </a:srgbClr>
                </a:solidFill>
                <a:latin typeface="Bookman Old Style" panose="02050604050505020204" pitchFamily="18" charset="0"/>
              </a:rPr>
              <a:t>MUNAWAR SULTANA MIRZA</a:t>
            </a:r>
          </a:p>
          <a:p>
            <a:pPr lvl="0" algn="ctr" fontAlgn="ctr"/>
            <a:endParaRPr lang="en-US" sz="800" b="1" dirty="0">
              <a:solidFill>
                <a:srgbClr val="0F6FC6">
                  <a:lumMod val="50000"/>
                </a:srgbClr>
              </a:solidFill>
              <a:latin typeface="Bookman Old Style" panose="02050604050505020204" pitchFamily="18" charset="0"/>
            </a:endParaRPr>
          </a:p>
          <a:p>
            <a:pPr lvl="0" algn="ctr" fontAlgn="ctr"/>
            <a:r>
              <a:rPr lang="en-US" sz="2000" dirty="0">
                <a:solidFill>
                  <a:srgbClr val="0F6FC6">
                    <a:lumMod val="50000"/>
                  </a:srgbClr>
                </a:solidFill>
                <a:latin typeface="Bookman Old Style" panose="02050604050505020204" pitchFamily="18" charset="0"/>
              </a:rPr>
              <a:t>VIRTUAL UNIVERSITY OF PAKISTAN</a:t>
            </a:r>
            <a:endParaRPr kumimoji="0" lang="en-PH" sz="1800" b="0" i="0" u="none" strike="noStrike" kern="1200" cap="none" spc="0" normalizeH="0" baseline="0" noProof="0" dirty="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1794108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445100" y="1815148"/>
            <a:ext cx="9500404" cy="3275466"/>
          </a:xfrm>
        </p:spPr>
        <p:txBody>
          <a:bodyPr/>
          <a:lstStyle/>
          <a:p>
            <a:pPr algn="l"/>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Chair: 		prof. </a:t>
            </a:r>
            <a:r>
              <a:rPr lang="en-PH" sz="25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tsuneo</a:t>
            </a: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5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yamada</a:t>
            </a:r>
            <a:b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The open university of japan</a:t>
            </a:r>
            <a:b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members: 	Dr. </a:t>
            </a:r>
            <a:r>
              <a:rPr lang="en-PH" sz="25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Daryono</a:t>
            </a: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5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Daryono</a:t>
            </a:r>
            <a:b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Universitas</a:t>
            </a: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Terbuka</a:t>
            </a:r>
            <a:br>
              <a:rPr lang="en-PH" sz="25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5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Dr. Ria Mae Borromeo 					</a:t>
            </a: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UNIVERSITY OF THE PHILIPPINES 				OPEN UNIVERSITY</a:t>
            </a:r>
          </a:p>
        </p:txBody>
      </p:sp>
      <p:sp>
        <p:nvSpPr>
          <p:cNvPr id="5" name="Title 1">
            <a:extLst>
              <a:ext uri="{FF2B5EF4-FFF2-40B4-BE49-F238E27FC236}">
                <a16:creationId xmlns:a16="http://schemas.microsoft.com/office/drawing/2014/main" id="{F21F4B79-77D3-4F3D-975A-63A37CFC4582}"/>
              </a:ext>
            </a:extLst>
          </p:cNvPr>
          <p:cNvSpPr txBox="1">
            <a:spLocks/>
          </p:cNvSpPr>
          <p:nvPr/>
        </p:nvSpPr>
        <p:spPr>
          <a:xfrm>
            <a:off x="1432311" y="713277"/>
            <a:ext cx="7972926"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YOUNG INNOVATOR AWARD</a:t>
            </a:r>
          </a:p>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Adjudication committee</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768012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48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Tree>
    <p:extLst>
      <p:ext uri="{BB962C8B-B14F-4D97-AF65-F5344CB8AC3E}">
        <p14:creationId xmlns:p14="http://schemas.microsoft.com/office/powerpoint/2010/main" val="2515153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a:t>
            </a:r>
          </a:p>
        </p:txBody>
      </p:sp>
      <p:sp>
        <p:nvSpPr>
          <p:cNvPr id="14" name="Horizontal Scroll 13"/>
          <p:cNvSpPr/>
          <p:nvPr/>
        </p:nvSpPr>
        <p:spPr>
          <a:xfrm>
            <a:off x="1037230" y="1680869"/>
            <a:ext cx="9181426" cy="2561191"/>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6" name="Title 1">
            <a:extLst>
              <a:ext uri="{FF2B5EF4-FFF2-40B4-BE49-F238E27FC236}">
                <a16:creationId xmlns:a16="http://schemas.microsoft.com/office/drawing/2014/main" id="{D36210B5-8EA6-45DC-8261-34F0CCEDE139}"/>
              </a:ext>
            </a:extLst>
          </p:cNvPr>
          <p:cNvSpPr txBox="1">
            <a:spLocks/>
          </p:cNvSpPr>
          <p:nvPr/>
        </p:nvSpPr>
        <p:spPr>
          <a:xfrm>
            <a:off x="838437" y="2561779"/>
            <a:ext cx="9506983"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MUHAMMAD ZAHEER &amp; SABA MUNIR</a:t>
            </a:r>
          </a:p>
          <a:p>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VIRTUAL UNIVERSITY OF PAKISTAN</a:t>
            </a:r>
          </a:p>
        </p:txBody>
      </p:sp>
      <p:sp>
        <p:nvSpPr>
          <p:cNvPr id="17" name="Title 1">
            <a:extLst>
              <a:ext uri="{FF2B5EF4-FFF2-40B4-BE49-F238E27FC236}">
                <a16:creationId xmlns:a16="http://schemas.microsoft.com/office/drawing/2014/main" id="{B877E491-7E43-405C-A9A7-9FB1FD74F823}"/>
              </a:ext>
            </a:extLst>
          </p:cNvPr>
          <p:cNvSpPr txBox="1">
            <a:spLocks/>
          </p:cNvSpPr>
          <p:nvPr/>
        </p:nvSpPr>
        <p:spPr>
          <a:xfrm>
            <a:off x="1233576" y="4376306"/>
            <a:ext cx="8985080" cy="879604"/>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nSpc>
                <a:spcPct val="100000"/>
              </a:lnSpc>
            </a:pPr>
            <a:endPar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endParaRPr>
          </a:p>
          <a:p>
            <a:pPr>
              <a:lnSpc>
                <a:spcPct val="100000"/>
              </a:lnSpc>
            </a:pPr>
            <a:r>
              <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“Research Supervision in Distance Learning: Issues and Challenges</a:t>
            </a: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Tree>
    <p:extLst>
      <p:ext uri="{BB962C8B-B14F-4D97-AF65-F5344CB8AC3E}">
        <p14:creationId xmlns:p14="http://schemas.microsoft.com/office/powerpoint/2010/main" val="402492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a:t>
            </a:r>
          </a:p>
        </p:txBody>
      </p:sp>
      <p:sp>
        <p:nvSpPr>
          <p:cNvPr id="14" name="Horizontal Scroll 13"/>
          <p:cNvSpPr/>
          <p:nvPr/>
        </p:nvSpPr>
        <p:spPr>
          <a:xfrm>
            <a:off x="711674" y="1803645"/>
            <a:ext cx="9506982" cy="2419787"/>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6" name="Title 1">
            <a:extLst>
              <a:ext uri="{FF2B5EF4-FFF2-40B4-BE49-F238E27FC236}">
                <a16:creationId xmlns:a16="http://schemas.microsoft.com/office/drawing/2014/main" id="{D36210B5-8EA6-45DC-8261-34F0CCEDE139}"/>
              </a:ext>
            </a:extLst>
          </p:cNvPr>
          <p:cNvSpPr txBox="1">
            <a:spLocks/>
          </p:cNvSpPr>
          <p:nvPr/>
        </p:nvSpPr>
        <p:spPr>
          <a:xfrm>
            <a:off x="838437" y="2571206"/>
            <a:ext cx="9506983"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DARAKHSHAN MUSLIM &amp; MUNAWAR SULTANA MIRZA</a:t>
            </a:r>
          </a:p>
          <a:p>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VIRTUAL UNIVERSITY OF PAKISTAN</a:t>
            </a:r>
          </a:p>
        </p:txBody>
      </p:sp>
      <p:sp>
        <p:nvSpPr>
          <p:cNvPr id="17" name="Title 1">
            <a:extLst>
              <a:ext uri="{FF2B5EF4-FFF2-40B4-BE49-F238E27FC236}">
                <a16:creationId xmlns:a16="http://schemas.microsoft.com/office/drawing/2014/main" id="{B877E491-7E43-405C-A9A7-9FB1FD74F823}"/>
              </a:ext>
            </a:extLst>
          </p:cNvPr>
          <p:cNvSpPr txBox="1">
            <a:spLocks/>
          </p:cNvSpPr>
          <p:nvPr/>
        </p:nvSpPr>
        <p:spPr>
          <a:xfrm>
            <a:off x="1233576" y="4084076"/>
            <a:ext cx="8985080" cy="879604"/>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nSpc>
                <a:spcPct val="100000"/>
              </a:lnSpc>
            </a:pPr>
            <a:endPar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endParaRPr>
          </a:p>
          <a:p>
            <a:pPr>
              <a:lnSpc>
                <a:spcPct val="100000"/>
              </a:lnSpc>
            </a:pPr>
            <a:r>
              <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“Issues and Challenges Faced by Online Higher Education Teachers”</a:t>
            </a:r>
          </a:p>
        </p:txBody>
      </p:sp>
    </p:spTree>
    <p:extLst>
      <p:ext uri="{BB962C8B-B14F-4D97-AF65-F5344CB8AC3E}">
        <p14:creationId xmlns:p14="http://schemas.microsoft.com/office/powerpoint/2010/main" val="336548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MEDALISTS!</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330115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GOLD medalist</a:t>
            </a:r>
          </a:p>
        </p:txBody>
      </p:sp>
      <p:sp>
        <p:nvSpPr>
          <p:cNvPr id="14" name="Horizontal Scroll 13"/>
          <p:cNvSpPr/>
          <p:nvPr/>
        </p:nvSpPr>
        <p:spPr>
          <a:xfrm>
            <a:off x="1037229" y="1680870"/>
            <a:ext cx="9506983" cy="2454318"/>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6" name="Title 1">
            <a:extLst>
              <a:ext uri="{FF2B5EF4-FFF2-40B4-BE49-F238E27FC236}">
                <a16:creationId xmlns:a16="http://schemas.microsoft.com/office/drawing/2014/main" id="{D36210B5-8EA6-45DC-8261-34F0CCEDE139}"/>
              </a:ext>
            </a:extLst>
          </p:cNvPr>
          <p:cNvSpPr txBox="1">
            <a:spLocks/>
          </p:cNvSpPr>
          <p:nvPr/>
        </p:nvSpPr>
        <p:spPr>
          <a:xfrm>
            <a:off x="1037229" y="2469626"/>
            <a:ext cx="9506983"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HINA AMIN &amp; MUNAWAR SULTANA MIRZA</a:t>
            </a:r>
          </a:p>
          <a:p>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VIRTUAL University OF PAKISTAN</a:t>
            </a:r>
          </a:p>
        </p:txBody>
      </p:sp>
      <p:sp>
        <p:nvSpPr>
          <p:cNvPr id="17" name="Title 1">
            <a:extLst>
              <a:ext uri="{FF2B5EF4-FFF2-40B4-BE49-F238E27FC236}">
                <a16:creationId xmlns:a16="http://schemas.microsoft.com/office/drawing/2014/main" id="{B877E491-7E43-405C-A9A7-9FB1FD74F823}"/>
              </a:ext>
            </a:extLst>
          </p:cNvPr>
          <p:cNvSpPr>
            <a:spLocks noGrp="1"/>
          </p:cNvSpPr>
          <p:nvPr>
            <p:ph type="ctrTitle"/>
          </p:nvPr>
        </p:nvSpPr>
        <p:spPr>
          <a:xfrm>
            <a:off x="1112502" y="4641686"/>
            <a:ext cx="9638683" cy="879604"/>
          </a:xfrm>
        </p:spPr>
        <p:txBody>
          <a:bodyPr/>
          <a:lstStyle/>
          <a:p>
            <a:pPr>
              <a:lnSpc>
                <a:spcPct val="100000"/>
              </a:lnSpc>
            </a:pP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r>
              <a:rPr lang="en-US"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 Comparative Study of Knowledge and Use of Blooms’ Digital Taxonomy by Teachers and Students in Virtual and Conventional University</a:t>
            </a: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Tree>
    <p:extLst>
      <p:ext uri="{BB962C8B-B14F-4D97-AF65-F5344CB8AC3E}">
        <p14:creationId xmlns:p14="http://schemas.microsoft.com/office/powerpoint/2010/main" val="237761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PAPER AWARD</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GOLD MEDALIST!</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4219438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354848" y="2333767"/>
            <a:ext cx="10741762" cy="2736928"/>
          </a:xfrm>
        </p:spPr>
        <p:txBody>
          <a:bodyPr/>
          <a:lstStyle/>
          <a:p>
            <a:pPr algn="r"/>
            <a:r>
              <a:rPr lang="en-PH" sz="6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MERITORIOUS </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SERVICE award</a:t>
            </a:r>
          </a:p>
        </p:txBody>
      </p:sp>
      <p:grpSp>
        <p:nvGrpSpPr>
          <p:cNvPr id="5" name="Group 4"/>
          <p:cNvGrpSpPr/>
          <p:nvPr/>
        </p:nvGrpSpPr>
        <p:grpSpPr>
          <a:xfrm>
            <a:off x="10336208" y="0"/>
            <a:ext cx="1869440" cy="7006605"/>
            <a:chOff x="10336208" y="0"/>
            <a:chExt cx="1869440" cy="7006605"/>
          </a:xfrm>
        </p:grpSpPr>
        <p:sp>
          <p:nvSpPr>
            <p:cNvPr id="6" name="Freeform 5"/>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8" name="Freeform 7"/>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106937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206894" y="5676470"/>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445100" y="3196755"/>
            <a:ext cx="9500404" cy="3275466"/>
          </a:xfrm>
        </p:spPr>
        <p:txBody>
          <a:bodyPr/>
          <a:lstStyle/>
          <a:p>
            <a:pPr algn="l"/>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Chair: 		</a:t>
            </a:r>
            <a:r>
              <a:rPr lang="en-US"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Prof. Asha Kanwar</a:t>
            </a:r>
            <a:br>
              <a:rPr lang="en-US"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US"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US"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President &amp; CEO, Commonwealth				of Learning</a:t>
            </a:r>
            <a:br>
              <a:rPr lang="en-US"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US"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members: 	Prof. Tian </a:t>
            </a:r>
            <a:r>
              <a:rPr lang="en-PH" sz="24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Belawati</a:t>
            </a:r>
            <a:b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800"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Universitas</a:t>
            </a: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Terbuka</a:t>
            </a:r>
            <a:br>
              <a:rPr lang="en-PH" sz="24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Dr. NAVEED MALIK						</a:t>
            </a: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THE VIRTUAL UNIVERSITY OF PAKISTAN</a:t>
            </a:r>
            <a:b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Dr. GRACE ALFONSO						</a:t>
            </a:r>
            <a:r>
              <a:rPr lang="en-PH" sz="18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THE UNIVERSITY OF THE PHILIPPINES 				OPEN UNIVERSITY</a:t>
            </a:r>
            <a:b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b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endPar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endParaRPr>
          </a:p>
        </p:txBody>
      </p:sp>
      <p:sp>
        <p:nvSpPr>
          <p:cNvPr id="5" name="Title 1">
            <a:extLst>
              <a:ext uri="{FF2B5EF4-FFF2-40B4-BE49-F238E27FC236}">
                <a16:creationId xmlns:a16="http://schemas.microsoft.com/office/drawing/2014/main" id="{F21F4B79-77D3-4F3D-975A-63A37CFC4582}"/>
              </a:ext>
            </a:extLst>
          </p:cNvPr>
          <p:cNvSpPr txBox="1">
            <a:spLocks/>
          </p:cNvSpPr>
          <p:nvPr/>
        </p:nvSpPr>
        <p:spPr>
          <a:xfrm>
            <a:off x="1445100" y="726505"/>
            <a:ext cx="9103494"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PH" sz="36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MERITORIOUS SERVICE AWARD</a:t>
            </a:r>
            <a:r>
              <a:rPr lang="en-PH" sz="3600" b="1" spc="300" dirty="0">
                <a:solidFill>
                  <a:srgbClr val="17406D"/>
                </a:solidFill>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a:t>
            </a:r>
            <a:r>
              <a:rPr kumimoji="0" lang="en-PH" sz="3600" b="1" i="0" u="none" strike="noStrike" kern="1200" cap="all" spc="300" normalizeH="0" baseline="0" noProof="0" dirty="0">
                <a:ln>
                  <a:noFill/>
                </a:ln>
                <a:solidFill>
                  <a:srgbClr val="17406D"/>
                </a:solidFill>
                <a:effectLst>
                  <a:outerShdw blurRad="38100" dist="38100" dir="2700000" algn="tl">
                    <a:srgbClr val="000000">
                      <a:alpha val="43137"/>
                    </a:srgbClr>
                  </a:outerShdw>
                </a:effectLst>
                <a:uLnTx/>
                <a:uFillTx/>
                <a:latin typeface="Bookman Old Style" panose="02050604050505020204" pitchFamily="18" charset="0"/>
                <a:ea typeface="Open Sans ExtraBold" panose="020B0906030804020204" pitchFamily="34" charset="0"/>
                <a:cs typeface="Open Sans ExtraBold" panose="020B0906030804020204" pitchFamily="34" charset="0"/>
              </a:rPr>
              <a:t>Adjudication committee</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PH" sz="1800" b="0" i="0" u="none" strike="noStrike" kern="1200" cap="none" spc="0" normalizeH="0" baseline="0" noProof="0">
                <a:ln>
                  <a:noFill/>
                </a:ln>
                <a:solidFill>
                  <a:prstClr val="black"/>
                </a:solidFill>
                <a:effectLst/>
                <a:uLnTx/>
                <a:uFillTx/>
                <a:latin typeface="Franklin Gothic Book"/>
                <a:ea typeface="+mn-ea"/>
                <a:cs typeface="+mn-cs"/>
              </a:endParaRPr>
            </a:p>
          </p:txBody>
        </p:sp>
      </p:grpSp>
    </p:spTree>
    <p:extLst>
      <p:ext uri="{BB962C8B-B14F-4D97-AF65-F5344CB8AC3E}">
        <p14:creationId xmlns:p14="http://schemas.microsoft.com/office/powerpoint/2010/main" val="4098795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3" name="Title 1">
            <a:extLst>
              <a:ext uri="{FF2B5EF4-FFF2-40B4-BE49-F238E27FC236}">
                <a16:creationId xmlns:a16="http://schemas.microsoft.com/office/drawing/2014/main" id="{F21F4B79-77D3-4F3D-975A-63A37CFC4582}"/>
              </a:ext>
            </a:extLst>
          </p:cNvPr>
          <p:cNvSpPr txBox="1">
            <a:spLocks/>
          </p:cNvSpPr>
          <p:nvPr/>
        </p:nvSpPr>
        <p:spPr>
          <a:xfrm>
            <a:off x="-473811" y="464018"/>
            <a:ext cx="12192000" cy="1175912"/>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PH" sz="3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2019 AAOU </a:t>
            </a:r>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MERITORIOUS </a:t>
            </a:r>
          </a:p>
          <a:p>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SERVICE AWARD</a:t>
            </a:r>
          </a:p>
        </p:txBody>
      </p:sp>
      <p:sp>
        <p:nvSpPr>
          <p:cNvPr id="16" name="Title 1">
            <a:extLst>
              <a:ext uri="{FF2B5EF4-FFF2-40B4-BE49-F238E27FC236}">
                <a16:creationId xmlns:a16="http://schemas.microsoft.com/office/drawing/2014/main" id="{D36210B5-8EA6-45DC-8261-34F0CCEDE139}"/>
              </a:ext>
            </a:extLst>
          </p:cNvPr>
          <p:cNvSpPr txBox="1">
            <a:spLocks/>
          </p:cNvSpPr>
          <p:nvPr/>
        </p:nvSpPr>
        <p:spPr>
          <a:xfrm>
            <a:off x="2715215" y="5475283"/>
            <a:ext cx="5813947" cy="912137"/>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DR. YANG ZHIJIAN</a:t>
            </a:r>
          </a:p>
          <a:p>
            <a:endParaRPr lang="en-PH" sz="5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endParaRPr>
          </a:p>
          <a:p>
            <a:r>
              <a:rPr lang="en-PH" sz="12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FORMER PRESIDENT </a:t>
            </a:r>
          </a:p>
          <a:p>
            <a:r>
              <a:rPr lang="en-PH" sz="12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THE OPEN University OF CHINA</a:t>
            </a:r>
          </a:p>
        </p:txBody>
      </p:sp>
      <p:sp>
        <p:nvSpPr>
          <p:cNvPr id="2" name="AutoShape 2" descr="data:image/jpeg;base64,/9j/4AAQSkZJRgABAQAAAQABAAD/2wCEAAkGBxMSEhUTEhIVFRUXFxYXFRgVFRUYFRUXFRUWFxcXFRUYHSggGBolHRUXITEhJSkrLi4uFx8zODMtNygtLisBCgoKDg0OGhAQGi0lICUtLS0tLS01LS0tLS0tLS0vLS0tLS0tLS0tLS0tLS0tLS0tLS0tLS0tLS0tLS0tLS0tLf/AABEIALcBFAMBIgACEQEDEQH/xAAcAAABBQEBAQAAAAAAAAAAAAAEAAMFBgcCAQj/xABMEAABAwIDAwgFCAcGBAcAAAABAAIDBBESITEFQVEGEyJhcYGRsQcyocHRFCNCUnKSsvAkM2KCk9LhFWNkc6LCFjRDVBclRFODo/H/xAAaAQADAQEBAQAAAAAAAAAAAAACAwQBAAUG/8QALhEAAgIBAwMCBAYDAQAAAAAAAAECEQMSITEEMkETIlFh0fAUQnGBscEFI6GR/9oADAMBAAIRAxEAPwDLG1Lgu/lr09syg54kYsNhfS++yPOwP7z/AE/1XULckiK+VuRkTiQD1BEt2CPrn7qamgwHDe9gEMlsHjkmwWM2c7t9wR0rzzUZH1pB+E+9As9Z3d5I2QfMN/zH/gYsj3Dp9g26oduPsTM1Y8fSsm55sPagpJCTe6c6JdwkVzresb9y8+WP+sUIwpxpWUjm2GQTuc44ju96Jfoe7zQdIM+73hGnQ/neEqfJTh7Duh9f91/4HJmnmc6MdI6W1RGz/wBYP3vwuQlB6iPGL6jajljJdMfmnRDJ9cp9qfaE5RRK5sC+Sv3vK6FEfrlHALoBbpQGpjMY3LaORn/L03+W3yWL71s3Ik/o1N9ge9Ix8sr6nsiWgheBdLgpqITl6aKccuCiQLObLwpwNXj2WWnDSRXVl5ZcYIJ2NNhOR6jtCFmomKR2bh1lc7V/VO7vMJuhd0j13Tu0x807u8wl+SxO8b/cgZdFHzqQm0UfKjRKxlJdWXi0ExHkrM1sjsTg0Fu8gZhw496sUlXDe3Otvp6w+Cdipxf1R643Dewp11KMuiNHcOASR0pJuwa7PreF/gq9te3OZaWCukcXRb2N8lVOU7LSjrb/ALitmtg+nlcyEB6buwe9GyH9G7JvOP8AogSel3DzKkoI8UDm3t89HnwxBwS49yLZ9jBNixl1TFYXGIXyuM8hfvIVw2ZsSCWOYyxYyxow2uCMt1t6G2DspsJbIXEuMrGHTDh52Miw1urNsCLOcdf+5wV0X/pkvmeLll/ui18DKamgc10nRLQx1iHZOF9Mim2UbyMQjeRuIY4jxstG5RQtdUuDs7uDjbfhbbMb1b9hzNZDa2HDe1hYWuTayX6deSl9Qtkl4MRhpJB0nRvDbWxFpDb5ZXta6fboexaByke0bMwgj9YDYEXFnHUKgRaHsPkp8qqVFnSTc8Skx3Z/61nb5go3klyedV42seG4RckgnqtkhNmtvNH1uaPE2Wn8mKHDJMCBl8mj6NrXawvObbfWCLCD1bqinUlIIXPjfGJcJILgXN4AG47PanoHxdM/J8TL5Xc67cgPWGR0O5ScB+aqZLHpPI1cNTwtY6qobS5RFkRgiFnF13vufuhunetu7FpHM7wZDhyBJsL6DcLp7BuuL6es34qsAF2pPmpKCglDf1biD+yfgmKSAeNvgOBzPati5Eu/Raf7P+4rB5C5h3t7cvNaN6P+XcbDFBUAMYDhDxezbn6XAXOu5LSptjcsnKCRrq5KceM8jcbiN64KJEjOCuSnCubIkzDwLu98ikGpYV1nHD47LgtRLTuK5fFw0XJmtA1l3FqO0ea6LV7GMx2jzXMxchNG7pDtRu0B827s96j6Y9Idqka39W7sKW+SnF2Mr0+iBcEbMhwxEicawpJ4tSWnGdO2ZI0i5ZnhcMyd3Ynfkzh9XK+/tPBH7D2K2SnikcZbvYDYnQHTM6ow7CYCDd+RBHaDcIdl4NlHetS/6QMclmgbxb2BVblQQ6Rv2be0/FaNU4gDY7t7R8FnvK5xMjCTuI9qGeRNVVfuN6fDOM9TaZWnet3e9SdIf0ebqfA7wc66jn+sOw+YUjRj9HqfsxHwkt70uPci6fYy2S5ty0EjD7Wn3KZoRZ0wbpc/jcoHnf0cnraf9F/crDQn1yfpfzuKsXbJfM8Sa98SK2lFimfnY2PXuspWHnA0gOaAb3BBJ0zsbqJqp7zyAbr9+alWT5HtPw1TWtkY+79kV3b8QbFO0XyDbX/zCSqhD7j5FXzlnN8zbiwHxN1Qodc/zkVBk7j2OmfsCdmH56L7bPxBbDyXZaGolOZM0rgTraONrBp9lY1QfrYvts/EFr0m04KPZ74nTMdL86MDSS4l7nGwuNwIuux8A9UroqG2a9sGzzZwxl/q3de7r2JGhta/gs5oaZ0sjWDf+SSpPlBtR0wALQ1odcAG50IzPenOSMd5r8AjaoGJfuTnJaFjQ5wuetXnZ9MxtuiO8XULslhICnAMNrlLt3Y9JURfKnk3BUYjgAJ0IFvJYnWUXNSujORa72blvb9s0+LBzgJ6gbeOizX0obGLJWVDB0H9EkcetFFvVuLkk47Fz5BcqoBQxMnma18YLLOvchp6J8Mu5WL/AIoo/wDuGe34L53xkNHb8EhKeKbRI4H0WzlDSnSoj+98UVFtGF3qyxnse34r5tbM7iU/HUyDQlbpM0H0zCAdLFEikvmvnHZ+36iI3a93cSPJaDsH0qhjQ2eKRx4hwPn8ULgwo1xI0h8BC5AsidnV0dRE2WM3a4AjiL7iNx6k6+FBYx4vKI98Y3Lljcx2hGOgSbBmEVi/TdgLcipGc3id9l3kUO+nPDeiBEcDm8QR45LGw8aatECRdeYNVIDYp+ufz3IGaBjZhCZDzhYX2/ZGS1CnCS5G8KSga/lLSQvMb3y4hrZpISRaWAQsbechjdTkuZawLHANsBa1iURQxyC+McLY3A8eBWet9IFUAAHtAHCNo8k9TekKoxt5x/QuMQaxmK187Xyup9PzKHGemkl/ZpEmLD6saoHLkHFES1o9b1d+mqd2j6QQWEQumD8rF7YsOudwOpVus21LU25x18JyyAtcZ6di5wSNwqWpNgM/rDsPuRuzDeOpH900+EsfxQNRqO9HbHGVSP8ADvPg+Mro8lcu1k5DITS/ut9jCFYaV4w3Jt7d6zY1zmtwXy4Xy/Oa9G2pR/1Hdyo18o8/8O3vZoLqZuNz+cN3ajDlrfin+eGmIeB3ntWdw7XlcbB0h7CjeflBGJ7xfQC7neDQt1yZjwK92SvKPaly6IgZMDW9dxdVhh0Rk+0SbjCLnIuIGI24lBNOYScnJZ08aix6CTC5hOgc0+BBUttfaL6+pc4WDQXCMAAWZcm54k6lQd8k7s6oLOkNUWBK7ZnVSdUh6t2M5oIKO5G0T2vlxNIOEWv2m/khp68u1KsGwnDoyWyc0gkfaN8+olMz1+UT0+p3qCaLmA8Yudc8nJzQ4gEZ7yFdaWZ0rHDWzRhvfpC2VxqD1IOlijZGZN1rngpLk1KxzX4yBexAJHRAALexTtWWJNEPsmomLy3mG4QPWLsyb2LcI9XLPQqX5VbK5+mwHQOY4jQ2DgXdLcbX3KVjmZzg9WzvVc0gtd1XCNlF11HSjRhvLvYzKaZjYhZhZcXN72Ot+yyrYVz9KtUz5THGxwdgiGKxBsXOORtvsAe9Ujngnx4Jcta3QQx2akaUjeohswREcybGVCZRtFu2PHEXDGMvZZDbbjZ8oIjFmjRRVLUW0KPpBjfnwPknOdqidQcXZsnooH6BfjLJ7LD3K5Kl+iV16DslkHtHxV0UM+5no4+1CSSSQhiSSSXHCVJrXH+2RwFIfxK6qn1bf/NSeFN/uCOHkTm7THeVtUDVSW+sfMpKK2++88hP1j5lep8nuKjHZFbsvbLklegqUpOgETS7x1j3oeOJztBkiqeBzb36lzWxsXudT6t7fcVIbG1nHGmm9gB9yjag5t7fcVIbI9d/XBOP/rd8Etcoa94siqgm2fkhiUZPohck4SKKQg3BsrBs57nNBz1yFzbtUBcIiKocALOtZFF0BJWF7QYGSEdfEb003cmHSXNyQSno/el5OR2HgUxs09ibDrAJVDuj4Jp5RYuAM/ceukUxsHbRYWQuAwFxsfpAu3X4X81BWJ0TUziMhrx+CNq0Ljs9jZqWqwxuaRibbtyKf2LLT4i5p6Rt6oJItuJHUqXya288MAfnbouPdqrrsUxP6QcATrZIqnuVwaZZJakFgwRuw3GrQLdeqc27tJsNNJJf1WOPXk02Hecl78oY1lsWLgFS/SJUEUzBe2OTQfVaCTfjmWooLVNIzLJRi2ZHzbgL6jeRmm8aMqGGNwe3K/rfFPiljkF7YT+z8NFU8bukQqaStkaHpxkiJfsl30XA9RyPwQstO9mbmkDju8RkgcJLlBKUXww6nmVl2MLkddx7FToXq2cnJeky/ELYsXkWxsHogkvRyN3tnk9oYVeVnfondhfWRcHxvH7wcD+ELREmfcynG7ghJJJIQxJud5DSWtxHhcAnPO199k4kuOG4JC4AkFp4HUKq1rbbSJtrBbt6QVg+XhpIINrnMJxtVG/e09R18CjSceTsmCbjwfLm3P18g4OPmkt/2j6N9mzPMj6chx1wSSMBPHC11kkbkm7EqDSo+YF6F4nY4TcZZdaSNZZKSkgwtG/CL5stcjjqh6+FjQMItnxvxXDpWixxD+H70zLM05DDe40aQik9gIxakgSo1b2+4qQ2MfnbcY5h4wvQVVuPWETsU/PtHEPHjG5IK/iCyM6F7b0L3KahY11JM2/zokidFkek2zw/PhmD3BF7IoaQNHyllW92/mjExvdiBJ8VVjxTndIkyZIwSt+CthvUurK/w7N2M4WJrozxeI3gfdsuncjqCT9RtFgO4TNfF4kiyd6E1yif8REz4DNPMOitm0vR5VxN50BssQ1fFI17bdxvbuVTA1U+XG00irBkTjJ/AckguM/YvObHBPa+C8sqljjFbEsskpO2Nll0G6DO6LqHW7N9uC81WNJmptFk5A04m5+D6ZDZYzxwXa5vfiCtOztlNBu5pP2XEd6qHo8lwV7Lb2vb7A7/AGLQOVT3RuvT4XB2b2jN0TjxA0adb/0QZcbcVJBYsiU3FhUbmREBuJ7nENYy/Sc46AdXWqx6Taj9JZASCYYwH205yTput1AYB3K47DoG7PeyaqGN7yGGQZtgL9BbhfIu911lnKKsM1TPKfpSvI7A4tb/AKQFuDE4vUwcuVT2RF1bAW9W9CUT0RMzELH89qEAwusnTfusCPFEm16JpTdwacwdQcwRfQhR7HI2gdYl3Aj2AJqYuSIfatLzMz2WsA67fsnMW8u5S+wZswm+UbMbY377uBNjobEDz9qF2QHBwz9jrexSSjpnQ5PVCzUuTW3RRVj3Fpc2WAGwNjdrgfJxVri9JtK76LvvNWc00ZE1E99umXx9E3yc0gYrjLMDiiNo8jogTguO+6CULdmQy6VRoo9I1La5D+6x96cHpEo9bv8AurHajkzh+k72IQ7DdoJHBBoGrL8zcYvSDQu/6jh2sNkdScqqaYlkMmJ1ibAcOK+fXbFmGknmr36KdjPj56aQ3JsxnYOk4/h8FyjuPwe+aVmhuzQtVBdvUjYwL9K9upSElI0x2ubDO+9FklR6frem0VCaeUGzZHgDcHEBJGVMTcRw3t16pJWmz0ozjXCPm7mgE9dcGP8Abb/q+CeZC3fK0d0nuahR4DpcHDgDuTLBZyNFO3/3mfdl/lXD6Ro6Qla7TINeN/FwAXPjkGxis0HaPNE7Cd+kRfat4gj3oas9XvHmEqOYRyMeQSGuBIBsSAcwDuSxqXJa6ZjctPBSgjaNw8Aqi3ajA6+E63tbIdWqIO3229V3s+K96PX4V5/n6Hz8ugzvhfx9SzAN3gW7AgZmtvkB4BQbtvN+q7x/qmDtgcH+P9Vr/wAhh+P8/Q2P+Pz+V/H1Nf5JyNj2bVlxs0C3Vc3CxGUWBI71bIOWTzRSUoiyc8Pxl2YsMxhtnuzuqrIcJudDkepSSccj1/fC+hRjjPH7H97v6jsbr27F2h4jp3ohcnZoO/M2039q9aLZBezDQ/mxXl0JpJ8kHkVsRbrd1r8cDlp1Ts/1ZWE9PN3EO3rLOTT8NXCf7xo+8be9bTTxH5Rg+iTiI3WGZVGGVJk+ZboF9Ie0r07WnIlokf1YW3A+95LHjoFpHpGdaJ7vrOYwZ7v/AMBWcPWOOlJGwd22MvchWi5JRE3BMxhKfI5cD0SegnAHWSbDjnZDPlwgnwQdNKbrtdM3TaLRDHjY6Mn1hl1OGbfh3oLZIIO/sPvTlLKBZxzP58EY+MYhIMsZJI4EWvbqN0eSN1ISnVon6qS1NC/fHNG6/DpjLwurzNHdUOpbehkG+2Id2Y8vYrxQT44o3/WY0+LQUoF8EbVU9kE2lBKnKsi2ft08VGF1s7C3UQhaNTAK5jY2lzrkD6rST4BX7k/R4YWNaD6occs7uzN/FU+gqWyVDIbG5dnvGQLiLjqHtWjUwI0yQP5HrdDGoufng4ATjql1737t1uFk8+nsBnqmzAb55XWNxlyWaosjJGZpI2op7GwN0lyplCyJo+WWvXvOfnJchKykPPO+c6l0KjK1k3ZIBdsae1T7t03jzCbKKqIHGJzgMmltzwuRZBOOaw5DmILy64aUiVgxHRC6ggxdgSiYSj42hosqOnw63b4JupzaFUeT1rbaJuaMFPBcOXoNbUeanvZFseWuwlSDHXUbXHpAoilkSIunQ2StWEvTAO5PkJmVu9EwUP7NkwzRu4SMPg8FbpG/9JNtzHW8APesDYbEHhn4LbYHnnwRvYfaGpuHe0Jz+Cuek0FjIWk3LpC4/utP8wVDe9W/0oSu5ymvwl84wqLWTDIDtKLLKmzcUfahwv3pvnBuQxN1zdTuY9RPa6TopUYQ1U69h1rqJ53Jer3DNPtJZhvkNVP7PmGARSbjdjuDuv8AZKqUMmep7vjopaCvw6tv1/1CphJeSfJB+C87Hixsew/VdfqyyCneSM2KjhvqG4T2tJb7lVuSe2WyOLCC1xFsyMJGZyI35aKf5HG0Ukf1JpB3F2IeaGSoTv5J6RoIIOYUBW7IbiyuB1FT5KbkbdC1ZidHPIjYLGTPm3huBtyfpG7u/IeKv0bFC7FjwMHXme/+llORvU+Tbg9zHFxxRR1hSdnqnAF5hSbZlg7o0k8WpItbD1HyK0L0KS2Psd87JHsseawmRu8McbGQDeGm1x1q+VnIZrjHHEwY5GSYH2a1khYGAMzNg6+Ik7w7fZZGFipTpNpXXJmroyACRYHTrXICtzuTtU6ia0ML3c855YGWe0Wey5d/8fq9YsrT6J9g0tRTSGeCORxL7F7QXAAAANJ00Jy3rfT3BeRxVtfb4M32ixrafQ4jbsw5E997fdUS9TPKSrErnlos1rWsHE4AAXHtdc96hpCgm7Z3TpqFvl7v9/pwJhXRC4YuifDf2IYq5UPlKoWGQAWRIPUpbkvsuF0UlZWucymjOBrGfrJpNMIO4dniACrjQPp3Q847Z1NDEbc3iHOTFpNg+R59Xsz7V6LyKCPK0uT2MykiBz0PEZHv4oR1Q4GxN+B+K2javo3gqacvpXCObDdtiTE820N7lt+I8FiFdE+J7opWlj2Etc12rSNQlvKnwMWNrkbe+4IOa9p32TAcvWmyWnuMcdqJRkq5nfkUGJV66VN17C9G4Q19236lr3JubFK25I6GvgsWp354eJHtK26gaIubdbUW/PgqOmd2TdSqorfpbcA+mI3NmJ7zH8FmvOXzOpW0coeTP9oOiL381DHcvdvcDbotvppqpii9HGzSMqUWsBd75CTbeLu1SOpmlOkP6aHsR8/ukUxs7kvWzkCOncS7Noc6OMkcQ2RwNu5bpTejnZ8bg9tM0OBBGIudYjMEBxUwzYTWuxwta11i0gjouBNyHAedip/UHuL8GDTejfacXzstKQxuZIc15AHEMJKimbC3mTXgPLNfTPJ3a3OSzU7mlrogwgE3Ia/ELB1+kAWEg8HBZn6T9isp6sOY0NZOC4AZASA9MDhe4d3lUYFCUtMkJyuUVqTM7i2W0Zao2ClvlvRj4kPP0bHdx3g8QrdKjwR63IZqKHLE04ZGnouGVjuB4gq48kK4vkdcWMsUchH7bPmpPa2/eqyycOBDrXtmRo5p0cOw2T2x9rFtXTMaBibeJ+8OEjw4n2pOakrCgnL2mlkrqJmJwbxICbJR2xo7vJ4D2nL4pZuGGvIo/Fk3GbI2GRAp2NyU1Z9LONok2uXYcgWSJ5siTLH8CWUAoFJM4l4g0sDSfMfJuplgeZGGwLSwki9w7qWickNqOmjlpy5vOxlslKXWs2VrSWgfsuAwqh7Lpv2Cetr8JtfJWnY+ziCHNjqcQNwRKBY344+CNY3ymJXWxxXGUb3524+HzLhX7dHO0sgFmVbRuyY9tsQ7bn2r3ZVEylqpmRNOC00oNugxz23sXO6OZccuuyGp9kHA35qQ2JsHzXsDn9Y2z4Ky0NC7mJCGMaTgAuS71SLXyF7J+pJP/wA/gkz9R6004qkv6sxflhySFPEXxkuYS1tzYtBdfK4HV1qnmmPUts9JVI4UBL34jzsZAaMLRqNN/esjwJGiLGYs09O5HimPEJmobhGalSxCVtPiC3QluH60nsyboZjUxUtNlhjlle8ccRLr30yY7TrPBXWhoonSWccAdkNC3P6JBBHksu2fK+ne17b5HMXyI3haDsfacFQDhewH6cb3CM572E5X6tF2RtuzsaSL5Ttl2e5r7mWldYOwtziPHCPon89dU9KWxaarmjnE7KfG0NY+Rh5uosAR0gbtc25Hqm4twVs5J7bhxin58PktnEekcA34m3Fs95srTT08bBhbGMFzZpAIF9wFsggUR05xrfk+ZdocjKmJpkAjljGroJGyWvkLtyePuqDdEb8Orgvrh2zYHgh1NF/DZ8Lpgcl6G1jR05+1ExxzzzLgSUewm74Pk3mV6YSvrF3JOgOtDS/wIv5U0eRezv8AsKX+DH8F1o6mfK9HDZ7Sc7EE9djdbTyZ2gKwANhc1kY6TnEEE29UW32zV9k5EbNI/wCRpx2RNafFtl6OTUbYHQQWgY7ELxCzgHG5sSDnuumQzOMWogSxKUk5eCK2IGzN5x5GBhOEbhY2vbe4n3KcYMi85NHqt/OrioSHkbLBTmGCa/SDmmTMgh+KxLbXCkvkVZzkZdzJja0gtD3Al5Ob7ltshkO0pLih6kiUgzFyLeaH2ttWGmidLK9rGtGrnBoucgLnK5OSF2rQVTyS2p+TxtFyGNY9xtmSS9ptksB2xS1dW/HUzvkAJLQ45NB0s0WaDbeAtUTHIt//ABFGyuZXmvp8dw18MLseON1gWYsgGtGd95AOSf8AS/yhgqWx8xMyUxkkc07HYm2pb5LPGcn2kgWzuidtbBZC0Fpw2FySfiqIxa3oklNXVhENYJYsQcGkHpX3G3khZtsRtYIx07E2IG4m/SOh3+KH/sd4s2QkW3HdfO9lIUmyGDddNeWTF6Ioi6B8j3ANYTm6wvkA4aX4XzWg8lPRtIySOodUMJ9YjA69yDYA3tkbeCC2VStBAAWp7HdZjR1KebbDU6ewI7YpBsZAMgR0TYg3HHdb2hdt2DwmA/dPxUntI9Fr/qmx+y+wP+oM9qaikXKTaBcYp8DMew6kHo1TCODmEjxvf2qSh2dKB03R/u4h7D8V1FIpOLMC6W5SLsGeSVJ/2RpgcBp4LwPXNRtBzCQDoSoram2XHDusd2/tRqT8jI9an3ImOcSVaO33D6I9q8W2h34jF8THdk1wYSCHbjcAEd4Vz2Lt5psGh5PAMKz2iIxZuLdMwVduTTQwlxc917akkX42CyHB4/UJWXeHbLGjM3JIyzxaaYbKzT1QjozK7oi2I77Xdw37lTXSYnAuLA06Yza1tC4b7+xW6oImoAcrFrdNOi8aeCxrj9QcP5v0Zn/LmuM2z3us5o52O2Kwvmdw3LLrLTeXEL/kjrizQ5md/WOKwy6rrNSEbq9gsL9o2uXNT1ksKwbYwIk/TwZ2aLk5AAXJJ3ADMle4UTRVL4nYopHRvsQHMNnC+tisaNUqNx9G/JFtFBzkjf0iUAyX1Y3UR92/r7AreWr52i5SbQGlfP3uDvxAqV2Ny6roXky1BnBGTZcLQM/Wuxl13pW9mH6qS4Ny5sLoBZU30oy74Yv4r/5E+30q8YI7/wCa7+Rd6EzPXgaeV4As0HpU/wAO3+M7+Rcn0s2/9M3+Mf5FnoT+2jfXgaa5i9ssx/8AFj/Ci/8AnH+Rds9Kh30o/iH+Rb6E/to71oGlErqyzpvpHc45Qtb9pzj5BBP9KE+6ni+85c8Ejlngy7csqzmqKZ29zcA7XnD5E+Cxl0oUvyh5XzVkQjkEbQHB1mBwJIBAuS45ZqvA9YWqFKgJZE+B+nIDrprbsYlaWnQiyTCBvC5ne06uHiE9cUTfmsGgpw0AAZAAIyBqZa5v1m+IRMBH1h4hAbZM7LZ0gr3s1/RCouzXtuOk3xCuFBOLDMeKXI5E8QHtcw6OBae8WUZRvNul6wuHfaabO9oKKglHEISqOGY55PAeO0Wa8fhP7yFB8kpAVNwDohQVHnZT8YyCCY7ByysbYNnO7Sq5WSKzbZGZ7SqvVOR+Ba5BD3pJY0lgZlFEy7uPV3FW7ZOWYaGgb8y6+/faySSKAvqeS0mrcQA0gB7csTGuJaMjmb2zurtR2bQDg0DXhiC8SRNbL9ROLl/oyhekuoBoJBfR0emQF3t1yF+4b1jgf1nxSSS57Mq6bsf6j0bs9d6JjckkihybkCah2Wvn8UxFLwPmkksZ0SWoJmtGInPv+ChNsVZkkLib7s88huzC9SQLYdyAYur2BdA9XsCSSLUzNKHRUv4lefKHcM0kl2tmaEesndfTyVgjnNhn+fBJJMxzYE8aC6qoOG4P58AoV8zuHsakkiyzYOPGhozO4exq8EzuHsavEknUxuhDrZjfTdwahqhtz6o8B7kkket0BoVnsbOr2D4p23UPAJJLtWwLiSexKl8cgMbYybH12+RGhV6pOUDnNtLHhyy5six7bhJJEmJmh2KpBAN2N6sJPtwqX2XLcOzaSLOFgRpk6+Qywk+ASSWvgCPJadnblYQkkp5lmDyVrbmpVQrXZpJIvAtcsC5xJJJCN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H"/>
          </a:p>
        </p:txBody>
      </p:sp>
      <p:sp>
        <p:nvSpPr>
          <p:cNvPr id="3" name="AutoShape 4" descr="data:image/jpeg;base64,/9j/4AAQSkZJRgABAQAAAQABAAD/2wCEAAkGBxMSEhUTEhIVFRUXFxYXFRgVFRUYFRUXFRUWFxcXFRUYHSggGBolHRUXITEhJSkrLi4uFx8zODMtNygtLisBCgoKDg0OGhAQGi0lICUtLS0tLS01LS0tLS0tLS0vLS0tLS0tLS0tLS0tLS0tLS0tLS0tLS0tLS0tLS0tLS0tLf/AABEIALcBFAMBIgACEQEDEQH/xAAcAAABBQEBAQAAAAAAAAAAAAAEAAMFBgcCAQj/xABMEAABAwIDAwgFCAcGBAcAAAABAAIDBBESITEFQVEGEyJhcYGRsQcyocHRFCNCUnKSsvAkM2KCk9LhFWNkc6LCFjRDVBclRFODo/H/xAAaAQADAQEBAQAAAAAAAAAAAAACAwQBAAUG/8QALhEAAgIBAwMCBAYDAQAAAAAAAAECEQMSITEEMkETIlFh0fAUQnGBscEFI6GR/9oADAMBAAIRAxEAPwDLG1Lgu/lr09syg54kYsNhfS++yPOwP7z/AE/1XULckiK+VuRkTiQD1BEt2CPrn7qamgwHDe9gEMlsHjkmwWM2c7t9wR0rzzUZH1pB+E+9As9Z3d5I2QfMN/zH/gYsj3Dp9g26oduPsTM1Y8fSsm55sPagpJCTe6c6JdwkVzresb9y8+WP+sUIwpxpWUjm2GQTuc44ju96Jfoe7zQdIM+73hGnQ/neEqfJTh7Duh9f91/4HJmnmc6MdI6W1RGz/wBYP3vwuQlB6iPGL6jajljJdMfmnRDJ9cp9qfaE5RRK5sC+Sv3vK6FEfrlHALoBbpQGpjMY3LaORn/L03+W3yWL71s3Ik/o1N9ge9Ix8sr6nsiWgheBdLgpqITl6aKccuCiQLObLwpwNXj2WWnDSRXVl5ZcYIJ2NNhOR6jtCFmomKR2bh1lc7V/VO7vMJuhd0j13Tu0x807u8wl+SxO8b/cgZdFHzqQm0UfKjRKxlJdWXi0ExHkrM1sjsTg0Fu8gZhw496sUlXDe3Otvp6w+Cdipxf1R643Dewp11KMuiNHcOASR0pJuwa7PreF/gq9te3OZaWCukcXRb2N8lVOU7LSjrb/ALitmtg+nlcyEB6buwe9GyH9G7JvOP8AogSel3DzKkoI8UDm3t89HnwxBwS49yLZ9jBNixl1TFYXGIXyuM8hfvIVw2ZsSCWOYyxYyxow2uCMt1t6G2DspsJbIXEuMrGHTDh52Miw1urNsCLOcdf+5wV0X/pkvmeLll/ui18DKamgc10nRLQx1iHZOF9Mim2UbyMQjeRuIY4jxstG5RQtdUuDs7uDjbfhbbMb1b9hzNZDa2HDe1hYWuTayX6deSl9Qtkl4MRhpJB0nRvDbWxFpDb5ZXta6fboexaByke0bMwgj9YDYEXFnHUKgRaHsPkp8qqVFnSTc8Skx3Z/61nb5go3klyedV42seG4RckgnqtkhNmtvNH1uaPE2Wn8mKHDJMCBl8mj6NrXawvObbfWCLCD1bqinUlIIXPjfGJcJILgXN4AG47PanoHxdM/J8TL5Xc67cgPWGR0O5ScB+aqZLHpPI1cNTwtY6qobS5RFkRgiFnF13vufuhunetu7FpHM7wZDhyBJsL6DcLp7BuuL6es34qsAF2pPmpKCglDf1biD+yfgmKSAeNvgOBzPati5Eu/Raf7P+4rB5C5h3t7cvNaN6P+XcbDFBUAMYDhDxezbn6XAXOu5LSptjcsnKCRrq5KceM8jcbiN64KJEjOCuSnCubIkzDwLu98ikGpYV1nHD47LgtRLTuK5fFw0XJmtA1l3FqO0ea6LV7GMx2jzXMxchNG7pDtRu0B827s96j6Y9Idqka39W7sKW+SnF2Mr0+iBcEbMhwxEicawpJ4tSWnGdO2ZI0i5ZnhcMyd3Ynfkzh9XK+/tPBH7D2K2SnikcZbvYDYnQHTM6ow7CYCDd+RBHaDcIdl4NlHetS/6QMclmgbxb2BVblQQ6Rv2be0/FaNU4gDY7t7R8FnvK5xMjCTuI9qGeRNVVfuN6fDOM9TaZWnet3e9SdIf0ebqfA7wc66jn+sOw+YUjRj9HqfsxHwkt70uPci6fYy2S5ty0EjD7Wn3KZoRZ0wbpc/jcoHnf0cnraf9F/crDQn1yfpfzuKsXbJfM8Sa98SK2lFimfnY2PXuspWHnA0gOaAb3BBJ0zsbqJqp7zyAbr9+alWT5HtPw1TWtkY+79kV3b8QbFO0XyDbX/zCSqhD7j5FXzlnN8zbiwHxN1Qodc/zkVBk7j2OmfsCdmH56L7bPxBbDyXZaGolOZM0rgTraONrBp9lY1QfrYvts/EFr0m04KPZ74nTMdL86MDSS4l7nGwuNwIuux8A9UroqG2a9sGzzZwxl/q3de7r2JGhta/gs5oaZ0sjWDf+SSpPlBtR0wALQ1odcAG50IzPenOSMd5r8AjaoGJfuTnJaFjQ5wuetXnZ9MxtuiO8XULslhICnAMNrlLt3Y9JURfKnk3BUYjgAJ0IFvJYnWUXNSujORa72blvb9s0+LBzgJ6gbeOizX0obGLJWVDB0H9EkcetFFvVuLkk47Fz5BcqoBQxMnma18YLLOvchp6J8Mu5WL/AIoo/wDuGe34L53xkNHb8EhKeKbRI4H0WzlDSnSoj+98UVFtGF3qyxnse34r5tbM7iU/HUyDQlbpM0H0zCAdLFEikvmvnHZ+36iI3a93cSPJaDsH0qhjQ2eKRx4hwPn8ULgwo1xI0h8BC5AsidnV0dRE2WM3a4AjiL7iNx6k6+FBYx4vKI98Y3Lljcx2hGOgSbBmEVi/TdgLcipGc3id9l3kUO+nPDeiBEcDm8QR45LGw8aatECRdeYNVIDYp+ufz3IGaBjZhCZDzhYX2/ZGS1CnCS5G8KSga/lLSQvMb3y4hrZpISRaWAQsbechjdTkuZawLHANsBa1iURQxyC+McLY3A8eBWet9IFUAAHtAHCNo8k9TekKoxt5x/QuMQaxmK187Xyup9PzKHGemkl/ZpEmLD6saoHLkHFES1o9b1d+mqd2j6QQWEQumD8rF7YsOudwOpVus21LU25x18JyyAtcZ6di5wSNwqWpNgM/rDsPuRuzDeOpH900+EsfxQNRqO9HbHGVSP8ADvPg+Mro8lcu1k5DITS/ut9jCFYaV4w3Jt7d6zY1zmtwXy4Xy/Oa9G2pR/1Hdyo18o8/8O3vZoLqZuNz+cN3ajDlrfin+eGmIeB3ntWdw7XlcbB0h7CjeflBGJ7xfQC7neDQt1yZjwK92SvKPaly6IgZMDW9dxdVhh0Rk+0SbjCLnIuIGI24lBNOYScnJZ08aix6CTC5hOgc0+BBUttfaL6+pc4WDQXCMAAWZcm54k6lQd8k7s6oLOkNUWBK7ZnVSdUh6t2M5oIKO5G0T2vlxNIOEWv2m/khp68u1KsGwnDoyWyc0gkfaN8+olMz1+UT0+p3qCaLmA8Yudc8nJzQ4gEZ7yFdaWZ0rHDWzRhvfpC2VxqD1IOlijZGZN1rngpLk1KxzX4yBexAJHRAALexTtWWJNEPsmomLy3mG4QPWLsyb2LcI9XLPQqX5VbK5+mwHQOY4jQ2DgXdLcbX3KVjmZzg9WzvVc0gtd1XCNlF11HSjRhvLvYzKaZjYhZhZcXN72Ot+yyrYVz9KtUz5THGxwdgiGKxBsXOORtvsAe9Ujngnx4Jcta3QQx2akaUjeohswREcybGVCZRtFu2PHEXDGMvZZDbbjZ8oIjFmjRRVLUW0KPpBjfnwPknOdqidQcXZsnooH6BfjLJ7LD3K5Kl+iV16DslkHtHxV0UM+5no4+1CSSSQhiSSSXHCVJrXH+2RwFIfxK6qn1bf/NSeFN/uCOHkTm7THeVtUDVSW+sfMpKK2++88hP1j5lep8nuKjHZFbsvbLklegqUpOgETS7x1j3oeOJztBkiqeBzb36lzWxsXudT6t7fcVIbG1nHGmm9gB9yjag5t7fcVIbI9d/XBOP/rd8Etcoa94siqgm2fkhiUZPohck4SKKQg3BsrBs57nNBz1yFzbtUBcIiKocALOtZFF0BJWF7QYGSEdfEb003cmHSXNyQSno/el5OR2HgUxs09ibDrAJVDuj4Jp5RYuAM/ceukUxsHbRYWQuAwFxsfpAu3X4X81BWJ0TUziMhrx+CNq0Ljs9jZqWqwxuaRibbtyKf2LLT4i5p6Rt6oJItuJHUqXya288MAfnbouPdqrrsUxP6QcATrZIqnuVwaZZJakFgwRuw3GrQLdeqc27tJsNNJJf1WOPXk02Hecl78oY1lsWLgFS/SJUEUzBe2OTQfVaCTfjmWooLVNIzLJRi2ZHzbgL6jeRmm8aMqGGNwe3K/rfFPiljkF7YT+z8NFU8bukQqaStkaHpxkiJfsl30XA9RyPwQstO9mbmkDju8RkgcJLlBKUXww6nmVl2MLkddx7FToXq2cnJeky/ELYsXkWxsHogkvRyN3tnk9oYVeVnfondhfWRcHxvH7wcD+ELREmfcynG7ghJJJIQxJud5DSWtxHhcAnPO199k4kuOG4JC4AkFp4HUKq1rbbSJtrBbt6QVg+XhpIINrnMJxtVG/e09R18CjSceTsmCbjwfLm3P18g4OPmkt/2j6N9mzPMj6chx1wSSMBPHC11kkbkm7EqDSo+YF6F4nY4TcZZdaSNZZKSkgwtG/CL5stcjjqh6+FjQMItnxvxXDpWixxD+H70zLM05DDe40aQik9gIxakgSo1b2+4qQ2MfnbcY5h4wvQVVuPWETsU/PtHEPHjG5IK/iCyM6F7b0L3KahY11JM2/zokidFkek2zw/PhmD3BF7IoaQNHyllW92/mjExvdiBJ8VVjxTndIkyZIwSt+CthvUurK/w7N2M4WJrozxeI3gfdsuncjqCT9RtFgO4TNfF4kiyd6E1yif8REz4DNPMOitm0vR5VxN50BssQ1fFI17bdxvbuVTA1U+XG00irBkTjJ/AckguM/YvObHBPa+C8sqljjFbEsskpO2Nll0G6DO6LqHW7N9uC81WNJmptFk5A04m5+D6ZDZYzxwXa5vfiCtOztlNBu5pP2XEd6qHo8lwV7Lb2vb7A7/AGLQOVT3RuvT4XB2b2jN0TjxA0adb/0QZcbcVJBYsiU3FhUbmREBuJ7nENYy/Sc46AdXWqx6Taj9JZASCYYwH205yTput1AYB3K47DoG7PeyaqGN7yGGQZtgL9BbhfIu911lnKKsM1TPKfpSvI7A4tb/AKQFuDE4vUwcuVT2RF1bAW9W9CUT0RMzELH89qEAwusnTfusCPFEm16JpTdwacwdQcwRfQhR7HI2gdYl3Aj2AJqYuSIfatLzMz2WsA67fsnMW8u5S+wZswm+UbMbY377uBNjobEDz9qF2QHBwz9jrexSSjpnQ5PVCzUuTW3RRVj3Fpc2WAGwNjdrgfJxVri9JtK76LvvNWc00ZE1E99umXx9E3yc0gYrjLMDiiNo8jogTguO+6CULdmQy6VRoo9I1La5D+6x96cHpEo9bv8AurHajkzh+k72IQ7DdoJHBBoGrL8zcYvSDQu/6jh2sNkdScqqaYlkMmJ1ibAcOK+fXbFmGknmr36KdjPj56aQ3JsxnYOk4/h8FyjuPwe+aVmhuzQtVBdvUjYwL9K9upSElI0x2ubDO+9FklR6frem0VCaeUGzZHgDcHEBJGVMTcRw3t16pJWmz0ozjXCPm7mgE9dcGP8Abb/q+CeZC3fK0d0nuahR4DpcHDgDuTLBZyNFO3/3mfdl/lXD6Ro6Qla7TINeN/FwAXPjkGxis0HaPNE7Cd+kRfat4gj3oas9XvHmEqOYRyMeQSGuBIBsSAcwDuSxqXJa6ZjctPBSgjaNw8Aqi3ajA6+E63tbIdWqIO3229V3s+K96PX4V5/n6Hz8ugzvhfx9SzAN3gW7AgZmtvkB4BQbtvN+q7x/qmDtgcH+P9Vr/wAhh+P8/Q2P+Pz+V/H1Nf5JyNj2bVlxs0C3Vc3CxGUWBI71bIOWTzRSUoiyc8Pxl2YsMxhtnuzuqrIcJudDkepSSccj1/fC+hRjjPH7H97v6jsbr27F2h4jp3ohcnZoO/M2039q9aLZBezDQ/mxXl0JpJ8kHkVsRbrd1r8cDlp1Ts/1ZWE9PN3EO3rLOTT8NXCf7xo+8be9bTTxH5Rg+iTiI3WGZVGGVJk+ZboF9Ie0r07WnIlokf1YW3A+95LHjoFpHpGdaJ7vrOYwZ7v/AMBWcPWOOlJGwd22MvchWi5JRE3BMxhKfI5cD0SegnAHWSbDjnZDPlwgnwQdNKbrtdM3TaLRDHjY6Mn1hl1OGbfh3oLZIIO/sPvTlLKBZxzP58EY+MYhIMsZJI4EWvbqN0eSN1ISnVon6qS1NC/fHNG6/DpjLwurzNHdUOpbehkG+2Id2Y8vYrxQT44o3/WY0+LQUoF8EbVU9kE2lBKnKsi2ft08VGF1s7C3UQhaNTAK5jY2lzrkD6rST4BX7k/R4YWNaD6occs7uzN/FU+gqWyVDIbG5dnvGQLiLjqHtWjUwI0yQP5HrdDGoufng4ATjql1737t1uFk8+nsBnqmzAb55XWNxlyWaosjJGZpI2op7GwN0lyplCyJo+WWvXvOfnJchKykPPO+c6l0KjK1k3ZIBdsae1T7t03jzCbKKqIHGJzgMmltzwuRZBOOaw5DmILy64aUiVgxHRC6ggxdgSiYSj42hosqOnw63b4JupzaFUeT1rbaJuaMFPBcOXoNbUeanvZFseWuwlSDHXUbXHpAoilkSIunQ2StWEvTAO5PkJmVu9EwUP7NkwzRu4SMPg8FbpG/9JNtzHW8APesDYbEHhn4LbYHnnwRvYfaGpuHe0Jz+Cuek0FjIWk3LpC4/utP8wVDe9W/0oSu5ymvwl84wqLWTDIDtKLLKmzcUfahwv3pvnBuQxN1zdTuY9RPa6TopUYQ1U69h1rqJ53Jer3DNPtJZhvkNVP7PmGARSbjdjuDuv8AZKqUMmep7vjopaCvw6tv1/1CphJeSfJB+C87Hixsew/VdfqyyCneSM2KjhvqG4T2tJb7lVuSe2WyOLCC1xFsyMJGZyI35aKf5HG0Ukf1JpB3F2IeaGSoTv5J6RoIIOYUBW7IbiyuB1FT5KbkbdC1ZidHPIjYLGTPm3huBtyfpG7u/IeKv0bFC7FjwMHXme/+llORvU+Tbg9zHFxxRR1hSdnqnAF5hSbZlg7o0k8WpItbD1HyK0L0KS2Psd87JHsseawmRu8McbGQDeGm1x1q+VnIZrjHHEwY5GSYH2a1khYGAMzNg6+Ik7w7fZZGFipTpNpXXJmroyACRYHTrXICtzuTtU6ia0ML3c855YGWe0Wey5d/8fq9YsrT6J9g0tRTSGeCORxL7F7QXAAAANJ00Jy3rfT3BeRxVtfb4M32ixrafQ4jbsw5E997fdUS9TPKSrErnlos1rWsHE4AAXHtdc96hpCgm7Z3TpqFvl7v9/pwJhXRC4YuifDf2IYq5UPlKoWGQAWRIPUpbkvsuF0UlZWucymjOBrGfrJpNMIO4dniACrjQPp3Q847Z1NDEbc3iHOTFpNg+R59Xsz7V6LyKCPK0uT2MykiBz0PEZHv4oR1Q4GxN+B+K2javo3gqacvpXCObDdtiTE820N7lt+I8FiFdE+J7opWlj2Etc12rSNQlvKnwMWNrkbe+4IOa9p32TAcvWmyWnuMcdqJRkq5nfkUGJV66VN17C9G4Q19236lr3JubFK25I6GvgsWp354eJHtK26gaIubdbUW/PgqOmd2TdSqorfpbcA+mI3NmJ7zH8FmvOXzOpW0coeTP9oOiL381DHcvdvcDbotvppqpii9HGzSMqUWsBd75CTbeLu1SOpmlOkP6aHsR8/ukUxs7kvWzkCOncS7Noc6OMkcQ2RwNu5bpTejnZ8bg9tM0OBBGIudYjMEBxUwzYTWuxwta11i0gjouBNyHAedip/UHuL8GDTejfacXzstKQxuZIc15AHEMJKimbC3mTXgPLNfTPJ3a3OSzU7mlrogwgE3Ia/ELB1+kAWEg8HBZn6T9isp6sOY0NZOC4AZASA9MDhe4d3lUYFCUtMkJyuUVqTM7i2W0Zao2ClvlvRj4kPP0bHdx3g8QrdKjwR63IZqKHLE04ZGnouGVjuB4gq48kK4vkdcWMsUchH7bPmpPa2/eqyycOBDrXtmRo5p0cOw2T2x9rFtXTMaBibeJ+8OEjw4n2pOakrCgnL2mlkrqJmJwbxICbJR2xo7vJ4D2nL4pZuGGvIo/Fk3GbI2GRAp2NyU1Z9LONok2uXYcgWSJ5siTLH8CWUAoFJM4l4g0sDSfMfJuplgeZGGwLSwki9w7qWickNqOmjlpy5vOxlslKXWs2VrSWgfsuAwqh7Lpv2Cetr8JtfJWnY+ziCHNjqcQNwRKBY344+CNY3ymJXWxxXGUb3524+HzLhX7dHO0sgFmVbRuyY9tsQ7bn2r3ZVEylqpmRNOC00oNugxz23sXO6OZccuuyGp9kHA35qQ2JsHzXsDn9Y2z4Ky0NC7mJCGMaTgAuS71SLXyF7J+pJP/wA/gkz9R6004qkv6sxflhySFPEXxkuYS1tzYtBdfK4HV1qnmmPUts9JVI4UBL34jzsZAaMLRqNN/esjwJGiLGYs09O5HimPEJmobhGalSxCVtPiC3QluH60nsyboZjUxUtNlhjlle8ccRLr30yY7TrPBXWhoonSWccAdkNC3P6JBBHksu2fK+ne17b5HMXyI3haDsfacFQDhewH6cb3CM572E5X6tF2RtuzsaSL5Ttl2e5r7mWldYOwtziPHCPon89dU9KWxaarmjnE7KfG0NY+Rh5uosAR0gbtc25Hqm4twVs5J7bhxin58PktnEekcA34m3Fs95srTT08bBhbGMFzZpAIF9wFsggUR05xrfk+ZdocjKmJpkAjljGroJGyWvkLtyePuqDdEb8Orgvrh2zYHgh1NF/DZ8Lpgcl6G1jR05+1ExxzzzLgSUewm74Pk3mV6YSvrF3JOgOtDS/wIv5U0eRezv8AsKX+DH8F1o6mfK9HDZ7Sc7EE9djdbTyZ2gKwANhc1kY6TnEEE29UW32zV9k5EbNI/wCRpx2RNafFtl6OTUbYHQQWgY7ELxCzgHG5sSDnuumQzOMWogSxKUk5eCK2IGzN5x5GBhOEbhY2vbe4n3KcYMi85NHqt/OrioSHkbLBTmGCa/SDmmTMgh+KxLbXCkvkVZzkZdzJja0gtD3Al5Ob7ltshkO0pLih6kiUgzFyLeaH2ttWGmidLK9rGtGrnBoucgLnK5OSF2rQVTyS2p+TxtFyGNY9xtmSS9ptksB2xS1dW/HUzvkAJLQ45NB0s0WaDbeAtUTHIt//ABFGyuZXmvp8dw18MLseON1gWYsgGtGd95AOSf8AS/yhgqWx8xMyUxkkc07HYm2pb5LPGcn2kgWzuidtbBZC0Fpw2FySfiqIxa3oklNXVhENYJYsQcGkHpX3G3khZtsRtYIx07E2IG4m/SOh3+KH/sd4s2QkW3HdfO9lIUmyGDddNeWTF6Ioi6B8j3ANYTm6wvkA4aX4XzWg8lPRtIySOodUMJ9YjA69yDYA3tkbeCC2VStBAAWp7HdZjR1KebbDU6ewI7YpBsZAMgR0TYg3HHdb2hdt2DwmA/dPxUntI9Fr/qmx+y+wP+oM9qaikXKTaBcYp8DMew6kHo1TCODmEjxvf2qSh2dKB03R/u4h7D8V1FIpOLMC6W5SLsGeSVJ/2RpgcBp4LwPXNRtBzCQDoSoram2XHDusd2/tRqT8jI9an3ImOcSVaO33D6I9q8W2h34jF8THdk1wYSCHbjcAEd4Vz2Lt5psGh5PAMKz2iIxZuLdMwVduTTQwlxc917akkX42CyHB4/UJWXeHbLGjM3JIyzxaaYbKzT1QjozK7oi2I77Xdw37lTXSYnAuLA06Yza1tC4b7+xW6oImoAcrFrdNOi8aeCxrj9QcP5v0Zn/LmuM2z3us5o52O2Kwvmdw3LLrLTeXEL/kjrizQ5md/WOKwy6rrNSEbq9gsL9o2uXNT1ksKwbYwIk/TwZ2aLk5AAXJJ3ADMle4UTRVL4nYopHRvsQHMNnC+tisaNUqNx9G/JFtFBzkjf0iUAyX1Y3UR92/r7AreWr52i5SbQGlfP3uDvxAqV2Ny6roXky1BnBGTZcLQM/Wuxl13pW9mH6qS4Ny5sLoBZU30oy74Yv4r/5E+30q8YI7/wCa7+Rd6EzPXgaeV4As0HpU/wAO3+M7+Rcn0s2/9M3+Mf5FnoT+2jfXgaa5i9ssx/8AFj/Ci/8AnH+Rds9Kh30o/iH+Rb6E/to71oGlErqyzpvpHc45Qtb9pzj5BBP9KE+6ni+85c8Ejlngy7csqzmqKZ29zcA7XnD5E+Cxl0oUvyh5XzVkQjkEbQHB1mBwJIBAuS45ZqvA9YWqFKgJZE+B+nIDrprbsYlaWnQiyTCBvC5ne06uHiE9cUTfmsGgpw0AAZAAIyBqZa5v1m+IRMBH1h4hAbZM7LZ0gr3s1/RCouzXtuOk3xCuFBOLDMeKXI5E8QHtcw6OBae8WUZRvNul6wuHfaabO9oKKglHEISqOGY55PAeO0Wa8fhP7yFB8kpAVNwDohQVHnZT8YyCCY7ByysbYNnO7Sq5WSKzbZGZ7SqvVOR+Ba5BD3pJY0lgZlFEy7uPV3FW7ZOWYaGgb8y6+/faySSKAvqeS0mrcQA0gB7csTGuJaMjmb2zurtR2bQDg0DXhiC8SRNbL9ROLl/oyhekuoBoJBfR0emQF3t1yF+4b1jgf1nxSSS57Mq6bsf6j0bs9d6JjckkihybkCah2Wvn8UxFLwPmkksZ0SWoJmtGInPv+ChNsVZkkLib7s88huzC9SQLYdyAYur2BdA9XsCSSLUzNKHRUv4lefKHcM0kl2tmaEesndfTyVgjnNhn+fBJJMxzYE8aC6qoOG4P58AoV8zuHsakkiyzYOPGhozO4exq8EzuHsavEknUxuhDrZjfTdwahqhtz6o8B7kkket0BoVnsbOr2D4p23UPAJJLtWwLiSexKl8cgMbYybH12+RGhV6pOUDnNtLHhyy5six7bhJJEmJmh2KpBAN2N6sJPtwqX2XLcOzaSLOFgRpk6+Qywk+ASSWvgCPJadnblYQkkp5lmDyVrbmpVQrXZpJIvAtcsC5xJJJCN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H"/>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387" y="1708170"/>
            <a:ext cx="3089604" cy="3615980"/>
          </a:xfrm>
          <a:prstGeom prst="rect">
            <a:avLst/>
          </a:prstGeom>
        </p:spPr>
      </p:pic>
    </p:spTree>
    <p:extLst>
      <p:ext uri="{BB962C8B-B14F-4D97-AF65-F5344CB8AC3E}">
        <p14:creationId xmlns:p14="http://schemas.microsoft.com/office/powerpoint/2010/main" val="650439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187249"/>
            <a:ext cx="12192000" cy="2695992"/>
          </a:xfrm>
        </p:spPr>
        <p:txBody>
          <a:bodyPr/>
          <a:lstStyle/>
          <a:p>
            <a:pPr>
              <a:lnSpc>
                <a:spcPct val="100000"/>
              </a:lnSpc>
            </a:pP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2019 MERITORIOUS SERVICE AWARDEE </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DR. YANG ZHIJIAN!</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083606"/>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31818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037230" y="2088107"/>
            <a:ext cx="9285330" cy="1801986"/>
          </a:xfrm>
          <a:prstGeom prst="horizontalScroll">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337480" y="3890093"/>
            <a:ext cx="8985080" cy="879604"/>
          </a:xfrm>
        </p:spPr>
        <p:txBody>
          <a:bodyPr/>
          <a:lstStyle/>
          <a:p>
            <a:pPr>
              <a:lnSpc>
                <a:spcPct val="100000"/>
              </a:lnSpc>
            </a:pP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“Golden: Geospatial Model for </a:t>
            </a:r>
            <a:b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2400" b="1" cap="none"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Distance Education”</a:t>
            </a:r>
          </a:p>
        </p:txBody>
      </p:sp>
      <p:sp>
        <p:nvSpPr>
          <p:cNvPr id="6" name="Title 1">
            <a:extLst>
              <a:ext uri="{FF2B5EF4-FFF2-40B4-BE49-F238E27FC236}">
                <a16:creationId xmlns:a16="http://schemas.microsoft.com/office/drawing/2014/main" id="{D36210B5-8EA6-45DC-8261-34F0CCEDE139}"/>
              </a:ext>
            </a:extLst>
          </p:cNvPr>
          <p:cNvSpPr txBox="1">
            <a:spLocks/>
          </p:cNvSpPr>
          <p:nvPr/>
        </p:nvSpPr>
        <p:spPr>
          <a:xfrm>
            <a:off x="1037230" y="2279173"/>
            <a:ext cx="9285330" cy="122829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US" sz="4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Kamran Mir</a:t>
            </a:r>
          </a:p>
          <a:p>
            <a:r>
              <a:rPr lang="en-PH" sz="24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Allama</a:t>
            </a:r>
            <a:r>
              <a:rPr lang="en-PH" sz="2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Iqbal Open University</a:t>
            </a:r>
          </a:p>
        </p:txBody>
      </p:sp>
      <p:grpSp>
        <p:nvGrpSpPr>
          <p:cNvPr id="8" name="Group 7"/>
          <p:cNvGrpSpPr/>
          <p:nvPr/>
        </p:nvGrpSpPr>
        <p:grpSpPr>
          <a:xfrm>
            <a:off x="10336208" y="0"/>
            <a:ext cx="1869440" cy="7006605"/>
            <a:chOff x="10336208" y="0"/>
            <a:chExt cx="1869440" cy="7006605"/>
          </a:xfrm>
        </p:grpSpPr>
        <p:sp>
          <p:nvSpPr>
            <p:cNvPr id="9" name="Freeform 8"/>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2" name="Freeform 11"/>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14" name="Title 1">
            <a:extLst>
              <a:ext uri="{FF2B5EF4-FFF2-40B4-BE49-F238E27FC236}">
                <a16:creationId xmlns:a16="http://schemas.microsoft.com/office/drawing/2014/main" id="{F21F4B79-77D3-4F3D-975A-63A37CFC4582}"/>
              </a:ext>
            </a:extLst>
          </p:cNvPr>
          <p:cNvSpPr txBox="1">
            <a:spLocks/>
          </p:cNvSpPr>
          <p:nvPr/>
        </p:nvSpPr>
        <p:spPr>
          <a:xfrm>
            <a:off x="954858" y="436728"/>
            <a:ext cx="8311966" cy="1244141"/>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YOUNG INNOVATOR AWARD</a:t>
            </a:r>
          </a:p>
          <a:p>
            <a:pPr algn="l"/>
            <a:r>
              <a:rPr lang="en-PH" sz="54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silver medalist</a:t>
            </a:r>
          </a:p>
        </p:txBody>
      </p:sp>
    </p:spTree>
    <p:extLst>
      <p:ext uri="{BB962C8B-B14F-4D97-AF65-F5344CB8AC3E}">
        <p14:creationId xmlns:p14="http://schemas.microsoft.com/office/powerpoint/2010/main" val="241459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1982529"/>
            <a:ext cx="12192000" cy="2695992"/>
          </a:xfrm>
        </p:spPr>
        <p:txBody>
          <a:bodyPr/>
          <a:lstStyle/>
          <a:p>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TO ALL AAOU 2019 AWARDEES!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1686062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214773" y="5628698"/>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20346" y="832513"/>
            <a:ext cx="11000096" cy="4617173"/>
          </a:xfrm>
        </p:spPr>
        <p:txBody>
          <a:bodyPr/>
          <a:lstStyle/>
          <a:p>
            <a:pPr algn="r"/>
            <a:r>
              <a:rPr lang="en-PH" sz="9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9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awards ceremony</a:t>
            </a:r>
          </a:p>
        </p:txBody>
      </p:sp>
      <p:grpSp>
        <p:nvGrpSpPr>
          <p:cNvPr id="2" name="Group 1"/>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6" name="Freeform 5"/>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5" name="Freeform 4"/>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1380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2091713"/>
            <a:ext cx="12192000" cy="2695992"/>
          </a:xfrm>
        </p:spPr>
        <p:txBody>
          <a:bodyPr/>
          <a:lstStyle/>
          <a:p>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young innovator</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awardEE</a:t>
            </a: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t>
            </a:r>
          </a:p>
        </p:txBody>
      </p:sp>
      <p:sp>
        <p:nvSpPr>
          <p:cNvPr id="5" name="Title 1">
            <a:extLst>
              <a:ext uri="{FF2B5EF4-FFF2-40B4-BE49-F238E27FC236}">
                <a16:creationId xmlns:a16="http://schemas.microsoft.com/office/drawing/2014/main" id="{B877E491-7E43-405C-A9A7-9FB1FD74F823}"/>
              </a:ext>
            </a:extLst>
          </p:cNvPr>
          <p:cNvSpPr txBox="1">
            <a:spLocks/>
          </p:cNvSpPr>
          <p:nvPr/>
        </p:nvSpPr>
        <p:spPr>
          <a:xfrm>
            <a:off x="2380876" y="1206438"/>
            <a:ext cx="7581990" cy="918743"/>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8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Congratulations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62414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0" y="4232523"/>
            <a:ext cx="10741762" cy="1288556"/>
          </a:xfrm>
        </p:spPr>
        <p:txBody>
          <a:bodyPr/>
          <a:lstStyle/>
          <a:p>
            <a:pPr algn="r"/>
            <a:r>
              <a:rPr lang="en-PH" sz="66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aaou</a:t>
            </a:r>
            <a: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 2019</a:t>
            </a:r>
            <a:b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a:t>
            </a:r>
            <a:b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br>
            <a:r>
              <a:rPr lang="en-PH" sz="6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award</a:t>
            </a:r>
          </a:p>
        </p:txBody>
      </p:sp>
      <p:grpSp>
        <p:nvGrpSpPr>
          <p:cNvPr id="5" name="Group 4"/>
          <p:cNvGrpSpPr/>
          <p:nvPr/>
        </p:nvGrpSpPr>
        <p:grpSpPr>
          <a:xfrm>
            <a:off x="10336208" y="0"/>
            <a:ext cx="1869440" cy="7006605"/>
            <a:chOff x="10336208" y="0"/>
            <a:chExt cx="1869440" cy="7006605"/>
          </a:xfrm>
        </p:grpSpPr>
        <p:sp>
          <p:nvSpPr>
            <p:cNvPr id="6" name="Freeform 5"/>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8" name="Freeform 7"/>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28625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AEE260-B40A-44E0-BB76-62A9B255C5EC}"/>
              </a:ext>
            </a:extLst>
          </p:cNvPr>
          <p:cNvPicPr>
            <a:picLocks noChangeAspect="1"/>
          </p:cNvPicPr>
          <p:nvPr/>
        </p:nvPicPr>
        <p:blipFill>
          <a:blip r:embed="rId2"/>
          <a:stretch>
            <a:fillRect/>
          </a:stretch>
        </p:blipFill>
        <p:spPr>
          <a:xfrm>
            <a:off x="433137" y="5408784"/>
            <a:ext cx="3481137" cy="1005117"/>
          </a:xfrm>
          <a:prstGeom prst="rect">
            <a:avLst/>
          </a:prstGeom>
        </p:spPr>
      </p:pic>
      <p:sp>
        <p:nvSpPr>
          <p:cNvPr id="4" name="Title 1">
            <a:extLst>
              <a:ext uri="{FF2B5EF4-FFF2-40B4-BE49-F238E27FC236}">
                <a16:creationId xmlns:a16="http://schemas.microsoft.com/office/drawing/2014/main" id="{B877E491-7E43-405C-A9A7-9FB1FD74F823}"/>
              </a:ext>
            </a:extLst>
          </p:cNvPr>
          <p:cNvSpPr>
            <a:spLocks noGrp="1"/>
          </p:cNvSpPr>
          <p:nvPr>
            <p:ph type="ctrTitle"/>
          </p:nvPr>
        </p:nvSpPr>
        <p:spPr>
          <a:xfrm>
            <a:off x="1418663" y="1501243"/>
            <a:ext cx="9500404" cy="4160395"/>
          </a:xfrm>
        </p:spPr>
        <p:txBody>
          <a:bodyPr/>
          <a:lstStyle/>
          <a:p>
            <a:pPr algn="l"/>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Chair: 		Dr. Jean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Saludadez</a:t>
            </a:r>
            <a:b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UNIVERSITY OF THE PHILIPPINES 					OPEN UNIVERSITY</a:t>
            </a:r>
            <a:b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members: 	DR. Andy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Liew</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Teik</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Koii</a:t>
            </a:r>
            <a:b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WAWASAN OPEN UNIVERSITY </a:t>
            </a:r>
            <a:b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b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Dr.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Kunchon</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Jeotee</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600"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Sukhothai</a:t>
            </a:r>
            <a: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600"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Thammathirat</a:t>
            </a:r>
            <a: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Open 					University</a:t>
            </a:r>
            <a:b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b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Dr. Zahid </a:t>
            </a:r>
            <a:r>
              <a:rPr lang="en-PH" sz="2000" b="1"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Majeed</a:t>
            </a:r>
            <a:r>
              <a:rPr lang="en-PH" sz="2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r>
              <a:rPr lang="en-PH" sz="1600" spc="300" dirty="0" err="1">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Allama</a:t>
            </a:r>
            <a:r>
              <a:rPr lang="en-PH" sz="16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Iqbal Open University</a:t>
            </a:r>
            <a:b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br>
            <a:r>
              <a:rPr lang="en-PH" sz="2000"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Arial" panose="020B0604020202020204" pitchFamily="34" charset="0"/>
              </a:rPr>
              <a:t>	</a:t>
            </a:r>
          </a:p>
        </p:txBody>
      </p:sp>
      <p:sp>
        <p:nvSpPr>
          <p:cNvPr id="5" name="Title 1">
            <a:extLst>
              <a:ext uri="{FF2B5EF4-FFF2-40B4-BE49-F238E27FC236}">
                <a16:creationId xmlns:a16="http://schemas.microsoft.com/office/drawing/2014/main" id="{F21F4B79-77D3-4F3D-975A-63A37CFC4582}"/>
              </a:ext>
            </a:extLst>
          </p:cNvPr>
          <p:cNvSpPr txBox="1">
            <a:spLocks/>
          </p:cNvSpPr>
          <p:nvPr/>
        </p:nvSpPr>
        <p:spPr>
          <a:xfrm>
            <a:off x="1432311" y="713277"/>
            <a:ext cx="7972926"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32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Adjudication committee</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304658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600173" y="3354460"/>
            <a:ext cx="10991653"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n-PH" sz="66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 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Tree>
    <p:extLst>
      <p:ext uri="{BB962C8B-B14F-4D97-AF65-F5344CB8AC3E}">
        <p14:creationId xmlns:p14="http://schemas.microsoft.com/office/powerpoint/2010/main" val="266126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1F4B79-77D3-4F3D-975A-63A37CFC4582}"/>
              </a:ext>
            </a:extLst>
          </p:cNvPr>
          <p:cNvSpPr txBox="1">
            <a:spLocks/>
          </p:cNvSpPr>
          <p:nvPr/>
        </p:nvSpPr>
        <p:spPr>
          <a:xfrm>
            <a:off x="740005" y="710773"/>
            <a:ext cx="11538408" cy="767189"/>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BEST PRACTICE AWARD</a:t>
            </a:r>
          </a:p>
          <a:p>
            <a:pPr algn="l"/>
            <a:r>
              <a:rPr lang="en-PH" sz="4000" b="1" spc="300" dirty="0">
                <a:effectLst>
                  <a:outerShdw blurRad="38100" dist="38100" dir="2700000" algn="tl">
                    <a:srgbClr val="000000">
                      <a:alpha val="43137"/>
                    </a:srgbClr>
                  </a:outerShdw>
                </a:effectLst>
                <a:latin typeface="Bookman Old Style" panose="02050604050505020204" pitchFamily="18" charset="0"/>
                <a:ea typeface="Open Sans ExtraBold" panose="020B0906030804020204" pitchFamily="34" charset="0"/>
                <a:cs typeface="Open Sans ExtraBold" panose="020B0906030804020204" pitchFamily="34" charset="0"/>
              </a:rPr>
              <a:t>FINALISTS</a:t>
            </a:r>
          </a:p>
        </p:txBody>
      </p:sp>
      <p:grpSp>
        <p:nvGrpSpPr>
          <p:cNvPr id="6" name="Group 5"/>
          <p:cNvGrpSpPr/>
          <p:nvPr/>
        </p:nvGrpSpPr>
        <p:grpSpPr>
          <a:xfrm>
            <a:off x="10336208" y="0"/>
            <a:ext cx="1869440" cy="7006605"/>
            <a:chOff x="10336208" y="0"/>
            <a:chExt cx="1869440" cy="7006605"/>
          </a:xfrm>
        </p:grpSpPr>
        <p:sp>
          <p:nvSpPr>
            <p:cNvPr id="8" name="Freeform 7"/>
            <p:cNvSpPr>
              <a:spLocks/>
            </p:cNvSpPr>
            <p:nvPr/>
          </p:nvSpPr>
          <p:spPr bwMode="auto">
            <a:xfrm>
              <a:off x="11134090" y="1366286"/>
              <a:ext cx="1057910" cy="5047615"/>
            </a:xfrm>
            <a:custGeom>
              <a:avLst/>
              <a:gdLst>
                <a:gd name="T0" fmla="*/ 0 w 903"/>
                <a:gd name="T1" fmla="*/ 3371 h 4329"/>
                <a:gd name="T2" fmla="*/ 903 w 903"/>
                <a:gd name="T3" fmla="*/ 4329 h 4329"/>
                <a:gd name="T4" fmla="*/ 903 w 903"/>
                <a:gd name="T5" fmla="*/ 0 h 4329"/>
                <a:gd name="T6" fmla="*/ 0 w 903"/>
                <a:gd name="T7" fmla="*/ 3371 h 4329"/>
              </a:gdLst>
              <a:ahLst/>
              <a:cxnLst>
                <a:cxn ang="0">
                  <a:pos x="T0" y="T1"/>
                </a:cxn>
                <a:cxn ang="0">
                  <a:pos x="T2" y="T3"/>
                </a:cxn>
                <a:cxn ang="0">
                  <a:pos x="T4" y="T5"/>
                </a:cxn>
                <a:cxn ang="0">
                  <a:pos x="T6" y="T7"/>
                </a:cxn>
              </a:cxnLst>
              <a:rect l="0" t="0" r="r" b="b"/>
              <a:pathLst>
                <a:path w="903" h="4329">
                  <a:moveTo>
                    <a:pt x="0" y="3371"/>
                  </a:moveTo>
                  <a:lnTo>
                    <a:pt x="903" y="4329"/>
                  </a:lnTo>
                  <a:lnTo>
                    <a:pt x="903" y="0"/>
                  </a:lnTo>
                  <a:lnTo>
                    <a:pt x="0" y="3371"/>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9" name="Freeform 8"/>
            <p:cNvSpPr>
              <a:spLocks/>
            </p:cNvSpPr>
            <p:nvPr/>
          </p:nvSpPr>
          <p:spPr bwMode="auto">
            <a:xfrm>
              <a:off x="10336208" y="0"/>
              <a:ext cx="1869440" cy="2987389"/>
            </a:xfrm>
            <a:custGeom>
              <a:avLst/>
              <a:gdLst>
                <a:gd name="T0" fmla="*/ 0 w 1602"/>
                <a:gd name="T1" fmla="*/ 0 h 2644"/>
                <a:gd name="T2" fmla="*/ 1602 w 1602"/>
                <a:gd name="T3" fmla="*/ 2644 h 2644"/>
                <a:gd name="T4" fmla="*/ 1602 w 1602"/>
                <a:gd name="T5" fmla="*/ 0 h 2644"/>
                <a:gd name="T6" fmla="*/ 0 w 1602"/>
                <a:gd name="T7" fmla="*/ 0 h 2644"/>
              </a:gdLst>
              <a:ahLst/>
              <a:cxnLst>
                <a:cxn ang="0">
                  <a:pos x="T0" y="T1"/>
                </a:cxn>
                <a:cxn ang="0">
                  <a:pos x="T2" y="T3"/>
                </a:cxn>
                <a:cxn ang="0">
                  <a:pos x="T4" y="T5"/>
                </a:cxn>
                <a:cxn ang="0">
                  <a:pos x="T6" y="T7"/>
                </a:cxn>
              </a:cxnLst>
              <a:rect l="0" t="0" r="r" b="b"/>
              <a:pathLst>
                <a:path w="1602" h="2644">
                  <a:moveTo>
                    <a:pt x="0" y="0"/>
                  </a:moveTo>
                  <a:lnTo>
                    <a:pt x="1602" y="2644"/>
                  </a:lnTo>
                  <a:lnTo>
                    <a:pt x="1602" y="0"/>
                  </a:lnTo>
                  <a:lnTo>
                    <a:pt x="0" y="0"/>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sp>
          <p:nvSpPr>
            <p:cNvPr id="10" name="Freeform 9"/>
            <p:cNvSpPr>
              <a:spLocks/>
            </p:cNvSpPr>
            <p:nvPr/>
          </p:nvSpPr>
          <p:spPr bwMode="auto">
            <a:xfrm>
              <a:off x="10751185" y="0"/>
              <a:ext cx="1440815" cy="2955925"/>
            </a:xfrm>
            <a:custGeom>
              <a:avLst/>
              <a:gdLst>
                <a:gd name="T0" fmla="*/ 0 w 1235"/>
                <a:gd name="T1" fmla="*/ 0 h 2535"/>
                <a:gd name="T2" fmla="*/ 1235 w 1235"/>
                <a:gd name="T3" fmla="*/ 2535 h 2535"/>
                <a:gd name="T4" fmla="*/ 1235 w 1235"/>
                <a:gd name="T5" fmla="*/ 0 h 2535"/>
                <a:gd name="T6" fmla="*/ 0 w 1235"/>
                <a:gd name="T7" fmla="*/ 0 h 2535"/>
              </a:gdLst>
              <a:ahLst/>
              <a:cxnLst>
                <a:cxn ang="0">
                  <a:pos x="T0" y="T1"/>
                </a:cxn>
                <a:cxn ang="0">
                  <a:pos x="T2" y="T3"/>
                </a:cxn>
                <a:cxn ang="0">
                  <a:pos x="T4" y="T5"/>
                </a:cxn>
                <a:cxn ang="0">
                  <a:pos x="T6" y="T7"/>
                </a:cxn>
              </a:cxnLst>
              <a:rect l="0" t="0" r="r" b="b"/>
              <a:pathLst>
                <a:path w="1235" h="2535">
                  <a:moveTo>
                    <a:pt x="0" y="0"/>
                  </a:moveTo>
                  <a:lnTo>
                    <a:pt x="1235" y="2535"/>
                  </a:lnTo>
                  <a:lnTo>
                    <a:pt x="1235" y="0"/>
                  </a:lnTo>
                  <a:lnTo>
                    <a:pt x="0" y="0"/>
                  </a:lnTo>
                  <a:close/>
                </a:path>
              </a:pathLst>
            </a:custGeom>
            <a:solidFill>
              <a:schemeClr val="accent1">
                <a:lumMod val="50000"/>
              </a:schemeClr>
            </a:solidFill>
            <a:ln>
              <a:noFill/>
            </a:ln>
            <a:extLst/>
          </p:spPr>
          <p:txBody>
            <a:bodyPr rot="0" vert="horz" wrap="square" lIns="91440" tIns="45720" rIns="91440" bIns="45720" anchor="t" anchorCtr="0" upright="1">
              <a:noAutofit/>
            </a:bodyPr>
            <a:lstStyle/>
            <a:p>
              <a:endParaRPr lang="en-PH"/>
            </a:p>
          </p:txBody>
        </p:sp>
        <p:sp>
          <p:nvSpPr>
            <p:cNvPr id="11" name="Freeform 10"/>
            <p:cNvSpPr>
              <a:spLocks/>
            </p:cNvSpPr>
            <p:nvPr/>
          </p:nvSpPr>
          <p:spPr bwMode="auto">
            <a:xfrm>
              <a:off x="11120442" y="5255910"/>
              <a:ext cx="1071558" cy="1750695"/>
            </a:xfrm>
            <a:custGeom>
              <a:avLst/>
              <a:gdLst>
                <a:gd name="T0" fmla="*/ 903 w 903"/>
                <a:gd name="T1" fmla="*/ 1489 h 1489"/>
                <a:gd name="T2" fmla="*/ 903 w 903"/>
                <a:gd name="T3" fmla="*/ 958 h 1489"/>
                <a:gd name="T4" fmla="*/ 0 w 903"/>
                <a:gd name="T5" fmla="*/ 0 h 1489"/>
                <a:gd name="T6" fmla="*/ 903 w 903"/>
                <a:gd name="T7" fmla="*/ 1489 h 1489"/>
              </a:gdLst>
              <a:ahLst/>
              <a:cxnLst>
                <a:cxn ang="0">
                  <a:pos x="T0" y="T1"/>
                </a:cxn>
                <a:cxn ang="0">
                  <a:pos x="T2" y="T3"/>
                </a:cxn>
                <a:cxn ang="0">
                  <a:pos x="T4" y="T5"/>
                </a:cxn>
                <a:cxn ang="0">
                  <a:pos x="T6" y="T7"/>
                </a:cxn>
              </a:cxnLst>
              <a:rect l="0" t="0" r="r" b="b"/>
              <a:pathLst>
                <a:path w="903" h="1489">
                  <a:moveTo>
                    <a:pt x="903" y="1489"/>
                  </a:moveTo>
                  <a:lnTo>
                    <a:pt x="903" y="958"/>
                  </a:lnTo>
                  <a:lnTo>
                    <a:pt x="0" y="0"/>
                  </a:lnTo>
                  <a:lnTo>
                    <a:pt x="903" y="1489"/>
                  </a:lnTo>
                  <a:close/>
                </a:path>
              </a:pathLst>
            </a:custGeom>
            <a:solidFill>
              <a:schemeClr val="accent1">
                <a:lumMod val="60000"/>
                <a:lumOff val="40000"/>
              </a:schemeClr>
            </a:solidFill>
            <a:ln>
              <a:noFill/>
            </a:ln>
            <a:extLst/>
          </p:spPr>
          <p:txBody>
            <a:bodyPr rot="0" vert="horz" wrap="square" lIns="91440" tIns="45720" rIns="91440" bIns="45720" anchor="t" anchorCtr="0" upright="1">
              <a:noAutofit/>
            </a:bodyPr>
            <a:lstStyle/>
            <a:p>
              <a:endParaRPr lang="en-PH"/>
            </a:p>
          </p:txBody>
        </p:sp>
      </p:grpSp>
      <p:sp>
        <p:nvSpPr>
          <p:cNvPr id="2" name="TextBox 1">
            <a:extLst>
              <a:ext uri="{FF2B5EF4-FFF2-40B4-BE49-F238E27FC236}">
                <a16:creationId xmlns:a16="http://schemas.microsoft.com/office/drawing/2014/main" id="{1F27F948-4254-454A-963B-BE6F0C1C9FB6}"/>
              </a:ext>
            </a:extLst>
          </p:cNvPr>
          <p:cNvSpPr txBox="1"/>
          <p:nvPr/>
        </p:nvSpPr>
        <p:spPr>
          <a:xfrm>
            <a:off x="1371218" y="1951100"/>
            <a:ext cx="8757502" cy="4493538"/>
          </a:xfrm>
          <a:prstGeom prst="rect">
            <a:avLst/>
          </a:prstGeom>
          <a:noFill/>
        </p:spPr>
        <p:txBody>
          <a:bodyPr wrap="square" rtlCol="0">
            <a:spAutoFit/>
          </a:bodyPr>
          <a:lstStyle/>
          <a:p>
            <a:pPr algn="ctr" fontAlgn="ctr"/>
            <a:r>
              <a:rPr lang="en-US" sz="3200" b="1" dirty="0">
                <a:solidFill>
                  <a:schemeClr val="accent1">
                    <a:lumMod val="50000"/>
                  </a:schemeClr>
                </a:solidFill>
                <a:latin typeface="Bookman Old Style" panose="02050604050505020204" pitchFamily="18" charset="0"/>
                <a:ea typeface="Verdana" panose="020B0604030504040204" pitchFamily="34" charset="0"/>
              </a:rPr>
              <a:t>“Cyber Security and Digital Forensics as a Preventive and Repressive Step to Overcome Cheating in Online Tutorials”</a:t>
            </a:r>
            <a:endParaRPr lang="en-US" sz="3200" b="1" dirty="0">
              <a:solidFill>
                <a:schemeClr val="accent1">
                  <a:lumMod val="50000"/>
                </a:schemeClr>
              </a:solidFill>
              <a:latin typeface="Bookman Old Style" panose="02050604050505020204" pitchFamily="18" charset="0"/>
            </a:endParaRPr>
          </a:p>
          <a:p>
            <a:pPr fontAlgn="ctr"/>
            <a:endParaRPr lang="en-US" sz="2400" b="1" dirty="0">
              <a:solidFill>
                <a:schemeClr val="accent1">
                  <a:lumMod val="50000"/>
                </a:schemeClr>
              </a:solidFill>
              <a:latin typeface="Bookman Old Style" panose="02050604050505020204" pitchFamily="18" charset="0"/>
            </a:endParaRPr>
          </a:p>
          <a:p>
            <a:pPr algn="ctr" fontAlgn="ctr"/>
            <a:endParaRPr lang="en-US" sz="2400" b="1" dirty="0">
              <a:solidFill>
                <a:schemeClr val="accent1">
                  <a:lumMod val="50000"/>
                </a:schemeClr>
              </a:solidFill>
              <a:latin typeface="Bookman Old Style" panose="02050604050505020204" pitchFamily="18" charset="0"/>
            </a:endParaRPr>
          </a:p>
          <a:p>
            <a:pPr algn="ctr" fontAlgn="ctr"/>
            <a:r>
              <a:rPr lang="en-US" sz="2800" b="1" dirty="0">
                <a:solidFill>
                  <a:schemeClr val="accent1">
                    <a:lumMod val="50000"/>
                  </a:schemeClr>
                </a:solidFill>
                <a:latin typeface="Bookman Old Style" panose="02050604050505020204" pitchFamily="18" charset="0"/>
              </a:rPr>
              <a:t>M JEFFRI ARLINANDES CHANDRA</a:t>
            </a:r>
            <a:endParaRPr lang="en-PH" sz="2800" dirty="0">
              <a:solidFill>
                <a:schemeClr val="accent1">
                  <a:lumMod val="50000"/>
                </a:schemeClr>
              </a:solidFill>
              <a:latin typeface="Bookman Old Style" panose="02050604050505020204" pitchFamily="18" charset="0"/>
            </a:endParaRPr>
          </a:p>
          <a:p>
            <a:pPr algn="ctr" fontAlgn="ctr"/>
            <a:r>
              <a:rPr lang="en-US" sz="2800" b="1" dirty="0">
                <a:solidFill>
                  <a:schemeClr val="accent1">
                    <a:lumMod val="50000"/>
                  </a:schemeClr>
                </a:solidFill>
                <a:latin typeface="Bookman Old Style" panose="02050604050505020204" pitchFamily="18" charset="0"/>
              </a:rPr>
              <a:t>PURWANINGDYAH MURTI WAHYUNI</a:t>
            </a:r>
            <a:endParaRPr lang="en-PH" sz="2800" dirty="0">
              <a:solidFill>
                <a:schemeClr val="accent1">
                  <a:lumMod val="50000"/>
                </a:schemeClr>
              </a:solidFill>
              <a:latin typeface="Bookman Old Style" panose="02050604050505020204" pitchFamily="18" charset="0"/>
            </a:endParaRPr>
          </a:p>
          <a:p>
            <a:pPr algn="ctr" fontAlgn="ctr"/>
            <a:r>
              <a:rPr lang="en-US" sz="2800" b="1" dirty="0">
                <a:solidFill>
                  <a:schemeClr val="accent1">
                    <a:lumMod val="50000"/>
                  </a:schemeClr>
                </a:solidFill>
                <a:latin typeface="Bookman Old Style" panose="02050604050505020204" pitchFamily="18" charset="0"/>
              </a:rPr>
              <a:t>HERRY NOVRIANDA</a:t>
            </a:r>
            <a:endParaRPr lang="en-US" sz="2400" b="1" dirty="0">
              <a:solidFill>
                <a:schemeClr val="accent1">
                  <a:lumMod val="50000"/>
                </a:schemeClr>
              </a:solidFill>
              <a:latin typeface="Bookman Old Style" panose="02050604050505020204" pitchFamily="18" charset="0"/>
            </a:endParaRPr>
          </a:p>
          <a:p>
            <a:pPr algn="ctr" fontAlgn="ctr"/>
            <a:endParaRPr lang="en-US" sz="1050" dirty="0">
              <a:solidFill>
                <a:schemeClr val="accent1">
                  <a:lumMod val="50000"/>
                </a:schemeClr>
              </a:solidFill>
              <a:latin typeface="Bookman Old Style" panose="02050604050505020204" pitchFamily="18" charset="0"/>
            </a:endParaRPr>
          </a:p>
          <a:p>
            <a:pPr algn="ctr" fontAlgn="ctr"/>
            <a:r>
              <a:rPr lang="en-US" sz="2000" dirty="0">
                <a:solidFill>
                  <a:schemeClr val="accent1">
                    <a:lumMod val="50000"/>
                  </a:schemeClr>
                </a:solidFill>
                <a:latin typeface="Bookman Old Style" panose="02050604050505020204" pitchFamily="18" charset="0"/>
              </a:rPr>
              <a:t>UNIVERSITAS TERBUKA</a:t>
            </a:r>
            <a:endParaRPr lang="en-PH" sz="2000" dirty="0">
              <a:solidFill>
                <a:schemeClr val="accent1">
                  <a:lumMod val="50000"/>
                </a:schemeClr>
              </a:solidFill>
              <a:latin typeface="Bookman Old Style" panose="02050604050505020204" pitchFamily="18" charset="0"/>
            </a:endParaRPr>
          </a:p>
          <a:p>
            <a:endParaRPr lang="en-PH" dirty="0"/>
          </a:p>
        </p:txBody>
      </p:sp>
    </p:spTree>
    <p:extLst>
      <p:ext uri="{BB962C8B-B14F-4D97-AF65-F5344CB8AC3E}">
        <p14:creationId xmlns:p14="http://schemas.microsoft.com/office/powerpoint/2010/main" val="3889197526"/>
      </p:ext>
    </p:extLst>
  </p:cSld>
  <p:clrMapOvr>
    <a:masterClrMapping/>
  </p:clrMapOvr>
</p:sld>
</file>

<file path=ppt/theme/theme1.xml><?xml version="1.0" encoding="utf-8"?>
<a:theme xmlns:a="http://schemas.openxmlformats.org/drawingml/2006/main" name="Cro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635</TotalTime>
  <Words>609</Words>
  <Application>Microsoft Office PowerPoint</Application>
  <PresentationFormat>Widescreen</PresentationFormat>
  <Paragraphs>189</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Bookman Old Style</vt:lpstr>
      <vt:lpstr>Franklin Gothic Book</vt:lpstr>
      <vt:lpstr>Open Sans ExtraBold</vt:lpstr>
      <vt:lpstr>Verdana</vt:lpstr>
      <vt:lpstr>Crop</vt:lpstr>
      <vt:lpstr>aaou 2019 awards ceremony</vt:lpstr>
      <vt:lpstr>aaou 2019 young innovator award</vt:lpstr>
      <vt:lpstr>Chair:   prof. tsuneo yamada    The open university of japan  members:  Dr. Daryono Daryono    Universitas Terbuka     Dr. Ria Mae Borromeo      UNIVERSITY OF THE PHILIPPINES     OPEN UNIVERSITY</vt:lpstr>
      <vt:lpstr>“Golden: Geospatial Model for  Distance Education”</vt:lpstr>
      <vt:lpstr>aaou 2019 young innovator awardEE!</vt:lpstr>
      <vt:lpstr>aaou 2019 BEST PRACTICE award</vt:lpstr>
      <vt:lpstr>Chair:   Dr. Jean Saludadez    UNIVERSITY OF THE PHILIPPINES      OPEN UNIVERSITY  members:  DR. Andy Liew Teik Koii    WAWASAN OPEN UNIVERSITY      Dr. Kunchon Jeotee       Sukhothai Thammathirat Open      University        Dr. Zahid Majeed       Allama Iqbal Open University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aaou 2019 BEST PRACTICE AWARD FINALISTS!</vt:lpstr>
      <vt:lpstr>“Cyber Security and Digital Forensics as a Preventive and Repressive Step to Overcome Cheating in  Online Tutorial”</vt:lpstr>
      <vt:lpstr>“Computational Chemistry as Virtual Laboratory in Open and Distance Learning”</vt:lpstr>
      <vt:lpstr>aaou 2019 BEST PRACTICE AWARD SILVER MEDALISTS!</vt:lpstr>
      <vt:lpstr>“Transforming Online Teaching &amp; Learning in ODL Environment through Application  of Artificial Intelligence (AI)”</vt:lpstr>
      <vt:lpstr>aaou 2019 BEST PRACTICE AWARD GOLD MEDALIST!</vt:lpstr>
      <vt:lpstr>aaou 2019 BEST PAPER award</vt:lpstr>
      <vt:lpstr>Chair:   Dr. Grace Javier Alfonso    UNIVERSITY OF THE PHILIPPINES       OPEN UNIVERSITY  members:   Dr. Li Kam-Cheong    THE OPEN UNIVERSITY OF HONGKONG      Dr. Alexander G. Flor      UNIVERSITY OF THE PHILIPPINES       OPEN UNIVERSITY        Dr. Samuel Anbahan Ariadurai     THE Open University OF SRI LANLA     Dr. MELINDA F. LUMANTA      UNIVERSITY OF THE PHILIPPINES       OPEN UNIVERSITY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aaou 2019 BEST PAPER AWARD FINALISTS!</vt:lpstr>
      <vt:lpstr>PowerPoint Presentation</vt:lpstr>
      <vt:lpstr>PowerPoint Presentation</vt:lpstr>
      <vt:lpstr>aaou 2019 BEST PAPER AWARD SILVER MEDALISTS!</vt:lpstr>
      <vt:lpstr>“A Comparative Study of Knowledge and Use of Blooms’ Digital Taxonomy by Teachers and Students in Virtual and Conventional University”</vt:lpstr>
      <vt:lpstr>aaou 2019 BEST PAPER AWARD GOLD MEDALIST!</vt:lpstr>
      <vt:lpstr>aaou 2019 MERITORIOUS  SERVICE award</vt:lpstr>
      <vt:lpstr>Chair:   Prof. Asha Kanwar    President &amp; CEO, Commonwealth    of Learning  members:  Prof. Tian Belawati    Universitas Terbuka     Dr. NAVEED MALIK      THE VIRTUAL UNIVERSITY OF PAKISTAN     Dr. GRACE ALFONSO      THE UNIVERSITY OF THE PHILIPPINES     OPEN UNIVERSITY   </vt:lpstr>
      <vt:lpstr>PowerPoint Presentation</vt:lpstr>
      <vt:lpstr>2019 MERITORIOUS SERVICE AWARDEE  DR. YANG ZHIJIAN!</vt:lpstr>
      <vt:lpstr>Congratulations TO ALL AAOU 2019 AWARDEES!</vt:lpstr>
      <vt:lpstr>aaou 2019 awards ceremony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Aaou 2017 w</dc:title>
  <dc:creator>Nikki Culing</dc:creator>
  <cp:lastModifiedBy>User</cp:lastModifiedBy>
  <cp:revision>42</cp:revision>
  <dcterms:created xsi:type="dcterms:W3CDTF">2017-09-28T18:36:56Z</dcterms:created>
  <dcterms:modified xsi:type="dcterms:W3CDTF">2019-10-15T19:01:43Z</dcterms:modified>
</cp:coreProperties>
</file>