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318" r:id="rId3"/>
    <p:sldId id="322" r:id="rId4"/>
    <p:sldId id="319" r:id="rId5"/>
    <p:sldId id="320" r:id="rId6"/>
    <p:sldId id="306" r:id="rId7"/>
    <p:sldId id="321" r:id="rId8"/>
    <p:sldId id="315" r:id="rId9"/>
    <p:sldId id="307" r:id="rId10"/>
    <p:sldId id="316" r:id="rId11"/>
    <p:sldId id="317" r:id="rId12"/>
    <p:sldId id="313" r:id="rId13"/>
    <p:sldId id="323" r:id="rId14"/>
    <p:sldId id="314" r:id="rId15"/>
  </p:sldIdLst>
  <p:sldSz cx="10688638" cy="7562850"/>
  <p:notesSz cx="9928225" cy="6797675"/>
  <p:defaultTextStyle>
    <a:defPPr>
      <a:defRPr lang="en-US"/>
    </a:defPPr>
    <a:lvl1pPr algn="l" defTabSz="496888" rtl="0" eaLnBrk="0" fontAlgn="base" hangingPunct="0">
      <a:spcBef>
        <a:spcPct val="0"/>
      </a:spcBef>
      <a:spcAft>
        <a:spcPct val="0"/>
      </a:spcAft>
      <a:defRPr sz="2000" kern="1200">
        <a:solidFill>
          <a:schemeClr val="tx1"/>
        </a:solidFill>
        <a:latin typeface="Arial" pitchFamily="34" charset="0"/>
        <a:ea typeface="MS PGothic" pitchFamily="34" charset="-128"/>
        <a:cs typeface="+mn-cs"/>
      </a:defRPr>
    </a:lvl1pPr>
    <a:lvl2pPr marL="496888" indent="-39688" algn="l" defTabSz="496888" rtl="0" eaLnBrk="0" fontAlgn="base" hangingPunct="0">
      <a:spcBef>
        <a:spcPct val="0"/>
      </a:spcBef>
      <a:spcAft>
        <a:spcPct val="0"/>
      </a:spcAft>
      <a:defRPr sz="2000" kern="1200">
        <a:solidFill>
          <a:schemeClr val="tx1"/>
        </a:solidFill>
        <a:latin typeface="Arial" pitchFamily="34" charset="0"/>
        <a:ea typeface="MS PGothic" pitchFamily="34" charset="-128"/>
        <a:cs typeface="+mn-cs"/>
      </a:defRPr>
    </a:lvl2pPr>
    <a:lvl3pPr marL="995363" indent="-80963" algn="l" defTabSz="496888" rtl="0" eaLnBrk="0" fontAlgn="base" hangingPunct="0">
      <a:spcBef>
        <a:spcPct val="0"/>
      </a:spcBef>
      <a:spcAft>
        <a:spcPct val="0"/>
      </a:spcAft>
      <a:defRPr sz="2000" kern="1200">
        <a:solidFill>
          <a:schemeClr val="tx1"/>
        </a:solidFill>
        <a:latin typeface="Arial" pitchFamily="34" charset="0"/>
        <a:ea typeface="MS PGothic" pitchFamily="34" charset="-128"/>
        <a:cs typeface="+mn-cs"/>
      </a:defRPr>
    </a:lvl3pPr>
    <a:lvl4pPr marL="1492250" indent="-120650" algn="l" defTabSz="496888" rtl="0" eaLnBrk="0" fontAlgn="base" hangingPunct="0">
      <a:spcBef>
        <a:spcPct val="0"/>
      </a:spcBef>
      <a:spcAft>
        <a:spcPct val="0"/>
      </a:spcAft>
      <a:defRPr sz="2000" kern="1200">
        <a:solidFill>
          <a:schemeClr val="tx1"/>
        </a:solidFill>
        <a:latin typeface="Arial" pitchFamily="34" charset="0"/>
        <a:ea typeface="MS PGothic" pitchFamily="34" charset="-128"/>
        <a:cs typeface="+mn-cs"/>
      </a:defRPr>
    </a:lvl4pPr>
    <a:lvl5pPr marL="1990725" indent="-161925" algn="l" defTabSz="496888" rtl="0" eaLnBrk="0" fontAlgn="base" hangingPunct="0">
      <a:spcBef>
        <a:spcPct val="0"/>
      </a:spcBef>
      <a:spcAft>
        <a:spcPct val="0"/>
      </a:spcAft>
      <a:defRPr sz="2000" kern="1200">
        <a:solidFill>
          <a:schemeClr val="tx1"/>
        </a:solidFill>
        <a:latin typeface="Arial" pitchFamily="34" charset="0"/>
        <a:ea typeface="MS PGothic" pitchFamily="34" charset="-128"/>
        <a:cs typeface="+mn-cs"/>
      </a:defRPr>
    </a:lvl5pPr>
    <a:lvl6pPr marL="2286000" algn="l" defTabSz="914400" rtl="0" eaLnBrk="1" latinLnBrk="0" hangingPunct="1">
      <a:defRPr sz="2000" kern="1200">
        <a:solidFill>
          <a:schemeClr val="tx1"/>
        </a:solidFill>
        <a:latin typeface="Arial" pitchFamily="34" charset="0"/>
        <a:ea typeface="MS PGothic" pitchFamily="34" charset="-128"/>
        <a:cs typeface="+mn-cs"/>
      </a:defRPr>
    </a:lvl6pPr>
    <a:lvl7pPr marL="2743200" algn="l" defTabSz="914400" rtl="0" eaLnBrk="1" latinLnBrk="0" hangingPunct="1">
      <a:defRPr sz="2000" kern="1200">
        <a:solidFill>
          <a:schemeClr val="tx1"/>
        </a:solidFill>
        <a:latin typeface="Arial" pitchFamily="34" charset="0"/>
        <a:ea typeface="MS PGothic" pitchFamily="34" charset="-128"/>
        <a:cs typeface="+mn-cs"/>
      </a:defRPr>
    </a:lvl7pPr>
    <a:lvl8pPr marL="3200400" algn="l" defTabSz="914400" rtl="0" eaLnBrk="1" latinLnBrk="0" hangingPunct="1">
      <a:defRPr sz="2000" kern="1200">
        <a:solidFill>
          <a:schemeClr val="tx1"/>
        </a:solidFill>
        <a:latin typeface="Arial" pitchFamily="34" charset="0"/>
        <a:ea typeface="MS PGothic" pitchFamily="34" charset="-128"/>
        <a:cs typeface="+mn-cs"/>
      </a:defRPr>
    </a:lvl8pPr>
    <a:lvl9pPr marL="3657600" algn="l" defTabSz="914400" rtl="0" eaLnBrk="1" latinLnBrk="0" hangingPunct="1">
      <a:defRPr sz="20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382">
          <p15:clr>
            <a:srgbClr val="A4A3A4"/>
          </p15:clr>
        </p15:guide>
        <p15:guide id="2" pos="33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FF"/>
    <a:srgbClr val="CC0000"/>
    <a:srgbClr val="FF0000"/>
    <a:srgbClr val="FFFFCC"/>
    <a:srgbClr val="FFFFFF"/>
    <a:srgbClr val="FFFF99"/>
    <a:srgbClr val="B3A2C7"/>
    <a:srgbClr val="CCC1DA"/>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2" autoAdjust="0"/>
    <p:restoredTop sz="93537" autoAdjust="0"/>
  </p:normalViewPr>
  <p:slideViewPr>
    <p:cSldViewPr snapToGrid="0">
      <p:cViewPr varScale="1">
        <p:scale>
          <a:sx n="60" d="100"/>
          <a:sy n="60" d="100"/>
        </p:scale>
        <p:origin x="1566" y="72"/>
      </p:cViewPr>
      <p:guideLst>
        <p:guide orient="horz" pos="2382"/>
        <p:guide pos="3366"/>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3" d="100"/>
        <a:sy n="6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p:cNvPr>
          <p:cNvSpPr>
            <a:spLocks noGrp="1" noChangeArrowheads="1"/>
          </p:cNvSpPr>
          <p:nvPr>
            <p:ph type="hdr" sz="quarter"/>
          </p:nvPr>
        </p:nvSpPr>
        <p:spPr bwMode="auto">
          <a:xfrm>
            <a:off x="1" y="0"/>
            <a:ext cx="4302283" cy="3399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Calibri" pitchFamily="-65" charset="0"/>
                <a:ea typeface="ＭＳ Ｐゴシック" pitchFamily="-65" charset="-128"/>
                <a:cs typeface="+mn-cs"/>
              </a:defRPr>
            </a:lvl1pPr>
          </a:lstStyle>
          <a:p>
            <a:pPr>
              <a:defRPr/>
            </a:pPr>
            <a:endParaRPr lang="en-US"/>
          </a:p>
        </p:txBody>
      </p:sp>
      <p:sp>
        <p:nvSpPr>
          <p:cNvPr id="19459" name="Rectangle 3">
            <a:extLst/>
          </p:cNvPr>
          <p:cNvSpPr>
            <a:spLocks noGrp="1" noChangeArrowheads="1"/>
          </p:cNvSpPr>
          <p:nvPr>
            <p:ph type="dt" sz="quarter" idx="1"/>
          </p:nvPr>
        </p:nvSpPr>
        <p:spPr bwMode="auto">
          <a:xfrm>
            <a:off x="5624357" y="0"/>
            <a:ext cx="4302283" cy="3399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65" charset="0"/>
                <a:ea typeface="ＭＳ Ｐゴシック" pitchFamily="-65" charset="-128"/>
                <a:cs typeface="+mn-cs"/>
              </a:defRPr>
            </a:lvl1pPr>
          </a:lstStyle>
          <a:p>
            <a:pPr>
              <a:defRPr/>
            </a:pPr>
            <a:fld id="{DE65C869-0438-4B24-8D3B-941E75071A1B}" type="datetime1">
              <a:rPr lang="en-US"/>
              <a:pPr>
                <a:defRPr/>
              </a:pPr>
              <a:t>10/14/2019</a:t>
            </a:fld>
            <a:endParaRPr lang="en-US"/>
          </a:p>
        </p:txBody>
      </p:sp>
      <p:sp>
        <p:nvSpPr>
          <p:cNvPr id="19460" name="Rectangle 4">
            <a:extLst/>
          </p:cNvPr>
          <p:cNvSpPr>
            <a:spLocks noGrp="1" noChangeArrowheads="1"/>
          </p:cNvSpPr>
          <p:nvPr>
            <p:ph type="ftr" sz="quarter" idx="2"/>
          </p:nvPr>
        </p:nvSpPr>
        <p:spPr bwMode="auto">
          <a:xfrm>
            <a:off x="1" y="6456116"/>
            <a:ext cx="4302283" cy="339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Calibri" pitchFamily="-65" charset="0"/>
                <a:ea typeface="ＭＳ Ｐゴシック" pitchFamily="-65" charset="-128"/>
                <a:cs typeface="+mn-cs"/>
              </a:defRPr>
            </a:lvl1pPr>
          </a:lstStyle>
          <a:p>
            <a:pPr>
              <a:defRPr/>
            </a:pPr>
            <a:endParaRPr lang="en-US"/>
          </a:p>
        </p:txBody>
      </p:sp>
      <p:sp>
        <p:nvSpPr>
          <p:cNvPr id="19461" name="Rectangle 5">
            <a:extLst/>
          </p:cNvPr>
          <p:cNvSpPr>
            <a:spLocks noGrp="1" noChangeArrowheads="1"/>
          </p:cNvSpPr>
          <p:nvPr>
            <p:ph type="sldNum" sz="quarter" idx="3"/>
          </p:nvPr>
        </p:nvSpPr>
        <p:spPr bwMode="auto">
          <a:xfrm>
            <a:off x="5624357" y="6456116"/>
            <a:ext cx="4302283" cy="339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cs typeface="Arial" pitchFamily="34" charset="0"/>
              </a:defRPr>
            </a:lvl1pPr>
          </a:lstStyle>
          <a:p>
            <a:pPr>
              <a:defRPr/>
            </a:pPr>
            <a:fld id="{9ADC4FBE-32CE-4F56-B8CE-AB4A303F2AA8}" type="slidenum">
              <a:rPr lang="en-US" altLang="en-US"/>
              <a:pPr>
                <a:defRPr/>
              </a:pPr>
              <a:t>‹#›</a:t>
            </a:fld>
            <a:endParaRPr lang="en-US" altLang="en-US"/>
          </a:p>
        </p:txBody>
      </p:sp>
    </p:spTree>
    <p:extLst>
      <p:ext uri="{BB962C8B-B14F-4D97-AF65-F5344CB8AC3E}">
        <p14:creationId xmlns:p14="http://schemas.microsoft.com/office/powerpoint/2010/main" val="1814487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1" y="0"/>
            <a:ext cx="4302283" cy="339964"/>
          </a:xfrm>
          <a:prstGeom prst="rect">
            <a:avLst/>
          </a:prstGeom>
        </p:spPr>
        <p:txBody>
          <a:bodyPr vert="horz" lIns="91440" tIns="45720" rIns="91440" bIns="45720" rtlCol="0"/>
          <a:lstStyle>
            <a:lvl1pPr algn="l" eaLnBrk="1" hangingPunct="1">
              <a:defRPr sz="1200">
                <a:latin typeface="Arial" charset="0"/>
                <a:ea typeface="ＭＳ Ｐゴシック" pitchFamily="-65" charset="-128"/>
                <a:cs typeface="+mn-cs"/>
              </a:defRPr>
            </a:lvl1pPr>
          </a:lstStyle>
          <a:p>
            <a:pPr>
              <a:defRPr/>
            </a:pPr>
            <a:endParaRPr lang="id-ID"/>
          </a:p>
        </p:txBody>
      </p:sp>
      <p:sp>
        <p:nvSpPr>
          <p:cNvPr id="3" name="Date Placeholder 2">
            <a:extLst/>
          </p:cNvPr>
          <p:cNvSpPr>
            <a:spLocks noGrp="1"/>
          </p:cNvSpPr>
          <p:nvPr>
            <p:ph type="dt" idx="1"/>
          </p:nvPr>
        </p:nvSpPr>
        <p:spPr>
          <a:xfrm>
            <a:off x="5624357" y="0"/>
            <a:ext cx="4302283" cy="339964"/>
          </a:xfrm>
          <a:prstGeom prst="rect">
            <a:avLst/>
          </a:prstGeom>
        </p:spPr>
        <p:txBody>
          <a:bodyPr vert="horz" lIns="91440" tIns="45720" rIns="91440" bIns="45720" rtlCol="0"/>
          <a:lstStyle>
            <a:lvl1pPr algn="r" eaLnBrk="1" hangingPunct="1">
              <a:defRPr sz="1200">
                <a:latin typeface="Arial" charset="0"/>
                <a:ea typeface="ＭＳ Ｐゴシック" pitchFamily="-65" charset="-128"/>
                <a:cs typeface="+mn-cs"/>
              </a:defRPr>
            </a:lvl1pPr>
          </a:lstStyle>
          <a:p>
            <a:pPr>
              <a:defRPr/>
            </a:pPr>
            <a:fld id="{207DE22D-B3CD-48E1-BB19-7587F5712B5B}" type="datetimeFigureOut">
              <a:rPr lang="id-ID"/>
              <a:pPr>
                <a:defRPr/>
              </a:pPr>
              <a:t>14/10/2019</a:t>
            </a:fld>
            <a:endParaRPr lang="id-ID"/>
          </a:p>
        </p:txBody>
      </p:sp>
      <p:sp>
        <p:nvSpPr>
          <p:cNvPr id="4" name="Slide Image Placeholder 3">
            <a:extLst/>
          </p:cNvPr>
          <p:cNvSpPr>
            <a:spLocks noGrp="1" noRot="1" noChangeAspect="1"/>
          </p:cNvSpPr>
          <p:nvPr>
            <p:ph type="sldImg" idx="2"/>
          </p:nvPr>
        </p:nvSpPr>
        <p:spPr>
          <a:xfrm>
            <a:off x="3162300" y="509588"/>
            <a:ext cx="3602038" cy="2549525"/>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a:extLst/>
          </p:cNvPr>
          <p:cNvSpPr>
            <a:spLocks noGrp="1"/>
          </p:cNvSpPr>
          <p:nvPr>
            <p:ph type="body" sz="quarter" idx="3"/>
          </p:nvPr>
        </p:nvSpPr>
        <p:spPr>
          <a:xfrm>
            <a:off x="993933" y="3228857"/>
            <a:ext cx="7940360" cy="3059671"/>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p:cNvPr>
          <p:cNvSpPr>
            <a:spLocks noGrp="1"/>
          </p:cNvSpPr>
          <p:nvPr>
            <p:ph type="ftr" sz="quarter" idx="4"/>
          </p:nvPr>
        </p:nvSpPr>
        <p:spPr>
          <a:xfrm>
            <a:off x="1" y="6456116"/>
            <a:ext cx="4302283" cy="339963"/>
          </a:xfrm>
          <a:prstGeom prst="rect">
            <a:avLst/>
          </a:prstGeom>
        </p:spPr>
        <p:txBody>
          <a:bodyPr vert="horz" lIns="91440" tIns="45720" rIns="91440" bIns="45720" rtlCol="0" anchor="b"/>
          <a:lstStyle>
            <a:lvl1pPr algn="l" eaLnBrk="1" hangingPunct="1">
              <a:defRPr sz="1200">
                <a:latin typeface="Arial" charset="0"/>
                <a:ea typeface="ＭＳ Ｐゴシック" pitchFamily="-65" charset="-128"/>
                <a:cs typeface="+mn-cs"/>
              </a:defRPr>
            </a:lvl1pPr>
          </a:lstStyle>
          <a:p>
            <a:pPr>
              <a:defRPr/>
            </a:pPr>
            <a:endParaRPr lang="id-ID"/>
          </a:p>
        </p:txBody>
      </p:sp>
      <p:sp>
        <p:nvSpPr>
          <p:cNvPr id="7" name="Slide Number Placeholder 6">
            <a:extLst/>
          </p:cNvPr>
          <p:cNvSpPr>
            <a:spLocks noGrp="1"/>
          </p:cNvSpPr>
          <p:nvPr>
            <p:ph type="sldNum" sz="quarter" idx="5"/>
          </p:nvPr>
        </p:nvSpPr>
        <p:spPr>
          <a:xfrm>
            <a:off x="5624357" y="6456116"/>
            <a:ext cx="4302283" cy="3399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itchFamily="34" charset="0"/>
              </a:defRPr>
            </a:lvl1pPr>
          </a:lstStyle>
          <a:p>
            <a:pPr>
              <a:defRPr/>
            </a:pPr>
            <a:fld id="{E04F15C6-F0BC-42A8-9BFF-14BFE343E150}" type="slidenum">
              <a:rPr lang="id-ID" altLang="en-US"/>
              <a:pPr>
                <a:defRPr/>
              </a:pPr>
              <a:t>‹#›</a:t>
            </a:fld>
            <a:endParaRPr lang="id-ID" altLang="en-US"/>
          </a:p>
        </p:txBody>
      </p:sp>
    </p:spTree>
    <p:extLst>
      <p:ext uri="{BB962C8B-B14F-4D97-AF65-F5344CB8AC3E}">
        <p14:creationId xmlns:p14="http://schemas.microsoft.com/office/powerpoint/2010/main" val="399744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defTabSz="496888"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defTabSz="496888"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defTabSz="496888"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defTabSz="496888" eaLnBrk="0" fontAlgn="base" hangingPunct="0">
              <a:spcBef>
                <a:spcPct val="0"/>
              </a:spcBef>
              <a:spcAft>
                <a:spcPct val="0"/>
              </a:spcAft>
              <a:defRPr sz="2000">
                <a:solidFill>
                  <a:schemeClr val="tx1"/>
                </a:solidFill>
                <a:latin typeface="Arial" pitchFamily="34" charset="0"/>
                <a:ea typeface="MS PGothic" pitchFamily="34" charset="-128"/>
              </a:defRPr>
            </a:lvl9pPr>
          </a:lstStyle>
          <a:p>
            <a:fld id="{D336E5AF-43C3-4180-914D-A8901E8DFC43}" type="slidenum">
              <a:rPr lang="id-ID" altLang="en-US" sz="1200"/>
              <a:pPr/>
              <a:t>1</a:t>
            </a:fld>
            <a:endParaRPr lang="id-ID" altLang="en-US" sz="1200"/>
          </a:p>
        </p:txBody>
      </p:sp>
    </p:spTree>
    <p:extLst>
      <p:ext uri="{BB962C8B-B14F-4D97-AF65-F5344CB8AC3E}">
        <p14:creationId xmlns:p14="http://schemas.microsoft.com/office/powerpoint/2010/main" val="166814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10</a:t>
            </a:fld>
            <a:endParaRPr lang="en-US"/>
          </a:p>
        </p:txBody>
      </p:sp>
    </p:spTree>
    <p:extLst>
      <p:ext uri="{BB962C8B-B14F-4D97-AF65-F5344CB8AC3E}">
        <p14:creationId xmlns:p14="http://schemas.microsoft.com/office/powerpoint/2010/main" val="1969641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11</a:t>
            </a:fld>
            <a:endParaRPr lang="en-US"/>
          </a:p>
        </p:txBody>
      </p:sp>
    </p:spTree>
    <p:extLst>
      <p:ext uri="{BB962C8B-B14F-4D97-AF65-F5344CB8AC3E}">
        <p14:creationId xmlns:p14="http://schemas.microsoft.com/office/powerpoint/2010/main" val="1718497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12</a:t>
            </a:fld>
            <a:endParaRPr lang="en-US"/>
          </a:p>
        </p:txBody>
      </p:sp>
    </p:spTree>
    <p:extLst>
      <p:ext uri="{BB962C8B-B14F-4D97-AF65-F5344CB8AC3E}">
        <p14:creationId xmlns:p14="http://schemas.microsoft.com/office/powerpoint/2010/main" val="3709218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13</a:t>
            </a:fld>
            <a:endParaRPr lang="en-US"/>
          </a:p>
        </p:txBody>
      </p:sp>
    </p:spTree>
    <p:extLst>
      <p:ext uri="{BB962C8B-B14F-4D97-AF65-F5344CB8AC3E}">
        <p14:creationId xmlns:p14="http://schemas.microsoft.com/office/powerpoint/2010/main" val="2345217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14</a:t>
            </a:fld>
            <a:endParaRPr lang="en-US"/>
          </a:p>
        </p:txBody>
      </p:sp>
    </p:spTree>
    <p:extLst>
      <p:ext uri="{BB962C8B-B14F-4D97-AF65-F5344CB8AC3E}">
        <p14:creationId xmlns:p14="http://schemas.microsoft.com/office/powerpoint/2010/main" val="330174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2</a:t>
            </a:fld>
            <a:endParaRPr lang="en-US"/>
          </a:p>
        </p:txBody>
      </p:sp>
    </p:spTree>
    <p:extLst>
      <p:ext uri="{BB962C8B-B14F-4D97-AF65-F5344CB8AC3E}">
        <p14:creationId xmlns:p14="http://schemas.microsoft.com/office/powerpoint/2010/main" val="393110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3</a:t>
            </a:fld>
            <a:endParaRPr lang="en-US"/>
          </a:p>
        </p:txBody>
      </p:sp>
    </p:spTree>
    <p:extLst>
      <p:ext uri="{BB962C8B-B14F-4D97-AF65-F5344CB8AC3E}">
        <p14:creationId xmlns:p14="http://schemas.microsoft.com/office/powerpoint/2010/main" val="125143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4</a:t>
            </a:fld>
            <a:endParaRPr lang="en-US"/>
          </a:p>
        </p:txBody>
      </p:sp>
    </p:spTree>
    <p:extLst>
      <p:ext uri="{BB962C8B-B14F-4D97-AF65-F5344CB8AC3E}">
        <p14:creationId xmlns:p14="http://schemas.microsoft.com/office/powerpoint/2010/main" val="38114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5</a:t>
            </a:fld>
            <a:endParaRPr lang="en-US"/>
          </a:p>
        </p:txBody>
      </p:sp>
    </p:spTree>
    <p:extLst>
      <p:ext uri="{BB962C8B-B14F-4D97-AF65-F5344CB8AC3E}">
        <p14:creationId xmlns:p14="http://schemas.microsoft.com/office/powerpoint/2010/main" val="129636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6</a:t>
            </a:fld>
            <a:endParaRPr lang="en-US"/>
          </a:p>
        </p:txBody>
      </p:sp>
    </p:spTree>
    <p:extLst>
      <p:ext uri="{BB962C8B-B14F-4D97-AF65-F5344CB8AC3E}">
        <p14:creationId xmlns:p14="http://schemas.microsoft.com/office/powerpoint/2010/main" val="673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7</a:t>
            </a:fld>
            <a:endParaRPr lang="en-US"/>
          </a:p>
        </p:txBody>
      </p:sp>
    </p:spTree>
    <p:extLst>
      <p:ext uri="{BB962C8B-B14F-4D97-AF65-F5344CB8AC3E}">
        <p14:creationId xmlns:p14="http://schemas.microsoft.com/office/powerpoint/2010/main" val="848840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8</a:t>
            </a:fld>
            <a:endParaRPr lang="en-US"/>
          </a:p>
        </p:txBody>
      </p:sp>
    </p:spTree>
    <p:extLst>
      <p:ext uri="{BB962C8B-B14F-4D97-AF65-F5344CB8AC3E}">
        <p14:creationId xmlns:p14="http://schemas.microsoft.com/office/powerpoint/2010/main" val="323327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9</a:t>
            </a:fld>
            <a:endParaRPr lang="en-US"/>
          </a:p>
        </p:txBody>
      </p:sp>
    </p:spTree>
    <p:extLst>
      <p:ext uri="{BB962C8B-B14F-4D97-AF65-F5344CB8AC3E}">
        <p14:creationId xmlns:p14="http://schemas.microsoft.com/office/powerpoint/2010/main" val="28921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92"/>
            <a:ext cx="9085342" cy="1621111"/>
          </a:xfrm>
        </p:spPr>
        <p:txBody>
          <a:bodyPr/>
          <a:lstStyle/>
          <a:p>
            <a:r>
              <a:rPr lang="en-US"/>
              <a:t>Click to edit Master title style</a:t>
            </a:r>
          </a:p>
        </p:txBody>
      </p:sp>
      <p:sp>
        <p:nvSpPr>
          <p:cNvPr id="3" name="Subtitle 2"/>
          <p:cNvSpPr>
            <a:spLocks noGrp="1"/>
          </p:cNvSpPr>
          <p:nvPr>
            <p:ph type="subTitle" idx="1"/>
          </p:nvPr>
        </p:nvSpPr>
        <p:spPr>
          <a:xfrm>
            <a:off x="1603297" y="4285615"/>
            <a:ext cx="7482047" cy="1932728"/>
          </a:xfrm>
        </p:spPr>
        <p:txBody>
          <a:bodyPr/>
          <a:lstStyle>
            <a:lvl1pPr marL="0" indent="0" algn="ctr">
              <a:buNone/>
              <a:defRPr>
                <a:solidFill>
                  <a:schemeClr val="tx1">
                    <a:tint val="75000"/>
                  </a:schemeClr>
                </a:solidFill>
              </a:defRPr>
            </a:lvl1pPr>
            <a:lvl2pPr marL="497739" indent="0" algn="ctr">
              <a:buNone/>
              <a:defRPr>
                <a:solidFill>
                  <a:schemeClr val="tx1">
                    <a:tint val="75000"/>
                  </a:schemeClr>
                </a:solidFill>
              </a:defRPr>
            </a:lvl2pPr>
            <a:lvl3pPr marL="995478" indent="0" algn="ctr">
              <a:buNone/>
              <a:defRPr>
                <a:solidFill>
                  <a:schemeClr val="tx1">
                    <a:tint val="75000"/>
                  </a:schemeClr>
                </a:solidFill>
              </a:defRPr>
            </a:lvl3pPr>
            <a:lvl4pPr marL="1493217" indent="0" algn="ctr">
              <a:buNone/>
              <a:defRPr>
                <a:solidFill>
                  <a:schemeClr val="tx1">
                    <a:tint val="75000"/>
                  </a:schemeClr>
                </a:solidFill>
              </a:defRPr>
            </a:lvl4pPr>
            <a:lvl5pPr marL="1990957" indent="0" algn="ctr">
              <a:buNone/>
              <a:defRPr>
                <a:solidFill>
                  <a:schemeClr val="tx1">
                    <a:tint val="75000"/>
                  </a:schemeClr>
                </a:solidFill>
              </a:defRPr>
            </a:lvl5pPr>
            <a:lvl6pPr marL="2488695" indent="0" algn="ctr">
              <a:buNone/>
              <a:defRPr>
                <a:solidFill>
                  <a:schemeClr val="tx1">
                    <a:tint val="75000"/>
                  </a:schemeClr>
                </a:solidFill>
              </a:defRPr>
            </a:lvl6pPr>
            <a:lvl7pPr marL="2986435" indent="0" algn="ctr">
              <a:buNone/>
              <a:defRPr>
                <a:solidFill>
                  <a:schemeClr val="tx1">
                    <a:tint val="75000"/>
                  </a:schemeClr>
                </a:solidFill>
              </a:defRPr>
            </a:lvl7pPr>
            <a:lvl8pPr marL="3484174" indent="0" algn="ctr">
              <a:buNone/>
              <a:defRPr>
                <a:solidFill>
                  <a:schemeClr val="tx1">
                    <a:tint val="75000"/>
                  </a:schemeClr>
                </a:solidFill>
              </a:defRPr>
            </a:lvl8pPr>
            <a:lvl9pPr marL="3981914"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EF8A12BE-70C8-4CF4-B73B-F1D7A6020520}" type="datetime1">
              <a:rPr lang="en-US"/>
              <a:pPr>
                <a:defRPr/>
              </a:pPr>
              <a:t>10/14/2019</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p:cNvPr>
          <p:cNvSpPr>
            <a:spLocks noGrp="1"/>
          </p:cNvSpPr>
          <p:nvPr>
            <p:ph type="sldNum" sz="quarter" idx="12"/>
          </p:nvPr>
        </p:nvSpPr>
        <p:spPr/>
        <p:txBody>
          <a:bodyPr/>
          <a:lstStyle>
            <a:lvl1pPr>
              <a:defRPr/>
            </a:lvl1pPr>
          </a:lstStyle>
          <a:p>
            <a:pPr>
              <a:defRPr/>
            </a:pPr>
            <a:fld id="{F5B04FDD-BD34-48FC-8C53-DCC9B3FE5FAD}" type="slidenum">
              <a:rPr lang="en-US" altLang="en-US"/>
              <a:pPr>
                <a:defRPr/>
              </a:pPr>
              <a:t>‹#›</a:t>
            </a:fld>
            <a:endParaRPr lang="en-US" altLang="en-US"/>
          </a:p>
        </p:txBody>
      </p:sp>
    </p:spTree>
    <p:extLst>
      <p:ext uri="{BB962C8B-B14F-4D97-AF65-F5344CB8AC3E}">
        <p14:creationId xmlns:p14="http://schemas.microsoft.com/office/powerpoint/2010/main" val="308536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0165D21F-B8F9-4BC1-B5C2-3E4FD5D88DEB}" type="datetime1">
              <a:rPr lang="en-US"/>
              <a:pPr>
                <a:defRPr/>
              </a:pPr>
              <a:t>10/14/2019</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p:cNvPr>
          <p:cNvSpPr>
            <a:spLocks noGrp="1"/>
          </p:cNvSpPr>
          <p:nvPr>
            <p:ph type="sldNum" sz="quarter" idx="12"/>
          </p:nvPr>
        </p:nvSpPr>
        <p:spPr/>
        <p:txBody>
          <a:bodyPr/>
          <a:lstStyle>
            <a:lvl1pPr>
              <a:defRPr/>
            </a:lvl1pPr>
          </a:lstStyle>
          <a:p>
            <a:pPr>
              <a:defRPr/>
            </a:pPr>
            <a:fld id="{F1BC3040-51A7-4EFC-B35C-E0BA75A6B5B9}" type="slidenum">
              <a:rPr lang="en-US" altLang="en-US"/>
              <a:pPr>
                <a:defRPr/>
              </a:pPr>
              <a:t>‹#›</a:t>
            </a:fld>
            <a:endParaRPr lang="en-US" altLang="en-US"/>
          </a:p>
        </p:txBody>
      </p:sp>
    </p:spTree>
    <p:extLst>
      <p:ext uri="{BB962C8B-B14F-4D97-AF65-F5344CB8AC3E}">
        <p14:creationId xmlns:p14="http://schemas.microsoft.com/office/powerpoint/2010/main" val="62702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5034" y="302871"/>
            <a:ext cx="2605356" cy="6452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8972" y="302871"/>
            <a:ext cx="7637923" cy="6452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1A955C37-558E-4FEC-8C68-412747AE9916}" type="datetime1">
              <a:rPr lang="en-US"/>
              <a:pPr>
                <a:defRPr/>
              </a:pPr>
              <a:t>10/14/2019</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p:cNvPr>
          <p:cNvSpPr>
            <a:spLocks noGrp="1"/>
          </p:cNvSpPr>
          <p:nvPr>
            <p:ph type="sldNum" sz="quarter" idx="12"/>
          </p:nvPr>
        </p:nvSpPr>
        <p:spPr/>
        <p:txBody>
          <a:bodyPr/>
          <a:lstStyle>
            <a:lvl1pPr>
              <a:defRPr/>
            </a:lvl1pPr>
          </a:lstStyle>
          <a:p>
            <a:pPr>
              <a:defRPr/>
            </a:pPr>
            <a:fld id="{F2516A54-C46A-48CB-B0E9-BEB4C50087F6}" type="slidenum">
              <a:rPr lang="en-US" altLang="en-US"/>
              <a:pPr>
                <a:defRPr/>
              </a:pPr>
              <a:t>‹#›</a:t>
            </a:fld>
            <a:endParaRPr lang="en-US" altLang="en-US"/>
          </a:p>
        </p:txBody>
      </p:sp>
    </p:spTree>
    <p:extLst>
      <p:ext uri="{BB962C8B-B14F-4D97-AF65-F5344CB8AC3E}">
        <p14:creationId xmlns:p14="http://schemas.microsoft.com/office/powerpoint/2010/main" val="3176194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C5E0D07B-8C0B-4BFA-B78C-157A4A70FE36}" type="datetime1">
              <a:rPr lang="en-US"/>
              <a:pPr>
                <a:defRPr/>
              </a:pPr>
              <a:t>10/14/2019</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p:cNvPr>
          <p:cNvSpPr>
            <a:spLocks noGrp="1"/>
          </p:cNvSpPr>
          <p:nvPr>
            <p:ph type="sldNum" sz="quarter" idx="12"/>
          </p:nvPr>
        </p:nvSpPr>
        <p:spPr/>
        <p:txBody>
          <a:bodyPr/>
          <a:lstStyle>
            <a:lvl1pPr>
              <a:defRPr/>
            </a:lvl1pPr>
          </a:lstStyle>
          <a:p>
            <a:pPr>
              <a:defRPr/>
            </a:pPr>
            <a:fld id="{5F03AC3E-BBFC-4D93-97C1-E03447E4C0F3}" type="slidenum">
              <a:rPr lang="en-US" altLang="en-US"/>
              <a:pPr>
                <a:defRPr/>
              </a:pPr>
              <a:t>‹#›</a:t>
            </a:fld>
            <a:endParaRPr lang="en-US" altLang="en-US"/>
          </a:p>
        </p:txBody>
      </p:sp>
    </p:spTree>
    <p:extLst>
      <p:ext uri="{BB962C8B-B14F-4D97-AF65-F5344CB8AC3E}">
        <p14:creationId xmlns:p14="http://schemas.microsoft.com/office/powerpoint/2010/main" val="266652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7"/>
            <a:ext cx="9085342" cy="1502066"/>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844329" y="3205465"/>
            <a:ext cx="9085342" cy="1654373"/>
          </a:xfrm>
        </p:spPr>
        <p:txBody>
          <a:bodyPr anchor="b"/>
          <a:lstStyle>
            <a:lvl1pPr marL="0" indent="0">
              <a:buNone/>
              <a:defRPr sz="2200">
                <a:solidFill>
                  <a:schemeClr val="tx1">
                    <a:tint val="75000"/>
                  </a:schemeClr>
                </a:solidFill>
              </a:defRPr>
            </a:lvl1pPr>
            <a:lvl2pPr marL="497739" indent="0">
              <a:buNone/>
              <a:defRPr sz="2000">
                <a:solidFill>
                  <a:schemeClr val="tx1">
                    <a:tint val="75000"/>
                  </a:schemeClr>
                </a:solidFill>
              </a:defRPr>
            </a:lvl2pPr>
            <a:lvl3pPr marL="995478" indent="0">
              <a:buNone/>
              <a:defRPr sz="1700">
                <a:solidFill>
                  <a:schemeClr val="tx1">
                    <a:tint val="75000"/>
                  </a:schemeClr>
                </a:solidFill>
              </a:defRPr>
            </a:lvl3pPr>
            <a:lvl4pPr marL="1493217" indent="0">
              <a:buNone/>
              <a:defRPr sz="1500">
                <a:solidFill>
                  <a:schemeClr val="tx1">
                    <a:tint val="75000"/>
                  </a:schemeClr>
                </a:solidFill>
              </a:defRPr>
            </a:lvl4pPr>
            <a:lvl5pPr marL="1990957" indent="0">
              <a:buNone/>
              <a:defRPr sz="1500">
                <a:solidFill>
                  <a:schemeClr val="tx1">
                    <a:tint val="75000"/>
                  </a:schemeClr>
                </a:solidFill>
              </a:defRPr>
            </a:lvl5pPr>
            <a:lvl6pPr marL="2488695" indent="0">
              <a:buNone/>
              <a:defRPr sz="1500">
                <a:solidFill>
                  <a:schemeClr val="tx1">
                    <a:tint val="75000"/>
                  </a:schemeClr>
                </a:solidFill>
              </a:defRPr>
            </a:lvl6pPr>
            <a:lvl7pPr marL="2986435" indent="0">
              <a:buNone/>
              <a:defRPr sz="1500">
                <a:solidFill>
                  <a:schemeClr val="tx1">
                    <a:tint val="75000"/>
                  </a:schemeClr>
                </a:solidFill>
              </a:defRPr>
            </a:lvl7pPr>
            <a:lvl8pPr marL="3484174" indent="0">
              <a:buNone/>
              <a:defRPr sz="1500">
                <a:solidFill>
                  <a:schemeClr val="tx1">
                    <a:tint val="75000"/>
                  </a:schemeClr>
                </a:solidFill>
              </a:defRPr>
            </a:lvl8pPr>
            <a:lvl9pPr marL="3981914" indent="0">
              <a:buNone/>
              <a:defRPr sz="15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411F598F-C01E-4C98-927F-E0447064732F}" type="datetime1">
              <a:rPr lang="en-US"/>
              <a:pPr>
                <a:defRPr/>
              </a:pPr>
              <a:t>10/14/2019</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p:cNvPr>
          <p:cNvSpPr>
            <a:spLocks noGrp="1"/>
          </p:cNvSpPr>
          <p:nvPr>
            <p:ph type="sldNum" sz="quarter" idx="12"/>
          </p:nvPr>
        </p:nvSpPr>
        <p:spPr/>
        <p:txBody>
          <a:bodyPr/>
          <a:lstStyle>
            <a:lvl1pPr>
              <a:defRPr/>
            </a:lvl1pPr>
          </a:lstStyle>
          <a:p>
            <a:pPr>
              <a:defRPr/>
            </a:pPr>
            <a:fld id="{EAF41229-78B9-49ED-BC9D-3B1A69A794D8}" type="slidenum">
              <a:rPr lang="en-US" altLang="en-US"/>
              <a:pPr>
                <a:defRPr/>
              </a:pPr>
              <a:t>‹#›</a:t>
            </a:fld>
            <a:endParaRPr lang="en-US" altLang="en-US"/>
          </a:p>
        </p:txBody>
      </p:sp>
    </p:spTree>
    <p:extLst>
      <p:ext uri="{BB962C8B-B14F-4D97-AF65-F5344CB8AC3E}">
        <p14:creationId xmlns:p14="http://schemas.microsoft.com/office/powerpoint/2010/main" val="128578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8970" y="1764672"/>
            <a:ext cx="5121639"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8753" y="1764672"/>
            <a:ext cx="5121639"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528D671A-6D3E-46AD-B86F-CE51EA7F88D3}" type="datetime1">
              <a:rPr lang="en-US"/>
              <a:pPr>
                <a:defRPr/>
              </a:pPr>
              <a:t>10/14/2019</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p:cNvPr>
          <p:cNvSpPr>
            <a:spLocks noGrp="1"/>
          </p:cNvSpPr>
          <p:nvPr>
            <p:ph type="sldNum" sz="quarter" idx="12"/>
          </p:nvPr>
        </p:nvSpPr>
        <p:spPr/>
        <p:txBody>
          <a:bodyPr/>
          <a:lstStyle>
            <a:lvl1pPr>
              <a:defRPr/>
            </a:lvl1pPr>
          </a:lstStyle>
          <a:p>
            <a:pPr>
              <a:defRPr/>
            </a:pPr>
            <a:fld id="{8E597446-33F4-4269-BC47-E4E2149E6D5E}" type="slidenum">
              <a:rPr lang="en-US" altLang="en-US"/>
              <a:pPr>
                <a:defRPr/>
              </a:pPr>
              <a:t>‹#›</a:t>
            </a:fld>
            <a:endParaRPr lang="en-US" altLang="en-US"/>
          </a:p>
        </p:txBody>
      </p:sp>
    </p:spTree>
    <p:extLst>
      <p:ext uri="{BB962C8B-B14F-4D97-AF65-F5344CB8AC3E}">
        <p14:creationId xmlns:p14="http://schemas.microsoft.com/office/powerpoint/2010/main" val="300746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6"/>
            <a:ext cx="9619774"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3" y="1692890"/>
            <a:ext cx="4722671" cy="705515"/>
          </a:xfrm>
        </p:spPr>
        <p:txBody>
          <a:bodyPr anchor="b"/>
          <a:lstStyle>
            <a:lvl1pPr marL="0" indent="0">
              <a:buNone/>
              <a:defRPr sz="2600" b="1"/>
            </a:lvl1pPr>
            <a:lvl2pPr marL="497739" indent="0">
              <a:buNone/>
              <a:defRPr sz="2200" b="1"/>
            </a:lvl2pPr>
            <a:lvl3pPr marL="995478" indent="0">
              <a:buNone/>
              <a:defRPr sz="2000" b="1"/>
            </a:lvl3pPr>
            <a:lvl4pPr marL="1493217" indent="0">
              <a:buNone/>
              <a:defRPr sz="1700" b="1"/>
            </a:lvl4pPr>
            <a:lvl5pPr marL="1990957" indent="0">
              <a:buNone/>
              <a:defRPr sz="1700" b="1"/>
            </a:lvl5pPr>
            <a:lvl6pPr marL="2488695" indent="0">
              <a:buNone/>
              <a:defRPr sz="1700" b="1"/>
            </a:lvl6pPr>
            <a:lvl7pPr marL="2986435" indent="0">
              <a:buNone/>
              <a:defRPr sz="1700" b="1"/>
            </a:lvl7pPr>
            <a:lvl8pPr marL="3484174" indent="0">
              <a:buNone/>
              <a:defRPr sz="1700" b="1"/>
            </a:lvl8pPr>
            <a:lvl9pPr marL="3981914" indent="0">
              <a:buNone/>
              <a:defRPr sz="1700" b="1"/>
            </a:lvl9pPr>
          </a:lstStyle>
          <a:p>
            <a:pPr lvl="0"/>
            <a:r>
              <a:rPr lang="en-US"/>
              <a:t>Click to edit Master text styles</a:t>
            </a:r>
          </a:p>
        </p:txBody>
      </p:sp>
      <p:sp>
        <p:nvSpPr>
          <p:cNvPr id="4" name="Content Placeholder 3"/>
          <p:cNvSpPr>
            <a:spLocks noGrp="1"/>
          </p:cNvSpPr>
          <p:nvPr>
            <p:ph sz="half" idx="2"/>
          </p:nvPr>
        </p:nvSpPr>
        <p:spPr>
          <a:xfrm>
            <a:off x="534433" y="2398405"/>
            <a:ext cx="472267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2" y="1692890"/>
            <a:ext cx="4724527" cy="705515"/>
          </a:xfrm>
        </p:spPr>
        <p:txBody>
          <a:bodyPr anchor="b"/>
          <a:lstStyle>
            <a:lvl1pPr marL="0" indent="0">
              <a:buNone/>
              <a:defRPr sz="2600" b="1"/>
            </a:lvl1pPr>
            <a:lvl2pPr marL="497739" indent="0">
              <a:buNone/>
              <a:defRPr sz="2200" b="1"/>
            </a:lvl2pPr>
            <a:lvl3pPr marL="995478" indent="0">
              <a:buNone/>
              <a:defRPr sz="2000" b="1"/>
            </a:lvl3pPr>
            <a:lvl4pPr marL="1493217" indent="0">
              <a:buNone/>
              <a:defRPr sz="1700" b="1"/>
            </a:lvl4pPr>
            <a:lvl5pPr marL="1990957" indent="0">
              <a:buNone/>
              <a:defRPr sz="1700" b="1"/>
            </a:lvl5pPr>
            <a:lvl6pPr marL="2488695" indent="0">
              <a:buNone/>
              <a:defRPr sz="1700" b="1"/>
            </a:lvl6pPr>
            <a:lvl7pPr marL="2986435" indent="0">
              <a:buNone/>
              <a:defRPr sz="1700" b="1"/>
            </a:lvl7pPr>
            <a:lvl8pPr marL="3484174" indent="0">
              <a:buNone/>
              <a:defRPr sz="1700" b="1"/>
            </a:lvl8pPr>
            <a:lvl9pPr marL="39819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429682" y="2398405"/>
            <a:ext cx="4724527"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7B607075-C842-47A8-98DC-83D868B45117}" type="datetime1">
              <a:rPr lang="en-US"/>
              <a:pPr>
                <a:defRPr/>
              </a:pPr>
              <a:t>10/14/2019</a:t>
            </a:fld>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id-ID"/>
          </a:p>
        </p:txBody>
      </p:sp>
      <p:sp>
        <p:nvSpPr>
          <p:cNvPr id="9" name="Slide Number Placeholder 5">
            <a:extLst/>
          </p:cNvPr>
          <p:cNvSpPr>
            <a:spLocks noGrp="1"/>
          </p:cNvSpPr>
          <p:nvPr>
            <p:ph type="sldNum" sz="quarter" idx="12"/>
          </p:nvPr>
        </p:nvSpPr>
        <p:spPr/>
        <p:txBody>
          <a:bodyPr/>
          <a:lstStyle>
            <a:lvl1pPr>
              <a:defRPr/>
            </a:lvl1pPr>
          </a:lstStyle>
          <a:p>
            <a:pPr>
              <a:defRPr/>
            </a:pPr>
            <a:fld id="{5F3EFCB3-0214-47A0-B748-28717A3A7FF1}" type="slidenum">
              <a:rPr lang="en-US" altLang="en-US"/>
              <a:pPr>
                <a:defRPr/>
              </a:pPr>
              <a:t>‹#›</a:t>
            </a:fld>
            <a:endParaRPr lang="en-US" altLang="en-US"/>
          </a:p>
        </p:txBody>
      </p:sp>
    </p:spTree>
    <p:extLst>
      <p:ext uri="{BB962C8B-B14F-4D97-AF65-F5344CB8AC3E}">
        <p14:creationId xmlns:p14="http://schemas.microsoft.com/office/powerpoint/2010/main" val="79321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A1571134-80CA-4C54-88A7-6BD2FC94B223}" type="datetime1">
              <a:rPr lang="en-US"/>
              <a:pPr>
                <a:defRPr/>
              </a:pPr>
              <a:t>10/14/2019</a:t>
            </a:fld>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id-ID"/>
          </a:p>
        </p:txBody>
      </p:sp>
      <p:sp>
        <p:nvSpPr>
          <p:cNvPr id="5" name="Slide Number Placeholder 5">
            <a:extLst/>
          </p:cNvPr>
          <p:cNvSpPr>
            <a:spLocks noGrp="1"/>
          </p:cNvSpPr>
          <p:nvPr>
            <p:ph type="sldNum" sz="quarter" idx="12"/>
          </p:nvPr>
        </p:nvSpPr>
        <p:spPr/>
        <p:txBody>
          <a:bodyPr/>
          <a:lstStyle>
            <a:lvl1pPr>
              <a:defRPr/>
            </a:lvl1pPr>
          </a:lstStyle>
          <a:p>
            <a:pPr>
              <a:defRPr/>
            </a:pPr>
            <a:fld id="{EEBF04DF-7722-446E-9475-A1E198A36699}" type="slidenum">
              <a:rPr lang="en-US" altLang="en-US"/>
              <a:pPr>
                <a:defRPr/>
              </a:pPr>
              <a:t>‹#›</a:t>
            </a:fld>
            <a:endParaRPr lang="en-US" altLang="en-US"/>
          </a:p>
        </p:txBody>
      </p:sp>
    </p:spTree>
    <p:extLst>
      <p:ext uri="{BB962C8B-B14F-4D97-AF65-F5344CB8AC3E}">
        <p14:creationId xmlns:p14="http://schemas.microsoft.com/office/powerpoint/2010/main" val="272712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0F106BD0-350C-4CD1-A58F-16B984D210EB}" type="datetime1">
              <a:rPr lang="en-US"/>
              <a:pPr>
                <a:defRPr/>
              </a:pPr>
              <a:t>10/14/2019</a:t>
            </a:fld>
            <a:endParaRPr lang="en-US"/>
          </a:p>
        </p:txBody>
      </p:sp>
      <p:sp>
        <p:nvSpPr>
          <p:cNvPr id="3" name="Footer Placeholder 4">
            <a:extLst/>
          </p:cNvPr>
          <p:cNvSpPr>
            <a:spLocks noGrp="1"/>
          </p:cNvSpPr>
          <p:nvPr>
            <p:ph type="ftr" sz="quarter" idx="11"/>
          </p:nvPr>
        </p:nvSpPr>
        <p:spPr/>
        <p:txBody>
          <a:bodyPr/>
          <a:lstStyle>
            <a:lvl1pPr>
              <a:defRPr/>
            </a:lvl1pPr>
          </a:lstStyle>
          <a:p>
            <a:pPr>
              <a:defRPr/>
            </a:pPr>
            <a:endParaRPr lang="id-ID"/>
          </a:p>
        </p:txBody>
      </p:sp>
      <p:sp>
        <p:nvSpPr>
          <p:cNvPr id="4" name="Slide Number Placeholder 5">
            <a:extLst/>
          </p:cNvPr>
          <p:cNvSpPr>
            <a:spLocks noGrp="1"/>
          </p:cNvSpPr>
          <p:nvPr>
            <p:ph type="sldNum" sz="quarter" idx="12"/>
          </p:nvPr>
        </p:nvSpPr>
        <p:spPr/>
        <p:txBody>
          <a:bodyPr/>
          <a:lstStyle>
            <a:lvl1pPr>
              <a:defRPr/>
            </a:lvl1pPr>
          </a:lstStyle>
          <a:p>
            <a:pPr>
              <a:defRPr/>
            </a:pPr>
            <a:fld id="{C18E7B8E-3894-4DA0-9A24-DA1C61E75B5D}" type="slidenum">
              <a:rPr lang="en-US" altLang="en-US"/>
              <a:pPr>
                <a:defRPr/>
              </a:pPr>
              <a:t>‹#›</a:t>
            </a:fld>
            <a:endParaRPr lang="en-US" altLang="en-US"/>
          </a:p>
        </p:txBody>
      </p:sp>
    </p:spTree>
    <p:extLst>
      <p:ext uri="{BB962C8B-B14F-4D97-AF65-F5344CB8AC3E}">
        <p14:creationId xmlns:p14="http://schemas.microsoft.com/office/powerpoint/2010/main" val="228632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5" y="301113"/>
            <a:ext cx="3516489" cy="1281483"/>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178963" y="301121"/>
            <a:ext cx="597524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5" y="1582600"/>
            <a:ext cx="3516489" cy="5173200"/>
          </a:xfrm>
        </p:spPr>
        <p:txBody>
          <a:bodyPr/>
          <a:lstStyle>
            <a:lvl1pPr marL="0" indent="0">
              <a:buNone/>
              <a:defRPr sz="1500"/>
            </a:lvl1pPr>
            <a:lvl2pPr marL="497739" indent="0">
              <a:buNone/>
              <a:defRPr sz="1300"/>
            </a:lvl2pPr>
            <a:lvl3pPr marL="995478" indent="0">
              <a:buNone/>
              <a:defRPr sz="1100"/>
            </a:lvl3pPr>
            <a:lvl4pPr marL="1493217" indent="0">
              <a:buNone/>
              <a:defRPr sz="1000"/>
            </a:lvl4pPr>
            <a:lvl5pPr marL="1990957" indent="0">
              <a:buNone/>
              <a:defRPr sz="1000"/>
            </a:lvl5pPr>
            <a:lvl6pPr marL="2488695" indent="0">
              <a:buNone/>
              <a:defRPr sz="1000"/>
            </a:lvl6pPr>
            <a:lvl7pPr marL="2986435" indent="0">
              <a:buNone/>
              <a:defRPr sz="1000"/>
            </a:lvl7pPr>
            <a:lvl8pPr marL="3484174" indent="0">
              <a:buNone/>
              <a:defRPr sz="1000"/>
            </a:lvl8pPr>
            <a:lvl9pPr marL="3981914"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84F67967-94D5-490D-8AA3-F89088241A93}" type="datetime1">
              <a:rPr lang="en-US"/>
              <a:pPr>
                <a:defRPr/>
              </a:pPr>
              <a:t>10/14/2019</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p:cNvPr>
          <p:cNvSpPr>
            <a:spLocks noGrp="1"/>
          </p:cNvSpPr>
          <p:nvPr>
            <p:ph type="sldNum" sz="quarter" idx="12"/>
          </p:nvPr>
        </p:nvSpPr>
        <p:spPr/>
        <p:txBody>
          <a:bodyPr/>
          <a:lstStyle>
            <a:lvl1pPr>
              <a:defRPr/>
            </a:lvl1pPr>
          </a:lstStyle>
          <a:p>
            <a:pPr>
              <a:defRPr/>
            </a:pPr>
            <a:fld id="{AF620683-C02E-499B-8208-3F91FBC572FC}" type="slidenum">
              <a:rPr lang="en-US" altLang="en-US"/>
              <a:pPr>
                <a:defRPr/>
              </a:pPr>
              <a:t>‹#›</a:t>
            </a:fld>
            <a:endParaRPr lang="en-US" altLang="en-US"/>
          </a:p>
        </p:txBody>
      </p:sp>
    </p:spTree>
    <p:extLst>
      <p:ext uri="{BB962C8B-B14F-4D97-AF65-F5344CB8AC3E}">
        <p14:creationId xmlns:p14="http://schemas.microsoft.com/office/powerpoint/2010/main" val="248149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5"/>
            <a:ext cx="6413183" cy="62498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095047" y="675755"/>
            <a:ext cx="6413183" cy="4537710"/>
          </a:xfrm>
        </p:spPr>
        <p:txBody>
          <a:bodyPr rtlCol="0">
            <a:normAutofit/>
          </a:bodyPr>
          <a:lstStyle>
            <a:lvl1pPr marL="0" indent="0">
              <a:buNone/>
              <a:defRPr sz="3500"/>
            </a:lvl1pPr>
            <a:lvl2pPr marL="497739" indent="0">
              <a:buNone/>
              <a:defRPr sz="3000"/>
            </a:lvl2pPr>
            <a:lvl3pPr marL="995478" indent="0">
              <a:buNone/>
              <a:defRPr sz="2600"/>
            </a:lvl3pPr>
            <a:lvl4pPr marL="1493217" indent="0">
              <a:buNone/>
              <a:defRPr sz="2200"/>
            </a:lvl4pPr>
            <a:lvl5pPr marL="1990957" indent="0">
              <a:buNone/>
              <a:defRPr sz="2200"/>
            </a:lvl5pPr>
            <a:lvl6pPr marL="2488695" indent="0">
              <a:buNone/>
              <a:defRPr sz="2200"/>
            </a:lvl6pPr>
            <a:lvl7pPr marL="2986435" indent="0">
              <a:buNone/>
              <a:defRPr sz="2200"/>
            </a:lvl7pPr>
            <a:lvl8pPr marL="3484174" indent="0">
              <a:buNone/>
              <a:defRPr sz="2200"/>
            </a:lvl8pPr>
            <a:lvl9pPr marL="3981914" indent="0">
              <a:buNone/>
              <a:defRPr sz="2200"/>
            </a:lvl9pPr>
          </a:lstStyle>
          <a:p>
            <a:pPr lvl="0"/>
            <a:endParaRPr lang="en-US" noProof="0"/>
          </a:p>
        </p:txBody>
      </p:sp>
      <p:sp>
        <p:nvSpPr>
          <p:cNvPr id="4" name="Text Placeholder 3"/>
          <p:cNvSpPr>
            <a:spLocks noGrp="1"/>
          </p:cNvSpPr>
          <p:nvPr>
            <p:ph type="body" sz="half" idx="2"/>
          </p:nvPr>
        </p:nvSpPr>
        <p:spPr>
          <a:xfrm>
            <a:off x="2095047" y="5918981"/>
            <a:ext cx="6413183" cy="887584"/>
          </a:xfrm>
        </p:spPr>
        <p:txBody>
          <a:bodyPr/>
          <a:lstStyle>
            <a:lvl1pPr marL="0" indent="0">
              <a:buNone/>
              <a:defRPr sz="1500"/>
            </a:lvl1pPr>
            <a:lvl2pPr marL="497739" indent="0">
              <a:buNone/>
              <a:defRPr sz="1300"/>
            </a:lvl2pPr>
            <a:lvl3pPr marL="995478" indent="0">
              <a:buNone/>
              <a:defRPr sz="1100"/>
            </a:lvl3pPr>
            <a:lvl4pPr marL="1493217" indent="0">
              <a:buNone/>
              <a:defRPr sz="1000"/>
            </a:lvl4pPr>
            <a:lvl5pPr marL="1990957" indent="0">
              <a:buNone/>
              <a:defRPr sz="1000"/>
            </a:lvl5pPr>
            <a:lvl6pPr marL="2488695" indent="0">
              <a:buNone/>
              <a:defRPr sz="1000"/>
            </a:lvl6pPr>
            <a:lvl7pPr marL="2986435" indent="0">
              <a:buNone/>
              <a:defRPr sz="1000"/>
            </a:lvl7pPr>
            <a:lvl8pPr marL="3484174" indent="0">
              <a:buNone/>
              <a:defRPr sz="1000"/>
            </a:lvl8pPr>
            <a:lvl9pPr marL="3981914"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9FDCDFFB-D3CE-4A95-9E30-59AEA58927FE}" type="datetime1">
              <a:rPr lang="en-US"/>
              <a:pPr>
                <a:defRPr/>
              </a:pPr>
              <a:t>10/14/2019</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p:cNvPr>
          <p:cNvSpPr>
            <a:spLocks noGrp="1"/>
          </p:cNvSpPr>
          <p:nvPr>
            <p:ph type="sldNum" sz="quarter" idx="12"/>
          </p:nvPr>
        </p:nvSpPr>
        <p:spPr/>
        <p:txBody>
          <a:bodyPr/>
          <a:lstStyle>
            <a:lvl1pPr>
              <a:defRPr/>
            </a:lvl1pPr>
          </a:lstStyle>
          <a:p>
            <a:pPr>
              <a:defRPr/>
            </a:pPr>
            <a:fld id="{7242A525-8261-411C-8209-5BFDD1229A25}" type="slidenum">
              <a:rPr lang="en-US" altLang="en-US"/>
              <a:pPr>
                <a:defRPr/>
              </a:pPr>
              <a:t>‹#›</a:t>
            </a:fld>
            <a:endParaRPr lang="en-US" altLang="en-US"/>
          </a:p>
        </p:txBody>
      </p:sp>
    </p:spTree>
    <p:extLst>
      <p:ext uri="{BB962C8B-B14F-4D97-AF65-F5344CB8AC3E}">
        <p14:creationId xmlns:p14="http://schemas.microsoft.com/office/powerpoint/2010/main" val="1217271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49" tIns="49773" rIns="99549" bIns="49773"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49" tIns="49773" rIns="99549" bIns="4977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p:cNvPr>
          <p:cNvSpPr>
            <a:spLocks noGrp="1"/>
          </p:cNvSpPr>
          <p:nvPr>
            <p:ph type="dt" sz="half" idx="2"/>
          </p:nvPr>
        </p:nvSpPr>
        <p:spPr>
          <a:xfrm>
            <a:off x="534988" y="7010400"/>
            <a:ext cx="2493962" cy="401638"/>
          </a:xfrm>
          <a:prstGeom prst="rect">
            <a:avLst/>
          </a:prstGeom>
        </p:spPr>
        <p:txBody>
          <a:bodyPr vert="horz" wrap="square" lIns="99549" tIns="49773" rIns="99549" bIns="49773" numCol="1" anchor="ctr" anchorCtr="0" compatLnSpc="1">
            <a:prstTxWarp prst="textNoShape">
              <a:avLst/>
            </a:prstTxWarp>
          </a:bodyPr>
          <a:lstStyle>
            <a:lvl1pPr algn="l" eaLnBrk="1" hangingPunct="1">
              <a:defRPr sz="1300">
                <a:solidFill>
                  <a:srgbClr val="898989"/>
                </a:solidFill>
                <a:latin typeface="Calibri" pitchFamily="-65" charset="0"/>
                <a:ea typeface="ＭＳ Ｐゴシック" pitchFamily="-65" charset="-128"/>
                <a:cs typeface="+mn-cs"/>
              </a:defRPr>
            </a:lvl1pPr>
          </a:lstStyle>
          <a:p>
            <a:pPr>
              <a:defRPr/>
            </a:pPr>
            <a:fld id="{D964E7F9-20D7-4688-962E-1571A3C1E04E}" type="datetime1">
              <a:rPr lang="en-US"/>
              <a:pPr>
                <a:defRPr/>
              </a:pPr>
              <a:t>10/14/2019</a:t>
            </a:fld>
            <a:endParaRPr lang="en-US"/>
          </a:p>
        </p:txBody>
      </p:sp>
      <p:sp>
        <p:nvSpPr>
          <p:cNvPr id="5" name="Footer Placeholder 4">
            <a:extLst/>
          </p:cNvPr>
          <p:cNvSpPr>
            <a:spLocks noGrp="1"/>
          </p:cNvSpPr>
          <p:nvPr>
            <p:ph type="ftr" sz="quarter" idx="3"/>
          </p:nvPr>
        </p:nvSpPr>
        <p:spPr>
          <a:xfrm>
            <a:off x="3651250" y="7010400"/>
            <a:ext cx="3386138" cy="401638"/>
          </a:xfrm>
          <a:prstGeom prst="rect">
            <a:avLst/>
          </a:prstGeom>
        </p:spPr>
        <p:txBody>
          <a:bodyPr vert="horz" wrap="square" lIns="99549" tIns="49773" rIns="99549" bIns="49773" numCol="1" anchor="ctr" anchorCtr="0" compatLnSpc="1">
            <a:prstTxWarp prst="textNoShape">
              <a:avLst/>
            </a:prstTxWarp>
          </a:bodyPr>
          <a:lstStyle>
            <a:lvl1pPr algn="ctr" eaLnBrk="1" hangingPunct="1">
              <a:defRPr sz="1300">
                <a:solidFill>
                  <a:srgbClr val="898989"/>
                </a:solidFill>
                <a:latin typeface="Calibri" pitchFamily="-65" charset="0"/>
                <a:ea typeface="ＭＳ Ｐゴシック" pitchFamily="-65" charset="-128"/>
                <a:cs typeface="+mn-cs"/>
              </a:defRPr>
            </a:lvl1pPr>
          </a:lstStyle>
          <a:p>
            <a:pPr>
              <a:defRPr/>
            </a:pPr>
            <a:endParaRPr lang="id-ID"/>
          </a:p>
        </p:txBody>
      </p:sp>
      <p:sp>
        <p:nvSpPr>
          <p:cNvPr id="6" name="Slide Number Placeholder 5">
            <a:extLst/>
          </p:cNvPr>
          <p:cNvSpPr>
            <a:spLocks noGrp="1"/>
          </p:cNvSpPr>
          <p:nvPr>
            <p:ph type="sldNum" sz="quarter" idx="4"/>
          </p:nvPr>
        </p:nvSpPr>
        <p:spPr>
          <a:xfrm>
            <a:off x="7659688" y="7010400"/>
            <a:ext cx="2493962" cy="401638"/>
          </a:xfrm>
          <a:prstGeom prst="rect">
            <a:avLst/>
          </a:prstGeom>
        </p:spPr>
        <p:txBody>
          <a:bodyPr vert="horz" wrap="square" lIns="99549" tIns="49773" rIns="99549" bIns="49773" numCol="1" anchor="ctr" anchorCtr="0" compatLnSpc="1">
            <a:prstTxWarp prst="textNoShape">
              <a:avLst/>
            </a:prstTxWarp>
          </a:bodyPr>
          <a:lstStyle>
            <a:lvl1pPr algn="r" eaLnBrk="1" hangingPunct="1">
              <a:defRPr sz="1300" smtClean="0">
                <a:solidFill>
                  <a:srgbClr val="898989"/>
                </a:solidFill>
                <a:latin typeface="Calibri" pitchFamily="34" charset="0"/>
                <a:cs typeface="Arial" pitchFamily="34" charset="0"/>
              </a:defRPr>
            </a:lvl1pPr>
          </a:lstStyle>
          <a:p>
            <a:pPr>
              <a:defRPr/>
            </a:pPr>
            <a:fld id="{38277C70-17DE-482F-867C-8D7C4CA5F44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tmplLst>
          <p:tmpl>
            <p:tnLst>
              <p:par>
                <p:cTn presetID="10" presetClass="entr" presetSubtype="0" fill="hold" nodeType="with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2000"/>
                        <p:tgtEl>
                          <p:spTgt spid="2051"/>
                        </p:tgtEl>
                      </p:cBhvr>
                    </p:animEffect>
                  </p:childTnLst>
                </p:cTn>
              </p:par>
            </p:tnLst>
          </p:tmpl>
        </p:tmplLst>
      </p:bldP>
    </p:bldLst>
  </p:timing>
  <p:txStyles>
    <p:titleStyle>
      <a:lvl1pPr algn="ctr" defTabSz="496888" rtl="0" eaLnBrk="0" fontAlgn="base" hangingPunct="0">
        <a:spcBef>
          <a:spcPct val="0"/>
        </a:spcBef>
        <a:spcAft>
          <a:spcPct val="0"/>
        </a:spcAft>
        <a:defRPr sz="4800" kern="1200">
          <a:solidFill>
            <a:schemeClr val="tx1"/>
          </a:solidFill>
          <a:latin typeface="+mj-lt"/>
          <a:ea typeface="MS PGothic" panose="020B0600070205080204" pitchFamily="34" charset="-128"/>
          <a:cs typeface="+mj-cs"/>
        </a:defRPr>
      </a:lvl1pPr>
      <a:lvl2pPr algn="ctr" defTabSz="496888" rtl="0" eaLnBrk="0" fontAlgn="base" hangingPunct="0">
        <a:spcBef>
          <a:spcPct val="0"/>
        </a:spcBef>
        <a:spcAft>
          <a:spcPct val="0"/>
        </a:spcAft>
        <a:defRPr sz="4800">
          <a:solidFill>
            <a:schemeClr val="tx1"/>
          </a:solidFill>
          <a:latin typeface="Calibri" pitchFamily="-65" charset="0"/>
          <a:ea typeface="MS PGothic" panose="020B0600070205080204" pitchFamily="34" charset="-128"/>
        </a:defRPr>
      </a:lvl2pPr>
      <a:lvl3pPr algn="ctr" defTabSz="496888" rtl="0" eaLnBrk="0" fontAlgn="base" hangingPunct="0">
        <a:spcBef>
          <a:spcPct val="0"/>
        </a:spcBef>
        <a:spcAft>
          <a:spcPct val="0"/>
        </a:spcAft>
        <a:defRPr sz="4800">
          <a:solidFill>
            <a:schemeClr val="tx1"/>
          </a:solidFill>
          <a:latin typeface="Calibri" pitchFamily="-65" charset="0"/>
          <a:ea typeface="MS PGothic" panose="020B0600070205080204" pitchFamily="34" charset="-128"/>
        </a:defRPr>
      </a:lvl3pPr>
      <a:lvl4pPr algn="ctr" defTabSz="496888" rtl="0" eaLnBrk="0" fontAlgn="base" hangingPunct="0">
        <a:spcBef>
          <a:spcPct val="0"/>
        </a:spcBef>
        <a:spcAft>
          <a:spcPct val="0"/>
        </a:spcAft>
        <a:defRPr sz="4800">
          <a:solidFill>
            <a:schemeClr val="tx1"/>
          </a:solidFill>
          <a:latin typeface="Calibri" pitchFamily="-65" charset="0"/>
          <a:ea typeface="MS PGothic" panose="020B0600070205080204" pitchFamily="34" charset="-128"/>
        </a:defRPr>
      </a:lvl4pPr>
      <a:lvl5pPr algn="ctr" defTabSz="496888" rtl="0" eaLnBrk="0" fontAlgn="base" hangingPunct="0">
        <a:spcBef>
          <a:spcPct val="0"/>
        </a:spcBef>
        <a:spcAft>
          <a:spcPct val="0"/>
        </a:spcAft>
        <a:defRPr sz="4800">
          <a:solidFill>
            <a:schemeClr val="tx1"/>
          </a:solidFill>
          <a:latin typeface="Calibri" pitchFamily="-65" charset="0"/>
          <a:ea typeface="MS PGothic" panose="020B0600070205080204" pitchFamily="34" charset="-128"/>
        </a:defRPr>
      </a:lvl5pPr>
      <a:lvl6pPr marL="457200" algn="ctr" defTabSz="496888" rtl="0" fontAlgn="base">
        <a:spcBef>
          <a:spcPct val="0"/>
        </a:spcBef>
        <a:spcAft>
          <a:spcPct val="0"/>
        </a:spcAft>
        <a:defRPr sz="4800">
          <a:solidFill>
            <a:schemeClr val="tx1"/>
          </a:solidFill>
          <a:latin typeface="Calibri" pitchFamily="-65" charset="0"/>
          <a:ea typeface="ＭＳ Ｐゴシック" pitchFamily="-65" charset="-128"/>
        </a:defRPr>
      </a:lvl6pPr>
      <a:lvl7pPr marL="914400" algn="ctr" defTabSz="496888" rtl="0" fontAlgn="base">
        <a:spcBef>
          <a:spcPct val="0"/>
        </a:spcBef>
        <a:spcAft>
          <a:spcPct val="0"/>
        </a:spcAft>
        <a:defRPr sz="4800">
          <a:solidFill>
            <a:schemeClr val="tx1"/>
          </a:solidFill>
          <a:latin typeface="Calibri" pitchFamily="-65" charset="0"/>
          <a:ea typeface="ＭＳ Ｐゴシック" pitchFamily="-65" charset="-128"/>
        </a:defRPr>
      </a:lvl7pPr>
      <a:lvl8pPr marL="1371600" algn="ctr" defTabSz="496888" rtl="0" fontAlgn="base">
        <a:spcBef>
          <a:spcPct val="0"/>
        </a:spcBef>
        <a:spcAft>
          <a:spcPct val="0"/>
        </a:spcAft>
        <a:defRPr sz="4800">
          <a:solidFill>
            <a:schemeClr val="tx1"/>
          </a:solidFill>
          <a:latin typeface="Calibri" pitchFamily="-65" charset="0"/>
          <a:ea typeface="ＭＳ Ｐゴシック" pitchFamily="-65" charset="-128"/>
        </a:defRPr>
      </a:lvl8pPr>
      <a:lvl9pPr marL="1828800" algn="ctr" defTabSz="496888" rtl="0" fontAlgn="base">
        <a:spcBef>
          <a:spcPct val="0"/>
        </a:spcBef>
        <a:spcAft>
          <a:spcPct val="0"/>
        </a:spcAft>
        <a:defRPr sz="4800">
          <a:solidFill>
            <a:schemeClr val="tx1"/>
          </a:solidFill>
          <a:latin typeface="Calibri" pitchFamily="-65" charset="0"/>
          <a:ea typeface="ＭＳ Ｐゴシック" pitchFamily="-65" charset="-128"/>
        </a:defRPr>
      </a:lvl9pPr>
    </p:titleStyle>
    <p:bodyStyle>
      <a:lvl1pPr marL="373063" indent="-373063" algn="l" defTabSz="496888" rtl="0" eaLnBrk="0" fontAlgn="base" hangingPunct="0">
        <a:spcBef>
          <a:spcPct val="20000"/>
        </a:spcBef>
        <a:spcAft>
          <a:spcPct val="0"/>
        </a:spcAft>
        <a:buFont typeface="Arial" pitchFamily="34" charset="0"/>
        <a:buChar char="•"/>
        <a:defRPr sz="3500" kern="1200">
          <a:solidFill>
            <a:schemeClr val="tx1"/>
          </a:solidFill>
          <a:latin typeface="+mn-lt"/>
          <a:ea typeface="MS PGothic" panose="020B0600070205080204" pitchFamily="34" charset="-128"/>
          <a:cs typeface="+mn-cs"/>
        </a:defRPr>
      </a:lvl1pPr>
      <a:lvl2pPr marL="808038" indent="-309563" algn="l" defTabSz="496888" rtl="0" eaLnBrk="0" fontAlgn="base" hangingPunct="0">
        <a:spcBef>
          <a:spcPct val="20000"/>
        </a:spcBef>
        <a:spcAft>
          <a:spcPct val="0"/>
        </a:spcAft>
        <a:buFont typeface="Arial" pitchFamily="34" charset="0"/>
        <a:buChar char="–"/>
        <a:defRPr sz="3000" kern="1200">
          <a:solidFill>
            <a:schemeClr val="tx1"/>
          </a:solidFill>
          <a:latin typeface="+mn-lt"/>
          <a:ea typeface="MS PGothic" panose="020B0600070205080204" pitchFamily="34" charset="-128"/>
          <a:cs typeface="+mn-cs"/>
        </a:defRPr>
      </a:lvl2pPr>
      <a:lvl3pPr marL="1243013" indent="-247650" algn="l" defTabSz="496888" rtl="0" eaLnBrk="0" fontAlgn="base" hangingPunct="0">
        <a:spcBef>
          <a:spcPct val="20000"/>
        </a:spcBef>
        <a:spcAft>
          <a:spcPct val="0"/>
        </a:spcAft>
        <a:buFont typeface="Arial" pitchFamily="34" charset="0"/>
        <a:buChar char="•"/>
        <a:defRPr sz="2600" kern="1200">
          <a:solidFill>
            <a:schemeClr val="tx1"/>
          </a:solidFill>
          <a:latin typeface="+mn-lt"/>
          <a:ea typeface="MS PGothic" panose="020B0600070205080204" pitchFamily="34" charset="-128"/>
          <a:cs typeface="+mn-cs"/>
        </a:defRPr>
      </a:lvl3pPr>
      <a:lvl4pPr marL="1741488" indent="-247650" algn="l" defTabSz="496888" rtl="0" eaLnBrk="0" fontAlgn="base" hangingPunct="0">
        <a:spcBef>
          <a:spcPct val="20000"/>
        </a:spcBef>
        <a:spcAft>
          <a:spcPct val="0"/>
        </a:spcAft>
        <a:buFont typeface="Arial" pitchFamily="34" charset="0"/>
        <a:buChar char="–"/>
        <a:defRPr sz="2200" kern="1200">
          <a:solidFill>
            <a:schemeClr val="tx1"/>
          </a:solidFill>
          <a:latin typeface="+mn-lt"/>
          <a:ea typeface="MS PGothic" panose="020B0600070205080204" pitchFamily="34" charset="-128"/>
          <a:cs typeface="+mn-cs"/>
        </a:defRPr>
      </a:lvl4pPr>
      <a:lvl5pPr marL="2238375" indent="-247650" algn="l" defTabSz="496888" rtl="0" eaLnBrk="0" fontAlgn="base" hangingPunct="0">
        <a:spcBef>
          <a:spcPct val="20000"/>
        </a:spcBef>
        <a:spcAft>
          <a:spcPct val="0"/>
        </a:spcAft>
        <a:buFont typeface="Arial" pitchFamily="34" charset="0"/>
        <a:buChar char="»"/>
        <a:defRPr sz="2200" kern="1200">
          <a:solidFill>
            <a:schemeClr val="tx1"/>
          </a:solidFill>
          <a:latin typeface="+mn-lt"/>
          <a:ea typeface="MS PGothic" panose="020B0600070205080204" pitchFamily="34" charset="-128"/>
          <a:cs typeface="+mn-cs"/>
        </a:defRPr>
      </a:lvl5pPr>
      <a:lvl6pPr marL="2737566" indent="-248870" algn="l" defTabSz="497739" rtl="0" eaLnBrk="1" latinLnBrk="0" hangingPunct="1">
        <a:spcBef>
          <a:spcPct val="20000"/>
        </a:spcBef>
        <a:buFont typeface="Arial"/>
        <a:buChar char="•"/>
        <a:defRPr sz="2200" kern="1200">
          <a:solidFill>
            <a:schemeClr val="tx1"/>
          </a:solidFill>
          <a:latin typeface="+mn-lt"/>
          <a:ea typeface="+mn-ea"/>
          <a:cs typeface="+mn-cs"/>
        </a:defRPr>
      </a:lvl6pPr>
      <a:lvl7pPr marL="3235305" indent="-248870" algn="l" defTabSz="497739" rtl="0" eaLnBrk="1" latinLnBrk="0" hangingPunct="1">
        <a:spcBef>
          <a:spcPct val="20000"/>
        </a:spcBef>
        <a:buFont typeface="Arial"/>
        <a:buChar char="•"/>
        <a:defRPr sz="2200" kern="1200">
          <a:solidFill>
            <a:schemeClr val="tx1"/>
          </a:solidFill>
          <a:latin typeface="+mn-lt"/>
          <a:ea typeface="+mn-ea"/>
          <a:cs typeface="+mn-cs"/>
        </a:defRPr>
      </a:lvl7pPr>
      <a:lvl8pPr marL="3733043" indent="-248870" algn="l" defTabSz="497739" rtl="0" eaLnBrk="1" latinLnBrk="0" hangingPunct="1">
        <a:spcBef>
          <a:spcPct val="20000"/>
        </a:spcBef>
        <a:buFont typeface="Arial"/>
        <a:buChar char="•"/>
        <a:defRPr sz="2200" kern="1200">
          <a:solidFill>
            <a:schemeClr val="tx1"/>
          </a:solidFill>
          <a:latin typeface="+mn-lt"/>
          <a:ea typeface="+mn-ea"/>
          <a:cs typeface="+mn-cs"/>
        </a:defRPr>
      </a:lvl8pPr>
      <a:lvl9pPr marL="4230783" indent="-248870" algn="l" defTabSz="49773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39" rtl="0" eaLnBrk="1" latinLnBrk="0" hangingPunct="1">
        <a:defRPr sz="2000" kern="1200">
          <a:solidFill>
            <a:schemeClr val="tx1"/>
          </a:solidFill>
          <a:latin typeface="+mn-lt"/>
          <a:ea typeface="+mn-ea"/>
          <a:cs typeface="+mn-cs"/>
        </a:defRPr>
      </a:lvl1pPr>
      <a:lvl2pPr marL="497739" algn="l" defTabSz="497739" rtl="0" eaLnBrk="1" latinLnBrk="0" hangingPunct="1">
        <a:defRPr sz="2000" kern="1200">
          <a:solidFill>
            <a:schemeClr val="tx1"/>
          </a:solidFill>
          <a:latin typeface="+mn-lt"/>
          <a:ea typeface="+mn-ea"/>
          <a:cs typeface="+mn-cs"/>
        </a:defRPr>
      </a:lvl2pPr>
      <a:lvl3pPr marL="995478" algn="l" defTabSz="497739" rtl="0" eaLnBrk="1" latinLnBrk="0" hangingPunct="1">
        <a:defRPr sz="2000" kern="1200">
          <a:solidFill>
            <a:schemeClr val="tx1"/>
          </a:solidFill>
          <a:latin typeface="+mn-lt"/>
          <a:ea typeface="+mn-ea"/>
          <a:cs typeface="+mn-cs"/>
        </a:defRPr>
      </a:lvl3pPr>
      <a:lvl4pPr marL="1493217" algn="l" defTabSz="497739" rtl="0" eaLnBrk="1" latinLnBrk="0" hangingPunct="1">
        <a:defRPr sz="2000" kern="1200">
          <a:solidFill>
            <a:schemeClr val="tx1"/>
          </a:solidFill>
          <a:latin typeface="+mn-lt"/>
          <a:ea typeface="+mn-ea"/>
          <a:cs typeface="+mn-cs"/>
        </a:defRPr>
      </a:lvl4pPr>
      <a:lvl5pPr marL="1990957" algn="l" defTabSz="497739" rtl="0" eaLnBrk="1" latinLnBrk="0" hangingPunct="1">
        <a:defRPr sz="2000" kern="1200">
          <a:solidFill>
            <a:schemeClr val="tx1"/>
          </a:solidFill>
          <a:latin typeface="+mn-lt"/>
          <a:ea typeface="+mn-ea"/>
          <a:cs typeface="+mn-cs"/>
        </a:defRPr>
      </a:lvl5pPr>
      <a:lvl6pPr marL="2488695" algn="l" defTabSz="497739" rtl="0" eaLnBrk="1" latinLnBrk="0" hangingPunct="1">
        <a:defRPr sz="2000" kern="1200">
          <a:solidFill>
            <a:schemeClr val="tx1"/>
          </a:solidFill>
          <a:latin typeface="+mn-lt"/>
          <a:ea typeface="+mn-ea"/>
          <a:cs typeface="+mn-cs"/>
        </a:defRPr>
      </a:lvl6pPr>
      <a:lvl7pPr marL="2986435" algn="l" defTabSz="497739" rtl="0" eaLnBrk="1" latinLnBrk="0" hangingPunct="1">
        <a:defRPr sz="2000" kern="1200">
          <a:solidFill>
            <a:schemeClr val="tx1"/>
          </a:solidFill>
          <a:latin typeface="+mn-lt"/>
          <a:ea typeface="+mn-ea"/>
          <a:cs typeface="+mn-cs"/>
        </a:defRPr>
      </a:lvl7pPr>
      <a:lvl8pPr marL="3484174" algn="l" defTabSz="497739" rtl="0" eaLnBrk="1" latinLnBrk="0" hangingPunct="1">
        <a:defRPr sz="2000" kern="1200">
          <a:solidFill>
            <a:schemeClr val="tx1"/>
          </a:solidFill>
          <a:latin typeface="+mn-lt"/>
          <a:ea typeface="+mn-ea"/>
          <a:cs typeface="+mn-cs"/>
        </a:defRPr>
      </a:lvl8pPr>
      <a:lvl9pPr marL="3981914" algn="l" defTabSz="49773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07519" y="1927654"/>
            <a:ext cx="7661189" cy="400110"/>
          </a:xfrm>
          <a:prstGeom prst="rect">
            <a:avLst/>
          </a:prstGeom>
          <a:noFill/>
        </p:spPr>
        <p:txBody>
          <a:bodyPr wrap="square" rtlCol="0">
            <a:spAutoFit/>
          </a:bodyPr>
          <a:lstStyle/>
          <a:p>
            <a:r>
              <a:rPr lang="id-ID" b="1" dirty="0" smtClean="0">
                <a:latin typeface="Georgia" panose="02040502050405020303" pitchFamily="18" charset="0"/>
              </a:rPr>
              <a:t>EVALUATION OF UT’S ACADEMIC SERVICE SCHEMES</a:t>
            </a:r>
            <a:endParaRPr lang="id-ID" b="1" dirty="0">
              <a:latin typeface="Georgia" panose="02040502050405020303" pitchFamily="18" charset="0"/>
            </a:endParaRPr>
          </a:p>
        </p:txBody>
      </p:sp>
      <p:sp>
        <p:nvSpPr>
          <p:cNvPr id="3" name="TextBox 2"/>
          <p:cNvSpPr txBox="1"/>
          <p:nvPr/>
        </p:nvSpPr>
        <p:spPr>
          <a:xfrm>
            <a:off x="1882345" y="2339548"/>
            <a:ext cx="7661189" cy="400110"/>
          </a:xfrm>
          <a:prstGeom prst="rect">
            <a:avLst/>
          </a:prstGeom>
          <a:noFill/>
        </p:spPr>
        <p:txBody>
          <a:bodyPr wrap="square" rtlCol="0">
            <a:spAutoFit/>
          </a:bodyPr>
          <a:lstStyle/>
          <a:p>
            <a:r>
              <a:rPr lang="id-ID" b="1" dirty="0" smtClean="0">
                <a:latin typeface="Georgia" panose="02040502050405020303" pitchFamily="18" charset="0"/>
              </a:rPr>
              <a:t>Enang Rusyana, Dina Thaib, Sugilar, Argadatta Sigit   </a:t>
            </a:r>
            <a:endParaRPr lang="id-ID" b="1" dirty="0">
              <a:latin typeface="Georgia" panose="02040502050405020303" pitchFamily="18" charset="0"/>
            </a:endParaRPr>
          </a:p>
        </p:txBody>
      </p:sp>
      <p:sp>
        <p:nvSpPr>
          <p:cNvPr id="4" name="TextBox 3"/>
          <p:cNvSpPr txBox="1"/>
          <p:nvPr/>
        </p:nvSpPr>
        <p:spPr>
          <a:xfrm>
            <a:off x="2034746" y="6137203"/>
            <a:ext cx="6763266" cy="769441"/>
          </a:xfrm>
          <a:prstGeom prst="rect">
            <a:avLst/>
          </a:prstGeom>
          <a:noFill/>
        </p:spPr>
        <p:txBody>
          <a:bodyPr wrap="square" rtlCol="0">
            <a:spAutoFit/>
          </a:bodyPr>
          <a:lstStyle/>
          <a:p>
            <a:pPr algn="ctr"/>
            <a:r>
              <a:rPr lang="id-ID" sz="4400" b="1" dirty="0" smtClean="0">
                <a:latin typeface="Georgia" panose="02040502050405020303" pitchFamily="18" charset="0"/>
              </a:rPr>
              <a:t>Indonesia</a:t>
            </a:r>
            <a:r>
              <a:rPr lang="id-ID" b="1" dirty="0" smtClean="0">
                <a:latin typeface="Georgia" panose="02040502050405020303" pitchFamily="18" charset="0"/>
              </a:rPr>
              <a:t>   </a:t>
            </a:r>
            <a:endParaRPr lang="id-ID" b="1" dirty="0">
              <a:latin typeface="Georgia" panose="02040502050405020303" pitchFamily="18"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1963" y="2550154"/>
            <a:ext cx="8695039" cy="4708981"/>
          </a:xfrm>
          <a:prstGeom prst="rect">
            <a:avLst/>
          </a:prstGeom>
          <a:noFill/>
        </p:spPr>
        <p:txBody>
          <a:bodyPr wrap="square" rtlCol="0">
            <a:spAutoFit/>
          </a:bodyPr>
          <a:lstStyle/>
          <a:p>
            <a:r>
              <a:rPr lang="id-ID" b="1" dirty="0" smtClean="0"/>
              <a:t>						   				   		          </a:t>
            </a:r>
          </a:p>
          <a:p>
            <a:r>
              <a:rPr lang="id-ID" b="1" dirty="0" smtClean="0"/>
              <a:t>                                               </a:t>
            </a:r>
            <a:endParaRPr lang="id-ID" dirty="0" smtClean="0"/>
          </a:p>
          <a:p>
            <a:endParaRPr lang="id-ID" dirty="0" smtClean="0"/>
          </a:p>
          <a:p>
            <a:endParaRPr lang="id-ID" dirty="0" smtClean="0"/>
          </a:p>
          <a:p>
            <a:r>
              <a:rPr lang="id-ID" dirty="0"/>
              <a:t>	</a:t>
            </a:r>
            <a:r>
              <a:rPr lang="id-ID" dirty="0" smtClean="0"/>
              <a:t>					    </a:t>
            </a:r>
          </a:p>
          <a:p>
            <a:r>
              <a:rPr lang="id-ID" dirty="0" smtClean="0"/>
              <a:t>The Students GPA		    </a:t>
            </a:r>
          </a:p>
          <a:p>
            <a:r>
              <a:rPr lang="id-ID" dirty="0"/>
              <a:t>	</a:t>
            </a:r>
            <a:r>
              <a:rPr lang="id-ID" dirty="0" smtClean="0"/>
              <a:t>					    		     				</a:t>
            </a:r>
          </a:p>
          <a:p>
            <a:endParaRPr lang="id-ID" dirty="0"/>
          </a:p>
          <a:p>
            <a:endParaRPr lang="id-ID" dirty="0" smtClean="0"/>
          </a:p>
          <a:p>
            <a:endParaRPr lang="id-ID" dirty="0"/>
          </a:p>
          <a:p>
            <a:r>
              <a:rPr lang="id-ID" dirty="0" smtClean="0"/>
              <a:t>                                             </a:t>
            </a:r>
          </a:p>
          <a:p>
            <a:r>
              <a:rPr lang="id-ID" dirty="0" smtClean="0"/>
              <a:t>                                              </a:t>
            </a:r>
          </a:p>
          <a:p>
            <a:r>
              <a:rPr lang="id-ID" dirty="0"/>
              <a:t>	</a:t>
            </a:r>
            <a:r>
              <a:rPr lang="id-ID" dirty="0" smtClean="0"/>
              <a:t>					    </a:t>
            </a:r>
          </a:p>
          <a:p>
            <a:r>
              <a:rPr lang="id-ID" dirty="0"/>
              <a:t>	</a:t>
            </a:r>
            <a:r>
              <a:rPr lang="id-ID" dirty="0" smtClean="0"/>
              <a:t>					     </a:t>
            </a:r>
          </a:p>
          <a:p>
            <a:endParaRPr lang="id-ID" b="1" dirty="0"/>
          </a:p>
        </p:txBody>
      </p:sp>
      <p:sp>
        <p:nvSpPr>
          <p:cNvPr id="5" name="Oval 4"/>
          <p:cNvSpPr/>
          <p:nvPr/>
        </p:nvSpPr>
        <p:spPr>
          <a:xfrm>
            <a:off x="3707970" y="1604211"/>
            <a:ext cx="2848425" cy="1295315"/>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solidFill>
                  <a:sysClr val="windowText" lastClr="000000"/>
                </a:solidFill>
              </a:rPr>
              <a:t>SPS Plus: 3.19</a:t>
            </a:r>
          </a:p>
          <a:p>
            <a:pPr algn="ctr"/>
            <a:r>
              <a:rPr lang="id-ID" dirty="0" smtClean="0">
                <a:solidFill>
                  <a:sysClr val="windowText" lastClr="000000"/>
                </a:solidFill>
              </a:rPr>
              <a:t>SPS Full: 3.18</a:t>
            </a:r>
          </a:p>
          <a:p>
            <a:pPr algn="ctr"/>
            <a:r>
              <a:rPr lang="id-ID" dirty="0" smtClean="0">
                <a:solidFill>
                  <a:sysClr val="windowText" lastClr="000000"/>
                </a:solidFill>
              </a:rPr>
              <a:t>SPS Semi: 2.56</a:t>
            </a:r>
            <a:endParaRPr lang="id-ID" dirty="0">
              <a:solidFill>
                <a:sysClr val="windowText" lastClr="000000"/>
              </a:solidFill>
            </a:endParaRPr>
          </a:p>
        </p:txBody>
      </p:sp>
      <p:sp>
        <p:nvSpPr>
          <p:cNvPr id="6" name="Oval 5"/>
          <p:cNvSpPr/>
          <p:nvPr/>
        </p:nvSpPr>
        <p:spPr>
          <a:xfrm>
            <a:off x="4010903" y="3991815"/>
            <a:ext cx="2545493" cy="1902941"/>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solidFill>
                  <a:sysClr val="windowText" lastClr="000000"/>
                </a:solidFill>
              </a:rPr>
              <a:t>SPS no Tutoring: 2.70</a:t>
            </a:r>
          </a:p>
          <a:p>
            <a:pPr algn="ctr"/>
            <a:r>
              <a:rPr lang="id-ID" dirty="0" smtClean="0">
                <a:solidFill>
                  <a:sysClr val="windowText" lastClr="000000"/>
                </a:solidFill>
              </a:rPr>
              <a:t>SPS Online: -</a:t>
            </a:r>
          </a:p>
          <a:p>
            <a:pPr algn="ctr"/>
            <a:r>
              <a:rPr lang="id-ID" dirty="0" smtClean="0">
                <a:solidFill>
                  <a:sysClr val="windowText" lastClr="000000"/>
                </a:solidFill>
              </a:rPr>
              <a:t>Non-SPS: 2.55</a:t>
            </a:r>
            <a:endParaRPr lang="id-ID" dirty="0">
              <a:solidFill>
                <a:sysClr val="windowText" lastClr="000000"/>
              </a:solidFill>
            </a:endParaRPr>
          </a:p>
        </p:txBody>
      </p:sp>
      <p:cxnSp>
        <p:nvCxnSpPr>
          <p:cNvPr id="7" name="Straight Arrow Connector 6"/>
          <p:cNvCxnSpPr/>
          <p:nvPr/>
        </p:nvCxnSpPr>
        <p:spPr>
          <a:xfrm flipV="1">
            <a:off x="3443716" y="2871606"/>
            <a:ext cx="1072788" cy="132873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526870" y="4316221"/>
            <a:ext cx="480625" cy="55054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7457413" y="1249335"/>
            <a:ext cx="2137719" cy="1346887"/>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ln>
                  <a:solidFill>
                    <a:schemeClr val="tx1"/>
                  </a:solidFill>
                </a:ln>
                <a:solidFill>
                  <a:sysClr val="windowText" lastClr="000000"/>
                </a:solidFill>
              </a:rPr>
              <a:t>WHY THE SAME RESULT?</a:t>
            </a:r>
            <a:endParaRPr lang="id-ID" dirty="0">
              <a:ln>
                <a:solidFill>
                  <a:schemeClr val="tx1"/>
                </a:solidFill>
              </a:ln>
              <a:solidFill>
                <a:sysClr val="windowText" lastClr="000000"/>
              </a:solidFill>
            </a:endParaRPr>
          </a:p>
        </p:txBody>
      </p:sp>
      <p:cxnSp>
        <p:nvCxnSpPr>
          <p:cNvPr id="11" name="Straight Arrow Connector 10"/>
          <p:cNvCxnSpPr/>
          <p:nvPr/>
        </p:nvCxnSpPr>
        <p:spPr>
          <a:xfrm flipH="1">
            <a:off x="6065519" y="2518070"/>
            <a:ext cx="1843241" cy="288453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849122" y="372950"/>
            <a:ext cx="4576894" cy="584775"/>
          </a:xfrm>
          <a:prstGeom prst="rect">
            <a:avLst/>
          </a:prstGeom>
        </p:spPr>
        <p:txBody>
          <a:bodyPr wrap="none">
            <a:spAutoFit/>
          </a:bodyPr>
          <a:lstStyle/>
          <a:p>
            <a:r>
              <a:rPr lang="id-ID" sz="3200" b="1" dirty="0" smtClean="0"/>
              <a:t>Result and </a:t>
            </a:r>
            <a:r>
              <a:rPr lang="id-ID" sz="3200" b="1" dirty="0"/>
              <a:t>Discussion</a:t>
            </a:r>
          </a:p>
        </p:txBody>
      </p:sp>
      <p:sp>
        <p:nvSpPr>
          <p:cNvPr id="17" name="Rectangle 16"/>
          <p:cNvSpPr/>
          <p:nvPr/>
        </p:nvSpPr>
        <p:spPr>
          <a:xfrm>
            <a:off x="1294729" y="1447769"/>
            <a:ext cx="1550424" cy="584775"/>
          </a:xfrm>
          <a:prstGeom prst="rect">
            <a:avLst/>
          </a:prstGeom>
        </p:spPr>
        <p:txBody>
          <a:bodyPr wrap="none">
            <a:spAutoFit/>
          </a:bodyPr>
          <a:lstStyle/>
          <a:p>
            <a:r>
              <a:rPr lang="id-ID" sz="3200" b="1" dirty="0"/>
              <a:t>Result </a:t>
            </a:r>
            <a:endParaRPr lang="id-ID" sz="3200" dirty="0"/>
          </a:p>
        </p:txBody>
      </p:sp>
      <p:sp>
        <p:nvSpPr>
          <p:cNvPr id="3" name="TextBox 2"/>
          <p:cNvSpPr txBox="1"/>
          <p:nvPr/>
        </p:nvSpPr>
        <p:spPr>
          <a:xfrm>
            <a:off x="7485855" y="2871606"/>
            <a:ext cx="2668798" cy="1938992"/>
          </a:xfrm>
          <a:prstGeom prst="rect">
            <a:avLst/>
          </a:prstGeom>
          <a:noFill/>
        </p:spPr>
        <p:txBody>
          <a:bodyPr wrap="square" rtlCol="0">
            <a:spAutoFit/>
          </a:bodyPr>
          <a:lstStyle/>
          <a:p>
            <a:r>
              <a:rPr lang="id-ID" dirty="0" smtClean="0"/>
              <a:t>Whereas, the students with SPS Semi attended face to face tutorial, while the students with SPS No FtF Tutorial were not.</a:t>
            </a:r>
            <a:endParaRPr lang="id-ID" dirty="0"/>
          </a:p>
        </p:txBody>
      </p:sp>
      <p:cxnSp>
        <p:nvCxnSpPr>
          <p:cNvPr id="15" name="Straight Arrow Connector 14"/>
          <p:cNvCxnSpPr>
            <a:stCxn id="9" idx="2"/>
          </p:cNvCxnSpPr>
          <p:nvPr/>
        </p:nvCxnSpPr>
        <p:spPr>
          <a:xfrm flipH="1">
            <a:off x="5975369" y="1922779"/>
            <a:ext cx="1482044" cy="62737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7485855" y="5027251"/>
            <a:ext cx="2261677" cy="1644084"/>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ln>
                  <a:solidFill>
                    <a:schemeClr val="tx1"/>
                  </a:solidFill>
                </a:ln>
                <a:solidFill>
                  <a:sysClr val="windowText" lastClr="000000"/>
                </a:solidFill>
              </a:rPr>
              <a:t>WHY THE SPS NO TUT BETTER THAN SPS SEMI?</a:t>
            </a:r>
            <a:endParaRPr lang="id-ID" dirty="0">
              <a:ln>
                <a:solidFill>
                  <a:schemeClr val="tx1"/>
                </a:solidFill>
              </a:ln>
              <a:solidFill>
                <a:sysClr val="windowText" lastClr="000000"/>
              </a:solidFill>
            </a:endParaRPr>
          </a:p>
        </p:txBody>
      </p:sp>
      <p:cxnSp>
        <p:nvCxnSpPr>
          <p:cNvPr id="14" name="Straight Arrow Connector 13"/>
          <p:cNvCxnSpPr/>
          <p:nvPr/>
        </p:nvCxnSpPr>
        <p:spPr>
          <a:xfrm flipH="1" flipV="1">
            <a:off x="6065519" y="4810598"/>
            <a:ext cx="1420336" cy="90039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5775158" y="2727158"/>
            <a:ext cx="2133602" cy="24384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72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438135"/>
              </p:ext>
            </p:extLst>
          </p:nvPr>
        </p:nvGraphicFramePr>
        <p:xfrm>
          <a:off x="1553445" y="1133019"/>
          <a:ext cx="7679650" cy="3931920"/>
        </p:xfrm>
        <a:graphic>
          <a:graphicData uri="http://schemas.openxmlformats.org/drawingml/2006/table">
            <a:tbl>
              <a:tblPr firstRow="1" bandRow="1">
                <a:tableStyleId>{5C22544A-7EE6-4342-B048-85BDC9FD1C3A}</a:tableStyleId>
              </a:tblPr>
              <a:tblGrid>
                <a:gridCol w="1873500"/>
                <a:gridCol w="1169769"/>
                <a:gridCol w="1062681"/>
                <a:gridCol w="710480"/>
                <a:gridCol w="998976"/>
                <a:gridCol w="944977"/>
                <a:gridCol w="919267"/>
              </a:tblGrid>
              <a:tr h="370840">
                <a:tc>
                  <a:txBody>
                    <a:bodyPr/>
                    <a:lstStyle/>
                    <a:p>
                      <a:pPr algn="ctr"/>
                      <a:r>
                        <a:rPr lang="id-ID" dirty="0" smtClean="0"/>
                        <a:t>Component</a:t>
                      </a:r>
                      <a:endParaRPr lang="id-ID" dirty="0"/>
                    </a:p>
                  </a:txBody>
                  <a:tcPr anchor="ctr"/>
                </a:tc>
                <a:tc>
                  <a:txBody>
                    <a:bodyPr/>
                    <a:lstStyle/>
                    <a:p>
                      <a:pPr algn="ctr"/>
                      <a:r>
                        <a:rPr lang="id-ID" sz="1600" dirty="0" smtClean="0"/>
                        <a:t>SPS Plus (Scholar-ship Stdn)</a:t>
                      </a:r>
                      <a:endParaRPr lang="id-ID" sz="1600" dirty="0"/>
                    </a:p>
                  </a:txBody>
                  <a:tcPr anchor="ctr"/>
                </a:tc>
                <a:tc>
                  <a:txBody>
                    <a:bodyPr/>
                    <a:lstStyle/>
                    <a:p>
                      <a:pPr algn="ctr"/>
                      <a:r>
                        <a:rPr lang="id-ID" sz="1600" dirty="0" smtClean="0"/>
                        <a:t>Full SPS (Scholars-hip Stdn)</a:t>
                      </a:r>
                      <a:endParaRPr lang="id-ID" sz="1600" dirty="0"/>
                    </a:p>
                  </a:txBody>
                  <a:tcPr anchor="ctr"/>
                </a:tc>
                <a:tc>
                  <a:txBody>
                    <a:bodyPr/>
                    <a:lstStyle/>
                    <a:p>
                      <a:pPr algn="ctr"/>
                      <a:r>
                        <a:rPr lang="id-ID" sz="1600" dirty="0" smtClean="0"/>
                        <a:t>Semi SPS</a:t>
                      </a:r>
                      <a:endParaRPr lang="id-ID" sz="1600" dirty="0"/>
                    </a:p>
                  </a:txBody>
                  <a:tcPr anchor="ctr"/>
                </a:tc>
                <a:tc>
                  <a:txBody>
                    <a:bodyPr/>
                    <a:lstStyle/>
                    <a:p>
                      <a:pPr algn="ctr"/>
                      <a:r>
                        <a:rPr lang="id-ID" sz="1600" dirty="0" smtClean="0"/>
                        <a:t>SPS Non FtF Tutorial</a:t>
                      </a:r>
                      <a:endParaRPr lang="id-ID" sz="1600" dirty="0"/>
                    </a:p>
                  </a:txBody>
                  <a:tcPr anchor="ctr"/>
                </a:tc>
                <a:tc>
                  <a:txBody>
                    <a:bodyPr/>
                    <a:lstStyle/>
                    <a:p>
                      <a:pPr algn="ctr"/>
                      <a:r>
                        <a:rPr lang="id-ID" sz="1600" dirty="0" smtClean="0"/>
                        <a:t>SPS Online</a:t>
                      </a:r>
                      <a:endParaRPr lang="id-ID" sz="1600" dirty="0"/>
                    </a:p>
                  </a:txBody>
                  <a:tcPr anchor="ctr"/>
                </a:tc>
                <a:tc>
                  <a:txBody>
                    <a:bodyPr/>
                    <a:lstStyle/>
                    <a:p>
                      <a:pPr algn="ctr"/>
                      <a:r>
                        <a:rPr lang="id-ID" sz="1600" dirty="0" smtClean="0"/>
                        <a:t>Non-SPS</a:t>
                      </a:r>
                      <a:endParaRPr lang="id-ID" sz="1600" dirty="0"/>
                    </a:p>
                  </a:txBody>
                  <a:tcPr anchor="ctr"/>
                </a:tc>
              </a:tr>
              <a:tr h="370840">
                <a:tc>
                  <a:txBody>
                    <a:bodyPr/>
                    <a:lstStyle/>
                    <a:p>
                      <a:r>
                        <a:rPr lang="id-ID" sz="1800" dirty="0" smtClean="0"/>
                        <a:t>Printed Learning Material included</a:t>
                      </a:r>
                      <a:endParaRPr lang="id-ID" sz="1800" dirty="0"/>
                    </a:p>
                  </a:txBody>
                  <a:tcPr/>
                </a:tc>
                <a:tc>
                  <a:txBody>
                    <a:bodyPr/>
                    <a:lstStyle/>
                    <a:p>
                      <a:pPr algn="ctr"/>
                      <a:r>
                        <a:rPr lang="id-ID" b="1" dirty="0" smtClean="0"/>
                        <a:t>V</a:t>
                      </a:r>
                      <a:endParaRPr lang="id-ID" b="1" dirty="0"/>
                    </a:p>
                  </a:txBody>
                  <a:tcPr anchor="ctr"/>
                </a:tc>
                <a:tc>
                  <a:txBody>
                    <a:bodyPr/>
                    <a:lstStyle/>
                    <a:p>
                      <a:pPr algn="ctr"/>
                      <a:r>
                        <a:rPr lang="id-ID" b="1" dirty="0" smtClean="0"/>
                        <a:t>V</a:t>
                      </a:r>
                      <a:endParaRPr lang="id-ID" b="1" dirty="0"/>
                    </a:p>
                  </a:txBody>
                  <a:tcPr anchor="ctr"/>
                </a:tc>
                <a:tc>
                  <a:txBody>
                    <a:bodyPr/>
                    <a:lstStyle/>
                    <a:p>
                      <a:pPr algn="ctr"/>
                      <a:r>
                        <a:rPr lang="id-ID" b="1" dirty="0" smtClean="0"/>
                        <a:t>V</a:t>
                      </a:r>
                      <a:endParaRPr lang="id-ID" b="1" dirty="0"/>
                    </a:p>
                  </a:txBody>
                  <a:tcPr anchor="ctr"/>
                </a:tc>
                <a:tc>
                  <a:txBody>
                    <a:bodyPr/>
                    <a:lstStyle/>
                    <a:p>
                      <a:pPr algn="ctr"/>
                      <a:r>
                        <a:rPr lang="id-ID" b="1" dirty="0" smtClean="0"/>
                        <a:t>V</a:t>
                      </a:r>
                      <a:endParaRPr lang="id-ID" b="1" dirty="0"/>
                    </a:p>
                  </a:txBody>
                  <a:tcPr anchor="ctr"/>
                </a:tc>
                <a:tc>
                  <a:txBody>
                    <a:bodyPr/>
                    <a:lstStyle/>
                    <a:p>
                      <a:pPr algn="ctr"/>
                      <a:r>
                        <a:rPr lang="id-ID" b="1" dirty="0" smtClean="0"/>
                        <a:t>-</a:t>
                      </a:r>
                      <a:endParaRPr lang="id-ID" b="1" dirty="0"/>
                    </a:p>
                  </a:txBody>
                  <a:tcPr anchor="ctr"/>
                </a:tc>
                <a:tc>
                  <a:txBody>
                    <a:bodyPr/>
                    <a:lstStyle/>
                    <a:p>
                      <a:pPr algn="ctr"/>
                      <a:r>
                        <a:rPr lang="id-ID" b="1" dirty="0" smtClean="0"/>
                        <a:t>-</a:t>
                      </a:r>
                      <a:endParaRPr lang="id-ID" b="1" dirty="0"/>
                    </a:p>
                  </a:txBody>
                  <a:tcPr anchor="ctr"/>
                </a:tc>
              </a:tr>
              <a:tr h="370840">
                <a:tc>
                  <a:txBody>
                    <a:bodyPr/>
                    <a:lstStyle/>
                    <a:p>
                      <a:r>
                        <a:rPr lang="id-ID" sz="1800" dirty="0" smtClean="0"/>
                        <a:t>Face to Face Tutorial</a:t>
                      </a:r>
                      <a:r>
                        <a:rPr lang="id-ID" sz="1800" baseline="0" dirty="0" smtClean="0"/>
                        <a:t> included</a:t>
                      </a:r>
                      <a:endParaRPr lang="id-ID" sz="1800" dirty="0"/>
                    </a:p>
                  </a:txBody>
                  <a:tcPr/>
                </a:tc>
                <a:tc>
                  <a:txBody>
                    <a:bodyPr/>
                    <a:lstStyle/>
                    <a:p>
                      <a:pPr algn="ctr"/>
                      <a:r>
                        <a:rPr lang="id-ID" b="1" dirty="0" smtClean="0"/>
                        <a:t>V</a:t>
                      </a:r>
                      <a:endParaRPr lang="id-ID" b="1" dirty="0"/>
                    </a:p>
                  </a:txBody>
                  <a:tcPr anchor="ctr"/>
                </a:tc>
                <a:tc>
                  <a:txBody>
                    <a:bodyPr/>
                    <a:lstStyle/>
                    <a:p>
                      <a:pPr algn="ctr"/>
                      <a:r>
                        <a:rPr lang="id-ID" b="1" dirty="0" smtClean="0"/>
                        <a:t>V</a:t>
                      </a:r>
                      <a:endParaRPr lang="id-ID" b="1" dirty="0"/>
                    </a:p>
                  </a:txBody>
                  <a:tcPr anchor="ctr"/>
                </a:tc>
                <a:tc>
                  <a:txBody>
                    <a:bodyPr/>
                    <a:lstStyle/>
                    <a:p>
                      <a:pPr algn="ctr"/>
                      <a:r>
                        <a:rPr lang="id-ID" b="1" dirty="0" smtClean="0"/>
                        <a:t>V/-</a:t>
                      </a:r>
                      <a:endParaRPr lang="id-ID" b="1" dirty="0"/>
                    </a:p>
                  </a:txBody>
                  <a:tcPr anchor="ctr"/>
                </a:tc>
                <a:tc>
                  <a:txBody>
                    <a:bodyPr/>
                    <a:lstStyle/>
                    <a:p>
                      <a:pPr algn="ctr"/>
                      <a:r>
                        <a:rPr lang="id-ID" b="1" dirty="0" smtClean="0"/>
                        <a:t>-</a:t>
                      </a:r>
                      <a:endParaRPr lang="id-ID" b="1" dirty="0"/>
                    </a:p>
                  </a:txBody>
                  <a:tcPr anchor="ctr"/>
                </a:tc>
                <a:tc>
                  <a:txBody>
                    <a:bodyPr/>
                    <a:lstStyle/>
                    <a:p>
                      <a:pPr algn="ctr"/>
                      <a:r>
                        <a:rPr lang="id-ID" b="1" dirty="0" smtClean="0"/>
                        <a:t>-</a:t>
                      </a:r>
                      <a:endParaRPr lang="id-ID" b="1" dirty="0"/>
                    </a:p>
                  </a:txBody>
                  <a:tcPr anchor="ctr"/>
                </a:tc>
                <a:tc>
                  <a:txBody>
                    <a:bodyPr/>
                    <a:lstStyle/>
                    <a:p>
                      <a:pPr algn="ctr"/>
                      <a:r>
                        <a:rPr lang="id-ID" b="1" dirty="0" smtClean="0"/>
                        <a:t>-</a:t>
                      </a:r>
                      <a:endParaRPr lang="id-ID" b="1" dirty="0"/>
                    </a:p>
                  </a:txBody>
                  <a:tcPr anchor="ctr"/>
                </a:tc>
              </a:tr>
              <a:tr h="370840">
                <a:tc>
                  <a:txBody>
                    <a:bodyPr/>
                    <a:lstStyle/>
                    <a:p>
                      <a:r>
                        <a:rPr lang="id-ID" sz="1800" dirty="0" smtClean="0"/>
                        <a:t>Personal development Training included</a:t>
                      </a:r>
                      <a:endParaRPr lang="id-ID" sz="1800" dirty="0"/>
                    </a:p>
                  </a:txBody>
                  <a:tcPr/>
                </a:tc>
                <a:tc>
                  <a:txBody>
                    <a:bodyPr/>
                    <a:lstStyle/>
                    <a:p>
                      <a:pPr algn="ctr"/>
                      <a:r>
                        <a:rPr lang="id-ID" b="1" dirty="0" smtClean="0"/>
                        <a:t>V</a:t>
                      </a:r>
                      <a:endParaRPr lang="id-ID" b="1" dirty="0"/>
                    </a:p>
                  </a:txBody>
                  <a:tcPr anchor="ctr"/>
                </a:tc>
                <a:tc>
                  <a:txBody>
                    <a:bodyPr/>
                    <a:lstStyle/>
                    <a:p>
                      <a:pPr algn="ctr"/>
                      <a:r>
                        <a:rPr lang="id-ID" b="1" dirty="0" smtClean="0"/>
                        <a:t>-</a:t>
                      </a:r>
                      <a:endParaRPr lang="id-ID" b="1" dirty="0"/>
                    </a:p>
                  </a:txBody>
                  <a:tcPr anchor="ctr"/>
                </a:tc>
                <a:tc>
                  <a:txBody>
                    <a:bodyPr/>
                    <a:lstStyle/>
                    <a:p>
                      <a:pPr algn="ctr"/>
                      <a:r>
                        <a:rPr lang="id-ID" b="1" dirty="0" smtClean="0"/>
                        <a:t>-</a:t>
                      </a:r>
                      <a:endParaRPr lang="id-ID" b="1" dirty="0"/>
                    </a:p>
                  </a:txBody>
                  <a:tcPr anchor="ctr"/>
                </a:tc>
                <a:tc>
                  <a:txBody>
                    <a:bodyPr/>
                    <a:lstStyle/>
                    <a:p>
                      <a:pPr algn="ctr"/>
                      <a:r>
                        <a:rPr lang="id-ID" b="1" dirty="0" smtClean="0"/>
                        <a:t>-</a:t>
                      </a:r>
                      <a:endParaRPr lang="id-ID" b="1" dirty="0"/>
                    </a:p>
                  </a:txBody>
                  <a:tcPr anchor="ctr"/>
                </a:tc>
                <a:tc>
                  <a:txBody>
                    <a:bodyPr/>
                    <a:lstStyle/>
                    <a:p>
                      <a:pPr algn="ctr"/>
                      <a:r>
                        <a:rPr lang="id-ID" b="1" dirty="0" smtClean="0"/>
                        <a:t>-</a:t>
                      </a:r>
                      <a:endParaRPr lang="id-ID" b="1" dirty="0"/>
                    </a:p>
                  </a:txBody>
                  <a:tcPr anchor="ctr"/>
                </a:tc>
                <a:tc>
                  <a:txBody>
                    <a:bodyPr/>
                    <a:lstStyle/>
                    <a:p>
                      <a:pPr algn="ctr"/>
                      <a:r>
                        <a:rPr lang="id-ID" b="1" dirty="0" smtClean="0"/>
                        <a:t>-</a:t>
                      </a:r>
                      <a:endParaRPr lang="id-ID" b="1" dirty="0"/>
                    </a:p>
                  </a:txBody>
                  <a:tcPr anchor="ctr"/>
                </a:tc>
              </a:tr>
              <a:tr h="370840">
                <a:tc>
                  <a:txBody>
                    <a:bodyPr/>
                    <a:lstStyle/>
                    <a:p>
                      <a:r>
                        <a:rPr lang="id-ID" sz="1800" dirty="0" smtClean="0"/>
                        <a:t>Gathering and interacting instensively</a:t>
                      </a:r>
                      <a:endParaRPr lang="id-ID" sz="1800" dirty="0"/>
                    </a:p>
                  </a:txBody>
                  <a:tcPr/>
                </a:tc>
                <a:tc>
                  <a:txBody>
                    <a:bodyPr/>
                    <a:lstStyle/>
                    <a:p>
                      <a:pPr algn="ctr"/>
                      <a:r>
                        <a:rPr lang="id-ID" b="1" dirty="0" smtClean="0"/>
                        <a:t>V</a:t>
                      </a:r>
                      <a:endParaRPr lang="id-ID" b="1" dirty="0"/>
                    </a:p>
                  </a:txBody>
                  <a:tcPr anchor="ctr"/>
                </a:tc>
                <a:tc>
                  <a:txBody>
                    <a:bodyPr/>
                    <a:lstStyle/>
                    <a:p>
                      <a:pPr algn="ctr"/>
                      <a:r>
                        <a:rPr lang="id-ID" b="1" dirty="0" smtClean="0"/>
                        <a:t>V</a:t>
                      </a:r>
                      <a:endParaRPr lang="id-ID" b="1" dirty="0"/>
                    </a:p>
                  </a:txBody>
                  <a:tcPr anchor="ctr"/>
                </a:tc>
                <a:tc>
                  <a:txBody>
                    <a:bodyPr/>
                    <a:lstStyle/>
                    <a:p>
                      <a:pPr algn="ctr"/>
                      <a:r>
                        <a:rPr lang="id-ID" b="1" dirty="0" smtClean="0"/>
                        <a:t>V/-</a:t>
                      </a:r>
                      <a:endParaRPr lang="id-ID" b="1" dirty="0"/>
                    </a:p>
                  </a:txBody>
                  <a:tcPr anchor="ctr"/>
                </a:tc>
                <a:tc>
                  <a:txBody>
                    <a:bodyPr/>
                    <a:lstStyle/>
                    <a:p>
                      <a:pPr algn="ctr"/>
                      <a:r>
                        <a:rPr lang="id-ID" b="1" dirty="0" smtClean="0"/>
                        <a:t>-</a:t>
                      </a:r>
                      <a:endParaRPr lang="id-ID" b="1" dirty="0"/>
                    </a:p>
                  </a:txBody>
                  <a:tcPr anchor="ctr"/>
                </a:tc>
                <a:tc>
                  <a:txBody>
                    <a:bodyPr/>
                    <a:lstStyle/>
                    <a:p>
                      <a:pPr algn="ctr"/>
                      <a:r>
                        <a:rPr lang="id-ID" b="1" dirty="0" smtClean="0"/>
                        <a:t>-</a:t>
                      </a:r>
                      <a:endParaRPr lang="id-ID" b="1" dirty="0"/>
                    </a:p>
                  </a:txBody>
                  <a:tcPr anchor="ctr"/>
                </a:tc>
                <a:tc>
                  <a:txBody>
                    <a:bodyPr/>
                    <a:lstStyle/>
                    <a:p>
                      <a:pPr algn="ctr"/>
                      <a:r>
                        <a:rPr lang="id-ID" b="1" dirty="0" smtClean="0"/>
                        <a:t>-</a:t>
                      </a:r>
                      <a:endParaRPr lang="id-ID" b="1" dirty="0"/>
                    </a:p>
                  </a:txBody>
                  <a:tcPr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42873540"/>
              </p:ext>
            </p:extLst>
          </p:nvPr>
        </p:nvGraphicFramePr>
        <p:xfrm>
          <a:off x="1562338" y="5074364"/>
          <a:ext cx="7679650" cy="640080"/>
        </p:xfrm>
        <a:graphic>
          <a:graphicData uri="http://schemas.openxmlformats.org/drawingml/2006/table">
            <a:tbl>
              <a:tblPr firstRow="1" bandRow="1">
                <a:tableStyleId>{5C22544A-7EE6-4342-B048-85BDC9FD1C3A}</a:tableStyleId>
              </a:tblPr>
              <a:tblGrid>
                <a:gridCol w="1873500"/>
                <a:gridCol w="998976"/>
                <a:gridCol w="985477"/>
                <a:gridCol w="958477"/>
                <a:gridCol w="998976"/>
                <a:gridCol w="944977"/>
                <a:gridCol w="919267"/>
              </a:tblGrid>
              <a:tr h="370840">
                <a:tc>
                  <a:txBody>
                    <a:bodyPr/>
                    <a:lstStyle/>
                    <a:p>
                      <a:r>
                        <a:rPr lang="id-ID" sz="1800" b="0" dirty="0" smtClean="0">
                          <a:solidFill>
                            <a:schemeClr val="tx1"/>
                          </a:solidFill>
                          <a:latin typeface="+mj-lt"/>
                        </a:rPr>
                        <a:t>Spirit of competition</a:t>
                      </a:r>
                      <a:endParaRPr lang="id-ID" sz="1800" b="0" dirty="0">
                        <a:solidFill>
                          <a:schemeClr val="tx1"/>
                        </a:solidFill>
                        <a:latin typeface="+mj-lt"/>
                      </a:endParaRPr>
                    </a:p>
                  </a:txBody>
                  <a:tcPr>
                    <a:solidFill>
                      <a:schemeClr val="bg2"/>
                    </a:solidFill>
                  </a:tcPr>
                </a:tc>
                <a:tc>
                  <a:txBody>
                    <a:bodyPr/>
                    <a:lstStyle/>
                    <a:p>
                      <a:pPr algn="ctr"/>
                      <a:r>
                        <a:rPr lang="id-ID" dirty="0" smtClean="0">
                          <a:solidFill>
                            <a:schemeClr val="tx1"/>
                          </a:solidFill>
                        </a:rPr>
                        <a:t>V</a:t>
                      </a:r>
                      <a:endParaRPr lang="id-ID" dirty="0">
                        <a:solidFill>
                          <a:schemeClr val="tx1"/>
                        </a:solidFill>
                      </a:endParaRPr>
                    </a:p>
                  </a:txBody>
                  <a:tcPr anchor="ctr">
                    <a:solidFill>
                      <a:schemeClr val="bg2"/>
                    </a:solidFill>
                  </a:tcPr>
                </a:tc>
                <a:tc>
                  <a:txBody>
                    <a:bodyPr/>
                    <a:lstStyle/>
                    <a:p>
                      <a:pPr algn="ctr"/>
                      <a:r>
                        <a:rPr lang="id-ID" dirty="0" smtClean="0">
                          <a:solidFill>
                            <a:schemeClr val="tx1"/>
                          </a:solidFill>
                        </a:rPr>
                        <a:t>V</a:t>
                      </a:r>
                      <a:endParaRPr lang="id-ID" dirty="0">
                        <a:solidFill>
                          <a:schemeClr val="tx1"/>
                        </a:solidFill>
                      </a:endParaRPr>
                    </a:p>
                  </a:txBody>
                  <a:tcPr anchor="ctr">
                    <a:solidFill>
                      <a:schemeClr val="bg2"/>
                    </a:solidFill>
                  </a:tcPr>
                </a:tc>
                <a:tc>
                  <a:txBody>
                    <a:bodyPr/>
                    <a:lstStyle/>
                    <a:p>
                      <a:pPr algn="ctr"/>
                      <a:r>
                        <a:rPr lang="id-ID" dirty="0" smtClean="0">
                          <a:solidFill>
                            <a:schemeClr val="tx1"/>
                          </a:solidFill>
                        </a:rPr>
                        <a:t>V/-</a:t>
                      </a:r>
                      <a:endParaRPr lang="id-ID" dirty="0">
                        <a:solidFill>
                          <a:schemeClr val="tx1"/>
                        </a:solidFill>
                      </a:endParaRPr>
                    </a:p>
                  </a:txBody>
                  <a:tcPr anchor="ctr">
                    <a:solidFill>
                      <a:schemeClr val="bg2"/>
                    </a:solidFill>
                  </a:tcPr>
                </a:tc>
                <a:tc>
                  <a:txBody>
                    <a:bodyPr/>
                    <a:lstStyle/>
                    <a:p>
                      <a:pPr algn="ctr"/>
                      <a:r>
                        <a:rPr lang="id-ID" dirty="0" smtClean="0">
                          <a:solidFill>
                            <a:schemeClr val="tx1"/>
                          </a:solidFill>
                        </a:rPr>
                        <a:t>-</a:t>
                      </a:r>
                      <a:endParaRPr lang="id-ID" dirty="0">
                        <a:solidFill>
                          <a:schemeClr val="tx1"/>
                        </a:solidFill>
                      </a:endParaRPr>
                    </a:p>
                  </a:txBody>
                  <a:tcPr anchor="ctr">
                    <a:solidFill>
                      <a:schemeClr val="bg2"/>
                    </a:solidFill>
                  </a:tcPr>
                </a:tc>
                <a:tc>
                  <a:txBody>
                    <a:bodyPr/>
                    <a:lstStyle/>
                    <a:p>
                      <a:pPr algn="ctr"/>
                      <a:r>
                        <a:rPr lang="id-ID" dirty="0" smtClean="0">
                          <a:solidFill>
                            <a:schemeClr val="tx1"/>
                          </a:solidFill>
                        </a:rPr>
                        <a:t>-</a:t>
                      </a:r>
                      <a:endParaRPr lang="id-ID" dirty="0">
                        <a:solidFill>
                          <a:schemeClr val="tx1"/>
                        </a:solidFill>
                      </a:endParaRPr>
                    </a:p>
                  </a:txBody>
                  <a:tcPr anchor="ctr">
                    <a:solidFill>
                      <a:schemeClr val="bg2"/>
                    </a:solidFill>
                  </a:tcPr>
                </a:tc>
                <a:tc>
                  <a:txBody>
                    <a:bodyPr/>
                    <a:lstStyle/>
                    <a:p>
                      <a:pPr algn="ctr"/>
                      <a:r>
                        <a:rPr lang="id-ID" dirty="0" smtClean="0">
                          <a:solidFill>
                            <a:schemeClr val="tx1"/>
                          </a:solidFill>
                        </a:rPr>
                        <a:t>-</a:t>
                      </a:r>
                      <a:endParaRPr lang="id-ID" dirty="0">
                        <a:solidFill>
                          <a:schemeClr val="tx1"/>
                        </a:solidFill>
                      </a:endParaRPr>
                    </a:p>
                  </a:txBody>
                  <a:tcPr anchor="ctr">
                    <a:solidFill>
                      <a:schemeClr val="bg2"/>
                    </a:solidFill>
                  </a:tcPr>
                </a:tc>
              </a:tr>
            </a:tbl>
          </a:graphicData>
        </a:graphic>
      </p:graphicFrame>
      <p:sp>
        <p:nvSpPr>
          <p:cNvPr id="5" name="Rectangle 4"/>
          <p:cNvSpPr/>
          <p:nvPr/>
        </p:nvSpPr>
        <p:spPr>
          <a:xfrm>
            <a:off x="2688701" y="372952"/>
            <a:ext cx="4576894" cy="584775"/>
          </a:xfrm>
          <a:prstGeom prst="rect">
            <a:avLst/>
          </a:prstGeom>
        </p:spPr>
        <p:txBody>
          <a:bodyPr wrap="none">
            <a:spAutoFit/>
          </a:bodyPr>
          <a:lstStyle/>
          <a:p>
            <a:r>
              <a:rPr lang="id-ID" sz="3200" b="1" dirty="0" smtClean="0"/>
              <a:t>Result and Discussion</a:t>
            </a:r>
            <a:endParaRPr lang="id-ID" sz="3200" b="1" dirty="0"/>
          </a:p>
        </p:txBody>
      </p:sp>
      <p:sp>
        <p:nvSpPr>
          <p:cNvPr id="3" name="Flowchart: Alternate Process 2"/>
          <p:cNvSpPr/>
          <p:nvPr/>
        </p:nvSpPr>
        <p:spPr>
          <a:xfrm>
            <a:off x="4443659" y="6372166"/>
            <a:ext cx="2711118" cy="654275"/>
          </a:xfrm>
          <a:prstGeom prst="flowChartAlternateProcess">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solidFill>
                  <a:schemeClr val="tx1"/>
                </a:solidFill>
              </a:rPr>
              <a:t>There is something do not work properly</a:t>
            </a:r>
            <a:endParaRPr lang="id-ID" dirty="0">
              <a:solidFill>
                <a:schemeClr val="tx1"/>
              </a:solidFill>
            </a:endParaRPr>
          </a:p>
        </p:txBody>
      </p:sp>
      <p:sp>
        <p:nvSpPr>
          <p:cNvPr id="7" name="Up Arrow 6"/>
          <p:cNvSpPr/>
          <p:nvPr/>
        </p:nvSpPr>
        <p:spPr>
          <a:xfrm>
            <a:off x="5662863" y="6120064"/>
            <a:ext cx="328856" cy="229863"/>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graphicFrame>
        <p:nvGraphicFramePr>
          <p:cNvPr id="8" name="Table 7"/>
          <p:cNvGraphicFramePr>
            <a:graphicFrameLocks noGrp="1"/>
          </p:cNvGraphicFramePr>
          <p:nvPr>
            <p:extLst>
              <p:ext uri="{D42A27DB-BD31-4B8C-83A1-F6EECF244321}">
                <p14:modId xmlns:p14="http://schemas.microsoft.com/office/powerpoint/2010/main" val="1422546533"/>
              </p:ext>
            </p:extLst>
          </p:nvPr>
        </p:nvGraphicFramePr>
        <p:xfrm>
          <a:off x="1561684" y="5727696"/>
          <a:ext cx="7679650" cy="396240"/>
        </p:xfrm>
        <a:graphic>
          <a:graphicData uri="http://schemas.openxmlformats.org/drawingml/2006/table">
            <a:tbl>
              <a:tblPr firstRow="1" bandRow="1">
                <a:tableStyleId>{5C22544A-7EE6-4342-B048-85BDC9FD1C3A}</a:tableStyleId>
              </a:tblPr>
              <a:tblGrid>
                <a:gridCol w="1873500"/>
                <a:gridCol w="998976"/>
                <a:gridCol w="985477"/>
                <a:gridCol w="958477"/>
                <a:gridCol w="998976"/>
                <a:gridCol w="944977"/>
                <a:gridCol w="919267"/>
              </a:tblGrid>
              <a:tr h="370840">
                <a:tc>
                  <a:txBody>
                    <a:bodyPr/>
                    <a:lstStyle/>
                    <a:p>
                      <a:r>
                        <a:rPr lang="id-ID" sz="1800" b="0" dirty="0" smtClean="0">
                          <a:solidFill>
                            <a:schemeClr val="tx1"/>
                          </a:solidFill>
                          <a:latin typeface="+mj-lt"/>
                        </a:rPr>
                        <a:t>GPA</a:t>
                      </a:r>
                      <a:endParaRPr lang="id-ID" sz="1800" b="0" dirty="0">
                        <a:solidFill>
                          <a:schemeClr val="tx1"/>
                        </a:solidFill>
                        <a:latin typeface="+mj-lt"/>
                      </a:endParaRPr>
                    </a:p>
                  </a:txBody>
                  <a:tcPr>
                    <a:solidFill>
                      <a:schemeClr val="bg2"/>
                    </a:solidFill>
                  </a:tcPr>
                </a:tc>
                <a:tc>
                  <a:txBody>
                    <a:bodyPr/>
                    <a:lstStyle/>
                    <a:p>
                      <a:pPr algn="ctr"/>
                      <a:r>
                        <a:rPr lang="id-ID" dirty="0" smtClean="0">
                          <a:solidFill>
                            <a:schemeClr val="tx1"/>
                          </a:solidFill>
                        </a:rPr>
                        <a:t>3.19</a:t>
                      </a:r>
                      <a:endParaRPr lang="id-ID" dirty="0">
                        <a:solidFill>
                          <a:schemeClr val="tx1"/>
                        </a:solidFill>
                      </a:endParaRPr>
                    </a:p>
                  </a:txBody>
                  <a:tcPr anchor="ctr">
                    <a:solidFill>
                      <a:schemeClr val="bg2"/>
                    </a:solidFill>
                  </a:tcPr>
                </a:tc>
                <a:tc>
                  <a:txBody>
                    <a:bodyPr/>
                    <a:lstStyle/>
                    <a:p>
                      <a:pPr algn="ctr"/>
                      <a:r>
                        <a:rPr lang="id-ID" dirty="0" smtClean="0">
                          <a:solidFill>
                            <a:schemeClr val="tx1"/>
                          </a:solidFill>
                        </a:rPr>
                        <a:t>3.18</a:t>
                      </a:r>
                      <a:endParaRPr lang="id-ID" dirty="0">
                        <a:solidFill>
                          <a:schemeClr val="tx1"/>
                        </a:solidFill>
                      </a:endParaRPr>
                    </a:p>
                  </a:txBody>
                  <a:tcPr anchor="ctr">
                    <a:solidFill>
                      <a:schemeClr val="bg2"/>
                    </a:solidFill>
                  </a:tcPr>
                </a:tc>
                <a:tc>
                  <a:txBody>
                    <a:bodyPr/>
                    <a:lstStyle/>
                    <a:p>
                      <a:pPr algn="ctr"/>
                      <a:r>
                        <a:rPr lang="id-ID" dirty="0" smtClean="0">
                          <a:solidFill>
                            <a:schemeClr val="tx1"/>
                          </a:solidFill>
                        </a:rPr>
                        <a:t>2.56</a:t>
                      </a:r>
                      <a:endParaRPr lang="id-ID" dirty="0">
                        <a:solidFill>
                          <a:schemeClr val="tx1"/>
                        </a:solidFill>
                      </a:endParaRPr>
                    </a:p>
                  </a:txBody>
                  <a:tcPr anchor="ctr">
                    <a:solidFill>
                      <a:schemeClr val="bg2"/>
                    </a:solidFill>
                  </a:tcPr>
                </a:tc>
                <a:tc>
                  <a:txBody>
                    <a:bodyPr/>
                    <a:lstStyle/>
                    <a:p>
                      <a:pPr algn="ctr"/>
                      <a:r>
                        <a:rPr lang="id-ID" dirty="0" smtClean="0">
                          <a:solidFill>
                            <a:schemeClr val="tx1"/>
                          </a:solidFill>
                        </a:rPr>
                        <a:t>2.70</a:t>
                      </a:r>
                      <a:endParaRPr lang="id-ID" dirty="0">
                        <a:solidFill>
                          <a:schemeClr val="tx1"/>
                        </a:solidFill>
                      </a:endParaRPr>
                    </a:p>
                  </a:txBody>
                  <a:tcPr anchor="ctr">
                    <a:solidFill>
                      <a:schemeClr val="bg2"/>
                    </a:solidFill>
                  </a:tcPr>
                </a:tc>
                <a:tc>
                  <a:txBody>
                    <a:bodyPr/>
                    <a:lstStyle/>
                    <a:p>
                      <a:pPr algn="ctr"/>
                      <a:r>
                        <a:rPr lang="id-ID" dirty="0" smtClean="0">
                          <a:solidFill>
                            <a:schemeClr val="tx1"/>
                          </a:solidFill>
                        </a:rPr>
                        <a:t>0.00</a:t>
                      </a:r>
                      <a:endParaRPr lang="id-ID" dirty="0">
                        <a:solidFill>
                          <a:schemeClr val="tx1"/>
                        </a:solidFill>
                      </a:endParaRPr>
                    </a:p>
                  </a:txBody>
                  <a:tcPr anchor="ctr">
                    <a:solidFill>
                      <a:schemeClr val="bg2"/>
                    </a:solidFill>
                  </a:tcPr>
                </a:tc>
                <a:tc>
                  <a:txBody>
                    <a:bodyPr/>
                    <a:lstStyle/>
                    <a:p>
                      <a:pPr algn="ctr"/>
                      <a:r>
                        <a:rPr lang="id-ID" dirty="0" smtClean="0">
                          <a:solidFill>
                            <a:schemeClr val="tx1"/>
                          </a:solidFill>
                        </a:rPr>
                        <a:t>2.55</a:t>
                      </a:r>
                      <a:endParaRPr lang="id-ID" dirty="0">
                        <a:solidFill>
                          <a:schemeClr val="tx1"/>
                        </a:solidFill>
                      </a:endParaRPr>
                    </a:p>
                  </a:txBody>
                  <a:tcPr anchor="ctr">
                    <a:solidFill>
                      <a:schemeClr val="bg2"/>
                    </a:solidFill>
                  </a:tcPr>
                </a:tc>
              </a:tr>
            </a:tbl>
          </a:graphicData>
        </a:graphic>
      </p:graphicFrame>
      <p:sp>
        <p:nvSpPr>
          <p:cNvPr id="9" name="Rounded Rectangle 8"/>
          <p:cNvSpPr/>
          <p:nvPr/>
        </p:nvSpPr>
        <p:spPr>
          <a:xfrm>
            <a:off x="753979" y="2011681"/>
            <a:ext cx="561474" cy="28009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2800" b="1" dirty="0" smtClean="0">
                <a:ln w="0"/>
                <a:solidFill>
                  <a:schemeClr val="tx1"/>
                </a:solidFill>
                <a:effectLst>
                  <a:outerShdw blurRad="38100" dist="19050" dir="2700000" algn="tl" rotWithShape="0">
                    <a:schemeClr val="dk1">
                      <a:alpha val="40000"/>
                    </a:schemeClr>
                  </a:outerShdw>
                </a:effectLst>
              </a:rPr>
              <a:t>A</a:t>
            </a:r>
          </a:p>
          <a:p>
            <a:pPr algn="ctr"/>
            <a:r>
              <a:rPr lang="id-ID" sz="2800" b="1" dirty="0">
                <a:ln w="0"/>
                <a:solidFill>
                  <a:schemeClr val="tx1"/>
                </a:solidFill>
                <a:effectLst>
                  <a:outerShdw blurRad="38100" dist="19050" dir="2700000" algn="tl" rotWithShape="0">
                    <a:schemeClr val="dk1">
                      <a:alpha val="40000"/>
                    </a:schemeClr>
                  </a:outerShdw>
                </a:effectLst>
              </a:rPr>
              <a:t>E</a:t>
            </a:r>
            <a:endParaRPr lang="id-ID" sz="2800" b="1" dirty="0" smtClean="0">
              <a:ln w="0"/>
              <a:solidFill>
                <a:schemeClr val="tx1"/>
              </a:solidFill>
              <a:effectLst>
                <a:outerShdw blurRad="38100" dist="19050" dir="2700000" algn="tl" rotWithShape="0">
                  <a:schemeClr val="dk1">
                    <a:alpha val="40000"/>
                  </a:schemeClr>
                </a:outerShdw>
              </a:effectLst>
            </a:endParaRPr>
          </a:p>
          <a:p>
            <a:pPr algn="ctr"/>
            <a:r>
              <a:rPr lang="id-ID" sz="2800" b="1" dirty="0" smtClean="0">
                <a:ln w="0"/>
                <a:solidFill>
                  <a:schemeClr val="tx1"/>
                </a:solidFill>
                <a:effectLst>
                  <a:outerShdw blurRad="38100" dist="19050" dir="2700000" algn="tl" rotWithShape="0">
                    <a:schemeClr val="dk1">
                      <a:alpha val="40000"/>
                    </a:schemeClr>
                  </a:outerShdw>
                </a:effectLst>
              </a:rPr>
              <a:t>I O</a:t>
            </a:r>
          </a:p>
          <a:p>
            <a:pPr algn="ctr"/>
            <a:r>
              <a:rPr lang="id-ID" sz="2800" b="1" dirty="0" smtClean="0">
                <a:ln w="0"/>
                <a:solidFill>
                  <a:schemeClr val="tx1"/>
                </a:solidFill>
                <a:effectLst>
                  <a:outerShdw blurRad="38100" dist="19050" dir="2700000" algn="tl" rotWithShape="0">
                    <a:schemeClr val="dk1">
                      <a:alpha val="40000"/>
                    </a:schemeClr>
                  </a:outerShdw>
                </a:effectLst>
              </a:rPr>
              <a:t>U</a:t>
            </a:r>
          </a:p>
          <a:p>
            <a:pPr algn="ctr"/>
            <a:r>
              <a:rPr lang="id-ID" sz="2800" b="1" dirty="0">
                <a:ln w="0"/>
                <a:solidFill>
                  <a:schemeClr val="tx1"/>
                </a:solidFill>
                <a:effectLst>
                  <a:outerShdw blurRad="38100" dist="19050" dir="2700000" algn="tl" rotWithShape="0">
                    <a:schemeClr val="dk1">
                      <a:alpha val="40000"/>
                    </a:schemeClr>
                  </a:outerShdw>
                </a:effectLst>
              </a:rPr>
              <a:t>?</a:t>
            </a:r>
          </a:p>
        </p:txBody>
      </p:sp>
      <p:cxnSp>
        <p:nvCxnSpPr>
          <p:cNvPr id="15" name="Elbow Connector 14"/>
          <p:cNvCxnSpPr>
            <a:stCxn id="3" idx="1"/>
            <a:endCxn id="9" idx="2"/>
          </p:cNvCxnSpPr>
          <p:nvPr/>
        </p:nvCxnSpPr>
        <p:spPr>
          <a:xfrm rot="10800000">
            <a:off x="1034717" y="4812634"/>
            <a:ext cx="3408943" cy="1886671"/>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18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507" y="1226444"/>
            <a:ext cx="7287783" cy="5847755"/>
          </a:xfrm>
          <a:prstGeom prst="rect">
            <a:avLst/>
          </a:prstGeom>
        </p:spPr>
        <p:txBody>
          <a:bodyPr wrap="square">
            <a:spAutoFit/>
          </a:bodyPr>
          <a:lstStyle/>
          <a:p>
            <a:pPr algn="just"/>
            <a:r>
              <a:rPr lang="id-ID" dirty="0" smtClean="0"/>
              <a:t>The students in SPS Semi have good grade in some subject matters with face to face tutorial, but not good grade in subject matters with no face to face tutorial. UT </a:t>
            </a:r>
            <a:r>
              <a:rPr lang="id-ID" dirty="0" smtClean="0"/>
              <a:t>has </a:t>
            </a:r>
            <a:r>
              <a:rPr lang="id-ID" dirty="0" smtClean="0"/>
              <a:t>to improve </a:t>
            </a:r>
            <a:r>
              <a:rPr lang="id-ID" dirty="0" smtClean="0"/>
              <a:t>it’s students </a:t>
            </a:r>
            <a:r>
              <a:rPr lang="id-ID" dirty="0" smtClean="0"/>
              <a:t>skills learning, or UT suggest them to take face to face tutorial for all subject matters.</a:t>
            </a:r>
          </a:p>
          <a:p>
            <a:pPr algn="just"/>
            <a:endParaRPr lang="id-ID" dirty="0"/>
          </a:p>
          <a:p>
            <a:pPr algn="just"/>
            <a:r>
              <a:rPr lang="id-ID" dirty="0" smtClean="0"/>
              <a:t>SPS’s students with </a:t>
            </a:r>
            <a:r>
              <a:rPr lang="id-ID" dirty="0" smtClean="0"/>
              <a:t>no </a:t>
            </a:r>
            <a:r>
              <a:rPr lang="id-ID" dirty="0"/>
              <a:t>f</a:t>
            </a:r>
            <a:r>
              <a:rPr lang="id-ID" dirty="0" smtClean="0"/>
              <a:t>ace to face </a:t>
            </a:r>
            <a:r>
              <a:rPr lang="id-ID" dirty="0"/>
              <a:t>t</a:t>
            </a:r>
            <a:r>
              <a:rPr lang="id-ID" dirty="0" smtClean="0"/>
              <a:t>utorial have good grade, </a:t>
            </a:r>
            <a:r>
              <a:rPr lang="id-ID" dirty="0" smtClean="0"/>
              <a:t>because of their </a:t>
            </a:r>
            <a:r>
              <a:rPr lang="id-ID" dirty="0" smtClean="0"/>
              <a:t>good skills learning. </a:t>
            </a:r>
            <a:endParaRPr lang="id-ID" dirty="0"/>
          </a:p>
          <a:p>
            <a:pPr algn="just"/>
            <a:endParaRPr lang="id-ID" sz="1800" dirty="0"/>
          </a:p>
          <a:p>
            <a:pPr algn="just"/>
            <a:r>
              <a:rPr lang="en-US" dirty="0" smtClean="0"/>
              <a:t>The</a:t>
            </a:r>
            <a:r>
              <a:rPr lang="id-ID" dirty="0" smtClean="0"/>
              <a:t> students do not  interested in SPS Online yet because </a:t>
            </a:r>
            <a:r>
              <a:rPr lang="id-ID" dirty="0" smtClean="0"/>
              <a:t>of this service still </a:t>
            </a:r>
            <a:r>
              <a:rPr lang="id-ID" dirty="0" smtClean="0"/>
              <a:t>newly offered or students do not too familiar with </a:t>
            </a:r>
            <a:r>
              <a:rPr lang="id-ID" dirty="0" smtClean="0"/>
              <a:t>this kind of service.</a:t>
            </a:r>
            <a:endParaRPr lang="id-ID" dirty="0" smtClean="0"/>
          </a:p>
          <a:p>
            <a:pPr algn="just"/>
            <a:endParaRPr lang="id-ID" dirty="0"/>
          </a:p>
          <a:p>
            <a:pPr algn="just"/>
            <a:r>
              <a:rPr lang="id-ID" dirty="0" smtClean="0"/>
              <a:t>Since Non SPS’s students </a:t>
            </a:r>
            <a:r>
              <a:rPr lang="id-ID" dirty="0" smtClean="0"/>
              <a:t>have less good </a:t>
            </a:r>
            <a:r>
              <a:rPr lang="id-ID" dirty="0" smtClean="0"/>
              <a:t>grade,  UT has </a:t>
            </a:r>
            <a:r>
              <a:rPr lang="id-ID" dirty="0" smtClean="0"/>
              <a:t>to </a:t>
            </a:r>
            <a:r>
              <a:rPr lang="id-ID" dirty="0" smtClean="0"/>
              <a:t>remind students of time to: 1) registrating, </a:t>
            </a:r>
            <a:r>
              <a:rPr lang="id-ID" dirty="0" smtClean="0"/>
              <a:t>2) </a:t>
            </a:r>
            <a:r>
              <a:rPr lang="id-ID" dirty="0" smtClean="0"/>
              <a:t> buying </a:t>
            </a:r>
            <a:r>
              <a:rPr lang="id-ID" dirty="0" smtClean="0"/>
              <a:t>book (printed learning material), 3) </a:t>
            </a:r>
            <a:r>
              <a:rPr lang="id-ID" dirty="0" smtClean="0"/>
              <a:t> involving online </a:t>
            </a:r>
            <a:r>
              <a:rPr lang="id-ID" dirty="0" smtClean="0"/>
              <a:t>tutorial, 4) </a:t>
            </a:r>
            <a:r>
              <a:rPr lang="id-ID" dirty="0" smtClean="0"/>
              <a:t> adopting </a:t>
            </a:r>
            <a:r>
              <a:rPr lang="id-ID" dirty="0" smtClean="0"/>
              <a:t>the subject matter packages, etc.</a:t>
            </a:r>
          </a:p>
          <a:p>
            <a:pPr algn="just"/>
            <a:endParaRPr lang="id-ID" sz="1800" dirty="0"/>
          </a:p>
          <a:p>
            <a:pPr algn="just"/>
            <a:endParaRPr lang="id-ID" sz="1800" b="1" dirty="0"/>
          </a:p>
        </p:txBody>
      </p:sp>
      <p:sp>
        <p:nvSpPr>
          <p:cNvPr id="3" name="Rectangle 2"/>
          <p:cNvSpPr/>
          <p:nvPr/>
        </p:nvSpPr>
        <p:spPr>
          <a:xfrm>
            <a:off x="3971960" y="356909"/>
            <a:ext cx="2646878" cy="646331"/>
          </a:xfrm>
          <a:prstGeom prst="rect">
            <a:avLst/>
          </a:prstGeom>
        </p:spPr>
        <p:txBody>
          <a:bodyPr wrap="none">
            <a:spAutoFit/>
          </a:bodyPr>
          <a:lstStyle/>
          <a:p>
            <a:pPr algn="just"/>
            <a:r>
              <a:rPr lang="id-ID" sz="3600" b="1" dirty="0" smtClean="0"/>
              <a:t>Discussion</a:t>
            </a:r>
            <a:endParaRPr lang="id-ID" sz="3600" b="1" dirty="0"/>
          </a:p>
        </p:txBody>
      </p:sp>
    </p:spTree>
    <p:extLst>
      <p:ext uri="{BB962C8B-B14F-4D97-AF65-F5344CB8AC3E}">
        <p14:creationId xmlns:p14="http://schemas.microsoft.com/office/powerpoint/2010/main" val="262379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082" y="1418948"/>
            <a:ext cx="7287783" cy="5109091"/>
          </a:xfrm>
          <a:prstGeom prst="rect">
            <a:avLst/>
          </a:prstGeom>
        </p:spPr>
        <p:txBody>
          <a:bodyPr wrap="square">
            <a:spAutoFit/>
          </a:bodyPr>
          <a:lstStyle/>
          <a:p>
            <a:pPr algn="just"/>
            <a:endParaRPr lang="id-ID" b="1" dirty="0"/>
          </a:p>
          <a:p>
            <a:pPr algn="just"/>
            <a:r>
              <a:rPr lang="en-US" sz="2400" dirty="0"/>
              <a:t>Based on the graduates' academic achievements, up to now the UT SPS </a:t>
            </a:r>
            <a:r>
              <a:rPr lang="en-US" sz="2400" dirty="0" smtClean="0"/>
              <a:t>Plus</a:t>
            </a:r>
            <a:r>
              <a:rPr lang="id-ID" sz="2400" dirty="0" smtClean="0"/>
              <a:t> and SPS Full</a:t>
            </a:r>
            <a:r>
              <a:rPr lang="en-US" sz="2400" dirty="0" smtClean="0"/>
              <a:t> academic service</a:t>
            </a:r>
            <a:r>
              <a:rPr lang="id-ID" sz="2400" dirty="0" smtClean="0"/>
              <a:t> </a:t>
            </a:r>
            <a:r>
              <a:rPr lang="en-US" sz="2400" dirty="0" smtClean="0"/>
              <a:t>scheme</a:t>
            </a:r>
            <a:r>
              <a:rPr lang="id-ID" sz="2400" dirty="0" smtClean="0"/>
              <a:t>s</a:t>
            </a:r>
            <a:r>
              <a:rPr lang="en-US" sz="2400" dirty="0" smtClean="0"/>
              <a:t> </a:t>
            </a:r>
            <a:r>
              <a:rPr lang="en-US" sz="2400" dirty="0"/>
              <a:t>can be categorized as the best academic service scheme suitable for students. While </a:t>
            </a:r>
            <a:r>
              <a:rPr lang="en-US" sz="2400" dirty="0" smtClean="0"/>
              <a:t>other</a:t>
            </a:r>
            <a:r>
              <a:rPr lang="id-ID" sz="2400" dirty="0" smtClean="0"/>
              <a:t> </a:t>
            </a:r>
            <a:r>
              <a:rPr lang="en-US" sz="2400" dirty="0" smtClean="0"/>
              <a:t>academic </a:t>
            </a:r>
            <a:r>
              <a:rPr lang="en-US" sz="2400" dirty="0"/>
              <a:t>service schemes cannot yet be categorized as appropriate service schemes. However</a:t>
            </a:r>
            <a:r>
              <a:rPr lang="en-US" sz="2400" dirty="0" smtClean="0"/>
              <a:t>,</a:t>
            </a:r>
            <a:r>
              <a:rPr lang="id-ID" sz="2400" dirty="0" smtClean="0"/>
              <a:t> </a:t>
            </a:r>
            <a:r>
              <a:rPr lang="en-US" sz="2400" dirty="0" smtClean="0"/>
              <a:t>considering </a:t>
            </a:r>
            <a:r>
              <a:rPr lang="en-US" sz="2400" dirty="0"/>
              <a:t>that the study of UT's academic service schemes has not been done </a:t>
            </a:r>
            <a:r>
              <a:rPr lang="en-US" sz="2400" dirty="0" smtClean="0"/>
              <a:t>comprehensively</a:t>
            </a:r>
            <a:r>
              <a:rPr lang="id-ID" sz="2400" dirty="0" smtClean="0"/>
              <a:t> </a:t>
            </a:r>
            <a:r>
              <a:rPr lang="en-US" sz="2400" dirty="0" smtClean="0"/>
              <a:t>including </a:t>
            </a:r>
            <a:r>
              <a:rPr lang="en-US" sz="2400" dirty="0"/>
              <a:t>accountability, effectiveness, impact, organizational context, and </a:t>
            </a:r>
            <a:r>
              <a:rPr lang="en-US" sz="2400" dirty="0" smtClean="0"/>
              <a:t>unanticipated</a:t>
            </a:r>
            <a:r>
              <a:rPr lang="id-ID" sz="2400" dirty="0" smtClean="0"/>
              <a:t> </a:t>
            </a:r>
            <a:r>
              <a:rPr lang="en-US" sz="2400" dirty="0" smtClean="0"/>
              <a:t>consequences</a:t>
            </a:r>
            <a:r>
              <a:rPr lang="en-US" sz="2400" dirty="0"/>
              <a:t>, researchers have not been able to provide recommendations to </a:t>
            </a:r>
            <a:r>
              <a:rPr lang="en-US" sz="2400" dirty="0" smtClean="0"/>
              <a:t>UT</a:t>
            </a:r>
            <a:r>
              <a:rPr lang="id-ID" sz="2400" dirty="0" smtClean="0"/>
              <a:t>.</a:t>
            </a:r>
          </a:p>
          <a:p>
            <a:pPr algn="just"/>
            <a:endParaRPr lang="id-ID" sz="1800" dirty="0"/>
          </a:p>
        </p:txBody>
      </p:sp>
      <p:sp>
        <p:nvSpPr>
          <p:cNvPr id="3" name="Rectangle 2"/>
          <p:cNvSpPr/>
          <p:nvPr/>
        </p:nvSpPr>
        <p:spPr>
          <a:xfrm>
            <a:off x="3651360" y="356909"/>
            <a:ext cx="3288080" cy="646331"/>
          </a:xfrm>
          <a:prstGeom prst="rect">
            <a:avLst/>
          </a:prstGeom>
        </p:spPr>
        <p:txBody>
          <a:bodyPr wrap="none">
            <a:spAutoFit/>
          </a:bodyPr>
          <a:lstStyle/>
          <a:p>
            <a:pPr algn="just"/>
            <a:r>
              <a:rPr lang="id-ID" sz="3600" b="1" dirty="0"/>
              <a:t>CONCLUSION</a:t>
            </a:r>
          </a:p>
        </p:txBody>
      </p:sp>
    </p:spTree>
    <p:extLst>
      <p:ext uri="{BB962C8B-B14F-4D97-AF65-F5344CB8AC3E}">
        <p14:creationId xmlns:p14="http://schemas.microsoft.com/office/powerpoint/2010/main" val="2055592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8701" y="3319760"/>
            <a:ext cx="6871240" cy="1446550"/>
          </a:xfrm>
          <a:prstGeom prst="rect">
            <a:avLst/>
          </a:prstGeom>
          <a:noFill/>
        </p:spPr>
        <p:txBody>
          <a:bodyPr wrap="none" lIns="91440" tIns="45720" rIns="91440" bIns="45720">
            <a:spAutoFit/>
          </a:bodyPr>
          <a:lstStyle/>
          <a:p>
            <a:pPr algn="ctr"/>
            <a:r>
              <a:rPr lang="id-ID" sz="8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endParaRPr 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978159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3161" y="324824"/>
            <a:ext cx="2877711" cy="646331"/>
          </a:xfrm>
          <a:prstGeom prst="rect">
            <a:avLst/>
          </a:prstGeom>
        </p:spPr>
        <p:txBody>
          <a:bodyPr wrap="none">
            <a:spAutoFit/>
          </a:bodyPr>
          <a:lstStyle/>
          <a:p>
            <a:r>
              <a:rPr lang="id-ID" sz="3600" b="1" dirty="0"/>
              <a:t>Introduction</a:t>
            </a:r>
          </a:p>
        </p:txBody>
      </p:sp>
      <p:sp>
        <p:nvSpPr>
          <p:cNvPr id="4" name="TextBox 3"/>
          <p:cNvSpPr txBox="1"/>
          <p:nvPr/>
        </p:nvSpPr>
        <p:spPr>
          <a:xfrm>
            <a:off x="3175686" y="1008560"/>
            <a:ext cx="3880022" cy="400110"/>
          </a:xfrm>
          <a:prstGeom prst="rect">
            <a:avLst/>
          </a:prstGeom>
          <a:noFill/>
        </p:spPr>
        <p:txBody>
          <a:bodyPr wrap="square" rtlCol="0">
            <a:spAutoFit/>
          </a:bodyPr>
          <a:lstStyle/>
          <a:p>
            <a:r>
              <a:rPr lang="id-ID" b="1" dirty="0" smtClean="0">
                <a:latin typeface="+mn-lt"/>
              </a:rPr>
              <a:t>UNIVERSITAS TERBUKA INDONESIA</a:t>
            </a:r>
            <a:endParaRPr lang="id-ID" b="1" dirty="0">
              <a:latin typeface="+mn-lt"/>
            </a:endParaRPr>
          </a:p>
        </p:txBody>
      </p:sp>
      <p:sp>
        <p:nvSpPr>
          <p:cNvPr id="5" name="TextBox 4"/>
          <p:cNvSpPr txBox="1"/>
          <p:nvPr/>
        </p:nvSpPr>
        <p:spPr>
          <a:xfrm>
            <a:off x="1692878" y="5820032"/>
            <a:ext cx="7426411" cy="400110"/>
          </a:xfrm>
          <a:prstGeom prst="rect">
            <a:avLst/>
          </a:prstGeom>
          <a:noFill/>
        </p:spPr>
        <p:txBody>
          <a:bodyPr wrap="square" rtlCol="0">
            <a:spAutoFit/>
          </a:bodyPr>
          <a:lstStyle/>
          <a:p>
            <a:r>
              <a:rPr lang="id-ID" b="1" dirty="0" smtClean="0"/>
              <a:t>40 Region Centres, 292.465 students, 1.7 million alumni  </a:t>
            </a:r>
            <a:endParaRPr lang="id-ID" b="1" dirty="0"/>
          </a:p>
        </p:txBody>
      </p:sp>
      <p:pic>
        <p:nvPicPr>
          <p:cNvPr id="6" name="Picture 5"/>
          <p:cNvPicPr>
            <a:picLocks noChangeAspect="1"/>
          </p:cNvPicPr>
          <p:nvPr/>
        </p:nvPicPr>
        <p:blipFill rotWithShape="1">
          <a:blip r:embed="rId3"/>
          <a:srcRect l="13133" t="37870" r="32647" b="12805"/>
          <a:stretch/>
        </p:blipFill>
        <p:spPr>
          <a:xfrm>
            <a:off x="1260389" y="1446074"/>
            <a:ext cx="8281824" cy="4238033"/>
          </a:xfrm>
          <a:prstGeom prst="rect">
            <a:avLst/>
          </a:prstGeom>
        </p:spPr>
      </p:pic>
      <p:sp>
        <p:nvSpPr>
          <p:cNvPr id="7" name="Right Arrow 6"/>
          <p:cNvSpPr/>
          <p:nvPr/>
        </p:nvSpPr>
        <p:spPr>
          <a:xfrm rot="19439636">
            <a:off x="3175683" y="4782067"/>
            <a:ext cx="642551" cy="17299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38477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6717" y="324824"/>
            <a:ext cx="2877711" cy="646331"/>
          </a:xfrm>
          <a:prstGeom prst="rect">
            <a:avLst/>
          </a:prstGeom>
        </p:spPr>
        <p:txBody>
          <a:bodyPr wrap="none">
            <a:spAutoFit/>
          </a:bodyPr>
          <a:lstStyle/>
          <a:p>
            <a:r>
              <a:rPr lang="id-ID" sz="3600" b="1" dirty="0"/>
              <a:t>Introduction</a:t>
            </a:r>
          </a:p>
        </p:txBody>
      </p:sp>
      <p:graphicFrame>
        <p:nvGraphicFramePr>
          <p:cNvPr id="4" name="Table 3"/>
          <p:cNvGraphicFramePr>
            <a:graphicFrameLocks noGrp="1"/>
          </p:cNvGraphicFramePr>
          <p:nvPr>
            <p:extLst>
              <p:ext uri="{D42A27DB-BD31-4B8C-83A1-F6EECF244321}">
                <p14:modId xmlns:p14="http://schemas.microsoft.com/office/powerpoint/2010/main" val="1094000502"/>
              </p:ext>
            </p:extLst>
          </p:nvPr>
        </p:nvGraphicFramePr>
        <p:xfrm>
          <a:off x="355705" y="1503563"/>
          <a:ext cx="2877647" cy="3352800"/>
        </p:xfrm>
        <a:graphic>
          <a:graphicData uri="http://schemas.openxmlformats.org/drawingml/2006/table">
            <a:tbl>
              <a:tblPr firstRow="1" bandRow="1">
                <a:tableStyleId>{5C22544A-7EE6-4342-B048-85BDC9FD1C3A}</a:tableStyleId>
              </a:tblPr>
              <a:tblGrid>
                <a:gridCol w="809361"/>
                <a:gridCol w="1153886"/>
                <a:gridCol w="914400"/>
              </a:tblGrid>
              <a:tr h="370840">
                <a:tc>
                  <a:txBody>
                    <a:bodyPr/>
                    <a:lstStyle/>
                    <a:p>
                      <a:pPr algn="ctr"/>
                      <a:r>
                        <a:rPr lang="id-ID" sz="1600" dirty="0" smtClean="0"/>
                        <a:t>Age Group</a:t>
                      </a:r>
                      <a:endParaRPr lang="id-ID" sz="1600" dirty="0"/>
                    </a:p>
                  </a:txBody>
                  <a:tcPr/>
                </a:tc>
                <a:tc>
                  <a:txBody>
                    <a:bodyPr/>
                    <a:lstStyle/>
                    <a:p>
                      <a:r>
                        <a:rPr lang="id-ID" dirty="0" smtClean="0"/>
                        <a:t>        ∑</a:t>
                      </a:r>
                      <a:endParaRPr lang="id-ID" dirty="0"/>
                    </a:p>
                  </a:txBody>
                  <a:tcPr/>
                </a:tc>
                <a:tc>
                  <a:txBody>
                    <a:bodyPr/>
                    <a:lstStyle/>
                    <a:p>
                      <a:r>
                        <a:rPr lang="id-ID" dirty="0" smtClean="0"/>
                        <a:t>    %</a:t>
                      </a:r>
                      <a:endParaRPr lang="id-ID" dirty="0"/>
                    </a:p>
                  </a:txBody>
                  <a:tcPr/>
                </a:tc>
              </a:tr>
              <a:tr h="370840">
                <a:tc>
                  <a:txBody>
                    <a:bodyPr/>
                    <a:lstStyle/>
                    <a:p>
                      <a:r>
                        <a:rPr lang="id-ID" dirty="0" smtClean="0"/>
                        <a:t>&lt; 25</a:t>
                      </a:r>
                      <a:endParaRPr lang="id-ID" dirty="0"/>
                    </a:p>
                  </a:txBody>
                  <a:tcPr/>
                </a:tc>
                <a:tc>
                  <a:txBody>
                    <a:bodyPr/>
                    <a:lstStyle/>
                    <a:p>
                      <a:pPr algn="r"/>
                      <a:r>
                        <a:rPr lang="id-ID" dirty="0" smtClean="0"/>
                        <a:t>13.527</a:t>
                      </a:r>
                      <a:endParaRPr lang="id-ID" dirty="0"/>
                    </a:p>
                  </a:txBody>
                  <a:tcPr/>
                </a:tc>
                <a:tc>
                  <a:txBody>
                    <a:bodyPr/>
                    <a:lstStyle/>
                    <a:p>
                      <a:pPr algn="r"/>
                      <a:r>
                        <a:rPr lang="id-ID" dirty="0" smtClean="0"/>
                        <a:t>38,82</a:t>
                      </a:r>
                      <a:endParaRPr lang="id-ID" dirty="0"/>
                    </a:p>
                  </a:txBody>
                  <a:tcPr/>
                </a:tc>
              </a:tr>
              <a:tr h="370840">
                <a:tc>
                  <a:txBody>
                    <a:bodyPr/>
                    <a:lstStyle/>
                    <a:p>
                      <a:r>
                        <a:rPr lang="id-ID" dirty="0" smtClean="0"/>
                        <a:t>25-29</a:t>
                      </a:r>
                      <a:endParaRPr lang="id-ID" dirty="0"/>
                    </a:p>
                  </a:txBody>
                  <a:tcPr/>
                </a:tc>
                <a:tc>
                  <a:txBody>
                    <a:bodyPr/>
                    <a:lstStyle/>
                    <a:p>
                      <a:pPr algn="r"/>
                      <a:r>
                        <a:rPr lang="id-ID" dirty="0" smtClean="0"/>
                        <a:t>56.294</a:t>
                      </a:r>
                      <a:endParaRPr lang="id-ID" dirty="0"/>
                    </a:p>
                  </a:txBody>
                  <a:tcPr/>
                </a:tc>
                <a:tc>
                  <a:txBody>
                    <a:bodyPr/>
                    <a:lstStyle/>
                    <a:p>
                      <a:pPr algn="r"/>
                      <a:r>
                        <a:rPr lang="id-ID" dirty="0" smtClean="0"/>
                        <a:t>19,25</a:t>
                      </a:r>
                      <a:endParaRPr lang="id-ID" dirty="0"/>
                    </a:p>
                  </a:txBody>
                  <a:tcPr/>
                </a:tc>
              </a:tr>
              <a:tr h="370840">
                <a:tc>
                  <a:txBody>
                    <a:bodyPr/>
                    <a:lstStyle/>
                    <a:p>
                      <a:r>
                        <a:rPr lang="id-ID" dirty="0" smtClean="0"/>
                        <a:t>30-34</a:t>
                      </a:r>
                      <a:endParaRPr lang="id-ID" dirty="0"/>
                    </a:p>
                  </a:txBody>
                  <a:tcPr/>
                </a:tc>
                <a:tc>
                  <a:txBody>
                    <a:bodyPr/>
                    <a:lstStyle/>
                    <a:p>
                      <a:pPr algn="r"/>
                      <a:r>
                        <a:rPr lang="id-ID" dirty="0" smtClean="0"/>
                        <a:t>47.799</a:t>
                      </a:r>
                      <a:endParaRPr lang="id-ID" dirty="0"/>
                    </a:p>
                  </a:txBody>
                  <a:tcPr/>
                </a:tc>
                <a:tc>
                  <a:txBody>
                    <a:bodyPr/>
                    <a:lstStyle/>
                    <a:p>
                      <a:pPr algn="r"/>
                      <a:r>
                        <a:rPr lang="id-ID" dirty="0" smtClean="0"/>
                        <a:t>16.34</a:t>
                      </a:r>
                      <a:endParaRPr lang="id-ID" dirty="0"/>
                    </a:p>
                  </a:txBody>
                  <a:tcPr/>
                </a:tc>
              </a:tr>
              <a:tr h="370840">
                <a:tc>
                  <a:txBody>
                    <a:bodyPr/>
                    <a:lstStyle/>
                    <a:p>
                      <a:r>
                        <a:rPr lang="id-ID" dirty="0" smtClean="0"/>
                        <a:t>35-39</a:t>
                      </a:r>
                      <a:endParaRPr lang="id-ID" dirty="0"/>
                    </a:p>
                  </a:txBody>
                  <a:tcPr/>
                </a:tc>
                <a:tc>
                  <a:txBody>
                    <a:bodyPr/>
                    <a:lstStyle/>
                    <a:p>
                      <a:pPr algn="r"/>
                      <a:r>
                        <a:rPr lang="id-ID" dirty="0" smtClean="0"/>
                        <a:t>35,257</a:t>
                      </a:r>
                      <a:endParaRPr lang="id-ID" dirty="0"/>
                    </a:p>
                  </a:txBody>
                  <a:tcPr/>
                </a:tc>
                <a:tc>
                  <a:txBody>
                    <a:bodyPr/>
                    <a:lstStyle/>
                    <a:p>
                      <a:pPr algn="r"/>
                      <a:r>
                        <a:rPr lang="id-ID" dirty="0" smtClean="0"/>
                        <a:t>12,06</a:t>
                      </a:r>
                      <a:endParaRPr lang="id-ID" dirty="0"/>
                    </a:p>
                  </a:txBody>
                  <a:tcPr/>
                </a:tc>
              </a:tr>
              <a:tr h="370840">
                <a:tc>
                  <a:txBody>
                    <a:bodyPr/>
                    <a:lstStyle/>
                    <a:p>
                      <a:r>
                        <a:rPr lang="id-ID" dirty="0" smtClean="0"/>
                        <a:t>40-44</a:t>
                      </a:r>
                      <a:endParaRPr lang="id-ID" dirty="0"/>
                    </a:p>
                  </a:txBody>
                  <a:tcPr/>
                </a:tc>
                <a:tc>
                  <a:txBody>
                    <a:bodyPr/>
                    <a:lstStyle/>
                    <a:p>
                      <a:pPr algn="r"/>
                      <a:r>
                        <a:rPr lang="id-ID" dirty="0" smtClean="0"/>
                        <a:t>18.567</a:t>
                      </a:r>
                      <a:endParaRPr lang="id-ID" dirty="0"/>
                    </a:p>
                  </a:txBody>
                  <a:tcPr/>
                </a:tc>
                <a:tc>
                  <a:txBody>
                    <a:bodyPr/>
                    <a:lstStyle/>
                    <a:p>
                      <a:pPr algn="r"/>
                      <a:r>
                        <a:rPr lang="id-ID" dirty="0" smtClean="0"/>
                        <a:t>6,35</a:t>
                      </a:r>
                      <a:endParaRPr lang="id-ID" dirty="0"/>
                    </a:p>
                  </a:txBody>
                  <a:tcPr/>
                </a:tc>
              </a:tr>
              <a:tr h="370840">
                <a:tc>
                  <a:txBody>
                    <a:bodyPr/>
                    <a:lstStyle/>
                    <a:p>
                      <a:r>
                        <a:rPr lang="id-ID" dirty="0" smtClean="0"/>
                        <a:t>&gt;44</a:t>
                      </a:r>
                      <a:endParaRPr lang="id-ID" dirty="0"/>
                    </a:p>
                  </a:txBody>
                  <a:tcPr/>
                </a:tc>
                <a:tc>
                  <a:txBody>
                    <a:bodyPr/>
                    <a:lstStyle/>
                    <a:p>
                      <a:pPr algn="r"/>
                      <a:r>
                        <a:rPr lang="id-ID" dirty="0" smtClean="0"/>
                        <a:t>21.021</a:t>
                      </a:r>
                      <a:endParaRPr lang="id-ID" dirty="0"/>
                    </a:p>
                  </a:txBody>
                  <a:tcPr/>
                </a:tc>
                <a:tc>
                  <a:txBody>
                    <a:bodyPr/>
                    <a:lstStyle/>
                    <a:p>
                      <a:pPr algn="r"/>
                      <a:r>
                        <a:rPr lang="id-ID" dirty="0" smtClean="0"/>
                        <a:t>7,19</a:t>
                      </a:r>
                      <a:endParaRPr lang="id-ID" dirty="0"/>
                    </a:p>
                  </a:txBody>
                  <a:tcPr/>
                </a:tc>
              </a:tr>
              <a:tr h="370840">
                <a:tc>
                  <a:txBody>
                    <a:bodyPr/>
                    <a:lstStyle/>
                    <a:p>
                      <a:r>
                        <a:rPr lang="id-ID" dirty="0" smtClean="0"/>
                        <a:t>Total</a:t>
                      </a:r>
                      <a:endParaRPr lang="id-ID" dirty="0"/>
                    </a:p>
                  </a:txBody>
                  <a:tcPr/>
                </a:tc>
                <a:tc>
                  <a:txBody>
                    <a:bodyPr/>
                    <a:lstStyle/>
                    <a:p>
                      <a:pPr algn="r"/>
                      <a:r>
                        <a:rPr lang="id-ID" dirty="0" smtClean="0"/>
                        <a:t>292.465</a:t>
                      </a:r>
                      <a:endParaRPr lang="id-ID" dirty="0"/>
                    </a:p>
                  </a:txBody>
                  <a:tcPr/>
                </a:tc>
                <a:tc>
                  <a:txBody>
                    <a:bodyPr/>
                    <a:lstStyle/>
                    <a:p>
                      <a:pPr algn="r"/>
                      <a:r>
                        <a:rPr lang="id-ID" dirty="0" smtClean="0"/>
                        <a:t>100</a:t>
                      </a:r>
                      <a:endParaRPr lang="id-ID"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63749371"/>
              </p:ext>
            </p:extLst>
          </p:nvPr>
        </p:nvGraphicFramePr>
        <p:xfrm>
          <a:off x="355705" y="4988662"/>
          <a:ext cx="3255410" cy="1584960"/>
        </p:xfrm>
        <a:graphic>
          <a:graphicData uri="http://schemas.openxmlformats.org/drawingml/2006/table">
            <a:tbl>
              <a:tblPr firstRow="1" bandRow="1">
                <a:tableStyleId>{5C22544A-7EE6-4342-B048-85BDC9FD1C3A}</a:tableStyleId>
              </a:tblPr>
              <a:tblGrid>
                <a:gridCol w="1220448"/>
                <a:gridCol w="1219451"/>
                <a:gridCol w="815511"/>
              </a:tblGrid>
              <a:tr h="370840">
                <a:tc>
                  <a:txBody>
                    <a:bodyPr/>
                    <a:lstStyle/>
                    <a:p>
                      <a:r>
                        <a:rPr lang="id-ID" dirty="0" smtClean="0"/>
                        <a:t>    Sex</a:t>
                      </a:r>
                      <a:endParaRPr lang="id-ID" dirty="0"/>
                    </a:p>
                  </a:txBody>
                  <a:tcPr anchor="ctr"/>
                </a:tc>
                <a:tc>
                  <a:txBody>
                    <a:bodyPr/>
                    <a:lstStyle/>
                    <a:p>
                      <a:r>
                        <a:rPr lang="id-ID" dirty="0" smtClean="0"/>
                        <a:t>        ∑  </a:t>
                      </a:r>
                      <a:endParaRPr lang="id-ID" dirty="0"/>
                    </a:p>
                  </a:txBody>
                  <a:tcPr/>
                </a:tc>
                <a:tc>
                  <a:txBody>
                    <a:bodyPr/>
                    <a:lstStyle/>
                    <a:p>
                      <a:r>
                        <a:rPr lang="id-ID" dirty="0" smtClean="0"/>
                        <a:t>    %</a:t>
                      </a:r>
                      <a:endParaRPr lang="id-ID" dirty="0"/>
                    </a:p>
                  </a:txBody>
                  <a:tcPr/>
                </a:tc>
              </a:tr>
              <a:tr h="370840">
                <a:tc>
                  <a:txBody>
                    <a:bodyPr/>
                    <a:lstStyle/>
                    <a:p>
                      <a:r>
                        <a:rPr lang="id-ID" dirty="0" smtClean="0"/>
                        <a:t>Female</a:t>
                      </a:r>
                      <a:endParaRPr lang="id-ID" dirty="0"/>
                    </a:p>
                  </a:txBody>
                  <a:tcPr/>
                </a:tc>
                <a:tc>
                  <a:txBody>
                    <a:bodyPr/>
                    <a:lstStyle/>
                    <a:p>
                      <a:pPr algn="r"/>
                      <a:r>
                        <a:rPr lang="id-ID" dirty="0" smtClean="0"/>
                        <a:t>196.556</a:t>
                      </a:r>
                      <a:endParaRPr lang="id-ID" dirty="0"/>
                    </a:p>
                  </a:txBody>
                  <a:tcPr/>
                </a:tc>
                <a:tc>
                  <a:txBody>
                    <a:bodyPr/>
                    <a:lstStyle/>
                    <a:p>
                      <a:pPr algn="r"/>
                      <a:r>
                        <a:rPr lang="id-ID" dirty="0" smtClean="0"/>
                        <a:t>67,21</a:t>
                      </a:r>
                      <a:endParaRPr lang="id-ID" dirty="0"/>
                    </a:p>
                  </a:txBody>
                  <a:tcPr/>
                </a:tc>
              </a:tr>
              <a:tr h="370840">
                <a:tc>
                  <a:txBody>
                    <a:bodyPr/>
                    <a:lstStyle/>
                    <a:p>
                      <a:r>
                        <a:rPr lang="id-ID" dirty="0" smtClean="0"/>
                        <a:t>Male</a:t>
                      </a:r>
                      <a:endParaRPr lang="id-ID" dirty="0"/>
                    </a:p>
                  </a:txBody>
                  <a:tcPr/>
                </a:tc>
                <a:tc>
                  <a:txBody>
                    <a:bodyPr/>
                    <a:lstStyle/>
                    <a:p>
                      <a:pPr algn="r"/>
                      <a:r>
                        <a:rPr lang="id-ID" dirty="0" smtClean="0"/>
                        <a:t>95.909</a:t>
                      </a:r>
                      <a:endParaRPr lang="id-ID" dirty="0"/>
                    </a:p>
                  </a:txBody>
                  <a:tcPr/>
                </a:tc>
                <a:tc>
                  <a:txBody>
                    <a:bodyPr/>
                    <a:lstStyle/>
                    <a:p>
                      <a:pPr algn="r"/>
                      <a:r>
                        <a:rPr lang="id-ID" dirty="0" smtClean="0"/>
                        <a:t>32,79</a:t>
                      </a:r>
                      <a:endParaRPr lang="id-ID" dirty="0"/>
                    </a:p>
                  </a:txBody>
                  <a:tcPr/>
                </a:tc>
              </a:tr>
              <a:tr h="370840">
                <a:tc>
                  <a:txBody>
                    <a:bodyPr/>
                    <a:lstStyle/>
                    <a:p>
                      <a:r>
                        <a:rPr lang="id-ID" dirty="0" smtClean="0"/>
                        <a:t>Total</a:t>
                      </a:r>
                      <a:endParaRPr lang="id-ID" dirty="0"/>
                    </a:p>
                  </a:txBody>
                  <a:tcPr/>
                </a:tc>
                <a:tc>
                  <a:txBody>
                    <a:bodyPr/>
                    <a:lstStyle/>
                    <a:p>
                      <a:pPr algn="r"/>
                      <a:r>
                        <a:rPr lang="id-ID" dirty="0" smtClean="0"/>
                        <a:t>292.465</a:t>
                      </a:r>
                      <a:endParaRPr lang="id-ID" dirty="0"/>
                    </a:p>
                  </a:txBody>
                  <a:tcPr/>
                </a:tc>
                <a:tc>
                  <a:txBody>
                    <a:bodyPr/>
                    <a:lstStyle/>
                    <a:p>
                      <a:pPr algn="r"/>
                      <a:r>
                        <a:rPr lang="id-ID" dirty="0" smtClean="0"/>
                        <a:t>100</a:t>
                      </a:r>
                      <a:endParaRPr lang="id-ID"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74106493"/>
              </p:ext>
            </p:extLst>
          </p:nvPr>
        </p:nvGraphicFramePr>
        <p:xfrm>
          <a:off x="3353763" y="1503563"/>
          <a:ext cx="3456949" cy="3749040"/>
        </p:xfrm>
        <a:graphic>
          <a:graphicData uri="http://schemas.openxmlformats.org/drawingml/2006/table">
            <a:tbl>
              <a:tblPr firstRow="1" bandRow="1">
                <a:tableStyleId>{5C22544A-7EE6-4342-B048-85BDC9FD1C3A}</a:tableStyleId>
              </a:tblPr>
              <a:tblGrid>
                <a:gridCol w="1516939"/>
                <a:gridCol w="1087394"/>
                <a:gridCol w="852616"/>
              </a:tblGrid>
              <a:tr h="370840">
                <a:tc>
                  <a:txBody>
                    <a:bodyPr/>
                    <a:lstStyle/>
                    <a:p>
                      <a:pPr algn="ctr"/>
                      <a:r>
                        <a:rPr lang="id-ID" dirty="0" smtClean="0"/>
                        <a:t>Occupation</a:t>
                      </a:r>
                      <a:endParaRPr lang="id-ID" dirty="0"/>
                    </a:p>
                  </a:txBody>
                  <a:tcPr/>
                </a:tc>
                <a:tc>
                  <a:txBody>
                    <a:bodyPr/>
                    <a:lstStyle/>
                    <a:p>
                      <a:r>
                        <a:rPr lang="id-ID" dirty="0" smtClean="0"/>
                        <a:t>      ∑</a:t>
                      </a:r>
                      <a:endParaRPr lang="id-ID" dirty="0"/>
                    </a:p>
                  </a:txBody>
                  <a:tcPr/>
                </a:tc>
                <a:tc>
                  <a:txBody>
                    <a:bodyPr/>
                    <a:lstStyle/>
                    <a:p>
                      <a:r>
                        <a:rPr lang="id-ID" dirty="0" smtClean="0"/>
                        <a:t>   %</a:t>
                      </a:r>
                      <a:endParaRPr lang="id-ID" dirty="0"/>
                    </a:p>
                  </a:txBody>
                  <a:tcPr/>
                </a:tc>
              </a:tr>
              <a:tr h="370840">
                <a:tc>
                  <a:txBody>
                    <a:bodyPr/>
                    <a:lstStyle/>
                    <a:p>
                      <a:r>
                        <a:rPr lang="id-ID" dirty="0" smtClean="0"/>
                        <a:t>Teacher</a:t>
                      </a:r>
                      <a:endParaRPr lang="id-ID" dirty="0"/>
                    </a:p>
                  </a:txBody>
                  <a:tcPr/>
                </a:tc>
                <a:tc>
                  <a:txBody>
                    <a:bodyPr/>
                    <a:lstStyle/>
                    <a:p>
                      <a:pPr algn="r"/>
                      <a:r>
                        <a:rPr lang="id-ID" dirty="0" smtClean="0"/>
                        <a:t>162.670</a:t>
                      </a:r>
                      <a:endParaRPr lang="id-ID" dirty="0"/>
                    </a:p>
                  </a:txBody>
                  <a:tcPr/>
                </a:tc>
                <a:tc>
                  <a:txBody>
                    <a:bodyPr/>
                    <a:lstStyle/>
                    <a:p>
                      <a:pPr algn="r"/>
                      <a:r>
                        <a:rPr lang="id-ID" dirty="0" smtClean="0"/>
                        <a:t>55,62</a:t>
                      </a:r>
                      <a:endParaRPr lang="id-ID" dirty="0"/>
                    </a:p>
                  </a:txBody>
                  <a:tcPr/>
                </a:tc>
              </a:tr>
              <a:tr h="370840">
                <a:tc>
                  <a:txBody>
                    <a:bodyPr/>
                    <a:lstStyle/>
                    <a:p>
                      <a:r>
                        <a:rPr lang="id-ID" dirty="0" smtClean="0"/>
                        <a:t>Army/Police</a:t>
                      </a:r>
                      <a:endParaRPr lang="id-ID" dirty="0"/>
                    </a:p>
                  </a:txBody>
                  <a:tcPr/>
                </a:tc>
                <a:tc>
                  <a:txBody>
                    <a:bodyPr/>
                    <a:lstStyle/>
                    <a:p>
                      <a:pPr algn="r"/>
                      <a:r>
                        <a:rPr lang="id-ID" dirty="0" smtClean="0"/>
                        <a:t>8.629</a:t>
                      </a:r>
                      <a:endParaRPr lang="id-ID" dirty="0"/>
                    </a:p>
                  </a:txBody>
                  <a:tcPr/>
                </a:tc>
                <a:tc>
                  <a:txBody>
                    <a:bodyPr/>
                    <a:lstStyle/>
                    <a:p>
                      <a:pPr algn="r"/>
                      <a:r>
                        <a:rPr lang="id-ID" dirty="0" smtClean="0"/>
                        <a:t>2,95</a:t>
                      </a:r>
                      <a:endParaRPr lang="id-ID" dirty="0"/>
                    </a:p>
                  </a:txBody>
                  <a:tcPr/>
                </a:tc>
              </a:tr>
              <a:tr h="370840">
                <a:tc>
                  <a:txBody>
                    <a:bodyPr/>
                    <a:lstStyle/>
                    <a:p>
                      <a:r>
                        <a:rPr lang="id-ID" dirty="0" smtClean="0"/>
                        <a:t>Gov.</a:t>
                      </a:r>
                      <a:r>
                        <a:rPr lang="id-ID" baseline="0" dirty="0" smtClean="0"/>
                        <a:t> Employ.</a:t>
                      </a:r>
                      <a:endParaRPr lang="id-ID" dirty="0"/>
                    </a:p>
                  </a:txBody>
                  <a:tcPr/>
                </a:tc>
                <a:tc>
                  <a:txBody>
                    <a:bodyPr/>
                    <a:lstStyle/>
                    <a:p>
                      <a:pPr algn="r"/>
                      <a:r>
                        <a:rPr lang="id-ID" dirty="0" smtClean="0"/>
                        <a:t>19.643</a:t>
                      </a:r>
                      <a:endParaRPr lang="id-ID" dirty="0"/>
                    </a:p>
                  </a:txBody>
                  <a:tcPr/>
                </a:tc>
                <a:tc>
                  <a:txBody>
                    <a:bodyPr/>
                    <a:lstStyle/>
                    <a:p>
                      <a:pPr algn="r"/>
                      <a:r>
                        <a:rPr lang="id-ID" dirty="0" smtClean="0"/>
                        <a:t>6,72</a:t>
                      </a:r>
                      <a:endParaRPr lang="id-ID" dirty="0"/>
                    </a:p>
                  </a:txBody>
                  <a:tcPr/>
                </a:tc>
              </a:tr>
              <a:tr h="370840">
                <a:tc>
                  <a:txBody>
                    <a:bodyPr/>
                    <a:lstStyle/>
                    <a:p>
                      <a:r>
                        <a:rPr lang="id-ID" dirty="0" smtClean="0"/>
                        <a:t>Private</a:t>
                      </a:r>
                      <a:r>
                        <a:rPr lang="id-ID" baseline="0" dirty="0" smtClean="0"/>
                        <a:t> Emp.</a:t>
                      </a:r>
                      <a:endParaRPr lang="id-ID" dirty="0"/>
                    </a:p>
                  </a:txBody>
                  <a:tcPr/>
                </a:tc>
                <a:tc>
                  <a:txBody>
                    <a:bodyPr/>
                    <a:lstStyle/>
                    <a:p>
                      <a:pPr algn="r"/>
                      <a:r>
                        <a:rPr lang="id-ID" dirty="0" smtClean="0"/>
                        <a:t>42.625</a:t>
                      </a:r>
                      <a:endParaRPr lang="id-ID" dirty="0"/>
                    </a:p>
                  </a:txBody>
                  <a:tcPr/>
                </a:tc>
                <a:tc>
                  <a:txBody>
                    <a:bodyPr/>
                    <a:lstStyle/>
                    <a:p>
                      <a:pPr algn="r"/>
                      <a:r>
                        <a:rPr lang="id-ID" dirty="0" smtClean="0"/>
                        <a:t>2,86</a:t>
                      </a:r>
                      <a:endParaRPr lang="id-ID" dirty="0"/>
                    </a:p>
                  </a:txBody>
                  <a:tcPr/>
                </a:tc>
              </a:tr>
              <a:tr h="370840">
                <a:tc>
                  <a:txBody>
                    <a:bodyPr/>
                    <a:lstStyle/>
                    <a:p>
                      <a:r>
                        <a:rPr lang="id-ID" sz="1800" dirty="0" smtClean="0"/>
                        <a:t>Entrepreneur</a:t>
                      </a:r>
                      <a:endParaRPr lang="id-ID" sz="1800" dirty="0"/>
                    </a:p>
                  </a:txBody>
                  <a:tcPr/>
                </a:tc>
                <a:tc>
                  <a:txBody>
                    <a:bodyPr/>
                    <a:lstStyle/>
                    <a:p>
                      <a:pPr algn="r"/>
                      <a:r>
                        <a:rPr lang="id-ID" dirty="0" smtClean="0"/>
                        <a:t>8.353</a:t>
                      </a:r>
                      <a:endParaRPr lang="id-ID" dirty="0"/>
                    </a:p>
                  </a:txBody>
                  <a:tcPr/>
                </a:tc>
                <a:tc>
                  <a:txBody>
                    <a:bodyPr/>
                    <a:lstStyle/>
                    <a:p>
                      <a:pPr algn="r"/>
                      <a:r>
                        <a:rPr lang="id-ID" dirty="0" smtClean="0"/>
                        <a:t>2,86</a:t>
                      </a:r>
                      <a:endParaRPr lang="id-ID" dirty="0"/>
                    </a:p>
                  </a:txBody>
                  <a:tcPr/>
                </a:tc>
              </a:tr>
              <a:tr h="370840">
                <a:tc>
                  <a:txBody>
                    <a:bodyPr/>
                    <a:lstStyle/>
                    <a:p>
                      <a:r>
                        <a:rPr lang="id-ID" dirty="0" smtClean="0"/>
                        <a:t>Work</a:t>
                      </a:r>
                      <a:r>
                        <a:rPr lang="id-ID" baseline="0" dirty="0" smtClean="0"/>
                        <a:t> </a:t>
                      </a:r>
                      <a:r>
                        <a:rPr lang="id-ID" sz="1200" baseline="0" dirty="0" smtClean="0"/>
                        <a:t>with no desciption</a:t>
                      </a:r>
                      <a:endParaRPr lang="id-ID" sz="1200" dirty="0"/>
                    </a:p>
                  </a:txBody>
                  <a:tcPr/>
                </a:tc>
                <a:tc>
                  <a:txBody>
                    <a:bodyPr/>
                    <a:lstStyle/>
                    <a:p>
                      <a:pPr algn="r"/>
                      <a:r>
                        <a:rPr lang="id-ID" dirty="0" smtClean="0"/>
                        <a:t>24.947</a:t>
                      </a:r>
                      <a:endParaRPr lang="id-ID" dirty="0"/>
                    </a:p>
                  </a:txBody>
                  <a:tcPr/>
                </a:tc>
                <a:tc>
                  <a:txBody>
                    <a:bodyPr/>
                    <a:lstStyle/>
                    <a:p>
                      <a:pPr algn="r"/>
                      <a:r>
                        <a:rPr lang="id-ID" dirty="0" smtClean="0"/>
                        <a:t>8,53</a:t>
                      </a:r>
                      <a:endParaRPr lang="id-ID" dirty="0"/>
                    </a:p>
                  </a:txBody>
                  <a:tcPr/>
                </a:tc>
              </a:tr>
              <a:tr h="370840">
                <a:tc>
                  <a:txBody>
                    <a:bodyPr/>
                    <a:lstStyle/>
                    <a:p>
                      <a:r>
                        <a:rPr lang="id-ID" dirty="0" smtClean="0"/>
                        <a:t>Do</a:t>
                      </a:r>
                      <a:r>
                        <a:rPr lang="id-ID" baseline="0" dirty="0" smtClean="0"/>
                        <a:t> not Work</a:t>
                      </a:r>
                      <a:endParaRPr lang="id-ID" dirty="0"/>
                    </a:p>
                  </a:txBody>
                  <a:tcPr/>
                </a:tc>
                <a:tc>
                  <a:txBody>
                    <a:bodyPr/>
                    <a:lstStyle/>
                    <a:p>
                      <a:pPr algn="r"/>
                      <a:r>
                        <a:rPr lang="id-ID" dirty="0" smtClean="0"/>
                        <a:t>25.598</a:t>
                      </a:r>
                      <a:endParaRPr lang="id-ID" dirty="0"/>
                    </a:p>
                  </a:txBody>
                  <a:tcPr/>
                </a:tc>
                <a:tc>
                  <a:txBody>
                    <a:bodyPr/>
                    <a:lstStyle/>
                    <a:p>
                      <a:pPr algn="r"/>
                      <a:r>
                        <a:rPr lang="id-ID" dirty="0" smtClean="0"/>
                        <a:t>8,75</a:t>
                      </a:r>
                      <a:endParaRPr lang="id-ID" dirty="0"/>
                    </a:p>
                  </a:txBody>
                  <a:tcPr/>
                </a:tc>
              </a:tr>
              <a:tr h="370840">
                <a:tc>
                  <a:txBody>
                    <a:bodyPr/>
                    <a:lstStyle/>
                    <a:p>
                      <a:r>
                        <a:rPr lang="id-ID" dirty="0" smtClean="0"/>
                        <a:t>Total</a:t>
                      </a:r>
                      <a:endParaRPr lang="id-ID" dirty="0"/>
                    </a:p>
                  </a:txBody>
                  <a:tcPr/>
                </a:tc>
                <a:tc>
                  <a:txBody>
                    <a:bodyPr/>
                    <a:lstStyle/>
                    <a:p>
                      <a:pPr algn="r"/>
                      <a:r>
                        <a:rPr lang="id-ID" dirty="0" smtClean="0"/>
                        <a:t>292.465</a:t>
                      </a:r>
                      <a:endParaRPr lang="id-ID" dirty="0"/>
                    </a:p>
                  </a:txBody>
                  <a:tcPr/>
                </a:tc>
                <a:tc>
                  <a:txBody>
                    <a:bodyPr/>
                    <a:lstStyle/>
                    <a:p>
                      <a:pPr algn="r"/>
                      <a:r>
                        <a:rPr lang="id-ID" dirty="0" smtClean="0"/>
                        <a:t>100</a:t>
                      </a:r>
                      <a:endParaRPr lang="id-ID" dirty="0"/>
                    </a:p>
                  </a:txBody>
                  <a:tcPr/>
                </a:tc>
              </a:tr>
            </a:tbl>
          </a:graphicData>
        </a:graphic>
      </p:graphicFrame>
      <p:sp>
        <p:nvSpPr>
          <p:cNvPr id="7" name="TextBox 6"/>
          <p:cNvSpPr txBox="1"/>
          <p:nvPr/>
        </p:nvSpPr>
        <p:spPr>
          <a:xfrm>
            <a:off x="2820808" y="971155"/>
            <a:ext cx="4863360" cy="400110"/>
          </a:xfrm>
          <a:prstGeom prst="rect">
            <a:avLst/>
          </a:prstGeom>
          <a:noFill/>
        </p:spPr>
        <p:txBody>
          <a:bodyPr wrap="square" rtlCol="0">
            <a:spAutoFit/>
          </a:bodyPr>
          <a:lstStyle/>
          <a:p>
            <a:r>
              <a:rPr lang="id-ID" b="1" dirty="0" smtClean="0"/>
              <a:t>                    UT Students in number</a:t>
            </a:r>
            <a:endParaRPr lang="id-ID" b="1" dirty="0"/>
          </a:p>
        </p:txBody>
      </p:sp>
      <p:graphicFrame>
        <p:nvGraphicFramePr>
          <p:cNvPr id="8" name="Table 7"/>
          <p:cNvGraphicFramePr>
            <a:graphicFrameLocks noGrp="1"/>
          </p:cNvGraphicFramePr>
          <p:nvPr>
            <p:extLst>
              <p:ext uri="{D42A27DB-BD31-4B8C-83A1-F6EECF244321}">
                <p14:modId xmlns:p14="http://schemas.microsoft.com/office/powerpoint/2010/main" val="2730214055"/>
              </p:ext>
            </p:extLst>
          </p:nvPr>
        </p:nvGraphicFramePr>
        <p:xfrm>
          <a:off x="6931123" y="1503563"/>
          <a:ext cx="3290055" cy="4358640"/>
        </p:xfrm>
        <a:graphic>
          <a:graphicData uri="http://schemas.openxmlformats.org/drawingml/2006/table">
            <a:tbl>
              <a:tblPr firstRow="1" bandRow="1">
                <a:tableStyleId>{5C22544A-7EE6-4342-B048-85BDC9FD1C3A}</a:tableStyleId>
              </a:tblPr>
              <a:tblGrid>
                <a:gridCol w="1362444"/>
                <a:gridCol w="1062681"/>
                <a:gridCol w="864930"/>
              </a:tblGrid>
              <a:tr h="370840">
                <a:tc>
                  <a:txBody>
                    <a:bodyPr/>
                    <a:lstStyle/>
                    <a:p>
                      <a:pPr algn="ctr"/>
                      <a:r>
                        <a:rPr lang="id-ID" dirty="0" smtClean="0"/>
                        <a:t>Island</a:t>
                      </a:r>
                      <a:endParaRPr lang="id-ID" dirty="0"/>
                    </a:p>
                  </a:txBody>
                  <a:tcPr/>
                </a:tc>
                <a:tc>
                  <a:txBody>
                    <a:bodyPr/>
                    <a:lstStyle/>
                    <a:p>
                      <a:r>
                        <a:rPr lang="id-ID" dirty="0" smtClean="0"/>
                        <a:t>      ∑</a:t>
                      </a:r>
                      <a:endParaRPr lang="id-ID" dirty="0"/>
                    </a:p>
                  </a:txBody>
                  <a:tcPr/>
                </a:tc>
                <a:tc>
                  <a:txBody>
                    <a:bodyPr/>
                    <a:lstStyle/>
                    <a:p>
                      <a:r>
                        <a:rPr lang="id-ID" dirty="0" smtClean="0"/>
                        <a:t>   %</a:t>
                      </a:r>
                      <a:endParaRPr lang="id-ID" dirty="0"/>
                    </a:p>
                  </a:txBody>
                  <a:tcPr/>
                </a:tc>
              </a:tr>
              <a:tr h="370840">
                <a:tc>
                  <a:txBody>
                    <a:bodyPr/>
                    <a:lstStyle/>
                    <a:p>
                      <a:r>
                        <a:rPr lang="id-ID" dirty="0" smtClean="0"/>
                        <a:t>Sumatera</a:t>
                      </a:r>
                      <a:endParaRPr lang="id-ID" dirty="0"/>
                    </a:p>
                  </a:txBody>
                  <a:tcPr/>
                </a:tc>
                <a:tc>
                  <a:txBody>
                    <a:bodyPr/>
                    <a:lstStyle/>
                    <a:p>
                      <a:pPr algn="r"/>
                      <a:r>
                        <a:rPr lang="id-ID" dirty="0" smtClean="0"/>
                        <a:t>88.779</a:t>
                      </a:r>
                      <a:endParaRPr lang="id-ID" dirty="0"/>
                    </a:p>
                  </a:txBody>
                  <a:tcPr/>
                </a:tc>
                <a:tc>
                  <a:txBody>
                    <a:bodyPr/>
                    <a:lstStyle/>
                    <a:p>
                      <a:pPr algn="r"/>
                      <a:r>
                        <a:rPr lang="id-ID" dirty="0" smtClean="0"/>
                        <a:t>30,36</a:t>
                      </a:r>
                      <a:endParaRPr lang="id-ID" dirty="0"/>
                    </a:p>
                  </a:txBody>
                  <a:tcPr/>
                </a:tc>
              </a:tr>
              <a:tr h="370840">
                <a:tc>
                  <a:txBody>
                    <a:bodyPr/>
                    <a:lstStyle/>
                    <a:p>
                      <a:r>
                        <a:rPr lang="id-ID" dirty="0" smtClean="0"/>
                        <a:t>Jawa</a:t>
                      </a:r>
                      <a:endParaRPr lang="id-ID" dirty="0"/>
                    </a:p>
                  </a:txBody>
                  <a:tcPr/>
                </a:tc>
                <a:tc>
                  <a:txBody>
                    <a:bodyPr/>
                    <a:lstStyle/>
                    <a:p>
                      <a:pPr algn="r"/>
                      <a:r>
                        <a:rPr lang="id-ID" dirty="0" smtClean="0"/>
                        <a:t>116.668</a:t>
                      </a:r>
                      <a:endParaRPr lang="id-ID" dirty="0"/>
                    </a:p>
                  </a:txBody>
                  <a:tcPr/>
                </a:tc>
                <a:tc>
                  <a:txBody>
                    <a:bodyPr/>
                    <a:lstStyle/>
                    <a:p>
                      <a:pPr algn="r"/>
                      <a:r>
                        <a:rPr lang="id-ID" dirty="0" smtClean="0"/>
                        <a:t>39,89</a:t>
                      </a:r>
                      <a:endParaRPr lang="id-ID" dirty="0"/>
                    </a:p>
                  </a:txBody>
                  <a:tcPr/>
                </a:tc>
              </a:tr>
              <a:tr h="370840">
                <a:tc>
                  <a:txBody>
                    <a:bodyPr/>
                    <a:lstStyle/>
                    <a:p>
                      <a:r>
                        <a:rPr lang="id-ID" dirty="0" smtClean="0"/>
                        <a:t>Kalimantan</a:t>
                      </a:r>
                      <a:endParaRPr lang="id-ID" dirty="0"/>
                    </a:p>
                  </a:txBody>
                  <a:tcPr/>
                </a:tc>
                <a:tc>
                  <a:txBody>
                    <a:bodyPr/>
                    <a:lstStyle/>
                    <a:p>
                      <a:pPr algn="r"/>
                      <a:r>
                        <a:rPr lang="id-ID" dirty="0" smtClean="0"/>
                        <a:t>34.082</a:t>
                      </a:r>
                      <a:endParaRPr lang="id-ID" dirty="0"/>
                    </a:p>
                  </a:txBody>
                  <a:tcPr/>
                </a:tc>
                <a:tc>
                  <a:txBody>
                    <a:bodyPr/>
                    <a:lstStyle/>
                    <a:p>
                      <a:pPr algn="r"/>
                      <a:r>
                        <a:rPr lang="id-ID" dirty="0" smtClean="0"/>
                        <a:t>11,65</a:t>
                      </a:r>
                      <a:endParaRPr lang="id-ID" dirty="0"/>
                    </a:p>
                  </a:txBody>
                  <a:tcPr/>
                </a:tc>
              </a:tr>
              <a:tr h="370840">
                <a:tc>
                  <a:txBody>
                    <a:bodyPr/>
                    <a:lstStyle/>
                    <a:p>
                      <a:r>
                        <a:rPr lang="id-ID" dirty="0" smtClean="0"/>
                        <a:t>Bali</a:t>
                      </a:r>
                      <a:endParaRPr lang="id-ID" dirty="0"/>
                    </a:p>
                  </a:txBody>
                  <a:tcPr/>
                </a:tc>
                <a:tc>
                  <a:txBody>
                    <a:bodyPr/>
                    <a:lstStyle/>
                    <a:p>
                      <a:pPr algn="r"/>
                      <a:r>
                        <a:rPr lang="id-ID" dirty="0" smtClean="0"/>
                        <a:t>5.192</a:t>
                      </a:r>
                      <a:endParaRPr lang="id-ID" dirty="0"/>
                    </a:p>
                  </a:txBody>
                  <a:tcPr/>
                </a:tc>
                <a:tc>
                  <a:txBody>
                    <a:bodyPr/>
                    <a:lstStyle/>
                    <a:p>
                      <a:pPr algn="r"/>
                      <a:r>
                        <a:rPr lang="id-ID" dirty="0" smtClean="0"/>
                        <a:t>1,78</a:t>
                      </a:r>
                      <a:endParaRPr lang="id-ID" dirty="0"/>
                    </a:p>
                  </a:txBody>
                  <a:tcPr/>
                </a:tc>
              </a:tr>
              <a:tr h="370840">
                <a:tc>
                  <a:txBody>
                    <a:bodyPr/>
                    <a:lstStyle/>
                    <a:p>
                      <a:r>
                        <a:rPr lang="id-ID" dirty="0" smtClean="0"/>
                        <a:t>Nusa Tengg</a:t>
                      </a:r>
                      <a:endParaRPr lang="id-ID" dirty="0"/>
                    </a:p>
                  </a:txBody>
                  <a:tcPr/>
                </a:tc>
                <a:tc>
                  <a:txBody>
                    <a:bodyPr/>
                    <a:lstStyle/>
                    <a:p>
                      <a:pPr algn="r"/>
                      <a:r>
                        <a:rPr lang="id-ID" dirty="0" smtClean="0"/>
                        <a:t>14.647</a:t>
                      </a:r>
                      <a:endParaRPr lang="id-ID" dirty="0"/>
                    </a:p>
                  </a:txBody>
                  <a:tcPr/>
                </a:tc>
                <a:tc>
                  <a:txBody>
                    <a:bodyPr/>
                    <a:lstStyle/>
                    <a:p>
                      <a:pPr algn="r"/>
                      <a:r>
                        <a:rPr lang="id-ID" dirty="0" smtClean="0"/>
                        <a:t>5,01</a:t>
                      </a:r>
                      <a:endParaRPr lang="id-ID" dirty="0"/>
                    </a:p>
                  </a:txBody>
                  <a:tcPr/>
                </a:tc>
              </a:tr>
              <a:tr h="370840">
                <a:tc>
                  <a:txBody>
                    <a:bodyPr/>
                    <a:lstStyle/>
                    <a:p>
                      <a:r>
                        <a:rPr lang="id-ID" dirty="0" smtClean="0"/>
                        <a:t>Sulawesi</a:t>
                      </a:r>
                      <a:endParaRPr lang="id-ID" dirty="0"/>
                    </a:p>
                  </a:txBody>
                  <a:tcPr/>
                </a:tc>
                <a:tc>
                  <a:txBody>
                    <a:bodyPr/>
                    <a:lstStyle/>
                    <a:p>
                      <a:pPr algn="r"/>
                      <a:r>
                        <a:rPr lang="id-ID" dirty="0" smtClean="0"/>
                        <a:t>21.441</a:t>
                      </a:r>
                      <a:endParaRPr lang="id-ID" dirty="0"/>
                    </a:p>
                  </a:txBody>
                  <a:tcPr/>
                </a:tc>
                <a:tc>
                  <a:txBody>
                    <a:bodyPr/>
                    <a:lstStyle/>
                    <a:p>
                      <a:pPr algn="r"/>
                      <a:r>
                        <a:rPr lang="id-ID" dirty="0" smtClean="0"/>
                        <a:t>7,33</a:t>
                      </a:r>
                      <a:endParaRPr lang="id-ID" dirty="0"/>
                    </a:p>
                  </a:txBody>
                  <a:tcPr/>
                </a:tc>
              </a:tr>
              <a:tr h="370840">
                <a:tc>
                  <a:txBody>
                    <a:bodyPr/>
                    <a:lstStyle/>
                    <a:p>
                      <a:r>
                        <a:rPr lang="id-ID" dirty="0" smtClean="0"/>
                        <a:t>Maluku</a:t>
                      </a:r>
                      <a:endParaRPr lang="id-ID" dirty="0"/>
                    </a:p>
                  </a:txBody>
                  <a:tcPr/>
                </a:tc>
                <a:tc>
                  <a:txBody>
                    <a:bodyPr/>
                    <a:lstStyle/>
                    <a:p>
                      <a:pPr algn="r"/>
                      <a:r>
                        <a:rPr lang="id-ID" dirty="0" smtClean="0"/>
                        <a:t>3.779</a:t>
                      </a:r>
                      <a:endParaRPr lang="id-ID" dirty="0"/>
                    </a:p>
                  </a:txBody>
                  <a:tcPr/>
                </a:tc>
                <a:tc>
                  <a:txBody>
                    <a:bodyPr/>
                    <a:lstStyle/>
                    <a:p>
                      <a:pPr algn="r"/>
                      <a:r>
                        <a:rPr lang="id-ID" dirty="0" smtClean="0"/>
                        <a:t>1,29</a:t>
                      </a:r>
                      <a:endParaRPr lang="id-ID" dirty="0"/>
                    </a:p>
                  </a:txBody>
                  <a:tcPr/>
                </a:tc>
              </a:tr>
              <a:tr h="370840">
                <a:tc>
                  <a:txBody>
                    <a:bodyPr/>
                    <a:lstStyle/>
                    <a:p>
                      <a:r>
                        <a:rPr lang="id-ID" dirty="0" smtClean="0"/>
                        <a:t>Papua</a:t>
                      </a:r>
                      <a:endParaRPr lang="id-ID" dirty="0"/>
                    </a:p>
                  </a:txBody>
                  <a:tcPr/>
                </a:tc>
                <a:tc>
                  <a:txBody>
                    <a:bodyPr/>
                    <a:lstStyle/>
                    <a:p>
                      <a:pPr algn="r"/>
                      <a:r>
                        <a:rPr lang="id-ID" dirty="0" smtClean="0"/>
                        <a:t>5.769</a:t>
                      </a:r>
                      <a:endParaRPr lang="id-ID" dirty="0"/>
                    </a:p>
                  </a:txBody>
                  <a:tcPr/>
                </a:tc>
                <a:tc>
                  <a:txBody>
                    <a:bodyPr/>
                    <a:lstStyle/>
                    <a:p>
                      <a:pPr algn="r"/>
                      <a:r>
                        <a:rPr lang="id-ID" dirty="0" smtClean="0"/>
                        <a:t>1.97</a:t>
                      </a:r>
                      <a:endParaRPr lang="id-ID" dirty="0"/>
                    </a:p>
                  </a:txBody>
                  <a:tcPr/>
                </a:tc>
              </a:tr>
              <a:tr h="370840">
                <a:tc>
                  <a:txBody>
                    <a:bodyPr/>
                    <a:lstStyle/>
                    <a:p>
                      <a:r>
                        <a:rPr lang="id-ID" dirty="0" smtClean="0"/>
                        <a:t>Abroad</a:t>
                      </a:r>
                      <a:endParaRPr lang="id-ID" dirty="0"/>
                    </a:p>
                  </a:txBody>
                  <a:tcPr/>
                </a:tc>
                <a:tc>
                  <a:txBody>
                    <a:bodyPr/>
                    <a:lstStyle/>
                    <a:p>
                      <a:pPr algn="r"/>
                      <a:r>
                        <a:rPr lang="id-ID" dirty="0" smtClean="0"/>
                        <a:t>2.108</a:t>
                      </a:r>
                      <a:endParaRPr lang="id-ID" dirty="0"/>
                    </a:p>
                  </a:txBody>
                  <a:tcPr/>
                </a:tc>
                <a:tc>
                  <a:txBody>
                    <a:bodyPr/>
                    <a:lstStyle/>
                    <a:p>
                      <a:pPr algn="r"/>
                      <a:r>
                        <a:rPr lang="id-ID" dirty="0" smtClean="0"/>
                        <a:t>0,72</a:t>
                      </a:r>
                      <a:endParaRPr lang="id-ID" dirty="0"/>
                    </a:p>
                  </a:txBody>
                  <a:tcPr/>
                </a:tc>
              </a:tr>
              <a:tr h="370840">
                <a:tc>
                  <a:txBody>
                    <a:bodyPr/>
                    <a:lstStyle/>
                    <a:p>
                      <a:r>
                        <a:rPr lang="id-ID" dirty="0" smtClean="0"/>
                        <a:t>Total</a:t>
                      </a:r>
                      <a:endParaRPr lang="id-ID" dirty="0"/>
                    </a:p>
                  </a:txBody>
                  <a:tcPr/>
                </a:tc>
                <a:tc>
                  <a:txBody>
                    <a:bodyPr/>
                    <a:lstStyle/>
                    <a:p>
                      <a:pPr algn="r"/>
                      <a:r>
                        <a:rPr lang="id-ID" dirty="0" smtClean="0"/>
                        <a:t>292.465</a:t>
                      </a:r>
                      <a:endParaRPr lang="id-ID" dirty="0"/>
                    </a:p>
                  </a:txBody>
                  <a:tcPr/>
                </a:tc>
                <a:tc>
                  <a:txBody>
                    <a:bodyPr/>
                    <a:lstStyle/>
                    <a:p>
                      <a:pPr algn="r"/>
                      <a:r>
                        <a:rPr lang="id-ID" dirty="0" smtClean="0"/>
                        <a:t>100</a:t>
                      </a:r>
                      <a:endParaRPr lang="id-ID" dirty="0"/>
                    </a:p>
                  </a:txBody>
                  <a:tcPr/>
                </a:tc>
              </a:tr>
            </a:tbl>
          </a:graphicData>
        </a:graphic>
      </p:graphicFrame>
    </p:spTree>
    <p:extLst>
      <p:ext uri="{BB962C8B-B14F-4D97-AF65-F5344CB8AC3E}">
        <p14:creationId xmlns:p14="http://schemas.microsoft.com/office/powerpoint/2010/main" val="3188069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3181" y="324824"/>
            <a:ext cx="2877711" cy="646331"/>
          </a:xfrm>
          <a:prstGeom prst="rect">
            <a:avLst/>
          </a:prstGeom>
        </p:spPr>
        <p:txBody>
          <a:bodyPr wrap="none">
            <a:spAutoFit/>
          </a:bodyPr>
          <a:lstStyle/>
          <a:p>
            <a:r>
              <a:rPr lang="id-ID" sz="3600" b="1" dirty="0"/>
              <a:t>Introduction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842" y="2573440"/>
            <a:ext cx="3537958" cy="2653468"/>
          </a:xfrm>
          <a:prstGeom prst="rect">
            <a:avLst/>
          </a:prstGeom>
        </p:spPr>
      </p:pic>
      <p:sp>
        <p:nvSpPr>
          <p:cNvPr id="4" name="Rectangle 3"/>
          <p:cNvSpPr/>
          <p:nvPr/>
        </p:nvSpPr>
        <p:spPr>
          <a:xfrm>
            <a:off x="996561" y="1898547"/>
            <a:ext cx="4043094" cy="523220"/>
          </a:xfrm>
          <a:prstGeom prst="rect">
            <a:avLst/>
          </a:prstGeom>
        </p:spPr>
        <p:txBody>
          <a:bodyPr wrap="none">
            <a:spAutoFit/>
          </a:bodyPr>
          <a:lstStyle/>
          <a:p>
            <a:r>
              <a:rPr lang="id-ID" sz="2800" b="1" dirty="0"/>
              <a:t>Student expectations: </a:t>
            </a:r>
          </a:p>
        </p:txBody>
      </p:sp>
      <p:sp>
        <p:nvSpPr>
          <p:cNvPr id="5" name="TextBox 4"/>
          <p:cNvSpPr txBox="1"/>
          <p:nvPr/>
        </p:nvSpPr>
        <p:spPr>
          <a:xfrm>
            <a:off x="5267346" y="1898547"/>
            <a:ext cx="3410465" cy="523220"/>
          </a:xfrm>
          <a:prstGeom prst="rect">
            <a:avLst/>
          </a:prstGeom>
          <a:noFill/>
        </p:spPr>
        <p:txBody>
          <a:bodyPr wrap="square" rtlCol="0">
            <a:spAutoFit/>
          </a:bodyPr>
          <a:lstStyle/>
          <a:p>
            <a:r>
              <a:rPr lang="id-ID" sz="2800" b="1" dirty="0"/>
              <a:t>w</a:t>
            </a:r>
            <a:r>
              <a:rPr lang="id-ID" sz="2800" b="1" dirty="0" smtClean="0"/>
              <a:t>ell served</a:t>
            </a:r>
            <a:endParaRPr lang="id-ID" sz="2800" b="1" dirty="0"/>
          </a:p>
        </p:txBody>
      </p:sp>
      <p:sp>
        <p:nvSpPr>
          <p:cNvPr id="6" name="TextBox 5"/>
          <p:cNvSpPr txBox="1"/>
          <p:nvPr/>
        </p:nvSpPr>
        <p:spPr>
          <a:xfrm>
            <a:off x="5267346" y="3341845"/>
            <a:ext cx="3410465" cy="523220"/>
          </a:xfrm>
          <a:prstGeom prst="rect">
            <a:avLst/>
          </a:prstGeom>
          <a:noFill/>
        </p:spPr>
        <p:txBody>
          <a:bodyPr wrap="square" rtlCol="0">
            <a:spAutoFit/>
          </a:bodyPr>
          <a:lstStyle/>
          <a:p>
            <a:r>
              <a:rPr lang="id-ID" sz="2800" b="1" dirty="0"/>
              <a:t>g</a:t>
            </a:r>
            <a:r>
              <a:rPr lang="id-ID" sz="2800" b="1" dirty="0" smtClean="0"/>
              <a:t>raduated on time</a:t>
            </a:r>
            <a:endParaRPr lang="id-ID" sz="2800" b="1" dirty="0"/>
          </a:p>
        </p:txBody>
      </p:sp>
      <p:sp>
        <p:nvSpPr>
          <p:cNvPr id="7" name="TextBox 6"/>
          <p:cNvSpPr txBox="1"/>
          <p:nvPr/>
        </p:nvSpPr>
        <p:spPr>
          <a:xfrm>
            <a:off x="5478159" y="5107944"/>
            <a:ext cx="3410465" cy="523220"/>
          </a:xfrm>
          <a:prstGeom prst="rect">
            <a:avLst/>
          </a:prstGeom>
          <a:noFill/>
        </p:spPr>
        <p:txBody>
          <a:bodyPr wrap="square" rtlCol="0">
            <a:spAutoFit/>
          </a:bodyPr>
          <a:lstStyle/>
          <a:p>
            <a:r>
              <a:rPr lang="id-ID" sz="2800" b="1" dirty="0"/>
              <a:t>g</a:t>
            </a:r>
            <a:r>
              <a:rPr lang="id-ID" sz="2800" b="1" dirty="0" smtClean="0"/>
              <a:t>ood grade</a:t>
            </a:r>
            <a:endParaRPr lang="id-ID" sz="2800" b="1" dirty="0"/>
          </a:p>
        </p:txBody>
      </p:sp>
      <p:pic>
        <p:nvPicPr>
          <p:cNvPr id="9" name="Picture 8"/>
          <p:cNvPicPr/>
          <p:nvPr/>
        </p:nvPicPr>
        <p:blipFill rotWithShape="1">
          <a:blip r:embed="rId4" cstate="print">
            <a:extLst>
              <a:ext uri="{28A0092B-C50C-407E-A947-70E740481C1C}">
                <a14:useLocalDpi xmlns:a14="http://schemas.microsoft.com/office/drawing/2010/main" val="0"/>
              </a:ext>
            </a:extLst>
          </a:blip>
          <a:srcRect l="30080" t="67658" r="53634" b="11069"/>
          <a:stretch/>
        </p:blipFill>
        <p:spPr bwMode="auto">
          <a:xfrm>
            <a:off x="7744361" y="1684265"/>
            <a:ext cx="933450" cy="685800"/>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30080" t="67658" r="53634" b="11069"/>
          <a:stretch/>
        </p:blipFill>
        <p:spPr bwMode="auto">
          <a:xfrm>
            <a:off x="8632500" y="3150846"/>
            <a:ext cx="933450" cy="685800"/>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4" cstate="print">
            <a:extLst>
              <a:ext uri="{28A0092B-C50C-407E-A947-70E740481C1C}">
                <a14:useLocalDpi xmlns:a14="http://schemas.microsoft.com/office/drawing/2010/main" val="0"/>
              </a:ext>
            </a:extLst>
          </a:blip>
          <a:srcRect l="30080" t="67658" r="53634" b="11069"/>
          <a:stretch/>
        </p:blipFill>
        <p:spPr bwMode="auto">
          <a:xfrm>
            <a:off x="7744361" y="4888547"/>
            <a:ext cx="93345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405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3181" y="324824"/>
            <a:ext cx="2877711" cy="646331"/>
          </a:xfrm>
          <a:prstGeom prst="rect">
            <a:avLst/>
          </a:prstGeom>
        </p:spPr>
        <p:txBody>
          <a:bodyPr wrap="none">
            <a:spAutoFit/>
          </a:bodyPr>
          <a:lstStyle/>
          <a:p>
            <a:r>
              <a:rPr lang="id-ID" sz="3600" b="1" dirty="0"/>
              <a:t>Introduction</a:t>
            </a:r>
          </a:p>
        </p:txBody>
      </p:sp>
      <p:sp>
        <p:nvSpPr>
          <p:cNvPr id="4" name="TextBox 3"/>
          <p:cNvSpPr txBox="1"/>
          <p:nvPr/>
        </p:nvSpPr>
        <p:spPr>
          <a:xfrm>
            <a:off x="2298358" y="1628960"/>
            <a:ext cx="5002534" cy="1200329"/>
          </a:xfrm>
          <a:prstGeom prst="rect">
            <a:avLst/>
          </a:prstGeom>
          <a:noFill/>
        </p:spPr>
        <p:txBody>
          <a:bodyPr wrap="square" rtlCol="0">
            <a:spAutoFit/>
          </a:bodyPr>
          <a:lstStyle/>
          <a:p>
            <a:r>
              <a:rPr lang="id-ID" sz="2400" b="1" dirty="0" smtClean="0"/>
              <a:t>UT provide 6 academic services schemes to fulfil the students expectation: </a:t>
            </a:r>
            <a:endParaRPr lang="id-ID" sz="2400" b="1" dirty="0"/>
          </a:p>
        </p:txBody>
      </p:sp>
      <p:sp>
        <p:nvSpPr>
          <p:cNvPr id="5" name="Oval 4"/>
          <p:cNvSpPr/>
          <p:nvPr/>
        </p:nvSpPr>
        <p:spPr>
          <a:xfrm>
            <a:off x="1297461" y="3348681"/>
            <a:ext cx="1000897" cy="85261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id-ID" b="1" dirty="0" smtClean="0">
                <a:solidFill>
                  <a:srgbClr val="FF0000"/>
                </a:solidFill>
              </a:rPr>
              <a:t>SPS Plus</a:t>
            </a:r>
            <a:endParaRPr lang="id-ID" b="1" dirty="0">
              <a:solidFill>
                <a:srgbClr val="FF0000"/>
              </a:solidFill>
            </a:endParaRPr>
          </a:p>
        </p:txBody>
      </p:sp>
      <p:sp>
        <p:nvSpPr>
          <p:cNvPr id="6" name="Oval 5"/>
          <p:cNvSpPr/>
          <p:nvPr/>
        </p:nvSpPr>
        <p:spPr>
          <a:xfrm>
            <a:off x="2413673" y="3612497"/>
            <a:ext cx="873214" cy="9061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id-ID" b="1" dirty="0" smtClean="0">
                <a:solidFill>
                  <a:srgbClr val="FF0000"/>
                </a:solidFill>
              </a:rPr>
              <a:t>Full SPS </a:t>
            </a:r>
            <a:endParaRPr lang="id-ID" b="1" dirty="0">
              <a:solidFill>
                <a:srgbClr val="FF0000"/>
              </a:solidFill>
            </a:endParaRPr>
          </a:p>
        </p:txBody>
      </p:sp>
      <p:sp>
        <p:nvSpPr>
          <p:cNvPr id="7" name="Oval 6"/>
          <p:cNvSpPr/>
          <p:nvPr/>
        </p:nvSpPr>
        <p:spPr>
          <a:xfrm>
            <a:off x="3451651" y="3999882"/>
            <a:ext cx="996773" cy="9061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id-ID" b="1" dirty="0" smtClean="0">
                <a:solidFill>
                  <a:srgbClr val="FF0000"/>
                </a:solidFill>
              </a:rPr>
              <a:t> SPS Semi </a:t>
            </a:r>
            <a:endParaRPr lang="id-ID" b="1" dirty="0">
              <a:solidFill>
                <a:srgbClr val="FF0000"/>
              </a:solidFill>
            </a:endParaRPr>
          </a:p>
        </p:txBody>
      </p:sp>
      <p:sp>
        <p:nvSpPr>
          <p:cNvPr id="8" name="Oval 7"/>
          <p:cNvSpPr/>
          <p:nvPr/>
        </p:nvSpPr>
        <p:spPr>
          <a:xfrm>
            <a:off x="4777952" y="4382945"/>
            <a:ext cx="1140934" cy="138375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id-ID" b="1" dirty="0" smtClean="0">
                <a:solidFill>
                  <a:srgbClr val="FF0000"/>
                </a:solidFill>
              </a:rPr>
              <a:t> SPS Non</a:t>
            </a:r>
          </a:p>
          <a:p>
            <a:pPr algn="ctr"/>
            <a:r>
              <a:rPr lang="id-ID" b="1" dirty="0" smtClean="0">
                <a:solidFill>
                  <a:srgbClr val="FF0000"/>
                </a:solidFill>
              </a:rPr>
              <a:t>FtF T</a:t>
            </a:r>
            <a:r>
              <a:rPr lang="id-ID" sz="1400" b="1" dirty="0" smtClean="0">
                <a:solidFill>
                  <a:srgbClr val="FF0000"/>
                </a:solidFill>
              </a:rPr>
              <a:t>utorial</a:t>
            </a:r>
            <a:r>
              <a:rPr lang="id-ID" b="1" dirty="0" smtClean="0">
                <a:solidFill>
                  <a:srgbClr val="FF0000"/>
                </a:solidFill>
              </a:rPr>
              <a:t> </a:t>
            </a:r>
            <a:endParaRPr lang="id-ID" b="1" dirty="0">
              <a:solidFill>
                <a:srgbClr val="FF0000"/>
              </a:solidFill>
            </a:endParaRPr>
          </a:p>
        </p:txBody>
      </p:sp>
      <p:sp>
        <p:nvSpPr>
          <p:cNvPr id="9" name="Oval 8"/>
          <p:cNvSpPr/>
          <p:nvPr/>
        </p:nvSpPr>
        <p:spPr>
          <a:xfrm>
            <a:off x="6112487" y="4860531"/>
            <a:ext cx="1276854" cy="9061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id-ID" b="1" dirty="0" smtClean="0">
                <a:solidFill>
                  <a:srgbClr val="FF0000"/>
                </a:solidFill>
              </a:rPr>
              <a:t> SPS Online </a:t>
            </a:r>
            <a:endParaRPr lang="id-ID" b="1" dirty="0">
              <a:solidFill>
                <a:srgbClr val="FF0000"/>
              </a:solidFill>
            </a:endParaRPr>
          </a:p>
        </p:txBody>
      </p:sp>
      <p:sp>
        <p:nvSpPr>
          <p:cNvPr id="10" name="Oval 9"/>
          <p:cNvSpPr/>
          <p:nvPr/>
        </p:nvSpPr>
        <p:spPr>
          <a:xfrm>
            <a:off x="7718869" y="4447343"/>
            <a:ext cx="996773" cy="9061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id-ID" b="1" dirty="0" smtClean="0">
                <a:solidFill>
                  <a:srgbClr val="FF0000"/>
                </a:solidFill>
              </a:rPr>
              <a:t>NonSPS  </a:t>
            </a:r>
            <a:endParaRPr lang="id-ID" b="1" dirty="0">
              <a:solidFill>
                <a:srgbClr val="FF0000"/>
              </a:solidFill>
            </a:endParaRPr>
          </a:p>
        </p:txBody>
      </p:sp>
      <p:cxnSp>
        <p:nvCxnSpPr>
          <p:cNvPr id="13" name="Straight Connector 12"/>
          <p:cNvCxnSpPr>
            <a:endCxn id="7" idx="0"/>
          </p:cNvCxnSpPr>
          <p:nvPr/>
        </p:nvCxnSpPr>
        <p:spPr>
          <a:xfrm flipH="1">
            <a:off x="3950038" y="3578709"/>
            <a:ext cx="164765" cy="4211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24" idx="1"/>
          </p:cNvCxnSpPr>
          <p:nvPr/>
        </p:nvCxnSpPr>
        <p:spPr>
          <a:xfrm flipH="1">
            <a:off x="2163602" y="3366226"/>
            <a:ext cx="1579960" cy="1859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013252" y="4174399"/>
            <a:ext cx="1136390" cy="707886"/>
          </a:xfrm>
          <a:prstGeom prst="rect">
            <a:avLst/>
          </a:prstGeom>
          <a:noFill/>
        </p:spPr>
        <p:txBody>
          <a:bodyPr wrap="square" rtlCol="0">
            <a:spAutoFit/>
          </a:bodyPr>
          <a:lstStyle/>
          <a:p>
            <a:r>
              <a:rPr lang="id-ID" dirty="0" smtClean="0"/>
              <a:t>2.834</a:t>
            </a:r>
          </a:p>
          <a:p>
            <a:r>
              <a:rPr lang="id-ID" dirty="0" smtClean="0"/>
              <a:t>(2,22%)</a:t>
            </a:r>
            <a:endParaRPr lang="id-ID" dirty="0"/>
          </a:p>
        </p:txBody>
      </p:sp>
      <p:sp>
        <p:nvSpPr>
          <p:cNvPr id="14" name="TextBox 13"/>
          <p:cNvSpPr txBox="1"/>
          <p:nvPr/>
        </p:nvSpPr>
        <p:spPr>
          <a:xfrm>
            <a:off x="2390272" y="4535345"/>
            <a:ext cx="1106904" cy="707886"/>
          </a:xfrm>
          <a:prstGeom prst="rect">
            <a:avLst/>
          </a:prstGeom>
          <a:noFill/>
        </p:spPr>
        <p:txBody>
          <a:bodyPr wrap="square" rtlCol="0">
            <a:spAutoFit/>
          </a:bodyPr>
          <a:lstStyle/>
          <a:p>
            <a:r>
              <a:rPr lang="id-ID" dirty="0" smtClean="0"/>
              <a:t>    52</a:t>
            </a:r>
          </a:p>
          <a:p>
            <a:r>
              <a:rPr lang="id-ID" dirty="0" smtClean="0"/>
              <a:t>(0,04%)</a:t>
            </a:r>
            <a:endParaRPr lang="id-ID" dirty="0"/>
          </a:p>
        </p:txBody>
      </p:sp>
      <p:sp>
        <p:nvSpPr>
          <p:cNvPr id="16" name="TextBox 15"/>
          <p:cNvSpPr txBox="1"/>
          <p:nvPr/>
        </p:nvSpPr>
        <p:spPr>
          <a:xfrm>
            <a:off x="3451652" y="4904311"/>
            <a:ext cx="1106904" cy="707886"/>
          </a:xfrm>
          <a:prstGeom prst="rect">
            <a:avLst/>
          </a:prstGeom>
          <a:noFill/>
        </p:spPr>
        <p:txBody>
          <a:bodyPr wrap="square" rtlCol="0">
            <a:spAutoFit/>
          </a:bodyPr>
          <a:lstStyle/>
          <a:p>
            <a:r>
              <a:rPr lang="id-ID" dirty="0" smtClean="0"/>
              <a:t>7.138</a:t>
            </a:r>
          </a:p>
          <a:p>
            <a:r>
              <a:rPr lang="id-ID" dirty="0" smtClean="0"/>
              <a:t>(5.59%)</a:t>
            </a:r>
            <a:endParaRPr lang="id-ID" dirty="0"/>
          </a:p>
        </p:txBody>
      </p:sp>
      <p:sp>
        <p:nvSpPr>
          <p:cNvPr id="17" name="TextBox 16"/>
          <p:cNvSpPr txBox="1"/>
          <p:nvPr/>
        </p:nvSpPr>
        <p:spPr>
          <a:xfrm>
            <a:off x="4777952" y="5778185"/>
            <a:ext cx="1334535" cy="707886"/>
          </a:xfrm>
          <a:prstGeom prst="rect">
            <a:avLst/>
          </a:prstGeom>
          <a:noFill/>
        </p:spPr>
        <p:txBody>
          <a:bodyPr wrap="square" rtlCol="0">
            <a:spAutoFit/>
          </a:bodyPr>
          <a:lstStyle/>
          <a:p>
            <a:r>
              <a:rPr lang="id-ID" dirty="0" smtClean="0"/>
              <a:t>  16.322</a:t>
            </a:r>
          </a:p>
          <a:p>
            <a:r>
              <a:rPr lang="id-ID" dirty="0" smtClean="0"/>
              <a:t>(12,78%)</a:t>
            </a:r>
            <a:endParaRPr lang="id-ID" dirty="0"/>
          </a:p>
        </p:txBody>
      </p:sp>
      <p:sp>
        <p:nvSpPr>
          <p:cNvPr id="18" name="TextBox 17"/>
          <p:cNvSpPr txBox="1"/>
          <p:nvPr/>
        </p:nvSpPr>
        <p:spPr>
          <a:xfrm>
            <a:off x="7673551" y="5513491"/>
            <a:ext cx="1213775" cy="707886"/>
          </a:xfrm>
          <a:prstGeom prst="rect">
            <a:avLst/>
          </a:prstGeom>
          <a:noFill/>
        </p:spPr>
        <p:txBody>
          <a:bodyPr wrap="square" rtlCol="0">
            <a:spAutoFit/>
          </a:bodyPr>
          <a:lstStyle/>
          <a:p>
            <a:r>
              <a:rPr lang="id-ID" dirty="0" smtClean="0"/>
              <a:t>101.341</a:t>
            </a:r>
          </a:p>
          <a:p>
            <a:r>
              <a:rPr lang="id-ID" dirty="0" smtClean="0"/>
              <a:t>(79.37%)</a:t>
            </a:r>
            <a:endParaRPr lang="id-ID" dirty="0"/>
          </a:p>
        </p:txBody>
      </p:sp>
      <p:sp>
        <p:nvSpPr>
          <p:cNvPr id="19" name="TextBox 18"/>
          <p:cNvSpPr txBox="1"/>
          <p:nvPr/>
        </p:nvSpPr>
        <p:spPr>
          <a:xfrm>
            <a:off x="6529134" y="5826734"/>
            <a:ext cx="473243" cy="400110"/>
          </a:xfrm>
          <a:prstGeom prst="rect">
            <a:avLst/>
          </a:prstGeom>
          <a:noFill/>
        </p:spPr>
        <p:txBody>
          <a:bodyPr wrap="square" rtlCol="0">
            <a:spAutoFit/>
          </a:bodyPr>
          <a:lstStyle/>
          <a:p>
            <a:r>
              <a:rPr lang="id-ID" dirty="0" smtClean="0"/>
              <a:t>0</a:t>
            </a:r>
            <a:endParaRPr lang="id-ID" dirty="0"/>
          </a:p>
        </p:txBody>
      </p:sp>
      <p:cxnSp>
        <p:nvCxnSpPr>
          <p:cNvPr id="20" name="Straight Connector 19"/>
          <p:cNvCxnSpPr/>
          <p:nvPr/>
        </p:nvCxnSpPr>
        <p:spPr>
          <a:xfrm>
            <a:off x="4946811" y="3537175"/>
            <a:ext cx="329527" cy="83727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614737" y="3578709"/>
            <a:ext cx="823136" cy="12818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743562" y="3166171"/>
            <a:ext cx="2577027" cy="400110"/>
          </a:xfrm>
          <a:prstGeom prst="rect">
            <a:avLst/>
          </a:prstGeom>
          <a:noFill/>
          <a:ln>
            <a:solidFill>
              <a:schemeClr val="tx1"/>
            </a:solidFill>
          </a:ln>
        </p:spPr>
        <p:txBody>
          <a:bodyPr wrap="square" rtlCol="0">
            <a:spAutoFit/>
          </a:bodyPr>
          <a:lstStyle/>
          <a:p>
            <a:r>
              <a:rPr lang="id-ID" dirty="0" smtClean="0"/>
              <a:t>Academic services:   </a:t>
            </a:r>
            <a:endParaRPr lang="id-ID" dirty="0"/>
          </a:p>
        </p:txBody>
      </p:sp>
    </p:spTree>
    <p:extLst>
      <p:ext uri="{BB962C8B-B14F-4D97-AF65-F5344CB8AC3E}">
        <p14:creationId xmlns:p14="http://schemas.microsoft.com/office/powerpoint/2010/main" val="98934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3" grpId="0"/>
      <p:bldP spid="14"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H="1" flipV="1">
            <a:off x="946483" y="1374814"/>
            <a:ext cx="8903369" cy="5416868"/>
          </a:xfrm>
          <a:prstGeom prst="rect">
            <a:avLst/>
          </a:prstGeom>
          <a:noFill/>
        </p:spPr>
        <p:txBody>
          <a:bodyPr wrap="square" rtlCol="0">
            <a:spAutoFit/>
          </a:bodyPr>
          <a:lstStyle/>
          <a:p>
            <a:endParaRPr lang="id-ID" sz="1800" dirty="0"/>
          </a:p>
          <a:p>
            <a:pPr marL="285750" indent="-285750">
              <a:buFont typeface="Courier New" panose="02070309020205020404" pitchFamily="49" charset="0"/>
              <a:buChar char="o"/>
            </a:pPr>
            <a:r>
              <a:rPr lang="id-ID" sz="2200" dirty="0" smtClean="0"/>
              <a:t>UT provides 6 academic service schemes to be selected:</a:t>
            </a:r>
          </a:p>
          <a:p>
            <a:pPr marL="285750" indent="-285750">
              <a:buFont typeface="Courier New" panose="02070309020205020404" pitchFamily="49" charset="0"/>
              <a:buChar char="o"/>
            </a:pPr>
            <a:r>
              <a:rPr lang="id-ID" sz="2200" dirty="0" smtClean="0"/>
              <a:t>1) SPS Plus (subject matter packages, printed learning material, </a:t>
            </a:r>
          </a:p>
          <a:p>
            <a:r>
              <a:rPr lang="id-ID" sz="2200" dirty="0"/>
              <a:t> </a:t>
            </a:r>
            <a:r>
              <a:rPr lang="id-ID" sz="2200" dirty="0" smtClean="0"/>
              <a:t>       face to face tutorial, personal development training) </a:t>
            </a:r>
          </a:p>
          <a:p>
            <a:pPr marL="285750" indent="-285750">
              <a:buFont typeface="Courier New" panose="02070309020205020404" pitchFamily="49" charset="0"/>
              <a:buChar char="o"/>
            </a:pPr>
            <a:r>
              <a:rPr lang="id-ID" sz="2200" dirty="0" smtClean="0"/>
              <a:t>2) Full </a:t>
            </a:r>
            <a:r>
              <a:rPr lang="id-ID" sz="2200" dirty="0"/>
              <a:t>SPS (subject </a:t>
            </a:r>
            <a:r>
              <a:rPr lang="id-ID" sz="2200" dirty="0" smtClean="0"/>
              <a:t>matter packages, </a:t>
            </a:r>
            <a:r>
              <a:rPr lang="id-ID" sz="2200" dirty="0"/>
              <a:t>printed learning material, </a:t>
            </a:r>
          </a:p>
          <a:p>
            <a:r>
              <a:rPr lang="id-ID" sz="2200" dirty="0"/>
              <a:t>        face to face tutorial)</a:t>
            </a:r>
            <a:endParaRPr lang="id-ID" sz="2200" dirty="0" smtClean="0"/>
          </a:p>
          <a:p>
            <a:r>
              <a:rPr lang="id-ID" sz="2200" dirty="0"/>
              <a:t> </a:t>
            </a:r>
            <a:r>
              <a:rPr lang="id-ID" sz="2200" dirty="0" smtClean="0"/>
              <a:t>    3) SPS </a:t>
            </a:r>
            <a:r>
              <a:rPr lang="id-ID" sz="2200" dirty="0"/>
              <a:t>Semi </a:t>
            </a:r>
            <a:r>
              <a:rPr lang="id-ID" sz="2200" dirty="0" smtClean="0"/>
              <a:t>(subject matter packages, printed </a:t>
            </a:r>
            <a:r>
              <a:rPr lang="id-ID" sz="2200" dirty="0"/>
              <a:t>learning material</a:t>
            </a:r>
            <a:r>
              <a:rPr lang="id-ID" sz="2200" dirty="0" smtClean="0"/>
              <a:t>,</a:t>
            </a:r>
          </a:p>
          <a:p>
            <a:r>
              <a:rPr lang="id-ID" sz="2200" dirty="0"/>
              <a:t> </a:t>
            </a:r>
            <a:r>
              <a:rPr lang="id-ID" sz="2200" dirty="0" smtClean="0"/>
              <a:t>        face to face tutorial in </a:t>
            </a:r>
            <a:r>
              <a:rPr lang="id-ID" sz="2200" b="1" i="1" dirty="0" smtClean="0"/>
              <a:t>some</a:t>
            </a:r>
            <a:r>
              <a:rPr lang="id-ID" sz="2200" dirty="0" smtClean="0"/>
              <a:t> subject matters)</a:t>
            </a:r>
          </a:p>
          <a:p>
            <a:r>
              <a:rPr lang="id-ID" sz="2200" dirty="0"/>
              <a:t> </a:t>
            </a:r>
            <a:r>
              <a:rPr lang="id-ID" sz="2200" dirty="0" smtClean="0"/>
              <a:t>    4) SPS </a:t>
            </a:r>
            <a:r>
              <a:rPr lang="id-ID" sz="2200" dirty="0"/>
              <a:t>N</a:t>
            </a:r>
            <a:r>
              <a:rPr lang="id-ID" sz="2200" dirty="0" smtClean="0"/>
              <a:t>on face to face tutoring (subject matterial packages, </a:t>
            </a:r>
          </a:p>
          <a:p>
            <a:r>
              <a:rPr lang="id-ID" sz="2200" dirty="0"/>
              <a:t> </a:t>
            </a:r>
            <a:r>
              <a:rPr lang="id-ID" sz="2200" dirty="0" smtClean="0"/>
              <a:t>         printed </a:t>
            </a:r>
            <a:r>
              <a:rPr lang="id-ID" sz="2200" dirty="0"/>
              <a:t>learning </a:t>
            </a:r>
            <a:r>
              <a:rPr lang="id-ID" sz="2200" dirty="0" smtClean="0"/>
              <a:t>material)</a:t>
            </a:r>
          </a:p>
          <a:p>
            <a:r>
              <a:rPr lang="id-ID" sz="2200" dirty="0"/>
              <a:t> </a:t>
            </a:r>
            <a:r>
              <a:rPr lang="id-ID" sz="2200" dirty="0" smtClean="0"/>
              <a:t>    5) SPS Online (subject matter packages, digital learning material, </a:t>
            </a:r>
          </a:p>
          <a:p>
            <a:r>
              <a:rPr lang="id-ID" sz="2200" dirty="0"/>
              <a:t> </a:t>
            </a:r>
            <a:r>
              <a:rPr lang="id-ID" sz="2200" dirty="0" smtClean="0"/>
              <a:t>         online tutoring)</a:t>
            </a:r>
          </a:p>
          <a:p>
            <a:r>
              <a:rPr lang="id-ID" sz="2200" dirty="0"/>
              <a:t> </a:t>
            </a:r>
            <a:r>
              <a:rPr lang="id-ID" sz="2200" dirty="0" smtClean="0"/>
              <a:t>    6) Non SPS (no subject matter packages, no printed learning </a:t>
            </a:r>
          </a:p>
          <a:p>
            <a:r>
              <a:rPr lang="id-ID" sz="2200" dirty="0"/>
              <a:t> </a:t>
            </a:r>
            <a:r>
              <a:rPr lang="id-ID" sz="2200" dirty="0" smtClean="0"/>
              <a:t>        material, no face to face tutorial)</a:t>
            </a:r>
          </a:p>
          <a:p>
            <a:endParaRPr lang="id-ID" sz="1800" dirty="0"/>
          </a:p>
          <a:p>
            <a:endParaRPr lang="id-ID" sz="2400" dirty="0"/>
          </a:p>
        </p:txBody>
      </p:sp>
      <p:sp>
        <p:nvSpPr>
          <p:cNvPr id="3" name="Rectangle 2"/>
          <p:cNvSpPr/>
          <p:nvPr/>
        </p:nvSpPr>
        <p:spPr>
          <a:xfrm>
            <a:off x="4423181" y="324824"/>
            <a:ext cx="2877711" cy="646331"/>
          </a:xfrm>
          <a:prstGeom prst="rect">
            <a:avLst/>
          </a:prstGeom>
        </p:spPr>
        <p:txBody>
          <a:bodyPr wrap="none">
            <a:spAutoFit/>
          </a:bodyPr>
          <a:lstStyle/>
          <a:p>
            <a:r>
              <a:rPr lang="id-ID" sz="3600" b="1" dirty="0"/>
              <a:t>Introduction</a:t>
            </a:r>
          </a:p>
        </p:txBody>
      </p:sp>
    </p:spTree>
    <p:extLst>
      <p:ext uri="{BB962C8B-B14F-4D97-AF65-F5344CB8AC3E}">
        <p14:creationId xmlns:p14="http://schemas.microsoft.com/office/powerpoint/2010/main" val="3313476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3181" y="324824"/>
            <a:ext cx="2185214" cy="646331"/>
          </a:xfrm>
          <a:prstGeom prst="rect">
            <a:avLst/>
          </a:prstGeom>
        </p:spPr>
        <p:txBody>
          <a:bodyPr wrap="none">
            <a:spAutoFit/>
          </a:bodyPr>
          <a:lstStyle/>
          <a:p>
            <a:r>
              <a:rPr lang="id-ID" sz="3600" b="1" dirty="0" smtClean="0"/>
              <a:t>Question</a:t>
            </a:r>
            <a:endParaRPr lang="id-ID" sz="3600" b="1" dirty="0"/>
          </a:p>
        </p:txBody>
      </p:sp>
      <p:sp>
        <p:nvSpPr>
          <p:cNvPr id="3" name="TextBox 2"/>
          <p:cNvSpPr txBox="1"/>
          <p:nvPr/>
        </p:nvSpPr>
        <p:spPr>
          <a:xfrm>
            <a:off x="1680519" y="1692876"/>
            <a:ext cx="7512908" cy="1938992"/>
          </a:xfrm>
          <a:prstGeom prst="rect">
            <a:avLst/>
          </a:prstGeom>
          <a:noFill/>
        </p:spPr>
        <p:txBody>
          <a:bodyPr wrap="square" rtlCol="0">
            <a:spAutoFit/>
          </a:bodyPr>
          <a:lstStyle/>
          <a:p>
            <a:r>
              <a:rPr lang="id-ID" sz="2400" b="1" dirty="0" smtClean="0"/>
              <a:t>The question: </a:t>
            </a:r>
          </a:p>
          <a:p>
            <a:endParaRPr lang="id-ID" sz="2400" b="1" dirty="0"/>
          </a:p>
          <a:p>
            <a:r>
              <a:rPr lang="id-ID" sz="2400" b="1" dirty="0" smtClean="0"/>
              <a:t>Does </a:t>
            </a:r>
            <a:r>
              <a:rPr lang="id-ID" sz="2400" b="1" dirty="0"/>
              <a:t>the UT’s academic service schemes meet the student expectations? </a:t>
            </a:r>
          </a:p>
          <a:p>
            <a:r>
              <a:rPr lang="id-ID" sz="2400" b="1" dirty="0" smtClean="0"/>
              <a:t> </a:t>
            </a:r>
            <a:endParaRPr lang="id-ID" sz="2400" b="1" dirty="0"/>
          </a:p>
        </p:txBody>
      </p:sp>
      <p:sp>
        <p:nvSpPr>
          <p:cNvPr id="4" name="Rectangle 3"/>
          <p:cNvSpPr/>
          <p:nvPr/>
        </p:nvSpPr>
        <p:spPr>
          <a:xfrm>
            <a:off x="1680519" y="4147927"/>
            <a:ext cx="7213642" cy="830997"/>
          </a:xfrm>
          <a:prstGeom prst="rect">
            <a:avLst/>
          </a:prstGeom>
        </p:spPr>
        <p:txBody>
          <a:bodyPr wrap="square">
            <a:spAutoFit/>
          </a:bodyPr>
          <a:lstStyle/>
          <a:p>
            <a:r>
              <a:rPr lang="id-ID" sz="2400" b="1" dirty="0"/>
              <a:t>There has been no research about these service before.</a:t>
            </a:r>
          </a:p>
        </p:txBody>
      </p:sp>
    </p:spTree>
    <p:extLst>
      <p:ext uri="{BB962C8B-B14F-4D97-AF65-F5344CB8AC3E}">
        <p14:creationId xmlns:p14="http://schemas.microsoft.com/office/powerpoint/2010/main" val="56986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10063" y="336885"/>
            <a:ext cx="5999748" cy="646331"/>
          </a:xfrm>
          <a:prstGeom prst="rect">
            <a:avLst/>
          </a:prstGeom>
          <a:noFill/>
        </p:spPr>
        <p:txBody>
          <a:bodyPr wrap="square" rtlCol="0">
            <a:spAutoFit/>
          </a:bodyPr>
          <a:lstStyle/>
          <a:p>
            <a:r>
              <a:rPr lang="id-ID" sz="3600" b="1" dirty="0" smtClean="0"/>
              <a:t>Literature Review</a:t>
            </a:r>
            <a:endParaRPr lang="id-ID" sz="3600" b="1" dirty="0"/>
          </a:p>
        </p:txBody>
      </p:sp>
      <p:sp>
        <p:nvSpPr>
          <p:cNvPr id="5" name="TextBox 4"/>
          <p:cNvSpPr txBox="1"/>
          <p:nvPr/>
        </p:nvSpPr>
        <p:spPr>
          <a:xfrm>
            <a:off x="1347537" y="1718676"/>
            <a:ext cx="7924800" cy="3662541"/>
          </a:xfrm>
          <a:prstGeom prst="rect">
            <a:avLst/>
          </a:prstGeom>
          <a:noFill/>
        </p:spPr>
        <p:txBody>
          <a:bodyPr wrap="square" rtlCol="0">
            <a:spAutoFit/>
          </a:bodyPr>
          <a:lstStyle/>
          <a:p>
            <a:endParaRPr lang="id-ID" dirty="0" smtClean="0"/>
          </a:p>
          <a:p>
            <a:pPr algn="just"/>
            <a:endParaRPr lang="id-ID" sz="1400" dirty="0"/>
          </a:p>
          <a:p>
            <a:pPr algn="just"/>
            <a:r>
              <a:rPr lang="id-ID" sz="1800" dirty="0"/>
              <a:t>AEIOU's approach to program evaluation, especially programs in distance education, was proposed by Fortune &amp; Keith in 1992 and modified by Simonson in 2005. The components evaluated in this approach are (1) accountability, (2) effectiveness, (3 ) impact, (4) organizational context, and (5) unanticipated consequences. The AEIOU approach has proven effective for evaluating multi-year activities nationally at the Iowa Distance Education Alliance Star School Project. In addition, this approach has also been used by Simonson (2005) to evaluate major distance education initiatives in South Dakota, USA. From the several research approaches proposed above, the research uses the AEIOU approach because this approach accommodates formative and summative information needs, qualitative or quantitative.</a:t>
            </a:r>
          </a:p>
        </p:txBody>
      </p:sp>
    </p:spTree>
    <p:extLst>
      <p:ext uri="{BB962C8B-B14F-4D97-AF65-F5344CB8AC3E}">
        <p14:creationId xmlns:p14="http://schemas.microsoft.com/office/powerpoint/2010/main" val="2397065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3836" y="1197086"/>
            <a:ext cx="9383548" cy="6863417"/>
          </a:xfrm>
          <a:prstGeom prst="rect">
            <a:avLst/>
          </a:prstGeom>
          <a:noFill/>
        </p:spPr>
        <p:txBody>
          <a:bodyPr wrap="square" rtlCol="0">
            <a:spAutoFit/>
          </a:bodyPr>
          <a:lstStyle/>
          <a:p>
            <a:pPr marL="457200" indent="-457200">
              <a:buFont typeface="Courier New" panose="02070309020205020404" pitchFamily="49" charset="0"/>
              <a:buChar char="o"/>
            </a:pPr>
            <a:r>
              <a:rPr lang="id-ID" sz="2800" dirty="0" smtClean="0"/>
              <a:t>Kind of rsch	: Evaluative research by using    </a:t>
            </a:r>
          </a:p>
          <a:p>
            <a:r>
              <a:rPr lang="id-ID" sz="2800" dirty="0"/>
              <a:t> </a:t>
            </a:r>
            <a:r>
              <a:rPr lang="id-ID" sz="2800" dirty="0" smtClean="0"/>
              <a:t>                          AEIOU Approach (Accountability, </a:t>
            </a:r>
          </a:p>
          <a:p>
            <a:r>
              <a:rPr lang="id-ID" sz="2800" dirty="0"/>
              <a:t> </a:t>
            </a:r>
            <a:r>
              <a:rPr lang="id-ID" sz="2800" dirty="0" smtClean="0"/>
              <a:t>                          Effectiveness, Impact,  </a:t>
            </a:r>
          </a:p>
          <a:p>
            <a:r>
              <a:rPr lang="id-ID" sz="2800" dirty="0"/>
              <a:t> </a:t>
            </a:r>
            <a:r>
              <a:rPr lang="id-ID" sz="2800" dirty="0" smtClean="0"/>
              <a:t>                          Organizational context,  </a:t>
            </a:r>
          </a:p>
          <a:p>
            <a:r>
              <a:rPr lang="id-ID" sz="2800" dirty="0"/>
              <a:t> </a:t>
            </a:r>
            <a:r>
              <a:rPr lang="id-ID" sz="2800" dirty="0" smtClean="0"/>
              <a:t>                          Unanticipated outcomes).</a:t>
            </a:r>
            <a:r>
              <a:rPr lang="id-ID" sz="1000" dirty="0" smtClean="0"/>
              <a:t>Fortune &amp; Keith, 1992 – Simmonson 2005</a:t>
            </a:r>
            <a:r>
              <a:rPr lang="id-ID" sz="2800" dirty="0" smtClean="0"/>
              <a:t> </a:t>
            </a:r>
          </a:p>
          <a:p>
            <a:pPr marL="457200" indent="-457200">
              <a:buFont typeface="Courier New" panose="02070309020205020404" pitchFamily="49" charset="0"/>
              <a:buChar char="o"/>
            </a:pPr>
            <a:r>
              <a:rPr lang="id-ID" sz="2800" dirty="0" smtClean="0"/>
              <a:t>Place			: 12 UT’s Regional Offices</a:t>
            </a:r>
          </a:p>
          <a:p>
            <a:pPr marL="457200" indent="-457200">
              <a:buFont typeface="Courier New" panose="02070309020205020404" pitchFamily="49" charset="0"/>
              <a:buChar char="o"/>
            </a:pPr>
            <a:r>
              <a:rPr lang="id-ID" sz="2800" dirty="0" smtClean="0"/>
              <a:t>Data			: 2015 – 2019 academic year</a:t>
            </a:r>
          </a:p>
          <a:p>
            <a:pPr marL="457200" indent="-457200">
              <a:buFont typeface="Courier New" panose="02070309020205020404" pitchFamily="49" charset="0"/>
              <a:buChar char="o"/>
            </a:pPr>
            <a:r>
              <a:rPr lang="id-ID" sz="2800" dirty="0" smtClean="0"/>
              <a:t>Sample		: 127.687 students/alumni</a:t>
            </a:r>
          </a:p>
          <a:p>
            <a:pPr marL="457200" indent="-457200">
              <a:buFont typeface="Courier New" panose="02070309020205020404" pitchFamily="49" charset="0"/>
              <a:buChar char="o"/>
            </a:pPr>
            <a:r>
              <a:rPr lang="id-ID" sz="2800" dirty="0" smtClean="0"/>
              <a:t>Instrument	: quetionnaire and GPA data   </a:t>
            </a:r>
          </a:p>
          <a:p>
            <a:r>
              <a:rPr lang="id-ID" sz="2800" dirty="0" smtClean="0"/>
              <a:t>                           (downloaded from UT’s Computer  </a:t>
            </a:r>
          </a:p>
          <a:p>
            <a:r>
              <a:rPr lang="id-ID" sz="2800" dirty="0"/>
              <a:t> </a:t>
            </a:r>
            <a:r>
              <a:rPr lang="id-ID" sz="2800" dirty="0" smtClean="0"/>
              <a:t>                          Centre)</a:t>
            </a:r>
          </a:p>
          <a:p>
            <a:pPr marL="457200" indent="-457200">
              <a:buFont typeface="Courier New" panose="02070309020205020404" pitchFamily="49" charset="0"/>
              <a:buChar char="o"/>
            </a:pPr>
            <a:r>
              <a:rPr lang="id-ID" sz="2800" dirty="0" smtClean="0"/>
              <a:t>Data analysis: Data were analyzed using </a:t>
            </a:r>
          </a:p>
          <a:p>
            <a:r>
              <a:rPr lang="id-ID" sz="2800" dirty="0"/>
              <a:t>	</a:t>
            </a:r>
            <a:r>
              <a:rPr lang="id-ID" sz="2800" dirty="0" smtClean="0"/>
              <a:t>				   quantitative analysis</a:t>
            </a:r>
          </a:p>
          <a:p>
            <a:pPr marL="457200" indent="-457200">
              <a:buFont typeface="Courier New" panose="02070309020205020404" pitchFamily="49" charset="0"/>
              <a:buChar char="o"/>
            </a:pPr>
            <a:endParaRPr lang="id-ID" sz="2800" dirty="0" smtClean="0"/>
          </a:p>
          <a:p>
            <a:endParaRPr lang="id-ID" sz="2800" dirty="0"/>
          </a:p>
          <a:p>
            <a:endParaRPr lang="id-ID" b="1" dirty="0"/>
          </a:p>
        </p:txBody>
      </p:sp>
      <p:sp>
        <p:nvSpPr>
          <p:cNvPr id="2" name="Rectangle 1"/>
          <p:cNvSpPr/>
          <p:nvPr/>
        </p:nvSpPr>
        <p:spPr>
          <a:xfrm>
            <a:off x="2363873" y="324826"/>
            <a:ext cx="3057247" cy="646331"/>
          </a:xfrm>
          <a:prstGeom prst="rect">
            <a:avLst/>
          </a:prstGeom>
        </p:spPr>
        <p:txBody>
          <a:bodyPr wrap="none">
            <a:spAutoFit/>
          </a:bodyPr>
          <a:lstStyle/>
          <a:p>
            <a:r>
              <a:rPr lang="id-ID" sz="3600" b="1" dirty="0" smtClean="0"/>
              <a:t>Methodology</a:t>
            </a:r>
            <a:endParaRPr lang="id-ID" sz="3600" b="1" dirty="0"/>
          </a:p>
        </p:txBody>
      </p:sp>
    </p:spTree>
    <p:extLst>
      <p:ext uri="{BB962C8B-B14F-4D97-AF65-F5344CB8AC3E}">
        <p14:creationId xmlns:p14="http://schemas.microsoft.com/office/powerpoint/2010/main" val="1202974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18550</TotalTime>
  <Words>1055</Words>
  <Application>Microsoft Office PowerPoint</Application>
  <PresentationFormat>Custom</PresentationFormat>
  <Paragraphs>290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ＭＳ Ｐゴシック</vt:lpstr>
      <vt:lpstr>Arial</vt:lpstr>
      <vt:lpstr>Calibri</vt:lpstr>
      <vt:lpstr>Courier New</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OCG</dc:creator>
  <cp:lastModifiedBy>Enang R.</cp:lastModifiedBy>
  <cp:revision>963</cp:revision>
  <cp:lastPrinted>2019-08-15T06:29:25Z</cp:lastPrinted>
  <dcterms:created xsi:type="dcterms:W3CDTF">2010-05-03T08:00:36Z</dcterms:created>
  <dcterms:modified xsi:type="dcterms:W3CDTF">2019-10-14T03:40:55Z</dcterms:modified>
</cp:coreProperties>
</file>