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4"/>
  </p:notesMasterIdLst>
  <p:handoutMasterIdLst>
    <p:handoutMasterId r:id="rId25"/>
  </p:handoutMasterIdLst>
  <p:sldIdLst>
    <p:sldId id="256" r:id="rId2"/>
    <p:sldId id="257" r:id="rId3"/>
    <p:sldId id="280" r:id="rId4"/>
    <p:sldId id="260" r:id="rId5"/>
    <p:sldId id="276" r:id="rId6"/>
    <p:sldId id="261" r:id="rId7"/>
    <p:sldId id="262" r:id="rId8"/>
    <p:sldId id="263" r:id="rId9"/>
    <p:sldId id="264" r:id="rId10"/>
    <p:sldId id="287" r:id="rId11"/>
    <p:sldId id="266" r:id="rId12"/>
    <p:sldId id="282" r:id="rId13"/>
    <p:sldId id="285" r:id="rId14"/>
    <p:sldId id="284" r:id="rId15"/>
    <p:sldId id="286" r:id="rId16"/>
    <p:sldId id="291" r:id="rId17"/>
    <p:sldId id="288" r:id="rId18"/>
    <p:sldId id="289" r:id="rId19"/>
    <p:sldId id="290" r:id="rId20"/>
    <p:sldId id="292" r:id="rId21"/>
    <p:sldId id="269" r:id="rId22"/>
    <p:sldId id="25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2426" autoAdjust="0"/>
    <p:restoredTop sz="89247" autoAdjust="0"/>
  </p:normalViewPr>
  <p:slideViewPr>
    <p:cSldViewPr snapToGrid="0">
      <p:cViewPr>
        <p:scale>
          <a:sx n="66" d="100"/>
          <a:sy n="66" d="100"/>
        </p:scale>
        <p:origin x="-402" y="-7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6A8A4B2-AC2C-45E2-8347-9E294EE9A023}" type="datetimeFigureOut">
              <a:rPr lang="en-US" smtClean="0"/>
              <a:pPr/>
              <a:t>10/12/2019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384AD-594D-49ED-B6D4-4285FEBFC42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B3200D-07F1-4E67-B3D7-95D77242ABC1}" type="datetimeFigureOut">
              <a:rPr lang="en-US" smtClean="0"/>
              <a:pPr/>
              <a:t>10/12/2019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36E266-FA96-4DAE-849A-9EDAE6565B05}" type="slidenum">
              <a:rPr lang="en-US" smtClean="0"/>
              <a:pPr/>
              <a:t>‹#›</a:t>
            </a:fld>
            <a:endParaRPr lang="en-US"/>
          </a:p>
        </p:txBody>
      </p:sp>
    </p:spTree>
    <p:extLst>
      <p:ext uri="{BB962C8B-B14F-4D97-AF65-F5344CB8AC3E}">
        <p14:creationId xmlns="" xmlns:p14="http://schemas.microsoft.com/office/powerpoint/2010/main" val="2125940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1</a:t>
            </a:fld>
            <a:endParaRPr lang="en-US"/>
          </a:p>
        </p:txBody>
      </p:sp>
    </p:spTree>
    <p:extLst>
      <p:ext uri="{BB962C8B-B14F-4D97-AF65-F5344CB8AC3E}">
        <p14:creationId xmlns="" xmlns:p14="http://schemas.microsoft.com/office/powerpoint/2010/main" val="2459889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prstClr val="black"/>
              </a:solidFill>
              <a:latin typeface="Candara"/>
            </a:endParaRPr>
          </a:p>
        </p:txBody>
      </p:sp>
      <p:sp>
        <p:nvSpPr>
          <p:cNvPr id="4" name="Slide Number Placeholder 3"/>
          <p:cNvSpPr>
            <a:spLocks noGrp="1"/>
          </p:cNvSpPr>
          <p:nvPr>
            <p:ph type="sldNum" sz="quarter" idx="10"/>
          </p:nvPr>
        </p:nvSpPr>
        <p:spPr/>
        <p:txBody>
          <a:bodyPr/>
          <a:lstStyle/>
          <a:p>
            <a:fld id="{9436E266-FA96-4DAE-849A-9EDAE6565B05}" type="slidenum">
              <a:rPr lang="en-US" smtClean="0"/>
              <a:pPr/>
              <a:t>4</a:t>
            </a:fld>
            <a:endParaRPr lang="en-US"/>
          </a:p>
        </p:txBody>
      </p:sp>
    </p:spTree>
    <p:extLst>
      <p:ext uri="{BB962C8B-B14F-4D97-AF65-F5344CB8AC3E}">
        <p14:creationId xmlns="" xmlns:p14="http://schemas.microsoft.com/office/powerpoint/2010/main" val="561277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solidFill>
                <a:schemeClr val="accent1"/>
              </a:solidFill>
            </a:endParaRPr>
          </a:p>
        </p:txBody>
      </p:sp>
      <p:sp>
        <p:nvSpPr>
          <p:cNvPr id="4" name="Slide Number Placeholder 3"/>
          <p:cNvSpPr>
            <a:spLocks noGrp="1"/>
          </p:cNvSpPr>
          <p:nvPr>
            <p:ph type="sldNum" sz="quarter" idx="10"/>
          </p:nvPr>
        </p:nvSpPr>
        <p:spPr/>
        <p:txBody>
          <a:bodyPr/>
          <a:lstStyle/>
          <a:p>
            <a:fld id="{9436E266-FA96-4DAE-849A-9EDAE6565B05}" type="slidenum">
              <a:rPr lang="en-US" smtClean="0"/>
              <a:pPr/>
              <a:t>6</a:t>
            </a:fld>
            <a:endParaRPr lang="en-US"/>
          </a:p>
        </p:txBody>
      </p:sp>
    </p:spTree>
    <p:extLst>
      <p:ext uri="{BB962C8B-B14F-4D97-AF65-F5344CB8AC3E}">
        <p14:creationId xmlns="" xmlns:p14="http://schemas.microsoft.com/office/powerpoint/2010/main" val="2037852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8</a:t>
            </a:fld>
            <a:endParaRPr lang="en-US"/>
          </a:p>
        </p:txBody>
      </p:sp>
    </p:spTree>
    <p:extLst>
      <p:ext uri="{BB962C8B-B14F-4D97-AF65-F5344CB8AC3E}">
        <p14:creationId xmlns="" xmlns:p14="http://schemas.microsoft.com/office/powerpoint/2010/main" val="3469140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9</a:t>
            </a:fld>
            <a:endParaRPr lang="en-US"/>
          </a:p>
        </p:txBody>
      </p:sp>
    </p:spTree>
    <p:extLst>
      <p:ext uri="{BB962C8B-B14F-4D97-AF65-F5344CB8AC3E}">
        <p14:creationId xmlns="" xmlns:p14="http://schemas.microsoft.com/office/powerpoint/2010/main" val="36686093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15</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Often, using the Kaiser criterion, you will </a:t>
            </a:r>
            <a:r>
              <a:rPr lang="en-US" dirty="0" err="1" smtClean="0"/>
              <a:t>fi</a:t>
            </a:r>
            <a:r>
              <a:rPr lang="en-US" dirty="0" smtClean="0"/>
              <a:t> </a:t>
            </a:r>
            <a:r>
              <a:rPr lang="en-US" dirty="0" err="1" smtClean="0"/>
              <a:t>nd</a:t>
            </a:r>
            <a:r>
              <a:rPr lang="en-US" dirty="0" smtClean="0"/>
              <a:t> that too many components are extracted,</a:t>
            </a:r>
            <a:r>
              <a:rPr lang="en-US" baseline="0" dirty="0" smtClean="0"/>
              <a:t> </a:t>
            </a:r>
            <a:r>
              <a:rPr lang="en-US" dirty="0" smtClean="0"/>
              <a:t>so it is important to also look at the </a:t>
            </a:r>
            <a:r>
              <a:rPr lang="en-US" dirty="0" err="1" smtClean="0"/>
              <a:t>Screeplot</a:t>
            </a:r>
            <a:r>
              <a:rPr lang="en-US" dirty="0" smtClean="0"/>
              <a:t>. What you look for is a change (or</a:t>
            </a:r>
            <a:r>
              <a:rPr lang="en-US" baseline="0" dirty="0" smtClean="0"/>
              <a:t> </a:t>
            </a:r>
            <a:r>
              <a:rPr lang="en-US" dirty="0" smtClean="0"/>
              <a:t>elbow) in the shape of the plot. Only components above this point are retained.</a:t>
            </a:r>
            <a:endParaRPr lang="en-US" dirty="0"/>
          </a:p>
        </p:txBody>
      </p:sp>
      <p:sp>
        <p:nvSpPr>
          <p:cNvPr id="4" name="Slide Number Placeholder 3"/>
          <p:cNvSpPr>
            <a:spLocks noGrp="1"/>
          </p:cNvSpPr>
          <p:nvPr>
            <p:ph type="sldNum" sz="quarter" idx="10"/>
          </p:nvPr>
        </p:nvSpPr>
        <p:spPr/>
        <p:txBody>
          <a:bodyPr/>
          <a:lstStyle/>
          <a:p>
            <a:fld id="{9436E266-FA96-4DAE-849A-9EDAE6565B05}" type="slidenum">
              <a:rPr lang="en-US" smtClean="0"/>
              <a:pPr/>
              <a:t>16</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The most commonly used oblique technique is Direct </a:t>
            </a:r>
            <a:r>
              <a:rPr lang="en-US" sz="1200" kern="1200" baseline="0" dirty="0" err="1" smtClean="0">
                <a:solidFill>
                  <a:schemeClr val="tx1"/>
                </a:solidFill>
                <a:latin typeface="+mn-lt"/>
                <a:ea typeface="+mn-ea"/>
                <a:cs typeface="+mn-cs"/>
              </a:rPr>
              <a:t>Oblimin</a:t>
            </a:r>
            <a:r>
              <a:rPr lang="en-US" sz="1200" kern="1200" baseline="0" dirty="0" smtClean="0">
                <a:solidFill>
                  <a:schemeClr val="tx1"/>
                </a:solidFill>
                <a:latin typeface="+mn-lt"/>
                <a:ea typeface="+mn-ea"/>
                <a:cs typeface="+mn-cs"/>
              </a:rPr>
              <a:t>.</a:t>
            </a:r>
            <a:endParaRPr lang="en-US" dirty="0" smtClean="0"/>
          </a:p>
          <a:p>
            <a:r>
              <a:rPr lang="en-US" sz="1200" kern="1200" baseline="0" dirty="0" err="1" smtClean="0">
                <a:solidFill>
                  <a:schemeClr val="tx1"/>
                </a:solidFill>
                <a:latin typeface="+mn-lt"/>
                <a:ea typeface="+mn-ea"/>
                <a:cs typeface="+mn-cs"/>
              </a:rPr>
              <a:t>Oblimin</a:t>
            </a:r>
            <a:r>
              <a:rPr lang="en-US" sz="1200" kern="1200" baseline="0" dirty="0" smtClean="0">
                <a:solidFill>
                  <a:schemeClr val="tx1"/>
                </a:solidFill>
                <a:latin typeface="+mn-lt"/>
                <a:ea typeface="+mn-ea"/>
                <a:cs typeface="+mn-cs"/>
              </a:rPr>
              <a:t> rotation provides two tables of loadings. The </a:t>
            </a:r>
            <a:r>
              <a:rPr lang="en-US" sz="1200" b="1" kern="1200" baseline="0" dirty="0" smtClean="0">
                <a:solidFill>
                  <a:schemeClr val="tx1"/>
                </a:solidFill>
                <a:latin typeface="+mn-lt"/>
                <a:ea typeface="+mn-ea"/>
                <a:cs typeface="+mn-cs"/>
              </a:rPr>
              <a:t>Pattern Matrix shows the </a:t>
            </a:r>
            <a:r>
              <a:rPr lang="en-US" sz="1200" kern="1200" baseline="0" dirty="0" smtClean="0">
                <a:solidFill>
                  <a:schemeClr val="tx1"/>
                </a:solidFill>
                <a:latin typeface="+mn-lt"/>
                <a:ea typeface="+mn-ea"/>
                <a:cs typeface="+mn-cs"/>
              </a:rPr>
              <a:t>factor loadings of each of the variables. Look for the highest loading items on each component to identify and label the component.</a:t>
            </a:r>
          </a:p>
          <a:p>
            <a:r>
              <a:rPr lang="en-US" sz="1200" kern="1200" baseline="0" dirty="0" smtClean="0">
                <a:solidFill>
                  <a:schemeClr val="tx1"/>
                </a:solidFill>
                <a:latin typeface="+mn-lt"/>
                <a:ea typeface="+mn-ea"/>
                <a:cs typeface="+mn-cs"/>
              </a:rPr>
              <a:t>The </a:t>
            </a:r>
            <a:r>
              <a:rPr lang="en-US" sz="1200" b="1" kern="1200" baseline="0" dirty="0" smtClean="0">
                <a:solidFill>
                  <a:schemeClr val="tx1"/>
                </a:solidFill>
                <a:latin typeface="+mn-lt"/>
                <a:ea typeface="+mn-ea"/>
                <a:cs typeface="+mn-cs"/>
              </a:rPr>
              <a:t>Structure Matrix table, which is unique to the </a:t>
            </a:r>
            <a:r>
              <a:rPr lang="en-US" sz="1200" b="1" kern="1200" baseline="0" dirty="0" err="1" smtClean="0">
                <a:solidFill>
                  <a:schemeClr val="tx1"/>
                </a:solidFill>
                <a:latin typeface="+mn-lt"/>
                <a:ea typeface="+mn-ea"/>
                <a:cs typeface="+mn-cs"/>
              </a:rPr>
              <a:t>Oblimin</a:t>
            </a:r>
            <a:r>
              <a:rPr lang="en-US" sz="1200" b="1" kern="1200" baseline="0" dirty="0" smtClean="0">
                <a:solidFill>
                  <a:schemeClr val="tx1"/>
                </a:solidFill>
                <a:latin typeface="+mn-lt"/>
                <a:ea typeface="+mn-ea"/>
                <a:cs typeface="+mn-cs"/>
              </a:rPr>
              <a:t> output, provides </a:t>
            </a:r>
            <a:r>
              <a:rPr lang="en-US" sz="1200" kern="1200" baseline="0" dirty="0" smtClean="0">
                <a:solidFill>
                  <a:schemeClr val="tx1"/>
                </a:solidFill>
                <a:latin typeface="+mn-lt"/>
                <a:ea typeface="+mn-ea"/>
                <a:cs typeface="+mn-cs"/>
              </a:rPr>
              <a:t>information about the correlation between variables and factors. </a:t>
            </a:r>
          </a:p>
          <a:p>
            <a:r>
              <a:rPr lang="en-US" sz="1200" kern="1200" baseline="0" dirty="0" smtClean="0">
                <a:solidFill>
                  <a:schemeClr val="tx1"/>
                </a:solidFill>
                <a:latin typeface="+mn-lt"/>
                <a:ea typeface="+mn-ea"/>
                <a:cs typeface="+mn-cs"/>
              </a:rPr>
              <a:t>Communalities is presented. This gives</a:t>
            </a:r>
          </a:p>
          <a:p>
            <a:r>
              <a:rPr lang="en-US" sz="1200" kern="1200" baseline="0" dirty="0" smtClean="0">
                <a:solidFill>
                  <a:schemeClr val="tx1"/>
                </a:solidFill>
                <a:latin typeface="+mn-lt"/>
                <a:ea typeface="+mn-ea"/>
                <a:cs typeface="+mn-cs"/>
              </a:rPr>
              <a:t>information about how much of the variance in each item is explained. Low values (e.g. less than .3) could indicate that the item does not </a:t>
            </a:r>
            <a:r>
              <a:rPr lang="en-US" sz="1200" kern="1200" baseline="0" dirty="0" err="1" smtClean="0">
                <a:solidFill>
                  <a:schemeClr val="tx1"/>
                </a:solidFill>
                <a:latin typeface="+mn-lt"/>
                <a:ea typeface="+mn-ea"/>
                <a:cs typeface="+mn-cs"/>
              </a:rPr>
              <a:t>fi</a:t>
            </a:r>
            <a:r>
              <a:rPr lang="en-US" sz="1200" kern="1200" baseline="0" dirty="0" smtClean="0">
                <a:solidFill>
                  <a:schemeClr val="tx1"/>
                </a:solidFill>
                <a:latin typeface="+mn-lt"/>
                <a:ea typeface="+mn-ea"/>
                <a:cs typeface="+mn-cs"/>
              </a:rPr>
              <a:t> t well with the other items in</a:t>
            </a:r>
          </a:p>
          <a:p>
            <a:r>
              <a:rPr lang="en-US" sz="1200" kern="1200" baseline="0" dirty="0" smtClean="0">
                <a:solidFill>
                  <a:schemeClr val="tx1"/>
                </a:solidFill>
                <a:latin typeface="+mn-lt"/>
                <a:ea typeface="+mn-ea"/>
                <a:cs typeface="+mn-cs"/>
              </a:rPr>
              <a:t>its component.</a:t>
            </a:r>
          </a:p>
        </p:txBody>
      </p:sp>
      <p:sp>
        <p:nvSpPr>
          <p:cNvPr id="4" name="Slide Number Placeholder 3"/>
          <p:cNvSpPr>
            <a:spLocks noGrp="1"/>
          </p:cNvSpPr>
          <p:nvPr>
            <p:ph type="sldNum" sz="quarter" idx="10"/>
          </p:nvPr>
        </p:nvSpPr>
        <p:spPr/>
        <p:txBody>
          <a:bodyPr/>
          <a:lstStyle/>
          <a:p>
            <a:fld id="{9436E266-FA96-4DAE-849A-9EDAE6565B05}"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cstate="print">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cstate="print">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cstate="print">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B793361-B861-4430-BE58-8770ACB6D2F8}" type="datetime1">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234174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20A129-F692-43C3-ABBE-DDA028CEC5D9}" type="datetime1">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2374862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1365E9-D860-40F5-8C41-BF6652AFBECD}" type="datetime1">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647969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9069D7-B34A-4469-84A4-54D6599513D2}" type="datetime1">
              <a:rPr lang="en-US" smtClean="0"/>
              <a:pPr/>
              <a:t>10/12/2019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1558611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cstate="print">
              <a:alphaModFix amt="85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E8457D74-C685-4538-BA90-6493D9667235}" type="datetime1">
              <a:rPr lang="en-US" smtClean="0"/>
              <a:pPr/>
              <a:t>10/12/2019</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cstate="print">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13344296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CC0857A-36CA-4B08-936C-FC0BEC6F679E}" type="datetime1">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3877821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82995C-AA41-48AF-9141-D9638FA89D2C}" type="datetime1">
              <a:rPr lang="en-US" smtClean="0"/>
              <a:pPr/>
              <a:t>10/12/2019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1843017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5F006D-A39C-4F8A-A268-27A1735F91CA}" type="datetime1">
              <a:rPr lang="en-US" smtClean="0"/>
              <a:pPr/>
              <a:t>10/12/2019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416807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5698AD-5159-4E28-A3AD-C23687B189F1}" type="datetime1">
              <a:rPr lang="en-US" smtClean="0"/>
              <a:pPr/>
              <a:t>10/12/2019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1902034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94885F-EC35-456E-A345-E2A275CB2992}" type="datetime1">
              <a:rPr lang="en-US" smtClean="0"/>
              <a:pPr/>
              <a:t>10/12/2019</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2257882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cstate="print">
              <a:alphaModFix amt="60000"/>
              <a:lum bright="70000" contrast="-70000"/>
              <a:extLst>
                <a:ext uri="{BEBA8EAE-BF5A-486C-A8C5-ECC9F3942E4B}">
                  <a14:imgProps xmlns="" xmlns:a14="http://schemas.microsoft.com/office/drawing/2010/main">
                    <a14:imgLayer r:embed="rId3">
                      <a14:imgEffect>
                        <a14:sharpenSoften amount="61000"/>
                      </a14:imgEffect>
                    </a14:imgLayer>
                  </a14:imgProps>
                </a:ext>
                <a:ext uri="{28A0092B-C50C-407E-A947-70E740481C1C}">
                  <a14:useLocalDpi xmlns=""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3D5BC5-2066-47AB-8DF9-DC3250B47DBD}" type="datetime1">
              <a:rPr lang="en-US" smtClean="0"/>
              <a:pPr/>
              <a:t>10/12/2019</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cstate="print">
                <a:duotone>
                  <a:schemeClr val="accent1">
                    <a:shade val="45000"/>
                    <a:satMod val="135000"/>
                  </a:schemeClr>
                  <a:prstClr val="white"/>
                </a:duotone>
                <a:extLst>
                  <a:ext uri="{BEBA8EAE-BF5A-486C-A8C5-ECC9F3942E4B}">
                    <a14:imgProps xmln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227610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0EFA35F0-13A8-4606-937E-43C0D38F0DC7}" type="datetime1">
              <a:rPr lang="en-US" smtClean="0"/>
              <a:pPr/>
              <a:t>10/12/2019</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cstate="print">
                <a:duotone>
                  <a:schemeClr val="accent1">
                    <a:shade val="45000"/>
                    <a:satMod val="135000"/>
                  </a:schemeClr>
                  <a:prstClr val="white"/>
                </a:duotone>
                <a:extLst>
                  <a:ext uri="{BEBA8EAE-BF5A-486C-A8C5-ECC9F3942E4B}">
                    <a14:imgProps xmln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EC715CB-780B-4937-9F88-F20FDCE51E74}" type="slidenum">
              <a:rPr lang="en-US" smtClean="0"/>
              <a:pPr/>
              <a:t>‹#›</a:t>
            </a:fld>
            <a:endParaRPr lang="en-US"/>
          </a:p>
        </p:txBody>
      </p:sp>
    </p:spTree>
    <p:extLst>
      <p:ext uri="{BB962C8B-B14F-4D97-AF65-F5344CB8AC3E}">
        <p14:creationId xmlns="" xmlns:p14="http://schemas.microsoft.com/office/powerpoint/2010/main" val="18516012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51560" y="1145620"/>
            <a:ext cx="9966960" cy="3035808"/>
          </a:xfrm>
        </p:spPr>
        <p:txBody>
          <a:bodyPr/>
          <a:lstStyle/>
          <a:p>
            <a:pPr algn="ctr">
              <a:lnSpc>
                <a:spcPct val="100000"/>
              </a:lnSpc>
              <a:spcBef>
                <a:spcPts val="0"/>
              </a:spcBef>
            </a:pPr>
            <a:r>
              <a:rPr lang="en-US" sz="3200" b="1" dirty="0">
                <a:latin typeface="Times New Roman" panose="02020603050405020304" pitchFamily="18" charset="0"/>
                <a:ea typeface="Calibri" panose="020F0502020204030204" pitchFamily="34" charset="0"/>
                <a:cs typeface="Times New Roman" panose="02020603050405020304" pitchFamily="18" charset="0"/>
              </a:rPr>
              <a:t/>
            </a:r>
            <a:br>
              <a:rPr lang="en-US" sz="3200" b="1" dirty="0">
                <a:latin typeface="Times New Roman" panose="02020603050405020304" pitchFamily="18" charset="0"/>
                <a:ea typeface="Calibri" panose="020F0502020204030204" pitchFamily="34" charset="0"/>
                <a:cs typeface="Times New Roman" panose="02020603050405020304" pitchFamily="18" charset="0"/>
              </a:rPr>
            </a:br>
            <a:r>
              <a:rPr lang="en-US" sz="3200" b="1" dirty="0" smtClean="0"/>
              <a:t>Development and Validation of Media and Information Literacy Scale For Students in Blended Learning </a:t>
            </a:r>
            <a:r>
              <a:rPr lang="en-US" sz="3200" b="1" dirty="0" err="1" smtClean="0"/>
              <a:t>Programmes</a:t>
            </a:r>
            <a:endParaRPr lang="en-US" dirty="0">
              <a:solidFill>
                <a:schemeClr val="tx1"/>
              </a:solidFill>
            </a:endParaRPr>
          </a:p>
        </p:txBody>
      </p:sp>
      <p:sp>
        <p:nvSpPr>
          <p:cNvPr id="3" name="Subtitle 2"/>
          <p:cNvSpPr>
            <a:spLocks noGrp="1"/>
          </p:cNvSpPr>
          <p:nvPr>
            <p:ph type="subTitle" idx="1"/>
          </p:nvPr>
        </p:nvSpPr>
        <p:spPr>
          <a:xfrm>
            <a:off x="1499434" y="4804011"/>
            <a:ext cx="9071212" cy="1760562"/>
          </a:xfrm>
        </p:spPr>
        <p:txBody>
          <a:bodyPr>
            <a:normAutofit fontScale="77500" lnSpcReduction="20000"/>
          </a:bodyPr>
          <a:lstStyle/>
          <a:p>
            <a:pPr algn="ctr"/>
            <a:r>
              <a:rPr lang="en-US" sz="2600" b="1" dirty="0">
                <a:latin typeface="Times New Roman" pitchFamily="18" charset="0"/>
                <a:cs typeface="Times New Roman" pitchFamily="18" charset="0"/>
              </a:rPr>
              <a:t>Tooba </a:t>
            </a:r>
            <a:r>
              <a:rPr lang="en-US" sz="2600" b="1" dirty="0" err="1" smtClean="0">
                <a:latin typeface="Times New Roman" pitchFamily="18" charset="0"/>
                <a:cs typeface="Times New Roman" pitchFamily="18" charset="0"/>
              </a:rPr>
              <a:t>Saleem</a:t>
            </a:r>
            <a:r>
              <a:rPr lang="en-US" sz="2600" b="1" dirty="0" smtClean="0">
                <a:latin typeface="Times New Roman" pitchFamily="18" charset="0"/>
                <a:cs typeface="Times New Roman" pitchFamily="18" charset="0"/>
              </a:rPr>
              <a:t> </a:t>
            </a:r>
            <a:endParaRPr lang="en-US" sz="2000" b="1" dirty="0" smtClean="0">
              <a:latin typeface="Times New Roman" pitchFamily="18" charset="0"/>
              <a:cs typeface="Times New Roman" pitchFamily="18" charset="0"/>
            </a:endParaRPr>
          </a:p>
          <a:p>
            <a:pPr algn="ctr"/>
            <a:r>
              <a:rPr lang="en-US" sz="2000" b="1" dirty="0" smtClean="0">
                <a:latin typeface="Times New Roman" pitchFamily="18" charset="0"/>
                <a:cs typeface="Times New Roman" pitchFamily="18" charset="0"/>
              </a:rPr>
              <a:t> </a:t>
            </a:r>
            <a:r>
              <a:rPr lang="en-US" sz="2600" b="1" dirty="0" smtClean="0">
                <a:latin typeface="Times New Roman" pitchFamily="18" charset="0"/>
                <a:cs typeface="Times New Roman" pitchFamily="18" charset="0"/>
              </a:rPr>
              <a:t>Nasir </a:t>
            </a:r>
            <a:r>
              <a:rPr lang="en-US" sz="2600" b="1" dirty="0" err="1" smtClean="0">
                <a:latin typeface="Times New Roman" pitchFamily="18" charset="0"/>
                <a:cs typeface="Times New Roman" pitchFamily="18" charset="0"/>
              </a:rPr>
              <a:t>Mahmood</a:t>
            </a:r>
            <a:r>
              <a:rPr lang="en-US" sz="2600" b="1" dirty="0" smtClean="0">
                <a:latin typeface="Times New Roman" pitchFamily="18" charset="0"/>
                <a:cs typeface="Times New Roman" pitchFamily="18" charset="0"/>
              </a:rPr>
              <a:t> </a:t>
            </a:r>
            <a:endParaRPr lang="en-US" sz="1200" b="1" dirty="0">
              <a:latin typeface="Times New Roman" pitchFamily="18" charset="0"/>
              <a:cs typeface="Times New Roman" pitchFamily="18" charset="0"/>
            </a:endParaRPr>
          </a:p>
          <a:p>
            <a:pPr algn="ctr"/>
            <a:r>
              <a:rPr lang="en-US" sz="2600" b="1" dirty="0" err="1">
                <a:solidFill>
                  <a:srgbClr val="002060"/>
                </a:solidFill>
                <a:latin typeface="Times New Roman" pitchFamily="18" charset="0"/>
                <a:cs typeface="Times New Roman" pitchFamily="18" charset="0"/>
              </a:rPr>
              <a:t>Allama</a:t>
            </a:r>
            <a:r>
              <a:rPr lang="en-US" sz="2600" b="1" dirty="0">
                <a:solidFill>
                  <a:srgbClr val="002060"/>
                </a:solidFill>
                <a:latin typeface="Times New Roman" pitchFamily="18" charset="0"/>
                <a:cs typeface="Times New Roman" pitchFamily="18" charset="0"/>
              </a:rPr>
              <a:t> Iqbal Open University, </a:t>
            </a:r>
            <a:r>
              <a:rPr lang="en-US" sz="2600" b="1" dirty="0" smtClean="0">
                <a:solidFill>
                  <a:srgbClr val="002060"/>
                </a:solidFill>
                <a:latin typeface="Times New Roman" pitchFamily="18" charset="0"/>
                <a:cs typeface="Times New Roman" pitchFamily="18" charset="0"/>
              </a:rPr>
              <a:t>Pakistan.</a:t>
            </a:r>
          </a:p>
          <a:p>
            <a:pPr algn="ctr"/>
            <a:endParaRPr lang="en-US" sz="2100" b="1" dirty="0" smtClean="0">
              <a:solidFill>
                <a:srgbClr val="002060"/>
              </a:solidFill>
              <a:latin typeface="Times New Roman" pitchFamily="18" charset="0"/>
              <a:cs typeface="Times New Roman" pitchFamily="18" charset="0"/>
            </a:endParaRPr>
          </a:p>
          <a:p>
            <a:pPr algn="ctr"/>
            <a:r>
              <a:rPr lang="en-US" sz="2100" b="1" dirty="0" smtClean="0">
                <a:solidFill>
                  <a:srgbClr val="002060"/>
                </a:solidFill>
                <a:latin typeface="Times New Roman" pitchFamily="18" charset="0"/>
                <a:cs typeface="Times New Roman" pitchFamily="18" charset="0"/>
              </a:rPr>
              <a:t>October 15, 2019</a:t>
            </a:r>
            <a:endParaRPr lang="en-US" sz="1900" b="1" dirty="0">
              <a:solidFill>
                <a:srgbClr val="002060"/>
              </a:solidFill>
              <a:latin typeface="Times New Roman" pitchFamily="18" charset="0"/>
              <a:cs typeface="Times New Roman" pitchFamily="18" charset="0"/>
            </a:endParaRPr>
          </a:p>
          <a:p>
            <a:endParaRPr lang="en-US" dirty="0"/>
          </a:p>
        </p:txBody>
      </p:sp>
      <p:pic>
        <p:nvPicPr>
          <p:cNvPr id="4" name="Picture 2" descr="C:\Users\Tooba Malik\Desktop\logo_Al0U.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0760785" y="5730916"/>
            <a:ext cx="1219200" cy="1127084"/>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2" descr="C:\Users\AIOU\Desktop\aaou_logo-1.png"/>
          <p:cNvPicPr>
            <a:picLocks noChangeAspect="1" noChangeArrowheads="1"/>
          </p:cNvPicPr>
          <p:nvPr/>
        </p:nvPicPr>
        <p:blipFill>
          <a:blip r:embed="rId4" cstate="print"/>
          <a:srcRect/>
          <a:stretch>
            <a:fillRect/>
          </a:stretch>
        </p:blipFill>
        <p:spPr bwMode="auto">
          <a:xfrm>
            <a:off x="0" y="6135328"/>
            <a:ext cx="4660490" cy="722671"/>
          </a:xfrm>
          <a:prstGeom prst="rect">
            <a:avLst/>
          </a:prstGeom>
          <a:solidFill>
            <a:srgbClr val="00B0F0"/>
          </a:solidFill>
        </p:spPr>
      </p:pic>
    </p:spTree>
    <p:extLst>
      <p:ext uri="{BB962C8B-B14F-4D97-AF65-F5344CB8AC3E}">
        <p14:creationId xmlns="" xmlns:p14="http://schemas.microsoft.com/office/powerpoint/2010/main" val="3117371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Procedure of Study</a:t>
            </a:r>
            <a:endParaRPr lang="en-US" dirty="0"/>
          </a:p>
        </p:txBody>
      </p:sp>
      <p:sp>
        <p:nvSpPr>
          <p:cNvPr id="3" name="Content Placeholder 2"/>
          <p:cNvSpPr>
            <a:spLocks noGrp="1"/>
          </p:cNvSpPr>
          <p:nvPr>
            <p:ph idx="1"/>
          </p:nvPr>
        </p:nvSpPr>
        <p:spPr/>
        <p:txBody>
          <a:bodyPr/>
          <a:lstStyle/>
          <a:p>
            <a:r>
              <a:rPr lang="en-US" sz="2800" dirty="0" smtClean="0"/>
              <a:t>Data were collected personally by researchers. Respondents were asked to fill questionnaire after taking their consents of willingness to participate in research. Respondents were </a:t>
            </a:r>
            <a:r>
              <a:rPr lang="en-US" sz="2800" dirty="0" err="1" smtClean="0"/>
              <a:t>MPhil</a:t>
            </a:r>
            <a:r>
              <a:rPr lang="en-US" sz="2800" dirty="0" smtClean="0"/>
              <a:t> students of different blended learning programs at </a:t>
            </a:r>
            <a:r>
              <a:rPr lang="en-US" sz="2800" dirty="0" err="1" smtClean="0"/>
              <a:t>Allama</a:t>
            </a:r>
            <a:r>
              <a:rPr lang="en-US" sz="2800" dirty="0" smtClean="0"/>
              <a:t> </a:t>
            </a:r>
            <a:r>
              <a:rPr lang="en-US" sz="2800" dirty="0" err="1" smtClean="0"/>
              <a:t>Iqbal</a:t>
            </a:r>
            <a:r>
              <a:rPr lang="en-US" sz="2800" dirty="0" smtClean="0"/>
              <a:t> Open University. Data were collected during workshops. </a:t>
            </a:r>
          </a:p>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Analysis and Findings</a:t>
            </a:r>
            <a:endParaRPr lang="en-US" dirty="0">
              <a:solidFill>
                <a:schemeClr val="tx1"/>
              </a:solidFill>
            </a:endParaRPr>
          </a:p>
        </p:txBody>
      </p:sp>
      <p:sp>
        <p:nvSpPr>
          <p:cNvPr id="3" name="Content Placeholder 2"/>
          <p:cNvSpPr>
            <a:spLocks noGrp="1"/>
          </p:cNvSpPr>
          <p:nvPr>
            <p:ph idx="1"/>
          </p:nvPr>
        </p:nvSpPr>
        <p:spPr/>
        <p:txBody>
          <a:bodyPr/>
          <a:lstStyle/>
          <a:p>
            <a:pPr>
              <a:buNone/>
            </a:pPr>
            <a:r>
              <a:rPr lang="en-US" sz="2400" b="1" dirty="0" smtClean="0"/>
              <a:t> </a:t>
            </a:r>
            <a:endParaRPr lang="en-US" sz="2800" dirty="0" smtClean="0"/>
          </a:p>
          <a:p>
            <a:r>
              <a:rPr lang="en-US" sz="2800" b="1" dirty="0" smtClean="0"/>
              <a:t>Descriptive  statistics </a:t>
            </a:r>
            <a:r>
              <a:rPr lang="en-US" sz="2800" dirty="0" smtClean="0"/>
              <a:t>(mean, standard deviation, </a:t>
            </a:r>
            <a:r>
              <a:rPr lang="en-US" sz="2800" dirty="0" err="1" smtClean="0"/>
              <a:t>skewness</a:t>
            </a:r>
            <a:r>
              <a:rPr lang="en-US" sz="2800" dirty="0" smtClean="0"/>
              <a:t> and kurtosis) were conducted to ensure the normality of data. </a:t>
            </a:r>
          </a:p>
          <a:p>
            <a:r>
              <a:rPr lang="en-US" sz="2800" b="1" dirty="0" smtClean="0"/>
              <a:t> Exploratory Factor Analysis </a:t>
            </a:r>
            <a:r>
              <a:rPr lang="en-US" sz="2800" dirty="0" smtClean="0"/>
              <a:t>were conducted to examine the appropriateness of MILS for assessing the Media and Information Literacy </a:t>
            </a:r>
            <a:r>
              <a:rPr lang="en-US" sz="2800" dirty="0" smtClean="0"/>
              <a:t>for students </a:t>
            </a:r>
            <a:r>
              <a:rPr lang="en-US" sz="2800" dirty="0" smtClean="0"/>
              <a:t>at </a:t>
            </a:r>
            <a:r>
              <a:rPr lang="en-US" sz="2800" dirty="0" err="1" smtClean="0"/>
              <a:t>Allama</a:t>
            </a:r>
            <a:r>
              <a:rPr lang="en-US" sz="2800" dirty="0" smtClean="0"/>
              <a:t> </a:t>
            </a:r>
            <a:r>
              <a:rPr lang="en-US" sz="2800" dirty="0" err="1" smtClean="0"/>
              <a:t>Iqbal</a:t>
            </a:r>
            <a:r>
              <a:rPr lang="en-US" sz="2800" dirty="0" smtClean="0"/>
              <a:t> open University, Islamabad. </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11</a:t>
            </a:fld>
            <a:endParaRPr lang="en-US"/>
          </a:p>
        </p:txBody>
      </p:sp>
    </p:spTree>
    <p:extLst>
      <p:ext uri="{BB962C8B-B14F-4D97-AF65-F5344CB8AC3E}">
        <p14:creationId xmlns="" xmlns:p14="http://schemas.microsoft.com/office/powerpoint/2010/main" val="2852149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486672"/>
          </a:xfrm>
        </p:spPr>
        <p:txBody>
          <a:bodyPr/>
          <a:lstStyle/>
          <a:p>
            <a:r>
              <a:rPr lang="en-US" dirty="0" smtClean="0">
                <a:solidFill>
                  <a:schemeClr val="tx1"/>
                </a:solidFill>
              </a:rPr>
              <a:t>Descriptive Analysis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7EC715CB-780B-4937-9F88-F20FDCE51E74}" type="slidenum">
              <a:rPr lang="en-US" smtClean="0"/>
              <a:pPr/>
              <a:t>12</a:t>
            </a:fld>
            <a:endParaRPr lang="en-US"/>
          </a:p>
        </p:txBody>
      </p:sp>
      <p:pic>
        <p:nvPicPr>
          <p:cNvPr id="1027" name="Picture 3"/>
          <p:cNvPicPr>
            <a:picLocks noGrp="1" noChangeAspect="1" noChangeArrowheads="1"/>
          </p:cNvPicPr>
          <p:nvPr>
            <p:ph idx="1"/>
          </p:nvPr>
        </p:nvPicPr>
        <p:blipFill>
          <a:blip r:embed="rId2" cstate="print"/>
          <a:srcRect/>
          <a:stretch>
            <a:fillRect/>
          </a:stretch>
        </p:blipFill>
        <p:spPr bwMode="auto">
          <a:xfrm>
            <a:off x="900430" y="3087585"/>
            <a:ext cx="10501083" cy="3146959"/>
          </a:xfrm>
          <a:prstGeom prst="rect">
            <a:avLst/>
          </a:prstGeom>
          <a:noFill/>
          <a:ln w="9525">
            <a:noFill/>
            <a:miter lim="800000"/>
            <a:headEnd/>
            <a:tailEnd/>
          </a:ln>
          <a:effectLst/>
        </p:spPr>
      </p:pic>
      <p:sp>
        <p:nvSpPr>
          <p:cNvPr id="8" name="Rectangle 2"/>
          <p:cNvSpPr>
            <a:spLocks noChangeArrowheads="1"/>
          </p:cNvSpPr>
          <p:nvPr/>
        </p:nvSpPr>
        <p:spPr bwMode="auto">
          <a:xfrm>
            <a:off x="851587" y="2297897"/>
            <a:ext cx="7206915"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Table 3</a:t>
            </a:r>
            <a:endParaRPr kumimoji="0" lang="en-US" altLang="en-US" sz="1600"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Preliminary Analysis of</a:t>
            </a:r>
            <a:r>
              <a:rPr kumimoji="0" lang="en-US" altLang="en-US" b="1" i="1" u="none" strike="noStrike" cap="none" normalizeH="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Students Level of Media and Information Literacy</a:t>
            </a:r>
            <a:endParaRPr kumimoji="0" lang="en-US" altLang="en-US" sz="1600" b="1" i="0" u="none" strike="noStrike" cap="none" normalizeH="0" baseline="0" dirty="0" smtClean="0">
              <a:ln>
                <a:noFill/>
              </a:ln>
              <a:solidFill>
                <a:schemeClr val="tx1"/>
              </a:solidFill>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Factor Analysis (EFA)</a:t>
            </a:r>
            <a:endParaRPr lang="en-US" dirty="0"/>
          </a:p>
        </p:txBody>
      </p:sp>
      <p:sp>
        <p:nvSpPr>
          <p:cNvPr id="3" name="Content Placeholder 2"/>
          <p:cNvSpPr>
            <a:spLocks noGrp="1"/>
          </p:cNvSpPr>
          <p:nvPr>
            <p:ph idx="1"/>
          </p:nvPr>
        </p:nvSpPr>
        <p:spPr>
          <a:xfrm>
            <a:off x="609600" y="1712686"/>
            <a:ext cx="10518648" cy="5145314"/>
          </a:xfrm>
        </p:spPr>
        <p:txBody>
          <a:bodyPr>
            <a:normAutofit/>
          </a:bodyPr>
          <a:lstStyle/>
          <a:p>
            <a:pPr>
              <a:buNone/>
            </a:pPr>
            <a:r>
              <a:rPr lang="en-US" sz="3200" b="1" dirty="0" smtClean="0"/>
              <a:t>Preliminary Analysis</a:t>
            </a:r>
            <a:endParaRPr lang="en-US" sz="3200" dirty="0" smtClean="0"/>
          </a:p>
          <a:p>
            <a:r>
              <a:rPr lang="en-US" sz="2800" b="1" dirty="0" err="1" smtClean="0">
                <a:solidFill>
                  <a:schemeClr val="accent1"/>
                </a:solidFill>
              </a:rPr>
              <a:t>Bartlette’s</a:t>
            </a:r>
            <a:r>
              <a:rPr lang="en-US" sz="2800" b="1" dirty="0" smtClean="0">
                <a:solidFill>
                  <a:schemeClr val="accent1"/>
                </a:solidFill>
              </a:rPr>
              <a:t> Test of </a:t>
            </a:r>
            <a:r>
              <a:rPr lang="en-US" sz="2800" b="1" dirty="0" err="1" smtClean="0">
                <a:solidFill>
                  <a:schemeClr val="accent1"/>
                </a:solidFill>
              </a:rPr>
              <a:t>sphericity</a:t>
            </a:r>
            <a:r>
              <a:rPr lang="en-US" sz="2800" b="1" dirty="0" smtClean="0">
                <a:solidFill>
                  <a:schemeClr val="accent1"/>
                </a:solidFill>
              </a:rPr>
              <a:t> </a:t>
            </a:r>
            <a:r>
              <a:rPr lang="en-US" sz="2800" dirty="0" smtClean="0"/>
              <a:t>(</a:t>
            </a:r>
            <a:r>
              <a:rPr lang="en-US" sz="2800" dirty="0" err="1" smtClean="0"/>
              <a:t>Bartlette</a:t>
            </a:r>
            <a:r>
              <a:rPr lang="en-US" sz="2800" dirty="0" smtClean="0"/>
              <a:t>, 1954) was used to test suitability of data for factor analysis was found  significant at p&lt; .05.  </a:t>
            </a:r>
          </a:p>
          <a:p>
            <a:r>
              <a:rPr lang="en-US" sz="2800" b="1" dirty="0" smtClean="0">
                <a:solidFill>
                  <a:schemeClr val="accent1"/>
                </a:solidFill>
              </a:rPr>
              <a:t>Kaiser-Meyer-</a:t>
            </a:r>
            <a:r>
              <a:rPr lang="en-US" sz="2800" b="1" dirty="0" err="1" smtClean="0">
                <a:solidFill>
                  <a:schemeClr val="accent1"/>
                </a:solidFill>
              </a:rPr>
              <a:t>Olkin</a:t>
            </a:r>
            <a:r>
              <a:rPr lang="en-US" sz="2800" b="1" dirty="0" smtClean="0">
                <a:solidFill>
                  <a:schemeClr val="accent1"/>
                </a:solidFill>
              </a:rPr>
              <a:t> (KMO</a:t>
            </a:r>
            <a:r>
              <a:rPr lang="en-US" sz="2800" dirty="0" smtClean="0"/>
              <a:t>)</a:t>
            </a:r>
            <a:endParaRPr lang="en-US" sz="2800" dirty="0" smtClean="0"/>
          </a:p>
          <a:p>
            <a:r>
              <a:rPr lang="en-US" sz="2800" dirty="0" smtClean="0"/>
              <a:t>index </a:t>
            </a:r>
            <a:r>
              <a:rPr lang="en-US" sz="2800" dirty="0" smtClean="0"/>
              <a:t>range from 0-1 min. value which is suggested good for factor analysis (</a:t>
            </a:r>
            <a:r>
              <a:rPr lang="en-US" sz="2800" dirty="0" err="1" smtClean="0"/>
              <a:t>Tabachnick</a:t>
            </a:r>
            <a:r>
              <a:rPr lang="en-US" sz="2800" dirty="0" smtClean="0"/>
              <a:t> &amp; </a:t>
            </a:r>
            <a:r>
              <a:rPr lang="en-US" sz="2800" dirty="0" err="1" smtClean="0"/>
              <a:t>Fidell</a:t>
            </a:r>
            <a:r>
              <a:rPr lang="en-US" sz="2800" dirty="0" smtClean="0"/>
              <a:t>, 2007</a:t>
            </a:r>
            <a:r>
              <a:rPr lang="en-US" sz="2800" dirty="0" smtClean="0"/>
              <a:t>).</a:t>
            </a:r>
          </a:p>
          <a:p>
            <a:endParaRPr lang="en-US" sz="2800" dirty="0" smtClean="0"/>
          </a:p>
          <a:p>
            <a:r>
              <a:rPr lang="en-US" sz="2800" dirty="0" smtClean="0"/>
              <a:t>In our case the KMO value is .806 and Bartlett’s test is significant (p = .000), therefore factor analysis is appropriate.</a:t>
            </a:r>
            <a:endParaRPr lang="en-US" sz="2800"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Factor Analysis (EFA)</a:t>
            </a:r>
            <a:endParaRPr lang="en-US" dirty="0"/>
          </a:p>
        </p:txBody>
      </p:sp>
      <p:sp>
        <p:nvSpPr>
          <p:cNvPr id="3" name="Content Placeholder 2"/>
          <p:cNvSpPr>
            <a:spLocks noGrp="1"/>
          </p:cNvSpPr>
          <p:nvPr>
            <p:ph idx="1"/>
          </p:nvPr>
        </p:nvSpPr>
        <p:spPr/>
        <p:txBody>
          <a:bodyPr>
            <a:normAutofit/>
          </a:bodyPr>
          <a:lstStyle/>
          <a:p>
            <a:r>
              <a:rPr lang="en-US" sz="3200" b="1" dirty="0" smtClean="0">
                <a:solidFill>
                  <a:schemeClr val="accent1"/>
                </a:solidFill>
              </a:rPr>
              <a:t>Principal Component Analysis (PCA) </a:t>
            </a:r>
            <a:r>
              <a:rPr lang="en-US" sz="3200" dirty="0" smtClean="0"/>
              <a:t>with </a:t>
            </a:r>
            <a:r>
              <a:rPr lang="en-US" sz="3200" dirty="0" err="1" smtClean="0"/>
              <a:t>Oblimin</a:t>
            </a:r>
            <a:r>
              <a:rPr lang="en-US" sz="3200" dirty="0" smtClean="0"/>
              <a:t> Rotation method yielded into three subscales </a:t>
            </a:r>
            <a:r>
              <a:rPr lang="en-US" sz="3200" dirty="0" smtClean="0"/>
              <a:t>with 47. 85 % explained variance and </a:t>
            </a:r>
            <a:r>
              <a:rPr lang="en-US" sz="3200" dirty="0" smtClean="0"/>
              <a:t>established the construct validity of the scale. </a:t>
            </a:r>
          </a:p>
          <a:p>
            <a:r>
              <a:rPr lang="en-US" sz="3200" dirty="0" smtClean="0"/>
              <a:t>Inter-factor correlation matrix confirmed the independence of factors and strong correlation values of subscales with scale. </a:t>
            </a:r>
            <a:endParaRPr lang="en-US" sz="3200"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049200"/>
          </a:xfrm>
        </p:spPr>
        <p:txBody>
          <a:bodyPr>
            <a:normAutofit/>
          </a:bodyPr>
          <a:lstStyle/>
          <a:p>
            <a:r>
              <a:rPr lang="en-US" dirty="0" smtClean="0"/>
              <a:t>Principal Component Analysis</a:t>
            </a:r>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15</a:t>
            </a:fld>
            <a:endParaRPr lang="en-US"/>
          </a:p>
        </p:txBody>
      </p:sp>
      <p:pic>
        <p:nvPicPr>
          <p:cNvPr id="2050" name="Picture 2"/>
          <p:cNvPicPr>
            <a:picLocks noGrp="1" noChangeAspect="1" noChangeArrowheads="1"/>
          </p:cNvPicPr>
          <p:nvPr>
            <p:ph idx="1"/>
          </p:nvPr>
        </p:nvPicPr>
        <p:blipFill>
          <a:blip r:embed="rId3" cstate="print"/>
          <a:srcRect/>
          <a:stretch>
            <a:fillRect/>
          </a:stretch>
        </p:blipFill>
        <p:spPr bwMode="auto">
          <a:xfrm>
            <a:off x="1173375" y="1784555"/>
            <a:ext cx="9799425" cy="461624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Scree</a:t>
            </a:r>
            <a:r>
              <a:rPr lang="en-US" dirty="0" smtClean="0"/>
              <a:t> Plot</a:t>
            </a:r>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16</a:t>
            </a:fld>
            <a:endParaRPr lang="en-US"/>
          </a:p>
        </p:txBody>
      </p:sp>
      <p:pic>
        <p:nvPicPr>
          <p:cNvPr id="1026" name="Picture 2"/>
          <p:cNvPicPr>
            <a:picLocks noGrp="1" noChangeAspect="1" noChangeArrowheads="1"/>
          </p:cNvPicPr>
          <p:nvPr>
            <p:ph idx="1"/>
          </p:nvPr>
        </p:nvPicPr>
        <p:blipFill>
          <a:blip r:embed="rId3" cstate="print"/>
          <a:srcRect/>
          <a:stretch>
            <a:fillRect/>
          </a:stretch>
        </p:blipFill>
        <p:spPr bwMode="auto">
          <a:xfrm>
            <a:off x="1770594" y="1770744"/>
            <a:ext cx="8157178" cy="4807857"/>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91768"/>
          </a:xfrm>
        </p:spPr>
        <p:txBody>
          <a:bodyPr/>
          <a:lstStyle/>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17</a:t>
            </a:fld>
            <a:endParaRPr lang="en-US"/>
          </a:p>
        </p:txBody>
      </p:sp>
      <p:pic>
        <p:nvPicPr>
          <p:cNvPr id="3074" name="Picture 2"/>
          <p:cNvPicPr>
            <a:picLocks noGrp="1" noChangeAspect="1" noChangeArrowheads="1"/>
          </p:cNvPicPr>
          <p:nvPr>
            <p:ph idx="1"/>
          </p:nvPr>
        </p:nvPicPr>
        <p:blipFill>
          <a:blip r:embed="rId3" cstate="print"/>
          <a:srcRect/>
          <a:stretch>
            <a:fillRect/>
          </a:stretch>
        </p:blipFill>
        <p:spPr bwMode="auto">
          <a:xfrm>
            <a:off x="1164549" y="1885950"/>
            <a:ext cx="9713001" cy="497205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Inter-factor correlation matrix </a:t>
            </a:r>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18</a:t>
            </a:fld>
            <a:endParaRPr lang="en-US"/>
          </a:p>
        </p:txBody>
      </p:sp>
      <p:pic>
        <p:nvPicPr>
          <p:cNvPr id="4098" name="Picture 2"/>
          <p:cNvPicPr>
            <a:picLocks noGrp="1" noChangeAspect="1" noChangeArrowheads="1"/>
          </p:cNvPicPr>
          <p:nvPr>
            <p:ph idx="1"/>
          </p:nvPr>
        </p:nvPicPr>
        <p:blipFill>
          <a:blip r:embed="rId3" cstate="print"/>
          <a:srcRect/>
          <a:stretch>
            <a:fillRect/>
          </a:stretch>
        </p:blipFill>
        <p:spPr bwMode="auto">
          <a:xfrm>
            <a:off x="903287" y="2651124"/>
            <a:ext cx="11040159" cy="3425825"/>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Findings</a:t>
            </a:r>
            <a:endParaRPr lang="en-US" dirty="0">
              <a:solidFill>
                <a:schemeClr val="tx1"/>
              </a:solidFill>
            </a:endParaRPr>
          </a:p>
        </p:txBody>
      </p:sp>
      <p:sp>
        <p:nvSpPr>
          <p:cNvPr id="3" name="Content Placeholder 2"/>
          <p:cNvSpPr>
            <a:spLocks noGrp="1"/>
          </p:cNvSpPr>
          <p:nvPr>
            <p:ph idx="1"/>
          </p:nvPr>
        </p:nvSpPr>
        <p:spPr>
          <a:xfrm>
            <a:off x="377371" y="2121408"/>
            <a:ext cx="10750877" cy="4395506"/>
          </a:xfrm>
        </p:spPr>
        <p:txBody>
          <a:bodyPr>
            <a:normAutofit/>
          </a:bodyPr>
          <a:lstStyle/>
          <a:p>
            <a:pPr lvl="0"/>
            <a:r>
              <a:rPr lang="en-US" sz="2400" dirty="0" smtClean="0"/>
              <a:t>The </a:t>
            </a:r>
            <a:r>
              <a:rPr lang="en-US" sz="2400" dirty="0" smtClean="0"/>
              <a:t>Kaiser- Meyer-</a:t>
            </a:r>
            <a:r>
              <a:rPr lang="en-US" sz="2400" dirty="0" err="1" smtClean="0"/>
              <a:t>Olkin</a:t>
            </a:r>
            <a:r>
              <a:rPr lang="en-US" sz="2400" dirty="0" smtClean="0"/>
              <a:t> value was .806, exceeding the recommended value of .6 (Kaiser 1970, 1974) and Bartlett’s Test of </a:t>
            </a:r>
            <a:r>
              <a:rPr lang="en-US" sz="2400" dirty="0" err="1" smtClean="0"/>
              <a:t>Sphericity</a:t>
            </a:r>
            <a:r>
              <a:rPr lang="en-US" sz="2400" dirty="0" smtClean="0"/>
              <a:t> (Bartlett 1954) reached statistical significance (p&lt;.05) , supporting the factorability of the correlation matrix.</a:t>
            </a:r>
          </a:p>
          <a:p>
            <a:pPr lvl="0"/>
            <a:r>
              <a:rPr lang="en-US" sz="2400" dirty="0" smtClean="0"/>
              <a:t>The correlation matrix revealed the presence of many coefficients of .3 and above. </a:t>
            </a:r>
          </a:p>
          <a:p>
            <a:pPr lvl="0"/>
            <a:r>
              <a:rPr lang="en-US" sz="2400" dirty="0" smtClean="0"/>
              <a:t>Principal components analysis revealed the presence of 3 components with Eigen values exceeding 1</a:t>
            </a:r>
          </a:p>
          <a:p>
            <a:pPr lvl="0"/>
            <a:r>
              <a:rPr lang="en-US" sz="2400" dirty="0" smtClean="0"/>
              <a:t>An inspection of the </a:t>
            </a:r>
            <a:r>
              <a:rPr lang="en-US" sz="2400" dirty="0" err="1" smtClean="0"/>
              <a:t>screeplot</a:t>
            </a:r>
            <a:r>
              <a:rPr lang="en-US" sz="2400" dirty="0" smtClean="0"/>
              <a:t> revealed a clear break after the third component. So it was decided to retain three components for further investigation. This was further supported by the results of</a:t>
            </a:r>
          </a:p>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Introduction</a:t>
            </a:r>
            <a:endParaRPr lang="en-US" dirty="0">
              <a:solidFill>
                <a:schemeClr val="tx1"/>
              </a:solidFill>
            </a:endParaRPr>
          </a:p>
        </p:txBody>
      </p:sp>
      <p:sp>
        <p:nvSpPr>
          <p:cNvPr id="3" name="Content Placeholder 2"/>
          <p:cNvSpPr>
            <a:spLocks noGrp="1"/>
          </p:cNvSpPr>
          <p:nvPr>
            <p:ph idx="1"/>
          </p:nvPr>
        </p:nvSpPr>
        <p:spPr>
          <a:xfrm>
            <a:off x="566057" y="1816607"/>
            <a:ext cx="11016343" cy="4845449"/>
          </a:xfrm>
        </p:spPr>
        <p:txBody>
          <a:bodyPr>
            <a:noAutofit/>
          </a:bodyPr>
          <a:lstStyle/>
          <a:p>
            <a:pPr marL="0" marR="0">
              <a:lnSpc>
                <a:spcPct val="107000"/>
              </a:lnSpc>
              <a:spcBef>
                <a:spcPts val="0"/>
              </a:spcBef>
              <a:spcAft>
                <a:spcPts val="0"/>
              </a:spcAft>
            </a:pPr>
            <a:r>
              <a:rPr lang="en-US" sz="2400" dirty="0" smtClean="0"/>
              <a:t>Media and Information Literacy is the composite of the ability to search, collect and process (create, organize, distinguish relevant from irrelevant, subjective from objective, real from virtual) electronic information, data and concepts and to use them in a systematic way.  Applying a fundamental understanding of the ethical/legal issues surrounding the access and use of information though ICTs  </a:t>
            </a:r>
            <a:r>
              <a:rPr lang="en-US" sz="2400" dirty="0" smtClean="0">
                <a:solidFill>
                  <a:schemeClr val="accent2"/>
                </a:solidFill>
              </a:rPr>
              <a:t>(National Research Council,  2010). </a:t>
            </a:r>
          </a:p>
          <a:p>
            <a:pPr marL="0" marR="0">
              <a:lnSpc>
                <a:spcPct val="107000"/>
              </a:lnSpc>
              <a:spcBef>
                <a:spcPts val="0"/>
              </a:spcBef>
              <a:spcAft>
                <a:spcPts val="0"/>
              </a:spcAft>
            </a:pPr>
            <a:endParaRPr lang="en-US" sz="1400" dirty="0" smtClean="0"/>
          </a:p>
          <a:p>
            <a:r>
              <a:rPr lang="en-US" sz="2400" dirty="0" smtClean="0"/>
              <a:t>According to UNECO’s definition of media and information literacy (MIL) “set of competencies that empowers citizens to access, retrieve ,understand, evaluate and use to create as well as share information and media contents, in all formats using various tools, in a critical, ethical and  effective way, in order to participate and engage in personal, professional and societal activities” </a:t>
            </a:r>
            <a:r>
              <a:rPr lang="en-US" sz="2400" dirty="0" smtClean="0">
                <a:solidFill>
                  <a:schemeClr val="accent2"/>
                </a:solidFill>
              </a:rPr>
              <a:t>(UNESCO, 2013).</a:t>
            </a:r>
            <a:endParaRPr lang="en-US" sz="2400" dirty="0">
              <a:solidFill>
                <a:schemeClr val="accent2"/>
              </a:solidFill>
            </a:endParaRPr>
          </a:p>
        </p:txBody>
      </p:sp>
      <p:sp>
        <p:nvSpPr>
          <p:cNvPr id="4" name="Slide Number Placeholder 3"/>
          <p:cNvSpPr>
            <a:spLocks noGrp="1"/>
          </p:cNvSpPr>
          <p:nvPr>
            <p:ph type="sldNum" sz="quarter" idx="12"/>
          </p:nvPr>
        </p:nvSpPr>
        <p:spPr/>
        <p:txBody>
          <a:bodyPr/>
          <a:lstStyle/>
          <a:p>
            <a:fld id="{7EC715CB-780B-4937-9F88-F20FDCE51E74}" type="slidenum">
              <a:rPr lang="en-US" smtClean="0"/>
              <a:pPr/>
              <a:t>2</a:t>
            </a:fld>
            <a:endParaRPr lang="en-US"/>
          </a:p>
        </p:txBody>
      </p:sp>
    </p:spTree>
    <p:extLst>
      <p:ext uri="{BB962C8B-B14F-4D97-AF65-F5344CB8AC3E}">
        <p14:creationId xmlns="" xmlns:p14="http://schemas.microsoft.com/office/powerpoint/2010/main" val="22237854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pPr lvl="0"/>
            <a:r>
              <a:rPr lang="en-US" sz="2800" dirty="0" smtClean="0"/>
              <a:t>The three-component solution explained a total of 47.6% of the variance, with Component 1 contributing 17.88%, Component 2 contributing 17.66%  and Component 3 contributing 12.30</a:t>
            </a:r>
            <a:r>
              <a:rPr lang="en-US" sz="2800" dirty="0" smtClean="0"/>
              <a:t>%.</a:t>
            </a:r>
          </a:p>
          <a:p>
            <a:pPr lvl="0"/>
            <a:endParaRPr lang="en-US" sz="2800" dirty="0" smtClean="0"/>
          </a:p>
          <a:p>
            <a:pPr lvl="0"/>
            <a:r>
              <a:rPr lang="en-US" sz="2800" dirty="0" smtClean="0"/>
              <a:t>The rotated solution revealed the presence of simple structure (</a:t>
            </a:r>
            <a:r>
              <a:rPr lang="en-US" sz="2800" dirty="0" err="1" smtClean="0"/>
              <a:t>Thurstone</a:t>
            </a:r>
            <a:r>
              <a:rPr lang="en-US" sz="2800" dirty="0" smtClean="0"/>
              <a:t> 1947), with three components showing a number of strong loadings and all variables loading substantially on only one component</a:t>
            </a:r>
          </a:p>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Conclusions</a:t>
            </a:r>
            <a:endParaRPr lang="en-US" b="1" dirty="0">
              <a:solidFill>
                <a:schemeClr val="tx1"/>
              </a:solidFill>
            </a:endParaRPr>
          </a:p>
        </p:txBody>
      </p:sp>
      <p:sp>
        <p:nvSpPr>
          <p:cNvPr id="3" name="Content Placeholder 2"/>
          <p:cNvSpPr>
            <a:spLocks noGrp="1"/>
          </p:cNvSpPr>
          <p:nvPr>
            <p:ph idx="1"/>
          </p:nvPr>
        </p:nvSpPr>
        <p:spPr>
          <a:xfrm>
            <a:off x="682171" y="1901371"/>
            <a:ext cx="11059886" cy="4630058"/>
          </a:xfrm>
        </p:spPr>
        <p:txBody>
          <a:bodyPr>
            <a:noAutofit/>
          </a:bodyPr>
          <a:lstStyle/>
          <a:p>
            <a:r>
              <a:rPr lang="en-US" sz="2800" dirty="0" smtClean="0"/>
              <a:t>The findings of the study implicate the appropriateness of MILS to examine the students’ ability to search, collect and process the electronic information, data and concepts and to use them in a systematic way for blended and open learning environment. </a:t>
            </a:r>
            <a:endParaRPr lang="en-US" sz="2800" dirty="0" smtClean="0"/>
          </a:p>
          <a:p>
            <a:endParaRPr lang="en-US" sz="2800" dirty="0" smtClean="0"/>
          </a:p>
          <a:p>
            <a:r>
              <a:rPr lang="en-US" sz="2800" dirty="0" smtClean="0"/>
              <a:t>The results of exploratory factor analysis support to use 1) Ability to obtain and analyze information through information and communication technology (ICT), 2) ability to critically evaluate information and media content and 3) ethical use of ICT as separate sub-scales for measuring Media and Information Literacy Skills (MILS) of students in blended learning programs</a:t>
            </a:r>
            <a:r>
              <a:rPr lang="en-US" sz="2800" dirty="0" smtClean="0"/>
              <a:t>.</a:t>
            </a:r>
            <a:endParaRPr lang="en-US" sz="2800" dirty="0" smtClean="0"/>
          </a:p>
        </p:txBody>
      </p:sp>
      <p:sp>
        <p:nvSpPr>
          <p:cNvPr id="4" name="Slide Number Placeholder 3"/>
          <p:cNvSpPr>
            <a:spLocks noGrp="1"/>
          </p:cNvSpPr>
          <p:nvPr>
            <p:ph type="sldNum" sz="quarter" idx="12"/>
          </p:nvPr>
        </p:nvSpPr>
        <p:spPr/>
        <p:txBody>
          <a:bodyPr/>
          <a:lstStyle/>
          <a:p>
            <a:fld id="{7EC715CB-780B-4937-9F88-F20FDCE51E74}" type="slidenum">
              <a:rPr lang="en-US" smtClean="0"/>
              <a:pPr/>
              <a:t>21</a:t>
            </a:fld>
            <a:endParaRPr lang="en-US"/>
          </a:p>
        </p:txBody>
      </p:sp>
    </p:spTree>
    <p:extLst>
      <p:ext uri="{BB962C8B-B14F-4D97-AF65-F5344CB8AC3E}">
        <p14:creationId xmlns="" xmlns:p14="http://schemas.microsoft.com/office/powerpoint/2010/main" val="5097952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49640" y="685799"/>
            <a:ext cx="3200400" cy="2081152"/>
          </a:xfrm>
        </p:spPr>
        <p:txBody>
          <a:bodyPr>
            <a:normAutofit/>
          </a:bodyPr>
          <a:lstStyle/>
          <a:p>
            <a:pPr>
              <a:lnSpc>
                <a:spcPct val="100000"/>
              </a:lnSpc>
            </a:pPr>
            <a:r>
              <a:rPr lang="en-US" dirty="0" smtClean="0">
                <a:solidFill>
                  <a:schemeClr val="tx1"/>
                </a:solidFill>
              </a:rPr>
              <a:t>Contact</a:t>
            </a:r>
            <a:br>
              <a:rPr lang="en-US" dirty="0" smtClean="0">
                <a:solidFill>
                  <a:schemeClr val="tx1"/>
                </a:solidFill>
              </a:rPr>
            </a:br>
            <a:r>
              <a:rPr lang="en-US" sz="1600" dirty="0" err="1" smtClean="0">
                <a:solidFill>
                  <a:schemeClr val="tx1"/>
                </a:solidFill>
                <a:latin typeface="Times New Roman" pitchFamily="18" charset="0"/>
                <a:cs typeface="Times New Roman" pitchFamily="18" charset="0"/>
              </a:rPr>
              <a:t>Tooba</a:t>
            </a:r>
            <a:r>
              <a:rPr lang="en-US" sz="1600" dirty="0" smtClean="0">
                <a:solidFill>
                  <a:schemeClr val="tx1"/>
                </a:solidFill>
                <a:latin typeface="Times New Roman" pitchFamily="18" charset="0"/>
                <a:cs typeface="Times New Roman" pitchFamily="18" charset="0"/>
              </a:rPr>
              <a:t>  </a:t>
            </a:r>
            <a:r>
              <a:rPr lang="en-US" sz="1600" dirty="0" err="1" smtClean="0">
                <a:solidFill>
                  <a:schemeClr val="tx1"/>
                </a:solidFill>
                <a:latin typeface="Times New Roman" pitchFamily="18" charset="0"/>
                <a:cs typeface="Times New Roman" pitchFamily="18" charset="0"/>
              </a:rPr>
              <a:t>Saleem</a:t>
            </a:r>
            <a:r>
              <a:rPr lang="en-US" sz="1400" dirty="0" smtClean="0">
                <a:solidFill>
                  <a:schemeClr val="tx1"/>
                </a:solidFill>
                <a:latin typeface="Times New Roman" pitchFamily="18" charset="0"/>
                <a:cs typeface="Times New Roman" pitchFamily="18" charset="0"/>
              </a:rPr>
              <a:t/>
            </a:r>
            <a:br>
              <a:rPr lang="en-US" sz="1400" dirty="0" smtClean="0">
                <a:solidFill>
                  <a:schemeClr val="tx1"/>
                </a:solidFill>
                <a:latin typeface="Times New Roman" pitchFamily="18" charset="0"/>
                <a:cs typeface="Times New Roman" pitchFamily="18" charset="0"/>
              </a:rPr>
            </a:br>
            <a:r>
              <a:rPr lang="en-US" sz="1200" dirty="0" smtClean="0">
                <a:solidFill>
                  <a:schemeClr val="tx1"/>
                </a:solidFill>
                <a:latin typeface="Times New Roman" pitchFamily="18" charset="0"/>
                <a:cs typeface="Times New Roman" pitchFamily="18" charset="0"/>
              </a:rPr>
              <a:t/>
            </a:r>
            <a:br>
              <a:rPr lang="en-US" sz="1200" dirty="0" smtClean="0">
                <a:solidFill>
                  <a:schemeClr val="tx1"/>
                </a:solidFill>
                <a:latin typeface="Times New Roman" pitchFamily="18" charset="0"/>
                <a:cs typeface="Times New Roman" pitchFamily="18" charset="0"/>
              </a:rPr>
            </a:br>
            <a:r>
              <a:rPr lang="en-US" sz="1200" cap="none" dirty="0" smtClean="0">
                <a:solidFill>
                  <a:srgbClr val="002060"/>
                </a:solidFill>
                <a:latin typeface="Times New Roman" pitchFamily="18" charset="0"/>
                <a:cs typeface="Times New Roman" pitchFamily="18" charset="0"/>
              </a:rPr>
              <a:t>Secondary Teacher Education Department </a:t>
            </a:r>
            <a:r>
              <a:rPr lang="en-US" sz="1200" dirty="0" smtClean="0">
                <a:solidFill>
                  <a:srgbClr val="002060"/>
                </a:solidFill>
                <a:latin typeface="Times New Roman" pitchFamily="18" charset="0"/>
                <a:cs typeface="Times New Roman" pitchFamily="18" charset="0"/>
              </a:rPr>
              <a:t/>
            </a:r>
            <a:br>
              <a:rPr lang="en-US" sz="1200" dirty="0" smtClean="0">
                <a:solidFill>
                  <a:srgbClr val="002060"/>
                </a:solidFill>
                <a:latin typeface="Times New Roman" pitchFamily="18" charset="0"/>
                <a:cs typeface="Times New Roman" pitchFamily="18" charset="0"/>
              </a:rPr>
            </a:br>
            <a:r>
              <a:rPr lang="en-US" sz="1200" cap="none" dirty="0" err="1" smtClean="0">
                <a:solidFill>
                  <a:srgbClr val="002060"/>
                </a:solidFill>
                <a:latin typeface="Times New Roman" pitchFamily="18" charset="0"/>
                <a:cs typeface="Times New Roman" pitchFamily="18" charset="0"/>
              </a:rPr>
              <a:t>Allama</a:t>
            </a:r>
            <a:r>
              <a:rPr lang="en-US" sz="1200" cap="none" dirty="0" smtClean="0">
                <a:solidFill>
                  <a:srgbClr val="002060"/>
                </a:solidFill>
                <a:latin typeface="Times New Roman" pitchFamily="18" charset="0"/>
                <a:cs typeface="Times New Roman" pitchFamily="18" charset="0"/>
              </a:rPr>
              <a:t>  </a:t>
            </a:r>
            <a:r>
              <a:rPr lang="en-US" sz="1200" cap="none" dirty="0" err="1" smtClean="0">
                <a:solidFill>
                  <a:srgbClr val="002060"/>
                </a:solidFill>
                <a:latin typeface="Times New Roman" pitchFamily="18" charset="0"/>
                <a:cs typeface="Times New Roman" pitchFamily="18" charset="0"/>
              </a:rPr>
              <a:t>Iqbal</a:t>
            </a:r>
            <a:r>
              <a:rPr lang="en-US" sz="1200" cap="none" dirty="0" smtClean="0">
                <a:solidFill>
                  <a:srgbClr val="002060"/>
                </a:solidFill>
                <a:latin typeface="Times New Roman" pitchFamily="18" charset="0"/>
                <a:cs typeface="Times New Roman" pitchFamily="18" charset="0"/>
              </a:rPr>
              <a:t> Open University, Pakistan</a:t>
            </a:r>
            <a:endParaRPr lang="en-US" dirty="0">
              <a:solidFill>
                <a:srgbClr val="002060"/>
              </a:solidFill>
              <a:latin typeface="Times New Roman" pitchFamily="18" charset="0"/>
              <a:cs typeface="Times New Roman" pitchFamily="18" charset="0"/>
            </a:endParaRPr>
          </a:p>
        </p:txBody>
      </p:sp>
      <p:sp>
        <p:nvSpPr>
          <p:cNvPr id="4" name="Text Placeholder 3"/>
          <p:cNvSpPr>
            <a:spLocks noGrp="1"/>
          </p:cNvSpPr>
          <p:nvPr>
            <p:ph type="body" sz="half" idx="2"/>
          </p:nvPr>
        </p:nvSpPr>
        <p:spPr>
          <a:xfrm>
            <a:off x="8549640" y="2883579"/>
            <a:ext cx="3302836" cy="680237"/>
          </a:xfrm>
        </p:spPr>
        <p:txBody>
          <a:bodyPr>
            <a:normAutofit fontScale="92500" lnSpcReduction="20000"/>
          </a:bodyPr>
          <a:lstStyle/>
          <a:p>
            <a:r>
              <a:rPr lang="en-US" sz="1800" b="1" dirty="0" smtClean="0"/>
              <a:t>Email address:</a:t>
            </a:r>
          </a:p>
          <a:p>
            <a:r>
              <a:rPr lang="en-US" sz="1800" b="1" dirty="0" smtClean="0"/>
              <a:t>tooba.saleem@aiou.edu.pk</a:t>
            </a:r>
          </a:p>
          <a:p>
            <a:endParaRPr lang="en-US" sz="1800" b="1" dirty="0"/>
          </a:p>
        </p:txBody>
      </p:sp>
      <p:sp>
        <p:nvSpPr>
          <p:cNvPr id="5" name="Slide Number Placeholder 4"/>
          <p:cNvSpPr>
            <a:spLocks noGrp="1"/>
          </p:cNvSpPr>
          <p:nvPr>
            <p:ph type="sldNum" sz="quarter" idx="12"/>
          </p:nvPr>
        </p:nvSpPr>
        <p:spPr/>
        <p:txBody>
          <a:bodyPr/>
          <a:lstStyle/>
          <a:p>
            <a:fld id="{7EC715CB-780B-4937-9F88-F20FDCE51E74}" type="slidenum">
              <a:rPr lang="en-US" smtClean="0"/>
              <a:pPr/>
              <a:t>22</a:t>
            </a:fld>
            <a:endParaRPr lang="en-US"/>
          </a:p>
        </p:txBody>
      </p:sp>
      <p:pic>
        <p:nvPicPr>
          <p:cNvPr id="2050" name="Picture 2" descr="C:\Users\AIOU\Desktop\thanks.jpg"/>
          <p:cNvPicPr>
            <a:picLocks noGrp="1" noChangeAspect="1" noChangeArrowheads="1"/>
          </p:cNvPicPr>
          <p:nvPr>
            <p:ph idx="1"/>
          </p:nvPr>
        </p:nvPicPr>
        <p:blipFill>
          <a:blip r:embed="rId2" cstate="print"/>
          <a:srcRect/>
          <a:stretch>
            <a:fillRect/>
          </a:stretch>
        </p:blipFill>
        <p:spPr bwMode="auto">
          <a:xfrm>
            <a:off x="567159" y="416690"/>
            <a:ext cx="7569843" cy="6050446"/>
          </a:xfrm>
          <a:prstGeom prst="rect">
            <a:avLst/>
          </a:prstGeom>
          <a:noFill/>
        </p:spPr>
      </p:pic>
    </p:spTree>
    <p:extLst>
      <p:ext uri="{BB962C8B-B14F-4D97-AF65-F5344CB8AC3E}">
        <p14:creationId xmlns="" xmlns:p14="http://schemas.microsoft.com/office/powerpoint/2010/main" val="3031987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solidFill>
                  <a:schemeClr val="tx1"/>
                </a:solidFill>
              </a:rPr>
              <a:t>Cont…</a:t>
            </a:r>
            <a:endParaRPr lang="en-US" dirty="0">
              <a:solidFill>
                <a:schemeClr val="tx1"/>
              </a:solidFill>
            </a:endParaRPr>
          </a:p>
        </p:txBody>
      </p:sp>
      <p:sp>
        <p:nvSpPr>
          <p:cNvPr id="3" name="Content Placeholder 2"/>
          <p:cNvSpPr>
            <a:spLocks noGrp="1"/>
          </p:cNvSpPr>
          <p:nvPr>
            <p:ph idx="1"/>
          </p:nvPr>
        </p:nvSpPr>
        <p:spPr>
          <a:xfrm>
            <a:off x="696686" y="1553029"/>
            <a:ext cx="10431562" cy="5304972"/>
          </a:xfrm>
        </p:spPr>
        <p:txBody>
          <a:bodyPr>
            <a:normAutofit/>
          </a:bodyPr>
          <a:lstStyle/>
          <a:p>
            <a:r>
              <a:rPr lang="en-US" sz="2400" dirty="0" smtClean="0"/>
              <a:t>With the explosion of digital technologies, the awareness about media is acquiring crucial importance. Media and information literacy are the prevailing concepts that focus on a critical approach towards media messages. Media consumption is changing through user generated communication and the availability of digital products </a:t>
            </a:r>
            <a:r>
              <a:rPr lang="en-US" sz="2400" dirty="0" smtClean="0">
                <a:solidFill>
                  <a:schemeClr val="accent2"/>
                </a:solidFill>
              </a:rPr>
              <a:t>(European Commission,  2007). </a:t>
            </a:r>
          </a:p>
          <a:p>
            <a:endParaRPr lang="en-US" sz="100" dirty="0" smtClean="0"/>
          </a:p>
          <a:p>
            <a:r>
              <a:rPr lang="en-US" sz="2400" dirty="0" smtClean="0"/>
              <a:t>In the developed world, media literacy is a well-researched concept and part of mainstream academic discourse. In Pakistan, however, the concept still seems pre mature. Though the electronic media landscape in the country has expanded and from one state-run television channel to more than eighty Pakistani satellite channels, including more than thirty-five news and current affairs channels are operating accessible at the moment </a:t>
            </a:r>
            <a:r>
              <a:rPr lang="en-US" sz="2400" dirty="0" smtClean="0">
                <a:solidFill>
                  <a:schemeClr val="accent2"/>
                </a:solidFill>
              </a:rPr>
              <a:t>(</a:t>
            </a:r>
            <a:r>
              <a:rPr lang="en-US" sz="2400" dirty="0" err="1" smtClean="0">
                <a:solidFill>
                  <a:schemeClr val="accent2"/>
                </a:solidFill>
              </a:rPr>
              <a:t>Alam</a:t>
            </a:r>
            <a:r>
              <a:rPr lang="en-US" sz="2400" dirty="0" smtClean="0">
                <a:solidFill>
                  <a:schemeClr val="accent2"/>
                </a:solidFill>
              </a:rPr>
              <a:t>,  2012). </a:t>
            </a:r>
            <a:endParaRPr lang="en-US" dirty="0" smtClean="0"/>
          </a:p>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3</a:t>
            </a:fld>
            <a:endParaRPr lang="en-US"/>
          </a:p>
        </p:txBody>
      </p:sp>
    </p:spTree>
    <p:extLst>
      <p:ext uri="{BB962C8B-B14F-4D97-AF65-F5344CB8AC3E}">
        <p14:creationId xmlns="" xmlns:p14="http://schemas.microsoft.com/office/powerpoint/2010/main" val="22237854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effectLst>
                  <a:outerShdw blurRad="38100" dist="38100" dir="2700000" algn="tl">
                    <a:srgbClr val="000000">
                      <a:alpha val="43137"/>
                    </a:srgbClr>
                  </a:outerShdw>
                </a:effectLst>
              </a:rPr>
              <a:t>Aim of the Study</a:t>
            </a:r>
            <a:r>
              <a:rPr lang="en-US" b="1" dirty="0" smtClean="0">
                <a:solidFill>
                  <a:schemeClr val="tx1"/>
                </a:solidFill>
                <a:effectLst>
                  <a:outerShdw blurRad="38100" dist="38100" dir="2700000" algn="tl">
                    <a:srgbClr val="000000">
                      <a:alpha val="43137"/>
                    </a:srgbClr>
                  </a:outerShdw>
                </a:effectLst>
              </a:rPr>
              <a:t>…</a:t>
            </a:r>
            <a:endParaRPr lang="en-US" dirty="0">
              <a:solidFill>
                <a:schemeClr val="tx1"/>
              </a:solidFill>
            </a:endParaRPr>
          </a:p>
        </p:txBody>
      </p:sp>
      <p:sp>
        <p:nvSpPr>
          <p:cNvPr id="3" name="Content Placeholder 2"/>
          <p:cNvSpPr>
            <a:spLocks noGrp="1"/>
          </p:cNvSpPr>
          <p:nvPr>
            <p:ph idx="1"/>
          </p:nvPr>
        </p:nvSpPr>
        <p:spPr/>
        <p:txBody>
          <a:bodyPr>
            <a:normAutofit/>
          </a:bodyPr>
          <a:lstStyle/>
          <a:p>
            <a:pPr>
              <a:buNone/>
            </a:pPr>
            <a:r>
              <a:rPr lang="en-US" sz="2800" dirty="0" smtClean="0"/>
              <a:t>In this context our research attempts to:  </a:t>
            </a:r>
          </a:p>
          <a:p>
            <a:r>
              <a:rPr lang="en-US" sz="3600" dirty="0" smtClean="0"/>
              <a:t>develop and validate the Media and Information Literacy Scale(MILS) for Students in the Blended Learning </a:t>
            </a:r>
            <a:r>
              <a:rPr lang="en-US" sz="3600" dirty="0" err="1" smtClean="0"/>
              <a:t>Programmes</a:t>
            </a:r>
            <a:endParaRPr lang="en-US" sz="3600" dirty="0" smtClean="0"/>
          </a:p>
          <a:p>
            <a:pPr>
              <a:buNone/>
            </a:pPr>
            <a:endParaRPr lang="en-US" sz="3200" dirty="0" smtClean="0"/>
          </a:p>
          <a:p>
            <a:endParaRPr lang="en-US" sz="3200" dirty="0" smtClean="0"/>
          </a:p>
          <a:p>
            <a:endParaRPr lang="en-US" sz="3200" dirty="0"/>
          </a:p>
          <a:p>
            <a:endParaRPr lang="en-US" sz="3200" dirty="0" smtClean="0"/>
          </a:p>
          <a:p>
            <a:endParaRPr lang="en-US" sz="3200" dirty="0"/>
          </a:p>
          <a:p>
            <a:endParaRPr lang="en-US"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4</a:t>
            </a:fld>
            <a:endParaRPr lang="en-US"/>
          </a:p>
        </p:txBody>
      </p:sp>
    </p:spTree>
    <p:extLst>
      <p:ext uri="{BB962C8B-B14F-4D97-AF65-F5344CB8AC3E}">
        <p14:creationId xmlns="" xmlns:p14="http://schemas.microsoft.com/office/powerpoint/2010/main" val="34643266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65774" y="5416952"/>
            <a:ext cx="9052560" cy="1088020"/>
          </a:xfrm>
        </p:spPr>
        <p:txBody>
          <a:bodyPr>
            <a:normAutofit fontScale="25000" lnSpcReduction="20000"/>
          </a:bodyPr>
          <a:lstStyle/>
          <a:p>
            <a:endParaRPr lang="en-US" sz="2800" b="1" dirty="0" smtClean="0"/>
          </a:p>
          <a:p>
            <a:pPr algn="ctr"/>
            <a:r>
              <a:rPr lang="en-US" sz="12800" b="1" dirty="0" smtClean="0"/>
              <a:t>Conceptual Framework </a:t>
            </a:r>
          </a:p>
          <a:p>
            <a:pPr algn="ctr"/>
            <a:r>
              <a:rPr lang="en-US" sz="96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Media </a:t>
            </a:r>
            <a:r>
              <a:rPr lang="en-US" sz="96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and Information Literacy </a:t>
            </a:r>
            <a:r>
              <a:rPr lang="en-US" sz="9600" b="1" dirty="0" smtClean="0">
                <a:solidFill>
                  <a:schemeClr val="accent1"/>
                </a:solidFill>
                <a:latin typeface="Times New Roman" panose="02020603050405020304" pitchFamily="18" charset="0"/>
                <a:ea typeface="Calibri" panose="020F0502020204030204" pitchFamily="34" charset="0"/>
                <a:cs typeface="Times New Roman" panose="02020603050405020304" pitchFamily="18" charset="0"/>
              </a:rPr>
              <a:t>Scale </a:t>
            </a:r>
            <a:endParaRPr lang="en-US" sz="4800" dirty="0" smtClean="0">
              <a:solidFill>
                <a:schemeClr val="accent1"/>
              </a:solidFill>
            </a:endParaRPr>
          </a:p>
        </p:txBody>
      </p:sp>
      <p:sp>
        <p:nvSpPr>
          <p:cNvPr id="5" name="Slide Number Placeholder 4"/>
          <p:cNvSpPr>
            <a:spLocks noGrp="1"/>
          </p:cNvSpPr>
          <p:nvPr>
            <p:ph type="sldNum" sz="quarter" idx="12"/>
          </p:nvPr>
        </p:nvSpPr>
        <p:spPr/>
        <p:txBody>
          <a:bodyPr/>
          <a:lstStyle/>
          <a:p>
            <a:fld id="{7EC715CB-780B-4937-9F88-F20FDCE51E74}" type="slidenum">
              <a:rPr lang="en-US" smtClean="0"/>
              <a:pPr/>
              <a:t>5</a:t>
            </a:fld>
            <a:endParaRPr lang="en-US"/>
          </a:p>
        </p:txBody>
      </p:sp>
      <p:graphicFrame>
        <p:nvGraphicFramePr>
          <p:cNvPr id="4" name="Table 3"/>
          <p:cNvGraphicFramePr>
            <a:graphicFrameLocks noGrp="1"/>
          </p:cNvGraphicFramePr>
          <p:nvPr>
            <p:extLst>
              <p:ext uri="{D42A27DB-BD31-4B8C-83A1-F6EECF244321}">
                <p14:modId xmlns="" xmlns:p14="http://schemas.microsoft.com/office/powerpoint/2010/main" val="3439105432"/>
              </p:ext>
            </p:extLst>
          </p:nvPr>
        </p:nvGraphicFramePr>
        <p:xfrm>
          <a:off x="296008" y="469321"/>
          <a:ext cx="11372850" cy="4191184"/>
        </p:xfrm>
        <a:graphic>
          <a:graphicData uri="http://schemas.openxmlformats.org/drawingml/2006/table">
            <a:tbl>
              <a:tblPr firstRow="1" firstCol="1" bandRow="1">
                <a:tableStyleId>{5C22544A-7EE6-4342-B048-85BDC9FD1C3A}</a:tableStyleId>
              </a:tblPr>
              <a:tblGrid>
                <a:gridCol w="6913684"/>
                <a:gridCol w="4459166"/>
              </a:tblGrid>
              <a:tr h="351156">
                <a:tc>
                  <a:txBody>
                    <a:bodyPr/>
                    <a:lstStyle/>
                    <a:p>
                      <a:pPr marL="0" marR="0">
                        <a:lnSpc>
                          <a:spcPct val="107000"/>
                        </a:lnSpc>
                        <a:spcBef>
                          <a:spcPts val="0"/>
                        </a:spcBef>
                        <a:spcAft>
                          <a:spcPts val="0"/>
                        </a:spcAft>
                      </a:pPr>
                      <a:r>
                        <a:rPr lang="en-US" sz="2200" dirty="0">
                          <a:effectLst/>
                        </a:rPr>
                        <a:t>Construct Definition</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c>
                  <a:txBody>
                    <a:bodyPr/>
                    <a:lstStyle/>
                    <a:p>
                      <a:pPr marL="0" marR="0">
                        <a:lnSpc>
                          <a:spcPct val="107000"/>
                        </a:lnSpc>
                        <a:spcBef>
                          <a:spcPts val="0"/>
                        </a:spcBef>
                        <a:spcAft>
                          <a:spcPts val="0"/>
                        </a:spcAft>
                      </a:pPr>
                      <a:r>
                        <a:rPr lang="en-US" sz="2200">
                          <a:effectLst/>
                        </a:rPr>
                        <a:t>Sub-Constructs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r>
              <a:tr h="1053467">
                <a:tc rowSpan="3">
                  <a:txBody>
                    <a:bodyPr/>
                    <a:lstStyle/>
                    <a:p>
                      <a:pPr marL="0" marR="0">
                        <a:lnSpc>
                          <a:spcPct val="107000"/>
                        </a:lnSpc>
                        <a:spcBef>
                          <a:spcPts val="0"/>
                        </a:spcBef>
                        <a:spcAft>
                          <a:spcPts val="0"/>
                        </a:spcAft>
                      </a:pPr>
                      <a:r>
                        <a:rPr lang="en-US" sz="2400" b="0" dirty="0">
                          <a:solidFill>
                            <a:schemeClr val="tx1"/>
                          </a:solidFill>
                          <a:effectLst/>
                        </a:rPr>
                        <a:t>Media Literacy and Information Literacy</a:t>
                      </a:r>
                    </a:p>
                    <a:p>
                      <a:pPr marL="0" marR="0">
                        <a:lnSpc>
                          <a:spcPct val="107000"/>
                        </a:lnSpc>
                        <a:spcBef>
                          <a:spcPts val="0"/>
                        </a:spcBef>
                        <a:spcAft>
                          <a:spcPts val="0"/>
                        </a:spcAft>
                      </a:pPr>
                      <a:r>
                        <a:rPr lang="en-US" sz="2400" b="0" dirty="0">
                          <a:solidFill>
                            <a:schemeClr val="tx1"/>
                          </a:solidFill>
                          <a:effectLst/>
                        </a:rPr>
                        <a:t>Ability to search, collect and process (create, organize, distinguish relevant from irrelevant, subjective from objective, real from virtual) electronic information, data and concepts and to use them in a systematic way.  Apply a fundamental understanding of the ethical/legal issues surrounding the access and use of information though ICTs.</a:t>
                      </a:r>
                      <a:endParaRPr lang="en-US" sz="2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c>
                  <a:txBody>
                    <a:bodyPr/>
                    <a:lstStyle/>
                    <a:p>
                      <a:pPr marL="0" marR="0">
                        <a:lnSpc>
                          <a:spcPct val="107000"/>
                        </a:lnSpc>
                        <a:spcBef>
                          <a:spcPts val="0"/>
                        </a:spcBef>
                        <a:spcAft>
                          <a:spcPts val="0"/>
                        </a:spcAft>
                      </a:pPr>
                      <a:r>
                        <a:rPr lang="en-US" sz="2200" dirty="0">
                          <a:effectLst/>
                        </a:rPr>
                        <a:t>1.Ability to obtain </a:t>
                      </a:r>
                      <a:r>
                        <a:rPr lang="en-US" sz="2200" dirty="0" smtClean="0">
                          <a:effectLst/>
                        </a:rPr>
                        <a:t>information </a:t>
                      </a:r>
                      <a:r>
                        <a:rPr lang="en-US" sz="2200" dirty="0">
                          <a:effectLst/>
                        </a:rPr>
                        <a:t>through ICT</a:t>
                      </a:r>
                    </a:p>
                    <a:p>
                      <a:pPr marL="0" marR="0">
                        <a:lnSpc>
                          <a:spcPct val="107000"/>
                        </a:lnSpc>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r>
              <a:tr h="1053467">
                <a:tc vMerge="1">
                  <a:txBody>
                    <a:bodyPr/>
                    <a:lstStyle/>
                    <a:p>
                      <a:endParaRPr lang="en-US"/>
                    </a:p>
                  </a:txBody>
                  <a:tcPr/>
                </a:tc>
                <a:tc>
                  <a:txBody>
                    <a:bodyPr/>
                    <a:lstStyle/>
                    <a:p>
                      <a:pPr marL="0" marR="0">
                        <a:lnSpc>
                          <a:spcPct val="107000"/>
                        </a:lnSpc>
                        <a:spcBef>
                          <a:spcPts val="0"/>
                        </a:spcBef>
                        <a:spcAft>
                          <a:spcPts val="0"/>
                        </a:spcAft>
                      </a:pPr>
                      <a:r>
                        <a:rPr lang="en-US" sz="2200">
                          <a:effectLst/>
                        </a:rPr>
                        <a:t>2.Ability to critically evaluate information and media contents</a:t>
                      </a:r>
                    </a:p>
                    <a:p>
                      <a:pPr marL="0" marR="0">
                        <a:lnSpc>
                          <a:spcPct val="107000"/>
                        </a:lnSpc>
                        <a:spcBef>
                          <a:spcPts val="0"/>
                        </a:spcBef>
                        <a:spcAft>
                          <a:spcPts val="0"/>
                        </a:spcAft>
                      </a:pPr>
                      <a:r>
                        <a:rPr lang="en-US" sz="2200">
                          <a:effectLst/>
                        </a:rPr>
                        <a:t> </a:t>
                      </a:r>
                      <a:endParaRPr lang="en-US" sz="2200">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r>
              <a:tr h="1679759">
                <a:tc vMerge="1">
                  <a:txBody>
                    <a:bodyPr/>
                    <a:lstStyle/>
                    <a:p>
                      <a:endParaRPr lang="en-US"/>
                    </a:p>
                  </a:txBody>
                  <a:tcPr/>
                </a:tc>
                <a:tc>
                  <a:txBody>
                    <a:bodyPr/>
                    <a:lstStyle/>
                    <a:p>
                      <a:pPr marL="0" marR="0">
                        <a:lnSpc>
                          <a:spcPct val="107000"/>
                        </a:lnSpc>
                        <a:spcBef>
                          <a:spcPts val="0"/>
                        </a:spcBef>
                        <a:spcAft>
                          <a:spcPts val="0"/>
                        </a:spcAft>
                      </a:pPr>
                      <a:r>
                        <a:rPr lang="en-US" sz="2200" dirty="0">
                          <a:effectLst/>
                        </a:rPr>
                        <a:t>3.Ethical Use of ICTs</a:t>
                      </a:r>
                    </a:p>
                    <a:p>
                      <a:pPr marL="0" marR="0">
                        <a:lnSpc>
                          <a:spcPct val="107000"/>
                        </a:lnSpc>
                        <a:spcBef>
                          <a:spcPts val="0"/>
                        </a:spcBef>
                        <a:spcAft>
                          <a:spcPts val="0"/>
                        </a:spcAft>
                      </a:pPr>
                      <a:r>
                        <a:rPr lang="en-US" sz="2200" dirty="0">
                          <a:effectLst/>
                        </a:rPr>
                        <a:t> </a:t>
                      </a:r>
                      <a:endParaRPr lang="en-US" sz="2200" dirty="0">
                        <a:effectLst/>
                        <a:latin typeface="Calibri" panose="020F0502020204030204" pitchFamily="34" charset="0"/>
                        <a:ea typeface="Calibri" panose="020F0502020204030204" pitchFamily="34" charset="0"/>
                        <a:cs typeface="Times New Roman" panose="02020603050405020304" pitchFamily="18" charset="0"/>
                      </a:endParaRPr>
                    </a:p>
                  </a:txBody>
                  <a:tcPr marL="57364" marR="57364" marT="0" marB="0"/>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chemeClr val="tx1"/>
                </a:solidFill>
              </a:rPr>
              <a:t>Methodology</a:t>
            </a:r>
            <a:endParaRPr lang="en-US" dirty="0">
              <a:solidFill>
                <a:schemeClr val="tx1"/>
              </a:solidFill>
            </a:endParaRPr>
          </a:p>
        </p:txBody>
      </p:sp>
      <p:sp>
        <p:nvSpPr>
          <p:cNvPr id="3" name="Content Placeholder 2"/>
          <p:cNvSpPr>
            <a:spLocks noGrp="1"/>
          </p:cNvSpPr>
          <p:nvPr>
            <p:ph idx="1"/>
          </p:nvPr>
        </p:nvSpPr>
        <p:spPr/>
        <p:txBody>
          <a:bodyPr>
            <a:normAutofit/>
          </a:bodyPr>
          <a:lstStyle/>
          <a:p>
            <a:pPr marL="0" indent="0">
              <a:buNone/>
            </a:pPr>
            <a:r>
              <a:rPr lang="en-US" sz="4400" b="1" dirty="0">
                <a:solidFill>
                  <a:srgbClr val="002060"/>
                </a:solidFill>
                <a:effectLst>
                  <a:outerShdw blurRad="38100" dist="38100" dir="2700000" algn="tl">
                    <a:srgbClr val="000000">
                      <a:alpha val="43137"/>
                    </a:srgbClr>
                  </a:outerShdw>
                </a:effectLst>
              </a:rPr>
              <a:t>Research </a:t>
            </a:r>
            <a:r>
              <a:rPr lang="en-US" sz="4400" b="1" dirty="0" smtClean="0">
                <a:solidFill>
                  <a:srgbClr val="002060"/>
                </a:solidFill>
                <a:effectLst>
                  <a:outerShdw blurRad="38100" dist="38100" dir="2700000" algn="tl">
                    <a:srgbClr val="000000">
                      <a:alpha val="43137"/>
                    </a:srgbClr>
                  </a:outerShdw>
                </a:effectLst>
              </a:rPr>
              <a:t>Design</a:t>
            </a:r>
            <a:endParaRPr lang="en-US" sz="1600" b="1" dirty="0">
              <a:solidFill>
                <a:srgbClr val="002060"/>
              </a:solidFill>
            </a:endParaRPr>
          </a:p>
          <a:p>
            <a:pPr marL="0" indent="0">
              <a:buNone/>
            </a:pPr>
            <a:r>
              <a:rPr lang="en-US" sz="3200" dirty="0" smtClean="0"/>
              <a:t>Survey method was used to conduct the research. A total of 209 university students were taken as sample of the study. At the core of 21st century skills UNESCO’s framework (2013) was used for framing this research study. </a:t>
            </a:r>
            <a:endParaRPr lang="en-US" sz="3200" dirty="0"/>
          </a:p>
        </p:txBody>
      </p:sp>
      <p:sp>
        <p:nvSpPr>
          <p:cNvPr id="4" name="Slide Number Placeholder 3"/>
          <p:cNvSpPr>
            <a:spLocks noGrp="1"/>
          </p:cNvSpPr>
          <p:nvPr>
            <p:ph type="sldNum" sz="quarter" idx="12"/>
          </p:nvPr>
        </p:nvSpPr>
        <p:spPr/>
        <p:txBody>
          <a:bodyPr/>
          <a:lstStyle/>
          <a:p>
            <a:fld id="{7EC715CB-780B-4937-9F88-F20FDCE51E74}" type="slidenum">
              <a:rPr lang="en-US" smtClean="0"/>
              <a:pPr/>
              <a:t>6</a:t>
            </a:fld>
            <a:endParaRPr lang="en-US"/>
          </a:p>
        </p:txBody>
      </p:sp>
    </p:spTree>
    <p:extLst>
      <p:ext uri="{BB962C8B-B14F-4D97-AF65-F5344CB8AC3E}">
        <p14:creationId xmlns="" xmlns:p14="http://schemas.microsoft.com/office/powerpoint/2010/main" val="5725403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1105629"/>
          </a:xfrm>
        </p:spPr>
        <p:txBody>
          <a:bodyPr/>
          <a:lstStyle/>
          <a:p>
            <a:r>
              <a:rPr lang="en-US" b="1" dirty="0">
                <a:solidFill>
                  <a:schemeClr val="tx1"/>
                </a:solidFill>
              </a:rPr>
              <a:t>Sample of the Study</a:t>
            </a:r>
            <a:endParaRPr lang="en-US" dirty="0">
              <a:solidFill>
                <a:schemeClr val="tx1"/>
              </a:solidFill>
            </a:endParaRPr>
          </a:p>
        </p:txBody>
      </p:sp>
      <p:sp>
        <p:nvSpPr>
          <p:cNvPr id="3" name="Content Placeholder 2"/>
          <p:cNvSpPr>
            <a:spLocks noGrp="1"/>
          </p:cNvSpPr>
          <p:nvPr>
            <p:ph idx="1"/>
          </p:nvPr>
        </p:nvSpPr>
        <p:spPr>
          <a:xfrm>
            <a:off x="1069848" y="1417983"/>
            <a:ext cx="10058400" cy="4754217"/>
          </a:xfrm>
        </p:spPr>
        <p:txBody>
          <a:bodyPr/>
          <a:lstStyle/>
          <a:p>
            <a:r>
              <a:rPr lang="en-US" dirty="0">
                <a:latin typeface="Times New Roman" pitchFamily="18" charset="0"/>
                <a:cs typeface="Times New Roman" pitchFamily="18" charset="0"/>
              </a:rPr>
              <a:t>We used stratified sampling technique to select the </a:t>
            </a:r>
            <a:r>
              <a:rPr lang="en-US" b="1" dirty="0">
                <a:solidFill>
                  <a:srgbClr val="002060"/>
                </a:solidFill>
                <a:latin typeface="Times New Roman" pitchFamily="18" charset="0"/>
                <a:cs typeface="Times New Roman" pitchFamily="18" charset="0"/>
              </a:rPr>
              <a:t>(</a:t>
            </a:r>
            <a:r>
              <a:rPr lang="en-US" b="1" i="1" dirty="0" smtClean="0">
                <a:solidFill>
                  <a:srgbClr val="002060"/>
                </a:solidFill>
                <a:latin typeface="Times New Roman" pitchFamily="18" charset="0"/>
                <a:cs typeface="Times New Roman" pitchFamily="18" charset="0"/>
              </a:rPr>
              <a:t>N=209</a:t>
            </a:r>
            <a:r>
              <a:rPr lang="en-US" b="1" dirty="0" smtClean="0">
                <a:solidFill>
                  <a:srgbClr val="002060"/>
                </a:solidFill>
                <a:latin typeface="Times New Roman" pitchFamily="18" charset="0"/>
                <a:cs typeface="Times New Roman" pitchFamily="18" charset="0"/>
              </a:rPr>
              <a:t>) </a:t>
            </a:r>
            <a:r>
              <a:rPr lang="en-US" dirty="0" smtClean="0">
                <a:latin typeface="Times New Roman" pitchFamily="18" charset="0"/>
                <a:cs typeface="Times New Roman" pitchFamily="18" charset="0"/>
              </a:rPr>
              <a:t>undergraduate and postgraduate level students from </a:t>
            </a:r>
            <a:r>
              <a:rPr lang="en-US" dirty="0" err="1" smtClean="0">
                <a:latin typeface="Times New Roman" pitchFamily="18" charset="0"/>
                <a:cs typeface="Times New Roman" pitchFamily="18" charset="0"/>
              </a:rPr>
              <a:t>Allama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Iqbal</a:t>
            </a:r>
            <a:r>
              <a:rPr lang="en-US" dirty="0" smtClean="0">
                <a:latin typeface="Times New Roman" pitchFamily="18" charset="0"/>
                <a:cs typeface="Times New Roman" pitchFamily="18" charset="0"/>
              </a:rPr>
              <a:t> Open University, Islamabad.</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latin typeface="Times New Roman" pitchFamily="18" charset="0"/>
              <a:cs typeface="Times New Roman" pitchFamily="18" charset="0"/>
            </a:endParaRPr>
          </a:p>
          <a:p>
            <a:endParaRPr lang="en-US" dirty="0"/>
          </a:p>
        </p:txBody>
      </p:sp>
      <p:graphicFrame>
        <p:nvGraphicFramePr>
          <p:cNvPr id="5" name="Table 4"/>
          <p:cNvGraphicFramePr>
            <a:graphicFrameLocks noGrp="1"/>
          </p:cNvGraphicFramePr>
          <p:nvPr>
            <p:extLst>
              <p:ext uri="{D42A27DB-BD31-4B8C-83A1-F6EECF244321}">
                <p14:modId xmlns="" xmlns:p14="http://schemas.microsoft.com/office/powerpoint/2010/main" val="956065530"/>
              </p:ext>
            </p:extLst>
          </p:nvPr>
        </p:nvGraphicFramePr>
        <p:xfrm>
          <a:off x="1069848" y="2594880"/>
          <a:ext cx="9565326" cy="3247111"/>
        </p:xfrm>
        <a:graphic>
          <a:graphicData uri="http://schemas.openxmlformats.org/drawingml/2006/table">
            <a:tbl>
              <a:tblPr firstRow="1" firstCol="1" bandRow="1">
                <a:tableStyleId>{21E4AEA4-8DFA-4A89-87EB-49C32662AFE0}</a:tableStyleId>
              </a:tblPr>
              <a:tblGrid>
                <a:gridCol w="566267"/>
                <a:gridCol w="3747308"/>
                <a:gridCol w="2280365"/>
                <a:gridCol w="2971386"/>
              </a:tblGrid>
              <a:tr h="387471">
                <a:tc>
                  <a:txBody>
                    <a:bodyPr/>
                    <a:lstStyle/>
                    <a:p>
                      <a:pPr marL="0" marR="0" algn="just">
                        <a:lnSpc>
                          <a:spcPct val="100000"/>
                        </a:lnSpc>
                        <a:spcBef>
                          <a:spcPts val="0"/>
                        </a:spcBef>
                        <a:spcAft>
                          <a:spcPts val="0"/>
                        </a:spcAft>
                      </a:pPr>
                      <a:r>
                        <a:rPr lang="en-US" sz="1400" dirty="0">
                          <a:effectLst/>
                        </a:rPr>
                        <a:t>Sr.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tc>
                <a:tc>
                  <a:txBody>
                    <a:bodyPr/>
                    <a:lstStyle/>
                    <a:p>
                      <a:pPr marL="0" marR="0" algn="just">
                        <a:lnSpc>
                          <a:spcPct val="100000"/>
                        </a:lnSpc>
                        <a:spcBef>
                          <a:spcPts val="0"/>
                        </a:spcBef>
                        <a:spcAft>
                          <a:spcPts val="0"/>
                        </a:spcAft>
                      </a:pPr>
                      <a:r>
                        <a:rPr lang="en-US" sz="1400" dirty="0">
                          <a:effectLst/>
                        </a:rPr>
                        <a:t>Demographic characteristics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tc>
                <a:tc>
                  <a:txBody>
                    <a:bodyPr/>
                    <a:lstStyle/>
                    <a:p>
                      <a:pPr marL="0" marR="0" algn="just">
                        <a:lnSpc>
                          <a:spcPct val="100000"/>
                        </a:lnSpc>
                        <a:spcBef>
                          <a:spcPts val="0"/>
                        </a:spcBef>
                        <a:spcAft>
                          <a:spcPts val="0"/>
                        </a:spcAft>
                      </a:pPr>
                      <a:r>
                        <a:rPr lang="en-US" sz="1400" dirty="0">
                          <a:effectLst/>
                        </a:rPr>
                        <a:t>(N</a:t>
                      </a:r>
                      <a:r>
                        <a:rPr lang="en-US" sz="1400" dirty="0" smtClean="0">
                          <a:effectLst/>
                        </a:rPr>
                        <a:t>)</a:t>
                      </a:r>
                      <a:r>
                        <a:rPr lang="en-US" sz="1400" baseline="0" dirty="0" smtClean="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tc>
                <a:tc>
                  <a:txBody>
                    <a:bodyPr/>
                    <a:lstStyle/>
                    <a:p>
                      <a:pPr marL="0" marR="0" algn="just">
                        <a:lnSpc>
                          <a:spcPct val="100000"/>
                        </a:lnSpc>
                        <a:spcBef>
                          <a:spcPts val="0"/>
                        </a:spcBef>
                        <a:spcAft>
                          <a:spcPts val="0"/>
                        </a:spcAft>
                      </a:pPr>
                      <a:r>
                        <a:rPr lang="en-US" sz="1400" dirty="0">
                          <a:effectLst/>
                        </a:rPr>
                        <a:t>Number of non-responsive cases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tc>
              </a:tr>
              <a:tr h="1207684">
                <a:tc>
                  <a:txBody>
                    <a:bodyPr/>
                    <a:lstStyle/>
                    <a:p>
                      <a:pPr marL="0" marR="0" algn="just">
                        <a:lnSpc>
                          <a:spcPct val="100000"/>
                        </a:lnSpc>
                        <a:spcBef>
                          <a:spcPts val="0"/>
                        </a:spcBef>
                        <a:spcAft>
                          <a:spcPts val="0"/>
                        </a:spcAft>
                      </a:pPr>
                      <a:r>
                        <a:rPr lang="en-US" sz="1200" dirty="0">
                          <a:effectLst/>
                        </a:rPr>
                        <a:t>1.</a:t>
                      </a:r>
                    </a:p>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a:effectLst/>
                        </a:rPr>
                        <a:t>2.</a:t>
                      </a:r>
                    </a:p>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endParaRPr lang="en-US" sz="1200" dirty="0">
                        <a:effectLst/>
                      </a:endParaRPr>
                    </a:p>
                  </a:txBody>
                  <a:tcPr marL="48039" marR="48039" marT="0" marB="0"/>
                </a:tc>
                <a:tc>
                  <a:txBody>
                    <a:bodyPr/>
                    <a:lstStyle/>
                    <a:p>
                      <a:pPr marL="0" marR="0" algn="just">
                        <a:lnSpc>
                          <a:spcPct val="100000"/>
                        </a:lnSpc>
                        <a:spcBef>
                          <a:spcPts val="0"/>
                        </a:spcBef>
                        <a:spcAft>
                          <a:spcPts val="0"/>
                        </a:spcAft>
                      </a:pPr>
                      <a:r>
                        <a:rPr lang="en-US" sz="1400" b="1" dirty="0" smtClean="0">
                          <a:effectLst/>
                        </a:rPr>
                        <a:t>Marital Status</a:t>
                      </a:r>
                      <a:endParaRPr lang="en-US" sz="1400" b="1" dirty="0">
                        <a:effectLst/>
                      </a:endParaRPr>
                    </a:p>
                    <a:p>
                      <a:pPr marL="136525" marR="0" algn="just">
                        <a:lnSpc>
                          <a:spcPct val="100000"/>
                        </a:lnSpc>
                        <a:spcBef>
                          <a:spcPts val="0"/>
                        </a:spcBef>
                        <a:spcAft>
                          <a:spcPts val="0"/>
                        </a:spcAft>
                      </a:pPr>
                      <a:r>
                        <a:rPr lang="en-US" sz="1200" dirty="0" smtClean="0">
                          <a:effectLst/>
                        </a:rPr>
                        <a:t>Single</a:t>
                      </a:r>
                      <a:endParaRPr lang="en-US" sz="1200" dirty="0">
                        <a:effectLst/>
                      </a:endParaRPr>
                    </a:p>
                    <a:p>
                      <a:pPr marL="136525" marR="0" algn="just">
                        <a:lnSpc>
                          <a:spcPct val="100000"/>
                        </a:lnSpc>
                        <a:spcBef>
                          <a:spcPts val="0"/>
                        </a:spcBef>
                        <a:spcAft>
                          <a:spcPts val="0"/>
                        </a:spcAft>
                      </a:pPr>
                      <a:r>
                        <a:rPr lang="en-US" sz="1200" dirty="0" smtClean="0">
                          <a:effectLst/>
                        </a:rPr>
                        <a:t>Married</a:t>
                      </a:r>
                      <a:endParaRPr lang="en-US" sz="1200" dirty="0">
                        <a:effectLst/>
                      </a:endParaRPr>
                    </a:p>
                    <a:p>
                      <a:pPr marL="0" marR="0" algn="just">
                        <a:lnSpc>
                          <a:spcPct val="100000"/>
                        </a:lnSpc>
                        <a:spcBef>
                          <a:spcPts val="0"/>
                        </a:spcBef>
                        <a:spcAft>
                          <a:spcPts val="0"/>
                        </a:spcAft>
                      </a:pPr>
                      <a:r>
                        <a:rPr lang="en-US" sz="1400" b="1" dirty="0" err="1" smtClean="0">
                          <a:effectLst/>
                        </a:rPr>
                        <a:t>Programme</a:t>
                      </a:r>
                      <a:endParaRPr lang="en-US" sz="1400" b="1" dirty="0">
                        <a:effectLst/>
                      </a:endParaRPr>
                    </a:p>
                    <a:p>
                      <a:pPr marL="136525" marR="0" algn="just">
                        <a:lnSpc>
                          <a:spcPct val="100000"/>
                        </a:lnSpc>
                        <a:spcBef>
                          <a:spcPts val="0"/>
                        </a:spcBef>
                        <a:spcAft>
                          <a:spcPts val="0"/>
                        </a:spcAft>
                      </a:pPr>
                      <a:r>
                        <a:rPr lang="en-US" sz="1200" dirty="0" smtClean="0">
                          <a:effectLst/>
                        </a:rPr>
                        <a:t>Undergraduate</a:t>
                      </a:r>
                      <a:endParaRPr lang="en-US" sz="1200" dirty="0">
                        <a:effectLst/>
                      </a:endParaRPr>
                    </a:p>
                    <a:p>
                      <a:pPr marL="136525" marR="0" algn="just">
                        <a:lnSpc>
                          <a:spcPct val="100000"/>
                        </a:lnSpc>
                        <a:spcBef>
                          <a:spcPts val="0"/>
                        </a:spcBef>
                        <a:spcAft>
                          <a:spcPts val="0"/>
                        </a:spcAft>
                      </a:pPr>
                      <a:r>
                        <a:rPr lang="en-US" sz="1200" dirty="0" smtClean="0">
                          <a:effectLst/>
                        </a:rPr>
                        <a:t>Master</a:t>
                      </a:r>
                    </a:p>
                    <a:p>
                      <a:pPr marL="136525" marR="0" algn="just">
                        <a:lnSpc>
                          <a:spcPct val="100000"/>
                        </a:lnSpc>
                        <a:spcBef>
                          <a:spcPts val="0"/>
                        </a:spcBef>
                        <a:spcAft>
                          <a:spcPts val="0"/>
                        </a:spcAft>
                      </a:pPr>
                      <a:r>
                        <a:rPr lang="en-US" sz="1200" dirty="0" smtClean="0">
                          <a:effectLst/>
                        </a:rPr>
                        <a:t>MPhil</a:t>
                      </a:r>
                      <a:endParaRPr lang="en-US" sz="1200" dirty="0">
                        <a:effectLst/>
                      </a:endParaRPr>
                    </a:p>
                  </a:txBody>
                  <a:tcPr marL="48039" marR="48039" marT="0" marB="0"/>
                </a:tc>
                <a:tc>
                  <a:txBody>
                    <a:bodyPr/>
                    <a:lstStyle/>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smtClean="0">
                          <a:effectLst/>
                        </a:rPr>
                        <a:t>197 (94%)</a:t>
                      </a:r>
                      <a:endParaRPr lang="en-US" sz="1200" dirty="0">
                        <a:effectLst/>
                      </a:endParaRPr>
                    </a:p>
                    <a:p>
                      <a:pPr marL="0" marR="0" algn="just">
                        <a:lnSpc>
                          <a:spcPct val="100000"/>
                        </a:lnSpc>
                        <a:spcBef>
                          <a:spcPts val="0"/>
                        </a:spcBef>
                        <a:spcAft>
                          <a:spcPts val="0"/>
                        </a:spcAft>
                      </a:pPr>
                      <a:r>
                        <a:rPr lang="en-US" sz="1200" dirty="0" smtClean="0">
                          <a:effectLst/>
                        </a:rPr>
                        <a:t>11 (5%)</a:t>
                      </a:r>
                      <a:endParaRPr lang="en-US" sz="1200" dirty="0">
                        <a:effectLst/>
                      </a:endParaRPr>
                    </a:p>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smtClean="0">
                          <a:effectLst/>
                        </a:rPr>
                        <a:t>141 (67%)</a:t>
                      </a:r>
                      <a:endParaRPr lang="en-US" sz="1200" dirty="0">
                        <a:effectLst/>
                      </a:endParaRPr>
                    </a:p>
                    <a:p>
                      <a:pPr marL="0" marR="0" algn="just">
                        <a:lnSpc>
                          <a:spcPct val="100000"/>
                        </a:lnSpc>
                        <a:spcBef>
                          <a:spcPts val="0"/>
                        </a:spcBef>
                        <a:spcAft>
                          <a:spcPts val="0"/>
                        </a:spcAft>
                      </a:pPr>
                      <a:r>
                        <a:rPr lang="en-US" sz="1200" dirty="0" smtClean="0">
                          <a:effectLst/>
                        </a:rPr>
                        <a:t>52 (25%)</a:t>
                      </a:r>
                    </a:p>
                    <a:p>
                      <a:pPr marL="0" marR="0" indent="0" algn="just" defTabSz="914400" rtl="0" eaLnBrk="1" fontAlgn="auto" latinLnBrk="0" hangingPunct="1">
                        <a:lnSpc>
                          <a:spcPct val="100000"/>
                        </a:lnSpc>
                        <a:spcBef>
                          <a:spcPts val="0"/>
                        </a:spcBef>
                        <a:spcAft>
                          <a:spcPts val="0"/>
                        </a:spcAft>
                        <a:buClrTx/>
                        <a:buSzTx/>
                        <a:buFontTx/>
                        <a:buNone/>
                        <a:tabLst/>
                        <a:defRPr/>
                      </a:pPr>
                      <a:r>
                        <a:rPr lang="en-US" sz="1200" dirty="0" smtClean="0">
                          <a:effectLst/>
                        </a:rPr>
                        <a:t>15 (7%)</a:t>
                      </a:r>
                    </a:p>
                  </a:txBody>
                  <a:tcPr marL="48039" marR="48039" marT="0" marB="0"/>
                </a:tc>
                <a:tc>
                  <a:txBody>
                    <a:bodyPr/>
                    <a:lstStyle/>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a:effectLst/>
                        </a:rPr>
                        <a:t>1</a:t>
                      </a:r>
                      <a:r>
                        <a:rPr lang="en-US" sz="1200" dirty="0" smtClean="0">
                          <a:effectLst/>
                        </a:rPr>
                        <a:t> (%)</a:t>
                      </a:r>
                      <a:endParaRPr lang="en-US" sz="1200" dirty="0">
                        <a:effectLst/>
                      </a:endParaRPr>
                    </a:p>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smtClean="0">
                          <a:effectLst/>
                        </a:rPr>
                        <a:t>1 (.5%)</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tc>
              </a:tr>
              <a:tr h="683737">
                <a:tc>
                  <a:txBody>
                    <a:bodyPr/>
                    <a:lstStyle/>
                    <a:p>
                      <a:pPr marL="0" marR="0" algn="just">
                        <a:lnSpc>
                          <a:spcPct val="100000"/>
                        </a:lnSpc>
                        <a:spcBef>
                          <a:spcPts val="0"/>
                        </a:spcBef>
                        <a:spcAft>
                          <a:spcPts val="0"/>
                        </a:spcAft>
                      </a:pPr>
                      <a:r>
                        <a:rPr lang="en-US" sz="1200" dirty="0">
                          <a:solidFill>
                            <a:schemeClr val="bg1"/>
                          </a:solidFill>
                          <a:effectLst/>
                        </a:rPr>
                        <a:t>3.</a:t>
                      </a:r>
                      <a:endParaRPr lang="en-US" sz="1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solidFill>
                      <a:schemeClr val="accent2"/>
                    </a:solidFill>
                  </a:tcPr>
                </a:tc>
                <a:tc>
                  <a:txBody>
                    <a:bodyPr/>
                    <a:lstStyle/>
                    <a:p>
                      <a:pPr marL="0" marR="0" algn="just">
                        <a:lnSpc>
                          <a:spcPct val="100000"/>
                        </a:lnSpc>
                        <a:spcBef>
                          <a:spcPts val="0"/>
                        </a:spcBef>
                        <a:spcAft>
                          <a:spcPts val="0"/>
                        </a:spcAft>
                      </a:pPr>
                      <a:r>
                        <a:rPr lang="en-US" sz="1400" b="1" dirty="0" smtClean="0">
                          <a:effectLst/>
                        </a:rPr>
                        <a:t>Age</a:t>
                      </a:r>
                      <a:endParaRPr lang="en-US" sz="1400" b="1" dirty="0">
                        <a:effectLst/>
                      </a:endParaRPr>
                    </a:p>
                    <a:p>
                      <a:pPr marL="136525" marR="0" algn="just">
                        <a:lnSpc>
                          <a:spcPct val="100000"/>
                        </a:lnSpc>
                        <a:spcBef>
                          <a:spcPts val="0"/>
                        </a:spcBef>
                        <a:spcAft>
                          <a:spcPts val="0"/>
                        </a:spcAft>
                      </a:pPr>
                      <a:r>
                        <a:rPr lang="en-US" sz="1200" dirty="0" smtClean="0">
                          <a:effectLst/>
                        </a:rPr>
                        <a:t>20-25 years</a:t>
                      </a:r>
                      <a:endParaRPr lang="en-US" sz="1200" dirty="0">
                        <a:effectLst/>
                      </a:endParaRPr>
                    </a:p>
                    <a:p>
                      <a:pPr marL="136525" marR="0" algn="just">
                        <a:lnSpc>
                          <a:spcPct val="100000"/>
                        </a:lnSpc>
                        <a:spcBef>
                          <a:spcPts val="0"/>
                        </a:spcBef>
                        <a:spcAft>
                          <a:spcPts val="0"/>
                        </a:spcAft>
                      </a:pPr>
                      <a:r>
                        <a:rPr lang="en-US" sz="1200" dirty="0" smtClean="0">
                          <a:effectLst/>
                        </a:rPr>
                        <a:t>26-30</a:t>
                      </a:r>
                      <a:r>
                        <a:rPr lang="en-US" sz="1200" baseline="0" dirty="0" smtClean="0">
                          <a:effectLst/>
                        </a:rPr>
                        <a:t> years</a:t>
                      </a:r>
                      <a:endParaRPr lang="en-US" sz="1200" dirty="0">
                        <a:effectLst/>
                      </a:endParaRPr>
                    </a:p>
                  </a:txBody>
                  <a:tcPr marL="48039" marR="48039" marT="0" marB="0">
                    <a:solidFill>
                      <a:schemeClr val="accent4">
                        <a:lumMod val="20000"/>
                        <a:lumOff val="80000"/>
                      </a:schemeClr>
                    </a:solidFill>
                  </a:tcPr>
                </a:tc>
                <a:tc>
                  <a:txBody>
                    <a:bodyPr/>
                    <a:lstStyle/>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smtClean="0">
                          <a:effectLst/>
                        </a:rPr>
                        <a:t>196   (93%)</a:t>
                      </a:r>
                      <a:endParaRPr lang="en-US" sz="1200" dirty="0">
                        <a:effectLst/>
                      </a:endParaRPr>
                    </a:p>
                    <a:p>
                      <a:pPr marL="0" marR="0" algn="just">
                        <a:lnSpc>
                          <a:spcPct val="100000"/>
                        </a:lnSpc>
                        <a:spcBef>
                          <a:spcPts val="0"/>
                        </a:spcBef>
                        <a:spcAft>
                          <a:spcPts val="0"/>
                        </a:spcAft>
                      </a:pPr>
                      <a:r>
                        <a:rPr lang="en-US" sz="1200" dirty="0" smtClean="0">
                          <a:effectLst/>
                        </a:rPr>
                        <a:t>111 (5%)</a:t>
                      </a:r>
                      <a:endParaRPr lang="en-US" sz="1200" dirty="0">
                        <a:effectLst/>
                      </a:endParaRPr>
                    </a:p>
                  </a:txBody>
                  <a:tcPr marL="48039" marR="48039" marT="0" marB="0">
                    <a:solidFill>
                      <a:schemeClr val="accent4">
                        <a:lumMod val="20000"/>
                        <a:lumOff val="80000"/>
                      </a:schemeClr>
                    </a:solidFill>
                  </a:tcPr>
                </a:tc>
                <a:tc>
                  <a:txBody>
                    <a:bodyPr/>
                    <a:lstStyle/>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smtClean="0">
                          <a:effectLst/>
                        </a:rPr>
                        <a:t>2(1</a:t>
                      </a:r>
                      <a:r>
                        <a:rPr lang="en-US" sz="1200" dirty="0">
                          <a:effectLst/>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solidFill>
                      <a:schemeClr val="accent4">
                        <a:lumMod val="20000"/>
                        <a:lumOff val="80000"/>
                      </a:schemeClr>
                    </a:solidFill>
                  </a:tcPr>
                </a:tc>
              </a:tr>
              <a:tr h="834783">
                <a:tc>
                  <a:txBody>
                    <a:bodyPr/>
                    <a:lstStyle/>
                    <a:p>
                      <a:pPr marL="0" marR="0" algn="just">
                        <a:lnSpc>
                          <a:spcPct val="100000"/>
                        </a:lnSpc>
                        <a:spcBef>
                          <a:spcPts val="0"/>
                        </a:spcBef>
                        <a:spcAft>
                          <a:spcPts val="0"/>
                        </a:spcAft>
                      </a:pPr>
                      <a:r>
                        <a:rPr lang="en-US" sz="1200">
                          <a:effectLst/>
                        </a:rPr>
                        <a:t>4.</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tc>
                <a:tc>
                  <a:txBody>
                    <a:bodyPr/>
                    <a:lstStyle/>
                    <a:p>
                      <a:pPr marL="0" marR="0" algn="just">
                        <a:lnSpc>
                          <a:spcPct val="100000"/>
                        </a:lnSpc>
                        <a:spcBef>
                          <a:spcPts val="0"/>
                        </a:spcBef>
                        <a:spcAft>
                          <a:spcPts val="0"/>
                        </a:spcAft>
                      </a:pPr>
                      <a:r>
                        <a:rPr lang="en-US" sz="1400" b="1" dirty="0">
                          <a:effectLst/>
                        </a:rPr>
                        <a:t>Gender</a:t>
                      </a:r>
                    </a:p>
                    <a:p>
                      <a:pPr marL="136525" marR="0" algn="just">
                        <a:lnSpc>
                          <a:spcPct val="100000"/>
                        </a:lnSpc>
                        <a:spcBef>
                          <a:spcPts val="0"/>
                        </a:spcBef>
                        <a:spcAft>
                          <a:spcPts val="0"/>
                        </a:spcAft>
                      </a:pPr>
                      <a:r>
                        <a:rPr lang="en-US" sz="1200" dirty="0">
                          <a:effectLst/>
                        </a:rPr>
                        <a:t>Female </a:t>
                      </a:r>
                    </a:p>
                    <a:p>
                      <a:pPr marL="136525" marR="0" algn="just">
                        <a:lnSpc>
                          <a:spcPct val="100000"/>
                        </a:lnSpc>
                        <a:spcBef>
                          <a:spcPts val="0"/>
                        </a:spcBef>
                        <a:spcAft>
                          <a:spcPts val="0"/>
                        </a:spcAft>
                      </a:pPr>
                      <a:r>
                        <a:rPr lang="en-US" sz="1200" dirty="0" smtClean="0">
                          <a:effectLst/>
                        </a:rPr>
                        <a:t>Male</a:t>
                      </a:r>
                      <a:endParaRPr lang="en-US" sz="1200" dirty="0">
                        <a:effectLst/>
                      </a:endParaRPr>
                    </a:p>
                  </a:txBody>
                  <a:tcPr marL="48039" marR="48039" marT="0" marB="0"/>
                </a:tc>
                <a:tc>
                  <a:txBody>
                    <a:bodyPr/>
                    <a:lstStyle/>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smtClean="0">
                          <a:effectLst/>
                        </a:rPr>
                        <a:t>86 (42%)</a:t>
                      </a:r>
                      <a:endParaRPr lang="en-US" sz="1200" dirty="0">
                        <a:effectLst/>
                      </a:endParaRPr>
                    </a:p>
                    <a:p>
                      <a:pPr marL="0" marR="0" algn="just">
                        <a:lnSpc>
                          <a:spcPct val="100000"/>
                        </a:lnSpc>
                        <a:spcBef>
                          <a:spcPts val="0"/>
                        </a:spcBef>
                        <a:spcAft>
                          <a:spcPts val="0"/>
                        </a:spcAft>
                      </a:pPr>
                      <a:r>
                        <a:rPr lang="en-US" sz="1200" dirty="0" smtClean="0">
                          <a:effectLst/>
                        </a:rPr>
                        <a:t>119 (57%)</a:t>
                      </a:r>
                      <a:endParaRPr lang="en-US" sz="1200" dirty="0">
                        <a:effectLst/>
                      </a:endParaRPr>
                    </a:p>
                    <a:p>
                      <a:pPr marL="0" marR="0" algn="just">
                        <a:lnSpc>
                          <a:spcPct val="100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tc>
                <a:tc>
                  <a:txBody>
                    <a:bodyPr/>
                    <a:lstStyle/>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a:effectLst/>
                        </a:rPr>
                        <a:t> </a:t>
                      </a:r>
                    </a:p>
                    <a:p>
                      <a:pPr marL="0" marR="0" algn="just">
                        <a:lnSpc>
                          <a:spcPct val="100000"/>
                        </a:lnSpc>
                        <a:spcBef>
                          <a:spcPts val="0"/>
                        </a:spcBef>
                        <a:spcAft>
                          <a:spcPts val="0"/>
                        </a:spcAft>
                      </a:pPr>
                      <a:r>
                        <a:rPr lang="en-US" sz="1200" dirty="0">
                          <a:effectLst/>
                        </a:rPr>
                        <a:t>4</a:t>
                      </a:r>
                      <a:r>
                        <a:rPr lang="en-US" sz="1200" dirty="0" smtClean="0">
                          <a:effectLst/>
                        </a:rPr>
                        <a:t> </a:t>
                      </a:r>
                      <a:r>
                        <a:rPr lang="en-US" sz="1200" dirty="0">
                          <a:effectLst/>
                        </a:rPr>
                        <a:t>(1%)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8039" marR="48039" marT="0" marB="0"/>
                </a:tc>
              </a:tr>
            </a:tbl>
          </a:graphicData>
        </a:graphic>
      </p:graphicFrame>
      <p:sp>
        <p:nvSpPr>
          <p:cNvPr id="6" name="Rectangle 1"/>
          <p:cNvSpPr>
            <a:spLocks noChangeArrowheads="1"/>
          </p:cNvSpPr>
          <p:nvPr/>
        </p:nvSpPr>
        <p:spPr bwMode="auto">
          <a:xfrm>
            <a:off x="1069849" y="1948549"/>
            <a:ext cx="9998202" cy="64633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Table 1</a:t>
            </a:r>
            <a:endParaRPr kumimoji="0" lang="en-US" altLang="en-US" sz="1600" b="1"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b="1" i="1"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Demographic Characteristics of Respondents (supervisees) Included in Sample</a:t>
            </a:r>
            <a:endParaRPr kumimoji="0" lang="en-US" altLang="en-US" sz="2800" b="1" i="0" u="none" strike="noStrike" cap="none" normalizeH="0" baseline="0" dirty="0" smtClean="0">
              <a:ln>
                <a:noFill/>
              </a:ln>
              <a:solidFill>
                <a:schemeClr val="tx1"/>
              </a:solidFill>
              <a:effectLst/>
              <a:latin typeface="Arial" panose="020B0604020202020204" pitchFamily="34" charset="0"/>
            </a:endParaRPr>
          </a:p>
        </p:txBody>
      </p:sp>
      <p:sp>
        <p:nvSpPr>
          <p:cNvPr id="7" name="Slide Number Placeholder 6"/>
          <p:cNvSpPr>
            <a:spLocks noGrp="1"/>
          </p:cNvSpPr>
          <p:nvPr>
            <p:ph type="sldNum" sz="quarter" idx="12"/>
          </p:nvPr>
        </p:nvSpPr>
        <p:spPr/>
        <p:txBody>
          <a:bodyPr/>
          <a:lstStyle/>
          <a:p>
            <a:fld id="{7EC715CB-780B-4937-9F88-F20FDCE51E74}" type="slidenum">
              <a:rPr lang="en-US" smtClean="0"/>
              <a:pPr/>
              <a:t>7</a:t>
            </a:fld>
            <a:endParaRPr lang="en-US"/>
          </a:p>
        </p:txBody>
      </p:sp>
    </p:spTree>
    <p:extLst>
      <p:ext uri="{BB962C8B-B14F-4D97-AF65-F5344CB8AC3E}">
        <p14:creationId xmlns="" xmlns:p14="http://schemas.microsoft.com/office/powerpoint/2010/main" val="791577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Instrumentation</a:t>
            </a:r>
            <a:endParaRPr lang="en-US" dirty="0">
              <a:solidFill>
                <a:schemeClr val="tx1"/>
              </a:solidFill>
            </a:endParaRPr>
          </a:p>
        </p:txBody>
      </p:sp>
      <p:sp>
        <p:nvSpPr>
          <p:cNvPr id="3" name="Content Placeholder 2"/>
          <p:cNvSpPr>
            <a:spLocks noGrp="1"/>
          </p:cNvSpPr>
          <p:nvPr>
            <p:ph idx="1"/>
          </p:nvPr>
        </p:nvSpPr>
        <p:spPr>
          <a:xfrm>
            <a:off x="696686" y="1967696"/>
            <a:ext cx="10431562" cy="1486704"/>
          </a:xfrm>
        </p:spPr>
        <p:txBody>
          <a:bodyPr/>
          <a:lstStyle/>
          <a:p>
            <a:r>
              <a:rPr lang="en-US" dirty="0" smtClean="0"/>
              <a:t>A self-constructed survey questionnaire was used . The reliability (r=.803) of the instrument was measured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self-constructed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Media and Information Literacy Scale </a:t>
            </a:r>
            <a:r>
              <a:rPr lang="en-US" dirty="0" smtClean="0"/>
              <a:t>(</a:t>
            </a:r>
            <a:r>
              <a:rPr lang="en-US" dirty="0" smtClean="0">
                <a:latin typeface="Times New Roman" pitchFamily="18" charset="0"/>
                <a:cs typeface="Times New Roman" pitchFamily="18" charset="0"/>
              </a:rPr>
              <a:t>MILS) consisted </a:t>
            </a:r>
            <a:r>
              <a:rPr lang="en-US" dirty="0">
                <a:latin typeface="Times New Roman" pitchFamily="18" charset="0"/>
                <a:cs typeface="Times New Roman" pitchFamily="18" charset="0"/>
              </a:rPr>
              <a:t>of </a:t>
            </a:r>
            <a:r>
              <a:rPr lang="en-US" b="1" dirty="0" smtClean="0">
                <a:latin typeface="Times New Roman" pitchFamily="18" charset="0"/>
                <a:cs typeface="Times New Roman" pitchFamily="18" charset="0"/>
              </a:rPr>
              <a:t> fourteen (14) </a:t>
            </a:r>
            <a:r>
              <a:rPr lang="en-US" dirty="0">
                <a:latin typeface="Times New Roman" pitchFamily="18" charset="0"/>
                <a:cs typeface="Times New Roman" pitchFamily="18" charset="0"/>
              </a:rPr>
              <a:t>items to be rated on six point scale for the </a:t>
            </a:r>
            <a:r>
              <a:rPr lang="en-US" dirty="0" smtClean="0">
                <a:latin typeface="Times New Roman" pitchFamily="18" charset="0"/>
                <a:cs typeface="Times New Roman" pitchFamily="18" charset="0"/>
              </a:rPr>
              <a:t>three aspects </a:t>
            </a:r>
            <a:r>
              <a:rPr lang="en-US" dirty="0">
                <a:latin typeface="Times New Roman" pitchFamily="18" charset="0"/>
                <a:cs typeface="Times New Roman" pitchFamily="18" charset="0"/>
              </a:rPr>
              <a:t>given below</a:t>
            </a:r>
            <a:r>
              <a:rPr lang="en-US" dirty="0" smtClean="0">
                <a:latin typeface="Times New Roman" pitchFamily="18" charset="0"/>
                <a:cs typeface="Times New Roman" pitchFamily="18" charset="0"/>
              </a:rPr>
              <a:t>.</a:t>
            </a:r>
          </a:p>
          <a:p>
            <a:endParaRPr lang="en-US" dirty="0"/>
          </a:p>
        </p:txBody>
      </p:sp>
      <p:sp>
        <p:nvSpPr>
          <p:cNvPr id="5" name="Slide Number Placeholder 4"/>
          <p:cNvSpPr>
            <a:spLocks noGrp="1"/>
          </p:cNvSpPr>
          <p:nvPr>
            <p:ph type="sldNum" sz="quarter" idx="12"/>
          </p:nvPr>
        </p:nvSpPr>
        <p:spPr/>
        <p:txBody>
          <a:bodyPr/>
          <a:lstStyle/>
          <a:p>
            <a:fld id="{7EC715CB-780B-4937-9F88-F20FDCE51E74}" type="slidenum">
              <a:rPr lang="en-US" smtClean="0"/>
              <a:pPr/>
              <a:t>8</a:t>
            </a:fld>
            <a:endParaRPr lang="en-US"/>
          </a:p>
        </p:txBody>
      </p:sp>
      <p:graphicFrame>
        <p:nvGraphicFramePr>
          <p:cNvPr id="8" name="Table 7"/>
          <p:cNvGraphicFramePr>
            <a:graphicFrameLocks noGrp="1"/>
          </p:cNvGraphicFramePr>
          <p:nvPr/>
        </p:nvGraphicFramePr>
        <p:xfrm>
          <a:off x="574352" y="3292503"/>
          <a:ext cx="10842171" cy="2992652"/>
        </p:xfrm>
        <a:graphic>
          <a:graphicData uri="http://schemas.openxmlformats.org/drawingml/2006/table">
            <a:tbl>
              <a:tblPr firstRow="1" bandRow="1">
                <a:tableStyleId>{5C22544A-7EE6-4342-B048-85BDC9FD1C3A}</a:tableStyleId>
              </a:tblPr>
              <a:tblGrid>
                <a:gridCol w="564070"/>
                <a:gridCol w="3933284"/>
                <a:gridCol w="970384"/>
                <a:gridCol w="5374433"/>
              </a:tblGrid>
              <a:tr h="691082">
                <a:tc>
                  <a:txBody>
                    <a:bodyPr/>
                    <a:lstStyle/>
                    <a:p>
                      <a:r>
                        <a:rPr lang="en-US" dirty="0" smtClean="0"/>
                        <a:t>#</a:t>
                      </a:r>
                      <a:endParaRPr lang="en-US" dirty="0"/>
                    </a:p>
                  </a:txBody>
                  <a:tcPr/>
                </a:tc>
                <a:tc>
                  <a:txBody>
                    <a:bodyPr/>
                    <a:lstStyle/>
                    <a:p>
                      <a:r>
                        <a:rPr lang="en-US" sz="18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Media and Information Literacy</a:t>
                      </a:r>
                      <a:r>
                        <a:rPr lang="en-US" sz="1800" b="1" baseline="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p>
                    <a:p>
                      <a:r>
                        <a:rPr lang="en-US" sz="1800" b="1" baseline="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Sub-</a:t>
                      </a:r>
                      <a:r>
                        <a:rPr lang="en-US" sz="18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Scale </a:t>
                      </a:r>
                      <a:endParaRPr lang="en-US" dirty="0"/>
                    </a:p>
                  </a:txBody>
                  <a:tcPr/>
                </a:tc>
                <a:tc>
                  <a:txBody>
                    <a:bodyPr/>
                    <a:lstStyle/>
                    <a:p>
                      <a:r>
                        <a:rPr lang="en-US" dirty="0" smtClean="0"/>
                        <a:t>Items (N)</a:t>
                      </a:r>
                      <a:endParaRPr lang="en-US" dirty="0"/>
                    </a:p>
                  </a:txBody>
                  <a:tcPr/>
                </a:tc>
                <a:tc>
                  <a:txBody>
                    <a:bodyPr/>
                    <a:lstStyle/>
                    <a:p>
                      <a:endParaRPr lang="en-US" dirty="0"/>
                    </a:p>
                  </a:txBody>
                  <a:tcPr/>
                </a:tc>
              </a:tr>
              <a:tr h="619857">
                <a:tc>
                  <a:txBody>
                    <a:bodyPr/>
                    <a:lstStyle/>
                    <a:p>
                      <a:r>
                        <a:rPr lang="en-US" b="1" dirty="0" smtClean="0"/>
                        <a:t>1</a:t>
                      </a:r>
                      <a:endParaRPr lang="en-US" b="1" dirty="0"/>
                    </a:p>
                  </a:txBody>
                  <a:tcPr/>
                </a:tc>
                <a:tc>
                  <a:txBody>
                    <a:bodyPr/>
                    <a:lstStyle/>
                    <a:p>
                      <a:r>
                        <a:rPr lang="en-US" sz="1800" b="1" kern="1200" dirty="0" smtClean="0">
                          <a:solidFill>
                            <a:schemeClr val="dk1"/>
                          </a:solidFill>
                          <a:latin typeface="+mn-lt"/>
                          <a:ea typeface="+mn-ea"/>
                          <a:cs typeface="+mn-cs"/>
                        </a:rPr>
                        <a:t>Ability to obtain information through ICT</a:t>
                      </a:r>
                      <a:endParaRPr lang="en-US" dirty="0"/>
                    </a:p>
                  </a:txBody>
                  <a:tcPr/>
                </a:tc>
                <a:tc>
                  <a:txBody>
                    <a:bodyPr/>
                    <a:lstStyle/>
                    <a:p>
                      <a:pPr algn="ctr"/>
                      <a:r>
                        <a:rPr lang="en-US" b="1" dirty="0" smtClean="0"/>
                        <a:t>8</a:t>
                      </a:r>
                      <a:endParaRPr lang="en-US" b="1" dirty="0"/>
                    </a:p>
                  </a:txBody>
                  <a:tcPr/>
                </a:tc>
                <a:tc>
                  <a:txBody>
                    <a:bodyPr/>
                    <a:lstStyle/>
                    <a:p>
                      <a:r>
                        <a:rPr lang="en-US" sz="1800" kern="1200" dirty="0" smtClean="0">
                          <a:solidFill>
                            <a:schemeClr val="dk1"/>
                          </a:solidFill>
                          <a:latin typeface="+mn-lt"/>
                          <a:ea typeface="+mn-ea"/>
                          <a:cs typeface="+mn-cs"/>
                        </a:rPr>
                        <a:t>1. It is difficult to find relevant information on internet although lot of material is available.</a:t>
                      </a:r>
                      <a:endParaRPr lang="en-US" dirty="0"/>
                    </a:p>
                  </a:txBody>
                  <a:tcPr/>
                </a:tc>
              </a:tr>
              <a:tr h="619857">
                <a:tc>
                  <a:txBody>
                    <a:bodyPr/>
                    <a:lstStyle/>
                    <a:p>
                      <a:r>
                        <a:rPr lang="en-US" b="1" dirty="0" smtClean="0"/>
                        <a:t>2</a:t>
                      </a:r>
                      <a:endParaRPr lang="en-US" b="1" dirty="0"/>
                    </a:p>
                  </a:txBody>
                  <a:tcPr/>
                </a:tc>
                <a:tc>
                  <a:txBody>
                    <a:bodyPr/>
                    <a:lstStyle/>
                    <a:p>
                      <a:r>
                        <a:rPr lang="en-US" sz="1800" b="1" kern="1200" dirty="0" smtClean="0">
                          <a:solidFill>
                            <a:schemeClr val="dk1"/>
                          </a:solidFill>
                          <a:latin typeface="+mn-lt"/>
                          <a:ea typeface="+mn-ea"/>
                          <a:cs typeface="+mn-cs"/>
                        </a:rPr>
                        <a:t>Ability to critically evaluate information and media contents</a:t>
                      </a:r>
                      <a:endParaRPr lang="en-US" dirty="0"/>
                    </a:p>
                  </a:txBody>
                  <a:tcPr/>
                </a:tc>
                <a:tc>
                  <a:txBody>
                    <a:bodyPr/>
                    <a:lstStyle/>
                    <a:p>
                      <a:pPr algn="ctr"/>
                      <a:r>
                        <a:rPr lang="en-US" b="1" dirty="0" smtClean="0"/>
                        <a:t>2</a:t>
                      </a:r>
                      <a:endParaRPr lang="en-US" b="1" dirty="0"/>
                    </a:p>
                  </a:txBody>
                  <a:tcPr/>
                </a:tc>
                <a:tc>
                  <a:txBody>
                    <a:bodyPr/>
                    <a:lstStyle/>
                    <a:p>
                      <a:r>
                        <a:rPr lang="en-US" sz="1800" kern="1200" dirty="0" smtClean="0">
                          <a:solidFill>
                            <a:schemeClr val="dk1"/>
                          </a:solidFill>
                          <a:latin typeface="+mn-lt"/>
                          <a:ea typeface="+mn-ea"/>
                          <a:cs typeface="+mn-cs"/>
                        </a:rPr>
                        <a:t>6. I remain confused about authentic information resources on internet</a:t>
                      </a:r>
                      <a:endParaRPr lang="en-US" dirty="0"/>
                    </a:p>
                  </a:txBody>
                  <a:tcPr/>
                </a:tc>
              </a:tr>
              <a:tr h="655650">
                <a:tc>
                  <a:txBody>
                    <a:bodyPr/>
                    <a:lstStyle/>
                    <a:p>
                      <a:r>
                        <a:rPr lang="en-US" b="1" dirty="0" smtClean="0"/>
                        <a:t>3</a:t>
                      </a:r>
                      <a:endParaRPr lang="en-US" b="1" dirty="0"/>
                    </a:p>
                  </a:txBody>
                  <a:tcPr/>
                </a:tc>
                <a:tc>
                  <a:txBody>
                    <a:bodyPr/>
                    <a:lstStyle/>
                    <a:p>
                      <a:r>
                        <a:rPr lang="en-US" sz="1800" b="1" kern="1200" dirty="0" smtClean="0">
                          <a:solidFill>
                            <a:schemeClr val="dk1"/>
                          </a:solidFill>
                          <a:latin typeface="+mn-lt"/>
                          <a:ea typeface="+mn-ea"/>
                          <a:cs typeface="+mn-cs"/>
                        </a:rPr>
                        <a:t>Ethical Use of ICTs</a:t>
                      </a:r>
                      <a:endParaRPr lang="en-US" dirty="0"/>
                    </a:p>
                  </a:txBody>
                  <a:tcPr/>
                </a:tc>
                <a:tc>
                  <a:txBody>
                    <a:bodyPr/>
                    <a:lstStyle/>
                    <a:p>
                      <a:pPr algn="ctr"/>
                      <a:r>
                        <a:rPr lang="en-US" b="1" dirty="0" smtClean="0"/>
                        <a:t>4</a:t>
                      </a:r>
                      <a:endParaRPr lang="en-US" b="1" dirty="0"/>
                    </a:p>
                  </a:txBody>
                  <a:tcPr/>
                </a:tc>
                <a:tc>
                  <a:txBody>
                    <a:bodyPr/>
                    <a:lstStyle/>
                    <a:p>
                      <a:r>
                        <a:rPr lang="en-US" sz="1800" kern="1200" dirty="0" smtClean="0">
                          <a:solidFill>
                            <a:schemeClr val="dk1"/>
                          </a:solidFill>
                          <a:latin typeface="+mn-lt"/>
                          <a:ea typeface="+mn-ea"/>
                          <a:cs typeface="+mn-cs"/>
                        </a:rPr>
                        <a:t>13. I have a fear of plagiarism while using different available sources on internet.</a:t>
                      </a:r>
                      <a:endParaRPr lang="en-US" dirty="0"/>
                    </a:p>
                  </a:txBody>
                  <a:tcPr/>
                </a:tc>
              </a:tr>
              <a:tr h="354203">
                <a:tc>
                  <a:txBody>
                    <a:bodyPr/>
                    <a:lstStyle/>
                    <a:p>
                      <a:endParaRPr lang="en-US" dirty="0"/>
                    </a:p>
                  </a:txBody>
                  <a:tcPr/>
                </a:tc>
                <a:tc>
                  <a:txBody>
                    <a:bodyPr/>
                    <a:lstStyle/>
                    <a:p>
                      <a:r>
                        <a:rPr lang="en-US" dirty="0" smtClean="0"/>
                        <a:t>Total Items</a:t>
                      </a:r>
                      <a:endParaRPr lang="en-US" dirty="0"/>
                    </a:p>
                  </a:txBody>
                  <a:tcPr/>
                </a:tc>
                <a:tc>
                  <a:txBody>
                    <a:bodyPr/>
                    <a:lstStyle/>
                    <a:p>
                      <a:pPr algn="ctr"/>
                      <a:r>
                        <a:rPr lang="en-US" b="1" dirty="0" smtClean="0"/>
                        <a:t>14</a:t>
                      </a:r>
                      <a:endParaRPr lang="en-US" b="1" dirty="0"/>
                    </a:p>
                  </a:txBody>
                  <a:tcPr/>
                </a:tc>
                <a:tc>
                  <a:txBody>
                    <a:bodyPr/>
                    <a:lstStyle/>
                    <a:p>
                      <a:endParaRPr lang="en-US" dirty="0"/>
                    </a:p>
                  </a:txBody>
                  <a:tcPr/>
                </a:tc>
              </a:tr>
            </a:tbl>
          </a:graphicData>
        </a:graphic>
      </p:graphicFrame>
    </p:spTree>
    <p:extLst>
      <p:ext uri="{BB962C8B-B14F-4D97-AF65-F5344CB8AC3E}">
        <p14:creationId xmlns="" xmlns:p14="http://schemas.microsoft.com/office/powerpoint/2010/main" val="40071025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chemeClr val="tx1"/>
                </a:solidFill>
              </a:rPr>
              <a:t>Validity and Reliability of </a:t>
            </a:r>
            <a:r>
              <a:rPr lang="en-US" b="1" dirty="0" smtClean="0">
                <a:solidFill>
                  <a:schemeClr val="tx1"/>
                </a:solidFill>
              </a:rPr>
              <a:t>MILS</a:t>
            </a:r>
            <a:endParaRPr lang="en-US" dirty="0">
              <a:solidFill>
                <a:schemeClr val="tx1"/>
              </a:solidFill>
            </a:endParaRPr>
          </a:p>
        </p:txBody>
      </p:sp>
      <p:sp>
        <p:nvSpPr>
          <p:cNvPr id="3" name="Content Placeholder 2"/>
          <p:cNvSpPr>
            <a:spLocks noGrp="1"/>
          </p:cNvSpPr>
          <p:nvPr>
            <p:ph idx="1"/>
          </p:nvPr>
        </p:nvSpPr>
        <p:spPr/>
        <p:txBody>
          <a:bodyPr>
            <a:normAutofit/>
          </a:bodyPr>
          <a:lstStyle/>
          <a:p>
            <a:pPr marL="274320" lvl="0" indent="-274320">
              <a:lnSpc>
                <a:spcPct val="100000"/>
              </a:lnSpc>
              <a:spcBef>
                <a:spcPct val="20000"/>
              </a:spcBef>
              <a:buClr>
                <a:srgbClr val="31B6FD"/>
              </a:buClr>
              <a:buSzPct val="100000"/>
              <a:buFont typeface="Symbol" pitchFamily="18" charset="2"/>
              <a:buChar char=""/>
            </a:pPr>
            <a:r>
              <a:rPr lang="en-US" sz="2800" b="1" dirty="0">
                <a:solidFill>
                  <a:srgbClr val="C00000"/>
                </a:solidFill>
                <a:latin typeface="Times New Roman" pitchFamily="18" charset="0"/>
                <a:cs typeface="Times New Roman" pitchFamily="18" charset="0"/>
              </a:rPr>
              <a:t>Content validity </a:t>
            </a:r>
            <a:r>
              <a:rPr lang="en-US" sz="2800" dirty="0">
                <a:solidFill>
                  <a:prstClr val="black"/>
                </a:solidFill>
                <a:latin typeface="Times New Roman" pitchFamily="18" charset="0"/>
                <a:cs typeface="Times New Roman" pitchFamily="18" charset="0"/>
              </a:rPr>
              <a:t>of instruments was ensured through the</a:t>
            </a:r>
            <a:r>
              <a:rPr lang="en-US" sz="2800" dirty="0" smtClean="0">
                <a:solidFill>
                  <a:prstClr val="black"/>
                </a:solidFill>
                <a:latin typeface="Times New Roman" pitchFamily="18" charset="0"/>
                <a:cs typeface="Times New Roman" pitchFamily="18" charset="0"/>
              </a:rPr>
              <a:t>:</a:t>
            </a:r>
            <a:endParaRPr lang="en-US" sz="2800" dirty="0">
              <a:solidFill>
                <a:prstClr val="black"/>
              </a:solidFill>
              <a:latin typeface="Times New Roman" pitchFamily="18" charset="0"/>
              <a:cs typeface="Times New Roman" pitchFamily="18" charset="0"/>
            </a:endParaRPr>
          </a:p>
          <a:p>
            <a:pPr marL="514350" lvl="0" indent="-514350">
              <a:lnSpc>
                <a:spcPct val="100000"/>
              </a:lnSpc>
              <a:spcBef>
                <a:spcPct val="20000"/>
              </a:spcBef>
              <a:buClr>
                <a:srgbClr val="31B6FD"/>
              </a:buClr>
              <a:buSzPct val="100000"/>
              <a:buFont typeface="Symbol" pitchFamily="18" charset="2"/>
              <a:buAutoNum type="romanLcParenBoth"/>
            </a:pPr>
            <a:r>
              <a:rPr lang="en-US" sz="2800" dirty="0">
                <a:solidFill>
                  <a:prstClr val="black"/>
                </a:solidFill>
                <a:latin typeface="Times New Roman" pitchFamily="18" charset="0"/>
                <a:cs typeface="Times New Roman" pitchFamily="18" charset="0"/>
              </a:rPr>
              <a:t>Expert </a:t>
            </a:r>
            <a:r>
              <a:rPr lang="en-US" sz="2800" dirty="0" smtClean="0">
                <a:solidFill>
                  <a:prstClr val="black"/>
                </a:solidFill>
                <a:latin typeface="Times New Roman" pitchFamily="18" charset="0"/>
                <a:cs typeface="Times New Roman" pitchFamily="18" charset="0"/>
              </a:rPr>
              <a:t>opinion</a:t>
            </a:r>
          </a:p>
          <a:p>
            <a:pPr marL="514350" lvl="0" indent="-514350">
              <a:lnSpc>
                <a:spcPct val="100000"/>
              </a:lnSpc>
              <a:spcBef>
                <a:spcPct val="20000"/>
              </a:spcBef>
              <a:buClr>
                <a:srgbClr val="31B6FD"/>
              </a:buClr>
              <a:buSzPct val="100000"/>
              <a:buNone/>
            </a:pPr>
            <a:r>
              <a:rPr lang="en-US" sz="2800" b="1" dirty="0" smtClean="0">
                <a:solidFill>
                  <a:schemeClr val="accent1"/>
                </a:solidFill>
                <a:latin typeface="Times New Roman" pitchFamily="18" charset="0"/>
                <a:cs typeface="Times New Roman" pitchFamily="18" charset="0"/>
              </a:rPr>
              <a:t>* Construct Validity</a:t>
            </a:r>
            <a:endParaRPr lang="en-US" sz="2400" b="1" dirty="0" smtClean="0">
              <a:solidFill>
                <a:schemeClr val="accent1"/>
              </a:solidFill>
              <a:latin typeface="Times New Roman" pitchFamily="18" charset="0"/>
              <a:cs typeface="Times New Roman" pitchFamily="18" charset="0"/>
            </a:endParaRPr>
          </a:p>
          <a:p>
            <a:pPr marL="514350" indent="-514350">
              <a:lnSpc>
                <a:spcPct val="100000"/>
              </a:lnSpc>
              <a:spcBef>
                <a:spcPct val="20000"/>
              </a:spcBef>
              <a:buClr>
                <a:srgbClr val="31B6FD"/>
              </a:buClr>
              <a:buSzPct val="100000"/>
              <a:buFont typeface="Symbol" pitchFamily="18" charset="2"/>
              <a:buAutoNum type="romanLcParenBoth"/>
            </a:pPr>
            <a:r>
              <a:rPr lang="en-US" sz="2400" dirty="0" smtClean="0">
                <a:solidFill>
                  <a:prstClr val="black"/>
                </a:solidFill>
                <a:latin typeface="Times New Roman" pitchFamily="18" charset="0"/>
                <a:cs typeface="Times New Roman" pitchFamily="18" charset="0"/>
              </a:rPr>
              <a:t>Exploratory Factor Analysis (EFA)</a:t>
            </a:r>
          </a:p>
          <a:p>
            <a:pPr marL="514350" indent="-514350">
              <a:lnSpc>
                <a:spcPct val="100000"/>
              </a:lnSpc>
              <a:spcBef>
                <a:spcPct val="20000"/>
              </a:spcBef>
              <a:buClr>
                <a:srgbClr val="31B6FD"/>
              </a:buClr>
              <a:buSzPct val="100000"/>
              <a:buFont typeface="Symbol" pitchFamily="18" charset="2"/>
              <a:buAutoNum type="romanLcParenBoth"/>
            </a:pPr>
            <a:endParaRPr lang="en-US" sz="2800" dirty="0">
              <a:solidFill>
                <a:prstClr val="black"/>
              </a:solidFill>
              <a:latin typeface="Times New Roman" pitchFamily="18" charset="0"/>
              <a:cs typeface="Times New Roman" pitchFamily="18" charset="0"/>
            </a:endParaRPr>
          </a:p>
          <a:p>
            <a:pPr marL="274320" lvl="0" indent="-274320">
              <a:lnSpc>
                <a:spcPct val="100000"/>
              </a:lnSpc>
              <a:spcBef>
                <a:spcPct val="20000"/>
              </a:spcBef>
              <a:buClr>
                <a:srgbClr val="31B6FD"/>
              </a:buClr>
              <a:buSzPct val="100000"/>
              <a:buFont typeface="Symbol" pitchFamily="18" charset="2"/>
              <a:buChar char=""/>
            </a:pPr>
            <a:r>
              <a:rPr lang="en-US" sz="2800" b="1" dirty="0">
                <a:solidFill>
                  <a:srgbClr val="C00000"/>
                </a:solidFill>
                <a:latin typeface="Times New Roman" pitchFamily="18" charset="0"/>
                <a:cs typeface="Times New Roman" pitchFamily="18" charset="0"/>
              </a:rPr>
              <a:t>Reliability</a:t>
            </a:r>
            <a:r>
              <a:rPr lang="en-US" sz="2800" dirty="0">
                <a:solidFill>
                  <a:prstClr val="black"/>
                </a:solidFill>
                <a:latin typeface="Times New Roman" pitchFamily="18" charset="0"/>
                <a:cs typeface="Times New Roman" pitchFamily="18" charset="0"/>
              </a:rPr>
              <a:t> of instruments was ensured using</a:t>
            </a:r>
            <a:r>
              <a:rPr lang="en-US" sz="2800" dirty="0" smtClean="0">
                <a:solidFill>
                  <a:prstClr val="black"/>
                </a:solidFill>
                <a:latin typeface="Times New Roman" pitchFamily="18" charset="0"/>
                <a:cs typeface="Times New Roman" pitchFamily="18" charset="0"/>
              </a:rPr>
              <a:t>:</a:t>
            </a:r>
            <a:endParaRPr lang="en-US" sz="2800" dirty="0">
              <a:solidFill>
                <a:prstClr val="black"/>
              </a:solidFill>
              <a:latin typeface="Times New Roman" pitchFamily="18" charset="0"/>
              <a:cs typeface="Times New Roman" pitchFamily="18" charset="0"/>
            </a:endParaRPr>
          </a:p>
          <a:p>
            <a:pPr marL="514350" lvl="0" indent="-514350">
              <a:lnSpc>
                <a:spcPct val="100000"/>
              </a:lnSpc>
              <a:spcBef>
                <a:spcPct val="20000"/>
              </a:spcBef>
              <a:buClr>
                <a:srgbClr val="31B6FD"/>
              </a:buClr>
              <a:buSzPct val="100000"/>
              <a:buFont typeface="Symbol" pitchFamily="18" charset="2"/>
              <a:buAutoNum type="romanLcParenBoth"/>
            </a:pPr>
            <a:r>
              <a:rPr lang="en-US" sz="2800" u="sng" dirty="0">
                <a:solidFill>
                  <a:prstClr val="black"/>
                </a:solidFill>
                <a:latin typeface="Times New Roman" pitchFamily="18" charset="0"/>
                <a:cs typeface="Times New Roman" pitchFamily="18" charset="0"/>
              </a:rPr>
              <a:t>Cronbach’s alpha </a:t>
            </a:r>
            <a:r>
              <a:rPr lang="en-US" sz="2800" dirty="0">
                <a:solidFill>
                  <a:prstClr val="black"/>
                </a:solidFill>
                <a:latin typeface="Times New Roman" pitchFamily="18" charset="0"/>
                <a:cs typeface="Times New Roman" pitchFamily="18" charset="0"/>
              </a:rPr>
              <a:t>(</a:t>
            </a:r>
            <a:r>
              <a:rPr lang="el-GR" sz="2800" dirty="0">
                <a:solidFill>
                  <a:prstClr val="black"/>
                </a:solidFill>
                <a:latin typeface="Times New Roman" pitchFamily="18" charset="0"/>
                <a:cs typeface="Times New Roman" pitchFamily="18" charset="0"/>
              </a:rPr>
              <a:t>α</a:t>
            </a:r>
            <a:r>
              <a:rPr lang="en-US" sz="2800" dirty="0">
                <a:solidFill>
                  <a:prstClr val="black"/>
                </a:solidFill>
                <a:latin typeface="Times New Roman" pitchFamily="18" charset="0"/>
                <a:cs typeface="Times New Roman" pitchFamily="18" charset="0"/>
              </a:rPr>
              <a:t>)  </a:t>
            </a:r>
            <a:r>
              <a:rPr lang="en-US" sz="2400" dirty="0">
                <a:solidFill>
                  <a:prstClr val="black"/>
                </a:solidFill>
                <a:latin typeface="Times New Roman" pitchFamily="18" charset="0"/>
                <a:cs typeface="Times New Roman" pitchFamily="18" charset="0"/>
              </a:rPr>
              <a:t>coefficient of reliability</a:t>
            </a:r>
            <a:r>
              <a:rPr lang="en-US" dirty="0">
                <a:solidFill>
                  <a:prstClr val="black"/>
                </a:solidFill>
                <a:latin typeface="Times New Roman" pitchFamily="18" charset="0"/>
                <a:cs typeface="Times New Roman" pitchFamily="18" charset="0"/>
              </a:rPr>
              <a:t>. </a:t>
            </a:r>
          </a:p>
          <a:p>
            <a:pPr lvl="7">
              <a:buNone/>
            </a:pPr>
            <a:r>
              <a:rPr lang="en-US" sz="2400" b="1" dirty="0" smtClean="0">
                <a:solidFill>
                  <a:schemeClr val="accent2"/>
                </a:solidFill>
                <a:latin typeface="Times New Roman" pitchFamily="18" charset="0"/>
                <a:cs typeface="Times New Roman" pitchFamily="18" charset="0"/>
              </a:rPr>
              <a:t>r </a:t>
            </a:r>
            <a:r>
              <a:rPr lang="en-US" sz="2400" dirty="0" smtClean="0">
                <a:solidFill>
                  <a:schemeClr val="accent2"/>
                </a:solidFill>
                <a:latin typeface="Times New Roman" pitchFamily="18" charset="0"/>
                <a:cs typeface="Times New Roman" pitchFamily="18" charset="0"/>
              </a:rPr>
              <a:t>(</a:t>
            </a:r>
            <a:r>
              <a:rPr lang="el-GR" sz="2400" dirty="0" smtClean="0">
                <a:solidFill>
                  <a:schemeClr val="accent2"/>
                </a:solidFill>
                <a:latin typeface="Times New Roman" pitchFamily="18" charset="0"/>
                <a:cs typeface="Times New Roman" pitchFamily="18" charset="0"/>
              </a:rPr>
              <a:t>α</a:t>
            </a:r>
            <a:r>
              <a:rPr lang="en-US" sz="2400" dirty="0" smtClean="0">
                <a:solidFill>
                  <a:schemeClr val="accent2"/>
                </a:solidFill>
                <a:latin typeface="Times New Roman" pitchFamily="18" charset="0"/>
                <a:cs typeface="Times New Roman" pitchFamily="18" charset="0"/>
              </a:rPr>
              <a:t>) </a:t>
            </a:r>
            <a:r>
              <a:rPr lang="en-US" sz="2400" b="1" dirty="0" smtClean="0">
                <a:solidFill>
                  <a:schemeClr val="accent2"/>
                </a:solidFill>
              </a:rPr>
              <a:t>= .803</a:t>
            </a:r>
            <a:endParaRPr lang="en-US" sz="2400" b="1" dirty="0">
              <a:solidFill>
                <a:schemeClr val="accent2"/>
              </a:solidFill>
            </a:endParaRPr>
          </a:p>
        </p:txBody>
      </p:sp>
      <p:sp>
        <p:nvSpPr>
          <p:cNvPr id="4" name="Slide Number Placeholder 3"/>
          <p:cNvSpPr>
            <a:spLocks noGrp="1"/>
          </p:cNvSpPr>
          <p:nvPr>
            <p:ph type="sldNum" sz="quarter" idx="12"/>
          </p:nvPr>
        </p:nvSpPr>
        <p:spPr/>
        <p:txBody>
          <a:bodyPr/>
          <a:lstStyle/>
          <a:p>
            <a:fld id="{7EC715CB-780B-4937-9F88-F20FDCE51E74}" type="slidenum">
              <a:rPr lang="en-US" smtClean="0"/>
              <a:pPr/>
              <a:t>9</a:t>
            </a:fld>
            <a:endParaRPr lang="en-US"/>
          </a:p>
        </p:txBody>
      </p:sp>
    </p:spTree>
    <p:extLst>
      <p:ext uri="{BB962C8B-B14F-4D97-AF65-F5344CB8AC3E}">
        <p14:creationId xmlns="" xmlns:p14="http://schemas.microsoft.com/office/powerpoint/2010/main" val="10392578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3947</TotalTime>
  <Words>1470</Words>
  <Application>Microsoft Office PowerPoint</Application>
  <PresentationFormat>Custom</PresentationFormat>
  <Paragraphs>198</Paragraphs>
  <Slides>22</Slides>
  <Notes>10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Wood Type</vt:lpstr>
      <vt:lpstr> Development and Validation of Media and Information Literacy Scale For Students in Blended Learning Programmes</vt:lpstr>
      <vt:lpstr>Introduction</vt:lpstr>
      <vt:lpstr>Cont…</vt:lpstr>
      <vt:lpstr>Aim of the Study…</vt:lpstr>
      <vt:lpstr>Slide 5</vt:lpstr>
      <vt:lpstr>Methodology</vt:lpstr>
      <vt:lpstr>Sample of the Study</vt:lpstr>
      <vt:lpstr>Instrumentation</vt:lpstr>
      <vt:lpstr>Validity and Reliability of MILS</vt:lpstr>
      <vt:lpstr>Procedure of Study</vt:lpstr>
      <vt:lpstr>Analysis and Findings</vt:lpstr>
      <vt:lpstr>Descriptive Analysis</vt:lpstr>
      <vt:lpstr>Exploratory Factor Analysis (EFA)</vt:lpstr>
      <vt:lpstr>Exploratory Factor Analysis (EFA)</vt:lpstr>
      <vt:lpstr>Principal Component Analysis</vt:lpstr>
      <vt:lpstr>Scree Plot</vt:lpstr>
      <vt:lpstr>Slide 17</vt:lpstr>
      <vt:lpstr>Inter-factor correlation matrix </vt:lpstr>
      <vt:lpstr>Findings</vt:lpstr>
      <vt:lpstr>Cont…</vt:lpstr>
      <vt:lpstr>Conclusions</vt:lpstr>
      <vt:lpstr>Contact Tooba  Saleem  Secondary Teacher Education Department  Allama  Iqbal Open University, Pakistan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Tooba Saleem</dc:creator>
  <cp:lastModifiedBy>AIOU</cp:lastModifiedBy>
  <cp:revision>302</cp:revision>
  <dcterms:created xsi:type="dcterms:W3CDTF">2018-07-28T09:34:08Z</dcterms:created>
  <dcterms:modified xsi:type="dcterms:W3CDTF">2019-10-12T08:42:49Z</dcterms:modified>
</cp:coreProperties>
</file>