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73" r:id="rId2"/>
  </p:sldMasterIdLst>
  <p:notesMasterIdLst>
    <p:notesMasterId r:id="rId24"/>
  </p:notesMasterIdLst>
  <p:handoutMasterIdLst>
    <p:handoutMasterId r:id="rId25"/>
  </p:handoutMasterIdLst>
  <p:sldIdLst>
    <p:sldId id="439" r:id="rId3"/>
    <p:sldId id="417" r:id="rId4"/>
    <p:sldId id="530" r:id="rId5"/>
    <p:sldId id="541" r:id="rId6"/>
    <p:sldId id="540" r:id="rId7"/>
    <p:sldId id="531" r:id="rId8"/>
    <p:sldId id="533" r:id="rId9"/>
    <p:sldId id="514" r:id="rId10"/>
    <p:sldId id="513" r:id="rId11"/>
    <p:sldId id="508" r:id="rId12"/>
    <p:sldId id="534" r:id="rId13"/>
    <p:sldId id="535" r:id="rId14"/>
    <p:sldId id="536" r:id="rId15"/>
    <p:sldId id="537" r:id="rId16"/>
    <p:sldId id="529" r:id="rId17"/>
    <p:sldId id="538" r:id="rId18"/>
    <p:sldId id="527" r:id="rId19"/>
    <p:sldId id="528" r:id="rId20"/>
    <p:sldId id="512" r:id="rId21"/>
    <p:sldId id="542" r:id="rId22"/>
    <p:sldId id="481" r:id="rId23"/>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4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4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4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4200" kern="1200">
        <a:solidFill>
          <a:srgbClr val="000000"/>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9242"/>
    <a:srgbClr val="F8F8F8"/>
    <a:srgbClr val="CCECFF"/>
    <a:srgbClr val="6699FF"/>
    <a:srgbClr val="2190FF"/>
    <a:srgbClr val="FF66CC"/>
    <a:srgbClr val="FF99FF"/>
    <a:srgbClr val="FF00FF"/>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78276" autoAdjust="0"/>
  </p:normalViewPr>
  <p:slideViewPr>
    <p:cSldViewPr>
      <p:cViewPr varScale="1">
        <p:scale>
          <a:sx n="37" d="100"/>
          <a:sy n="37" d="100"/>
        </p:scale>
        <p:origin x="1938" y="66"/>
      </p:cViewPr>
      <p:guideLst>
        <p:guide orient="horz" pos="3072"/>
        <p:guide pos="4096"/>
      </p:guideLst>
    </p:cSldViewPr>
  </p:slideViewPr>
  <p:outlineViewPr>
    <p:cViewPr>
      <p:scale>
        <a:sx n="100" d="100"/>
        <a:sy n="100" d="100"/>
      </p:scale>
      <p:origin x="0" y="-2778"/>
    </p:cViewPr>
  </p:outlineViewPr>
  <p:notesTextViewPr>
    <p:cViewPr>
      <p:scale>
        <a:sx n="100" d="100"/>
        <a:sy n="100" d="100"/>
      </p:scale>
      <p:origin x="0" y="0"/>
    </p:cViewPr>
  </p:notesTextViewPr>
  <p:sorterViewPr>
    <p:cViewPr>
      <p:scale>
        <a:sx n="100" d="100"/>
        <a:sy n="100" d="100"/>
      </p:scale>
      <p:origin x="0" y="1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Titi%20mulai%202%20Jan%202018\fkip%20n%20paud\PAUD\Penelitian%20Titi%202018\Proposal%20AKPMM%20PAUD\ANALISIS%20DATA%20KUESIONER%20AKPMM%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iti%20mulai%202%20Jan%202018\fkip%20n%20paud\PAUD\Penelitian%20Titi%202018\Proposal%20AKPMM%20PAUD\ANALISIS%20DATA%20KUESIONER%20AKPMM%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iti%20mulai%202%20Jan%202018\fkip%20n%20paud\PAUD\Penelitian%20Titi%202018\Proposal%20AKPMM%20PAUD\ANALISIS%20DATA%20KUESIONER%20AKPMM%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iti%20mulai%202%20Jan%202018\fkip%20n%20paud\PAUD\Penelitian%20Titi%202018\Proposal%20AKPMM%20PAUD\ANALISIS%20DATA%20KUESIONER%20AKPMM%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a:pPr>
            <a:r>
              <a:rPr lang="en-US"/>
              <a:t>gender </a:t>
            </a:r>
            <a:endParaRPr lang="id-ID"/>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'MAHASISWA AKPMM'!$L$94:$L$95</c:f>
              <c:strCache>
                <c:ptCount val="2"/>
                <c:pt idx="0">
                  <c:v>Perempuan</c:v>
                </c:pt>
                <c:pt idx="1">
                  <c:v>Laki-Laki</c:v>
                </c:pt>
              </c:strCache>
            </c:strRef>
          </c:cat>
          <c:val>
            <c:numRef>
              <c:f>'MAHASISWA AKPMM'!$M$94:$M$95</c:f>
              <c:numCache>
                <c:formatCode>General</c:formatCode>
                <c:ptCount val="2"/>
                <c:pt idx="0">
                  <c:v>40</c:v>
                </c:pt>
                <c:pt idx="1">
                  <c:v>1</c:v>
                </c:pt>
              </c:numCache>
            </c:numRef>
          </c:val>
          <c:extLst>
            <c:ext xmlns:c16="http://schemas.microsoft.com/office/drawing/2014/chart" uri="{C3380CC4-5D6E-409C-BE32-E72D297353CC}">
              <c16:uniqueId val="{00000000-8F30-43A6-84F8-BBCABE5643BD}"/>
            </c:ext>
          </c:extLst>
        </c:ser>
        <c:dLbls>
          <c:showLegendKey val="0"/>
          <c:showVal val="0"/>
          <c:showCatName val="0"/>
          <c:showSerName val="0"/>
          <c:showPercent val="0"/>
          <c:showBubbleSize val="0"/>
        </c:dLbls>
        <c:gapWidth val="150"/>
        <c:shape val="box"/>
        <c:axId val="128785024"/>
        <c:axId val="128823680"/>
        <c:axId val="0"/>
      </c:bar3DChart>
      <c:catAx>
        <c:axId val="128785024"/>
        <c:scaling>
          <c:orientation val="minMax"/>
        </c:scaling>
        <c:delete val="0"/>
        <c:axPos val="b"/>
        <c:numFmt formatCode="General" sourceLinked="1"/>
        <c:majorTickMark val="none"/>
        <c:minorTickMark val="none"/>
        <c:tickLblPos val="nextTo"/>
        <c:txPr>
          <a:bodyPr rot="-60000000" vert="horz"/>
          <a:lstStyle/>
          <a:p>
            <a:pPr>
              <a:defRPr/>
            </a:pPr>
            <a:endParaRPr lang="id-ID"/>
          </a:p>
        </c:txPr>
        <c:crossAx val="128823680"/>
        <c:crosses val="autoZero"/>
        <c:auto val="1"/>
        <c:lblAlgn val="ctr"/>
        <c:lblOffset val="100"/>
        <c:noMultiLvlLbl val="0"/>
      </c:catAx>
      <c:valAx>
        <c:axId val="128823680"/>
        <c:scaling>
          <c:orientation val="minMax"/>
        </c:scaling>
        <c:delete val="0"/>
        <c:axPos val="l"/>
        <c:majorGridlines/>
        <c:numFmt formatCode="General" sourceLinked="1"/>
        <c:majorTickMark val="none"/>
        <c:minorTickMark val="none"/>
        <c:tickLblPos val="nextTo"/>
        <c:txPr>
          <a:bodyPr rot="-60000000" vert="horz"/>
          <a:lstStyle/>
          <a:p>
            <a:pPr>
              <a:defRPr/>
            </a:pPr>
            <a:endParaRPr lang="id-ID"/>
          </a:p>
        </c:txPr>
        <c:crossAx val="12878502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vert="horz"/>
          <a:lstStyle/>
          <a:p>
            <a:pPr>
              <a:defRPr/>
            </a:pPr>
            <a:r>
              <a:rPr lang="en-US"/>
              <a:t>I registered to UT since UT was suitable for me as ECE teachers</a:t>
            </a:r>
            <a:endParaRPr lang="id-ID"/>
          </a:p>
        </c:rich>
      </c:tx>
      <c:layout>
        <c:manualLayout>
          <c:xMode val="edge"/>
          <c:yMode val="edge"/>
          <c:x val="0.26921057916641739"/>
          <c:y val="3.3229003788025922E-2"/>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rot="0" vert="horz"/>
              <a:lstStyle/>
              <a:p>
                <a:pPr>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'MAHASISWA AKPMM'!$O$97:$O$99</c:f>
              <c:strCache>
                <c:ptCount val="3"/>
                <c:pt idx="0">
                  <c:v>Setuju</c:v>
                </c:pt>
                <c:pt idx="1">
                  <c:v>Agak Setuju</c:v>
                </c:pt>
                <c:pt idx="2">
                  <c:v>Tidak Setuju</c:v>
                </c:pt>
              </c:strCache>
            </c:strRef>
          </c:cat>
          <c:val>
            <c:numRef>
              <c:f>'MAHASISWA AKPMM'!$P$97:$P$99</c:f>
              <c:numCache>
                <c:formatCode>0%</c:formatCode>
                <c:ptCount val="3"/>
                <c:pt idx="0">
                  <c:v>0.97590361445783136</c:v>
                </c:pt>
                <c:pt idx="1">
                  <c:v>2.4096385542168676E-2</c:v>
                </c:pt>
                <c:pt idx="2" formatCode="0">
                  <c:v>0</c:v>
                </c:pt>
              </c:numCache>
            </c:numRef>
          </c:val>
          <c:extLst>
            <c:ext xmlns:c16="http://schemas.microsoft.com/office/drawing/2014/chart" uri="{C3380CC4-5D6E-409C-BE32-E72D297353CC}">
              <c16:uniqueId val="{00000000-6111-48D7-B027-60450C586F95}"/>
            </c:ext>
          </c:extLst>
        </c:ser>
        <c:dLbls>
          <c:showLegendKey val="0"/>
          <c:showVal val="1"/>
          <c:showCatName val="0"/>
          <c:showSerName val="0"/>
          <c:showPercent val="0"/>
          <c:showBubbleSize val="0"/>
        </c:dLbls>
        <c:gapWidth val="150"/>
        <c:shape val="box"/>
        <c:axId val="129885312"/>
        <c:axId val="154599424"/>
        <c:axId val="0"/>
      </c:bar3DChart>
      <c:catAx>
        <c:axId val="129885312"/>
        <c:scaling>
          <c:orientation val="minMax"/>
        </c:scaling>
        <c:delete val="0"/>
        <c:axPos val="b"/>
        <c:numFmt formatCode="General" sourceLinked="1"/>
        <c:majorTickMark val="none"/>
        <c:minorTickMark val="none"/>
        <c:tickLblPos val="nextTo"/>
        <c:txPr>
          <a:bodyPr rot="-60000000" vert="horz"/>
          <a:lstStyle/>
          <a:p>
            <a:pPr>
              <a:defRPr/>
            </a:pPr>
            <a:endParaRPr lang="id-ID"/>
          </a:p>
        </c:txPr>
        <c:crossAx val="154599424"/>
        <c:crosses val="autoZero"/>
        <c:auto val="1"/>
        <c:lblAlgn val="ctr"/>
        <c:lblOffset val="100"/>
        <c:noMultiLvlLbl val="0"/>
      </c:catAx>
      <c:valAx>
        <c:axId val="154599424"/>
        <c:scaling>
          <c:orientation val="minMax"/>
        </c:scaling>
        <c:delete val="0"/>
        <c:axPos val="l"/>
        <c:majorGridlines/>
        <c:numFmt formatCode="0%" sourceLinked="1"/>
        <c:majorTickMark val="none"/>
        <c:minorTickMark val="none"/>
        <c:tickLblPos val="nextTo"/>
        <c:txPr>
          <a:bodyPr rot="-60000000" vert="horz"/>
          <a:lstStyle/>
          <a:p>
            <a:pPr>
              <a:defRPr/>
            </a:pPr>
            <a:endParaRPr lang="id-ID"/>
          </a:p>
        </c:txPr>
        <c:crossAx val="12988531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n-US"/>
              <a:t>I registered to UT since I  has known UT and the learning system</a:t>
            </a:r>
            <a:endParaRPr lang="id-ID"/>
          </a:p>
        </c:rich>
      </c:tx>
      <c:layout>
        <c:manualLayout>
          <c:xMode val="edge"/>
          <c:yMode val="edge"/>
          <c:x val="0.13206039376952547"/>
          <c:y val="5.0925925925925923E-2"/>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rot="0" vert="horz"/>
              <a:lstStyle/>
              <a:p>
                <a:pPr>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'MAHASISWA AKPMM'!$Q$97:$Q$99</c:f>
              <c:strCache>
                <c:ptCount val="3"/>
                <c:pt idx="0">
                  <c:v>Setuju</c:v>
                </c:pt>
                <c:pt idx="1">
                  <c:v>Agak Setuju</c:v>
                </c:pt>
                <c:pt idx="2">
                  <c:v>Tidak Setuju</c:v>
                </c:pt>
              </c:strCache>
            </c:strRef>
          </c:cat>
          <c:val>
            <c:numRef>
              <c:f>'MAHASISWA AKPMM'!$R$97:$R$99</c:f>
              <c:numCache>
                <c:formatCode>0%</c:formatCode>
                <c:ptCount val="3"/>
                <c:pt idx="0">
                  <c:v>0.61445783132530118</c:v>
                </c:pt>
                <c:pt idx="1">
                  <c:v>0.3493975903614458</c:v>
                </c:pt>
                <c:pt idx="2">
                  <c:v>3.614457831325301E-2</c:v>
                </c:pt>
              </c:numCache>
            </c:numRef>
          </c:val>
          <c:extLst>
            <c:ext xmlns:c16="http://schemas.microsoft.com/office/drawing/2014/chart" uri="{C3380CC4-5D6E-409C-BE32-E72D297353CC}">
              <c16:uniqueId val="{00000000-4CF1-449C-BBC2-98EE64C735D8}"/>
            </c:ext>
          </c:extLst>
        </c:ser>
        <c:dLbls>
          <c:showLegendKey val="0"/>
          <c:showVal val="1"/>
          <c:showCatName val="0"/>
          <c:showSerName val="0"/>
          <c:showPercent val="0"/>
          <c:showBubbleSize val="0"/>
        </c:dLbls>
        <c:gapWidth val="150"/>
        <c:shape val="box"/>
        <c:axId val="154657152"/>
        <c:axId val="154659840"/>
        <c:axId val="0"/>
      </c:bar3DChart>
      <c:catAx>
        <c:axId val="154657152"/>
        <c:scaling>
          <c:orientation val="minMax"/>
        </c:scaling>
        <c:delete val="0"/>
        <c:axPos val="b"/>
        <c:numFmt formatCode="General" sourceLinked="1"/>
        <c:majorTickMark val="none"/>
        <c:minorTickMark val="none"/>
        <c:tickLblPos val="nextTo"/>
        <c:txPr>
          <a:bodyPr rot="-60000000" vert="horz"/>
          <a:lstStyle/>
          <a:p>
            <a:pPr>
              <a:defRPr/>
            </a:pPr>
            <a:endParaRPr lang="id-ID"/>
          </a:p>
        </c:txPr>
        <c:crossAx val="154659840"/>
        <c:crosses val="autoZero"/>
        <c:auto val="1"/>
        <c:lblAlgn val="ctr"/>
        <c:lblOffset val="100"/>
        <c:noMultiLvlLbl val="0"/>
      </c:catAx>
      <c:valAx>
        <c:axId val="154659840"/>
        <c:scaling>
          <c:orientation val="minMax"/>
        </c:scaling>
        <c:delete val="0"/>
        <c:axPos val="l"/>
        <c:majorGridlines/>
        <c:numFmt formatCode="0%" sourceLinked="1"/>
        <c:majorTickMark val="none"/>
        <c:minorTickMark val="none"/>
        <c:tickLblPos val="nextTo"/>
        <c:txPr>
          <a:bodyPr rot="-60000000" vert="horz"/>
          <a:lstStyle/>
          <a:p>
            <a:pPr>
              <a:defRPr/>
            </a:pPr>
            <a:endParaRPr lang="id-ID"/>
          </a:p>
        </c:txPr>
        <c:crossAx val="15465715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n-US"/>
              <a:t>the new students attended the EKBJJ training in UPBJJ</a:t>
            </a:r>
            <a:endParaRPr lang="id-ID"/>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rot="0" vert="horz"/>
              <a:lstStyle/>
              <a:p>
                <a:pPr>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'MAHASISWA AKPMM'!$BS$98:$BS$100</c:f>
              <c:strCache>
                <c:ptCount val="3"/>
                <c:pt idx="0">
                  <c:v>Setuju</c:v>
                </c:pt>
                <c:pt idx="1">
                  <c:v>Agak Setuju</c:v>
                </c:pt>
                <c:pt idx="2">
                  <c:v>Tidak Setuju</c:v>
                </c:pt>
              </c:strCache>
            </c:strRef>
          </c:cat>
          <c:val>
            <c:numRef>
              <c:f>'MAHASISWA AKPMM'!$BT$98:$BT$100</c:f>
              <c:numCache>
                <c:formatCode>0%</c:formatCode>
                <c:ptCount val="3"/>
                <c:pt idx="0">
                  <c:v>0.55421686746987953</c:v>
                </c:pt>
                <c:pt idx="1">
                  <c:v>0.19277108433734941</c:v>
                </c:pt>
                <c:pt idx="2">
                  <c:v>0.24096385542168675</c:v>
                </c:pt>
              </c:numCache>
            </c:numRef>
          </c:val>
          <c:extLst>
            <c:ext xmlns:c16="http://schemas.microsoft.com/office/drawing/2014/chart" uri="{C3380CC4-5D6E-409C-BE32-E72D297353CC}">
              <c16:uniqueId val="{00000000-D767-421F-B8DB-6B25B84DCDB9}"/>
            </c:ext>
          </c:extLst>
        </c:ser>
        <c:dLbls>
          <c:showLegendKey val="0"/>
          <c:showVal val="1"/>
          <c:showCatName val="0"/>
          <c:showSerName val="0"/>
          <c:showPercent val="0"/>
          <c:showBubbleSize val="0"/>
        </c:dLbls>
        <c:gapWidth val="150"/>
        <c:shape val="box"/>
        <c:axId val="157155712"/>
        <c:axId val="157158400"/>
        <c:axId val="0"/>
      </c:bar3DChart>
      <c:catAx>
        <c:axId val="157155712"/>
        <c:scaling>
          <c:orientation val="minMax"/>
        </c:scaling>
        <c:delete val="0"/>
        <c:axPos val="b"/>
        <c:numFmt formatCode="General" sourceLinked="1"/>
        <c:majorTickMark val="none"/>
        <c:minorTickMark val="none"/>
        <c:tickLblPos val="nextTo"/>
        <c:txPr>
          <a:bodyPr rot="-60000000" vert="horz"/>
          <a:lstStyle/>
          <a:p>
            <a:pPr>
              <a:defRPr/>
            </a:pPr>
            <a:endParaRPr lang="id-ID"/>
          </a:p>
        </c:txPr>
        <c:crossAx val="157158400"/>
        <c:crosses val="autoZero"/>
        <c:auto val="1"/>
        <c:lblAlgn val="ctr"/>
        <c:lblOffset val="100"/>
        <c:noMultiLvlLbl val="0"/>
      </c:catAx>
      <c:valAx>
        <c:axId val="157158400"/>
        <c:scaling>
          <c:orientation val="minMax"/>
        </c:scaling>
        <c:delete val="0"/>
        <c:axPos val="l"/>
        <c:majorGridlines/>
        <c:numFmt formatCode="0%" sourceLinked="1"/>
        <c:majorTickMark val="none"/>
        <c:minorTickMark val="none"/>
        <c:tickLblPos val="nextTo"/>
        <c:txPr>
          <a:bodyPr rot="-60000000" vert="horz"/>
          <a:lstStyle/>
          <a:p>
            <a:pPr>
              <a:defRPr/>
            </a:pPr>
            <a:endParaRPr lang="id-ID"/>
          </a:p>
        </c:txPr>
        <c:crossAx val="15715571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id-ID"/>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02A77A-A955-4BF3-AB11-5CF2E400E609}" type="datetimeFigureOut">
              <a:rPr lang="en-US" smtClean="0"/>
              <a:t>10/15/2019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C2B60D-E0A4-4953-BD8E-1665CCB3823E}" type="slidenum">
              <a:rPr lang="en-US" smtClean="0"/>
              <a:t>‹#›</a:t>
            </a:fld>
            <a:endParaRPr lang="en-US"/>
          </a:p>
        </p:txBody>
      </p:sp>
    </p:spTree>
    <p:extLst>
      <p:ext uri="{BB962C8B-B14F-4D97-AF65-F5344CB8AC3E}">
        <p14:creationId xmlns:p14="http://schemas.microsoft.com/office/powerpoint/2010/main" val="404097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E0D832B-714D-4B05-BFA2-5F6602DFF371}" type="datetimeFigureOut">
              <a:rPr lang="en-US"/>
              <a:pPr>
                <a:defRPr/>
              </a:pPr>
              <a:t>10/15/2019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FABD61D-6EC5-450C-A077-FC4168D6C15C}" type="slidenum">
              <a:rPr lang="en-US"/>
              <a:pPr>
                <a:defRPr/>
              </a:pPr>
              <a:t>‹#›</a:t>
            </a:fld>
            <a:endParaRPr lang="en-US"/>
          </a:p>
        </p:txBody>
      </p:sp>
    </p:spTree>
    <p:extLst>
      <p:ext uri="{BB962C8B-B14F-4D97-AF65-F5344CB8AC3E}">
        <p14:creationId xmlns:p14="http://schemas.microsoft.com/office/powerpoint/2010/main" val="1896538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a:t>
            </a:fld>
            <a:endParaRPr lang="id-ID">
              <a:solidFill>
                <a:prstClr val="black"/>
              </a:solidFill>
            </a:endParaRPr>
          </a:p>
        </p:txBody>
      </p:sp>
    </p:spTree>
    <p:extLst>
      <p:ext uri="{BB962C8B-B14F-4D97-AF65-F5344CB8AC3E}">
        <p14:creationId xmlns:p14="http://schemas.microsoft.com/office/powerpoint/2010/main" val="386463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10</a:t>
            </a:fld>
            <a:endParaRPr lang="id-ID">
              <a:solidFill>
                <a:prstClr val="black"/>
              </a:solidFill>
            </a:endParaRPr>
          </a:p>
        </p:txBody>
      </p:sp>
    </p:spTree>
    <p:extLst>
      <p:ext uri="{BB962C8B-B14F-4D97-AF65-F5344CB8AC3E}">
        <p14:creationId xmlns:p14="http://schemas.microsoft.com/office/powerpoint/2010/main" val="202872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11</a:t>
            </a:fld>
            <a:endParaRPr lang="id-ID">
              <a:solidFill>
                <a:prstClr val="black"/>
              </a:solidFill>
            </a:endParaRPr>
          </a:p>
        </p:txBody>
      </p:sp>
    </p:spTree>
    <p:extLst>
      <p:ext uri="{BB962C8B-B14F-4D97-AF65-F5344CB8AC3E}">
        <p14:creationId xmlns:p14="http://schemas.microsoft.com/office/powerpoint/2010/main" val="263340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12</a:t>
            </a:fld>
            <a:endParaRPr lang="id-ID">
              <a:solidFill>
                <a:prstClr val="black"/>
              </a:solidFill>
            </a:endParaRPr>
          </a:p>
        </p:txBody>
      </p:sp>
    </p:spTree>
    <p:extLst>
      <p:ext uri="{BB962C8B-B14F-4D97-AF65-F5344CB8AC3E}">
        <p14:creationId xmlns:p14="http://schemas.microsoft.com/office/powerpoint/2010/main" val="378588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13</a:t>
            </a:fld>
            <a:endParaRPr lang="id-ID">
              <a:solidFill>
                <a:prstClr val="black"/>
              </a:solidFill>
            </a:endParaRPr>
          </a:p>
        </p:txBody>
      </p:sp>
    </p:spTree>
    <p:extLst>
      <p:ext uri="{BB962C8B-B14F-4D97-AF65-F5344CB8AC3E}">
        <p14:creationId xmlns:p14="http://schemas.microsoft.com/office/powerpoint/2010/main" val="490003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14</a:t>
            </a:fld>
            <a:endParaRPr lang="id-ID">
              <a:solidFill>
                <a:prstClr val="black"/>
              </a:solidFill>
            </a:endParaRPr>
          </a:p>
        </p:txBody>
      </p:sp>
    </p:spTree>
    <p:extLst>
      <p:ext uri="{BB962C8B-B14F-4D97-AF65-F5344CB8AC3E}">
        <p14:creationId xmlns:p14="http://schemas.microsoft.com/office/powerpoint/2010/main" val="117573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15</a:t>
            </a:fld>
            <a:endParaRPr lang="id-ID">
              <a:solidFill>
                <a:prstClr val="black"/>
              </a:solidFill>
            </a:endParaRPr>
          </a:p>
        </p:txBody>
      </p:sp>
    </p:spTree>
    <p:extLst>
      <p:ext uri="{BB962C8B-B14F-4D97-AF65-F5344CB8AC3E}">
        <p14:creationId xmlns:p14="http://schemas.microsoft.com/office/powerpoint/2010/main" val="351016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16</a:t>
            </a:fld>
            <a:endParaRPr lang="id-ID">
              <a:solidFill>
                <a:prstClr val="black"/>
              </a:solidFill>
            </a:endParaRPr>
          </a:p>
        </p:txBody>
      </p:sp>
    </p:spTree>
    <p:extLst>
      <p:ext uri="{BB962C8B-B14F-4D97-AF65-F5344CB8AC3E}">
        <p14:creationId xmlns:p14="http://schemas.microsoft.com/office/powerpoint/2010/main" val="406896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17</a:t>
            </a:fld>
            <a:endParaRPr lang="id-ID">
              <a:solidFill>
                <a:prstClr val="black"/>
              </a:solidFill>
            </a:endParaRPr>
          </a:p>
        </p:txBody>
      </p:sp>
    </p:spTree>
    <p:extLst>
      <p:ext uri="{BB962C8B-B14F-4D97-AF65-F5344CB8AC3E}">
        <p14:creationId xmlns:p14="http://schemas.microsoft.com/office/powerpoint/2010/main" val="75428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18</a:t>
            </a:fld>
            <a:endParaRPr lang="id-ID">
              <a:solidFill>
                <a:prstClr val="black"/>
              </a:solidFill>
            </a:endParaRPr>
          </a:p>
        </p:txBody>
      </p:sp>
    </p:spTree>
    <p:extLst>
      <p:ext uri="{BB962C8B-B14F-4D97-AF65-F5344CB8AC3E}">
        <p14:creationId xmlns:p14="http://schemas.microsoft.com/office/powerpoint/2010/main" val="671657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19</a:t>
            </a:fld>
            <a:endParaRPr lang="id-ID">
              <a:solidFill>
                <a:prstClr val="black"/>
              </a:solidFill>
            </a:endParaRPr>
          </a:p>
        </p:txBody>
      </p:sp>
    </p:spTree>
    <p:extLst>
      <p:ext uri="{BB962C8B-B14F-4D97-AF65-F5344CB8AC3E}">
        <p14:creationId xmlns:p14="http://schemas.microsoft.com/office/powerpoint/2010/main" val="57880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2</a:t>
            </a:fld>
            <a:endParaRPr lang="id-ID">
              <a:solidFill>
                <a:prstClr val="black"/>
              </a:solidFill>
            </a:endParaRPr>
          </a:p>
        </p:txBody>
      </p:sp>
    </p:spTree>
    <p:extLst>
      <p:ext uri="{BB962C8B-B14F-4D97-AF65-F5344CB8AC3E}">
        <p14:creationId xmlns:p14="http://schemas.microsoft.com/office/powerpoint/2010/main" val="2015933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20</a:t>
            </a:fld>
            <a:endParaRPr lang="id-ID">
              <a:solidFill>
                <a:prstClr val="black"/>
              </a:solidFill>
            </a:endParaRPr>
          </a:p>
        </p:txBody>
      </p:sp>
    </p:spTree>
    <p:extLst>
      <p:ext uri="{BB962C8B-B14F-4D97-AF65-F5344CB8AC3E}">
        <p14:creationId xmlns:p14="http://schemas.microsoft.com/office/powerpoint/2010/main" val="762255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21</a:t>
            </a:fld>
            <a:endParaRPr lang="id-ID">
              <a:solidFill>
                <a:prstClr val="black"/>
              </a:solidFill>
            </a:endParaRPr>
          </a:p>
        </p:txBody>
      </p:sp>
    </p:spTree>
    <p:extLst>
      <p:ext uri="{BB962C8B-B14F-4D97-AF65-F5344CB8AC3E}">
        <p14:creationId xmlns:p14="http://schemas.microsoft.com/office/powerpoint/2010/main" val="201593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3</a:t>
            </a:fld>
            <a:endParaRPr lang="id-ID">
              <a:solidFill>
                <a:prstClr val="black"/>
              </a:solidFill>
            </a:endParaRPr>
          </a:p>
        </p:txBody>
      </p:sp>
    </p:spTree>
    <p:extLst>
      <p:ext uri="{BB962C8B-B14F-4D97-AF65-F5344CB8AC3E}">
        <p14:creationId xmlns:p14="http://schemas.microsoft.com/office/powerpoint/2010/main" val="387909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4</a:t>
            </a:fld>
            <a:endParaRPr lang="id-ID">
              <a:solidFill>
                <a:prstClr val="black"/>
              </a:solidFill>
            </a:endParaRPr>
          </a:p>
        </p:txBody>
      </p:sp>
    </p:spTree>
    <p:extLst>
      <p:ext uri="{BB962C8B-B14F-4D97-AF65-F5344CB8AC3E}">
        <p14:creationId xmlns:p14="http://schemas.microsoft.com/office/powerpoint/2010/main" val="201593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5</a:t>
            </a:fld>
            <a:endParaRPr lang="id-ID">
              <a:solidFill>
                <a:prstClr val="black"/>
              </a:solidFill>
            </a:endParaRPr>
          </a:p>
        </p:txBody>
      </p:sp>
    </p:spTree>
    <p:extLst>
      <p:ext uri="{BB962C8B-B14F-4D97-AF65-F5344CB8AC3E}">
        <p14:creationId xmlns:p14="http://schemas.microsoft.com/office/powerpoint/2010/main" val="201593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6</a:t>
            </a:fld>
            <a:endParaRPr lang="id-ID">
              <a:solidFill>
                <a:prstClr val="black"/>
              </a:solidFill>
            </a:endParaRPr>
          </a:p>
        </p:txBody>
      </p:sp>
    </p:spTree>
    <p:extLst>
      <p:ext uri="{BB962C8B-B14F-4D97-AF65-F5344CB8AC3E}">
        <p14:creationId xmlns:p14="http://schemas.microsoft.com/office/powerpoint/2010/main" val="208364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7</a:t>
            </a:fld>
            <a:endParaRPr lang="id-ID">
              <a:solidFill>
                <a:prstClr val="black"/>
              </a:solidFill>
            </a:endParaRPr>
          </a:p>
        </p:txBody>
      </p:sp>
    </p:spTree>
    <p:extLst>
      <p:ext uri="{BB962C8B-B14F-4D97-AF65-F5344CB8AC3E}">
        <p14:creationId xmlns:p14="http://schemas.microsoft.com/office/powerpoint/2010/main" val="182850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8</a:t>
            </a:fld>
            <a:endParaRPr lang="id-ID">
              <a:solidFill>
                <a:prstClr val="black"/>
              </a:solidFill>
            </a:endParaRPr>
          </a:p>
        </p:txBody>
      </p:sp>
    </p:spTree>
    <p:extLst>
      <p:ext uri="{BB962C8B-B14F-4D97-AF65-F5344CB8AC3E}">
        <p14:creationId xmlns:p14="http://schemas.microsoft.com/office/powerpoint/2010/main" val="311426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DDD4942-5180-48AB-B919-43C476A6B294}" type="slidenum">
              <a:rPr lang="id-ID" smtClean="0">
                <a:solidFill>
                  <a:prstClr val="black"/>
                </a:solidFill>
              </a:rPr>
              <a:pPr>
                <a:defRPr/>
              </a:pPr>
              <a:t>9</a:t>
            </a:fld>
            <a:endParaRPr lang="id-ID">
              <a:solidFill>
                <a:prstClr val="black"/>
              </a:solidFill>
            </a:endParaRPr>
          </a:p>
        </p:txBody>
      </p:sp>
    </p:spTree>
    <p:extLst>
      <p:ext uri="{BB962C8B-B14F-4D97-AF65-F5344CB8AC3E}">
        <p14:creationId xmlns:p14="http://schemas.microsoft.com/office/powerpoint/2010/main" val="269568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9635" y="0"/>
            <a:ext cx="13711485" cy="974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5360" y="3029939"/>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A33782A3-BF3E-4461-9979-B28C3EF9A0A2}" type="datetimeFigureOut">
              <a:rPr lang="en-US">
                <a:solidFill>
                  <a:prstClr val="black">
                    <a:tint val="75000"/>
                  </a:prstClr>
                </a:solidFill>
              </a:rPr>
              <a:pPr>
                <a:defRPr/>
              </a:pPr>
              <a:t>10/15/2019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E4C91-B6F5-46A8-A400-577F91A7FC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268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4F8E35-FED0-467B-A68E-7D3C8C3E0239}" type="datetimeFigureOut">
              <a:rPr lang="en-US">
                <a:solidFill>
                  <a:prstClr val="black">
                    <a:tint val="75000"/>
                  </a:prstClr>
                </a:solidFill>
              </a:rPr>
              <a:pPr>
                <a:def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FC8ADD-A9C0-49EB-8636-D0848134AD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981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8129A4-4698-4934-8D5D-2BA3A4F5D09E}" type="datetimeFigureOut">
              <a:rPr lang="en-US">
                <a:solidFill>
                  <a:prstClr val="black">
                    <a:tint val="75000"/>
                  </a:prstClr>
                </a:solidFill>
              </a:rPr>
              <a:pPr>
                <a:def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F7F8D6-F4A9-49A0-B12C-C7E8608B2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135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A89714-A8E0-4432-A533-4D491DE7C2B0}" type="datetimeFigureOut">
              <a:rPr lang="en-US">
                <a:solidFill>
                  <a:prstClr val="black">
                    <a:tint val="75000"/>
                  </a:prstClr>
                </a:solidFill>
              </a:rPr>
              <a:pPr>
                <a:defRPr/>
              </a:pPr>
              <a:t>10/15/2019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1E6E5D-F9F5-4CE4-84DC-23934BA246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66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8EBBC2-2066-4E1B-B852-7501EB3B2FF1}" type="datetimeFigureOut">
              <a:rPr lang="en-US">
                <a:solidFill>
                  <a:prstClr val="black">
                    <a:tint val="75000"/>
                  </a:prstClr>
                </a:solidFill>
              </a:rPr>
              <a:pPr>
                <a:defRPr/>
              </a:pPr>
              <a:t>10/15/2019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4F5FDF7-0E8A-4CF2-A24C-2FC01C2002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3452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E4458F-2314-4521-9890-D464B8BCD2C3}" type="datetimeFigureOut">
              <a:rPr lang="en-US">
                <a:solidFill>
                  <a:prstClr val="black">
                    <a:tint val="75000"/>
                  </a:prstClr>
                </a:solidFill>
              </a:rPr>
              <a:pPr>
                <a:defRPr/>
              </a:pPr>
              <a:t>10/15/2019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C06F0C8-77F9-417F-A166-BD17B191F6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4729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4C9CFB-80F1-4E62-AB49-9262003B49D1}" type="datetimeFigureOut">
              <a:rPr lang="en-US">
                <a:solidFill>
                  <a:prstClr val="black">
                    <a:tint val="75000"/>
                  </a:prstClr>
                </a:solidFill>
              </a:rPr>
              <a:pPr>
                <a:defRPr/>
              </a:pPr>
              <a:t>10/15/2019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7DB77E-CA41-4F18-9099-52A6E1B0E5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5906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ABF65D-ABB8-4478-95A8-26DCBD09739F}" type="datetimeFigureOut">
              <a:rPr lang="en-US">
                <a:solidFill>
                  <a:prstClr val="black">
                    <a:tint val="75000"/>
                  </a:prstClr>
                </a:solidFill>
              </a:rPr>
              <a:pPr>
                <a:defRPr/>
              </a:pPr>
              <a:t>10/15/2019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CB7000B-8918-40DD-8BD1-3EFDC4E851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440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B6217-DD1C-45FE-A656-9C5F8EAD0D17}" type="datetimeFigureOut">
              <a:rPr lang="en-US">
                <a:solidFill>
                  <a:prstClr val="black">
                    <a:tint val="75000"/>
                  </a:prstClr>
                </a:solidFill>
              </a:rPr>
              <a:pPr>
                <a:defRPr/>
              </a:pPr>
              <a:t>10/15/2019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31FF2-C1C1-4013-ACDF-B130724B95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772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45F5C4-9BD9-452E-8B1D-D1C2F600E5B9}" type="datetimeFigureOut">
              <a:rPr lang="en-US">
                <a:solidFill>
                  <a:prstClr val="black">
                    <a:tint val="75000"/>
                  </a:prstClr>
                </a:solidFill>
              </a:rPr>
              <a:pPr>
                <a:def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C603B-58EE-4766-AEB5-8B6FF4725A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320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6292A-17AC-422B-8116-37E291E1B2CF}" type="datetimeFigureOut">
              <a:rPr lang="en-US">
                <a:solidFill>
                  <a:prstClr val="black">
                    <a:tint val="75000"/>
                  </a:prstClr>
                </a:solidFill>
              </a:rPr>
              <a:pPr>
                <a:def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6A98A0-5196-4131-8F34-A1265FCC78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259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3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2051" name="Rectangle 2"/>
          <p:cNvSpPr>
            <a:spLocks noGrp="1" noChangeArrowheads="1"/>
          </p:cNvSpPr>
          <p:nvPr>
            <p:ph type="body" idx="1"/>
          </p:nvPr>
        </p:nvSpPr>
        <p:spPr bwMode="auto">
          <a:xfrm>
            <a:off x="1270000" y="2768600"/>
            <a:ext cx="10464800" cy="5715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pic>
        <p:nvPicPr>
          <p:cNvPr id="2052" name="Picture 3"/>
          <p:cNvPicPr>
            <a:picLocks noChangeAspect="1" noChangeArrowheads="1"/>
          </p:cNvPicPr>
          <p:nvPr/>
        </p:nvPicPr>
        <p:blipFill>
          <a:blip r:embed="rId13" cstate="print"/>
          <a:srcRect/>
          <a:stretch>
            <a:fillRect/>
          </a:stretch>
        </p:blipFill>
        <p:spPr bwMode="auto">
          <a:xfrm>
            <a:off x="-393700" y="0"/>
            <a:ext cx="13792200" cy="97536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dt="0"/>
  <p:txStyles>
    <p:titleStyle>
      <a:lvl1pPr algn="ctr" rtl="0" eaLnBrk="0" fontAlgn="base" hangingPunct="0">
        <a:spcBef>
          <a:spcPct val="0"/>
        </a:spcBef>
        <a:spcAft>
          <a:spcPct val="0"/>
        </a:spcAft>
        <a:defRPr sz="8400">
          <a:solidFill>
            <a:schemeClr val="tx1"/>
          </a:solidFill>
          <a:latin typeface="+mj-lt"/>
          <a:ea typeface="+mj-ea"/>
          <a:cs typeface="ヒラギノ角ゴ ProN W3"/>
          <a:sym typeface="Gill Sans"/>
        </a:defRPr>
      </a:lvl1pPr>
      <a:lvl2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2pPr>
      <a:lvl3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3pPr>
      <a:lvl4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4pPr>
      <a:lvl5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5pPr>
      <a:lvl6pPr marL="4572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6pPr>
      <a:lvl7pPr marL="9144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7pPr>
      <a:lvl8pPr marL="13716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8pPr>
      <a:lvl9pPr marL="18288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5pPr>
      <a:lvl6pPr marL="29956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6pPr>
      <a:lvl7pPr marL="34528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7pPr>
      <a:lvl8pPr marL="39100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8pPr>
      <a:lvl9pPr marL="43672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310188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122508" y="390596"/>
            <a:ext cx="923205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bodyPr>
          <a:lstStyle/>
          <a:p>
            <a:pPr lvl="0"/>
            <a:r>
              <a:rPr lang="en-US" altLang="id-ID"/>
              <a:t>Click to edit Master title style</a:t>
            </a:r>
          </a:p>
        </p:txBody>
      </p:sp>
      <p:sp>
        <p:nvSpPr>
          <p:cNvPr id="1028" name="Text Placeholder 2"/>
          <p:cNvSpPr>
            <a:spLocks noGrp="1"/>
          </p:cNvSpPr>
          <p:nvPr>
            <p:ph type="body" idx="1"/>
          </p:nvPr>
        </p:nvSpPr>
        <p:spPr bwMode="auto">
          <a:xfrm>
            <a:off x="650240" y="2275841"/>
            <a:ext cx="11704320" cy="64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2F8EE571-48EF-4A5A-8B6B-1B9DEE15D9B0}" type="datetimeFigureOut">
              <a:rPr lang="en-US">
                <a:solidFill>
                  <a:prstClr val="black">
                    <a:tint val="75000"/>
                  </a:prstClr>
                </a:solidFill>
                <a:ea typeface="+mn-ea"/>
              </a:rPr>
              <a:pPr>
                <a:defRPr/>
              </a:pPr>
              <a:t>10/15/2019</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8E88645F-A39D-40D0-B29A-A288DB7D5B32}"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507709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5700" kern="1200">
          <a:solidFill>
            <a:schemeClr val="tx1"/>
          </a:solidFill>
          <a:latin typeface="+mj-lt"/>
          <a:ea typeface="+mj-ea"/>
          <a:cs typeface="+mj-cs"/>
        </a:defRPr>
      </a:lvl1pPr>
      <a:lvl2pPr algn="ctr" rtl="0" eaLnBrk="0" fontAlgn="base" hangingPunct="0">
        <a:spcBef>
          <a:spcPct val="0"/>
        </a:spcBef>
        <a:spcAft>
          <a:spcPct val="0"/>
        </a:spcAft>
        <a:defRPr sz="5700">
          <a:solidFill>
            <a:schemeClr val="tx1"/>
          </a:solidFill>
          <a:latin typeface="Calibri" pitchFamily="34" charset="0"/>
        </a:defRPr>
      </a:lvl2pPr>
      <a:lvl3pPr algn="ctr" rtl="0" eaLnBrk="0" fontAlgn="base" hangingPunct="0">
        <a:spcBef>
          <a:spcPct val="0"/>
        </a:spcBef>
        <a:spcAft>
          <a:spcPct val="0"/>
        </a:spcAft>
        <a:defRPr sz="5700">
          <a:solidFill>
            <a:schemeClr val="tx1"/>
          </a:solidFill>
          <a:latin typeface="Calibri" pitchFamily="34" charset="0"/>
        </a:defRPr>
      </a:lvl3pPr>
      <a:lvl4pPr algn="ctr" rtl="0" eaLnBrk="0" fontAlgn="base" hangingPunct="0">
        <a:spcBef>
          <a:spcPct val="0"/>
        </a:spcBef>
        <a:spcAft>
          <a:spcPct val="0"/>
        </a:spcAft>
        <a:defRPr sz="5700">
          <a:solidFill>
            <a:schemeClr val="tx1"/>
          </a:solidFill>
          <a:latin typeface="Calibri" pitchFamily="34" charset="0"/>
        </a:defRPr>
      </a:lvl4pPr>
      <a:lvl5pPr algn="ctr" rtl="0" eaLnBrk="0" fontAlgn="base" hangingPunct="0">
        <a:spcBef>
          <a:spcPct val="0"/>
        </a:spcBef>
        <a:spcAft>
          <a:spcPct val="0"/>
        </a:spcAft>
        <a:defRPr sz="5700">
          <a:solidFill>
            <a:schemeClr val="tx1"/>
          </a:solidFill>
          <a:latin typeface="Calibri" pitchFamily="34" charset="0"/>
        </a:defRPr>
      </a:lvl5pPr>
      <a:lvl6pPr marL="650230" algn="ctr" rtl="0" fontAlgn="base">
        <a:spcBef>
          <a:spcPct val="0"/>
        </a:spcBef>
        <a:spcAft>
          <a:spcPct val="0"/>
        </a:spcAft>
        <a:defRPr sz="6300">
          <a:solidFill>
            <a:schemeClr val="tx1"/>
          </a:solidFill>
          <a:latin typeface="Calibri" pitchFamily="34" charset="0"/>
        </a:defRPr>
      </a:lvl6pPr>
      <a:lvl7pPr marL="1300460" algn="ctr" rtl="0" fontAlgn="base">
        <a:spcBef>
          <a:spcPct val="0"/>
        </a:spcBef>
        <a:spcAft>
          <a:spcPct val="0"/>
        </a:spcAft>
        <a:defRPr sz="6300">
          <a:solidFill>
            <a:schemeClr val="tx1"/>
          </a:solidFill>
          <a:latin typeface="Calibri" pitchFamily="34" charset="0"/>
        </a:defRPr>
      </a:lvl7pPr>
      <a:lvl8pPr marL="1950690" algn="ctr" rtl="0" fontAlgn="base">
        <a:spcBef>
          <a:spcPct val="0"/>
        </a:spcBef>
        <a:spcAft>
          <a:spcPct val="0"/>
        </a:spcAft>
        <a:defRPr sz="6300">
          <a:solidFill>
            <a:schemeClr val="tx1"/>
          </a:solidFill>
          <a:latin typeface="Calibri" pitchFamily="34" charset="0"/>
        </a:defRPr>
      </a:lvl8pPr>
      <a:lvl9pPr marL="2600919" algn="ctr" rtl="0" fontAlgn="base">
        <a:spcBef>
          <a:spcPct val="0"/>
        </a:spcBef>
        <a:spcAft>
          <a:spcPct val="0"/>
        </a:spcAft>
        <a:defRPr sz="6300">
          <a:solidFill>
            <a:schemeClr val="tx1"/>
          </a:solidFill>
          <a:latin typeface="Calibri" pitchFamily="34" charset="0"/>
        </a:defRPr>
      </a:lvl9pPr>
    </p:titleStyle>
    <p:bodyStyle>
      <a:lvl1pPr marL="487672" indent="-487672" algn="l"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1pPr>
      <a:lvl2pPr marL="1056623" indent="-406394"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2pPr>
      <a:lvl3pPr marL="1625575" indent="-325115" algn="l" rtl="0" eaLnBrk="0" fontAlgn="base" hangingPunct="0">
        <a:spcBef>
          <a:spcPct val="20000"/>
        </a:spcBef>
        <a:spcAft>
          <a:spcPct val="0"/>
        </a:spcAft>
        <a:buFont typeface="Arial" pitchFamily="34" charset="0"/>
        <a:buChar char="•"/>
        <a:defRPr sz="3400" kern="1200">
          <a:solidFill>
            <a:schemeClr val="tx1"/>
          </a:solidFill>
          <a:latin typeface="+mn-lt"/>
          <a:ea typeface="+mn-ea"/>
          <a:cs typeface="+mn-cs"/>
        </a:defRPr>
      </a:lvl3pPr>
      <a:lvl4pPr marL="2275804" indent="-32511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4pPr>
      <a:lvl5pPr marL="2926034" indent="-32511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tich@ecampus.ut.ac.i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fkip.ut.ac.i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fkip.ut.ac.id/program-studi/s1-pendidikan-anak-usia-dini"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5079" y="2533591"/>
            <a:ext cx="12839104" cy="5979065"/>
          </a:xfrm>
          <a:prstGeom prst="rect">
            <a:avLst/>
          </a:prstGeom>
          <a:noFill/>
        </p:spPr>
        <p:txBody>
          <a:bodyPr wrap="square" lIns="130039" tIns="65020" rIns="130039" bIns="65020" rtlCol="0">
            <a:spAutoFit/>
          </a:bodyPr>
          <a:lstStyle/>
          <a:p>
            <a:pPr algn="ctr"/>
            <a:r>
              <a:rPr lang="en-CA" sz="3600" b="1" dirty="0"/>
              <a:t>THE ROLE OF THE INDONESIAN OPEN UNIVERSITY (UNIVERSITAS TERBUKA) TO THE EARLY CHILDHOOD EDUCATION TEACHERS</a:t>
            </a:r>
            <a:endParaRPr lang="en-US" sz="3600" b="1" dirty="0"/>
          </a:p>
          <a:p>
            <a:pPr algn="ctr"/>
            <a:r>
              <a:rPr lang="en-CA" sz="3600" b="1" dirty="0"/>
              <a:t>IN INDONESIA </a:t>
            </a:r>
            <a:endParaRPr lang="en-US" sz="3600" b="1" dirty="0"/>
          </a:p>
          <a:p>
            <a:pPr algn="ctr"/>
            <a:endParaRPr lang="en-US" sz="2800" dirty="0"/>
          </a:p>
          <a:p>
            <a:pPr algn="ctr"/>
            <a:r>
              <a:rPr lang="en-US" sz="2800" dirty="0" err="1"/>
              <a:t>Oleh</a:t>
            </a:r>
            <a:r>
              <a:rPr lang="en-US" sz="2800" dirty="0"/>
              <a:t> </a:t>
            </a:r>
          </a:p>
          <a:p>
            <a:pPr algn="ctr"/>
            <a:r>
              <a:rPr lang="it-IT" sz="2800" b="1" dirty="0"/>
              <a:t>Titi Chandrawati</a:t>
            </a:r>
            <a:r>
              <a:rPr lang="it-IT" sz="2800" dirty="0"/>
              <a:t> (</a:t>
            </a:r>
            <a:r>
              <a:rPr lang="it-IT" sz="2800" dirty="0">
                <a:hlinkClick r:id="rId3"/>
              </a:rPr>
              <a:t>titich@ecampus.ut.ac.id</a:t>
            </a:r>
            <a:r>
              <a:rPr lang="it-IT" sz="2800" dirty="0"/>
              <a:t>)</a:t>
            </a:r>
          </a:p>
          <a:p>
            <a:pPr algn="ctr"/>
            <a:r>
              <a:rPr lang="en-US" sz="2800" b="1" dirty="0" err="1"/>
              <a:t>Siti</a:t>
            </a:r>
            <a:r>
              <a:rPr lang="en-US" sz="2800" b="1" dirty="0"/>
              <a:t> </a:t>
            </a:r>
            <a:r>
              <a:rPr lang="en-US" sz="2800" b="1" dirty="0" err="1"/>
              <a:t>Aisyah</a:t>
            </a:r>
            <a:r>
              <a:rPr lang="en-US" sz="2800" b="1" dirty="0"/>
              <a:t> </a:t>
            </a:r>
            <a:r>
              <a:rPr lang="en-US" sz="2800" dirty="0"/>
              <a:t>(</a:t>
            </a:r>
            <a:r>
              <a:rPr lang="en-US" sz="2800" dirty="0" err="1"/>
              <a:t>sitia</a:t>
            </a:r>
            <a:r>
              <a:rPr lang="en-US" sz="2800" dirty="0"/>
              <a:t>@ ecampus.ut.ac.id),</a:t>
            </a:r>
          </a:p>
          <a:p>
            <a:pPr algn="ctr"/>
            <a:r>
              <a:rPr lang="en-US" sz="2800" b="1" dirty="0"/>
              <a:t>Dian Novita </a:t>
            </a:r>
            <a:r>
              <a:rPr lang="en-US" sz="2800" dirty="0"/>
              <a:t>(d.novita@ecampus.ut.ac.id</a:t>
            </a:r>
            <a:r>
              <a:rPr lang="en-US" sz="2000" dirty="0"/>
              <a:t>)</a:t>
            </a:r>
            <a:endParaRPr lang="en-US" sz="2000" b="1" dirty="0"/>
          </a:p>
          <a:p>
            <a:pPr algn="ctr"/>
            <a:endParaRPr lang="en-US" sz="2000" dirty="0"/>
          </a:p>
          <a:p>
            <a:pPr algn="ctr"/>
            <a:endParaRPr lang="en-US" sz="2000" dirty="0"/>
          </a:p>
          <a:p>
            <a:pPr algn="ctr"/>
            <a:endParaRPr lang="en-US" sz="2800" dirty="0"/>
          </a:p>
          <a:p>
            <a:pPr algn="ctr"/>
            <a:r>
              <a:rPr lang="en-US" sz="2800" dirty="0"/>
              <a:t>AAOU-Lahore, </a:t>
            </a:r>
            <a:r>
              <a:rPr lang="en-US" sz="2800" dirty="0" err="1"/>
              <a:t>Oktober</a:t>
            </a:r>
            <a:r>
              <a:rPr lang="en-US" sz="2800" dirty="0"/>
              <a:t> 2019</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873791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anim calcmode="lin" valueType="num">
                                      <p:cBhvr additive="base">
                                        <p:cTn id="31"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498999"/>
          </a:xfrm>
        </p:spPr>
        <p:txBody>
          <a:bodyPr/>
          <a:lstStyle/>
          <a:p>
            <a:pPr marL="571500" indent="-571500">
              <a:buFont typeface="Arial" panose="020B0604020202020204" pitchFamily="34" charset="0"/>
              <a:buChar char="•"/>
              <a:defRPr/>
            </a:pPr>
            <a:r>
              <a:rPr lang="en-US" sz="6000" b="1" dirty="0">
                <a:solidFill>
                  <a:srgbClr val="3366FF"/>
                </a:solidFill>
                <a:latin typeface="Baskerville Old Face" panose="02020602080505020303" pitchFamily="18" charset="0"/>
                <a:cs typeface="Arial" pitchFamily="34" charset="0"/>
              </a:rPr>
              <a:t>Methodology</a:t>
            </a:r>
          </a:p>
        </p:txBody>
      </p:sp>
      <p:sp>
        <p:nvSpPr>
          <p:cNvPr id="2" name="Content Placeholder 1"/>
          <p:cNvSpPr>
            <a:spLocks noGrp="1"/>
          </p:cNvSpPr>
          <p:nvPr>
            <p:ph idx="1"/>
          </p:nvPr>
        </p:nvSpPr>
        <p:spPr>
          <a:xfrm>
            <a:off x="165696" y="1869702"/>
            <a:ext cx="12457384" cy="6436925"/>
          </a:xfrm>
        </p:spPr>
        <p:txBody>
          <a:bodyPr/>
          <a:lstStyle/>
          <a:p>
            <a:r>
              <a:rPr lang="en-US" sz="3200" dirty="0">
                <a:latin typeface="Arial" panose="020B0604020202020204" pitchFamily="34" charset="0"/>
                <a:cs typeface="Arial" panose="020B0604020202020204" pitchFamily="34" charset="0"/>
              </a:rPr>
              <a:t>Used qualitative research approach: survey, online questionnaire, observation, documentation, and interviews</a:t>
            </a:r>
          </a:p>
          <a:p>
            <a:r>
              <a:rPr lang="en-US" sz="3200" dirty="0">
                <a:latin typeface="Arial" panose="020B0604020202020204" pitchFamily="34" charset="0"/>
                <a:cs typeface="Arial" panose="020B0604020202020204" pitchFamily="34" charset="0"/>
              </a:rPr>
              <a:t>The research was conducted in 2018 to 2019</a:t>
            </a:r>
          </a:p>
          <a:p>
            <a:r>
              <a:rPr lang="en-US" sz="3200" dirty="0">
                <a:latin typeface="Arial" panose="020B0604020202020204" pitchFamily="34" charset="0"/>
                <a:cs typeface="Arial" panose="020B0604020202020204" pitchFamily="34" charset="0"/>
              </a:rPr>
              <a:t>Respondents were the UT’s ECE student teachers who took face-to-face tutorial in Jakarta, Semarang and Surabaya in 2018 and students who took online tutorial for the (PAUD4405) Professionalism for ECE teachers course in 2018 &amp; 2019 </a:t>
            </a:r>
          </a:p>
          <a:p>
            <a:r>
              <a:rPr lang="en-US" sz="3200" dirty="0">
                <a:latin typeface="Arial" panose="020B0604020202020204" pitchFamily="34" charset="0"/>
                <a:cs typeface="Arial" panose="020B0604020202020204" pitchFamily="34" charset="0"/>
              </a:rPr>
              <a:t>Documentation were using the data from 4 research reports, the UT’s registration and from the UT’s center of academic support</a:t>
            </a:r>
          </a:p>
          <a:p>
            <a:r>
              <a:rPr lang="en-US" sz="3200" dirty="0">
                <a:latin typeface="Arial" panose="020B0604020202020204" pitchFamily="34" charset="0"/>
                <a:cs typeface="Arial" panose="020B0604020202020204" pitchFamily="34" charset="0"/>
              </a:rPr>
              <a:t>The data was analyzed descriptively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07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sp>
        <p:nvSpPr>
          <p:cNvPr id="13" name="Rectangle 8"/>
          <p:cNvSpPr>
            <a:spLocks noChangeArrowheads="1"/>
          </p:cNvSpPr>
          <p:nvPr/>
        </p:nvSpPr>
        <p:spPr bwMode="auto">
          <a:xfrm>
            <a:off x="2273711" y="1846934"/>
            <a:ext cx="67708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Table 1. Most Gender in UT’s ECE program</a:t>
            </a:r>
            <a:endParaRPr kumimoji="0" lang="en-US" altLang="ja-JP" sz="2800" b="0" i="0" u="none" strike="noStrike" cap="none" normalizeH="0" baseline="0" dirty="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chemeClr val="tx1"/>
              </a:solidFill>
              <a:effectLst/>
              <a:latin typeface="+mn-lt"/>
            </a:endParaRPr>
          </a:p>
        </p:txBody>
      </p:sp>
      <p:graphicFrame>
        <p:nvGraphicFramePr>
          <p:cNvPr id="15" name="Chart 14">
            <a:extLst>
              <a:ext uri="{FF2B5EF4-FFF2-40B4-BE49-F238E27FC236}">
                <a16:creationId xmlns:a16="http://schemas.microsoft.com/office/drawing/2014/main" id="{3206ABD8-763E-44CB-AF98-EF4BB5DC70D1}"/>
              </a:ext>
            </a:extLst>
          </p:cNvPr>
          <p:cNvGraphicFramePr/>
          <p:nvPr/>
        </p:nvGraphicFramePr>
        <p:xfrm>
          <a:off x="2278731" y="2769849"/>
          <a:ext cx="8856984" cy="392801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9"/>
          <p:cNvSpPr>
            <a:spLocks noChangeArrowheads="1"/>
          </p:cNvSpPr>
          <p:nvPr/>
        </p:nvSpPr>
        <p:spPr bwMode="auto">
          <a:xfrm>
            <a:off x="957784" y="495154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1454785" y="7309894"/>
            <a:ext cx="9881975" cy="1083374"/>
          </a:xfrm>
          <a:prstGeom prst="rect">
            <a:avLst/>
          </a:prstGeom>
        </p:spPr>
        <p:txBody>
          <a:bodyPr wrap="square">
            <a:spAutoFit/>
          </a:bodyPr>
          <a:lstStyle/>
          <a:p>
            <a:pPr marL="0" marR="0" indent="457200">
              <a:lnSpc>
                <a:spcPct val="115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From the Table 1 it was clearly shown that UT’s ECE program was dominated by female.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4414168" y="6671239"/>
            <a:ext cx="966507" cy="369332"/>
          </a:xfrm>
          <a:prstGeom prst="rect">
            <a:avLst/>
          </a:prstGeom>
          <a:noFill/>
        </p:spPr>
        <p:txBody>
          <a:bodyPr wrap="square" rtlCol="0">
            <a:spAutoFit/>
          </a:bodyPr>
          <a:lstStyle/>
          <a:p>
            <a:r>
              <a:rPr lang="en-US" sz="1800" dirty="0"/>
              <a:t>Female </a:t>
            </a:r>
          </a:p>
        </p:txBody>
      </p:sp>
      <p:sp>
        <p:nvSpPr>
          <p:cNvPr id="10" name="TextBox 9"/>
          <p:cNvSpPr txBox="1"/>
          <p:nvPr/>
        </p:nvSpPr>
        <p:spPr>
          <a:xfrm>
            <a:off x="7225564" y="6642909"/>
            <a:ext cx="1872208" cy="369332"/>
          </a:xfrm>
          <a:prstGeom prst="rect">
            <a:avLst/>
          </a:prstGeom>
          <a:noFill/>
        </p:spPr>
        <p:txBody>
          <a:bodyPr wrap="square" rtlCol="0">
            <a:spAutoFit/>
          </a:bodyPr>
          <a:lstStyle/>
          <a:p>
            <a:r>
              <a:rPr lang="en-US" sz="1800" dirty="0"/>
              <a:t>Male </a:t>
            </a:r>
          </a:p>
        </p:txBody>
      </p:sp>
    </p:spTree>
    <p:extLst>
      <p:ext uri="{BB962C8B-B14F-4D97-AF65-F5344CB8AC3E}">
        <p14:creationId xmlns:p14="http://schemas.microsoft.com/office/powerpoint/2010/main" val="129772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graphicFrame>
        <p:nvGraphicFramePr>
          <p:cNvPr id="14" name="Chart 13">
            <a:extLst>
              <a:ext uri="{FF2B5EF4-FFF2-40B4-BE49-F238E27FC236}">
                <a16:creationId xmlns:a16="http://schemas.microsoft.com/office/drawing/2014/main" id="{062DC999-16EE-4B9E-BE02-ABF2558AE73C}"/>
              </a:ext>
            </a:extLst>
          </p:cNvPr>
          <p:cNvGraphicFramePr/>
          <p:nvPr/>
        </p:nvGraphicFramePr>
        <p:xfrm>
          <a:off x="2026703" y="2304433"/>
          <a:ext cx="9361040" cy="49685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928739" y="1736281"/>
            <a:ext cx="8280920" cy="1169551"/>
          </a:xfrm>
          <a:prstGeom prst="rect">
            <a:avLst/>
          </a:prstGeom>
          <a:noFill/>
        </p:spPr>
        <p:txBody>
          <a:bodyPr wrap="square" rtlCol="0">
            <a:spAutoFit/>
          </a:bodyPr>
          <a:lstStyle/>
          <a:p>
            <a:r>
              <a:rPr lang="en-US" sz="2800" dirty="0"/>
              <a:t>Table 2. the Reason for registering at UT</a:t>
            </a:r>
          </a:p>
          <a:p>
            <a:endParaRPr lang="en-US" dirty="0"/>
          </a:p>
        </p:txBody>
      </p:sp>
      <p:sp>
        <p:nvSpPr>
          <p:cNvPr id="7" name="TextBox 6"/>
          <p:cNvSpPr txBox="1"/>
          <p:nvPr/>
        </p:nvSpPr>
        <p:spPr>
          <a:xfrm>
            <a:off x="4054128" y="7253064"/>
            <a:ext cx="966507" cy="369332"/>
          </a:xfrm>
          <a:prstGeom prst="rect">
            <a:avLst/>
          </a:prstGeom>
          <a:noFill/>
        </p:spPr>
        <p:txBody>
          <a:bodyPr wrap="square" rtlCol="0">
            <a:spAutoFit/>
          </a:bodyPr>
          <a:lstStyle/>
          <a:p>
            <a:r>
              <a:rPr lang="en-US" sz="1800" dirty="0"/>
              <a:t>agree</a:t>
            </a:r>
          </a:p>
        </p:txBody>
      </p:sp>
      <p:sp>
        <p:nvSpPr>
          <p:cNvPr id="8" name="TextBox 7"/>
          <p:cNvSpPr txBox="1"/>
          <p:nvPr/>
        </p:nvSpPr>
        <p:spPr>
          <a:xfrm>
            <a:off x="6005680" y="7253064"/>
            <a:ext cx="1872208" cy="369332"/>
          </a:xfrm>
          <a:prstGeom prst="rect">
            <a:avLst/>
          </a:prstGeom>
          <a:noFill/>
        </p:spPr>
        <p:txBody>
          <a:bodyPr wrap="square" rtlCol="0">
            <a:spAutoFit/>
          </a:bodyPr>
          <a:lstStyle/>
          <a:p>
            <a:r>
              <a:rPr lang="en-US" sz="1800" dirty="0"/>
              <a:t>Rather agree</a:t>
            </a:r>
          </a:p>
        </p:txBody>
      </p:sp>
      <p:sp>
        <p:nvSpPr>
          <p:cNvPr id="9" name="TextBox 8"/>
          <p:cNvSpPr txBox="1"/>
          <p:nvPr/>
        </p:nvSpPr>
        <p:spPr>
          <a:xfrm>
            <a:off x="8476522" y="7253064"/>
            <a:ext cx="1316146" cy="369332"/>
          </a:xfrm>
          <a:prstGeom prst="rect">
            <a:avLst/>
          </a:prstGeom>
          <a:noFill/>
        </p:spPr>
        <p:txBody>
          <a:bodyPr wrap="square" rtlCol="0">
            <a:spAutoFit/>
          </a:bodyPr>
          <a:lstStyle/>
          <a:p>
            <a:r>
              <a:rPr lang="en-US" sz="1800" dirty="0"/>
              <a:t>disagree</a:t>
            </a:r>
          </a:p>
        </p:txBody>
      </p:sp>
    </p:spTree>
    <p:extLst>
      <p:ext uri="{BB962C8B-B14F-4D97-AF65-F5344CB8AC3E}">
        <p14:creationId xmlns:p14="http://schemas.microsoft.com/office/powerpoint/2010/main" val="15484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graphicFrame>
        <p:nvGraphicFramePr>
          <p:cNvPr id="5" name="Chart 4">
            <a:extLst>
              <a:ext uri="{FF2B5EF4-FFF2-40B4-BE49-F238E27FC236}">
                <a16:creationId xmlns:a16="http://schemas.microsoft.com/office/drawing/2014/main" id="{03D51B5C-A51D-43B0-A3CA-F2B9F2E08E37}"/>
              </a:ext>
            </a:extLst>
          </p:cNvPr>
          <p:cNvGraphicFramePr/>
          <p:nvPr/>
        </p:nvGraphicFramePr>
        <p:xfrm>
          <a:off x="2757984" y="2860577"/>
          <a:ext cx="7776863" cy="42484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67687" y="2008132"/>
            <a:ext cx="8640960" cy="1600438"/>
          </a:xfrm>
          <a:prstGeom prst="rect">
            <a:avLst/>
          </a:prstGeom>
          <a:noFill/>
        </p:spPr>
        <p:txBody>
          <a:bodyPr wrap="square" rtlCol="0">
            <a:spAutoFit/>
          </a:bodyPr>
          <a:lstStyle/>
          <a:p>
            <a:r>
              <a:rPr lang="en-US" sz="2800" dirty="0"/>
              <a:t>Table 3. the  Reason why the new students registered to UT</a:t>
            </a:r>
          </a:p>
          <a:p>
            <a:endParaRPr lang="en-US" dirty="0"/>
          </a:p>
        </p:txBody>
      </p:sp>
      <p:sp>
        <p:nvSpPr>
          <p:cNvPr id="4" name="TextBox 3"/>
          <p:cNvSpPr txBox="1"/>
          <p:nvPr/>
        </p:nvSpPr>
        <p:spPr>
          <a:xfrm>
            <a:off x="730559" y="7613104"/>
            <a:ext cx="11953328" cy="1846659"/>
          </a:xfrm>
          <a:prstGeom prst="rect">
            <a:avLst/>
          </a:prstGeom>
          <a:noFill/>
        </p:spPr>
        <p:txBody>
          <a:bodyPr wrap="square" rtlCol="0">
            <a:spAutoFit/>
          </a:bodyPr>
          <a:lstStyle/>
          <a:p>
            <a:r>
              <a:rPr lang="en-US" sz="2400" dirty="0"/>
              <a:t>From Table 2 and 3, it was shown that the ECE teachers registered to UT since UT was suitable for them and they understood about UT and the distance education learning system.</a:t>
            </a:r>
          </a:p>
          <a:p>
            <a:endParaRPr lang="en-US" dirty="0"/>
          </a:p>
        </p:txBody>
      </p:sp>
      <p:sp>
        <p:nvSpPr>
          <p:cNvPr id="8" name="TextBox 7"/>
          <p:cNvSpPr txBox="1"/>
          <p:nvPr/>
        </p:nvSpPr>
        <p:spPr>
          <a:xfrm>
            <a:off x="4270152" y="6965032"/>
            <a:ext cx="966507" cy="369332"/>
          </a:xfrm>
          <a:prstGeom prst="rect">
            <a:avLst/>
          </a:prstGeom>
          <a:noFill/>
        </p:spPr>
        <p:txBody>
          <a:bodyPr wrap="square" rtlCol="0">
            <a:spAutoFit/>
          </a:bodyPr>
          <a:lstStyle/>
          <a:p>
            <a:r>
              <a:rPr lang="en-US" sz="1800" dirty="0"/>
              <a:t>agree</a:t>
            </a:r>
          </a:p>
        </p:txBody>
      </p:sp>
      <p:sp>
        <p:nvSpPr>
          <p:cNvPr id="9" name="TextBox 8"/>
          <p:cNvSpPr txBox="1"/>
          <p:nvPr/>
        </p:nvSpPr>
        <p:spPr>
          <a:xfrm>
            <a:off x="6101330" y="6965032"/>
            <a:ext cx="1872208" cy="369332"/>
          </a:xfrm>
          <a:prstGeom prst="rect">
            <a:avLst/>
          </a:prstGeom>
          <a:noFill/>
        </p:spPr>
        <p:txBody>
          <a:bodyPr wrap="square" rtlCol="0">
            <a:spAutoFit/>
          </a:bodyPr>
          <a:lstStyle/>
          <a:p>
            <a:r>
              <a:rPr lang="en-US" sz="1800" dirty="0"/>
              <a:t>Rather agree</a:t>
            </a:r>
          </a:p>
        </p:txBody>
      </p:sp>
      <p:sp>
        <p:nvSpPr>
          <p:cNvPr id="10" name="TextBox 9"/>
          <p:cNvSpPr txBox="1"/>
          <p:nvPr/>
        </p:nvSpPr>
        <p:spPr>
          <a:xfrm>
            <a:off x="8002567" y="6984978"/>
            <a:ext cx="1316146" cy="369332"/>
          </a:xfrm>
          <a:prstGeom prst="rect">
            <a:avLst/>
          </a:prstGeom>
          <a:noFill/>
        </p:spPr>
        <p:txBody>
          <a:bodyPr wrap="square" rtlCol="0">
            <a:spAutoFit/>
          </a:bodyPr>
          <a:lstStyle/>
          <a:p>
            <a:r>
              <a:rPr lang="en-US" sz="1800" dirty="0"/>
              <a:t>disagree</a:t>
            </a:r>
          </a:p>
        </p:txBody>
      </p:sp>
    </p:spTree>
    <p:extLst>
      <p:ext uri="{BB962C8B-B14F-4D97-AF65-F5344CB8AC3E}">
        <p14:creationId xmlns:p14="http://schemas.microsoft.com/office/powerpoint/2010/main" val="391593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graphicFrame>
        <p:nvGraphicFramePr>
          <p:cNvPr id="5" name="Chart 4">
            <a:extLst>
              <a:ext uri="{FF2B5EF4-FFF2-40B4-BE49-F238E27FC236}">
                <a16:creationId xmlns:a16="http://schemas.microsoft.com/office/drawing/2014/main" id="{954BD0F4-8955-44A8-B12A-9DB8B2268C98}"/>
              </a:ext>
            </a:extLst>
          </p:cNvPr>
          <p:cNvGraphicFramePr/>
          <p:nvPr>
            <p:extLst>
              <p:ext uri="{D42A27DB-BD31-4B8C-83A1-F6EECF244321}">
                <p14:modId xmlns:p14="http://schemas.microsoft.com/office/powerpoint/2010/main" val="2350118695"/>
              </p:ext>
            </p:extLst>
          </p:nvPr>
        </p:nvGraphicFramePr>
        <p:xfrm>
          <a:off x="2974008" y="3436640"/>
          <a:ext cx="8956195"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71585" y="2272609"/>
            <a:ext cx="9361040" cy="1600438"/>
          </a:xfrm>
          <a:prstGeom prst="rect">
            <a:avLst/>
          </a:prstGeom>
          <a:noFill/>
        </p:spPr>
        <p:txBody>
          <a:bodyPr wrap="square" rtlCol="0">
            <a:spAutoFit/>
          </a:bodyPr>
          <a:lstStyle/>
          <a:p>
            <a:r>
              <a:rPr lang="en-US" sz="2800" dirty="0"/>
              <a:t>Table 6. the Attendance of ECE student teachers who attended the EKBJJ training</a:t>
            </a:r>
          </a:p>
          <a:p>
            <a:endParaRPr lang="en-US" dirty="0"/>
          </a:p>
        </p:txBody>
      </p:sp>
      <p:sp>
        <p:nvSpPr>
          <p:cNvPr id="4" name="TextBox 3"/>
          <p:cNvSpPr txBox="1"/>
          <p:nvPr/>
        </p:nvSpPr>
        <p:spPr>
          <a:xfrm>
            <a:off x="4564449" y="8373834"/>
            <a:ext cx="966507" cy="369332"/>
          </a:xfrm>
          <a:prstGeom prst="rect">
            <a:avLst/>
          </a:prstGeom>
          <a:noFill/>
        </p:spPr>
        <p:txBody>
          <a:bodyPr wrap="square" rtlCol="0">
            <a:spAutoFit/>
          </a:bodyPr>
          <a:lstStyle/>
          <a:p>
            <a:r>
              <a:rPr lang="en-US" sz="1800" dirty="0"/>
              <a:t>agree</a:t>
            </a:r>
          </a:p>
        </p:txBody>
      </p:sp>
      <p:sp>
        <p:nvSpPr>
          <p:cNvPr id="7" name="TextBox 6"/>
          <p:cNvSpPr txBox="1"/>
          <p:nvPr/>
        </p:nvSpPr>
        <p:spPr>
          <a:xfrm>
            <a:off x="6516001" y="8373834"/>
            <a:ext cx="1872208" cy="369332"/>
          </a:xfrm>
          <a:prstGeom prst="rect">
            <a:avLst/>
          </a:prstGeom>
          <a:noFill/>
        </p:spPr>
        <p:txBody>
          <a:bodyPr wrap="square" rtlCol="0">
            <a:spAutoFit/>
          </a:bodyPr>
          <a:lstStyle/>
          <a:p>
            <a:r>
              <a:rPr lang="en-US" sz="1800" dirty="0"/>
              <a:t>Rather agree</a:t>
            </a:r>
          </a:p>
        </p:txBody>
      </p:sp>
      <p:sp>
        <p:nvSpPr>
          <p:cNvPr id="8" name="TextBox 7"/>
          <p:cNvSpPr txBox="1"/>
          <p:nvPr/>
        </p:nvSpPr>
        <p:spPr>
          <a:xfrm>
            <a:off x="8986843" y="8373834"/>
            <a:ext cx="1316146" cy="369332"/>
          </a:xfrm>
          <a:prstGeom prst="rect">
            <a:avLst/>
          </a:prstGeom>
          <a:noFill/>
        </p:spPr>
        <p:txBody>
          <a:bodyPr wrap="square" rtlCol="0">
            <a:spAutoFit/>
          </a:bodyPr>
          <a:lstStyle/>
          <a:p>
            <a:r>
              <a:rPr lang="en-US" sz="1800" dirty="0"/>
              <a:t>disagree</a:t>
            </a:r>
          </a:p>
        </p:txBody>
      </p:sp>
    </p:spTree>
    <p:extLst>
      <p:ext uri="{BB962C8B-B14F-4D97-AF65-F5344CB8AC3E}">
        <p14:creationId xmlns:p14="http://schemas.microsoft.com/office/powerpoint/2010/main" val="119069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sp>
        <p:nvSpPr>
          <p:cNvPr id="2" name="TextBox 1"/>
          <p:cNvSpPr txBox="1"/>
          <p:nvPr/>
        </p:nvSpPr>
        <p:spPr>
          <a:xfrm>
            <a:off x="1101800" y="1909591"/>
            <a:ext cx="11252760" cy="1384995"/>
          </a:xfrm>
          <a:prstGeom prst="rect">
            <a:avLst/>
          </a:prstGeom>
          <a:noFill/>
        </p:spPr>
        <p:txBody>
          <a:bodyPr wrap="square" rtlCol="0">
            <a:spAutoFit/>
          </a:bodyPr>
          <a:lstStyle/>
          <a:p>
            <a:r>
              <a:rPr lang="en-US" sz="2800" dirty="0"/>
              <a:t>The online questionnaire’s data revealed that the ECE student teachers who participated in online tutorial felt that participated in online helped her many useful things  as mentioned by this three students </a:t>
            </a:r>
          </a:p>
        </p:txBody>
      </p:sp>
      <p:sp>
        <p:nvSpPr>
          <p:cNvPr id="4" name="TextBox 3"/>
          <p:cNvSpPr txBox="1"/>
          <p:nvPr/>
        </p:nvSpPr>
        <p:spPr>
          <a:xfrm>
            <a:off x="1037482" y="3301139"/>
            <a:ext cx="11585597" cy="6737229"/>
          </a:xfrm>
          <a:prstGeom prst="rect">
            <a:avLst/>
          </a:prstGeom>
          <a:noFill/>
        </p:spPr>
        <p:txBody>
          <a:bodyPr wrap="square" rtlCol="0">
            <a:noAutofit/>
          </a:bodyPr>
          <a:lstStyle/>
          <a:p>
            <a:pPr lvl="0"/>
            <a:r>
              <a:rPr lang="en-US" sz="2800" dirty="0"/>
              <a:t>1. Participating in online tutorial made me proud since my friends from other university never have any experience as I had (2015)</a:t>
            </a:r>
          </a:p>
          <a:p>
            <a:pPr lvl="0"/>
            <a:r>
              <a:rPr lang="en-US" sz="2800" dirty="0"/>
              <a:t>2.“With this online tutorial I can learn new things about the subjects I study and the dialogues in this online tutorial are very useful and also I got a lot of knowledge from friends” (2018).</a:t>
            </a:r>
          </a:p>
          <a:p>
            <a:pPr lvl="0"/>
            <a:r>
              <a:rPr lang="en-US" sz="2800" dirty="0"/>
              <a:t>3. a. Participating in online tutorial is helping me understand this subject more deeply and helping me to understand how to become a professional ECE teacher (2018)</a:t>
            </a:r>
          </a:p>
          <a:p>
            <a:r>
              <a:rPr lang="en-US" sz="2800" dirty="0"/>
              <a:t>b. The benefits for me are very meaningful to make me a professional ECE teacher and from reading the learning material in the online tutorial I know steps on how to become a professional ECE teacher</a:t>
            </a:r>
          </a:p>
          <a:p>
            <a:r>
              <a:rPr lang="en-US" sz="2800" dirty="0"/>
              <a:t>c. studying at UT is very suitable for me and I really like to study at UT online system like this, because I live far from UT’s regional center in </a:t>
            </a:r>
            <a:r>
              <a:rPr lang="en-US" sz="2800" dirty="0" err="1"/>
              <a:t>Palangkaraya</a:t>
            </a:r>
            <a:r>
              <a:rPr lang="en-US" sz="2800" dirty="0"/>
              <a:t> </a:t>
            </a:r>
          </a:p>
          <a:p>
            <a:endParaRPr lang="en-US" sz="2800" dirty="0"/>
          </a:p>
        </p:txBody>
      </p:sp>
    </p:spTree>
    <p:extLst>
      <p:ext uri="{BB962C8B-B14F-4D97-AF65-F5344CB8AC3E}">
        <p14:creationId xmlns:p14="http://schemas.microsoft.com/office/powerpoint/2010/main" val="207042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sp>
        <p:nvSpPr>
          <p:cNvPr id="5" name="Rectangle 4"/>
          <p:cNvSpPr/>
          <p:nvPr/>
        </p:nvSpPr>
        <p:spPr>
          <a:xfrm>
            <a:off x="885776" y="1715935"/>
            <a:ext cx="11809312" cy="1578894"/>
          </a:xfrm>
          <a:prstGeom prst="rect">
            <a:avLst/>
          </a:prstGeom>
        </p:spPr>
        <p:txBody>
          <a:bodyPr wrap="square">
            <a:spAutoFit/>
          </a:bodyPr>
          <a:lstStyle/>
          <a:p>
            <a:pPr marL="0" marR="0" algn="ctr">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Table 7. Data of  the number of UT’s ECE student teachers who participated in online tutorial in ECE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program (data from the UT’s center of academic support in 2019)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597743" y="3455725"/>
          <a:ext cx="11756817" cy="2855160"/>
        </p:xfrm>
        <a:graphic>
          <a:graphicData uri="http://schemas.openxmlformats.org/drawingml/2006/table">
            <a:tbl>
              <a:tblPr firstRow="1" firstCol="1" bandRow="1">
                <a:tableStyleId>{5C22544A-7EE6-4342-B048-85BDC9FD1C3A}</a:tableStyleId>
              </a:tblPr>
              <a:tblGrid>
                <a:gridCol w="1384667">
                  <a:extLst>
                    <a:ext uri="{9D8B030D-6E8A-4147-A177-3AD203B41FA5}">
                      <a16:colId xmlns:a16="http://schemas.microsoft.com/office/drawing/2014/main" val="20000"/>
                    </a:ext>
                  </a:extLst>
                </a:gridCol>
                <a:gridCol w="1384666">
                  <a:extLst>
                    <a:ext uri="{9D8B030D-6E8A-4147-A177-3AD203B41FA5}">
                      <a16:colId xmlns:a16="http://schemas.microsoft.com/office/drawing/2014/main" val="20001"/>
                    </a:ext>
                  </a:extLst>
                </a:gridCol>
                <a:gridCol w="1383382">
                  <a:extLst>
                    <a:ext uri="{9D8B030D-6E8A-4147-A177-3AD203B41FA5}">
                      <a16:colId xmlns:a16="http://schemas.microsoft.com/office/drawing/2014/main" val="20002"/>
                    </a:ext>
                  </a:extLst>
                </a:gridCol>
                <a:gridCol w="1319893">
                  <a:extLst>
                    <a:ext uri="{9D8B030D-6E8A-4147-A177-3AD203B41FA5}">
                      <a16:colId xmlns:a16="http://schemas.microsoft.com/office/drawing/2014/main" val="20003"/>
                    </a:ext>
                  </a:extLst>
                </a:gridCol>
                <a:gridCol w="1446871">
                  <a:extLst>
                    <a:ext uri="{9D8B030D-6E8A-4147-A177-3AD203B41FA5}">
                      <a16:colId xmlns:a16="http://schemas.microsoft.com/office/drawing/2014/main" val="20004"/>
                    </a:ext>
                  </a:extLst>
                </a:gridCol>
                <a:gridCol w="1383382">
                  <a:extLst>
                    <a:ext uri="{9D8B030D-6E8A-4147-A177-3AD203B41FA5}">
                      <a16:colId xmlns:a16="http://schemas.microsoft.com/office/drawing/2014/main" val="20005"/>
                    </a:ext>
                  </a:extLst>
                </a:gridCol>
                <a:gridCol w="1270347">
                  <a:extLst>
                    <a:ext uri="{9D8B030D-6E8A-4147-A177-3AD203B41FA5}">
                      <a16:colId xmlns:a16="http://schemas.microsoft.com/office/drawing/2014/main" val="20006"/>
                    </a:ext>
                  </a:extLst>
                </a:gridCol>
                <a:gridCol w="1117495">
                  <a:extLst>
                    <a:ext uri="{9D8B030D-6E8A-4147-A177-3AD203B41FA5}">
                      <a16:colId xmlns:a16="http://schemas.microsoft.com/office/drawing/2014/main" val="20007"/>
                    </a:ext>
                  </a:extLst>
                </a:gridCol>
                <a:gridCol w="1066114">
                  <a:extLst>
                    <a:ext uri="{9D8B030D-6E8A-4147-A177-3AD203B41FA5}">
                      <a16:colId xmlns:a16="http://schemas.microsoft.com/office/drawing/2014/main" val="20008"/>
                    </a:ext>
                  </a:extLst>
                </a:gridCol>
              </a:tblGrid>
              <a:tr h="1318525">
                <a:tc>
                  <a:txBody>
                    <a:bodyPr/>
                    <a:lstStyle/>
                    <a:p>
                      <a:pPr marL="0" marR="0">
                        <a:lnSpc>
                          <a:spcPct val="115000"/>
                        </a:lnSpc>
                        <a:spcBef>
                          <a:spcPts val="0"/>
                        </a:spcBef>
                        <a:spcAft>
                          <a:spcPts val="0"/>
                        </a:spcAft>
                      </a:pPr>
                      <a:r>
                        <a:rPr lang="id-ID" sz="1200" dirty="0">
                          <a:solidFill>
                            <a:schemeClr val="tx1"/>
                          </a:solidFill>
                          <a:effectLst/>
                        </a:rPr>
                        <a:t>2015.1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2015.2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2016.1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2016.2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2017.1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2017.2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2018.1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2018.2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id-ID" sz="1200" dirty="0">
                          <a:solidFill>
                            <a:schemeClr val="tx1"/>
                          </a:solidFill>
                          <a:effectLst/>
                        </a:rPr>
                        <a:t>2019.1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36635">
                <a:tc>
                  <a:txBody>
                    <a:bodyPr/>
                    <a:lstStyle/>
                    <a:p>
                      <a:pPr marL="0" marR="0">
                        <a:lnSpc>
                          <a:spcPct val="115000"/>
                        </a:lnSpc>
                        <a:spcBef>
                          <a:spcPts val="0"/>
                        </a:spcBef>
                        <a:spcAft>
                          <a:spcPts val="0"/>
                        </a:spcAft>
                      </a:pPr>
                      <a:r>
                        <a:rPr lang="en-US"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2666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3632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3486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3457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3457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3423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6881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850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sp>
        <p:nvSpPr>
          <p:cNvPr id="4" name="TextBox 3"/>
          <p:cNvSpPr txBox="1"/>
          <p:nvPr/>
        </p:nvSpPr>
        <p:spPr>
          <a:xfrm>
            <a:off x="237704" y="1785672"/>
            <a:ext cx="12518191"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t>Participating in online tutorial helped me to learn the course materials (interview with 2 ECE student teachers)</a:t>
            </a:r>
          </a:p>
          <a:p>
            <a:pPr marL="457200" indent="-457200">
              <a:buFont typeface="Arial" panose="020B0604020202020204" pitchFamily="34" charset="0"/>
              <a:buChar char="•"/>
            </a:pPr>
            <a:r>
              <a:rPr lang="en-US" sz="2800" dirty="0"/>
              <a:t>Participating in online tutorial make the students to read the learning content, give responses to the 8</a:t>
            </a:r>
            <a:r>
              <a:rPr lang="en-US" sz="2800" baseline="30000" dirty="0"/>
              <a:t>th</a:t>
            </a:r>
            <a:r>
              <a:rPr lang="en-US" sz="2800" dirty="0"/>
              <a:t> topic discussions</a:t>
            </a:r>
            <a:r>
              <a:rPr lang="en-US" sz="2800" dirty="0">
                <a:sym typeface="Wingdings" panose="05000000000000000000" pitchFamily="2" charset="2"/>
              </a:rPr>
              <a:t> </a:t>
            </a:r>
            <a:r>
              <a:rPr lang="en-US" sz="2800" dirty="0"/>
              <a:t>participants learn actively. (observations in online students’ participation)</a:t>
            </a:r>
          </a:p>
          <a:p>
            <a:pPr marL="457200" indent="-457200">
              <a:buFont typeface="Arial" panose="020B0604020202020204" pitchFamily="34" charset="0"/>
              <a:buChar char="•"/>
            </a:pPr>
            <a:r>
              <a:rPr lang="en-US" sz="2800" dirty="0"/>
              <a:t>Comparison: in 2013 the ECE student teachers who participated in online tutorial from 100 students who registered, only 10 to 15 students wanted to actively participated in online discussions (</a:t>
            </a:r>
            <a:r>
              <a:rPr lang="en-US" sz="2800" dirty="0" err="1"/>
              <a:t>Chandrawati</a:t>
            </a:r>
            <a:r>
              <a:rPr lang="en-US" sz="2800" dirty="0"/>
              <a:t>, 2015), </a:t>
            </a:r>
          </a:p>
          <a:p>
            <a:pPr marL="457200" indent="-457200">
              <a:buFont typeface="Arial" panose="020B0604020202020204" pitchFamily="34" charset="0"/>
              <a:buChar char="•"/>
            </a:pPr>
            <a:r>
              <a:rPr lang="en-US" sz="2800" dirty="0"/>
              <a:t>in 20181 from 95 students per class who participated in online tutorial there were 32 students who actively discussed the topic discussion (</a:t>
            </a:r>
            <a:r>
              <a:rPr lang="en-US" sz="2800" dirty="0" err="1"/>
              <a:t>Chandrawati</a:t>
            </a:r>
            <a:r>
              <a:rPr lang="en-US" sz="2800" dirty="0"/>
              <a:t>, 2018), and </a:t>
            </a:r>
          </a:p>
          <a:p>
            <a:pPr marL="457200" indent="-457200">
              <a:buFont typeface="Arial" panose="020B0604020202020204" pitchFamily="34" charset="0"/>
              <a:buChar char="•"/>
            </a:pPr>
            <a:r>
              <a:rPr lang="en-US" sz="2800" dirty="0"/>
              <a:t>in 20191 from 50 students per class who participated in online tutorial there were 33 students who actively discussed the topic discussion (</a:t>
            </a:r>
            <a:r>
              <a:rPr lang="en-US" sz="2800" dirty="0" err="1"/>
              <a:t>Chandrawati</a:t>
            </a:r>
            <a:r>
              <a:rPr lang="en-US" sz="2800" dirty="0"/>
              <a:t>, 2019).</a:t>
            </a:r>
          </a:p>
          <a:p>
            <a:pPr marL="457200" indent="-457200">
              <a:buFont typeface="Arial" panose="020B0604020202020204" pitchFamily="34" charset="0"/>
              <a:buChar char="•"/>
            </a:pPr>
            <a:r>
              <a:rPr lang="en-US" sz="2800" dirty="0"/>
              <a:t>In 2019 (</a:t>
            </a:r>
            <a:r>
              <a:rPr lang="en-US" sz="2800" dirty="0" err="1"/>
              <a:t>Asyah</a:t>
            </a:r>
            <a:r>
              <a:rPr lang="en-US" sz="2800" dirty="0"/>
              <a:t> &amp; </a:t>
            </a:r>
            <a:r>
              <a:rPr lang="en-US" sz="2800" dirty="0" err="1"/>
              <a:t>Chandrawati</a:t>
            </a:r>
            <a:r>
              <a:rPr lang="en-US" sz="2800" dirty="0"/>
              <a:t>) investigated that learning via online tutorial help students to understand the learning content</a:t>
            </a:r>
          </a:p>
        </p:txBody>
      </p:sp>
    </p:spTree>
    <p:extLst>
      <p:ext uri="{BB962C8B-B14F-4D97-AF65-F5344CB8AC3E}">
        <p14:creationId xmlns:p14="http://schemas.microsoft.com/office/powerpoint/2010/main" val="209018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97785"/>
          </a:xfrm>
        </p:spPr>
        <p:txBody>
          <a:bodyPr/>
          <a:lstStyle/>
          <a:p>
            <a:r>
              <a:rPr lang="en-US" sz="6000" b="1" dirty="0">
                <a:solidFill>
                  <a:srgbClr val="0000FF"/>
                </a:solidFill>
                <a:latin typeface="Baskerville Old Face" panose="02020602080505020303" pitchFamily="18" charset="0"/>
              </a:rPr>
              <a:t>Results &amp; Discussion</a:t>
            </a:r>
            <a:endParaRPr lang="id-ID" sz="6000" b="1" dirty="0">
              <a:solidFill>
                <a:srgbClr val="0000FF"/>
              </a:solidFill>
              <a:latin typeface="Baskerville Old Face" panose="02020602080505020303" pitchFamily="18" charset="0"/>
            </a:endParaRPr>
          </a:p>
        </p:txBody>
      </p:sp>
      <p:sp>
        <p:nvSpPr>
          <p:cNvPr id="2" name="TextBox 1"/>
          <p:cNvSpPr txBox="1"/>
          <p:nvPr/>
        </p:nvSpPr>
        <p:spPr>
          <a:xfrm>
            <a:off x="525736" y="1924472"/>
            <a:ext cx="11548483" cy="6986528"/>
          </a:xfrm>
          <a:prstGeom prst="rect">
            <a:avLst/>
          </a:prstGeom>
          <a:noFill/>
        </p:spPr>
        <p:txBody>
          <a:bodyPr wrap="square" rtlCol="0">
            <a:spAutoFit/>
          </a:bodyPr>
          <a:lstStyle/>
          <a:p>
            <a:pPr marL="457200" indent="-457200">
              <a:buFont typeface="Arial" panose="020B0604020202020204" pitchFamily="34" charset="0"/>
              <a:buChar char="•"/>
            </a:pPr>
            <a:r>
              <a:rPr lang="en-US" sz="2800" dirty="0"/>
              <a:t>From the data, it showed that the number of ECE student teachers who learn actively in online tutorial is increasing. In online tutorial, the learning process is two ways it means the tutors try to have dialogue with the students with doing discussions</a:t>
            </a:r>
          </a:p>
          <a:p>
            <a:pPr marL="457200" indent="-457200">
              <a:buFont typeface="Arial" panose="020B0604020202020204" pitchFamily="34" charset="0"/>
              <a:buChar char="•"/>
            </a:pPr>
            <a:r>
              <a:rPr lang="en-US" sz="2800" dirty="0"/>
              <a:t>The results of this study supported the other research did by </a:t>
            </a:r>
            <a:r>
              <a:rPr lang="en-US" sz="2800" dirty="0" err="1"/>
              <a:t>Chandrawati</a:t>
            </a:r>
            <a:r>
              <a:rPr lang="en-US" sz="2800" dirty="0"/>
              <a:t> (2018) in 2017/2018 that participating in online tutorial helped to make UT’s ECE student teachers learned actively by discussing some topics, giving their opinions or perceptions towards the topics being discussed in the online tutorials. </a:t>
            </a:r>
          </a:p>
          <a:p>
            <a:pPr marL="457200" indent="-457200">
              <a:buFont typeface="Arial" panose="020B0604020202020204" pitchFamily="34" charset="0"/>
              <a:buChar char="•"/>
            </a:pPr>
            <a:r>
              <a:rPr lang="en-US" sz="2800" dirty="0" err="1"/>
              <a:t>Chandrawati</a:t>
            </a:r>
            <a:r>
              <a:rPr lang="en-US" sz="2800" dirty="0"/>
              <a:t> (2018) also found that joining the online tutorial made the students to get used in using computer and internet. </a:t>
            </a:r>
          </a:p>
          <a:p>
            <a:pPr marL="457200" indent="-457200">
              <a:buFont typeface="Arial" panose="020B0604020202020204" pitchFamily="34" charset="0"/>
              <a:buChar char="•"/>
            </a:pPr>
            <a:r>
              <a:rPr lang="en-US" sz="2800" dirty="0"/>
              <a:t>The results of this study showed that it is proven that UT has a role as an agent of change for the ECE teachers in Indonesia since by studying at UT the ECE student teachers learn to study actively and independently. Moreover, UT has helped them to experience how to learn online. </a:t>
            </a:r>
          </a:p>
        </p:txBody>
      </p:sp>
    </p:spTree>
    <p:extLst>
      <p:ext uri="{BB962C8B-B14F-4D97-AF65-F5344CB8AC3E}">
        <p14:creationId xmlns:p14="http://schemas.microsoft.com/office/powerpoint/2010/main" val="132756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25777"/>
          </a:xfrm>
        </p:spPr>
        <p:txBody>
          <a:bodyPr/>
          <a:lstStyle/>
          <a:p>
            <a:r>
              <a:rPr lang="en-US" sz="6000" b="1" dirty="0">
                <a:solidFill>
                  <a:srgbClr val="0000FF"/>
                </a:solidFill>
                <a:latin typeface="Baskerville Old Face" panose="02020602080505020303" pitchFamily="18" charset="0"/>
              </a:rPr>
              <a:t>Conclusion</a:t>
            </a:r>
            <a:endParaRPr lang="id-ID" sz="6000" b="1" dirty="0">
              <a:solidFill>
                <a:srgbClr val="0000FF"/>
              </a:solidFill>
              <a:latin typeface="Baskerville Old Face" panose="02020602080505020303" pitchFamily="18" charset="0"/>
            </a:endParaRPr>
          </a:p>
        </p:txBody>
      </p:sp>
      <p:sp>
        <p:nvSpPr>
          <p:cNvPr id="2" name="Content Placeholder 1"/>
          <p:cNvSpPr>
            <a:spLocks noGrp="1"/>
          </p:cNvSpPr>
          <p:nvPr>
            <p:ph idx="1"/>
          </p:nvPr>
        </p:nvSpPr>
        <p:spPr>
          <a:xfrm>
            <a:off x="453728" y="1961492"/>
            <a:ext cx="11665296" cy="7150351"/>
          </a:xfrm>
        </p:spPr>
        <p:txBody>
          <a:bodyPr/>
          <a:lstStyle/>
          <a:p>
            <a:r>
              <a:rPr lang="en-US" sz="3200" dirty="0"/>
              <a:t>This paper showed how UT with its system as an educational institution can help the Indonesian early childhood educators or the kindergarten teachers to prepare themselves in the era Revolution 4.0 and to increase their knowledge about  being professional ECE teachers by building UT’s system in online tutorial and by guiding and managing the UT students to experiencing learning online. </a:t>
            </a:r>
          </a:p>
          <a:p>
            <a:r>
              <a:rPr lang="en-US" sz="3200" dirty="0"/>
              <a:t>Therefore, UT as an institution has successfully carried out its mission in widening access to higher education, for both practicing teachers and general society. By any means, UT represents one of the significant contributions to innovation in modern Indonesian higher education system. </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52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12" name="TextBox 11"/>
          <p:cNvSpPr txBox="1"/>
          <p:nvPr/>
        </p:nvSpPr>
        <p:spPr>
          <a:xfrm>
            <a:off x="1996299" y="2828573"/>
            <a:ext cx="9217024" cy="6225286"/>
          </a:xfrm>
          <a:prstGeom prst="rect">
            <a:avLst/>
          </a:prstGeom>
          <a:noFill/>
        </p:spPr>
        <p:txBody>
          <a:bodyPr wrap="square" lIns="130039" tIns="65020" rIns="130039" bIns="65020" rtlCol="0">
            <a:spAutoFit/>
          </a:bodyPr>
          <a:lstStyle/>
          <a:p>
            <a:pPr marL="571500" indent="-571500">
              <a:buFont typeface="Arial" panose="020B0604020202020204" pitchFamily="34" charset="0"/>
              <a:buChar char="•"/>
              <a:defRPr/>
            </a:pPr>
            <a:r>
              <a:rPr lang="en-US" sz="4400" dirty="0">
                <a:solidFill>
                  <a:schemeClr val="tx1"/>
                </a:solidFill>
                <a:latin typeface="Arial" panose="020B0604020202020204" pitchFamily="34" charset="0"/>
                <a:ea typeface="+mn-ea"/>
                <a:cs typeface="Arial" panose="020B0604020202020204" pitchFamily="34" charset="0"/>
              </a:rPr>
              <a:t>UT</a:t>
            </a:r>
          </a:p>
          <a:p>
            <a:pPr marL="571500" indent="-571500">
              <a:buFont typeface="Arial" panose="020B0604020202020204" pitchFamily="34" charset="0"/>
              <a:buChar char="•"/>
              <a:defRPr/>
            </a:pPr>
            <a:r>
              <a:rPr lang="en-US" sz="4400" dirty="0">
                <a:solidFill>
                  <a:schemeClr val="tx1"/>
                </a:solidFill>
                <a:latin typeface="Arial" panose="020B0604020202020204" pitchFamily="34" charset="0"/>
                <a:ea typeface="+mn-ea"/>
                <a:cs typeface="Arial" panose="020B0604020202020204" pitchFamily="34" charset="0"/>
              </a:rPr>
              <a:t>Problems</a:t>
            </a:r>
          </a:p>
          <a:p>
            <a:pPr marL="571500" indent="-571500">
              <a:buFont typeface="Arial" panose="020B0604020202020204" pitchFamily="34" charset="0"/>
              <a:buChar char="•"/>
              <a:defRPr/>
            </a:pPr>
            <a:r>
              <a:rPr lang="en-US" sz="4400" dirty="0">
                <a:solidFill>
                  <a:schemeClr val="tx1"/>
                </a:solidFill>
                <a:latin typeface="Arial" panose="020B0604020202020204" pitchFamily="34" charset="0"/>
                <a:ea typeface="+mn-ea"/>
                <a:cs typeface="Arial" panose="020B0604020202020204" pitchFamily="34" charset="0"/>
              </a:rPr>
              <a:t>Theories</a:t>
            </a:r>
          </a:p>
          <a:p>
            <a:pPr marL="571500" indent="-571500">
              <a:buFont typeface="Arial" panose="020B0604020202020204" pitchFamily="34" charset="0"/>
              <a:buChar char="•"/>
              <a:defRPr/>
            </a:pPr>
            <a:r>
              <a:rPr lang="en-US" sz="4400" dirty="0">
                <a:solidFill>
                  <a:schemeClr val="tx1"/>
                </a:solidFill>
                <a:latin typeface="Arial" panose="020B0604020202020204" pitchFamily="34" charset="0"/>
                <a:ea typeface="+mn-ea"/>
                <a:cs typeface="Arial" panose="020B0604020202020204" pitchFamily="34" charset="0"/>
              </a:rPr>
              <a:t>Methodology</a:t>
            </a:r>
          </a:p>
          <a:p>
            <a:pPr marL="571500" indent="-571500">
              <a:buFont typeface="Arial" panose="020B0604020202020204" pitchFamily="34" charset="0"/>
              <a:buChar char="•"/>
              <a:defRPr/>
            </a:pPr>
            <a:r>
              <a:rPr lang="en-US" sz="4400" dirty="0">
                <a:solidFill>
                  <a:schemeClr val="tx1"/>
                </a:solidFill>
                <a:latin typeface="Arial" panose="020B0604020202020204" pitchFamily="34" charset="0"/>
                <a:ea typeface="+mn-ea"/>
                <a:cs typeface="Arial" panose="020B0604020202020204" pitchFamily="34" charset="0"/>
              </a:rPr>
              <a:t>Discussion</a:t>
            </a:r>
          </a:p>
          <a:p>
            <a:pPr marL="571500" indent="-571500">
              <a:buFont typeface="Arial" panose="020B0604020202020204" pitchFamily="34" charset="0"/>
              <a:buChar char="•"/>
              <a:defRPr/>
            </a:pPr>
            <a:r>
              <a:rPr lang="en-US" sz="4400" dirty="0">
                <a:solidFill>
                  <a:schemeClr val="tx1"/>
                </a:solidFill>
                <a:latin typeface="Arial" panose="020B0604020202020204" pitchFamily="34" charset="0"/>
                <a:ea typeface="+mn-ea"/>
                <a:cs typeface="Arial" panose="020B0604020202020204" pitchFamily="34" charset="0"/>
              </a:rPr>
              <a:t>Conclusion</a:t>
            </a:r>
          </a:p>
          <a:p>
            <a:pPr marL="571500" indent="-571500">
              <a:buFont typeface="Arial" panose="020B0604020202020204" pitchFamily="34" charset="0"/>
              <a:buChar char="•"/>
              <a:defRPr/>
            </a:pPr>
            <a:endParaRPr lang="en-US" sz="4400" dirty="0">
              <a:solidFill>
                <a:schemeClr val="tx1"/>
              </a:solidFill>
              <a:latin typeface="Baskerville Old Face" panose="02020602080505020303" pitchFamily="18" charset="0"/>
              <a:ea typeface="+mn-ea"/>
              <a:cs typeface="Arial" pitchFamily="34" charset="0"/>
            </a:endParaRPr>
          </a:p>
          <a:p>
            <a:pPr marL="571500" indent="-571500">
              <a:buFont typeface="Arial" panose="020B0604020202020204" pitchFamily="34" charset="0"/>
              <a:buChar char="•"/>
              <a:defRPr/>
            </a:pPr>
            <a:endParaRPr lang="en-US" sz="4400" dirty="0">
              <a:solidFill>
                <a:schemeClr val="tx1"/>
              </a:solidFill>
              <a:latin typeface="Baskerville Old Face" panose="02020602080505020303" pitchFamily="18" charset="0"/>
              <a:ea typeface="+mn-ea"/>
              <a:cs typeface="Arial" pitchFamily="34" charset="0"/>
            </a:endParaRPr>
          </a:p>
          <a:p>
            <a:pPr marL="571500" indent="-571500">
              <a:buFont typeface="Arial" panose="020B0604020202020204" pitchFamily="34" charset="0"/>
              <a:buChar char="•"/>
              <a:defRPr/>
            </a:pPr>
            <a:endParaRPr lang="id-ID" sz="4400" dirty="0">
              <a:solidFill>
                <a:schemeClr val="tx1"/>
              </a:solidFill>
              <a:latin typeface="Baskerville Old Face" panose="02020602080505020303" pitchFamily="18" charset="0"/>
              <a:ea typeface="+mn-ea"/>
              <a:cs typeface="Arial" pitchFamily="34" charset="0"/>
            </a:endParaRP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7294488" y="225435"/>
            <a:ext cx="5204088" cy="1891323"/>
          </a:xfrm>
        </p:spPr>
        <p:txBody>
          <a:bodyPr/>
          <a:lstStyle/>
          <a:p>
            <a:r>
              <a:rPr lang="en-US" b="1" dirty="0">
                <a:solidFill>
                  <a:srgbClr val="3366FF"/>
                </a:solidFill>
                <a:latin typeface="Baskerville Old Face" panose="02020602080505020303" pitchFamily="18" charset="0"/>
              </a:rPr>
              <a:t>Outline</a:t>
            </a:r>
            <a:endParaRPr lang="id-ID" b="1" dirty="0">
              <a:solidFill>
                <a:srgbClr val="3366FF"/>
              </a:solidFill>
              <a:latin typeface="Baskerville Old Face" panose="02020602080505020303" pitchFamily="18" charset="0"/>
            </a:endParaRPr>
          </a:p>
        </p:txBody>
      </p:sp>
    </p:spTree>
    <p:extLst>
      <p:ext uri="{BB962C8B-B14F-4D97-AF65-F5344CB8AC3E}">
        <p14:creationId xmlns:p14="http://schemas.microsoft.com/office/powerpoint/2010/main" val="12634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ircle(in)">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circle(in)">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circle(in)">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circle(in)">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circle(in)">
                                      <p:cBhvr>
                                        <p:cTn id="3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3"/>
            <a:ext cx="8372440" cy="1625777"/>
          </a:xfrm>
        </p:spPr>
        <p:txBody>
          <a:bodyPr/>
          <a:lstStyle/>
          <a:p>
            <a:r>
              <a:rPr lang="en-US" sz="6000" b="1" dirty="0">
                <a:solidFill>
                  <a:srgbClr val="0000FF"/>
                </a:solidFill>
                <a:latin typeface="Baskerville Old Face" panose="02020602080505020303" pitchFamily="18" charset="0"/>
              </a:rPr>
              <a:t>Recommendation</a:t>
            </a:r>
            <a:endParaRPr lang="id-ID" sz="6000" b="1" dirty="0">
              <a:solidFill>
                <a:srgbClr val="0000FF"/>
              </a:solidFill>
              <a:latin typeface="Baskerville Old Face" panose="02020602080505020303" pitchFamily="18" charset="0"/>
            </a:endParaRPr>
          </a:p>
        </p:txBody>
      </p:sp>
      <p:sp>
        <p:nvSpPr>
          <p:cNvPr id="2" name="Content Placeholder 1"/>
          <p:cNvSpPr>
            <a:spLocks noGrp="1"/>
          </p:cNvSpPr>
          <p:nvPr>
            <p:ph idx="1"/>
          </p:nvPr>
        </p:nvSpPr>
        <p:spPr>
          <a:xfrm>
            <a:off x="453728" y="1961492"/>
            <a:ext cx="11665296" cy="7150351"/>
          </a:xfrm>
        </p:spPr>
        <p:txBody>
          <a:bodyPr/>
          <a:lstStyle/>
          <a:p>
            <a:r>
              <a:rPr lang="en-US" sz="3200" dirty="0"/>
              <a:t>ECE student teachers still need face to face tutorial so it is suggested to use synchronous meeting with the students who participate in online tutorial, and for doing this UT should give trainings for the ECE student teacher</a:t>
            </a:r>
          </a:p>
          <a:p>
            <a:r>
              <a:rPr lang="en-US" sz="3200" dirty="0"/>
              <a:t>In some remote area, it is suggested that UT as an institution can provide a center for students to help them use and learn how to learn online or </a:t>
            </a:r>
            <a:r>
              <a:rPr lang="en-US" sz="3200"/>
              <a:t>other technology</a:t>
            </a:r>
            <a:endParaRPr lang="en-US" sz="3200" dirty="0"/>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1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3982120" y="370702"/>
            <a:ext cx="8372440" cy="2725013"/>
          </a:xfrm>
        </p:spPr>
        <p:txBody>
          <a:bodyPr/>
          <a:lstStyle/>
          <a:p>
            <a:endParaRPr lang="id-ID" b="1" dirty="0">
              <a:solidFill>
                <a:srgbClr val="0000FF"/>
              </a:solidFill>
              <a:latin typeface="Baskerville Old Face" panose="02020602080505020303" pitchFamily="18" charset="0"/>
            </a:endParaRPr>
          </a:p>
        </p:txBody>
      </p:sp>
      <p:sp>
        <p:nvSpPr>
          <p:cNvPr id="2" name="Content Placeholder 1"/>
          <p:cNvSpPr>
            <a:spLocks noGrp="1"/>
          </p:cNvSpPr>
          <p:nvPr>
            <p:ph idx="1"/>
          </p:nvPr>
        </p:nvSpPr>
        <p:spPr>
          <a:xfrm>
            <a:off x="453728" y="3288734"/>
            <a:ext cx="11704320" cy="6436925"/>
          </a:xfrm>
        </p:spPr>
        <p:txBody>
          <a:bodyPr/>
          <a:lstStyle/>
          <a:p>
            <a:pPr marL="0" indent="0" algn="ctr">
              <a:buNone/>
            </a:pPr>
            <a:r>
              <a:rPr lang="en-US" sz="6600" i="1" dirty="0"/>
              <a:t>Thank you</a:t>
            </a:r>
          </a:p>
          <a:p>
            <a:pPr marL="0" indent="0" algn="ctr">
              <a:buNone/>
            </a:pPr>
            <a:r>
              <a:rPr lang="en-US" sz="6600" i="1" dirty="0" err="1"/>
              <a:t>Terima</a:t>
            </a:r>
            <a:r>
              <a:rPr lang="en-US" sz="6600" i="1" dirty="0"/>
              <a:t> </a:t>
            </a:r>
            <a:r>
              <a:rPr lang="en-US" sz="6600" i="1" dirty="0" err="1"/>
              <a:t>kasih</a:t>
            </a:r>
            <a:endParaRPr lang="en-US" sz="6600" i="1" dirty="0"/>
          </a:p>
          <a:p>
            <a:pPr marL="0" indent="0" algn="ctr">
              <a:buNone/>
            </a:pPr>
            <a:r>
              <a:rPr lang="en-US" sz="6600" i="1" dirty="0"/>
              <a:t>Please give your feedback</a:t>
            </a:r>
          </a:p>
        </p:txBody>
      </p:sp>
    </p:spTree>
    <p:extLst>
      <p:ext uri="{BB962C8B-B14F-4D97-AF65-F5344CB8AC3E}">
        <p14:creationId xmlns:p14="http://schemas.microsoft.com/office/powerpoint/2010/main" val="270367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dirty="0">
                <a:solidFill>
                  <a:prstClr val="white"/>
                </a:solidFill>
                <a:latin typeface="Arial" pitchFamily="34" charset="0"/>
                <a:ea typeface="+mn-ea"/>
                <a:cs typeface="Arial" pitchFamily="34" charset="0"/>
              </a:rPr>
              <a:t>k</a:t>
            </a:r>
          </a:p>
        </p:txBody>
      </p:sp>
      <p:sp>
        <p:nvSpPr>
          <p:cNvPr id="12" name="TextBox 11"/>
          <p:cNvSpPr txBox="1"/>
          <p:nvPr/>
        </p:nvSpPr>
        <p:spPr>
          <a:xfrm>
            <a:off x="1996299" y="2828573"/>
            <a:ext cx="9217024" cy="2162635"/>
          </a:xfrm>
          <a:prstGeom prst="rect">
            <a:avLst/>
          </a:prstGeom>
          <a:noFill/>
        </p:spPr>
        <p:txBody>
          <a:bodyPr wrap="square" lIns="130039" tIns="65020" rIns="130039" bIns="65020" rtlCol="0">
            <a:spAutoFit/>
          </a:bodyPr>
          <a:lstStyle/>
          <a:p>
            <a:pPr marL="571500" indent="-571500">
              <a:buFont typeface="Arial" panose="020B0604020202020204" pitchFamily="34" charset="0"/>
              <a:buChar char="•"/>
              <a:defRPr/>
            </a:pPr>
            <a:endParaRPr lang="en-US" sz="4400" dirty="0">
              <a:solidFill>
                <a:schemeClr val="tx1"/>
              </a:solidFill>
              <a:latin typeface="Baskerville Old Face" panose="02020602080505020303" pitchFamily="18" charset="0"/>
              <a:ea typeface="+mn-ea"/>
              <a:cs typeface="Arial" pitchFamily="34" charset="0"/>
            </a:endParaRPr>
          </a:p>
          <a:p>
            <a:pPr marL="571500" indent="-571500">
              <a:buFont typeface="Arial" panose="020B0604020202020204" pitchFamily="34" charset="0"/>
              <a:buChar char="•"/>
              <a:defRPr/>
            </a:pPr>
            <a:endParaRPr lang="en-US" sz="4400" dirty="0">
              <a:solidFill>
                <a:schemeClr val="tx1"/>
              </a:solidFill>
              <a:latin typeface="Baskerville Old Face" panose="02020602080505020303" pitchFamily="18" charset="0"/>
              <a:ea typeface="+mn-ea"/>
              <a:cs typeface="Arial" pitchFamily="34" charset="0"/>
            </a:endParaRPr>
          </a:p>
          <a:p>
            <a:pPr marL="571500" indent="-571500">
              <a:buFont typeface="Arial" panose="020B0604020202020204" pitchFamily="34" charset="0"/>
              <a:buChar char="•"/>
              <a:defRPr/>
            </a:pPr>
            <a:endParaRPr lang="id-ID" sz="4400" dirty="0">
              <a:solidFill>
                <a:schemeClr val="tx1"/>
              </a:solidFill>
              <a:latin typeface="Baskerville Old Face" panose="02020602080505020303" pitchFamily="18" charset="0"/>
              <a:ea typeface="+mn-ea"/>
              <a:cs typeface="Arial" pitchFamily="34" charset="0"/>
            </a:endParaRP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7294488" y="556320"/>
            <a:ext cx="5204088" cy="848624"/>
          </a:xfrm>
        </p:spPr>
        <p:txBody>
          <a:bodyPr/>
          <a:lstStyle/>
          <a:p>
            <a:r>
              <a:rPr lang="en-US" b="1" dirty="0">
                <a:solidFill>
                  <a:srgbClr val="3366FF"/>
                </a:solidFill>
                <a:latin typeface="Baskerville Old Face" panose="02020602080505020303" pitchFamily="18" charset="0"/>
              </a:rPr>
              <a:t>UT</a:t>
            </a:r>
            <a:endParaRPr lang="id-ID" b="1" dirty="0">
              <a:solidFill>
                <a:srgbClr val="3366FF"/>
              </a:solidFill>
              <a:latin typeface="Baskerville Old Face" panose="02020602080505020303" pitchFamily="18" charset="0"/>
            </a:endParaRPr>
          </a:p>
        </p:txBody>
      </p:sp>
      <p:pic>
        <p:nvPicPr>
          <p:cNvPr id="2" name="Picture 1"/>
          <p:cNvPicPr>
            <a:picLocks noChangeAspect="1"/>
          </p:cNvPicPr>
          <p:nvPr/>
        </p:nvPicPr>
        <p:blipFill>
          <a:blip r:embed="rId3"/>
          <a:stretch>
            <a:fillRect/>
          </a:stretch>
        </p:blipFill>
        <p:spPr>
          <a:xfrm>
            <a:off x="525736" y="1852465"/>
            <a:ext cx="6552727" cy="4248471"/>
          </a:xfrm>
          <a:prstGeom prst="rect">
            <a:avLst/>
          </a:prstGeom>
        </p:spPr>
      </p:pic>
      <p:pic>
        <p:nvPicPr>
          <p:cNvPr id="7" name="Picture 6"/>
          <p:cNvPicPr/>
          <p:nvPr/>
        </p:nvPicPr>
        <p:blipFill>
          <a:blip r:embed="rId4"/>
          <a:stretch>
            <a:fillRect/>
          </a:stretch>
        </p:blipFill>
        <p:spPr>
          <a:xfrm>
            <a:off x="6710983" y="4297568"/>
            <a:ext cx="5902740" cy="4637345"/>
          </a:xfrm>
          <a:prstGeom prst="rect">
            <a:avLst/>
          </a:prstGeom>
        </p:spPr>
      </p:pic>
      <p:sp>
        <p:nvSpPr>
          <p:cNvPr id="4" name="TextBox 3"/>
          <p:cNvSpPr txBox="1"/>
          <p:nvPr/>
        </p:nvSpPr>
        <p:spPr>
          <a:xfrm>
            <a:off x="7510512" y="1852465"/>
            <a:ext cx="5103211" cy="2246769"/>
          </a:xfrm>
          <a:prstGeom prst="rect">
            <a:avLst/>
          </a:prstGeom>
          <a:noFill/>
        </p:spPr>
        <p:txBody>
          <a:bodyPr wrap="square" rtlCol="0">
            <a:spAutoFit/>
          </a:bodyPr>
          <a:lstStyle/>
          <a:p>
            <a:pPr marL="91440" indent="-91440">
              <a:buFont typeface="Arial" panose="020B0604020202020204" pitchFamily="34" charset="0"/>
              <a:buChar char="•"/>
            </a:pPr>
            <a:r>
              <a:rPr lang="en-US" sz="2800" dirty="0"/>
              <a:t>Between Asia &amp; Australia</a:t>
            </a:r>
          </a:p>
          <a:p>
            <a:pPr marL="91440" indent="-91440">
              <a:buFont typeface="Arial" panose="020B0604020202020204" pitchFamily="34" charset="0"/>
              <a:buChar char="•"/>
            </a:pPr>
            <a:r>
              <a:rPr lang="en-US" sz="2800" dirty="0"/>
              <a:t>From </a:t>
            </a:r>
            <a:r>
              <a:rPr lang="en-US" sz="2800" dirty="0" err="1"/>
              <a:t>Sabang</a:t>
            </a:r>
            <a:r>
              <a:rPr lang="en-US" sz="2800" dirty="0"/>
              <a:t> in the west to Papua in the east</a:t>
            </a:r>
          </a:p>
          <a:p>
            <a:pPr marL="91440" indent="-91440">
              <a:buFont typeface="Arial" panose="020B0604020202020204" pitchFamily="34" charset="0"/>
              <a:buChar char="•"/>
            </a:pPr>
            <a:r>
              <a:rPr lang="en-US" sz="2800" dirty="0"/>
              <a:t>Has 40 Regional centers</a:t>
            </a:r>
          </a:p>
          <a:p>
            <a:pPr marL="91440" indent="-91440">
              <a:buFont typeface="Arial" panose="020B0604020202020204" pitchFamily="34" charset="0"/>
              <a:buChar char="•"/>
            </a:pPr>
            <a:r>
              <a:rPr lang="en-US" sz="2800" dirty="0"/>
              <a:t>Web UT www.ut.ac.id</a:t>
            </a:r>
          </a:p>
        </p:txBody>
      </p:sp>
    </p:spTree>
    <p:extLst>
      <p:ext uri="{BB962C8B-B14F-4D97-AF65-F5344CB8AC3E}">
        <p14:creationId xmlns:p14="http://schemas.microsoft.com/office/powerpoint/2010/main" val="337768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12" name="TextBox 11"/>
          <p:cNvSpPr txBox="1"/>
          <p:nvPr/>
        </p:nvSpPr>
        <p:spPr>
          <a:xfrm>
            <a:off x="4126136" y="4292017"/>
            <a:ext cx="4971635" cy="2162635"/>
          </a:xfrm>
          <a:prstGeom prst="rect">
            <a:avLst/>
          </a:prstGeom>
          <a:noFill/>
        </p:spPr>
        <p:txBody>
          <a:bodyPr wrap="square" lIns="130039" tIns="65020" rIns="130039" bIns="65020" rtlCol="0">
            <a:spAutoFit/>
          </a:bodyPr>
          <a:lstStyle/>
          <a:p>
            <a:pPr>
              <a:defRPr/>
            </a:pPr>
            <a:endParaRPr lang="en-US" sz="4400" dirty="0">
              <a:solidFill>
                <a:schemeClr val="tx1"/>
              </a:solidFill>
              <a:latin typeface="Arial" panose="020B0604020202020204" pitchFamily="34" charset="0"/>
              <a:ea typeface="+mn-ea"/>
              <a:cs typeface="Arial" panose="020B0604020202020204" pitchFamily="34" charset="0"/>
            </a:endParaRPr>
          </a:p>
          <a:p>
            <a:pPr>
              <a:defRPr/>
            </a:pPr>
            <a:endParaRPr lang="en-US" sz="4400" dirty="0">
              <a:solidFill>
                <a:schemeClr val="tx1"/>
              </a:solidFill>
              <a:latin typeface="Arial" panose="020B0604020202020204" pitchFamily="34" charset="0"/>
              <a:ea typeface="+mn-ea"/>
              <a:cs typeface="Arial" panose="020B0604020202020204" pitchFamily="34" charset="0"/>
            </a:endParaRPr>
          </a:p>
          <a:p>
            <a:pPr>
              <a:defRPr/>
            </a:pPr>
            <a:endParaRPr lang="id-ID" sz="4400" dirty="0">
              <a:solidFill>
                <a:schemeClr val="tx1"/>
              </a:solidFill>
              <a:latin typeface="Baskerville Old Face" panose="02020602080505020303" pitchFamily="18" charset="0"/>
              <a:ea typeface="+mn-ea"/>
              <a:cs typeface="Arial" pitchFamily="34" charset="0"/>
            </a:endParaRP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7294488" y="225435"/>
            <a:ext cx="5204088" cy="1891323"/>
          </a:xfrm>
        </p:spPr>
        <p:txBody>
          <a:bodyPr/>
          <a:lstStyle/>
          <a:p>
            <a:r>
              <a:rPr lang="en-US" b="1" dirty="0">
                <a:solidFill>
                  <a:srgbClr val="3366FF"/>
                </a:solidFill>
                <a:latin typeface="Baskerville Old Face" panose="02020602080505020303" pitchFamily="18" charset="0"/>
              </a:rPr>
              <a:t>Outline</a:t>
            </a:r>
            <a:endParaRPr lang="id-ID" b="1" dirty="0">
              <a:solidFill>
                <a:srgbClr val="3366FF"/>
              </a:solidFill>
              <a:latin typeface="Baskerville Old Face" panose="02020602080505020303" pitchFamily="18" charset="0"/>
            </a:endParaRPr>
          </a:p>
        </p:txBody>
      </p:sp>
      <p:pic>
        <p:nvPicPr>
          <p:cNvPr id="7" name="Picture 6" descr="Hasil gambar untuk icon universitas terbuka"/>
          <p:cNvPicPr/>
          <p:nvPr/>
        </p:nvPicPr>
        <p:blipFill>
          <a:blip r:embed="rId3">
            <a:extLst>
              <a:ext uri="{28A0092B-C50C-407E-A947-70E740481C1C}">
                <a14:useLocalDpi xmlns:a14="http://schemas.microsoft.com/office/drawing/2010/main" val="0"/>
              </a:ext>
            </a:extLst>
          </a:blip>
          <a:srcRect/>
          <a:stretch>
            <a:fillRect/>
          </a:stretch>
        </p:blipFill>
        <p:spPr bwMode="auto">
          <a:xfrm>
            <a:off x="3406056" y="1780457"/>
            <a:ext cx="4824536" cy="3316996"/>
          </a:xfrm>
          <a:prstGeom prst="rect">
            <a:avLst/>
          </a:prstGeom>
          <a:noFill/>
          <a:ln>
            <a:noFill/>
          </a:ln>
        </p:spPr>
      </p:pic>
      <p:sp>
        <p:nvSpPr>
          <p:cNvPr id="4" name="TextBox 3"/>
          <p:cNvSpPr txBox="1"/>
          <p:nvPr/>
        </p:nvSpPr>
        <p:spPr>
          <a:xfrm>
            <a:off x="669752" y="2428528"/>
            <a:ext cx="2520280" cy="1815882"/>
          </a:xfrm>
          <a:prstGeom prst="rect">
            <a:avLst/>
          </a:prstGeom>
          <a:noFill/>
        </p:spPr>
        <p:txBody>
          <a:bodyPr wrap="square" rtlCol="0">
            <a:spAutoFit/>
          </a:bodyPr>
          <a:lstStyle/>
          <a:p>
            <a:r>
              <a:rPr lang="en-US" sz="2800" dirty="0"/>
              <a:t>the 45th State University inaugurated on 1984</a:t>
            </a:r>
          </a:p>
        </p:txBody>
      </p:sp>
      <p:sp>
        <p:nvSpPr>
          <p:cNvPr id="10" name="TextBox 9"/>
          <p:cNvSpPr txBox="1"/>
          <p:nvPr/>
        </p:nvSpPr>
        <p:spPr>
          <a:xfrm>
            <a:off x="669752" y="5633133"/>
            <a:ext cx="3024336" cy="3108543"/>
          </a:xfrm>
          <a:prstGeom prst="rect">
            <a:avLst/>
          </a:prstGeom>
          <a:noFill/>
        </p:spPr>
        <p:txBody>
          <a:bodyPr wrap="square" rtlCol="0">
            <a:spAutoFit/>
          </a:bodyPr>
          <a:lstStyle/>
          <a:p>
            <a:r>
              <a:rPr lang="en-US" sz="2800" dirty="0"/>
              <a:t>Facing the industrial era of 4.0-</a:t>
            </a:r>
            <a:r>
              <a:rPr lang="en-US" sz="2800" dirty="0">
                <a:sym typeface="Wingdings" panose="05000000000000000000" pitchFamily="2" charset="2"/>
              </a:rPr>
              <a:t> using technology  students need more skills for their learning</a:t>
            </a:r>
            <a:endParaRPr lang="en-US" sz="2800" dirty="0"/>
          </a:p>
        </p:txBody>
      </p:sp>
      <p:sp>
        <p:nvSpPr>
          <p:cNvPr id="14" name="TextBox 13"/>
          <p:cNvSpPr txBox="1"/>
          <p:nvPr/>
        </p:nvSpPr>
        <p:spPr>
          <a:xfrm>
            <a:off x="5062240" y="5373334"/>
            <a:ext cx="7413940" cy="3477875"/>
          </a:xfrm>
          <a:prstGeom prst="rect">
            <a:avLst/>
          </a:prstGeom>
          <a:noFill/>
        </p:spPr>
        <p:txBody>
          <a:bodyPr wrap="square" rtlCol="0">
            <a:spAutoFit/>
          </a:bodyPr>
          <a:lstStyle/>
          <a:p>
            <a:pPr fontAlgn="ctr"/>
            <a:r>
              <a:rPr lang="en-US" sz="2800" b="1" dirty="0"/>
              <a:t>Number of students (June, 2019)</a:t>
            </a:r>
          </a:p>
          <a:p>
            <a:pPr fontAlgn="ctr"/>
            <a:r>
              <a:rPr lang="en-US" sz="2400" b="1" dirty="0" err="1"/>
              <a:t>FacultiesStudent</a:t>
            </a:r>
            <a:r>
              <a:rPr lang="en-US" sz="2400" b="1" dirty="0"/>
              <a:t>                </a:t>
            </a:r>
            <a:r>
              <a:rPr lang="en-US" sz="2400" b="1" dirty="0" err="1"/>
              <a:t>Num</a:t>
            </a:r>
            <a:r>
              <a:rPr lang="en-US" sz="2400" b="1" dirty="0"/>
              <a:t>                 %</a:t>
            </a:r>
            <a:endParaRPr lang="en-US" sz="2400" dirty="0"/>
          </a:p>
          <a:p>
            <a:pPr fontAlgn="ctr"/>
            <a:r>
              <a:rPr lang="en-US" sz="2400" dirty="0" err="1"/>
              <a:t>Fac</a:t>
            </a:r>
            <a:r>
              <a:rPr lang="en-US" sz="2400" dirty="0"/>
              <a:t> of </a:t>
            </a:r>
            <a:r>
              <a:rPr lang="en-US" sz="2400" dirty="0" err="1"/>
              <a:t>Educ</a:t>
            </a:r>
            <a:r>
              <a:rPr lang="en-US" sz="2400" dirty="0"/>
              <a:t>                    162.670                 55,62%</a:t>
            </a:r>
          </a:p>
          <a:p>
            <a:pPr fontAlgn="ctr"/>
            <a:r>
              <a:rPr lang="en-US" sz="2400" dirty="0" err="1"/>
              <a:t>Fac</a:t>
            </a:r>
            <a:r>
              <a:rPr lang="en-US" sz="2400" dirty="0"/>
              <a:t> of Science&amp; Tech        5.172                 1,77%</a:t>
            </a:r>
          </a:p>
          <a:p>
            <a:pPr fontAlgn="ctr"/>
            <a:r>
              <a:rPr lang="en-US" sz="2400" dirty="0" err="1"/>
              <a:t>Fac</a:t>
            </a:r>
            <a:r>
              <a:rPr lang="en-US" sz="2400" dirty="0"/>
              <a:t> of Lau &amp; Social </a:t>
            </a:r>
            <a:r>
              <a:rPr lang="en-US" sz="2400" dirty="0" err="1"/>
              <a:t>Sci</a:t>
            </a:r>
            <a:r>
              <a:rPr lang="en-US" sz="2400" dirty="0"/>
              <a:t>    72.409                 24,76%</a:t>
            </a:r>
          </a:p>
          <a:p>
            <a:pPr fontAlgn="ctr"/>
            <a:r>
              <a:rPr lang="en-US" sz="2400" dirty="0" err="1"/>
              <a:t>Fac</a:t>
            </a:r>
            <a:r>
              <a:rPr lang="en-US" sz="2400" dirty="0"/>
              <a:t> of Econ                      50.148                17,15%</a:t>
            </a:r>
          </a:p>
          <a:p>
            <a:pPr fontAlgn="ctr"/>
            <a:r>
              <a:rPr lang="en-US" sz="2400" dirty="0"/>
              <a:t>Post grad                            2.066                  0,71%</a:t>
            </a:r>
          </a:p>
          <a:p>
            <a:pPr fontAlgn="ctr"/>
            <a:r>
              <a:rPr lang="en-US" sz="2400" b="1" dirty="0"/>
              <a:t>Total                               292.465                100%</a:t>
            </a:r>
            <a:endParaRPr lang="en-US" sz="2400" dirty="0"/>
          </a:p>
          <a:p>
            <a:endParaRPr lang="en-US" sz="2400" dirty="0"/>
          </a:p>
        </p:txBody>
      </p:sp>
      <p:sp>
        <p:nvSpPr>
          <p:cNvPr id="15" name="TextBox 14"/>
          <p:cNvSpPr txBox="1"/>
          <p:nvPr/>
        </p:nvSpPr>
        <p:spPr>
          <a:xfrm>
            <a:off x="8550628" y="2428528"/>
            <a:ext cx="411595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ym typeface="Wingdings" panose="05000000000000000000" pitchFamily="2" charset="2"/>
              </a:rPr>
              <a:t>learning is not done face-to-face </a:t>
            </a:r>
          </a:p>
          <a:p>
            <a:pPr marL="342900" indent="-342900">
              <a:buFont typeface="Arial" panose="020B0604020202020204" pitchFamily="34" charset="0"/>
              <a:buChar char="•"/>
            </a:pPr>
            <a:r>
              <a:rPr lang="en-US" sz="2400" dirty="0">
                <a:sym typeface="Wingdings" panose="05000000000000000000" pitchFamily="2" charset="2"/>
              </a:rPr>
              <a:t>media: print media, non-print (audio / video, computer / internet, radio broadcasts, and television).</a:t>
            </a:r>
          </a:p>
        </p:txBody>
      </p:sp>
    </p:spTree>
    <p:extLst>
      <p:ext uri="{BB962C8B-B14F-4D97-AF65-F5344CB8AC3E}">
        <p14:creationId xmlns:p14="http://schemas.microsoft.com/office/powerpoint/2010/main" val="10407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6214368" y="225435"/>
            <a:ext cx="6284208" cy="1891323"/>
          </a:xfrm>
        </p:spPr>
        <p:txBody>
          <a:bodyPr/>
          <a:lstStyle/>
          <a:p>
            <a:endParaRPr lang="id-ID" b="1" dirty="0">
              <a:solidFill>
                <a:srgbClr val="3366FF"/>
              </a:solidFill>
              <a:latin typeface="Baskerville Old Face" panose="02020602080505020303" pitchFamily="18" charset="0"/>
            </a:endParaRPr>
          </a:p>
        </p:txBody>
      </p:sp>
      <p:pic>
        <p:nvPicPr>
          <p:cNvPr id="9" name="Picture 8"/>
          <p:cNvPicPr/>
          <p:nvPr/>
        </p:nvPicPr>
        <p:blipFill>
          <a:blip r:embed="rId3"/>
          <a:stretch>
            <a:fillRect/>
          </a:stretch>
        </p:blipFill>
        <p:spPr>
          <a:xfrm>
            <a:off x="521070" y="2355622"/>
            <a:ext cx="6667470" cy="4897442"/>
          </a:xfrm>
          <a:prstGeom prst="rect">
            <a:avLst/>
          </a:prstGeom>
        </p:spPr>
      </p:pic>
      <p:sp>
        <p:nvSpPr>
          <p:cNvPr id="11" name="TextBox 10"/>
          <p:cNvSpPr txBox="1"/>
          <p:nvPr/>
        </p:nvSpPr>
        <p:spPr>
          <a:xfrm>
            <a:off x="7366496" y="700336"/>
            <a:ext cx="3827625" cy="1384995"/>
          </a:xfrm>
          <a:prstGeom prst="rect">
            <a:avLst/>
          </a:prstGeom>
          <a:noFill/>
        </p:spPr>
        <p:txBody>
          <a:bodyPr wrap="square" rtlCol="0">
            <a:spAutoFit/>
          </a:bodyPr>
          <a:lstStyle/>
          <a:p>
            <a:r>
              <a:rPr lang="en-US" b="1" dirty="0">
                <a:solidFill>
                  <a:srgbClr val="3366FF"/>
                </a:solidFill>
                <a:latin typeface="Baskerville Old Face" panose="02020602080505020303" pitchFamily="18" charset="0"/>
              </a:rPr>
              <a:t>FKIP -UT/FOE</a:t>
            </a:r>
            <a:endParaRPr lang="id-ID" b="1" dirty="0">
              <a:solidFill>
                <a:srgbClr val="3366FF"/>
              </a:solidFill>
              <a:latin typeface="Baskerville Old Face" panose="02020602080505020303" pitchFamily="18" charset="0"/>
            </a:endParaRPr>
          </a:p>
          <a:p>
            <a:endParaRPr lang="en-US" dirty="0"/>
          </a:p>
        </p:txBody>
      </p:sp>
      <p:sp>
        <p:nvSpPr>
          <p:cNvPr id="13" name="TextBox 12"/>
          <p:cNvSpPr txBox="1"/>
          <p:nvPr/>
        </p:nvSpPr>
        <p:spPr>
          <a:xfrm>
            <a:off x="7188540" y="2354215"/>
            <a:ext cx="5146508" cy="4193961"/>
          </a:xfrm>
          <a:prstGeom prst="rect">
            <a:avLst/>
          </a:prstGeom>
          <a:noFill/>
        </p:spPr>
        <p:txBody>
          <a:bodyPr wrap="square" lIns="130039" tIns="65020" rIns="130039" bIns="65020" rtlCol="0">
            <a:spAutoFit/>
          </a:bodyPr>
          <a:lstStyle/>
          <a:p>
            <a:pPr marL="182880" indent="-91440">
              <a:buFont typeface="Arial" panose="020B0604020202020204" pitchFamily="34" charset="0"/>
              <a:buChar char="•"/>
              <a:defRPr/>
            </a:pPr>
            <a:r>
              <a:rPr lang="en-US" sz="2400" dirty="0" err="1"/>
              <a:t>Fakultas</a:t>
            </a:r>
            <a:r>
              <a:rPr lang="en-US" sz="2400" dirty="0"/>
              <a:t> </a:t>
            </a:r>
            <a:r>
              <a:rPr lang="en-US" sz="2400" dirty="0" err="1"/>
              <a:t>Keguruan</a:t>
            </a:r>
            <a:r>
              <a:rPr lang="en-US" sz="2400" dirty="0"/>
              <a:t> </a:t>
            </a:r>
            <a:r>
              <a:rPr lang="en-US" sz="2400" dirty="0" err="1"/>
              <a:t>dan</a:t>
            </a:r>
            <a:r>
              <a:rPr lang="en-US" sz="2400" dirty="0"/>
              <a:t> </a:t>
            </a:r>
            <a:r>
              <a:rPr lang="en-US" sz="2400" dirty="0" err="1"/>
              <a:t>Ilmu</a:t>
            </a:r>
            <a:r>
              <a:rPr lang="en-US" sz="2400" dirty="0"/>
              <a:t> </a:t>
            </a:r>
            <a:r>
              <a:rPr lang="en-US" sz="2400" dirty="0" err="1"/>
              <a:t>Pendidikan</a:t>
            </a:r>
            <a:r>
              <a:rPr lang="en-US" sz="2400" dirty="0"/>
              <a:t> (FKIP) = Faculty of Teachers Training and Education (FT2E) = </a:t>
            </a:r>
            <a:r>
              <a:rPr lang="en-US" sz="2400" dirty="0" err="1"/>
              <a:t>FoE</a:t>
            </a:r>
            <a:r>
              <a:rPr lang="en-US" sz="2400" dirty="0"/>
              <a:t> </a:t>
            </a:r>
          </a:p>
          <a:p>
            <a:pPr marL="182880" indent="-91440">
              <a:buFont typeface="Arial" panose="020B0604020202020204" pitchFamily="34" charset="0"/>
              <a:buChar char="•"/>
              <a:defRPr/>
            </a:pPr>
            <a:r>
              <a:rPr lang="en-US" sz="2400" dirty="0"/>
              <a:t> Mission, vision and responsibility in creating education for upgrading teachers professional and skills through open and long-distance higher education systems--</a:t>
            </a:r>
            <a:r>
              <a:rPr lang="en-US" sz="2400" dirty="0">
                <a:sym typeface="Wingdings" panose="05000000000000000000" pitchFamily="2" charset="2"/>
              </a:rPr>
              <a:t> </a:t>
            </a:r>
            <a:r>
              <a:rPr lang="en-US" sz="2400" dirty="0" err="1">
                <a:sym typeface="Wingdings" panose="05000000000000000000" pitchFamily="2" charset="2"/>
              </a:rPr>
              <a:t>inservice</a:t>
            </a:r>
            <a:r>
              <a:rPr lang="en-US" sz="2400" dirty="0">
                <a:sym typeface="Wingdings" panose="05000000000000000000" pitchFamily="2" charset="2"/>
              </a:rPr>
              <a:t> training</a:t>
            </a:r>
            <a:endParaRPr lang="en-US" sz="2400" dirty="0"/>
          </a:p>
          <a:p>
            <a:pPr marL="182880" indent="-91440">
              <a:buFont typeface="Arial" panose="020B0604020202020204" pitchFamily="34" charset="0"/>
              <a:buChar char="•"/>
              <a:defRPr/>
            </a:pPr>
            <a:r>
              <a:rPr lang="en-US" sz="2400" dirty="0">
                <a:hlinkClick r:id="rId4"/>
              </a:rPr>
              <a:t>http://fkip.ut.ac.id/</a:t>
            </a:r>
            <a:endParaRPr lang="en-US" sz="2400" dirty="0"/>
          </a:p>
        </p:txBody>
      </p:sp>
      <p:sp>
        <p:nvSpPr>
          <p:cNvPr id="5" name="TextBox 4"/>
          <p:cNvSpPr txBox="1"/>
          <p:nvPr/>
        </p:nvSpPr>
        <p:spPr>
          <a:xfrm>
            <a:off x="5560221" y="7253064"/>
            <a:ext cx="5942724" cy="1384995"/>
          </a:xfrm>
          <a:prstGeom prst="rect">
            <a:avLst/>
          </a:prstGeom>
          <a:noFill/>
        </p:spPr>
        <p:txBody>
          <a:bodyPr wrap="square" rtlCol="0">
            <a:spAutoFit/>
          </a:bodyPr>
          <a:lstStyle/>
          <a:p>
            <a:pPr marL="571500" indent="-571500">
              <a:buFont typeface="Arial" panose="020B0604020202020204" pitchFamily="34" charset="0"/>
              <a:buChar char="•"/>
              <a:defRPr/>
            </a:pPr>
            <a:r>
              <a:rPr lang="en-US" sz="2800" dirty="0"/>
              <a:t>FKIP has 14 study programs incl. ECE program, a program for ECE teachers</a:t>
            </a:r>
            <a:endParaRPr lang="en-US" dirty="0"/>
          </a:p>
        </p:txBody>
      </p:sp>
    </p:spTree>
    <p:extLst>
      <p:ext uri="{BB962C8B-B14F-4D97-AF65-F5344CB8AC3E}">
        <p14:creationId xmlns:p14="http://schemas.microsoft.com/office/powerpoint/2010/main" val="10407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7294488" y="225435"/>
            <a:ext cx="5204088" cy="1891323"/>
          </a:xfrm>
        </p:spPr>
        <p:txBody>
          <a:bodyPr/>
          <a:lstStyle/>
          <a:p>
            <a:r>
              <a:rPr lang="en-US" b="1" dirty="0">
                <a:solidFill>
                  <a:srgbClr val="3366FF"/>
                </a:solidFill>
                <a:latin typeface="Baskerville Old Face" panose="02020602080505020303" pitchFamily="18" charset="0"/>
              </a:rPr>
              <a:t>FKIP in 4.0</a:t>
            </a:r>
            <a:endParaRPr lang="id-ID" b="1" dirty="0">
              <a:solidFill>
                <a:srgbClr val="3366FF"/>
              </a:solidFill>
              <a:latin typeface="Baskerville Old Face" panose="02020602080505020303" pitchFamily="18" charset="0"/>
            </a:endParaRPr>
          </a:p>
        </p:txBody>
      </p:sp>
      <p:sp>
        <p:nvSpPr>
          <p:cNvPr id="2" name="Pentagon 1"/>
          <p:cNvSpPr/>
          <p:nvPr/>
        </p:nvSpPr>
        <p:spPr>
          <a:xfrm>
            <a:off x="635076" y="3159532"/>
            <a:ext cx="7235475" cy="19082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7870551" y="2644552"/>
            <a:ext cx="4824537" cy="28083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3768" y="3507187"/>
            <a:ext cx="4032448" cy="1569660"/>
          </a:xfrm>
          <a:prstGeom prst="rect">
            <a:avLst/>
          </a:prstGeom>
          <a:noFill/>
        </p:spPr>
        <p:txBody>
          <a:bodyPr wrap="square" rtlCol="0">
            <a:spAutoFit/>
          </a:bodyPr>
          <a:lstStyle/>
          <a:p>
            <a:r>
              <a:rPr lang="en-US" sz="3200" dirty="0"/>
              <a:t>Reading modules, printed material and f2f</a:t>
            </a:r>
          </a:p>
        </p:txBody>
      </p:sp>
      <p:sp>
        <p:nvSpPr>
          <p:cNvPr id="9" name="TextBox 8"/>
          <p:cNvSpPr txBox="1"/>
          <p:nvPr/>
        </p:nvSpPr>
        <p:spPr>
          <a:xfrm>
            <a:off x="8025698" y="2922412"/>
            <a:ext cx="4032448" cy="2062103"/>
          </a:xfrm>
          <a:prstGeom prst="rect">
            <a:avLst/>
          </a:prstGeom>
          <a:noFill/>
        </p:spPr>
        <p:txBody>
          <a:bodyPr wrap="square" rtlCol="0">
            <a:spAutoFit/>
          </a:bodyPr>
          <a:lstStyle/>
          <a:p>
            <a:r>
              <a:rPr lang="en-US" sz="3200" dirty="0"/>
              <a:t>Online tutorial: 8 weeks/semester, reading content and discussion</a:t>
            </a:r>
          </a:p>
        </p:txBody>
      </p:sp>
      <p:sp>
        <p:nvSpPr>
          <p:cNvPr id="7" name="TextBox 6"/>
          <p:cNvSpPr txBox="1"/>
          <p:nvPr/>
        </p:nvSpPr>
        <p:spPr>
          <a:xfrm>
            <a:off x="2253928" y="1761872"/>
            <a:ext cx="6552728" cy="738664"/>
          </a:xfrm>
          <a:prstGeom prst="rect">
            <a:avLst/>
          </a:prstGeom>
          <a:noFill/>
        </p:spPr>
        <p:txBody>
          <a:bodyPr wrap="square" rtlCol="0">
            <a:spAutoFit/>
          </a:bodyPr>
          <a:lstStyle/>
          <a:p>
            <a:r>
              <a:rPr lang="en-US" dirty="0"/>
              <a:t>Changing learning process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89" y="5320779"/>
            <a:ext cx="3975811" cy="236433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4067" y="6821016"/>
            <a:ext cx="3736484" cy="2065125"/>
          </a:xfrm>
          <a:prstGeom prst="rect">
            <a:avLst/>
          </a:prstGeom>
        </p:spPr>
      </p:pic>
      <p:sp>
        <p:nvSpPr>
          <p:cNvPr id="8" name="AutoShape 2" descr="Hasil gambar untuk gambar tuton 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059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4054128" y="575947"/>
            <a:ext cx="8372440" cy="1034241"/>
          </a:xfrm>
        </p:spPr>
        <p:txBody>
          <a:bodyPr/>
          <a:lstStyle/>
          <a:p>
            <a:pPr marL="571500" indent="-571500">
              <a:buFont typeface="Arial" panose="020B0604020202020204" pitchFamily="34" charset="0"/>
              <a:buChar char="•"/>
              <a:defRPr/>
            </a:pPr>
            <a:r>
              <a:rPr lang="en-US" sz="6000" b="1" dirty="0">
                <a:solidFill>
                  <a:srgbClr val="3366FF"/>
                </a:solidFill>
                <a:latin typeface="Baskerville Old Face" panose="02020602080505020303" pitchFamily="18" charset="0"/>
                <a:cs typeface="Arial" pitchFamily="34" charset="0"/>
              </a:rPr>
              <a:t>Problem</a:t>
            </a:r>
          </a:p>
        </p:txBody>
      </p:sp>
      <p:sp>
        <p:nvSpPr>
          <p:cNvPr id="2" name="TextBox 1"/>
          <p:cNvSpPr txBox="1"/>
          <p:nvPr/>
        </p:nvSpPr>
        <p:spPr>
          <a:xfrm>
            <a:off x="824235" y="1815433"/>
            <a:ext cx="12169352" cy="6494085"/>
          </a:xfrm>
          <a:prstGeom prst="rect">
            <a:avLst/>
          </a:prstGeom>
          <a:noFill/>
        </p:spPr>
        <p:txBody>
          <a:bodyPr wrap="square" rtlCol="0">
            <a:spAutoFit/>
          </a:bodyPr>
          <a:lstStyle/>
          <a:p>
            <a:pPr marL="571500" indent="-571500">
              <a:buFont typeface="Arial" panose="020B0604020202020204" pitchFamily="34" charset="0"/>
              <a:buChar char="•"/>
            </a:pPr>
            <a:r>
              <a:rPr lang="en-US" sz="3200" dirty="0"/>
              <a:t>The culture of Indonesian people tend to talk (verbally) and learn passively without giving any responses</a:t>
            </a:r>
          </a:p>
          <a:p>
            <a:pPr marL="571500" indent="-571500">
              <a:buFont typeface="Arial" panose="020B0604020202020204" pitchFamily="34" charset="0"/>
              <a:buChar char="•"/>
            </a:pPr>
            <a:r>
              <a:rPr lang="en-US" sz="3200" dirty="0">
                <a:sym typeface="Wingdings" panose="05000000000000000000" pitchFamily="2" charset="2"/>
              </a:rPr>
              <a:t>UT main learning process is reading the learning printed material, UT students have to be independent learners, different with the conventional teaching</a:t>
            </a:r>
          </a:p>
          <a:p>
            <a:pPr marL="571500" indent="-571500">
              <a:buFont typeface="Arial" panose="020B0604020202020204" pitchFamily="34" charset="0"/>
              <a:buChar char="•"/>
            </a:pPr>
            <a:r>
              <a:rPr lang="en-US" sz="3200" dirty="0"/>
              <a:t>Research question: How UT as an educational institution can help the Indonesian early childhood educators or the kindergarten teachers to prepare themselves in the era Revolution 4.0 and to increase their knowledge about  being professional ECE teachers?”</a:t>
            </a:r>
          </a:p>
          <a:p>
            <a:pPr marL="571500" indent="-571500">
              <a:buFont typeface="Arial" panose="020B0604020202020204" pitchFamily="34" charset="0"/>
              <a:buChar char="•"/>
            </a:pPr>
            <a:r>
              <a:rPr lang="en-US" sz="3200" dirty="0">
                <a:sym typeface="Wingdings" panose="05000000000000000000" pitchFamily="2" charset="2"/>
              </a:rPr>
              <a:t>UT always conducts an orientation for new students</a:t>
            </a:r>
          </a:p>
          <a:p>
            <a:pPr marL="571500" indent="-571500">
              <a:buFont typeface="Arial" panose="020B0604020202020204" pitchFamily="34" charset="0"/>
              <a:buChar char="•"/>
            </a:pPr>
            <a:r>
              <a:rPr lang="en-US" sz="3200" dirty="0">
                <a:sym typeface="Wingdings" panose="05000000000000000000" pitchFamily="2" charset="2"/>
              </a:rPr>
              <a:t>To face Rev 4.0 UT starts to train new students about being independent learners - EKBJJ training. </a:t>
            </a:r>
            <a:endParaRPr lang="en-US" sz="3200" dirty="0"/>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97218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4054128" y="575947"/>
            <a:ext cx="8372440" cy="1034241"/>
          </a:xfrm>
        </p:spPr>
        <p:txBody>
          <a:bodyPr/>
          <a:lstStyle/>
          <a:p>
            <a:pPr marL="571500" indent="-571500">
              <a:buFont typeface="Arial" panose="020B0604020202020204" pitchFamily="34" charset="0"/>
              <a:buChar char="•"/>
              <a:defRPr/>
            </a:pPr>
            <a:r>
              <a:rPr lang="en-US" sz="6000" b="1" dirty="0">
                <a:solidFill>
                  <a:srgbClr val="3366FF"/>
                </a:solidFill>
                <a:latin typeface="Baskerville Old Face" panose="02020602080505020303" pitchFamily="18" charset="0"/>
                <a:cs typeface="Arial" pitchFamily="34" charset="0"/>
              </a:rPr>
              <a:t>Theories</a:t>
            </a:r>
          </a:p>
        </p:txBody>
      </p:sp>
      <p:sp>
        <p:nvSpPr>
          <p:cNvPr id="2" name="TextBox 1"/>
          <p:cNvSpPr txBox="1"/>
          <p:nvPr/>
        </p:nvSpPr>
        <p:spPr>
          <a:xfrm>
            <a:off x="622547" y="1828297"/>
            <a:ext cx="12169352" cy="6494085"/>
          </a:xfrm>
          <a:prstGeom prst="rect">
            <a:avLst/>
          </a:prstGeom>
          <a:noFill/>
        </p:spPr>
        <p:txBody>
          <a:bodyPr wrap="square" rtlCol="0">
            <a:spAutoFit/>
          </a:bodyPr>
          <a:lstStyle/>
          <a:p>
            <a:pPr marL="571500" indent="-571500">
              <a:buFont typeface="Arial" panose="020B0604020202020204" pitchFamily="34" charset="0"/>
              <a:buChar char="•"/>
            </a:pPr>
            <a:r>
              <a:rPr lang="en-US" sz="3200" dirty="0"/>
              <a:t>Distance Education is “institution-based, formal education where the learning group is separated, and where interactive telecommunications systems are used to connect learners, resources, and instructors” (Schlosser &amp; Simonson, 2006, p. 1 in </a:t>
            </a:r>
            <a:r>
              <a:rPr lang="en-US" sz="3200" dirty="0" err="1"/>
              <a:t>Chandrawati</a:t>
            </a:r>
            <a:r>
              <a:rPr lang="en-US" sz="3200" dirty="0"/>
              <a:t>, 2015).</a:t>
            </a:r>
          </a:p>
          <a:p>
            <a:pPr marL="571500" indent="-571500">
              <a:buFont typeface="Arial" panose="020B0604020202020204" pitchFamily="34" charset="0"/>
              <a:buChar char="•"/>
            </a:pPr>
            <a:r>
              <a:rPr lang="en-CA" sz="3200" dirty="0"/>
              <a:t>To accelerate the completion of the government mission, the top management of UT plans to use the online learning program as an additional form for its print-based instructional process (</a:t>
            </a:r>
            <a:r>
              <a:rPr lang="en-CA" sz="3200" dirty="0" err="1"/>
              <a:t>Luschei</a:t>
            </a:r>
            <a:r>
              <a:rPr lang="en-CA" sz="3200" dirty="0"/>
              <a:t>, </a:t>
            </a:r>
            <a:r>
              <a:rPr lang="en-CA" sz="3200" dirty="0" err="1"/>
              <a:t>Dimyati</a:t>
            </a:r>
            <a:r>
              <a:rPr lang="en-CA" sz="3200" dirty="0"/>
              <a:t>, &amp; </a:t>
            </a:r>
            <a:r>
              <a:rPr lang="en-CA" sz="3200" dirty="0" err="1"/>
              <a:t>Padmo</a:t>
            </a:r>
            <a:r>
              <a:rPr lang="en-CA" sz="3200" dirty="0"/>
              <a:t>, 2008, in </a:t>
            </a:r>
            <a:r>
              <a:rPr lang="en-CA" sz="3200" dirty="0" err="1"/>
              <a:t>Chandrawati</a:t>
            </a:r>
            <a:r>
              <a:rPr lang="en-CA" sz="3200" dirty="0"/>
              <a:t>, 2015)</a:t>
            </a:r>
            <a:endParaRPr lang="en-US" sz="3200" dirty="0"/>
          </a:p>
          <a:p>
            <a:pPr marL="571500" indent="-571500">
              <a:buFont typeface="Arial" panose="020B0604020202020204" pitchFamily="34" charset="0"/>
              <a:buChar char="•"/>
            </a:pPr>
            <a:r>
              <a:rPr lang="en-US" sz="3200" dirty="0"/>
              <a:t>Technology is the main mean to improve its teaching and learning process and also to help its management system (</a:t>
            </a:r>
            <a:r>
              <a:rPr lang="en-US" sz="3200" dirty="0" err="1"/>
              <a:t>Darojat</a:t>
            </a:r>
            <a:r>
              <a:rPr lang="en-US" sz="3200" dirty="0"/>
              <a:t> et al, 2018). </a:t>
            </a:r>
          </a:p>
          <a:p>
            <a:pPr marL="571500" indent="-5715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26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
          <p:cNvSpPr txBox="1">
            <a:spLocks noChangeArrowheads="1"/>
          </p:cNvSpPr>
          <p:nvPr/>
        </p:nvSpPr>
        <p:spPr bwMode="auto">
          <a:xfrm>
            <a:off x="6707223" y="781192"/>
            <a:ext cx="5222980" cy="623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d-ID" altLang="id-ID">
                <a:solidFill>
                  <a:prstClr val="white"/>
                </a:solidFill>
                <a:latin typeface="Arial" pitchFamily="34" charset="0"/>
                <a:ea typeface="+mn-ea"/>
                <a:cs typeface="Arial" pitchFamily="34" charset="0"/>
              </a:rPr>
              <a:t>k</a:t>
            </a:r>
          </a:p>
        </p:txBody>
      </p:sp>
      <p:sp>
        <p:nvSpPr>
          <p:cNvPr id="6" name="Rectangle 5"/>
          <p:cNvSpPr/>
          <p:nvPr/>
        </p:nvSpPr>
        <p:spPr>
          <a:xfrm>
            <a:off x="8550628" y="3760598"/>
            <a:ext cx="1094288" cy="531419"/>
          </a:xfrm>
          <a:prstGeom prst="rect">
            <a:avLst/>
          </a:prstGeom>
        </p:spPr>
        <p:txBody>
          <a:bodyPr wrap="square" lIns="130039" tIns="65020" rIns="130039" bIns="65020">
            <a:spAutoFit/>
          </a:bodyPr>
          <a:lstStyle/>
          <a:p>
            <a:endParaRPr lang="id-ID" sz="2600" dirty="0">
              <a:solidFill>
                <a:prstClr val="black"/>
              </a:solidFill>
              <a:latin typeface="Arial" pitchFamily="34" charset="0"/>
              <a:ea typeface="+mn-ea"/>
              <a:cs typeface="Arial" pitchFamily="34" charset="0"/>
            </a:endParaRPr>
          </a:p>
        </p:txBody>
      </p:sp>
      <p:sp>
        <p:nvSpPr>
          <p:cNvPr id="3" name="Title 2"/>
          <p:cNvSpPr>
            <a:spLocks noGrp="1"/>
          </p:cNvSpPr>
          <p:nvPr>
            <p:ph type="title"/>
          </p:nvPr>
        </p:nvSpPr>
        <p:spPr>
          <a:xfrm>
            <a:off x="4054128" y="575947"/>
            <a:ext cx="8372440" cy="1034241"/>
          </a:xfrm>
        </p:spPr>
        <p:txBody>
          <a:bodyPr/>
          <a:lstStyle/>
          <a:p>
            <a:pPr marL="571500" indent="-571500">
              <a:buFont typeface="Arial" panose="020B0604020202020204" pitchFamily="34" charset="0"/>
              <a:buChar char="•"/>
              <a:defRPr/>
            </a:pPr>
            <a:r>
              <a:rPr lang="en-US" sz="6000" b="1" dirty="0">
                <a:solidFill>
                  <a:srgbClr val="3366FF"/>
                </a:solidFill>
                <a:latin typeface="Baskerville Old Face" panose="02020602080505020303" pitchFamily="18" charset="0"/>
                <a:cs typeface="Arial" pitchFamily="34" charset="0"/>
              </a:rPr>
              <a:t>Theories</a:t>
            </a:r>
          </a:p>
        </p:txBody>
      </p:sp>
      <p:sp>
        <p:nvSpPr>
          <p:cNvPr id="2" name="TextBox 1"/>
          <p:cNvSpPr txBox="1"/>
          <p:nvPr/>
        </p:nvSpPr>
        <p:spPr>
          <a:xfrm>
            <a:off x="381720" y="1631952"/>
            <a:ext cx="12328777" cy="7848302"/>
          </a:xfrm>
          <a:prstGeom prst="rect">
            <a:avLst/>
          </a:prstGeom>
          <a:noFill/>
        </p:spPr>
        <p:txBody>
          <a:bodyPr wrap="square" rtlCol="0">
            <a:spAutoFit/>
          </a:bodyPr>
          <a:lstStyle/>
          <a:p>
            <a:r>
              <a:rPr lang="en-US" sz="2800" dirty="0"/>
              <a:t>The curriculum of UT’s ECE undergraduate study program is aiming to help the ECE student teachers to learn:</a:t>
            </a:r>
          </a:p>
          <a:p>
            <a:pPr marL="457200" lvl="0" indent="-457200">
              <a:buFont typeface="Arial" panose="020B0604020202020204" pitchFamily="34" charset="0"/>
              <a:buChar char="•"/>
            </a:pPr>
            <a:r>
              <a:rPr lang="en-US" sz="2800" dirty="0"/>
              <a:t>Educational science is related to student development, development of teaching materials, educational research methodologies, school-based management.</a:t>
            </a:r>
          </a:p>
          <a:p>
            <a:pPr marL="457200" lvl="0" indent="-457200">
              <a:buFont typeface="Arial" panose="020B0604020202020204" pitchFamily="34" charset="0"/>
              <a:buChar char="•"/>
            </a:pPr>
            <a:r>
              <a:rPr lang="en-US" sz="2800" dirty="0"/>
              <a:t>The foundation of the teaching profession includes the development and innovation of curricula, learning strategies, evaluation of learning, classroom action research, teacher professionalism, and teacher training practices.</a:t>
            </a:r>
          </a:p>
          <a:p>
            <a:pPr marL="457200" indent="-457200">
              <a:buFont typeface="Arial" panose="020B0604020202020204" pitchFamily="34" charset="0"/>
              <a:buChar char="•"/>
            </a:pPr>
            <a:r>
              <a:rPr lang="en-US" sz="2800" dirty="0"/>
              <a:t>Conceptual knowledge in the field of study in elementary schools includes Indonesian Language, Mathematics, Science, Social Sciences, Civics, and Cultural and Craft Arts </a:t>
            </a:r>
          </a:p>
          <a:p>
            <a:pPr marL="457200" indent="-457200">
              <a:buFont typeface="Arial" panose="020B0604020202020204" pitchFamily="34" charset="0"/>
              <a:buChar char="•"/>
            </a:pPr>
            <a:r>
              <a:rPr lang="en-US" sz="2800" dirty="0"/>
              <a:t>the graduates are hoped to be able to internalize values ​​and norms in academic ethics, develop positive attitudes towards learning independence and lifelong learning, and create opportunities to improve the quality of personal and community life(</a:t>
            </a:r>
            <a:r>
              <a:rPr lang="en-US" sz="2800" u="sng" dirty="0">
                <a:hlinkClick r:id="rId3"/>
              </a:rPr>
              <a:t>http://fkip.ut.ac.id/program-studi/s1-pendidikan-anak-usia-dini</a:t>
            </a:r>
            <a:r>
              <a:rPr lang="en-US" sz="2800" dirty="0"/>
              <a:t>).</a:t>
            </a:r>
          </a:p>
          <a:p>
            <a:pPr marL="457200" lvl="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898057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32" charset="0"/>
            <a:ea typeface="ヒラギノ角ゴ ProN W3" pitchFamily="32" charset="-128"/>
            <a:sym typeface="Gill Sans" pitchFamily="3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32" charset="0"/>
            <a:ea typeface="ヒラギノ角ゴ ProN W3" pitchFamily="32" charset="-128"/>
            <a:sym typeface="Gill Sans" pitchFamily="32"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17745</TotalTime>
  <Pages>0</Pages>
  <Words>1756</Words>
  <Characters>0</Characters>
  <Application>Microsoft Office PowerPoint</Application>
  <PresentationFormat>Custom</PresentationFormat>
  <Lines>0</Lines>
  <Paragraphs>183</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Baskerville Old Face</vt:lpstr>
      <vt:lpstr>Calibri</vt:lpstr>
      <vt:lpstr>Gill Sans</vt:lpstr>
      <vt:lpstr>Times New Roman</vt:lpstr>
      <vt:lpstr>Title &amp; Bullets - 2 Column</vt:lpstr>
      <vt:lpstr>Office Theme</vt:lpstr>
      <vt:lpstr>PowerPoint Presentation</vt:lpstr>
      <vt:lpstr>Outline</vt:lpstr>
      <vt:lpstr>UT</vt:lpstr>
      <vt:lpstr>Outline</vt:lpstr>
      <vt:lpstr>PowerPoint Presentation</vt:lpstr>
      <vt:lpstr>FKIP in 4.0</vt:lpstr>
      <vt:lpstr>Problem</vt:lpstr>
      <vt:lpstr>Theories</vt:lpstr>
      <vt:lpstr>Theories</vt:lpstr>
      <vt:lpstr>Methodology</vt:lpstr>
      <vt:lpstr>Results &amp; Discussion</vt:lpstr>
      <vt:lpstr>Results &amp; Discussion</vt:lpstr>
      <vt:lpstr>Results &amp; Discussion</vt:lpstr>
      <vt:lpstr>Results &amp; Discussion</vt:lpstr>
      <vt:lpstr>Results &amp; Discussion</vt:lpstr>
      <vt:lpstr>Results &amp; Discussion</vt:lpstr>
      <vt:lpstr>Results &amp; Discussion</vt:lpstr>
      <vt:lpstr>Results &amp; Discussion</vt:lpstr>
      <vt:lpstr>Conclusion</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Endang</dc:creator>
  <cp:lastModifiedBy>Dr. Siti Aisyah, M.Pd</cp:lastModifiedBy>
  <cp:revision>1150</cp:revision>
  <cp:lastPrinted>2015-11-27T09:26:36Z</cp:lastPrinted>
  <dcterms:modified xsi:type="dcterms:W3CDTF">2019-10-15T09:32:35Z</dcterms:modified>
</cp:coreProperties>
</file>