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65" r:id="rId3"/>
    <p:sldId id="295" r:id="rId4"/>
    <p:sldId id="264" r:id="rId5"/>
    <p:sldId id="297" r:id="rId6"/>
    <p:sldId id="296" r:id="rId7"/>
    <p:sldId id="298" r:id="rId8"/>
    <p:sldId id="257" r:id="rId9"/>
    <p:sldId id="260" r:id="rId10"/>
    <p:sldId id="261" r:id="rId11"/>
    <p:sldId id="262" r:id="rId12"/>
    <p:sldId id="263" r:id="rId13"/>
    <p:sldId id="307" r:id="rId1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3" d="100"/>
          <a:sy n="63"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710083843553216E-2"/>
          <c:y val="3.1251214983259681E-2"/>
          <c:w val="0.92747678800953737"/>
          <c:h val="0.70983419138834625"/>
        </c:manualLayout>
      </c:layout>
      <c:barChart>
        <c:barDir val="col"/>
        <c:grouping val="clustered"/>
        <c:varyColors val="0"/>
        <c:ser>
          <c:idx val="0"/>
          <c:order val="0"/>
          <c:tx>
            <c:strRef>
              <c:f>'rekap Alumni'!$P$16</c:f>
              <c:strCache>
                <c:ptCount val="1"/>
                <c:pt idx="0">
                  <c:v>2016</c:v>
                </c:pt>
              </c:strCache>
            </c:strRef>
          </c:tx>
          <c:spPr>
            <a:solidFill>
              <a:schemeClr val="accent1">
                <a:lumMod val="60000"/>
                <a:lumOff val="40000"/>
              </a:schemeClr>
            </a:solidFill>
            <a:ln>
              <a:noFill/>
            </a:ln>
            <a:effectLst/>
          </c:spPr>
          <c:invertIfNegative val="0"/>
          <c:cat>
            <c:strRef>
              <c:f>'rekap Alumni'!$O$17:$O$27</c:f>
              <c:strCache>
                <c:ptCount val="11"/>
                <c:pt idx="0">
                  <c:v>Bandung</c:v>
                </c:pt>
                <c:pt idx="1">
                  <c:v>Bogor</c:v>
                </c:pt>
                <c:pt idx="2">
                  <c:v>Jakarta</c:v>
                </c:pt>
                <c:pt idx="3">
                  <c:v>Makasar</c:v>
                </c:pt>
                <c:pt idx="4">
                  <c:v>Manado</c:v>
                </c:pt>
                <c:pt idx="5">
                  <c:v>Padang</c:v>
                </c:pt>
                <c:pt idx="6">
                  <c:v>Pangkal Pinang</c:v>
                </c:pt>
                <c:pt idx="7">
                  <c:v>Semarang</c:v>
                </c:pt>
                <c:pt idx="8">
                  <c:v>Purwokerto</c:v>
                </c:pt>
                <c:pt idx="9">
                  <c:v>Serang</c:v>
                </c:pt>
                <c:pt idx="10">
                  <c:v>Surabaya</c:v>
                </c:pt>
              </c:strCache>
            </c:strRef>
          </c:cat>
          <c:val>
            <c:numRef>
              <c:f>'rekap Alumni'!$P$17:$P$27</c:f>
              <c:numCache>
                <c:formatCode>General</c:formatCode>
                <c:ptCount val="11"/>
                <c:pt idx="2">
                  <c:v>1</c:v>
                </c:pt>
              </c:numCache>
            </c:numRef>
          </c:val>
          <c:extLst>
            <c:ext xmlns:c16="http://schemas.microsoft.com/office/drawing/2014/chart" uri="{C3380CC4-5D6E-409C-BE32-E72D297353CC}">
              <c16:uniqueId val="{00000000-8377-4B51-9F97-31141A3ED14A}"/>
            </c:ext>
          </c:extLst>
        </c:ser>
        <c:ser>
          <c:idx val="1"/>
          <c:order val="1"/>
          <c:tx>
            <c:strRef>
              <c:f>'rekap Alumni'!$Q$16</c:f>
              <c:strCache>
                <c:ptCount val="1"/>
                <c:pt idx="0">
                  <c:v>2017</c:v>
                </c:pt>
              </c:strCache>
            </c:strRef>
          </c:tx>
          <c:spPr>
            <a:solidFill>
              <a:schemeClr val="accent6">
                <a:lumMod val="75000"/>
              </a:schemeClr>
            </a:solidFill>
            <a:ln>
              <a:noFill/>
            </a:ln>
            <a:effectLst/>
          </c:spPr>
          <c:invertIfNegative val="0"/>
          <c:cat>
            <c:strRef>
              <c:f>'rekap Alumni'!$O$17:$O$27</c:f>
              <c:strCache>
                <c:ptCount val="11"/>
                <c:pt idx="0">
                  <c:v>Bandung</c:v>
                </c:pt>
                <c:pt idx="1">
                  <c:v>Bogor</c:v>
                </c:pt>
                <c:pt idx="2">
                  <c:v>Jakarta</c:v>
                </c:pt>
                <c:pt idx="3">
                  <c:v>Makasar</c:v>
                </c:pt>
                <c:pt idx="4">
                  <c:v>Manado</c:v>
                </c:pt>
                <c:pt idx="5">
                  <c:v>Padang</c:v>
                </c:pt>
                <c:pt idx="6">
                  <c:v>Pangkal Pinang</c:v>
                </c:pt>
                <c:pt idx="7">
                  <c:v>Semarang</c:v>
                </c:pt>
                <c:pt idx="8">
                  <c:v>Purwokerto</c:v>
                </c:pt>
                <c:pt idx="9">
                  <c:v>Serang</c:v>
                </c:pt>
                <c:pt idx="10">
                  <c:v>Surabaya</c:v>
                </c:pt>
              </c:strCache>
            </c:strRef>
          </c:cat>
          <c:val>
            <c:numRef>
              <c:f>'rekap Alumni'!$Q$17:$Q$27</c:f>
              <c:numCache>
                <c:formatCode>General</c:formatCode>
                <c:ptCount val="11"/>
                <c:pt idx="0">
                  <c:v>32</c:v>
                </c:pt>
                <c:pt idx="2">
                  <c:v>19</c:v>
                </c:pt>
                <c:pt idx="4">
                  <c:v>3</c:v>
                </c:pt>
                <c:pt idx="5">
                  <c:v>1</c:v>
                </c:pt>
                <c:pt idx="6">
                  <c:v>1</c:v>
                </c:pt>
                <c:pt idx="9">
                  <c:v>9</c:v>
                </c:pt>
              </c:numCache>
            </c:numRef>
          </c:val>
          <c:extLst>
            <c:ext xmlns:c16="http://schemas.microsoft.com/office/drawing/2014/chart" uri="{C3380CC4-5D6E-409C-BE32-E72D297353CC}">
              <c16:uniqueId val="{00000001-8377-4B51-9F97-31141A3ED14A}"/>
            </c:ext>
          </c:extLst>
        </c:ser>
        <c:ser>
          <c:idx val="2"/>
          <c:order val="2"/>
          <c:tx>
            <c:strRef>
              <c:f>'rekap Alumni'!$R$16</c:f>
              <c:strCache>
                <c:ptCount val="1"/>
                <c:pt idx="0">
                  <c:v>2018</c:v>
                </c:pt>
              </c:strCache>
            </c:strRef>
          </c:tx>
          <c:spPr>
            <a:solidFill>
              <a:srgbClr val="FF0000"/>
            </a:solidFill>
            <a:ln>
              <a:noFill/>
            </a:ln>
            <a:effectLst/>
          </c:spPr>
          <c:invertIfNegative val="0"/>
          <c:cat>
            <c:strRef>
              <c:f>'rekap Alumni'!$O$17:$O$27</c:f>
              <c:strCache>
                <c:ptCount val="11"/>
                <c:pt idx="0">
                  <c:v>Bandung</c:v>
                </c:pt>
                <c:pt idx="1">
                  <c:v>Bogor</c:v>
                </c:pt>
                <c:pt idx="2">
                  <c:v>Jakarta</c:v>
                </c:pt>
                <c:pt idx="3">
                  <c:v>Makasar</c:v>
                </c:pt>
                <c:pt idx="4">
                  <c:v>Manado</c:v>
                </c:pt>
                <c:pt idx="5">
                  <c:v>Padang</c:v>
                </c:pt>
                <c:pt idx="6">
                  <c:v>Pangkal Pinang</c:v>
                </c:pt>
                <c:pt idx="7">
                  <c:v>Semarang</c:v>
                </c:pt>
                <c:pt idx="8">
                  <c:v>Purwokerto</c:v>
                </c:pt>
                <c:pt idx="9">
                  <c:v>Serang</c:v>
                </c:pt>
                <c:pt idx="10">
                  <c:v>Surabaya</c:v>
                </c:pt>
              </c:strCache>
            </c:strRef>
          </c:cat>
          <c:val>
            <c:numRef>
              <c:f>'rekap Alumni'!$R$17:$R$27</c:f>
              <c:numCache>
                <c:formatCode>General</c:formatCode>
                <c:ptCount val="11"/>
                <c:pt idx="0">
                  <c:v>11</c:v>
                </c:pt>
                <c:pt idx="1">
                  <c:v>20</c:v>
                </c:pt>
                <c:pt idx="2">
                  <c:v>6</c:v>
                </c:pt>
                <c:pt idx="3">
                  <c:v>1</c:v>
                </c:pt>
                <c:pt idx="4">
                  <c:v>11</c:v>
                </c:pt>
                <c:pt idx="5">
                  <c:v>8</c:v>
                </c:pt>
                <c:pt idx="6">
                  <c:v>19</c:v>
                </c:pt>
                <c:pt idx="7">
                  <c:v>1</c:v>
                </c:pt>
                <c:pt idx="8">
                  <c:v>25</c:v>
                </c:pt>
                <c:pt idx="9">
                  <c:v>7</c:v>
                </c:pt>
                <c:pt idx="10">
                  <c:v>1</c:v>
                </c:pt>
              </c:numCache>
            </c:numRef>
          </c:val>
          <c:extLst>
            <c:ext xmlns:c16="http://schemas.microsoft.com/office/drawing/2014/chart" uri="{C3380CC4-5D6E-409C-BE32-E72D297353CC}">
              <c16:uniqueId val="{00000002-8377-4B51-9F97-31141A3ED14A}"/>
            </c:ext>
          </c:extLst>
        </c:ser>
        <c:dLbls>
          <c:showLegendKey val="0"/>
          <c:showVal val="0"/>
          <c:showCatName val="0"/>
          <c:showSerName val="0"/>
          <c:showPercent val="0"/>
          <c:showBubbleSize val="0"/>
        </c:dLbls>
        <c:gapWidth val="219"/>
        <c:overlap val="-27"/>
        <c:axId val="-2022837952"/>
        <c:axId val="-2022836320"/>
      </c:barChart>
      <c:catAx>
        <c:axId val="-202283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2836320"/>
        <c:crosses val="autoZero"/>
        <c:auto val="1"/>
        <c:lblAlgn val="ctr"/>
        <c:lblOffset val="100"/>
        <c:noMultiLvlLbl val="0"/>
      </c:catAx>
      <c:valAx>
        <c:axId val="-20228363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2837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978624282684036E-2"/>
          <c:y val="3.3117202300472118E-2"/>
          <c:w val="0.93456761256827292"/>
          <c:h val="0.81098891356019054"/>
        </c:manualLayout>
      </c:layout>
      <c:barChart>
        <c:barDir val="col"/>
        <c:grouping val="clustered"/>
        <c:varyColors val="0"/>
        <c:ser>
          <c:idx val="0"/>
          <c:order val="0"/>
          <c:tx>
            <c:strRef>
              <c:f>'Tabel D-2'!$F$36</c:f>
              <c:strCache>
                <c:ptCount val="1"/>
                <c:pt idx="0">
                  <c:v>Very less</c:v>
                </c:pt>
              </c:strCache>
            </c:strRef>
          </c:tx>
          <c:spPr>
            <a:solidFill>
              <a:schemeClr val="accent1"/>
            </a:solidFill>
            <a:ln>
              <a:noFill/>
            </a:ln>
            <a:effectLst/>
          </c:spPr>
          <c:invertIfNegative val="0"/>
          <c:cat>
            <c:strRef>
              <c:f>'Tabel D-2'!$E$37:$E$54</c:f>
              <c:strCache>
                <c:ptCount val="18"/>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pt idx="16">
                  <c:v>q</c:v>
                </c:pt>
                <c:pt idx="17">
                  <c:v>r</c:v>
                </c:pt>
              </c:strCache>
            </c:strRef>
          </c:cat>
          <c:val>
            <c:numRef>
              <c:f>'Tabel D-2'!$F$37:$F$54</c:f>
              <c:numCache>
                <c:formatCode>General</c:formatCode>
                <c:ptCount val="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2.5</c:v>
                </c:pt>
                <c:pt idx="16">
                  <c:v>2.5</c:v>
                </c:pt>
                <c:pt idx="17">
                  <c:v>7.5</c:v>
                </c:pt>
              </c:numCache>
            </c:numRef>
          </c:val>
          <c:extLst>
            <c:ext xmlns:c16="http://schemas.microsoft.com/office/drawing/2014/chart" uri="{C3380CC4-5D6E-409C-BE32-E72D297353CC}">
              <c16:uniqueId val="{00000000-73B9-43D6-8B53-C8499E87A26C}"/>
            </c:ext>
          </c:extLst>
        </c:ser>
        <c:ser>
          <c:idx val="1"/>
          <c:order val="1"/>
          <c:tx>
            <c:strRef>
              <c:f>'Tabel D-2'!$G$36</c:f>
              <c:strCache>
                <c:ptCount val="1"/>
                <c:pt idx="0">
                  <c:v>Less</c:v>
                </c:pt>
              </c:strCache>
            </c:strRef>
          </c:tx>
          <c:spPr>
            <a:solidFill>
              <a:schemeClr val="accent2"/>
            </a:solidFill>
            <a:ln>
              <a:noFill/>
            </a:ln>
            <a:effectLst/>
          </c:spPr>
          <c:invertIfNegative val="0"/>
          <c:cat>
            <c:strRef>
              <c:f>'Tabel D-2'!$E$37:$E$54</c:f>
              <c:strCache>
                <c:ptCount val="18"/>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pt idx="16">
                  <c:v>q</c:v>
                </c:pt>
                <c:pt idx="17">
                  <c:v>r</c:v>
                </c:pt>
              </c:strCache>
            </c:strRef>
          </c:cat>
          <c:val>
            <c:numRef>
              <c:f>'Tabel D-2'!$G$37:$G$54</c:f>
              <c:numCache>
                <c:formatCode>General</c:formatCode>
                <c:ptCount val="18"/>
                <c:pt idx="0">
                  <c:v>12.5</c:v>
                </c:pt>
                <c:pt idx="1">
                  <c:v>12.5</c:v>
                </c:pt>
                <c:pt idx="2">
                  <c:v>5</c:v>
                </c:pt>
                <c:pt idx="3">
                  <c:v>5</c:v>
                </c:pt>
                <c:pt idx="4">
                  <c:v>17.5</c:v>
                </c:pt>
                <c:pt idx="5">
                  <c:v>5</c:v>
                </c:pt>
                <c:pt idx="6">
                  <c:v>7.5</c:v>
                </c:pt>
                <c:pt idx="7">
                  <c:v>7.5</c:v>
                </c:pt>
                <c:pt idx="8">
                  <c:v>2.5</c:v>
                </c:pt>
                <c:pt idx="9">
                  <c:v>5</c:v>
                </c:pt>
                <c:pt idx="10">
                  <c:v>10</c:v>
                </c:pt>
                <c:pt idx="11">
                  <c:v>0</c:v>
                </c:pt>
                <c:pt idx="12">
                  <c:v>7.5</c:v>
                </c:pt>
                <c:pt idx="13">
                  <c:v>12.5</c:v>
                </c:pt>
                <c:pt idx="14">
                  <c:v>5</c:v>
                </c:pt>
                <c:pt idx="15">
                  <c:v>5</c:v>
                </c:pt>
                <c:pt idx="16">
                  <c:v>5</c:v>
                </c:pt>
                <c:pt idx="17">
                  <c:v>12.5</c:v>
                </c:pt>
              </c:numCache>
            </c:numRef>
          </c:val>
          <c:extLst>
            <c:ext xmlns:c16="http://schemas.microsoft.com/office/drawing/2014/chart" uri="{C3380CC4-5D6E-409C-BE32-E72D297353CC}">
              <c16:uniqueId val="{00000001-73B9-43D6-8B53-C8499E87A26C}"/>
            </c:ext>
          </c:extLst>
        </c:ser>
        <c:ser>
          <c:idx val="2"/>
          <c:order val="2"/>
          <c:tx>
            <c:strRef>
              <c:f>'Tabel D-2'!$H$36</c:f>
              <c:strCache>
                <c:ptCount val="1"/>
                <c:pt idx="0">
                  <c:v>Good</c:v>
                </c:pt>
              </c:strCache>
            </c:strRef>
          </c:tx>
          <c:spPr>
            <a:solidFill>
              <a:schemeClr val="accent3"/>
            </a:solidFill>
            <a:ln>
              <a:noFill/>
            </a:ln>
            <a:effectLst/>
          </c:spPr>
          <c:invertIfNegative val="0"/>
          <c:cat>
            <c:strRef>
              <c:f>'Tabel D-2'!$E$37:$E$54</c:f>
              <c:strCache>
                <c:ptCount val="18"/>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pt idx="16">
                  <c:v>q</c:v>
                </c:pt>
                <c:pt idx="17">
                  <c:v>r</c:v>
                </c:pt>
              </c:strCache>
            </c:strRef>
          </c:cat>
          <c:val>
            <c:numRef>
              <c:f>'Tabel D-2'!$H$37:$H$54</c:f>
              <c:numCache>
                <c:formatCode>General</c:formatCode>
                <c:ptCount val="18"/>
                <c:pt idx="0">
                  <c:v>70</c:v>
                </c:pt>
                <c:pt idx="1">
                  <c:v>70</c:v>
                </c:pt>
                <c:pt idx="2">
                  <c:v>65</c:v>
                </c:pt>
                <c:pt idx="3">
                  <c:v>67.5</c:v>
                </c:pt>
                <c:pt idx="4">
                  <c:v>60</c:v>
                </c:pt>
                <c:pt idx="5">
                  <c:v>67.5</c:v>
                </c:pt>
                <c:pt idx="6">
                  <c:v>57.5</c:v>
                </c:pt>
                <c:pt idx="7">
                  <c:v>65</c:v>
                </c:pt>
                <c:pt idx="8">
                  <c:v>60</c:v>
                </c:pt>
                <c:pt idx="9">
                  <c:v>55</c:v>
                </c:pt>
                <c:pt idx="10">
                  <c:v>70</c:v>
                </c:pt>
                <c:pt idx="11">
                  <c:v>55</c:v>
                </c:pt>
                <c:pt idx="12">
                  <c:v>65</c:v>
                </c:pt>
                <c:pt idx="13">
                  <c:v>60</c:v>
                </c:pt>
                <c:pt idx="14">
                  <c:v>67.5</c:v>
                </c:pt>
                <c:pt idx="15">
                  <c:v>57.5</c:v>
                </c:pt>
                <c:pt idx="16">
                  <c:v>60</c:v>
                </c:pt>
                <c:pt idx="17">
                  <c:v>60</c:v>
                </c:pt>
              </c:numCache>
            </c:numRef>
          </c:val>
          <c:extLst>
            <c:ext xmlns:c16="http://schemas.microsoft.com/office/drawing/2014/chart" uri="{C3380CC4-5D6E-409C-BE32-E72D297353CC}">
              <c16:uniqueId val="{00000002-73B9-43D6-8B53-C8499E87A26C}"/>
            </c:ext>
          </c:extLst>
        </c:ser>
        <c:ser>
          <c:idx val="3"/>
          <c:order val="3"/>
          <c:tx>
            <c:strRef>
              <c:f>'Tabel D-2'!$I$36</c:f>
              <c:strCache>
                <c:ptCount val="1"/>
                <c:pt idx="0">
                  <c:v>Very Good</c:v>
                </c:pt>
              </c:strCache>
            </c:strRef>
          </c:tx>
          <c:spPr>
            <a:solidFill>
              <a:schemeClr val="accent4"/>
            </a:solidFill>
            <a:ln>
              <a:noFill/>
            </a:ln>
            <a:effectLst/>
          </c:spPr>
          <c:invertIfNegative val="0"/>
          <c:cat>
            <c:strRef>
              <c:f>'Tabel D-2'!$E$37:$E$54</c:f>
              <c:strCache>
                <c:ptCount val="18"/>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pt idx="16">
                  <c:v>q</c:v>
                </c:pt>
                <c:pt idx="17">
                  <c:v>r</c:v>
                </c:pt>
              </c:strCache>
            </c:strRef>
          </c:cat>
          <c:val>
            <c:numRef>
              <c:f>'Tabel D-2'!$I$37:$I$54</c:f>
              <c:numCache>
                <c:formatCode>General</c:formatCode>
                <c:ptCount val="18"/>
                <c:pt idx="0">
                  <c:v>12.5</c:v>
                </c:pt>
                <c:pt idx="1">
                  <c:v>7.5</c:v>
                </c:pt>
                <c:pt idx="2">
                  <c:v>20</c:v>
                </c:pt>
                <c:pt idx="3">
                  <c:v>17.5</c:v>
                </c:pt>
                <c:pt idx="4">
                  <c:v>12.5</c:v>
                </c:pt>
                <c:pt idx="5">
                  <c:v>17.5</c:v>
                </c:pt>
                <c:pt idx="6">
                  <c:v>25</c:v>
                </c:pt>
                <c:pt idx="7">
                  <c:v>17.5</c:v>
                </c:pt>
                <c:pt idx="8">
                  <c:v>27.5</c:v>
                </c:pt>
                <c:pt idx="9">
                  <c:v>30</c:v>
                </c:pt>
                <c:pt idx="10">
                  <c:v>10</c:v>
                </c:pt>
                <c:pt idx="11">
                  <c:v>35</c:v>
                </c:pt>
                <c:pt idx="12">
                  <c:v>17.5</c:v>
                </c:pt>
                <c:pt idx="13">
                  <c:v>17.5</c:v>
                </c:pt>
                <c:pt idx="14">
                  <c:v>17.5</c:v>
                </c:pt>
                <c:pt idx="15">
                  <c:v>22.5</c:v>
                </c:pt>
                <c:pt idx="16">
                  <c:v>20</c:v>
                </c:pt>
                <c:pt idx="17">
                  <c:v>7.5</c:v>
                </c:pt>
              </c:numCache>
            </c:numRef>
          </c:val>
          <c:extLst>
            <c:ext xmlns:c16="http://schemas.microsoft.com/office/drawing/2014/chart" uri="{C3380CC4-5D6E-409C-BE32-E72D297353CC}">
              <c16:uniqueId val="{00000003-73B9-43D6-8B53-C8499E87A26C}"/>
            </c:ext>
          </c:extLst>
        </c:ser>
        <c:ser>
          <c:idx val="4"/>
          <c:order val="4"/>
          <c:tx>
            <c:strRef>
              <c:f>'Tabel D-2'!$J$36</c:f>
              <c:strCache>
                <c:ptCount val="1"/>
                <c:pt idx="0">
                  <c:v>Not Answering</c:v>
                </c:pt>
              </c:strCache>
            </c:strRef>
          </c:tx>
          <c:spPr>
            <a:solidFill>
              <a:schemeClr val="accent5"/>
            </a:solidFill>
            <a:ln>
              <a:noFill/>
            </a:ln>
            <a:effectLst/>
          </c:spPr>
          <c:invertIfNegative val="0"/>
          <c:cat>
            <c:strRef>
              <c:f>'Tabel D-2'!$E$37:$E$54</c:f>
              <c:strCache>
                <c:ptCount val="18"/>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pt idx="16">
                  <c:v>q</c:v>
                </c:pt>
                <c:pt idx="17">
                  <c:v>r</c:v>
                </c:pt>
              </c:strCache>
            </c:strRef>
          </c:cat>
          <c:val>
            <c:numRef>
              <c:f>'Tabel D-2'!$J$37:$J$54</c:f>
              <c:numCache>
                <c:formatCode>General</c:formatCode>
                <c:ptCount val="18"/>
                <c:pt idx="0">
                  <c:v>5</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12.5</c:v>
                </c:pt>
                <c:pt idx="16">
                  <c:v>12.5</c:v>
                </c:pt>
                <c:pt idx="17">
                  <c:v>12.5</c:v>
                </c:pt>
              </c:numCache>
            </c:numRef>
          </c:val>
          <c:extLst>
            <c:ext xmlns:c16="http://schemas.microsoft.com/office/drawing/2014/chart" uri="{C3380CC4-5D6E-409C-BE32-E72D297353CC}">
              <c16:uniqueId val="{00000004-73B9-43D6-8B53-C8499E87A26C}"/>
            </c:ext>
          </c:extLst>
        </c:ser>
        <c:ser>
          <c:idx val="5"/>
          <c:order val="5"/>
          <c:tx>
            <c:strRef>
              <c:f>'Tabel D-2'!$K$36</c:f>
              <c:strCache>
                <c:ptCount val="1"/>
              </c:strCache>
            </c:strRef>
          </c:tx>
          <c:spPr>
            <a:solidFill>
              <a:schemeClr val="accent6"/>
            </a:solidFill>
            <a:ln>
              <a:noFill/>
            </a:ln>
            <a:effectLst/>
          </c:spPr>
          <c:invertIfNegative val="0"/>
          <c:cat>
            <c:strRef>
              <c:f>'Tabel D-2'!$E$37:$E$54</c:f>
              <c:strCache>
                <c:ptCount val="18"/>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pt idx="16">
                  <c:v>q</c:v>
                </c:pt>
                <c:pt idx="17">
                  <c:v>r</c:v>
                </c:pt>
              </c:strCache>
            </c:strRef>
          </c:cat>
          <c:val>
            <c:numRef>
              <c:f>'Tabel D-2'!$K$37:$K$54</c:f>
              <c:numCache>
                <c:formatCode>General</c:formatCode>
                <c:ptCount val="18"/>
              </c:numCache>
            </c:numRef>
          </c:val>
          <c:extLst>
            <c:ext xmlns:c16="http://schemas.microsoft.com/office/drawing/2014/chart" uri="{C3380CC4-5D6E-409C-BE32-E72D297353CC}">
              <c16:uniqueId val="{00000005-73B9-43D6-8B53-C8499E87A26C}"/>
            </c:ext>
          </c:extLst>
        </c:ser>
        <c:dLbls>
          <c:showLegendKey val="0"/>
          <c:showVal val="0"/>
          <c:showCatName val="0"/>
          <c:showSerName val="0"/>
          <c:showPercent val="0"/>
          <c:showBubbleSize val="0"/>
        </c:dLbls>
        <c:gapWidth val="75"/>
        <c:overlap val="-25"/>
        <c:axId val="-1158110480"/>
        <c:axId val="-1158103952"/>
      </c:barChart>
      <c:catAx>
        <c:axId val="-115811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8103952"/>
        <c:crosses val="autoZero"/>
        <c:auto val="1"/>
        <c:lblAlgn val="ctr"/>
        <c:lblOffset val="100"/>
        <c:noMultiLvlLbl val="0"/>
      </c:catAx>
      <c:valAx>
        <c:axId val="-11581039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8110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 D-2'!$F$75</c:f>
              <c:strCache>
                <c:ptCount val="1"/>
                <c:pt idx="0">
                  <c:v>Not Necessary</c:v>
                </c:pt>
              </c:strCache>
            </c:strRef>
          </c:tx>
          <c:spPr>
            <a:solidFill>
              <a:schemeClr val="accent1"/>
            </a:solidFill>
            <a:ln>
              <a:noFill/>
            </a:ln>
            <a:effectLst/>
          </c:spPr>
          <c:invertIfNegative val="0"/>
          <c:cat>
            <c:strRef>
              <c:f>'Tabel D-2'!$E$76:$E$93</c:f>
              <c:strCache>
                <c:ptCount val="18"/>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pt idx="16">
                  <c:v>q</c:v>
                </c:pt>
                <c:pt idx="17">
                  <c:v>r</c:v>
                </c:pt>
              </c:strCache>
            </c:strRef>
          </c:cat>
          <c:val>
            <c:numRef>
              <c:f>'Tabel D-2'!$F$76:$F$93</c:f>
              <c:numCache>
                <c:formatCode>General</c:formatCode>
                <c:ptCount val="18"/>
                <c:pt idx="0">
                  <c:v>4</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numCache>
            </c:numRef>
          </c:val>
          <c:extLst>
            <c:ext xmlns:c16="http://schemas.microsoft.com/office/drawing/2014/chart" uri="{C3380CC4-5D6E-409C-BE32-E72D297353CC}">
              <c16:uniqueId val="{00000000-1109-4EE3-A324-3CE2D7D91102}"/>
            </c:ext>
          </c:extLst>
        </c:ser>
        <c:ser>
          <c:idx val="1"/>
          <c:order val="1"/>
          <c:tx>
            <c:strRef>
              <c:f>'Tabel D-2'!$G$75</c:f>
              <c:strCache>
                <c:ptCount val="1"/>
                <c:pt idx="0">
                  <c:v>Less necessary</c:v>
                </c:pt>
              </c:strCache>
            </c:strRef>
          </c:tx>
          <c:spPr>
            <a:solidFill>
              <a:schemeClr val="accent2"/>
            </a:solidFill>
            <a:ln>
              <a:noFill/>
            </a:ln>
            <a:effectLst/>
          </c:spPr>
          <c:invertIfNegative val="0"/>
          <c:cat>
            <c:strRef>
              <c:f>'Tabel D-2'!$E$76:$E$93</c:f>
              <c:strCache>
                <c:ptCount val="18"/>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pt idx="16">
                  <c:v>q</c:v>
                </c:pt>
                <c:pt idx="17">
                  <c:v>r</c:v>
                </c:pt>
              </c:strCache>
            </c:strRef>
          </c:cat>
          <c:val>
            <c:numRef>
              <c:f>'Tabel D-2'!$G$76:$G$93</c:f>
              <c:numCache>
                <c:formatCode>General</c:formatCode>
                <c:ptCount val="18"/>
                <c:pt idx="0">
                  <c:v>8</c:v>
                </c:pt>
                <c:pt idx="1">
                  <c:v>2</c:v>
                </c:pt>
                <c:pt idx="2">
                  <c:v>1</c:v>
                </c:pt>
                <c:pt idx="3">
                  <c:v>1</c:v>
                </c:pt>
                <c:pt idx="4">
                  <c:v>2</c:v>
                </c:pt>
                <c:pt idx="5">
                  <c:v>0</c:v>
                </c:pt>
                <c:pt idx="6">
                  <c:v>1</c:v>
                </c:pt>
                <c:pt idx="7">
                  <c:v>1</c:v>
                </c:pt>
                <c:pt idx="8">
                  <c:v>0</c:v>
                </c:pt>
                <c:pt idx="9">
                  <c:v>0</c:v>
                </c:pt>
                <c:pt idx="10">
                  <c:v>3</c:v>
                </c:pt>
                <c:pt idx="11">
                  <c:v>0</c:v>
                </c:pt>
                <c:pt idx="12">
                  <c:v>1</c:v>
                </c:pt>
                <c:pt idx="13">
                  <c:v>1</c:v>
                </c:pt>
                <c:pt idx="14">
                  <c:v>2</c:v>
                </c:pt>
                <c:pt idx="15">
                  <c:v>1</c:v>
                </c:pt>
                <c:pt idx="16">
                  <c:v>3</c:v>
                </c:pt>
                <c:pt idx="17">
                  <c:v>3</c:v>
                </c:pt>
              </c:numCache>
            </c:numRef>
          </c:val>
          <c:extLst>
            <c:ext xmlns:c16="http://schemas.microsoft.com/office/drawing/2014/chart" uri="{C3380CC4-5D6E-409C-BE32-E72D297353CC}">
              <c16:uniqueId val="{00000001-1109-4EE3-A324-3CE2D7D91102}"/>
            </c:ext>
          </c:extLst>
        </c:ser>
        <c:ser>
          <c:idx val="2"/>
          <c:order val="2"/>
          <c:tx>
            <c:strRef>
              <c:f>'Tabel D-2'!$H$75</c:f>
              <c:strCache>
                <c:ptCount val="1"/>
                <c:pt idx="0">
                  <c:v>Necessary</c:v>
                </c:pt>
              </c:strCache>
            </c:strRef>
          </c:tx>
          <c:spPr>
            <a:solidFill>
              <a:schemeClr val="accent3"/>
            </a:solidFill>
            <a:ln>
              <a:noFill/>
            </a:ln>
            <a:effectLst/>
          </c:spPr>
          <c:invertIfNegative val="0"/>
          <c:cat>
            <c:strRef>
              <c:f>'Tabel D-2'!$E$76:$E$93</c:f>
              <c:strCache>
                <c:ptCount val="18"/>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pt idx="16">
                  <c:v>q</c:v>
                </c:pt>
                <c:pt idx="17">
                  <c:v>r</c:v>
                </c:pt>
              </c:strCache>
            </c:strRef>
          </c:cat>
          <c:val>
            <c:numRef>
              <c:f>'Tabel D-2'!$H$76:$H$93</c:f>
              <c:numCache>
                <c:formatCode>General</c:formatCode>
                <c:ptCount val="18"/>
                <c:pt idx="0">
                  <c:v>15</c:v>
                </c:pt>
                <c:pt idx="1">
                  <c:v>19</c:v>
                </c:pt>
                <c:pt idx="2">
                  <c:v>15</c:v>
                </c:pt>
                <c:pt idx="3">
                  <c:v>18</c:v>
                </c:pt>
                <c:pt idx="4">
                  <c:v>17</c:v>
                </c:pt>
                <c:pt idx="5">
                  <c:v>18</c:v>
                </c:pt>
                <c:pt idx="6">
                  <c:v>18</c:v>
                </c:pt>
                <c:pt idx="7">
                  <c:v>18</c:v>
                </c:pt>
                <c:pt idx="8">
                  <c:v>15</c:v>
                </c:pt>
                <c:pt idx="9">
                  <c:v>16</c:v>
                </c:pt>
                <c:pt idx="10">
                  <c:v>20</c:v>
                </c:pt>
                <c:pt idx="11">
                  <c:v>8</c:v>
                </c:pt>
                <c:pt idx="12">
                  <c:v>14</c:v>
                </c:pt>
                <c:pt idx="13">
                  <c:v>17</c:v>
                </c:pt>
                <c:pt idx="14">
                  <c:v>18</c:v>
                </c:pt>
                <c:pt idx="15">
                  <c:v>13</c:v>
                </c:pt>
                <c:pt idx="16">
                  <c:v>9</c:v>
                </c:pt>
                <c:pt idx="17">
                  <c:v>20</c:v>
                </c:pt>
              </c:numCache>
            </c:numRef>
          </c:val>
          <c:extLst>
            <c:ext xmlns:c16="http://schemas.microsoft.com/office/drawing/2014/chart" uri="{C3380CC4-5D6E-409C-BE32-E72D297353CC}">
              <c16:uniqueId val="{00000002-1109-4EE3-A324-3CE2D7D91102}"/>
            </c:ext>
          </c:extLst>
        </c:ser>
        <c:ser>
          <c:idx val="3"/>
          <c:order val="3"/>
          <c:tx>
            <c:strRef>
              <c:f>'Tabel D-2'!$I$75</c:f>
              <c:strCache>
                <c:ptCount val="1"/>
                <c:pt idx="0">
                  <c:v>Very necessary</c:v>
                </c:pt>
              </c:strCache>
            </c:strRef>
          </c:tx>
          <c:spPr>
            <a:solidFill>
              <a:schemeClr val="accent4"/>
            </a:solidFill>
            <a:ln>
              <a:noFill/>
            </a:ln>
            <a:effectLst/>
          </c:spPr>
          <c:invertIfNegative val="0"/>
          <c:cat>
            <c:strRef>
              <c:f>'Tabel D-2'!$E$76:$E$93</c:f>
              <c:strCache>
                <c:ptCount val="18"/>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pt idx="16">
                  <c:v>q</c:v>
                </c:pt>
                <c:pt idx="17">
                  <c:v>r</c:v>
                </c:pt>
              </c:strCache>
            </c:strRef>
          </c:cat>
          <c:val>
            <c:numRef>
              <c:f>'Tabel D-2'!$I$76:$I$93</c:f>
              <c:numCache>
                <c:formatCode>General</c:formatCode>
                <c:ptCount val="18"/>
                <c:pt idx="0">
                  <c:v>9</c:v>
                </c:pt>
                <c:pt idx="1">
                  <c:v>15</c:v>
                </c:pt>
                <c:pt idx="2">
                  <c:v>20</c:v>
                </c:pt>
                <c:pt idx="3">
                  <c:v>17</c:v>
                </c:pt>
                <c:pt idx="4">
                  <c:v>17</c:v>
                </c:pt>
                <c:pt idx="5">
                  <c:v>18</c:v>
                </c:pt>
                <c:pt idx="6">
                  <c:v>17</c:v>
                </c:pt>
                <c:pt idx="7">
                  <c:v>17</c:v>
                </c:pt>
                <c:pt idx="8">
                  <c:v>21</c:v>
                </c:pt>
                <c:pt idx="9">
                  <c:v>20</c:v>
                </c:pt>
                <c:pt idx="10">
                  <c:v>13</c:v>
                </c:pt>
                <c:pt idx="11">
                  <c:v>28</c:v>
                </c:pt>
                <c:pt idx="12">
                  <c:v>21</c:v>
                </c:pt>
                <c:pt idx="13">
                  <c:v>18</c:v>
                </c:pt>
                <c:pt idx="14">
                  <c:v>15</c:v>
                </c:pt>
                <c:pt idx="15">
                  <c:v>21</c:v>
                </c:pt>
                <c:pt idx="16">
                  <c:v>23</c:v>
                </c:pt>
                <c:pt idx="17">
                  <c:v>12</c:v>
                </c:pt>
              </c:numCache>
            </c:numRef>
          </c:val>
          <c:extLst>
            <c:ext xmlns:c16="http://schemas.microsoft.com/office/drawing/2014/chart" uri="{C3380CC4-5D6E-409C-BE32-E72D297353CC}">
              <c16:uniqueId val="{00000003-1109-4EE3-A324-3CE2D7D91102}"/>
            </c:ext>
          </c:extLst>
        </c:ser>
        <c:ser>
          <c:idx val="4"/>
          <c:order val="4"/>
          <c:tx>
            <c:strRef>
              <c:f>'Tabel D-2'!$J$75</c:f>
              <c:strCache>
                <c:ptCount val="1"/>
                <c:pt idx="0">
                  <c:v>not answering</c:v>
                </c:pt>
              </c:strCache>
            </c:strRef>
          </c:tx>
          <c:spPr>
            <a:solidFill>
              <a:schemeClr val="accent5"/>
            </a:solidFill>
            <a:ln>
              <a:noFill/>
            </a:ln>
            <a:effectLst/>
          </c:spPr>
          <c:invertIfNegative val="0"/>
          <c:cat>
            <c:strRef>
              <c:f>'Tabel D-2'!$E$76:$E$93</c:f>
              <c:strCache>
                <c:ptCount val="18"/>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pt idx="16">
                  <c:v>q</c:v>
                </c:pt>
                <c:pt idx="17">
                  <c:v>r</c:v>
                </c:pt>
              </c:strCache>
            </c:strRef>
          </c:cat>
          <c:val>
            <c:numRef>
              <c:f>'Tabel D-2'!$J$76:$J$93</c:f>
              <c:numCache>
                <c:formatCode>General</c:formatCode>
                <c:ptCount val="18"/>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5</c:v>
                </c:pt>
                <c:pt idx="15">
                  <c:v>5</c:v>
                </c:pt>
                <c:pt idx="16">
                  <c:v>5</c:v>
                </c:pt>
                <c:pt idx="17">
                  <c:v>5</c:v>
                </c:pt>
              </c:numCache>
            </c:numRef>
          </c:val>
          <c:extLst>
            <c:ext xmlns:c16="http://schemas.microsoft.com/office/drawing/2014/chart" uri="{C3380CC4-5D6E-409C-BE32-E72D297353CC}">
              <c16:uniqueId val="{00000004-1109-4EE3-A324-3CE2D7D91102}"/>
            </c:ext>
          </c:extLst>
        </c:ser>
        <c:dLbls>
          <c:showLegendKey val="0"/>
          <c:showVal val="0"/>
          <c:showCatName val="0"/>
          <c:showSerName val="0"/>
          <c:showPercent val="0"/>
          <c:showBubbleSize val="0"/>
        </c:dLbls>
        <c:gapWidth val="219"/>
        <c:overlap val="-27"/>
        <c:axId val="-1158106128"/>
        <c:axId val="-1158101232"/>
      </c:barChart>
      <c:catAx>
        <c:axId val="-115810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8101232"/>
        <c:crosses val="autoZero"/>
        <c:auto val="1"/>
        <c:lblAlgn val="ctr"/>
        <c:lblOffset val="100"/>
        <c:noMultiLvlLbl val="0"/>
      </c:catAx>
      <c:valAx>
        <c:axId val="-11581012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8106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934669528070229E-2"/>
          <c:y val="3.0448718647300962E-2"/>
          <c:w val="0.94696571367088456"/>
          <c:h val="0.75079521939860183"/>
        </c:manualLayout>
      </c:layout>
      <c:barChart>
        <c:barDir val="col"/>
        <c:grouping val="clustered"/>
        <c:varyColors val="0"/>
        <c:ser>
          <c:idx val="0"/>
          <c:order val="0"/>
          <c:tx>
            <c:strRef>
              <c:f>'Tabel B-2'!$E$25</c:f>
              <c:strCache>
                <c:ptCount val="1"/>
                <c:pt idx="0">
                  <c:v>Very less</c:v>
                </c:pt>
              </c:strCache>
            </c:strRef>
          </c:tx>
          <c:spPr>
            <a:solidFill>
              <a:schemeClr val="accent1"/>
            </a:solidFill>
            <a:ln>
              <a:noFill/>
            </a:ln>
            <a:effectLst/>
          </c:spPr>
          <c:invertIfNegative val="0"/>
          <c:cat>
            <c:strRef>
              <c:f>'Tabel B-2'!$D$26:$D$35</c:f>
              <c:strCache>
                <c:ptCount val="10"/>
                <c:pt idx="0">
                  <c:v>Knowledge</c:v>
                </c:pt>
                <c:pt idx="1">
                  <c:v>Ability to communicate with superiors</c:v>
                </c:pt>
                <c:pt idx="2">
                  <c:v>Ability to communicate with colleagues</c:v>
                </c:pt>
                <c:pt idx="3">
                  <c:v>Ability to communicate with subordinates</c:v>
                </c:pt>
                <c:pt idx="4">
                  <c:v>Ability to communicate in informal/formal forums</c:v>
                </c:pt>
                <c:pt idx="5">
                  <c:v>Skills for using technology related to the field of work</c:v>
                </c:pt>
                <c:pt idx="6">
                  <c:v>Skills of utilizing media or modern work facilities</c:v>
                </c:pt>
                <c:pt idx="7">
                  <c:v>The appropriate skills in the field of science</c:v>
                </c:pt>
                <c:pt idx="8">
                  <c:v>independence</c:v>
                </c:pt>
                <c:pt idx="9">
                  <c:v>Confidence</c:v>
                </c:pt>
              </c:strCache>
            </c:strRef>
          </c:cat>
          <c:val>
            <c:numRef>
              <c:f>'Tabel B-2'!$E$26:$E$35</c:f>
              <c:numCache>
                <c:formatCode>General</c:formatCode>
                <c:ptCount val="10"/>
                <c:pt idx="0">
                  <c:v>0</c:v>
                </c:pt>
                <c:pt idx="1">
                  <c:v>0</c:v>
                </c:pt>
                <c:pt idx="2">
                  <c:v>0</c:v>
                </c:pt>
                <c:pt idx="3">
                  <c:v>0</c:v>
                </c:pt>
                <c:pt idx="4">
                  <c:v>0</c:v>
                </c:pt>
                <c:pt idx="5">
                  <c:v>0</c:v>
                </c:pt>
                <c:pt idx="6">
                  <c:v>0</c:v>
                </c:pt>
                <c:pt idx="7">
                  <c:v>5</c:v>
                </c:pt>
                <c:pt idx="8">
                  <c:v>0</c:v>
                </c:pt>
                <c:pt idx="9">
                  <c:v>2.5</c:v>
                </c:pt>
              </c:numCache>
            </c:numRef>
          </c:val>
          <c:extLst>
            <c:ext xmlns:c16="http://schemas.microsoft.com/office/drawing/2014/chart" uri="{C3380CC4-5D6E-409C-BE32-E72D297353CC}">
              <c16:uniqueId val="{00000000-52D8-46B4-AAAD-282F0F36B097}"/>
            </c:ext>
          </c:extLst>
        </c:ser>
        <c:ser>
          <c:idx val="1"/>
          <c:order val="1"/>
          <c:tx>
            <c:strRef>
              <c:f>'Tabel B-2'!$F$25</c:f>
              <c:strCache>
                <c:ptCount val="1"/>
                <c:pt idx="0">
                  <c:v>Less</c:v>
                </c:pt>
              </c:strCache>
            </c:strRef>
          </c:tx>
          <c:spPr>
            <a:solidFill>
              <a:schemeClr val="accent2"/>
            </a:solidFill>
            <a:ln>
              <a:noFill/>
            </a:ln>
            <a:effectLst/>
          </c:spPr>
          <c:invertIfNegative val="0"/>
          <c:cat>
            <c:strRef>
              <c:f>'Tabel B-2'!$D$26:$D$35</c:f>
              <c:strCache>
                <c:ptCount val="10"/>
                <c:pt idx="0">
                  <c:v>Knowledge</c:v>
                </c:pt>
                <c:pt idx="1">
                  <c:v>Ability to communicate with superiors</c:v>
                </c:pt>
                <c:pt idx="2">
                  <c:v>Ability to communicate with colleagues</c:v>
                </c:pt>
                <c:pt idx="3">
                  <c:v>Ability to communicate with subordinates</c:v>
                </c:pt>
                <c:pt idx="4">
                  <c:v>Ability to communicate in informal/formal forums</c:v>
                </c:pt>
                <c:pt idx="5">
                  <c:v>Skills for using technology related to the field of work</c:v>
                </c:pt>
                <c:pt idx="6">
                  <c:v>Skills of utilizing media or modern work facilities</c:v>
                </c:pt>
                <c:pt idx="7">
                  <c:v>The appropriate skills in the field of science</c:v>
                </c:pt>
                <c:pt idx="8">
                  <c:v>independence</c:v>
                </c:pt>
                <c:pt idx="9">
                  <c:v>Confidence</c:v>
                </c:pt>
              </c:strCache>
            </c:strRef>
          </c:cat>
          <c:val>
            <c:numRef>
              <c:f>'Tabel B-2'!$F$26:$F$35</c:f>
              <c:numCache>
                <c:formatCode>General</c:formatCode>
                <c:ptCount val="10"/>
                <c:pt idx="0">
                  <c:v>12.5</c:v>
                </c:pt>
                <c:pt idx="1">
                  <c:v>7.5</c:v>
                </c:pt>
                <c:pt idx="2">
                  <c:v>0</c:v>
                </c:pt>
                <c:pt idx="3">
                  <c:v>0</c:v>
                </c:pt>
                <c:pt idx="4">
                  <c:v>10</c:v>
                </c:pt>
                <c:pt idx="5">
                  <c:v>7.5</c:v>
                </c:pt>
                <c:pt idx="6">
                  <c:v>2.5</c:v>
                </c:pt>
                <c:pt idx="7">
                  <c:v>27.5</c:v>
                </c:pt>
                <c:pt idx="8">
                  <c:v>0</c:v>
                </c:pt>
                <c:pt idx="9">
                  <c:v>5</c:v>
                </c:pt>
              </c:numCache>
            </c:numRef>
          </c:val>
          <c:extLst>
            <c:ext xmlns:c16="http://schemas.microsoft.com/office/drawing/2014/chart" uri="{C3380CC4-5D6E-409C-BE32-E72D297353CC}">
              <c16:uniqueId val="{00000001-52D8-46B4-AAAD-282F0F36B097}"/>
            </c:ext>
          </c:extLst>
        </c:ser>
        <c:ser>
          <c:idx val="2"/>
          <c:order val="2"/>
          <c:tx>
            <c:strRef>
              <c:f>'Tabel B-2'!$G$25</c:f>
              <c:strCache>
                <c:ptCount val="1"/>
                <c:pt idx="0">
                  <c:v>Good</c:v>
                </c:pt>
              </c:strCache>
            </c:strRef>
          </c:tx>
          <c:spPr>
            <a:solidFill>
              <a:schemeClr val="accent3"/>
            </a:solidFill>
            <a:ln>
              <a:noFill/>
            </a:ln>
            <a:effectLst/>
          </c:spPr>
          <c:invertIfNegative val="0"/>
          <c:cat>
            <c:strRef>
              <c:f>'Tabel B-2'!$D$26:$D$35</c:f>
              <c:strCache>
                <c:ptCount val="10"/>
                <c:pt idx="0">
                  <c:v>Knowledge</c:v>
                </c:pt>
                <c:pt idx="1">
                  <c:v>Ability to communicate with superiors</c:v>
                </c:pt>
                <c:pt idx="2">
                  <c:v>Ability to communicate with colleagues</c:v>
                </c:pt>
                <c:pt idx="3">
                  <c:v>Ability to communicate with subordinates</c:v>
                </c:pt>
                <c:pt idx="4">
                  <c:v>Ability to communicate in informal/formal forums</c:v>
                </c:pt>
                <c:pt idx="5">
                  <c:v>Skills for using technology related to the field of work</c:v>
                </c:pt>
                <c:pt idx="6">
                  <c:v>Skills of utilizing media or modern work facilities</c:v>
                </c:pt>
                <c:pt idx="7">
                  <c:v>The appropriate skills in the field of science</c:v>
                </c:pt>
                <c:pt idx="8">
                  <c:v>independence</c:v>
                </c:pt>
                <c:pt idx="9">
                  <c:v>Confidence</c:v>
                </c:pt>
              </c:strCache>
            </c:strRef>
          </c:cat>
          <c:val>
            <c:numRef>
              <c:f>'Tabel B-2'!$G$26:$G$35</c:f>
              <c:numCache>
                <c:formatCode>General</c:formatCode>
                <c:ptCount val="10"/>
                <c:pt idx="0">
                  <c:v>67.5</c:v>
                </c:pt>
                <c:pt idx="1">
                  <c:v>60</c:v>
                </c:pt>
                <c:pt idx="2">
                  <c:v>57.5</c:v>
                </c:pt>
                <c:pt idx="3">
                  <c:v>50</c:v>
                </c:pt>
                <c:pt idx="4">
                  <c:v>60</c:v>
                </c:pt>
                <c:pt idx="5">
                  <c:v>47.5</c:v>
                </c:pt>
                <c:pt idx="6">
                  <c:v>45</c:v>
                </c:pt>
                <c:pt idx="7">
                  <c:v>50</c:v>
                </c:pt>
                <c:pt idx="8">
                  <c:v>45</c:v>
                </c:pt>
                <c:pt idx="9">
                  <c:v>60</c:v>
                </c:pt>
              </c:numCache>
            </c:numRef>
          </c:val>
          <c:extLst>
            <c:ext xmlns:c16="http://schemas.microsoft.com/office/drawing/2014/chart" uri="{C3380CC4-5D6E-409C-BE32-E72D297353CC}">
              <c16:uniqueId val="{00000002-52D8-46B4-AAAD-282F0F36B097}"/>
            </c:ext>
          </c:extLst>
        </c:ser>
        <c:ser>
          <c:idx val="3"/>
          <c:order val="3"/>
          <c:tx>
            <c:strRef>
              <c:f>'Tabel B-2'!$H$25</c:f>
              <c:strCache>
                <c:ptCount val="1"/>
                <c:pt idx="0">
                  <c:v>Very good</c:v>
                </c:pt>
              </c:strCache>
            </c:strRef>
          </c:tx>
          <c:spPr>
            <a:solidFill>
              <a:schemeClr val="accent4"/>
            </a:solidFill>
            <a:ln>
              <a:noFill/>
            </a:ln>
            <a:effectLst/>
          </c:spPr>
          <c:invertIfNegative val="0"/>
          <c:cat>
            <c:strRef>
              <c:f>'Tabel B-2'!$D$26:$D$35</c:f>
              <c:strCache>
                <c:ptCount val="10"/>
                <c:pt idx="0">
                  <c:v>Knowledge</c:v>
                </c:pt>
                <c:pt idx="1">
                  <c:v>Ability to communicate with superiors</c:v>
                </c:pt>
                <c:pt idx="2">
                  <c:v>Ability to communicate with colleagues</c:v>
                </c:pt>
                <c:pt idx="3">
                  <c:v>Ability to communicate with subordinates</c:v>
                </c:pt>
                <c:pt idx="4">
                  <c:v>Ability to communicate in informal/formal forums</c:v>
                </c:pt>
                <c:pt idx="5">
                  <c:v>Skills for using technology related to the field of work</c:v>
                </c:pt>
                <c:pt idx="6">
                  <c:v>Skills of utilizing media or modern work facilities</c:v>
                </c:pt>
                <c:pt idx="7">
                  <c:v>The appropriate skills in the field of science</c:v>
                </c:pt>
                <c:pt idx="8">
                  <c:v>independence</c:v>
                </c:pt>
                <c:pt idx="9">
                  <c:v>Confidence</c:v>
                </c:pt>
              </c:strCache>
            </c:strRef>
          </c:cat>
          <c:val>
            <c:numRef>
              <c:f>'Tabel B-2'!$H$26:$H$35</c:f>
              <c:numCache>
                <c:formatCode>General</c:formatCode>
                <c:ptCount val="10"/>
                <c:pt idx="0">
                  <c:v>20</c:v>
                </c:pt>
                <c:pt idx="1">
                  <c:v>30</c:v>
                </c:pt>
                <c:pt idx="2">
                  <c:v>40</c:v>
                </c:pt>
                <c:pt idx="3">
                  <c:v>37.5</c:v>
                </c:pt>
                <c:pt idx="4">
                  <c:v>25</c:v>
                </c:pt>
                <c:pt idx="5">
                  <c:v>40</c:v>
                </c:pt>
                <c:pt idx="6">
                  <c:v>47.5</c:v>
                </c:pt>
                <c:pt idx="7">
                  <c:v>12.5</c:v>
                </c:pt>
                <c:pt idx="8">
                  <c:v>52.5</c:v>
                </c:pt>
                <c:pt idx="9">
                  <c:v>30</c:v>
                </c:pt>
              </c:numCache>
            </c:numRef>
          </c:val>
          <c:extLst>
            <c:ext xmlns:c16="http://schemas.microsoft.com/office/drawing/2014/chart" uri="{C3380CC4-5D6E-409C-BE32-E72D297353CC}">
              <c16:uniqueId val="{00000003-52D8-46B4-AAAD-282F0F36B097}"/>
            </c:ext>
          </c:extLst>
        </c:ser>
        <c:ser>
          <c:idx val="4"/>
          <c:order val="4"/>
          <c:tx>
            <c:strRef>
              <c:f>'Tabel B-2'!$I$25</c:f>
              <c:strCache>
                <c:ptCount val="1"/>
                <c:pt idx="0">
                  <c:v>Not answering</c:v>
                </c:pt>
              </c:strCache>
            </c:strRef>
          </c:tx>
          <c:spPr>
            <a:solidFill>
              <a:schemeClr val="accent5"/>
            </a:solidFill>
            <a:ln>
              <a:noFill/>
            </a:ln>
            <a:effectLst/>
          </c:spPr>
          <c:invertIfNegative val="0"/>
          <c:cat>
            <c:strRef>
              <c:f>'Tabel B-2'!$D$26:$D$35</c:f>
              <c:strCache>
                <c:ptCount val="10"/>
                <c:pt idx="0">
                  <c:v>Knowledge</c:v>
                </c:pt>
                <c:pt idx="1">
                  <c:v>Ability to communicate with superiors</c:v>
                </c:pt>
                <c:pt idx="2">
                  <c:v>Ability to communicate with colleagues</c:v>
                </c:pt>
                <c:pt idx="3">
                  <c:v>Ability to communicate with subordinates</c:v>
                </c:pt>
                <c:pt idx="4">
                  <c:v>Ability to communicate in informal/formal forums</c:v>
                </c:pt>
                <c:pt idx="5">
                  <c:v>Skills for using technology related to the field of work</c:v>
                </c:pt>
                <c:pt idx="6">
                  <c:v>Skills of utilizing media or modern work facilities</c:v>
                </c:pt>
                <c:pt idx="7">
                  <c:v>The appropriate skills in the field of science</c:v>
                </c:pt>
                <c:pt idx="8">
                  <c:v>independence</c:v>
                </c:pt>
                <c:pt idx="9">
                  <c:v>Confidence</c:v>
                </c:pt>
              </c:strCache>
            </c:strRef>
          </c:cat>
          <c:val>
            <c:numRef>
              <c:f>'Tabel B-2'!$I$26:$I$35</c:f>
              <c:numCache>
                <c:formatCode>General</c:formatCode>
                <c:ptCount val="10"/>
                <c:pt idx="0">
                  <c:v>0</c:v>
                </c:pt>
                <c:pt idx="1">
                  <c:v>2.5</c:v>
                </c:pt>
                <c:pt idx="2">
                  <c:v>2.5</c:v>
                </c:pt>
                <c:pt idx="3">
                  <c:v>12.5</c:v>
                </c:pt>
                <c:pt idx="4">
                  <c:v>5</c:v>
                </c:pt>
                <c:pt idx="5">
                  <c:v>5</c:v>
                </c:pt>
                <c:pt idx="6">
                  <c:v>5</c:v>
                </c:pt>
                <c:pt idx="7">
                  <c:v>5</c:v>
                </c:pt>
                <c:pt idx="8">
                  <c:v>2.5</c:v>
                </c:pt>
                <c:pt idx="9">
                  <c:v>2.5</c:v>
                </c:pt>
              </c:numCache>
            </c:numRef>
          </c:val>
          <c:extLst>
            <c:ext xmlns:c16="http://schemas.microsoft.com/office/drawing/2014/chart" uri="{C3380CC4-5D6E-409C-BE32-E72D297353CC}">
              <c16:uniqueId val="{00000004-52D8-46B4-AAAD-282F0F36B097}"/>
            </c:ext>
          </c:extLst>
        </c:ser>
        <c:dLbls>
          <c:showLegendKey val="0"/>
          <c:showVal val="0"/>
          <c:showCatName val="0"/>
          <c:showSerName val="0"/>
          <c:showPercent val="0"/>
          <c:showBubbleSize val="0"/>
        </c:dLbls>
        <c:gapWidth val="219"/>
        <c:overlap val="-27"/>
        <c:axId val="-1158103408"/>
        <c:axId val="-1158106672"/>
      </c:barChart>
      <c:catAx>
        <c:axId val="-115810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8106672"/>
        <c:crosses val="autoZero"/>
        <c:auto val="1"/>
        <c:lblAlgn val="ctr"/>
        <c:lblOffset val="100"/>
        <c:noMultiLvlLbl val="0"/>
      </c:catAx>
      <c:valAx>
        <c:axId val="-11581066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8103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179FB842-8C91-4096-BD6B-82BF022AF8F8}" type="datetimeFigureOut">
              <a:rPr lang="en-US" smtClean="0"/>
              <a:t>10/15/2019</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A3C9B283-03E2-4E15-8C0B-38872184D628}" type="slidenum">
              <a:rPr lang="en-US" smtClean="0"/>
              <a:t>‹#›</a:t>
            </a:fld>
            <a:endParaRPr lang="en-US"/>
          </a:p>
        </p:txBody>
      </p:sp>
    </p:spTree>
    <p:extLst>
      <p:ext uri="{BB962C8B-B14F-4D97-AF65-F5344CB8AC3E}">
        <p14:creationId xmlns:p14="http://schemas.microsoft.com/office/powerpoint/2010/main" val="39400452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F1E67A-7796-437F-81DA-281BC53BA4A7}"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2D825-F9EB-43FB-ACBE-A71BCC63CDDD}" type="slidenum">
              <a:rPr lang="en-US" smtClean="0"/>
              <a:t>‹#›</a:t>
            </a:fld>
            <a:endParaRPr lang="en-US"/>
          </a:p>
        </p:txBody>
      </p:sp>
    </p:spTree>
    <p:extLst>
      <p:ext uri="{BB962C8B-B14F-4D97-AF65-F5344CB8AC3E}">
        <p14:creationId xmlns:p14="http://schemas.microsoft.com/office/powerpoint/2010/main" val="4153306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1E67A-7796-437F-81DA-281BC53BA4A7}"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2D825-F9EB-43FB-ACBE-A71BCC63CDDD}" type="slidenum">
              <a:rPr lang="en-US" smtClean="0"/>
              <a:t>‹#›</a:t>
            </a:fld>
            <a:endParaRPr lang="en-US"/>
          </a:p>
        </p:txBody>
      </p:sp>
    </p:spTree>
    <p:extLst>
      <p:ext uri="{BB962C8B-B14F-4D97-AF65-F5344CB8AC3E}">
        <p14:creationId xmlns:p14="http://schemas.microsoft.com/office/powerpoint/2010/main" val="99729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1E67A-7796-437F-81DA-281BC53BA4A7}"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2D825-F9EB-43FB-ACBE-A71BCC63CDDD}" type="slidenum">
              <a:rPr lang="en-US" smtClean="0"/>
              <a:t>‹#›</a:t>
            </a:fld>
            <a:endParaRPr lang="en-US"/>
          </a:p>
        </p:txBody>
      </p:sp>
    </p:spTree>
    <p:extLst>
      <p:ext uri="{BB962C8B-B14F-4D97-AF65-F5344CB8AC3E}">
        <p14:creationId xmlns:p14="http://schemas.microsoft.com/office/powerpoint/2010/main" val="209990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1E67A-7796-437F-81DA-281BC53BA4A7}"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2D825-F9EB-43FB-ACBE-A71BCC63CDDD}" type="slidenum">
              <a:rPr lang="en-US" smtClean="0"/>
              <a:t>‹#›</a:t>
            </a:fld>
            <a:endParaRPr lang="en-US"/>
          </a:p>
        </p:txBody>
      </p:sp>
    </p:spTree>
    <p:extLst>
      <p:ext uri="{BB962C8B-B14F-4D97-AF65-F5344CB8AC3E}">
        <p14:creationId xmlns:p14="http://schemas.microsoft.com/office/powerpoint/2010/main" val="663684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F1E67A-7796-437F-81DA-281BC53BA4A7}"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2D825-F9EB-43FB-ACBE-A71BCC63CDDD}" type="slidenum">
              <a:rPr lang="en-US" smtClean="0"/>
              <a:t>‹#›</a:t>
            </a:fld>
            <a:endParaRPr lang="en-US"/>
          </a:p>
        </p:txBody>
      </p:sp>
    </p:spTree>
    <p:extLst>
      <p:ext uri="{BB962C8B-B14F-4D97-AF65-F5344CB8AC3E}">
        <p14:creationId xmlns:p14="http://schemas.microsoft.com/office/powerpoint/2010/main" val="3769308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F1E67A-7796-437F-81DA-281BC53BA4A7}"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2D825-F9EB-43FB-ACBE-A71BCC63CDDD}" type="slidenum">
              <a:rPr lang="en-US" smtClean="0"/>
              <a:t>‹#›</a:t>
            </a:fld>
            <a:endParaRPr lang="en-US"/>
          </a:p>
        </p:txBody>
      </p:sp>
    </p:spTree>
    <p:extLst>
      <p:ext uri="{BB962C8B-B14F-4D97-AF65-F5344CB8AC3E}">
        <p14:creationId xmlns:p14="http://schemas.microsoft.com/office/powerpoint/2010/main" val="3929530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F1E67A-7796-437F-81DA-281BC53BA4A7}" type="datetimeFigureOut">
              <a:rPr lang="en-US" smtClean="0"/>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42D825-F9EB-43FB-ACBE-A71BCC63CDDD}" type="slidenum">
              <a:rPr lang="en-US" smtClean="0"/>
              <a:t>‹#›</a:t>
            </a:fld>
            <a:endParaRPr lang="en-US"/>
          </a:p>
        </p:txBody>
      </p:sp>
    </p:spTree>
    <p:extLst>
      <p:ext uri="{BB962C8B-B14F-4D97-AF65-F5344CB8AC3E}">
        <p14:creationId xmlns:p14="http://schemas.microsoft.com/office/powerpoint/2010/main" val="2187281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F1E67A-7796-437F-81DA-281BC53BA4A7}" type="datetimeFigureOut">
              <a:rPr lang="en-US" smtClean="0"/>
              <a:t>10/15/2019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42D825-F9EB-43FB-ACBE-A71BCC63CDDD}" type="slidenum">
              <a:rPr lang="en-US" smtClean="0"/>
              <a:t>‹#›</a:t>
            </a:fld>
            <a:endParaRPr lang="en-US"/>
          </a:p>
        </p:txBody>
      </p:sp>
    </p:spTree>
    <p:extLst>
      <p:ext uri="{BB962C8B-B14F-4D97-AF65-F5344CB8AC3E}">
        <p14:creationId xmlns:p14="http://schemas.microsoft.com/office/powerpoint/2010/main" val="1678291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1E67A-7796-437F-81DA-281BC53BA4A7}" type="datetimeFigureOut">
              <a:rPr lang="en-US" smtClean="0"/>
              <a:t>10/15/2019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42D825-F9EB-43FB-ACBE-A71BCC63CDDD}" type="slidenum">
              <a:rPr lang="en-US" smtClean="0"/>
              <a:t>‹#›</a:t>
            </a:fld>
            <a:endParaRPr lang="en-US"/>
          </a:p>
        </p:txBody>
      </p:sp>
    </p:spTree>
    <p:extLst>
      <p:ext uri="{BB962C8B-B14F-4D97-AF65-F5344CB8AC3E}">
        <p14:creationId xmlns:p14="http://schemas.microsoft.com/office/powerpoint/2010/main" val="3475206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F1E67A-7796-437F-81DA-281BC53BA4A7}"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2D825-F9EB-43FB-ACBE-A71BCC63CDDD}" type="slidenum">
              <a:rPr lang="en-US" smtClean="0"/>
              <a:t>‹#›</a:t>
            </a:fld>
            <a:endParaRPr lang="en-US"/>
          </a:p>
        </p:txBody>
      </p:sp>
    </p:spTree>
    <p:extLst>
      <p:ext uri="{BB962C8B-B14F-4D97-AF65-F5344CB8AC3E}">
        <p14:creationId xmlns:p14="http://schemas.microsoft.com/office/powerpoint/2010/main" val="25619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F1E67A-7796-437F-81DA-281BC53BA4A7}"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2D825-F9EB-43FB-ACBE-A71BCC63CDDD}" type="slidenum">
              <a:rPr lang="en-US" smtClean="0"/>
              <a:t>‹#›</a:t>
            </a:fld>
            <a:endParaRPr lang="en-US"/>
          </a:p>
        </p:txBody>
      </p:sp>
    </p:spTree>
    <p:extLst>
      <p:ext uri="{BB962C8B-B14F-4D97-AF65-F5344CB8AC3E}">
        <p14:creationId xmlns:p14="http://schemas.microsoft.com/office/powerpoint/2010/main" val="107156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1E67A-7796-437F-81DA-281BC53BA4A7}" type="datetimeFigureOut">
              <a:rPr lang="en-US" smtClean="0"/>
              <a:t>10/15/2019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2D825-F9EB-43FB-ACBE-A71BCC63CDDD}" type="slidenum">
              <a:rPr lang="en-US" smtClean="0"/>
              <a:t>‹#›</a:t>
            </a:fld>
            <a:endParaRPr lang="en-US"/>
          </a:p>
        </p:txBody>
      </p:sp>
    </p:spTree>
    <p:extLst>
      <p:ext uri="{BB962C8B-B14F-4D97-AF65-F5344CB8AC3E}">
        <p14:creationId xmlns:p14="http://schemas.microsoft.com/office/powerpoint/2010/main" val="67766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6316" y="4834100"/>
            <a:ext cx="8470231" cy="1200329"/>
          </a:xfrm>
          <a:prstGeom prst="rect">
            <a:avLst/>
          </a:prstGeom>
        </p:spPr>
        <p:txBody>
          <a:bodyPr wrap="square">
            <a:spAutoFit/>
          </a:bodyPr>
          <a:lstStyle/>
          <a:p>
            <a:pPr algn="r">
              <a:spcAft>
                <a:spcPts val="0"/>
              </a:spcAft>
            </a:pPr>
            <a:r>
              <a:rPr lang="en-US" sz="2400" b="1" i="1" dirty="0">
                <a:effectLst/>
                <a:latin typeface="Arial" panose="020B0604020202020204" pitchFamily="34" charset="0"/>
                <a:ea typeface="Times New Roman" panose="02020603050405020304" pitchFamily="18" charset="0"/>
              </a:rPr>
              <a:t>URBAN AND REGIONAL </a:t>
            </a:r>
            <a:r>
              <a:rPr lang="id-ID" sz="2400" b="1" i="1" dirty="0">
                <a:effectLst/>
                <a:latin typeface="Arial" panose="020B0604020202020204" pitchFamily="34" charset="0"/>
                <a:ea typeface="Times New Roman" panose="02020603050405020304" pitchFamily="18" charset="0"/>
              </a:rPr>
              <a:t>PLANNING STUDY PROGRAM </a:t>
            </a:r>
            <a:r>
              <a:rPr lang="en-US" sz="2400" b="1" i="1" dirty="0">
                <a:effectLst/>
                <a:latin typeface="Arial" panose="020B0604020202020204" pitchFamily="34" charset="0"/>
                <a:ea typeface="Times New Roman" panose="02020603050405020304" pitchFamily="18" charset="0"/>
              </a:rPr>
              <a:t>UNIVERSITAS TERBUKA </a:t>
            </a:r>
          </a:p>
          <a:p>
            <a:pPr algn="r">
              <a:spcAft>
                <a:spcPts val="0"/>
              </a:spcAft>
            </a:pPr>
            <a:r>
              <a:rPr lang="en-US" sz="2400" b="1" i="1" dirty="0">
                <a:latin typeface="Arial" panose="020B0604020202020204" pitchFamily="34" charset="0"/>
                <a:ea typeface="Times New Roman" panose="02020603050405020304" pitchFamily="18" charset="0"/>
              </a:rPr>
              <a:t>INDONESIA</a:t>
            </a:r>
            <a:endParaRPr lang="en-US" sz="2400" i="1"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9067397" y="2676358"/>
            <a:ext cx="1809150" cy="923330"/>
          </a:xfrm>
          <a:prstGeom prst="rect">
            <a:avLst/>
          </a:prstGeom>
        </p:spPr>
        <p:txBody>
          <a:bodyPr wrap="none">
            <a:spAutoFit/>
          </a:bodyPr>
          <a:lstStyle/>
          <a:p>
            <a:pPr algn="r"/>
            <a:r>
              <a:rPr lang="id-ID" b="1" i="1" dirty="0">
                <a:effectLst/>
                <a:latin typeface="Arial" panose="020B0604020202020204" pitchFamily="34" charset="0"/>
                <a:ea typeface="Times New Roman" panose="02020603050405020304" pitchFamily="18" charset="0"/>
              </a:rPr>
              <a:t>Agus Susanto</a:t>
            </a:r>
            <a:endParaRPr lang="en-US" b="1" i="1" dirty="0">
              <a:effectLst/>
              <a:latin typeface="Arial" panose="020B0604020202020204" pitchFamily="34" charset="0"/>
              <a:ea typeface="Times New Roman" panose="02020603050405020304" pitchFamily="18" charset="0"/>
            </a:endParaRPr>
          </a:p>
          <a:p>
            <a:pPr algn="r"/>
            <a:r>
              <a:rPr lang="en-US" b="1" i="1" dirty="0">
                <a:latin typeface="Arial" panose="020B0604020202020204" pitchFamily="34" charset="0"/>
                <a:ea typeface="Times New Roman" panose="02020603050405020304" pitchFamily="18" charset="0"/>
              </a:rPr>
              <a:t>Tina </a:t>
            </a:r>
            <a:r>
              <a:rPr lang="en-US" b="1" i="1" dirty="0" err="1">
                <a:latin typeface="Arial" panose="020B0604020202020204" pitchFamily="34" charset="0"/>
                <a:ea typeface="Times New Roman" panose="02020603050405020304" pitchFamily="18" charset="0"/>
              </a:rPr>
              <a:t>Ratnawati</a:t>
            </a:r>
            <a:endParaRPr lang="en-US" b="1" i="1" dirty="0">
              <a:effectLst/>
              <a:latin typeface="Arial" panose="020B0604020202020204" pitchFamily="34" charset="0"/>
              <a:ea typeface="Times New Roman" panose="02020603050405020304" pitchFamily="18" charset="0"/>
            </a:endParaRPr>
          </a:p>
          <a:p>
            <a:pPr algn="r"/>
            <a:r>
              <a:rPr lang="id-ID" b="1" i="1" dirty="0">
                <a:effectLst/>
                <a:latin typeface="Arial" panose="020B0604020202020204" pitchFamily="34" charset="0"/>
                <a:ea typeface="Times New Roman" panose="02020603050405020304" pitchFamily="18" charset="0"/>
              </a:rPr>
              <a:t>Lina Warlina</a:t>
            </a:r>
            <a:endParaRPr lang="en-US" b="1" i="1" dirty="0">
              <a:effectLst/>
              <a:latin typeface="Arial" panose="020B0604020202020204" pitchFamily="34" charset="0"/>
              <a:ea typeface="Times New Roman" panose="02020603050405020304" pitchFamily="18"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876049" y="553952"/>
            <a:ext cx="1369845" cy="1614328"/>
          </a:xfrm>
          <a:prstGeom prst="rect">
            <a:avLst/>
          </a:prstGeom>
        </p:spPr>
      </p:pic>
      <p:sp>
        <p:nvSpPr>
          <p:cNvPr id="7" name="Rectangle 6"/>
          <p:cNvSpPr/>
          <p:nvPr/>
        </p:nvSpPr>
        <p:spPr>
          <a:xfrm>
            <a:off x="2558716" y="895763"/>
            <a:ext cx="8470231" cy="1231106"/>
          </a:xfrm>
          <a:prstGeom prst="rect">
            <a:avLst/>
          </a:prstGeom>
        </p:spPr>
        <p:txBody>
          <a:bodyPr wrap="square">
            <a:spAutoFit/>
          </a:bodyPr>
          <a:lstStyle/>
          <a:p>
            <a:pPr algn="r">
              <a:spcAft>
                <a:spcPts val="0"/>
              </a:spcAft>
            </a:pPr>
            <a:r>
              <a:rPr lang="id-ID" sz="2400" b="1" dirty="0">
                <a:effectLst/>
                <a:latin typeface="Arial" panose="020B0604020202020204" pitchFamily="34" charset="0"/>
                <a:ea typeface="Times New Roman" panose="02020603050405020304" pitchFamily="18" charset="0"/>
              </a:rPr>
              <a:t>ADAPTATION OF THE URBAN AND REGIONAL PLANNING STUDY PROGRAM ALUMNI TO IMPLEMENT </a:t>
            </a:r>
            <a:r>
              <a:rPr lang="id-ID" sz="2600" b="1" i="1" dirty="0">
                <a:effectLst/>
                <a:latin typeface="Arial" panose="020B0604020202020204" pitchFamily="34" charset="0"/>
                <a:ea typeface="Times New Roman" panose="02020603050405020304" pitchFamily="18" charset="0"/>
              </a:rPr>
              <a:t>STUDIO COURSES</a:t>
            </a:r>
            <a:r>
              <a:rPr lang="id-ID" sz="2400" b="1" dirty="0">
                <a:effectLst/>
                <a:latin typeface="Arial" panose="020B0604020202020204" pitchFamily="34" charset="0"/>
                <a:ea typeface="Times New Roman" panose="02020603050405020304" pitchFamily="18" charset="0"/>
              </a:rPr>
              <a:t> AT THEIR WORK PLACE </a:t>
            </a:r>
            <a:endParaRPr lang="en-US" sz="24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7434578" y="3934942"/>
            <a:ext cx="3441968" cy="369332"/>
          </a:xfrm>
          <a:prstGeom prst="rect">
            <a:avLst/>
          </a:prstGeom>
        </p:spPr>
        <p:txBody>
          <a:bodyPr wrap="none">
            <a:spAutoFit/>
          </a:bodyPr>
          <a:lstStyle/>
          <a:p>
            <a:pPr algn="r"/>
            <a:r>
              <a:rPr lang="en-US" b="1" i="1" dirty="0">
                <a:effectLst/>
                <a:latin typeface="Arial" panose="020B0604020202020204" pitchFamily="34" charset="0"/>
                <a:ea typeface="Times New Roman" panose="02020603050405020304" pitchFamily="18" charset="0"/>
              </a:rPr>
              <a:t>Lahore , 14 – 15 October 2019</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7" y="2337744"/>
            <a:ext cx="1048449" cy="940916"/>
          </a:xfrm>
          <a:prstGeom prst="rect">
            <a:avLst/>
          </a:prstGeom>
        </p:spPr>
      </p:pic>
    </p:spTree>
    <p:extLst>
      <p:ext uri="{BB962C8B-B14F-4D97-AF65-F5344CB8AC3E}">
        <p14:creationId xmlns:p14="http://schemas.microsoft.com/office/powerpoint/2010/main" val="1625576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469" y="699518"/>
            <a:ext cx="9881937" cy="430887"/>
          </a:xfrm>
          <a:prstGeom prst="rect">
            <a:avLst/>
          </a:prstGeom>
        </p:spPr>
        <p:txBody>
          <a:bodyPr wrap="square">
            <a:spAutoFit/>
          </a:bodyPr>
          <a:lstStyle/>
          <a:p>
            <a:r>
              <a:rPr lang="en-US" sz="2200" b="1" i="1" dirty="0">
                <a:effectLst/>
                <a:latin typeface="Arial" panose="020B0604020202020204" pitchFamily="34" charset="0"/>
                <a:ea typeface="Times New Roman" panose="02020603050405020304" pitchFamily="18" charset="0"/>
              </a:rPr>
              <a:t>Competencies of Urban and Regional Planning graduates required</a:t>
            </a:r>
            <a:endParaRPr lang="en-US" sz="2200" b="1" i="1" dirty="0"/>
          </a:p>
        </p:txBody>
      </p:sp>
      <p:graphicFrame>
        <p:nvGraphicFramePr>
          <p:cNvPr id="3" name="Chart 2">
            <a:extLst>
              <a:ext uri="{FF2B5EF4-FFF2-40B4-BE49-F238E27FC236}">
                <a16:creationId xmlns:a16="http://schemas.microsoft.com/office/drawing/2014/main" id="{6751CD98-6E8C-4AF9-A2AF-94F2A6138DB8}"/>
              </a:ext>
            </a:extLst>
          </p:cNvPr>
          <p:cNvGraphicFramePr/>
          <p:nvPr>
            <p:extLst>
              <p:ext uri="{D42A27DB-BD31-4B8C-83A1-F6EECF244321}">
                <p14:modId xmlns:p14="http://schemas.microsoft.com/office/powerpoint/2010/main" val="2101181366"/>
              </p:ext>
            </p:extLst>
          </p:nvPr>
        </p:nvGraphicFramePr>
        <p:xfrm>
          <a:off x="176468" y="1561729"/>
          <a:ext cx="6966203" cy="4154906"/>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6915058" y="1417618"/>
            <a:ext cx="5406190" cy="4817024"/>
          </a:xfrm>
          <a:prstGeom prst="rect">
            <a:avLst/>
          </a:prstGeom>
        </p:spPr>
        <p:txBody>
          <a:bodyPr wrap="square">
            <a:spAutoFit/>
          </a:bodyPr>
          <a:lstStyle/>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a. 	Mastery of the fields of study taken at UT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b. 	Knowledge of other fields of science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c. 	Analytical thinking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d. 	The ability to get new knowledge quickly</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e. 	Ability to negotiate effectively</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f. 	Good performance ability under pressure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g. 	Sensitivity to new opportunities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h. 	Ability to coordinate activities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i. 	Ability to manage time efficiently</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j. 	The ability to work together productively with others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k. 	The ability to empower others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l. 	The ability to use a computer or the internet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m. 	Ability to solve problems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n. 	Have new ideas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o. 	The ability to judge one's own ideas or others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p. 	Ability to present ideas, results, or reports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q. 	Ability to write activity reports (research, projects, etc.)</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r. 	The ability to write and speak in a foreign language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D81F6C6-881B-43FE-90D8-D6123447E8D1}"/>
              </a:ext>
            </a:extLst>
          </p:cNvPr>
          <p:cNvSpPr/>
          <p:nvPr/>
        </p:nvSpPr>
        <p:spPr>
          <a:xfrm>
            <a:off x="8522798" y="149151"/>
            <a:ext cx="3414947" cy="461665"/>
          </a:xfrm>
          <a:prstGeom prst="rect">
            <a:avLst/>
          </a:prstGeom>
          <a:solidFill>
            <a:srgbClr val="00B0F0"/>
          </a:solidFill>
        </p:spPr>
        <p:txBody>
          <a:bodyPr wrap="square">
            <a:spAutoFit/>
          </a:bodyPr>
          <a:lstStyle/>
          <a:p>
            <a:pPr lvl="0" algn="r"/>
            <a:r>
              <a:rPr lang="en-US" sz="2400" b="1" i="1" dirty="0">
                <a:solidFill>
                  <a:srgbClr val="C00000"/>
                </a:solidFill>
                <a:latin typeface="Century Gothic" pitchFamily="34" charset="0"/>
              </a:rPr>
              <a:t>Result &amp; Discussion</a:t>
            </a:r>
            <a:endParaRPr lang="id-ID" sz="2400" b="1" i="1" dirty="0">
              <a:solidFill>
                <a:srgbClr val="C00000"/>
              </a:solidFill>
              <a:latin typeface="Century Gothic" pitchFamily="34" charset="0"/>
            </a:endParaRPr>
          </a:p>
        </p:txBody>
      </p:sp>
    </p:spTree>
    <p:extLst>
      <p:ext uri="{BB962C8B-B14F-4D97-AF65-F5344CB8AC3E}">
        <p14:creationId xmlns:p14="http://schemas.microsoft.com/office/powerpoint/2010/main" val="2408209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1207A13-217D-4FAE-87A7-D251E14F8CA0}"/>
              </a:ext>
            </a:extLst>
          </p:cNvPr>
          <p:cNvGraphicFramePr/>
          <p:nvPr>
            <p:extLst>
              <p:ext uri="{D42A27DB-BD31-4B8C-83A1-F6EECF244321}">
                <p14:modId xmlns:p14="http://schemas.microsoft.com/office/powerpoint/2010/main" val="3932043453"/>
              </p:ext>
            </p:extLst>
          </p:nvPr>
        </p:nvGraphicFramePr>
        <p:xfrm>
          <a:off x="1042737" y="1556083"/>
          <a:ext cx="8929399" cy="497630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208546" y="968911"/>
            <a:ext cx="11309685" cy="405047"/>
          </a:xfrm>
          <a:prstGeom prst="rect">
            <a:avLst/>
          </a:prstGeom>
        </p:spPr>
        <p:txBody>
          <a:bodyPr wrap="square">
            <a:spAutoFit/>
          </a:bodyPr>
          <a:lstStyle/>
          <a:p>
            <a:pPr marL="457200">
              <a:lnSpc>
                <a:spcPct val="107000"/>
              </a:lnSpc>
              <a:spcAft>
                <a:spcPts val="0"/>
              </a:spcAft>
            </a:pPr>
            <a:r>
              <a:rPr lang="en-US" sz="2000" b="1" i="1" dirty="0">
                <a:effectLst/>
                <a:latin typeface="Arial" panose="020B0604020202020204" pitchFamily="34" charset="0"/>
                <a:ea typeface="Calibri" panose="020F0502020204030204" pitchFamily="34" charset="0"/>
                <a:cs typeface="Times New Roman" panose="02020603050405020304" pitchFamily="18" charset="0"/>
              </a:rPr>
              <a:t>Impact of learning at UT for Urban and </a:t>
            </a:r>
            <a:r>
              <a:rPr lang="id-ID" sz="2000" b="1" i="1"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Regional </a:t>
            </a:r>
            <a:r>
              <a:rPr lang="en-US" sz="2000" b="1" i="1"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P</a:t>
            </a:r>
            <a:r>
              <a:rPr lang="id-ID" sz="2000" b="1" i="1"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lanning Study Program</a:t>
            </a:r>
            <a:r>
              <a:rPr lang="en-US" sz="2000" b="1" i="1" dirty="0">
                <a:effectLst/>
                <a:latin typeface="Arial" panose="020B0604020202020204" pitchFamily="34" charset="0"/>
                <a:ea typeface="Calibri" panose="020F0502020204030204" pitchFamily="34" charset="0"/>
                <a:cs typeface="Times New Roman" panose="02020603050405020304" pitchFamily="18" charset="0"/>
              </a:rPr>
              <a:t>-UT alumni</a:t>
            </a:r>
            <a:endParaRPr lang="en-US" sz="200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2B03A917-3824-4572-9182-56CDA6CCC7ED}"/>
              </a:ext>
            </a:extLst>
          </p:cNvPr>
          <p:cNvSpPr/>
          <p:nvPr/>
        </p:nvSpPr>
        <p:spPr>
          <a:xfrm>
            <a:off x="7784863" y="325613"/>
            <a:ext cx="3414947" cy="461665"/>
          </a:xfrm>
          <a:prstGeom prst="rect">
            <a:avLst/>
          </a:prstGeom>
          <a:solidFill>
            <a:srgbClr val="00B0F0"/>
          </a:solidFill>
        </p:spPr>
        <p:txBody>
          <a:bodyPr wrap="square">
            <a:spAutoFit/>
          </a:bodyPr>
          <a:lstStyle/>
          <a:p>
            <a:pPr lvl="0" algn="r"/>
            <a:r>
              <a:rPr lang="en-US" sz="2400" b="1" i="1" dirty="0">
                <a:solidFill>
                  <a:srgbClr val="C00000"/>
                </a:solidFill>
                <a:latin typeface="Century Gothic" pitchFamily="34" charset="0"/>
              </a:rPr>
              <a:t>Result &amp; Discussion</a:t>
            </a:r>
            <a:endParaRPr lang="id-ID" sz="2400" b="1" i="1" dirty="0">
              <a:solidFill>
                <a:srgbClr val="C00000"/>
              </a:solidFill>
              <a:latin typeface="Century Gothic" pitchFamily="34" charset="0"/>
            </a:endParaRPr>
          </a:p>
        </p:txBody>
      </p:sp>
    </p:spTree>
    <p:extLst>
      <p:ext uri="{BB962C8B-B14F-4D97-AF65-F5344CB8AC3E}">
        <p14:creationId xmlns:p14="http://schemas.microsoft.com/office/powerpoint/2010/main" val="1712638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3347" y="1367950"/>
            <a:ext cx="10908631" cy="5262979"/>
          </a:xfrm>
          <a:prstGeom prst="rect">
            <a:avLst/>
          </a:prstGeom>
        </p:spPr>
        <p:txBody>
          <a:bodyPr wrap="square">
            <a:spAutoFit/>
          </a:bodyPr>
          <a:lstStyle/>
          <a:p>
            <a:pPr marL="285750" indent="-285750" algn="just">
              <a:spcAft>
                <a:spcPts val="0"/>
              </a:spcAft>
              <a:buFont typeface="Wingdings" panose="05000000000000000000" pitchFamily="2" charset="2"/>
              <a:buChar char="q"/>
            </a:pPr>
            <a:r>
              <a:rPr lang="id-ID" sz="2400" dirty="0">
                <a:solidFill>
                  <a:srgbClr val="333333"/>
                </a:solidFill>
                <a:latin typeface="Arial" panose="020B0604020202020204" pitchFamily="34" charset="0"/>
                <a:ea typeface="ヒラギノ角ゴ ProN W3"/>
                <a:cs typeface="Arial" panose="020B0604020202020204" pitchFamily="34" charset="0"/>
              </a:rPr>
              <a:t>Alumni profile of the </a:t>
            </a:r>
            <a:r>
              <a:rPr lang="en-US" sz="24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Urban and </a:t>
            </a:r>
            <a:r>
              <a:rPr lang="id-ID" sz="24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Regional Planning Study Program-UT</a:t>
            </a:r>
            <a:r>
              <a:rPr lang="id-ID" sz="2400" dirty="0">
                <a:solidFill>
                  <a:srgbClr val="333333"/>
                </a:solidFill>
                <a:latin typeface="Arial" panose="020B0604020202020204" pitchFamily="34" charset="0"/>
                <a:ea typeface="ヒラギノ角ゴ ProN W3"/>
                <a:cs typeface="Arial" panose="020B0604020202020204" pitchFamily="34" charset="0"/>
              </a:rPr>
              <a:t> consist of: 27.5% working as civil servants, and others (72.5%) working in the private sector. For alumni who work in accordance with </a:t>
            </a:r>
            <a:r>
              <a:rPr lang="en-US" sz="2400" dirty="0">
                <a:solidFill>
                  <a:srgbClr val="333333"/>
                </a:solidFill>
                <a:latin typeface="Arial" panose="020B0604020202020204" pitchFamily="34" charset="0"/>
                <a:ea typeface="ヒラギノ角ゴ ProN W3"/>
                <a:cs typeface="Arial" panose="020B0604020202020204" pitchFamily="34" charset="0"/>
              </a:rPr>
              <a:t>urban and </a:t>
            </a:r>
            <a:r>
              <a:rPr lang="id-ID" sz="2400" dirty="0">
                <a:solidFill>
                  <a:srgbClr val="333333"/>
                </a:solidFill>
                <a:latin typeface="Arial" panose="020B0604020202020204" pitchFamily="34" charset="0"/>
                <a:ea typeface="ヒラギノ角ゴ ProN W3"/>
                <a:cs typeface="Arial" panose="020B0604020202020204" pitchFamily="34" charset="0"/>
              </a:rPr>
              <a:t>regional planning fields, only 25%. </a:t>
            </a:r>
            <a:endParaRPr lang="en-US" sz="2400" dirty="0">
              <a:solidFill>
                <a:srgbClr val="333333"/>
              </a:solidFill>
              <a:latin typeface="Arial" panose="020B0604020202020204" pitchFamily="34" charset="0"/>
              <a:ea typeface="ヒラギノ角ゴ ProN W3"/>
              <a:cs typeface="Arial" panose="020B0604020202020204" pitchFamily="34" charset="0"/>
            </a:endParaRPr>
          </a:p>
          <a:p>
            <a:pPr marL="285750" indent="-285750" algn="just">
              <a:spcAft>
                <a:spcPts val="0"/>
              </a:spcAft>
              <a:buFont typeface="Wingdings" panose="05000000000000000000" pitchFamily="2" charset="2"/>
              <a:buChar char="q"/>
            </a:pPr>
            <a:r>
              <a:rPr lang="id-ID" sz="2400" dirty="0">
                <a:solidFill>
                  <a:srgbClr val="333333"/>
                </a:solidFill>
                <a:latin typeface="Arial" panose="020B0604020202020204" pitchFamily="34" charset="0"/>
                <a:ea typeface="ヒラギノ角ゴ ProN W3"/>
                <a:cs typeface="Arial" panose="020B0604020202020204" pitchFamily="34" charset="0"/>
              </a:rPr>
              <a:t>The quality of the </a:t>
            </a:r>
            <a:r>
              <a:rPr lang="en-US" sz="24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Urban and </a:t>
            </a:r>
            <a:r>
              <a:rPr lang="id-ID" sz="24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Regional  Planning Study Program-UT</a:t>
            </a:r>
            <a:r>
              <a:rPr lang="id-ID" sz="2400" dirty="0">
                <a:solidFill>
                  <a:srgbClr val="333333"/>
                </a:solidFill>
                <a:latin typeface="Arial" panose="020B0604020202020204" pitchFamily="34" charset="0"/>
                <a:ea typeface="ヒラギノ角ゴ ProN W3"/>
                <a:cs typeface="Arial" panose="020B0604020202020204" pitchFamily="34" charset="0"/>
              </a:rPr>
              <a:t> alumni is able to complete the study within 4 (four) years, with an average cumulative index (GPA) of 2.92, while the highest GPA is 3.9</a:t>
            </a:r>
            <a:r>
              <a:rPr lang="en-US" sz="2400" dirty="0">
                <a:solidFill>
                  <a:srgbClr val="333333"/>
                </a:solidFill>
                <a:latin typeface="Arial" panose="020B0604020202020204" pitchFamily="34" charset="0"/>
                <a:ea typeface="ヒラギノ角ゴ ProN W3"/>
                <a:cs typeface="Arial" panose="020B0604020202020204" pitchFamily="34" charset="0"/>
              </a:rPr>
              <a:t>5</a:t>
            </a:r>
            <a:r>
              <a:rPr lang="id-ID" sz="2400" dirty="0">
                <a:solidFill>
                  <a:srgbClr val="333333"/>
                </a:solidFill>
                <a:latin typeface="Arial" panose="020B0604020202020204" pitchFamily="34" charset="0"/>
                <a:ea typeface="ヒラギノ角ゴ ProN W3"/>
                <a:cs typeface="Arial" panose="020B0604020202020204" pitchFamily="34" charset="0"/>
              </a:rPr>
              <a:t>, and the lowest is 2.50. The average GPA is the GPA above the average GPA of the Faculty of Mathematics and Sciences.</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spcAft>
                <a:spcPts val="0"/>
              </a:spcAft>
              <a:buFont typeface="Wingdings" panose="05000000000000000000" pitchFamily="2" charset="2"/>
              <a:buChar char="q"/>
            </a:pPr>
            <a:r>
              <a:rPr lang="id-ID" sz="2400" dirty="0">
                <a:solidFill>
                  <a:srgbClr val="333333"/>
                </a:solidFill>
                <a:latin typeface="Arial" panose="020B0604020202020204" pitchFamily="34" charset="0"/>
                <a:ea typeface="ヒラギノ角ゴ ProN W3"/>
                <a:cs typeface="Arial" panose="020B0604020202020204" pitchFamily="34" charset="0"/>
              </a:rPr>
              <a:t>For alumni who work in accordance with their fields, studio practices starting from the study of planning processes, urban planning studios, regional planning studios, have an impact on: independence, skills in utilizing media and technology, and better communication with peers, because studio practice is done in groups</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a:extLst>
              <a:ext uri="{FF2B5EF4-FFF2-40B4-BE49-F238E27FC236}">
                <a16:creationId xmlns:a16="http://schemas.microsoft.com/office/drawing/2014/main" id="{DF3A6745-54EE-4EB6-AE6E-CDCC20B2D327}"/>
              </a:ext>
            </a:extLst>
          </p:cNvPr>
          <p:cNvSpPr/>
          <p:nvPr/>
        </p:nvSpPr>
        <p:spPr>
          <a:xfrm>
            <a:off x="7913202" y="456670"/>
            <a:ext cx="3414947" cy="523220"/>
          </a:xfrm>
          <a:prstGeom prst="rect">
            <a:avLst/>
          </a:prstGeom>
          <a:solidFill>
            <a:srgbClr val="00B0F0"/>
          </a:solidFill>
        </p:spPr>
        <p:txBody>
          <a:bodyPr wrap="square">
            <a:spAutoFit/>
          </a:bodyPr>
          <a:lstStyle/>
          <a:p>
            <a:pPr lvl="0" algn="r"/>
            <a:r>
              <a:rPr lang="en-US" sz="2800" b="1" i="1" dirty="0">
                <a:solidFill>
                  <a:srgbClr val="C00000"/>
                </a:solidFill>
                <a:latin typeface="Century Gothic" pitchFamily="34" charset="0"/>
              </a:rPr>
              <a:t>Conclusion</a:t>
            </a:r>
            <a:endParaRPr lang="id-ID" sz="2800" b="1" i="1" dirty="0">
              <a:solidFill>
                <a:srgbClr val="C00000"/>
              </a:solidFill>
              <a:latin typeface="Century Gothic" pitchFamily="34" charset="0"/>
            </a:endParaRPr>
          </a:p>
        </p:txBody>
      </p:sp>
    </p:spTree>
    <p:extLst>
      <p:ext uri="{BB962C8B-B14F-4D97-AF65-F5344CB8AC3E}">
        <p14:creationId xmlns:p14="http://schemas.microsoft.com/office/powerpoint/2010/main" val="359139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73768" y="445169"/>
            <a:ext cx="10828421" cy="6705599"/>
            <a:chOff x="673768" y="445169"/>
            <a:chExt cx="10828421" cy="6705599"/>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68" y="445169"/>
              <a:ext cx="10828421" cy="67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75503" y="3286897"/>
              <a:ext cx="4291913" cy="1087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latin typeface="Arial" panose="020B0604020202020204" pitchFamily="34" charset="0"/>
                  <a:cs typeface="Arial" panose="020B0604020202020204" pitchFamily="34" charset="0"/>
                </a:rPr>
                <a:t>Thank You</a:t>
              </a:r>
            </a:p>
          </p:txBody>
        </p:sp>
      </p:grpSp>
    </p:spTree>
    <p:extLst>
      <p:ext uri="{BB962C8B-B14F-4D97-AF65-F5344CB8AC3E}">
        <p14:creationId xmlns:p14="http://schemas.microsoft.com/office/powerpoint/2010/main" val="2783704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7B3D94-8445-4313-9DE9-B0D7C579709C}"/>
              </a:ext>
            </a:extLst>
          </p:cNvPr>
          <p:cNvSpPr/>
          <p:nvPr/>
        </p:nvSpPr>
        <p:spPr>
          <a:xfrm>
            <a:off x="716281" y="756196"/>
            <a:ext cx="9453612" cy="892552"/>
          </a:xfrm>
          <a:prstGeom prst="rect">
            <a:avLst/>
          </a:prstGeom>
        </p:spPr>
        <p:txBody>
          <a:bodyPr wrap="square">
            <a:spAutoFit/>
          </a:bodyPr>
          <a:lstStyle/>
          <a:p>
            <a:pPr marL="342900" indent="-342900" algn="just" fontAlgn="base">
              <a:spcAft>
                <a:spcPts val="0"/>
              </a:spcAft>
              <a:buFont typeface="Wingdings" panose="05000000000000000000" pitchFamily="2" charset="2"/>
              <a:buChar char="q"/>
            </a:pPr>
            <a:r>
              <a:rPr lang="en-US" sz="2600" dirty="0">
                <a:solidFill>
                  <a:srgbClr val="000000"/>
                </a:solidFill>
                <a:effectLst/>
                <a:latin typeface="Arial" panose="020B0604020202020204" pitchFamily="34" charset="0"/>
                <a:ea typeface="Malgun Gothic" panose="020B0503020000020004" pitchFamily="34" charset="-127"/>
              </a:rPr>
              <a:t>Cor of urban and regional planning education is </a:t>
            </a:r>
            <a:r>
              <a:rPr lang="en-US" sz="2600" b="1" i="1" dirty="0">
                <a:solidFill>
                  <a:srgbClr val="000000"/>
                </a:solidFill>
                <a:effectLst/>
                <a:latin typeface="Arial" panose="020B0604020202020204" pitchFamily="34" charset="0"/>
                <a:ea typeface="Malgun Gothic" panose="020B0503020000020004" pitchFamily="34" charset="-127"/>
              </a:rPr>
              <a:t>Studio</a:t>
            </a:r>
          </a:p>
          <a:p>
            <a:pPr marL="342900" indent="-342900" algn="just" fontAlgn="base">
              <a:spcAft>
                <a:spcPts val="0"/>
              </a:spcAft>
              <a:buFont typeface="Wingdings" panose="05000000000000000000" pitchFamily="2" charset="2"/>
              <a:buChar char="q"/>
            </a:pPr>
            <a:endParaRPr lang="en-US" sz="2600" b="1" i="1" dirty="0">
              <a:solidFill>
                <a:srgbClr val="000000"/>
              </a:solidFill>
              <a:effectLst/>
              <a:latin typeface="Arial" panose="020B0604020202020204" pitchFamily="34" charset="0"/>
              <a:ea typeface="Malgun Gothic" panose="020B0503020000020004" pitchFamily="34" charset="-127"/>
            </a:endParaRPr>
          </a:p>
        </p:txBody>
      </p:sp>
      <p:sp>
        <p:nvSpPr>
          <p:cNvPr id="4" name="Rectangle 1">
            <a:extLst>
              <a:ext uri="{FF2B5EF4-FFF2-40B4-BE49-F238E27FC236}">
                <a16:creationId xmlns:a16="http://schemas.microsoft.com/office/drawing/2014/main" id="{0DDCFE0F-5257-4B92-9F48-3A104309EFAC}"/>
              </a:ext>
            </a:extLst>
          </p:cNvPr>
          <p:cNvSpPr>
            <a:spLocks noChangeArrowheads="1"/>
          </p:cNvSpPr>
          <p:nvPr/>
        </p:nvSpPr>
        <p:spPr bwMode="auto">
          <a:xfrm>
            <a:off x="1112519" y="1223597"/>
            <a:ext cx="10363199" cy="29194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2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Studio courses are problem based learning that requires students to work in teams, play an active role in expressing opinions and arguments by considering feedback from the supervisor. In the studio students are trained to collaborate between disciplines, which is very important in every planning process</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en-US" altLang="en-US" sz="2400" dirty="0">
                <a:latin typeface="Arial" panose="020B0604020202020204" pitchFamily="34" charset="0"/>
                <a:cs typeface="Arial" panose="020B0604020202020204" pitchFamily="34" charset="0"/>
              </a:rPr>
              <a:t>There is a difference Implementation of Studio Courses in Urban and regional Planning UT with those in other institution conventional </a:t>
            </a:r>
          </a:p>
          <a:p>
            <a:pPr marR="0" lvl="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(UT = 8 weeks,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coventional</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institution = 14 weeks) </a:t>
            </a:r>
          </a:p>
        </p:txBody>
      </p:sp>
      <p:pic>
        <p:nvPicPr>
          <p:cNvPr id="7" name="Picture 3" descr="D:\ut\TTM PENGEL SDA\praktikum pengukuran debit\DSC01425.JPG">
            <a:extLst>
              <a:ext uri="{FF2B5EF4-FFF2-40B4-BE49-F238E27FC236}">
                <a16:creationId xmlns:a16="http://schemas.microsoft.com/office/drawing/2014/main" id="{8EAD2A18-F39E-4BCD-848D-C03DB6C648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32" y="5200866"/>
            <a:ext cx="2120975" cy="15907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ut\TTM PENGEL SDA\praktikum pengukuran debit\DSC01461.JPG">
            <a:extLst>
              <a:ext uri="{FF2B5EF4-FFF2-40B4-BE49-F238E27FC236}">
                <a16:creationId xmlns:a16="http://schemas.microsoft.com/office/drawing/2014/main" id="{31E7E353-52A8-4BC8-8B5B-75CE223ACF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9687" y="5231345"/>
            <a:ext cx="2120975" cy="15907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G_0962">
            <a:extLst>
              <a:ext uri="{FF2B5EF4-FFF2-40B4-BE49-F238E27FC236}">
                <a16:creationId xmlns:a16="http://schemas.microsoft.com/office/drawing/2014/main" id="{DA49B5C9-326A-4B16-8A86-15B218FFEE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4997" y="5238255"/>
            <a:ext cx="2123160" cy="159073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3" descr="IMG_0578">
            <a:extLst>
              <a:ext uri="{FF2B5EF4-FFF2-40B4-BE49-F238E27FC236}">
                <a16:creationId xmlns:a16="http://schemas.microsoft.com/office/drawing/2014/main" id="{6C75698F-BFDC-4FB2-891C-56A37E28D25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7342" y="5237149"/>
            <a:ext cx="2124066" cy="159073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2" descr="IMG_0665">
            <a:extLst>
              <a:ext uri="{FF2B5EF4-FFF2-40B4-BE49-F238E27FC236}">
                <a16:creationId xmlns:a16="http://schemas.microsoft.com/office/drawing/2014/main" id="{D0C8AE46-859A-4252-9524-8DD4071591F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61746" y="5238255"/>
            <a:ext cx="2346334" cy="164824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5">
            <a:extLst>
              <a:ext uri="{FF2B5EF4-FFF2-40B4-BE49-F238E27FC236}">
                <a16:creationId xmlns:a16="http://schemas.microsoft.com/office/drawing/2014/main" id="{B3D3A24E-894C-4EBE-BD94-093F6047690E}"/>
              </a:ext>
            </a:extLst>
          </p:cNvPr>
          <p:cNvSpPr>
            <a:spLocks noChangeArrowheads="1"/>
          </p:cNvSpPr>
          <p:nvPr/>
        </p:nvSpPr>
        <p:spPr bwMode="auto">
          <a:xfrm>
            <a:off x="838199" y="4239593"/>
            <a:ext cx="10469881" cy="7649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residential studio implementation</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lang="en-US" altLang="en-US" sz="2600" dirty="0">
                <a:solidFill>
                  <a:srgbClr val="222222"/>
                </a:solidFill>
                <a:latin typeface="Arial" panose="020B0604020202020204" pitchFamily="34" charset="0"/>
                <a:cs typeface="Arial" panose="020B0604020202020204" pitchFamily="34" charset="0"/>
              </a:rPr>
              <a:t>Whether the alumni </a:t>
            </a:r>
            <a:r>
              <a:rPr kumimoji="0" lang="en-US" altLang="en-US" sz="2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UT can apply studio courses in the work place </a:t>
            </a:r>
            <a:r>
              <a:rPr kumimoji="0" lang="en-US" altLang="en-US" sz="2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2CD8FDCC-2C68-4A76-9AF8-658AA3099430}"/>
              </a:ext>
            </a:extLst>
          </p:cNvPr>
          <p:cNvSpPr/>
          <p:nvPr/>
        </p:nvSpPr>
        <p:spPr>
          <a:xfrm>
            <a:off x="8137787" y="101025"/>
            <a:ext cx="3414947" cy="523220"/>
          </a:xfrm>
          <a:prstGeom prst="rect">
            <a:avLst/>
          </a:prstGeom>
          <a:solidFill>
            <a:srgbClr val="00B0F0"/>
          </a:solidFill>
        </p:spPr>
        <p:txBody>
          <a:bodyPr wrap="square">
            <a:spAutoFit/>
          </a:bodyPr>
          <a:lstStyle/>
          <a:p>
            <a:pPr lvl="0" algn="r"/>
            <a:r>
              <a:rPr lang="en-US" sz="2800" b="1" i="1" dirty="0">
                <a:solidFill>
                  <a:srgbClr val="C00000"/>
                </a:solidFill>
                <a:latin typeface="Century Gothic" pitchFamily="34" charset="0"/>
              </a:rPr>
              <a:t>Background</a:t>
            </a:r>
            <a:endParaRPr lang="id-ID" sz="2800" b="1" i="1" dirty="0">
              <a:solidFill>
                <a:srgbClr val="C00000"/>
              </a:solidFill>
              <a:latin typeface="Century Gothic" pitchFamily="34" charset="0"/>
            </a:endParaRPr>
          </a:p>
        </p:txBody>
      </p:sp>
    </p:spTree>
    <p:extLst>
      <p:ext uri="{BB962C8B-B14F-4D97-AF65-F5344CB8AC3E}">
        <p14:creationId xmlns:p14="http://schemas.microsoft.com/office/powerpoint/2010/main" val="1478923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4059" y="563562"/>
            <a:ext cx="8001000" cy="579438"/>
          </a:xfrm>
        </p:spPr>
        <p:txBody>
          <a:bodyPr>
            <a:normAutofit/>
          </a:bodyPr>
          <a:lstStyle/>
          <a:p>
            <a:pPr algn="l"/>
            <a:r>
              <a:rPr lang="en-US" sz="3200" b="1" i="1" dirty="0">
                <a:solidFill>
                  <a:srgbClr val="002060"/>
                </a:solidFill>
                <a:latin typeface="Arial" pitchFamily="34" charset="0"/>
                <a:cs typeface="Arial" pitchFamily="34" charset="0"/>
              </a:rPr>
              <a:t>Studio Competent</a:t>
            </a:r>
            <a:endParaRPr lang="id-ID" sz="3200" b="1" i="1" dirty="0">
              <a:solidFill>
                <a:srgbClr val="002060"/>
              </a:solidFill>
              <a:latin typeface="Arial" pitchFamily="34" charset="0"/>
              <a:cs typeface="Arial" pitchFamily="34" charset="0"/>
            </a:endParaRPr>
          </a:p>
        </p:txBody>
      </p:sp>
      <p:sp>
        <p:nvSpPr>
          <p:cNvPr id="7" name="Oval 6"/>
          <p:cNvSpPr/>
          <p:nvPr/>
        </p:nvSpPr>
        <p:spPr>
          <a:xfrm>
            <a:off x="2073449" y="1219200"/>
            <a:ext cx="1828800" cy="1219200"/>
          </a:xfrm>
          <a:prstGeom prst="ellipse">
            <a:avLst/>
          </a:prstGeom>
          <a:solidFill>
            <a:srgbClr val="E59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Planning Process Studios</a:t>
            </a:r>
          </a:p>
        </p:txBody>
      </p:sp>
      <p:sp>
        <p:nvSpPr>
          <p:cNvPr id="8" name="Oval 7"/>
          <p:cNvSpPr/>
          <p:nvPr/>
        </p:nvSpPr>
        <p:spPr>
          <a:xfrm>
            <a:off x="4649809" y="1219200"/>
            <a:ext cx="1828800" cy="1219200"/>
          </a:xfrm>
          <a:prstGeom prst="ellipse">
            <a:avLst/>
          </a:prstGeom>
          <a:solidFill>
            <a:srgbClr val="E59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Urban Planning Studios</a:t>
            </a:r>
          </a:p>
        </p:txBody>
      </p:sp>
      <p:sp>
        <p:nvSpPr>
          <p:cNvPr id="9" name="Oval 8"/>
          <p:cNvSpPr/>
          <p:nvPr/>
        </p:nvSpPr>
        <p:spPr>
          <a:xfrm>
            <a:off x="7058534" y="1219200"/>
            <a:ext cx="1828800" cy="1219200"/>
          </a:xfrm>
          <a:prstGeom prst="ellipse">
            <a:avLst/>
          </a:prstGeom>
          <a:solidFill>
            <a:srgbClr val="E59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Regional Planning Studios</a:t>
            </a:r>
          </a:p>
        </p:txBody>
      </p:sp>
      <p:graphicFrame>
        <p:nvGraphicFramePr>
          <p:cNvPr id="10" name="Table 9"/>
          <p:cNvGraphicFramePr>
            <a:graphicFrameLocks noGrp="1"/>
          </p:cNvGraphicFramePr>
          <p:nvPr>
            <p:extLst>
              <p:ext uri="{D42A27DB-BD31-4B8C-83A1-F6EECF244321}">
                <p14:modId xmlns:p14="http://schemas.microsoft.com/office/powerpoint/2010/main" val="3147394126"/>
              </p:ext>
            </p:extLst>
          </p:nvPr>
        </p:nvGraphicFramePr>
        <p:xfrm>
          <a:off x="48132" y="2438400"/>
          <a:ext cx="9372600" cy="4297679"/>
        </p:xfrm>
        <a:graphic>
          <a:graphicData uri="http://schemas.openxmlformats.org/drawingml/2006/table">
            <a:tbl>
              <a:tblPr firstRow="1" bandRow="1">
                <a:tableStyleId>{5C22544A-7EE6-4342-B048-85BDC9FD1C3A}</a:tableStyleId>
              </a:tblPr>
              <a:tblGrid>
                <a:gridCol w="1725128">
                  <a:extLst>
                    <a:ext uri="{9D8B030D-6E8A-4147-A177-3AD203B41FA5}">
                      <a16:colId xmlns:a16="http://schemas.microsoft.com/office/drawing/2014/main" val="20000"/>
                    </a:ext>
                  </a:extLst>
                </a:gridCol>
                <a:gridCol w="2489874">
                  <a:extLst>
                    <a:ext uri="{9D8B030D-6E8A-4147-A177-3AD203B41FA5}">
                      <a16:colId xmlns:a16="http://schemas.microsoft.com/office/drawing/2014/main" val="20001"/>
                    </a:ext>
                  </a:extLst>
                </a:gridCol>
                <a:gridCol w="2578799">
                  <a:extLst>
                    <a:ext uri="{9D8B030D-6E8A-4147-A177-3AD203B41FA5}">
                      <a16:colId xmlns:a16="http://schemas.microsoft.com/office/drawing/2014/main" val="20002"/>
                    </a:ext>
                  </a:extLst>
                </a:gridCol>
                <a:gridCol w="2578799">
                  <a:extLst>
                    <a:ext uri="{9D8B030D-6E8A-4147-A177-3AD203B41FA5}">
                      <a16:colId xmlns:a16="http://schemas.microsoft.com/office/drawing/2014/main" val="20003"/>
                    </a:ext>
                  </a:extLst>
                </a:gridCol>
              </a:tblGrid>
              <a:tr h="395625">
                <a:tc>
                  <a:txBody>
                    <a:bodyPr/>
                    <a:lstStyle/>
                    <a:p>
                      <a:pPr algn="ctr"/>
                      <a:r>
                        <a:rPr lang="en-US" dirty="0"/>
                        <a:t>Spatial Scale</a:t>
                      </a:r>
                    </a:p>
                  </a:txBody>
                  <a:tcPr/>
                </a:tc>
                <a:tc>
                  <a:txBody>
                    <a:bodyPr/>
                    <a:lstStyle/>
                    <a:p>
                      <a:pPr algn="ctr"/>
                      <a:r>
                        <a:rPr lang="en-US" dirty="0" err="1"/>
                        <a:t>Mikro</a:t>
                      </a:r>
                      <a:r>
                        <a:rPr lang="en-US" dirty="0"/>
                        <a:t>- Village</a:t>
                      </a:r>
                    </a:p>
                  </a:txBody>
                  <a:tcPr/>
                </a:tc>
                <a:tc>
                  <a:txBody>
                    <a:bodyPr/>
                    <a:lstStyle/>
                    <a:p>
                      <a:pPr algn="ctr"/>
                      <a:r>
                        <a:rPr lang="en-US" dirty="0"/>
                        <a:t>Meso – District</a:t>
                      </a:r>
                    </a:p>
                  </a:txBody>
                  <a:tcPr/>
                </a:tc>
                <a:tc>
                  <a:txBody>
                    <a:bodyPr/>
                    <a:lstStyle/>
                    <a:p>
                      <a:pPr algn="ctr"/>
                      <a:r>
                        <a:rPr lang="en-US" dirty="0"/>
                        <a:t>Makro- </a:t>
                      </a:r>
                      <a:r>
                        <a:rPr lang="en-US" dirty="0" err="1"/>
                        <a:t>Redion</a:t>
                      </a:r>
                      <a:endParaRPr lang="en-US" dirty="0"/>
                    </a:p>
                  </a:txBody>
                  <a:tcPr/>
                </a:tc>
                <a:extLst>
                  <a:ext uri="{0D108BD9-81ED-4DB2-BD59-A6C34878D82A}">
                    <a16:rowId xmlns:a16="http://schemas.microsoft.com/office/drawing/2014/main" val="10000"/>
                  </a:ext>
                </a:extLst>
              </a:tr>
              <a:tr h="682859">
                <a:tc>
                  <a:txBody>
                    <a:bodyPr/>
                    <a:lstStyle/>
                    <a:p>
                      <a:r>
                        <a:rPr lang="en-US" dirty="0"/>
                        <a:t>Planning Style</a:t>
                      </a:r>
                    </a:p>
                  </a:txBody>
                  <a:tcPr/>
                </a:tc>
                <a:tc>
                  <a:txBody>
                    <a:bodyPr/>
                    <a:lstStyle/>
                    <a:p>
                      <a:r>
                        <a:rPr lang="en-US" dirty="0" err="1"/>
                        <a:t>Rasional</a:t>
                      </a:r>
                      <a:endParaRPr lang="en-US" dirty="0"/>
                    </a:p>
                    <a:p>
                      <a:r>
                        <a:rPr lang="en-US" dirty="0"/>
                        <a:t>Comprehensive</a:t>
                      </a:r>
                    </a:p>
                  </a:txBody>
                  <a:tcPr/>
                </a:tc>
                <a:tc>
                  <a:txBody>
                    <a:bodyPr/>
                    <a:lstStyle/>
                    <a:p>
                      <a:r>
                        <a:rPr lang="en-US" dirty="0" err="1"/>
                        <a:t>Rasional</a:t>
                      </a:r>
                      <a:endParaRPr lang="en-US" dirty="0"/>
                    </a:p>
                    <a:p>
                      <a:r>
                        <a:rPr lang="en-US" dirty="0"/>
                        <a:t>Comprehensive planning</a:t>
                      </a:r>
                    </a:p>
                  </a:txBody>
                  <a:tcPr/>
                </a:tc>
                <a:tc>
                  <a:txBody>
                    <a:bodyPr/>
                    <a:lstStyle/>
                    <a:p>
                      <a:r>
                        <a:rPr lang="en-US" dirty="0" err="1"/>
                        <a:t>Rasional</a:t>
                      </a:r>
                      <a:endParaRPr lang="en-US" dirty="0"/>
                    </a:p>
                    <a:p>
                      <a:r>
                        <a:rPr lang="en-US" dirty="0"/>
                        <a:t>Comprehensive planning</a:t>
                      </a:r>
                    </a:p>
                  </a:txBody>
                  <a:tcPr/>
                </a:tc>
                <a:extLst>
                  <a:ext uri="{0D108BD9-81ED-4DB2-BD59-A6C34878D82A}">
                    <a16:rowId xmlns:a16="http://schemas.microsoft.com/office/drawing/2014/main" val="10001"/>
                  </a:ext>
                </a:extLst>
              </a:tr>
              <a:tr h="1560822">
                <a:tc>
                  <a:txBody>
                    <a:bodyPr/>
                    <a:lstStyle/>
                    <a:p>
                      <a:r>
                        <a:rPr lang="en-US" dirty="0"/>
                        <a:t>Main emphasis</a:t>
                      </a:r>
                    </a:p>
                  </a:txBody>
                  <a:tcPr/>
                </a:tc>
                <a:tc>
                  <a:txBody>
                    <a:bodyPr/>
                    <a:lstStyle/>
                    <a:p>
                      <a:pPr marL="0" indent="0">
                        <a:buFontTx/>
                        <a:buNone/>
                      </a:pPr>
                      <a:r>
                        <a:rPr lang="en-US" dirty="0"/>
                        <a:t>- </a:t>
                      </a:r>
                      <a:r>
                        <a:rPr lang="en-US" dirty="0" err="1"/>
                        <a:t>Discriptive</a:t>
                      </a:r>
                      <a:r>
                        <a:rPr lang="en-US" baseline="0" dirty="0"/>
                        <a:t>, Scientific</a:t>
                      </a:r>
                    </a:p>
                    <a:p>
                      <a:pPr marL="0" indent="0">
                        <a:buFontTx/>
                        <a:buNone/>
                      </a:pPr>
                      <a:r>
                        <a:rPr lang="en-US" baseline="0" dirty="0"/>
                        <a:t>- Potential and problems</a:t>
                      </a:r>
                      <a:endParaRPr lang="en-US" dirty="0"/>
                    </a:p>
                  </a:txBody>
                  <a:tcPr/>
                </a:tc>
                <a:tc>
                  <a:txBody>
                    <a:bodyPr/>
                    <a:lstStyle/>
                    <a:p>
                      <a:pPr marL="0" indent="0">
                        <a:buFontTx/>
                        <a:buNone/>
                      </a:pPr>
                      <a:r>
                        <a:rPr lang="en-US" dirty="0"/>
                        <a:t>- Scientific approach</a:t>
                      </a:r>
                    </a:p>
                    <a:p>
                      <a:pPr marL="168275" indent="-168275">
                        <a:buFontTx/>
                        <a:buNone/>
                      </a:pPr>
                      <a:r>
                        <a:rPr lang="en-US" dirty="0"/>
                        <a:t>- Physical environment management</a:t>
                      </a:r>
                    </a:p>
                    <a:p>
                      <a:pPr marL="168275" indent="-168275">
                        <a:buFontTx/>
                        <a:buNone/>
                      </a:pPr>
                      <a:r>
                        <a:rPr lang="en-US" dirty="0"/>
                        <a:t>-  Comprehensive plan</a:t>
                      </a:r>
                    </a:p>
                    <a:p>
                      <a:pPr marL="0" indent="0">
                        <a:buFontTx/>
                        <a:buNone/>
                      </a:pPr>
                      <a:r>
                        <a:rPr lang="en-US" dirty="0"/>
                        <a:t>- Blok</a:t>
                      </a:r>
                      <a:r>
                        <a:rPr lang="en-US" baseline="0" dirty="0"/>
                        <a:t> plan</a:t>
                      </a:r>
                      <a:endParaRPr lang="en-US" dirty="0"/>
                    </a:p>
                  </a:txBody>
                  <a:tcPr/>
                </a:tc>
                <a:tc>
                  <a:txBody>
                    <a:bodyPr/>
                    <a:lstStyle/>
                    <a:p>
                      <a:pPr marL="0" indent="0">
                        <a:buFontTx/>
                        <a:buNone/>
                      </a:pPr>
                      <a:r>
                        <a:rPr lang="en-US" dirty="0"/>
                        <a:t>- Scientific approach</a:t>
                      </a:r>
                    </a:p>
                    <a:p>
                      <a:pPr marL="122238" indent="-122238">
                        <a:buFontTx/>
                        <a:buNone/>
                      </a:pPr>
                      <a:r>
                        <a:rPr lang="en-US" dirty="0"/>
                        <a:t>- Physical environment management</a:t>
                      </a:r>
                    </a:p>
                    <a:p>
                      <a:pPr marL="122238" indent="-122238">
                        <a:buFontTx/>
                        <a:buNone/>
                      </a:pPr>
                      <a:r>
                        <a:rPr lang="en-US" dirty="0"/>
                        <a:t>- Comprehensive plan</a:t>
                      </a:r>
                    </a:p>
                    <a:p>
                      <a:pPr marL="0" indent="0">
                        <a:buFontTx/>
                        <a:buNone/>
                      </a:pPr>
                      <a:r>
                        <a:rPr lang="en-US" dirty="0"/>
                        <a:t>- Strategic area</a:t>
                      </a:r>
                    </a:p>
                  </a:txBody>
                  <a:tcPr/>
                </a:tc>
                <a:extLst>
                  <a:ext uri="{0D108BD9-81ED-4DB2-BD59-A6C34878D82A}">
                    <a16:rowId xmlns:a16="http://schemas.microsoft.com/office/drawing/2014/main" val="10002"/>
                  </a:ext>
                </a:extLst>
              </a:tr>
              <a:tr h="975514">
                <a:tc>
                  <a:txBody>
                    <a:bodyPr/>
                    <a:lstStyle/>
                    <a:p>
                      <a:r>
                        <a:rPr lang="en-US" b="1" i="1" dirty="0" err="1">
                          <a:solidFill>
                            <a:srgbClr val="FF0000"/>
                          </a:solidFill>
                        </a:rPr>
                        <a:t>Methodes</a:t>
                      </a:r>
                      <a:r>
                        <a:rPr lang="en-US" b="1" i="1" dirty="0">
                          <a:solidFill>
                            <a:srgbClr val="FF0000"/>
                          </a:solidFill>
                        </a:rPr>
                        <a:t> and </a:t>
                      </a:r>
                      <a:r>
                        <a:rPr lang="en-US" b="1" i="1" dirty="0" err="1">
                          <a:solidFill>
                            <a:srgbClr val="FF0000"/>
                          </a:solidFill>
                        </a:rPr>
                        <a:t>Technoques</a:t>
                      </a:r>
                      <a:endParaRPr lang="en-US" b="1" i="1" dirty="0">
                        <a:solidFill>
                          <a:srgbClr val="FF0000"/>
                        </a:solidFill>
                      </a:endParaRPr>
                    </a:p>
                  </a:txBody>
                  <a:tcPr/>
                </a:tc>
                <a:tc>
                  <a:txBody>
                    <a:bodyPr/>
                    <a:lstStyle/>
                    <a:p>
                      <a:pPr marL="0" indent="0">
                        <a:buFontTx/>
                        <a:buNone/>
                      </a:pPr>
                      <a:r>
                        <a:rPr lang="en-US" b="1" i="1" dirty="0">
                          <a:solidFill>
                            <a:srgbClr val="FF0000"/>
                          </a:solidFill>
                        </a:rPr>
                        <a:t>- </a:t>
                      </a:r>
                      <a:r>
                        <a:rPr lang="en-US" b="1" i="1" dirty="0" err="1">
                          <a:solidFill>
                            <a:srgbClr val="FF0000"/>
                          </a:solidFill>
                        </a:rPr>
                        <a:t>Discriptive</a:t>
                      </a:r>
                      <a:endParaRPr lang="en-US" b="1" i="1" dirty="0">
                        <a:solidFill>
                          <a:srgbClr val="FF0000"/>
                        </a:solidFill>
                      </a:endParaRPr>
                    </a:p>
                    <a:p>
                      <a:pPr marL="0" indent="0">
                        <a:buFontTx/>
                        <a:buNone/>
                      </a:pPr>
                      <a:r>
                        <a:rPr lang="en-US" b="1" i="1" dirty="0">
                          <a:solidFill>
                            <a:srgbClr val="FF0000"/>
                          </a:solidFill>
                        </a:rPr>
                        <a:t>- Spatial recognitions</a:t>
                      </a:r>
                    </a:p>
                  </a:txBody>
                  <a:tcPr/>
                </a:tc>
                <a:tc>
                  <a:txBody>
                    <a:bodyPr/>
                    <a:lstStyle/>
                    <a:p>
                      <a:pPr marL="0" indent="0">
                        <a:buFontTx/>
                        <a:buNone/>
                      </a:pPr>
                      <a:r>
                        <a:rPr lang="en-US" b="1" i="1" dirty="0">
                          <a:solidFill>
                            <a:srgbClr val="FF0000"/>
                          </a:solidFill>
                        </a:rPr>
                        <a:t>- Spatial </a:t>
                      </a:r>
                      <a:r>
                        <a:rPr lang="en-US" b="1" i="1" dirty="0" err="1">
                          <a:solidFill>
                            <a:srgbClr val="FF0000"/>
                          </a:solidFill>
                        </a:rPr>
                        <a:t>analist</a:t>
                      </a:r>
                      <a:endParaRPr lang="en-US" b="1" i="1" dirty="0">
                        <a:solidFill>
                          <a:srgbClr val="FF0000"/>
                        </a:solidFill>
                      </a:endParaRPr>
                    </a:p>
                    <a:p>
                      <a:pPr marL="0" indent="0">
                        <a:buFontTx/>
                        <a:buNone/>
                      </a:pPr>
                      <a:r>
                        <a:rPr lang="en-US" b="1" i="1" dirty="0">
                          <a:solidFill>
                            <a:srgbClr val="FF0000"/>
                          </a:solidFill>
                        </a:rPr>
                        <a:t>- </a:t>
                      </a:r>
                      <a:r>
                        <a:rPr lang="en-US" b="1" i="1" dirty="0" err="1">
                          <a:solidFill>
                            <a:srgbClr val="FF0000"/>
                          </a:solidFill>
                        </a:rPr>
                        <a:t>Zonasi</a:t>
                      </a:r>
                      <a:endParaRPr lang="en-US" b="1" i="1" dirty="0">
                        <a:solidFill>
                          <a:srgbClr val="FF0000"/>
                        </a:solidFill>
                      </a:endParaRPr>
                    </a:p>
                    <a:p>
                      <a:pPr marL="0" indent="0">
                        <a:buFontTx/>
                        <a:buNone/>
                      </a:pPr>
                      <a:r>
                        <a:rPr lang="en-US" b="1" i="1" dirty="0">
                          <a:solidFill>
                            <a:srgbClr val="FF0000"/>
                          </a:solidFill>
                        </a:rPr>
                        <a:t>- Bloc plan </a:t>
                      </a:r>
                      <a:r>
                        <a:rPr lang="en-US" b="1" i="1" dirty="0" err="1">
                          <a:solidFill>
                            <a:srgbClr val="FF0000"/>
                          </a:solidFill>
                        </a:rPr>
                        <a:t>analist</a:t>
                      </a:r>
                      <a:endParaRPr lang="en-US" b="1" i="1" dirty="0">
                        <a:solidFill>
                          <a:srgbClr val="FF0000"/>
                        </a:solidFill>
                      </a:endParaRPr>
                    </a:p>
                  </a:txBody>
                  <a:tcPr/>
                </a:tc>
                <a:tc>
                  <a:txBody>
                    <a:bodyPr/>
                    <a:lstStyle/>
                    <a:p>
                      <a:pPr marL="0" indent="0">
                        <a:buFontTx/>
                        <a:buNone/>
                      </a:pPr>
                      <a:r>
                        <a:rPr lang="en-US" b="1" i="1" dirty="0">
                          <a:solidFill>
                            <a:srgbClr val="FF0000"/>
                          </a:solidFill>
                        </a:rPr>
                        <a:t>- Spatial </a:t>
                      </a:r>
                      <a:r>
                        <a:rPr lang="en-US" b="1" i="1" dirty="0" err="1">
                          <a:solidFill>
                            <a:srgbClr val="FF0000"/>
                          </a:solidFill>
                        </a:rPr>
                        <a:t>analist</a:t>
                      </a:r>
                      <a:endParaRPr lang="en-US" b="1" i="1" dirty="0">
                        <a:solidFill>
                          <a:srgbClr val="FF0000"/>
                        </a:solidFill>
                      </a:endParaRPr>
                    </a:p>
                    <a:p>
                      <a:pPr marL="0" indent="0">
                        <a:buFontTx/>
                        <a:buNone/>
                      </a:pPr>
                      <a:r>
                        <a:rPr lang="en-US" b="1" i="1" dirty="0">
                          <a:solidFill>
                            <a:srgbClr val="FF0000"/>
                          </a:solidFill>
                        </a:rPr>
                        <a:t>- Economic</a:t>
                      </a:r>
                      <a:r>
                        <a:rPr lang="en-US" b="1" i="1" baseline="0" dirty="0">
                          <a:solidFill>
                            <a:srgbClr val="FF0000"/>
                          </a:solidFill>
                        </a:rPr>
                        <a:t> </a:t>
                      </a:r>
                      <a:r>
                        <a:rPr lang="en-US" b="1" i="1" baseline="0" dirty="0" err="1">
                          <a:solidFill>
                            <a:srgbClr val="FF0000"/>
                          </a:solidFill>
                        </a:rPr>
                        <a:t>analist</a:t>
                      </a:r>
                      <a:endParaRPr lang="en-US" b="1" i="1" baseline="0" dirty="0">
                        <a:solidFill>
                          <a:srgbClr val="FF0000"/>
                        </a:solidFill>
                      </a:endParaRPr>
                    </a:p>
                    <a:p>
                      <a:pPr marL="0" indent="0">
                        <a:buFontTx/>
                        <a:buNone/>
                      </a:pPr>
                      <a:r>
                        <a:rPr lang="en-US" b="1" i="1" dirty="0">
                          <a:solidFill>
                            <a:srgbClr val="FF0000"/>
                          </a:solidFill>
                        </a:rPr>
                        <a:t>- Infrastructure </a:t>
                      </a:r>
                      <a:r>
                        <a:rPr lang="en-US" b="1" i="1" dirty="0" err="1">
                          <a:solidFill>
                            <a:srgbClr val="FF0000"/>
                          </a:solidFill>
                        </a:rPr>
                        <a:t>analist</a:t>
                      </a:r>
                      <a:endParaRPr lang="en-US" b="1" i="1" dirty="0">
                        <a:solidFill>
                          <a:srgbClr val="FF0000"/>
                        </a:solidFill>
                      </a:endParaRPr>
                    </a:p>
                  </a:txBody>
                  <a:tcPr/>
                </a:tc>
                <a:extLst>
                  <a:ext uri="{0D108BD9-81ED-4DB2-BD59-A6C34878D82A}">
                    <a16:rowId xmlns:a16="http://schemas.microsoft.com/office/drawing/2014/main" val="10003"/>
                  </a:ext>
                </a:extLst>
              </a:tr>
              <a:tr h="682859">
                <a:tc>
                  <a:txBody>
                    <a:bodyPr/>
                    <a:lstStyle/>
                    <a:p>
                      <a:r>
                        <a:rPr lang="en-US" dirty="0"/>
                        <a:t>The Role of the planner</a:t>
                      </a:r>
                    </a:p>
                  </a:txBody>
                  <a:tcPr/>
                </a:tc>
                <a:tc>
                  <a:txBody>
                    <a:bodyPr/>
                    <a:lstStyle/>
                    <a:p>
                      <a:pPr marL="0" indent="0">
                        <a:buFontTx/>
                        <a:buNone/>
                      </a:pPr>
                      <a:r>
                        <a:rPr lang="en-US" dirty="0" err="1"/>
                        <a:t>Analist</a:t>
                      </a:r>
                      <a:endParaRPr lang="en-US" dirty="0"/>
                    </a:p>
                  </a:txBody>
                  <a:tcPr/>
                </a:tc>
                <a:tc>
                  <a:txBody>
                    <a:bodyPr/>
                    <a:lstStyle/>
                    <a:p>
                      <a:pPr marL="0" indent="0">
                        <a:buFontTx/>
                        <a:buNone/>
                      </a:pPr>
                      <a:r>
                        <a:rPr lang="en-US" dirty="0"/>
                        <a:t>Expert – </a:t>
                      </a:r>
                      <a:r>
                        <a:rPr lang="en-US" dirty="0" err="1"/>
                        <a:t>Analis</a:t>
                      </a:r>
                      <a:endParaRPr lang="en-US" dirty="0"/>
                    </a:p>
                  </a:txBody>
                  <a:tcPr/>
                </a:tc>
                <a:tc>
                  <a:txBody>
                    <a:bodyPr/>
                    <a:lstStyle/>
                    <a:p>
                      <a:pPr marL="0" indent="0">
                        <a:buFontTx/>
                        <a:buNone/>
                      </a:pPr>
                      <a:r>
                        <a:rPr lang="en-US" dirty="0"/>
                        <a:t>Expert</a:t>
                      </a:r>
                      <a:r>
                        <a:rPr lang="en-US" baseline="0" dirty="0"/>
                        <a:t> - </a:t>
                      </a:r>
                      <a:r>
                        <a:rPr lang="en-US" baseline="0" dirty="0" err="1"/>
                        <a:t>Inovator</a:t>
                      </a:r>
                      <a:endParaRPr lang="en-US" dirty="0"/>
                    </a:p>
                  </a:txBody>
                  <a:tcPr/>
                </a:tc>
                <a:extLst>
                  <a:ext uri="{0D108BD9-81ED-4DB2-BD59-A6C34878D82A}">
                    <a16:rowId xmlns:a16="http://schemas.microsoft.com/office/drawing/2014/main" val="10004"/>
                  </a:ext>
                </a:extLst>
              </a:tr>
            </a:tbl>
          </a:graphicData>
        </a:graphic>
      </p:graphicFrame>
      <p:sp>
        <p:nvSpPr>
          <p:cNvPr id="11" name="Rectangle 10"/>
          <p:cNvSpPr/>
          <p:nvPr/>
        </p:nvSpPr>
        <p:spPr>
          <a:xfrm>
            <a:off x="5956060" y="20815"/>
            <a:ext cx="3414947" cy="461665"/>
          </a:xfrm>
          <a:prstGeom prst="rect">
            <a:avLst/>
          </a:prstGeom>
          <a:solidFill>
            <a:srgbClr val="00B0F0"/>
          </a:solidFill>
        </p:spPr>
        <p:txBody>
          <a:bodyPr wrap="square">
            <a:spAutoFit/>
          </a:bodyPr>
          <a:lstStyle/>
          <a:p>
            <a:pPr lvl="0"/>
            <a:r>
              <a:rPr lang="en-US" sz="2400" b="1" i="1" dirty="0">
                <a:solidFill>
                  <a:srgbClr val="C00000"/>
                </a:solidFill>
                <a:latin typeface="Century Gothic" pitchFamily="34" charset="0"/>
              </a:rPr>
              <a:t>Content of Studio</a:t>
            </a:r>
            <a:endParaRPr lang="id-ID" sz="2400" b="1" i="1" dirty="0">
              <a:solidFill>
                <a:srgbClr val="C00000"/>
              </a:solidFill>
              <a:latin typeface="Century Gothic" pitchFamily="34" charset="0"/>
            </a:endParaRPr>
          </a:p>
        </p:txBody>
      </p:sp>
      <p:pic>
        <p:nvPicPr>
          <p:cNvPr id="12" name="Picture 11" descr="Struktur ruang">
            <a:extLst>
              <a:ext uri="{FF2B5EF4-FFF2-40B4-BE49-F238E27FC236}">
                <a16:creationId xmlns:a16="http://schemas.microsoft.com/office/drawing/2014/main" id="{93990263-5010-4C11-A035-59096C173783}"/>
              </a:ext>
            </a:extLst>
          </p:cNvPr>
          <p:cNvPicPr/>
          <p:nvPr/>
        </p:nvPicPr>
        <p:blipFill rotWithShape="1">
          <a:blip r:embed="rId2" cstate="print">
            <a:extLst>
              <a:ext uri="{28A0092B-C50C-407E-A947-70E740481C1C}">
                <a14:useLocalDpi xmlns:a14="http://schemas.microsoft.com/office/drawing/2010/main" val="0"/>
              </a:ext>
            </a:extLst>
          </a:blip>
          <a:srcRect r="33066"/>
          <a:stretch/>
        </p:blipFill>
        <p:spPr bwMode="auto">
          <a:xfrm>
            <a:off x="9467259" y="-336872"/>
            <a:ext cx="2676609" cy="4297679"/>
          </a:xfrm>
          <a:prstGeom prst="rect">
            <a:avLst/>
          </a:prstGeom>
          <a:noFill/>
          <a:ln>
            <a:noFill/>
          </a:ln>
          <a:extLst>
            <a:ext uri="{53640926-AAD7-44D8-BBD7-CCE9431645EC}">
              <a14:shadowObscured xmlns:a14="http://schemas.microsoft.com/office/drawing/2010/main"/>
            </a:ext>
          </a:extLst>
        </p:spPr>
      </p:pic>
      <p:pic>
        <p:nvPicPr>
          <p:cNvPr id="13" name="Picture 12" descr="Blok tanah">
            <a:extLst>
              <a:ext uri="{FF2B5EF4-FFF2-40B4-BE49-F238E27FC236}">
                <a16:creationId xmlns:a16="http://schemas.microsoft.com/office/drawing/2014/main" id="{D1A38FD7-8E72-4DC9-A285-09758C293EED}"/>
              </a:ext>
            </a:extLst>
          </p:cNvPr>
          <p:cNvPicPr/>
          <p:nvPr/>
        </p:nvPicPr>
        <p:blipFill rotWithShape="1">
          <a:blip r:embed="rId3">
            <a:extLst>
              <a:ext uri="{28A0092B-C50C-407E-A947-70E740481C1C}">
                <a14:useLocalDpi xmlns:a14="http://schemas.microsoft.com/office/drawing/2010/main" val="0"/>
              </a:ext>
            </a:extLst>
          </a:blip>
          <a:srcRect r="33438"/>
          <a:stretch/>
        </p:blipFill>
        <p:spPr bwMode="auto">
          <a:xfrm>
            <a:off x="9371007" y="3495895"/>
            <a:ext cx="2820993" cy="47016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4632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8779" y="1465258"/>
            <a:ext cx="10491537" cy="3046988"/>
          </a:xfrm>
          <a:prstGeom prst="rect">
            <a:avLst/>
          </a:prstGeom>
        </p:spPr>
        <p:txBody>
          <a:bodyPr wrap="square">
            <a:spAutoFit/>
          </a:bodyPr>
          <a:lstStyle/>
          <a:p>
            <a:pPr algn="just" fontAlgn="base">
              <a:spcAft>
                <a:spcPts val="0"/>
              </a:spcAft>
            </a:pPr>
            <a:r>
              <a:rPr lang="id-ID" sz="3200" dirty="0">
                <a:solidFill>
                  <a:srgbClr val="000000"/>
                </a:solidFill>
                <a:effectLst/>
                <a:latin typeface="Arial" panose="020B0604020202020204" pitchFamily="34" charset="0"/>
                <a:ea typeface="Malgun Gothic" panose="020B0503020000020004" pitchFamily="34" charset="-127"/>
              </a:rPr>
              <a:t>The purpose of this study</a:t>
            </a:r>
            <a:r>
              <a:rPr lang="en-US" sz="3200" dirty="0">
                <a:solidFill>
                  <a:srgbClr val="000000"/>
                </a:solidFill>
                <a:effectLst/>
                <a:latin typeface="Arial" panose="020B0604020202020204" pitchFamily="34" charset="0"/>
                <a:ea typeface="Malgun Gothic" panose="020B0503020000020004" pitchFamily="34" charset="-127"/>
              </a:rPr>
              <a:t>:</a:t>
            </a:r>
          </a:p>
          <a:p>
            <a:pPr marL="457200" indent="-457200" algn="just" fontAlgn="base">
              <a:spcAft>
                <a:spcPts val="0"/>
              </a:spcAft>
              <a:buFont typeface="Wingdings" panose="05000000000000000000" pitchFamily="2" charset="2"/>
              <a:buChar char="q"/>
            </a:pPr>
            <a:r>
              <a:rPr lang="en-US" sz="3200" dirty="0">
                <a:solidFill>
                  <a:srgbClr val="000000"/>
                </a:solidFill>
                <a:latin typeface="Arial" panose="020B0604020202020204" pitchFamily="34" charset="0"/>
                <a:ea typeface="Malgun Gothic" panose="020B0503020000020004" pitchFamily="34" charset="-127"/>
              </a:rPr>
              <a:t>Knowing profile of alumni Urban and regional planning study program in </a:t>
            </a:r>
            <a:r>
              <a:rPr lang="en-US" sz="3200" dirty="0" err="1">
                <a:solidFill>
                  <a:srgbClr val="000000"/>
                </a:solidFill>
                <a:latin typeface="Arial" panose="020B0604020202020204" pitchFamily="34" charset="0"/>
                <a:ea typeface="Malgun Gothic" panose="020B0503020000020004" pitchFamily="34" charset="-127"/>
              </a:rPr>
              <a:t>Universitas</a:t>
            </a:r>
            <a:r>
              <a:rPr lang="en-US" sz="3200" dirty="0">
                <a:solidFill>
                  <a:srgbClr val="000000"/>
                </a:solidFill>
                <a:latin typeface="Arial" panose="020B0604020202020204" pitchFamily="34" charset="0"/>
                <a:ea typeface="Malgun Gothic" panose="020B0503020000020004" pitchFamily="34" charset="-127"/>
              </a:rPr>
              <a:t> Terbuka</a:t>
            </a:r>
          </a:p>
          <a:p>
            <a:pPr marL="457200" indent="-457200" algn="just" fontAlgn="base">
              <a:spcAft>
                <a:spcPts val="0"/>
              </a:spcAft>
              <a:buFont typeface="Wingdings" panose="05000000000000000000" pitchFamily="2" charset="2"/>
              <a:buChar char="q"/>
            </a:pPr>
            <a:r>
              <a:rPr lang="en-US" sz="3200" dirty="0">
                <a:solidFill>
                  <a:srgbClr val="000000"/>
                </a:solidFill>
                <a:latin typeface="Arial" panose="020B0604020202020204" pitchFamily="34" charset="0"/>
                <a:ea typeface="Malgun Gothic" panose="020B0503020000020004" pitchFamily="34" charset="-127"/>
              </a:rPr>
              <a:t>A</a:t>
            </a:r>
            <a:r>
              <a:rPr lang="id-ID" sz="3200" dirty="0">
                <a:solidFill>
                  <a:srgbClr val="000000"/>
                </a:solidFill>
                <a:effectLst/>
                <a:latin typeface="Arial" panose="020B0604020202020204" pitchFamily="34" charset="0"/>
                <a:ea typeface="Malgun Gothic" panose="020B0503020000020004" pitchFamily="34" charset="-127"/>
              </a:rPr>
              <a:t>nalyze the extent to which the studio practices of </a:t>
            </a:r>
            <a:r>
              <a:rPr lang="id-ID" sz="32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a:t>
            </a:r>
            <a:r>
              <a:rPr lang="en-US" sz="32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Urban and </a:t>
            </a:r>
            <a:r>
              <a:rPr lang="id-ID" sz="32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Regional Planning Study Program</a:t>
            </a:r>
            <a:r>
              <a:rPr lang="id-ID" sz="3200" dirty="0">
                <a:solidFill>
                  <a:srgbClr val="000000"/>
                </a:solidFill>
                <a:effectLst/>
                <a:latin typeface="Arial" panose="020B0604020202020204" pitchFamily="34" charset="0"/>
                <a:ea typeface="Malgun Gothic" panose="020B0503020000020004" pitchFamily="34" charset="-127"/>
              </a:rPr>
              <a:t>-UT alumni were applied at their place of work. </a:t>
            </a:r>
            <a:endParaRPr lang="en-US" sz="3200" dirty="0">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068B39DA-C486-4FE0-8A2A-F08F304E4BF7}"/>
              </a:ext>
            </a:extLst>
          </p:cNvPr>
          <p:cNvSpPr/>
          <p:nvPr/>
        </p:nvSpPr>
        <p:spPr>
          <a:xfrm>
            <a:off x="8137787" y="165193"/>
            <a:ext cx="3414947" cy="646331"/>
          </a:xfrm>
          <a:prstGeom prst="rect">
            <a:avLst/>
          </a:prstGeom>
          <a:solidFill>
            <a:srgbClr val="00B0F0"/>
          </a:solidFill>
        </p:spPr>
        <p:txBody>
          <a:bodyPr wrap="square">
            <a:spAutoFit/>
          </a:bodyPr>
          <a:lstStyle/>
          <a:p>
            <a:pPr lvl="0" algn="r"/>
            <a:r>
              <a:rPr lang="en-US" sz="3600" b="1" i="1" dirty="0">
                <a:solidFill>
                  <a:srgbClr val="C00000"/>
                </a:solidFill>
                <a:latin typeface="Century Gothic" pitchFamily="34" charset="0"/>
              </a:rPr>
              <a:t>Purpose</a:t>
            </a:r>
            <a:endParaRPr lang="id-ID" sz="3600" b="1" i="1" dirty="0">
              <a:solidFill>
                <a:srgbClr val="C00000"/>
              </a:solidFill>
              <a:latin typeface="Century Gothic" pitchFamily="34" charset="0"/>
            </a:endParaRPr>
          </a:p>
        </p:txBody>
      </p:sp>
    </p:spTree>
    <p:extLst>
      <p:ext uri="{BB962C8B-B14F-4D97-AF65-F5344CB8AC3E}">
        <p14:creationId xmlns:p14="http://schemas.microsoft.com/office/powerpoint/2010/main" val="269049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4432A6-1007-420B-885E-F6B40F6E1333}"/>
              </a:ext>
            </a:extLst>
          </p:cNvPr>
          <p:cNvSpPr/>
          <p:nvPr/>
        </p:nvSpPr>
        <p:spPr>
          <a:xfrm>
            <a:off x="8651134" y="229361"/>
            <a:ext cx="3414947" cy="461665"/>
          </a:xfrm>
          <a:prstGeom prst="rect">
            <a:avLst/>
          </a:prstGeom>
          <a:solidFill>
            <a:srgbClr val="00B0F0"/>
          </a:solidFill>
        </p:spPr>
        <p:txBody>
          <a:bodyPr wrap="square">
            <a:spAutoFit/>
          </a:bodyPr>
          <a:lstStyle/>
          <a:p>
            <a:pPr lvl="0" algn="r"/>
            <a:r>
              <a:rPr lang="en-US" sz="2400" b="1" i="1" dirty="0">
                <a:solidFill>
                  <a:srgbClr val="C00000"/>
                </a:solidFill>
                <a:latin typeface="Century Gothic" pitchFamily="34" charset="0"/>
              </a:rPr>
              <a:t>Methodology</a:t>
            </a:r>
            <a:endParaRPr lang="id-ID" sz="2400" b="1" i="1" dirty="0">
              <a:solidFill>
                <a:srgbClr val="C00000"/>
              </a:solidFill>
              <a:latin typeface="Century Gothic" pitchFamily="34" charset="0"/>
            </a:endParaRPr>
          </a:p>
        </p:txBody>
      </p:sp>
      <p:sp>
        <p:nvSpPr>
          <p:cNvPr id="3" name="Rectangle 2">
            <a:extLst>
              <a:ext uri="{FF2B5EF4-FFF2-40B4-BE49-F238E27FC236}">
                <a16:creationId xmlns:a16="http://schemas.microsoft.com/office/drawing/2014/main" id="{CC2A2EDE-718C-4925-B0D0-F63B4D9E25B8}"/>
              </a:ext>
            </a:extLst>
          </p:cNvPr>
          <p:cNvSpPr/>
          <p:nvPr/>
        </p:nvSpPr>
        <p:spPr>
          <a:xfrm>
            <a:off x="593560" y="1192542"/>
            <a:ext cx="9705472" cy="4647426"/>
          </a:xfrm>
          <a:prstGeom prst="rect">
            <a:avLst/>
          </a:prstGeom>
        </p:spPr>
        <p:txBody>
          <a:bodyPr wrap="square">
            <a:spAutoFit/>
          </a:bodyPr>
          <a:lstStyle/>
          <a:p>
            <a:pPr marL="342900" indent="-342900" algn="just" fontAlgn="base">
              <a:spcAft>
                <a:spcPts val="0"/>
              </a:spcAft>
              <a:buFont typeface="Wingdings" panose="05000000000000000000" pitchFamily="2" charset="2"/>
              <a:buChar char="q"/>
            </a:pPr>
            <a:r>
              <a:rPr lang="en-US" sz="2400" b="1" dirty="0">
                <a:solidFill>
                  <a:srgbClr val="000000"/>
                </a:solidFill>
                <a:effectLst/>
                <a:latin typeface="Arial" panose="020B0604020202020204" pitchFamily="34" charset="0"/>
                <a:ea typeface="Malgun Gothic" panose="020B0503020000020004" pitchFamily="34" charset="-127"/>
              </a:rPr>
              <a:t>Approach </a:t>
            </a:r>
            <a:r>
              <a:rPr lang="en-US" sz="2400" b="1" dirty="0">
                <a:solidFill>
                  <a:srgbClr val="000000"/>
                </a:solidFill>
                <a:effectLst/>
                <a:latin typeface="Arial" panose="020B0604020202020204" pitchFamily="34" charset="0"/>
                <a:ea typeface="Malgun Gothic" panose="020B0503020000020004" pitchFamily="34" charset="-127"/>
                <a:sym typeface="Wingdings" panose="05000000000000000000" pitchFamily="2" charset="2"/>
              </a:rPr>
              <a:t></a:t>
            </a:r>
            <a:r>
              <a:rPr lang="en-US" sz="2400" dirty="0">
                <a:solidFill>
                  <a:srgbClr val="000000"/>
                </a:solidFill>
                <a:effectLst/>
                <a:latin typeface="Arial" panose="020B0604020202020204" pitchFamily="34" charset="0"/>
                <a:ea typeface="Malgun Gothic" panose="020B0503020000020004" pitchFamily="34" charset="-127"/>
                <a:sym typeface="Wingdings" panose="05000000000000000000" pitchFamily="2" charset="2"/>
              </a:rPr>
              <a:t> </a:t>
            </a:r>
            <a:r>
              <a:rPr lang="en-US" sz="2400" b="1" i="1" dirty="0">
                <a:solidFill>
                  <a:srgbClr val="000000"/>
                </a:solidFill>
                <a:effectLst/>
                <a:latin typeface="Arial" panose="020B0604020202020204" pitchFamily="34" charset="0"/>
                <a:ea typeface="Malgun Gothic" panose="020B0503020000020004" pitchFamily="34" charset="-127"/>
                <a:sym typeface="Wingdings" panose="05000000000000000000" pitchFamily="2" charset="2"/>
              </a:rPr>
              <a:t>Tracer Study</a:t>
            </a:r>
          </a:p>
          <a:p>
            <a:pPr marL="336550" algn="just" fontAlgn="base">
              <a:spcAft>
                <a:spcPts val="0"/>
              </a:spcAft>
            </a:pPr>
            <a:r>
              <a:rPr lang="en-US" sz="2200" b="1" i="1" dirty="0">
                <a:latin typeface="Arial" panose="020B0604020202020204" pitchFamily="34" charset="0"/>
                <a:cs typeface="Arial" panose="020B0604020202020204" pitchFamily="34" charset="0"/>
              </a:rPr>
              <a:t>Tracer Study </a:t>
            </a:r>
            <a:r>
              <a:rPr lang="id-ID" sz="2200" dirty="0">
                <a:latin typeface="Arial" panose="020B0604020202020204" pitchFamily="34" charset="0"/>
                <a:cs typeface="Arial" panose="020B0604020202020204" pitchFamily="34" charset="0"/>
              </a:rPr>
              <a:t>is a study of graduates of higher education providers. This study is able to provide a variety of information that is useful for the benefit of evaluating higher education outcomes and can then be used to improve and guarantee the quality of the higher education institutions concerned</a:t>
            </a:r>
            <a:endParaRPr lang="en-US" sz="2200" dirty="0">
              <a:latin typeface="Arial" panose="020B0604020202020204" pitchFamily="34" charset="0"/>
              <a:cs typeface="Arial" panose="020B0604020202020204" pitchFamily="34" charset="0"/>
            </a:endParaRPr>
          </a:p>
          <a:p>
            <a:pPr marL="342900" indent="-342900" algn="just" fontAlgn="base">
              <a:spcAft>
                <a:spcPts val="0"/>
              </a:spcAft>
              <a:buFont typeface="Wingdings" panose="05000000000000000000" pitchFamily="2" charset="2"/>
              <a:buChar char="q"/>
            </a:pPr>
            <a:r>
              <a:rPr lang="en-US" sz="2400" b="1" dirty="0">
                <a:effectLst/>
                <a:latin typeface="Arial" panose="020B0604020202020204" pitchFamily="34" charset="0"/>
                <a:ea typeface="Times New Roman" panose="02020603050405020304" pitchFamily="18" charset="0"/>
                <a:cs typeface="Arial" panose="020B0604020202020204" pitchFamily="34" charset="0"/>
              </a:rPr>
              <a:t>Type </a:t>
            </a:r>
            <a:r>
              <a:rPr lang="en-US" sz="2400" b="1"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Quantitatif</a:t>
            </a:r>
            <a:r>
              <a:rPr lang="en-US" sz="2400" b="1" i="1"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research</a:t>
            </a:r>
          </a:p>
          <a:p>
            <a:pPr marL="336550" algn="just" fontAlgn="base">
              <a:spcAft>
                <a:spcPts val="0"/>
              </a:spcAft>
            </a:pPr>
            <a:r>
              <a:rPr lang="id-ID" sz="2200" dirty="0">
                <a:latin typeface="Arial" panose="020B0604020202020204" pitchFamily="34" charset="0"/>
                <a:cs typeface="Arial" panose="020B0604020202020204" pitchFamily="34" charset="0"/>
              </a:rPr>
              <a:t>Quantitative research is carried out to explain, test the relationship between phenomena and determine causality of variables</a:t>
            </a:r>
            <a:endParaRPr lang="en-US" sz="2200" dirty="0">
              <a:latin typeface="Arial" panose="020B0604020202020204" pitchFamily="34" charset="0"/>
              <a:cs typeface="Arial" panose="020B0604020202020204" pitchFamily="34" charset="0"/>
            </a:endParaRPr>
          </a:p>
          <a:p>
            <a:pPr marL="342900" indent="-342900" algn="just" fontAlgn="base">
              <a:spcAft>
                <a:spcPts val="0"/>
              </a:spcAft>
              <a:buFont typeface="Wingdings" panose="05000000000000000000" pitchFamily="2" charset="2"/>
              <a:buChar char="q"/>
            </a:pPr>
            <a:r>
              <a:rPr lang="en-US" sz="2400" b="1" dirty="0" err="1">
                <a:latin typeface="Arial" panose="020B0604020202020204" pitchFamily="34" charset="0"/>
                <a:cs typeface="Arial" panose="020B0604020202020204" pitchFamily="34" charset="0"/>
              </a:rPr>
              <a:t>Subyect</a:t>
            </a:r>
            <a:r>
              <a:rPr lang="id-ID" sz="2400" b="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sym typeface="Wingdings" panose="05000000000000000000" pitchFamily="2" charset="2"/>
              </a:rPr>
              <a:t> </a:t>
            </a:r>
            <a:r>
              <a:rPr lang="en-US" sz="2200" dirty="0">
                <a:latin typeface="Arial" panose="020B0604020202020204" pitchFamily="34" charset="0"/>
                <a:cs typeface="Arial" panose="020B0604020202020204" pitchFamily="34" charset="0"/>
              </a:rPr>
              <a:t>alumni of the Urban and </a:t>
            </a:r>
            <a:r>
              <a:rPr lang="id-ID" sz="2200" dirty="0">
                <a:latin typeface="Arial" panose="020B0604020202020204" pitchFamily="34" charset="0"/>
                <a:cs typeface="Arial" panose="020B0604020202020204" pitchFamily="34" charset="0"/>
              </a:rPr>
              <a:t>Regional Planning Study Program-UT</a:t>
            </a:r>
            <a:r>
              <a:rPr lang="en-US" sz="2200" dirty="0">
                <a:latin typeface="Arial" panose="020B0604020202020204" pitchFamily="34" charset="0"/>
                <a:cs typeface="Arial" panose="020B0604020202020204" pitchFamily="34" charset="0"/>
              </a:rPr>
              <a:t> from 3 (three) graduates in 2016 to 2017 </a:t>
            </a:r>
          </a:p>
          <a:p>
            <a:pPr marL="342900" indent="-342900" algn="just" fontAlgn="base">
              <a:spcAft>
                <a:spcPts val="0"/>
              </a:spcAft>
              <a:buFont typeface="Wingdings" panose="05000000000000000000" pitchFamily="2" charset="2"/>
              <a:buChar char="q"/>
            </a:pPr>
            <a:r>
              <a:rPr lang="en-US" sz="2400" b="1" dirty="0">
                <a:effectLst/>
                <a:latin typeface="Arial" panose="020B0604020202020204" pitchFamily="34" charset="0"/>
                <a:ea typeface="Times New Roman" panose="02020603050405020304" pitchFamily="18" charset="0"/>
                <a:cs typeface="Arial" panose="020B0604020202020204" pitchFamily="34" charset="0"/>
              </a:rPr>
              <a:t>Instrument </a:t>
            </a:r>
            <a:r>
              <a:rPr lang="en-US" sz="2400" b="1"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Que</a:t>
            </a:r>
            <a:r>
              <a:rPr lang="en-US" sz="2400" b="1" i="1" dirty="0" err="1">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tioner</a:t>
            </a:r>
            <a:r>
              <a:rPr lang="en-US" sz="2400" b="1" i="1"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n-US" sz="2400" b="1" i="1" dirty="0">
                <a:latin typeface="Arial" panose="020B0604020202020204" pitchFamily="34" charset="0"/>
                <a:cs typeface="Arial" panose="020B0604020202020204" pitchFamily="34" charset="0"/>
              </a:rPr>
              <a:t>or questionnaires and interview</a:t>
            </a:r>
          </a:p>
          <a:p>
            <a:pPr marL="342900" indent="-342900" algn="just" fontAlgn="base">
              <a:spcAft>
                <a:spcPts val="0"/>
              </a:spcAft>
              <a:buFont typeface="Wingdings" panose="05000000000000000000" pitchFamily="2" charset="2"/>
              <a:buChar char="q"/>
            </a:pPr>
            <a:r>
              <a:rPr lang="en-US" sz="2400" b="1" i="1" dirty="0" err="1">
                <a:effectLst/>
                <a:latin typeface="Arial" panose="020B0604020202020204" pitchFamily="34" charset="0"/>
                <a:ea typeface="Times New Roman" panose="02020603050405020304" pitchFamily="18" charset="0"/>
                <a:cs typeface="Arial" panose="020B0604020202020204" pitchFamily="34" charset="0"/>
              </a:rPr>
              <a:t>Analisis</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n-US" sz="2400" b="1" i="1" dirty="0">
                <a:latin typeface="Arial" panose="020B0604020202020204" pitchFamily="34" charset="0"/>
                <a:cs typeface="Arial" panose="020B0604020202020204" pitchFamily="34" charset="0"/>
              </a:rPr>
              <a:t>quantitative descriptive</a:t>
            </a:r>
            <a:r>
              <a:rPr lang="en-US" dirty="0"/>
              <a:t>. </a:t>
            </a:r>
            <a:endParaRPr lang="en-US" sz="2400" b="1" i="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91202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27F4E69-9AD5-4725-ABB7-60D4063E0E5C}"/>
              </a:ext>
            </a:extLst>
          </p:cNvPr>
          <p:cNvGrpSpPr/>
          <p:nvPr/>
        </p:nvGrpSpPr>
        <p:grpSpPr>
          <a:xfrm>
            <a:off x="107677" y="1259311"/>
            <a:ext cx="7748335" cy="4892845"/>
            <a:chOff x="577516" y="641685"/>
            <a:chExt cx="8791073" cy="5325979"/>
          </a:xfrm>
        </p:grpSpPr>
        <p:pic>
          <p:nvPicPr>
            <p:cNvPr id="2" name="Picture 1" descr="C:\Users\sugus\AppData\Local\Microsoft\Windows\INetCache\Content.MSO\6BB89F37.tmp">
              <a:extLst>
                <a:ext uri="{FF2B5EF4-FFF2-40B4-BE49-F238E27FC236}">
                  <a16:creationId xmlns:a16="http://schemas.microsoft.com/office/drawing/2014/main" id="{7A12F868-2813-4FA7-A889-892DF22091E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7516" y="641685"/>
              <a:ext cx="8791073" cy="5325979"/>
            </a:xfrm>
            <a:prstGeom prst="rect">
              <a:avLst/>
            </a:prstGeom>
            <a:noFill/>
            <a:ln>
              <a:noFill/>
            </a:ln>
          </p:spPr>
        </p:pic>
        <p:sp>
          <p:nvSpPr>
            <p:cNvPr id="3" name="Oval 2">
              <a:extLst>
                <a:ext uri="{FF2B5EF4-FFF2-40B4-BE49-F238E27FC236}">
                  <a16:creationId xmlns:a16="http://schemas.microsoft.com/office/drawing/2014/main" id="{A959BC94-1997-4E07-8100-937A019AC573}"/>
                </a:ext>
              </a:extLst>
            </p:cNvPr>
            <p:cNvSpPr/>
            <p:nvPr/>
          </p:nvSpPr>
          <p:spPr>
            <a:xfrm>
              <a:off x="3481137" y="3994486"/>
              <a:ext cx="112295" cy="16042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735A2F5-9E12-4488-BD4D-8B9D28D2013A}"/>
                </a:ext>
              </a:extLst>
            </p:cNvPr>
            <p:cNvSpPr/>
            <p:nvPr/>
          </p:nvSpPr>
          <p:spPr>
            <a:xfrm>
              <a:off x="3601453" y="4130844"/>
              <a:ext cx="112295" cy="16042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05336D7-1F39-44A6-906D-E2FA09AD29F3}"/>
                </a:ext>
              </a:extLst>
            </p:cNvPr>
            <p:cNvSpPr/>
            <p:nvPr/>
          </p:nvSpPr>
          <p:spPr>
            <a:xfrm>
              <a:off x="3168319" y="4002508"/>
              <a:ext cx="112295" cy="16042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18D7DA1-9488-4309-A310-D40EECE3122C}"/>
                </a:ext>
              </a:extLst>
            </p:cNvPr>
            <p:cNvSpPr/>
            <p:nvPr/>
          </p:nvSpPr>
          <p:spPr>
            <a:xfrm>
              <a:off x="6136109" y="2638929"/>
              <a:ext cx="112295" cy="16042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085353E-9BD7-43B0-BED7-488296CB7D46}"/>
                </a:ext>
              </a:extLst>
            </p:cNvPr>
            <p:cNvSpPr/>
            <p:nvPr/>
          </p:nvSpPr>
          <p:spPr>
            <a:xfrm>
              <a:off x="3136235" y="3136233"/>
              <a:ext cx="112295" cy="16042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a:extLst>
              <a:ext uri="{FF2B5EF4-FFF2-40B4-BE49-F238E27FC236}">
                <a16:creationId xmlns:a16="http://schemas.microsoft.com/office/drawing/2014/main" id="{E7A5FB9B-D12A-4973-93D0-E8AD7122453F}"/>
              </a:ext>
            </a:extLst>
          </p:cNvPr>
          <p:cNvSpPr/>
          <p:nvPr/>
        </p:nvSpPr>
        <p:spPr>
          <a:xfrm>
            <a:off x="8317836" y="1106911"/>
            <a:ext cx="296779" cy="31281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3E80B0-CE63-4E57-AF64-E6F5DD31A4A8}"/>
              </a:ext>
            </a:extLst>
          </p:cNvPr>
          <p:cNvSpPr/>
          <p:nvPr/>
        </p:nvSpPr>
        <p:spPr>
          <a:xfrm>
            <a:off x="8686457" y="1081680"/>
            <a:ext cx="2531463" cy="369332"/>
          </a:xfrm>
          <a:prstGeom prst="rect">
            <a:avLst/>
          </a:prstGeom>
        </p:spPr>
        <p:txBody>
          <a:bodyPr wrap="none">
            <a:spAutoFit/>
          </a:bodyPr>
          <a:lstStyle/>
          <a:p>
            <a:pPr algn="r"/>
            <a:r>
              <a:rPr lang="en-US" b="1" i="1" dirty="0">
                <a:effectLst/>
                <a:latin typeface="Arial" panose="020B0604020202020204" pitchFamily="34" charset="0"/>
                <a:ea typeface="Times New Roman" panose="02020603050405020304" pitchFamily="18" charset="0"/>
              </a:rPr>
              <a:t>Location tracer study</a:t>
            </a:r>
          </a:p>
        </p:txBody>
      </p:sp>
      <p:sp>
        <p:nvSpPr>
          <p:cNvPr id="11" name="Rectangle 10">
            <a:extLst>
              <a:ext uri="{FF2B5EF4-FFF2-40B4-BE49-F238E27FC236}">
                <a16:creationId xmlns:a16="http://schemas.microsoft.com/office/drawing/2014/main" id="{A7ADD432-9FA1-4E1A-976F-83247B98E418}"/>
              </a:ext>
            </a:extLst>
          </p:cNvPr>
          <p:cNvSpPr/>
          <p:nvPr/>
        </p:nvSpPr>
        <p:spPr>
          <a:xfrm>
            <a:off x="8736960" y="1553918"/>
            <a:ext cx="2403480" cy="1754326"/>
          </a:xfrm>
          <a:prstGeom prst="rect">
            <a:avLst/>
          </a:prstGeom>
        </p:spPr>
        <p:txBody>
          <a:bodyPr wrap="square">
            <a:spAutoFit/>
          </a:bodyPr>
          <a:lstStyle/>
          <a:p>
            <a:r>
              <a:rPr lang="en-US" b="1" i="1" dirty="0">
                <a:effectLst/>
                <a:latin typeface="Arial" panose="020B0604020202020204" pitchFamily="34" charset="0"/>
                <a:ea typeface="Times New Roman" panose="02020603050405020304" pitchFamily="18" charset="0"/>
              </a:rPr>
              <a:t>UT Jakarta</a:t>
            </a:r>
          </a:p>
          <a:p>
            <a:r>
              <a:rPr lang="en-US" b="1" i="1" dirty="0">
                <a:latin typeface="Arial" panose="020B0604020202020204" pitchFamily="34" charset="0"/>
                <a:ea typeface="Times New Roman" panose="02020603050405020304" pitchFamily="18" charset="0"/>
              </a:rPr>
              <a:t>UT </a:t>
            </a:r>
            <a:r>
              <a:rPr lang="en-US" b="1" i="1" dirty="0" err="1">
                <a:latin typeface="Arial" panose="020B0604020202020204" pitchFamily="34" charset="0"/>
                <a:ea typeface="Times New Roman" panose="02020603050405020304" pitchFamily="18" charset="0"/>
              </a:rPr>
              <a:t>Serang</a:t>
            </a:r>
            <a:endParaRPr lang="en-US" b="1" i="1" dirty="0">
              <a:latin typeface="Arial" panose="020B0604020202020204" pitchFamily="34" charset="0"/>
              <a:ea typeface="Times New Roman" panose="02020603050405020304" pitchFamily="18" charset="0"/>
            </a:endParaRPr>
          </a:p>
          <a:p>
            <a:r>
              <a:rPr lang="en-US" b="1" i="1" u="sng" dirty="0">
                <a:effectLst/>
                <a:latin typeface="Arial" panose="020B0604020202020204" pitchFamily="34" charset="0"/>
                <a:ea typeface="Times New Roman" panose="02020603050405020304" pitchFamily="18" charset="0"/>
              </a:rPr>
              <a:t>UT Bandung</a:t>
            </a:r>
          </a:p>
          <a:p>
            <a:r>
              <a:rPr lang="en-US" b="1" i="1" u="sng" dirty="0">
                <a:latin typeface="Arial" panose="020B0604020202020204" pitchFamily="34" charset="0"/>
                <a:ea typeface="Times New Roman" panose="02020603050405020304" pitchFamily="18" charset="0"/>
              </a:rPr>
              <a:t>UT </a:t>
            </a:r>
            <a:r>
              <a:rPr lang="en-US" b="1" i="1" u="sng" dirty="0" err="1">
                <a:latin typeface="Arial" panose="020B0604020202020204" pitchFamily="34" charset="0"/>
                <a:ea typeface="Times New Roman" panose="02020603050405020304" pitchFamily="18" charset="0"/>
              </a:rPr>
              <a:t>Pangkalpinang</a:t>
            </a:r>
            <a:endParaRPr lang="en-US" b="1" i="1" u="sng" dirty="0">
              <a:effectLst/>
              <a:latin typeface="Arial" panose="020B0604020202020204" pitchFamily="34" charset="0"/>
              <a:ea typeface="Times New Roman" panose="02020603050405020304" pitchFamily="18" charset="0"/>
            </a:endParaRPr>
          </a:p>
          <a:p>
            <a:r>
              <a:rPr lang="en-US" b="1" i="1" u="sng" dirty="0">
                <a:latin typeface="Arial" panose="020B0604020202020204" pitchFamily="34" charset="0"/>
                <a:ea typeface="Times New Roman" panose="02020603050405020304" pitchFamily="18" charset="0"/>
              </a:rPr>
              <a:t>UT Manado</a:t>
            </a:r>
          </a:p>
          <a:p>
            <a:endParaRPr lang="en-US" b="1" i="1" u="sng" dirty="0">
              <a:effectLst/>
              <a:latin typeface="Arial" panose="020B0604020202020204" pitchFamily="34" charset="0"/>
              <a:ea typeface="Times New Roman" panose="02020603050405020304" pitchFamily="18" charset="0"/>
            </a:endParaRPr>
          </a:p>
        </p:txBody>
      </p:sp>
      <p:sp>
        <p:nvSpPr>
          <p:cNvPr id="12" name="Rectangle 11">
            <a:extLst>
              <a:ext uri="{FF2B5EF4-FFF2-40B4-BE49-F238E27FC236}">
                <a16:creationId xmlns:a16="http://schemas.microsoft.com/office/drawing/2014/main" id="{87F95E28-6A96-4714-82BD-91F80C2023BA}"/>
              </a:ext>
            </a:extLst>
          </p:cNvPr>
          <p:cNvSpPr/>
          <p:nvPr/>
        </p:nvSpPr>
        <p:spPr>
          <a:xfrm>
            <a:off x="8683218" y="229361"/>
            <a:ext cx="3414947" cy="461665"/>
          </a:xfrm>
          <a:prstGeom prst="rect">
            <a:avLst/>
          </a:prstGeom>
          <a:solidFill>
            <a:srgbClr val="00B0F0"/>
          </a:solidFill>
        </p:spPr>
        <p:txBody>
          <a:bodyPr wrap="square">
            <a:spAutoFit/>
          </a:bodyPr>
          <a:lstStyle/>
          <a:p>
            <a:pPr lvl="0" algn="r"/>
            <a:r>
              <a:rPr lang="en-US" sz="2400" b="1" i="1" dirty="0">
                <a:solidFill>
                  <a:srgbClr val="C00000"/>
                </a:solidFill>
                <a:latin typeface="Century Gothic" pitchFamily="34" charset="0"/>
              </a:rPr>
              <a:t>Methodology</a:t>
            </a:r>
            <a:endParaRPr lang="id-ID" sz="2400" b="1" i="1" dirty="0">
              <a:solidFill>
                <a:srgbClr val="C00000"/>
              </a:solidFill>
              <a:latin typeface="Century Gothic" pitchFamily="34" charset="0"/>
            </a:endParaRPr>
          </a:p>
        </p:txBody>
      </p:sp>
      <p:sp>
        <p:nvSpPr>
          <p:cNvPr id="13" name="Title 1">
            <a:extLst>
              <a:ext uri="{FF2B5EF4-FFF2-40B4-BE49-F238E27FC236}">
                <a16:creationId xmlns:a16="http://schemas.microsoft.com/office/drawing/2014/main" id="{4B07231D-55AC-4C3E-A298-F83B0FB0096B}"/>
              </a:ext>
            </a:extLst>
          </p:cNvPr>
          <p:cNvSpPr txBox="1">
            <a:spLocks/>
          </p:cNvSpPr>
          <p:nvPr/>
        </p:nvSpPr>
        <p:spPr>
          <a:xfrm>
            <a:off x="328865" y="579604"/>
            <a:ext cx="8001000" cy="5794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i="1" dirty="0">
                <a:solidFill>
                  <a:srgbClr val="002060"/>
                </a:solidFill>
                <a:latin typeface="Arial" pitchFamily="34" charset="0"/>
                <a:cs typeface="Arial" pitchFamily="34" charset="0"/>
              </a:rPr>
              <a:t>Location</a:t>
            </a:r>
            <a:endParaRPr lang="id-ID" sz="3200" b="1" i="1" dirty="0">
              <a:solidFill>
                <a:srgbClr val="002060"/>
              </a:solidFill>
              <a:latin typeface="Arial" pitchFamily="34" charset="0"/>
              <a:cs typeface="Arial" pitchFamily="34" charset="0"/>
            </a:endParaRPr>
          </a:p>
        </p:txBody>
      </p:sp>
      <p:pic>
        <p:nvPicPr>
          <p:cNvPr id="14" name="Picture 13">
            <a:extLst>
              <a:ext uri="{FF2B5EF4-FFF2-40B4-BE49-F238E27FC236}">
                <a16:creationId xmlns:a16="http://schemas.microsoft.com/office/drawing/2014/main" id="{17AD25CA-DFEE-463C-97E4-EDD36F5D0C48}"/>
              </a:ext>
            </a:extLst>
          </p:cNvPr>
          <p:cNvPicPr/>
          <p:nvPr/>
        </p:nvPicPr>
        <p:blipFill rotWithShape="1">
          <a:blip r:embed="rId3">
            <a:extLst>
              <a:ext uri="{28A0092B-C50C-407E-A947-70E740481C1C}">
                <a14:useLocalDpi xmlns:a14="http://schemas.microsoft.com/office/drawing/2010/main" val="0"/>
              </a:ext>
            </a:extLst>
          </a:blip>
          <a:srcRect b="18462"/>
          <a:stretch/>
        </p:blipFill>
        <p:spPr bwMode="auto">
          <a:xfrm>
            <a:off x="7856012" y="3233474"/>
            <a:ext cx="4335988" cy="2217840"/>
          </a:xfrm>
          <a:prstGeom prst="rect">
            <a:avLst/>
          </a:prstGeom>
          <a:noFill/>
        </p:spPr>
      </p:pic>
      <p:sp>
        <p:nvSpPr>
          <p:cNvPr id="15" name="Rectangle 14">
            <a:extLst>
              <a:ext uri="{FF2B5EF4-FFF2-40B4-BE49-F238E27FC236}">
                <a16:creationId xmlns:a16="http://schemas.microsoft.com/office/drawing/2014/main" id="{85D81177-4805-4ECD-90F1-AF066FB44FB4}"/>
              </a:ext>
            </a:extLst>
          </p:cNvPr>
          <p:cNvSpPr/>
          <p:nvPr/>
        </p:nvSpPr>
        <p:spPr>
          <a:xfrm>
            <a:off x="8329865" y="5534528"/>
            <a:ext cx="353353" cy="224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DF822AB-016B-4200-8DBE-6703BCDDE47C}"/>
              </a:ext>
            </a:extLst>
          </p:cNvPr>
          <p:cNvSpPr/>
          <p:nvPr/>
        </p:nvSpPr>
        <p:spPr>
          <a:xfrm>
            <a:off x="8595201" y="5478020"/>
            <a:ext cx="2775119" cy="369332"/>
          </a:xfrm>
          <a:prstGeom prst="rect">
            <a:avLst/>
          </a:prstGeom>
        </p:spPr>
        <p:txBody>
          <a:bodyPr wrap="none">
            <a:spAutoFit/>
          </a:bodyPr>
          <a:lstStyle/>
          <a:p>
            <a:pPr algn="r"/>
            <a:r>
              <a:rPr lang="en-US" b="1" i="1" dirty="0">
                <a:effectLst/>
                <a:latin typeface="Arial" panose="020B0604020202020204" pitchFamily="34" charset="0"/>
                <a:ea typeface="Times New Roman" panose="02020603050405020304" pitchFamily="18" charset="0"/>
              </a:rPr>
              <a:t>Respondents answered</a:t>
            </a:r>
          </a:p>
        </p:txBody>
      </p:sp>
      <p:sp>
        <p:nvSpPr>
          <p:cNvPr id="19" name="Rectangle 18">
            <a:extLst>
              <a:ext uri="{FF2B5EF4-FFF2-40B4-BE49-F238E27FC236}">
                <a16:creationId xmlns:a16="http://schemas.microsoft.com/office/drawing/2014/main" id="{F6117CCD-96B9-4614-B983-8759C3E58DAB}"/>
              </a:ext>
            </a:extLst>
          </p:cNvPr>
          <p:cNvSpPr/>
          <p:nvPr/>
        </p:nvSpPr>
        <p:spPr>
          <a:xfrm>
            <a:off x="8337887" y="5975684"/>
            <a:ext cx="353353" cy="22458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448752C-9D40-45CF-8B1A-BC49A6F9CD96}"/>
              </a:ext>
            </a:extLst>
          </p:cNvPr>
          <p:cNvSpPr/>
          <p:nvPr/>
        </p:nvSpPr>
        <p:spPr>
          <a:xfrm>
            <a:off x="8641790" y="5903134"/>
            <a:ext cx="2864888" cy="369332"/>
          </a:xfrm>
          <a:prstGeom prst="rect">
            <a:avLst/>
          </a:prstGeom>
        </p:spPr>
        <p:txBody>
          <a:bodyPr wrap="none">
            <a:spAutoFit/>
          </a:bodyPr>
          <a:lstStyle/>
          <a:p>
            <a:pPr algn="r"/>
            <a:r>
              <a:rPr lang="en-US" b="1" i="1" dirty="0">
                <a:effectLst/>
                <a:latin typeface="Arial" panose="020B0604020202020204" pitchFamily="34" charset="0"/>
                <a:ea typeface="Times New Roman" panose="02020603050405020304" pitchFamily="18" charset="0"/>
              </a:rPr>
              <a:t>Number of Respondents</a:t>
            </a:r>
          </a:p>
        </p:txBody>
      </p:sp>
      <p:sp>
        <p:nvSpPr>
          <p:cNvPr id="16" name="Oval 15">
            <a:extLst>
              <a:ext uri="{FF2B5EF4-FFF2-40B4-BE49-F238E27FC236}">
                <a16:creationId xmlns:a16="http://schemas.microsoft.com/office/drawing/2014/main" id="{2581849C-6B25-45D2-8ACE-D2BF8AF1C33B}"/>
              </a:ext>
            </a:extLst>
          </p:cNvPr>
          <p:cNvSpPr/>
          <p:nvPr/>
        </p:nvSpPr>
        <p:spPr>
          <a:xfrm>
            <a:off x="1524000" y="312268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402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61A66F-3F2E-41D1-9954-7BD8BCD3AB75}"/>
              </a:ext>
            </a:extLst>
          </p:cNvPr>
          <p:cNvSpPr/>
          <p:nvPr/>
        </p:nvSpPr>
        <p:spPr>
          <a:xfrm>
            <a:off x="708453" y="1469807"/>
            <a:ext cx="10366053" cy="461665"/>
          </a:xfrm>
          <a:prstGeom prst="rect">
            <a:avLst/>
          </a:prstGeom>
          <a:noFill/>
        </p:spPr>
        <p:txBody>
          <a:bodyPr wrap="square">
            <a:spAutoFit/>
          </a:bodyPr>
          <a:lstStyle/>
          <a:p>
            <a:pPr lvl="0"/>
            <a:r>
              <a:rPr lang="en-US" sz="2400" b="1" i="1" dirty="0">
                <a:latin typeface="Century Gothic" pitchFamily="34" charset="0"/>
              </a:rPr>
              <a:t> Distribution Alumni of Urban and regional planning study program </a:t>
            </a:r>
            <a:endParaRPr lang="id-ID" sz="2400" b="1" i="1" dirty="0">
              <a:latin typeface="Century Gothic" pitchFamily="34" charset="0"/>
            </a:endParaRPr>
          </a:p>
        </p:txBody>
      </p:sp>
      <p:sp>
        <p:nvSpPr>
          <p:cNvPr id="4" name="Rectangle 3">
            <a:extLst>
              <a:ext uri="{FF2B5EF4-FFF2-40B4-BE49-F238E27FC236}">
                <a16:creationId xmlns:a16="http://schemas.microsoft.com/office/drawing/2014/main" id="{28ED965D-4428-4CA7-BD48-C257C61FD4AE}"/>
              </a:ext>
            </a:extLst>
          </p:cNvPr>
          <p:cNvSpPr/>
          <p:nvPr/>
        </p:nvSpPr>
        <p:spPr>
          <a:xfrm>
            <a:off x="8651134" y="247139"/>
            <a:ext cx="3414947" cy="461665"/>
          </a:xfrm>
          <a:prstGeom prst="rect">
            <a:avLst/>
          </a:prstGeom>
          <a:solidFill>
            <a:srgbClr val="00B0F0"/>
          </a:solidFill>
        </p:spPr>
        <p:txBody>
          <a:bodyPr wrap="square">
            <a:spAutoFit/>
          </a:bodyPr>
          <a:lstStyle/>
          <a:p>
            <a:pPr lvl="0" algn="r"/>
            <a:r>
              <a:rPr lang="en-US" sz="2400" b="1" i="1" dirty="0">
                <a:solidFill>
                  <a:srgbClr val="C00000"/>
                </a:solidFill>
                <a:latin typeface="Century Gothic" pitchFamily="34" charset="0"/>
              </a:rPr>
              <a:t>Alumni </a:t>
            </a:r>
            <a:r>
              <a:rPr lang="en-US" sz="2400" b="1" i="1" dirty="0" err="1">
                <a:solidFill>
                  <a:srgbClr val="C00000"/>
                </a:solidFill>
                <a:latin typeface="Century Gothic" pitchFamily="34" charset="0"/>
              </a:rPr>
              <a:t>Profil</a:t>
            </a:r>
            <a:r>
              <a:rPr lang="en-US" sz="2400" b="1" i="1" dirty="0">
                <a:solidFill>
                  <a:srgbClr val="C00000"/>
                </a:solidFill>
                <a:latin typeface="Century Gothic" pitchFamily="34" charset="0"/>
              </a:rPr>
              <a:t> </a:t>
            </a:r>
            <a:endParaRPr lang="id-ID" sz="2400" b="1" i="1" dirty="0">
              <a:solidFill>
                <a:srgbClr val="C00000"/>
              </a:solidFill>
              <a:latin typeface="Century Gothic"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5310" y="2199503"/>
            <a:ext cx="3513494" cy="197257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5310" y="4258876"/>
            <a:ext cx="3551571" cy="1997759"/>
          </a:xfrm>
          <a:prstGeom prst="rect">
            <a:avLst/>
          </a:prstGeom>
        </p:spPr>
      </p:pic>
      <p:graphicFrame>
        <p:nvGraphicFramePr>
          <p:cNvPr id="7" name="Chart 6">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2922677283"/>
              </p:ext>
            </p:extLst>
          </p:nvPr>
        </p:nvGraphicFramePr>
        <p:xfrm>
          <a:off x="693213" y="2077878"/>
          <a:ext cx="6123667" cy="4063842"/>
        </p:xfrm>
        <a:graphic>
          <a:graphicData uri="http://schemas.openxmlformats.org/drawingml/2006/chart">
            <c:chart xmlns:c="http://schemas.openxmlformats.org/drawingml/2006/chart" xmlns:r="http://schemas.openxmlformats.org/officeDocument/2006/relationships" r:id="rId4"/>
          </a:graphicData>
        </a:graphic>
      </p:graphicFrame>
      <p:sp>
        <p:nvSpPr>
          <p:cNvPr id="3" name="Oval 2">
            <a:extLst>
              <a:ext uri="{FF2B5EF4-FFF2-40B4-BE49-F238E27FC236}">
                <a16:creationId xmlns:a16="http://schemas.microsoft.com/office/drawing/2014/main" id="{A2F2B0F3-25A4-4684-BF21-0CD498193017}"/>
              </a:ext>
            </a:extLst>
          </p:cNvPr>
          <p:cNvSpPr/>
          <p:nvPr/>
        </p:nvSpPr>
        <p:spPr>
          <a:xfrm>
            <a:off x="1021080" y="2316480"/>
            <a:ext cx="518160" cy="307171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4EA3954-DB4D-48D8-8E4A-BC78EAFD36A6}"/>
              </a:ext>
            </a:extLst>
          </p:cNvPr>
          <p:cNvSpPr/>
          <p:nvPr/>
        </p:nvSpPr>
        <p:spPr>
          <a:xfrm>
            <a:off x="2072640" y="3307081"/>
            <a:ext cx="518160" cy="205063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291D8FA-CE48-4BD9-B44B-DD358970C76A}"/>
              </a:ext>
            </a:extLst>
          </p:cNvPr>
          <p:cNvSpPr/>
          <p:nvPr/>
        </p:nvSpPr>
        <p:spPr>
          <a:xfrm>
            <a:off x="3246120" y="4008120"/>
            <a:ext cx="320040" cy="118872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6F01D2B-8E56-4C10-B182-124EEE100F7D}"/>
              </a:ext>
            </a:extLst>
          </p:cNvPr>
          <p:cNvSpPr/>
          <p:nvPr/>
        </p:nvSpPr>
        <p:spPr>
          <a:xfrm>
            <a:off x="4210840" y="3429000"/>
            <a:ext cx="518160" cy="178307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DF683DA-45C4-48DE-83D8-FC4868C88E95}"/>
              </a:ext>
            </a:extLst>
          </p:cNvPr>
          <p:cNvSpPr/>
          <p:nvPr/>
        </p:nvSpPr>
        <p:spPr>
          <a:xfrm>
            <a:off x="5669280" y="4172079"/>
            <a:ext cx="518161" cy="100947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243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ull paper_AGUS SUSANTO, TINA RATNAWATI, AND LINA WARLINA_FULL PAPER_AAOU SEMINAR_2019-3 - Word"/>
          <p:cNvPicPr>
            <a:picLocks noChangeAspect="1"/>
          </p:cNvPicPr>
          <p:nvPr/>
        </p:nvPicPr>
        <p:blipFill rotWithShape="1">
          <a:blip r:embed="rId2">
            <a:extLst>
              <a:ext uri="{28A0092B-C50C-407E-A947-70E740481C1C}">
                <a14:useLocalDpi xmlns:a14="http://schemas.microsoft.com/office/drawing/2010/main" val="0"/>
              </a:ext>
            </a:extLst>
          </a:blip>
          <a:srcRect l="34211" t="53702" r="40263" b="15957"/>
          <a:stretch/>
        </p:blipFill>
        <p:spPr>
          <a:xfrm>
            <a:off x="5947500" y="1735591"/>
            <a:ext cx="6244500" cy="4312277"/>
          </a:xfrm>
          <a:prstGeom prst="rect">
            <a:avLst/>
          </a:prstGeom>
        </p:spPr>
      </p:pic>
      <p:sp>
        <p:nvSpPr>
          <p:cNvPr id="4" name="Title 1">
            <a:extLst>
              <a:ext uri="{FF2B5EF4-FFF2-40B4-BE49-F238E27FC236}">
                <a16:creationId xmlns:a16="http://schemas.microsoft.com/office/drawing/2014/main" id="{8486E92F-1117-4107-8689-D9D849FB1DF9}"/>
              </a:ext>
            </a:extLst>
          </p:cNvPr>
          <p:cNvSpPr txBox="1">
            <a:spLocks/>
          </p:cNvSpPr>
          <p:nvPr/>
        </p:nvSpPr>
        <p:spPr>
          <a:xfrm>
            <a:off x="133953" y="338274"/>
            <a:ext cx="9360567" cy="579438"/>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i="1" dirty="0">
                <a:solidFill>
                  <a:srgbClr val="002060"/>
                </a:solidFill>
                <a:latin typeface="Arial" pitchFamily="34" charset="0"/>
                <a:cs typeface="Arial" pitchFamily="34" charset="0"/>
              </a:rPr>
              <a:t>Alumni profile of Urban and regional planning Study program</a:t>
            </a:r>
            <a:endParaRPr lang="id-ID" sz="3200" b="1" i="1" dirty="0">
              <a:solidFill>
                <a:srgbClr val="002060"/>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28ED965D-4428-4CA7-BD48-C257C61FD4AE}"/>
              </a:ext>
            </a:extLst>
          </p:cNvPr>
          <p:cNvSpPr/>
          <p:nvPr/>
        </p:nvSpPr>
        <p:spPr>
          <a:xfrm>
            <a:off x="8651134" y="89795"/>
            <a:ext cx="3414947" cy="461665"/>
          </a:xfrm>
          <a:prstGeom prst="rect">
            <a:avLst/>
          </a:prstGeom>
          <a:solidFill>
            <a:srgbClr val="00B0F0"/>
          </a:solidFill>
        </p:spPr>
        <p:txBody>
          <a:bodyPr wrap="square">
            <a:spAutoFit/>
          </a:bodyPr>
          <a:lstStyle/>
          <a:p>
            <a:pPr lvl="0" algn="r"/>
            <a:r>
              <a:rPr lang="en-US" sz="2400" b="1" i="1" dirty="0">
                <a:solidFill>
                  <a:srgbClr val="C00000"/>
                </a:solidFill>
                <a:latin typeface="Century Gothic" pitchFamily="34" charset="0"/>
              </a:rPr>
              <a:t>Alumni </a:t>
            </a:r>
            <a:r>
              <a:rPr lang="en-US" sz="2400" b="1" i="1" dirty="0" err="1">
                <a:solidFill>
                  <a:srgbClr val="C00000"/>
                </a:solidFill>
                <a:latin typeface="Century Gothic" pitchFamily="34" charset="0"/>
              </a:rPr>
              <a:t>Profil</a:t>
            </a:r>
            <a:r>
              <a:rPr lang="en-US" sz="2400" b="1" i="1" dirty="0">
                <a:solidFill>
                  <a:srgbClr val="C00000"/>
                </a:solidFill>
                <a:latin typeface="Century Gothic" pitchFamily="34" charset="0"/>
              </a:rPr>
              <a:t> </a:t>
            </a:r>
            <a:endParaRPr lang="id-ID" sz="2400" b="1" i="1" dirty="0">
              <a:solidFill>
                <a:srgbClr val="C00000"/>
              </a:solidFill>
              <a:latin typeface="Century Gothic" pitchFamily="34" charset="0"/>
            </a:endParaRPr>
          </a:p>
        </p:txBody>
      </p:sp>
      <p:graphicFrame>
        <p:nvGraphicFramePr>
          <p:cNvPr id="6" name="Table 5">
            <a:extLst>
              <a:ext uri="{FF2B5EF4-FFF2-40B4-BE49-F238E27FC236}">
                <a16:creationId xmlns:a16="http://schemas.microsoft.com/office/drawing/2014/main" id="{AA513D7D-557A-43F2-8827-3DFA02F452E0}"/>
              </a:ext>
            </a:extLst>
          </p:cNvPr>
          <p:cNvGraphicFramePr>
            <a:graphicFrameLocks noGrp="1"/>
          </p:cNvGraphicFramePr>
          <p:nvPr>
            <p:extLst>
              <p:ext uri="{D42A27DB-BD31-4B8C-83A1-F6EECF244321}">
                <p14:modId xmlns:p14="http://schemas.microsoft.com/office/powerpoint/2010/main" val="2559859149"/>
              </p:ext>
            </p:extLst>
          </p:nvPr>
        </p:nvGraphicFramePr>
        <p:xfrm>
          <a:off x="243840" y="734832"/>
          <a:ext cx="5852158" cy="6072705"/>
        </p:xfrm>
        <a:graphic>
          <a:graphicData uri="http://schemas.openxmlformats.org/drawingml/2006/table">
            <a:tbl>
              <a:tblPr firstRow="1" firstCol="1" bandRow="1">
                <a:tableStyleId>{5C22544A-7EE6-4342-B048-85BDC9FD1C3A}</a:tableStyleId>
              </a:tblPr>
              <a:tblGrid>
                <a:gridCol w="913899">
                  <a:extLst>
                    <a:ext uri="{9D8B030D-6E8A-4147-A177-3AD203B41FA5}">
                      <a16:colId xmlns:a16="http://schemas.microsoft.com/office/drawing/2014/main" val="3033015537"/>
                    </a:ext>
                  </a:extLst>
                </a:gridCol>
                <a:gridCol w="1940031">
                  <a:extLst>
                    <a:ext uri="{9D8B030D-6E8A-4147-A177-3AD203B41FA5}">
                      <a16:colId xmlns:a16="http://schemas.microsoft.com/office/drawing/2014/main" val="2370858872"/>
                    </a:ext>
                  </a:extLst>
                </a:gridCol>
                <a:gridCol w="1570872">
                  <a:extLst>
                    <a:ext uri="{9D8B030D-6E8A-4147-A177-3AD203B41FA5}">
                      <a16:colId xmlns:a16="http://schemas.microsoft.com/office/drawing/2014/main" val="2128578483"/>
                    </a:ext>
                  </a:extLst>
                </a:gridCol>
                <a:gridCol w="713678">
                  <a:extLst>
                    <a:ext uri="{9D8B030D-6E8A-4147-A177-3AD203B41FA5}">
                      <a16:colId xmlns:a16="http://schemas.microsoft.com/office/drawing/2014/main" val="1956740519"/>
                    </a:ext>
                  </a:extLst>
                </a:gridCol>
                <a:gridCol w="713678">
                  <a:extLst>
                    <a:ext uri="{9D8B030D-6E8A-4147-A177-3AD203B41FA5}">
                      <a16:colId xmlns:a16="http://schemas.microsoft.com/office/drawing/2014/main" val="4001469082"/>
                    </a:ext>
                  </a:extLst>
                </a:gridCol>
              </a:tblGrid>
              <a:tr h="260597">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No.</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Caracteristic</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Scale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Statistic</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2979294473"/>
                  </a:ext>
                </a:extLst>
              </a:tr>
              <a:tr h="260597">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 Responden</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N</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40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51469020"/>
                  </a:ext>
                </a:extLst>
              </a:tr>
              <a:tr h="260597">
                <a:tc rowSpan="3">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3">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Age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Average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03969936"/>
                  </a:ext>
                </a:extLst>
              </a:tr>
              <a:tr h="260597">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Minimum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22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03558688"/>
                  </a:ext>
                </a:extLst>
              </a:tr>
              <a:tr h="260597">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Maximum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39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41301452"/>
                  </a:ext>
                </a:extLst>
              </a:tr>
              <a:tr h="260597">
                <a:tc rowSpan="2">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Gender</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Male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14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35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45338651"/>
                  </a:ext>
                </a:extLst>
              </a:tr>
              <a:tr h="260597">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Female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26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65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62179510"/>
                  </a:ext>
                </a:extLst>
              </a:tr>
              <a:tr h="260597">
                <a:tc rowSpan="2">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Workplace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Government</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11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28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03426492"/>
                  </a:ext>
                </a:extLst>
              </a:tr>
              <a:tr h="260597">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Private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36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31826468"/>
                  </a:ext>
                </a:extLst>
              </a:tr>
              <a:tr h="260597">
                <a:tc rowSpan="2">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Education before UT</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High School</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38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95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36782496"/>
                  </a:ext>
                </a:extLst>
              </a:tr>
              <a:tr h="272658">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Diploma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72690859"/>
                  </a:ext>
                </a:extLst>
              </a:tr>
              <a:tr h="260597">
                <a:tc rowSpan="3">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3">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Start College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2013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32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80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93766492"/>
                  </a:ext>
                </a:extLst>
              </a:tr>
              <a:tr h="260597">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2014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49593788"/>
                  </a:ext>
                </a:extLst>
              </a:tr>
              <a:tr h="260597">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13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25866376"/>
                  </a:ext>
                </a:extLst>
              </a:tr>
              <a:tr h="260597">
                <a:tc rowSpan="3">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3">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Graduate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2017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63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4126060"/>
                  </a:ext>
                </a:extLst>
              </a:tr>
              <a:tr h="260597">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2016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23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53657003"/>
                  </a:ext>
                </a:extLst>
              </a:tr>
              <a:tr h="260597">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9771708"/>
                  </a:ext>
                </a:extLst>
              </a:tr>
              <a:tr h="260597">
                <a:tc rowSpan="3">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3">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GPA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Average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2.92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12895307"/>
                  </a:ext>
                </a:extLst>
              </a:tr>
              <a:tr h="260597">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Minimum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2.50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05407996"/>
                  </a:ext>
                </a:extLst>
              </a:tr>
              <a:tr h="260597">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Maximum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3.95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04580692"/>
                  </a:ext>
                </a:extLst>
              </a:tr>
            </a:tbl>
          </a:graphicData>
        </a:graphic>
      </p:graphicFrame>
    </p:spTree>
    <p:extLst>
      <p:ext uri="{BB962C8B-B14F-4D97-AF65-F5344CB8AC3E}">
        <p14:creationId xmlns:p14="http://schemas.microsoft.com/office/powerpoint/2010/main" val="2733365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40A7670-32E3-49CD-8EA0-7EF1FA5D5098}"/>
              </a:ext>
            </a:extLst>
          </p:cNvPr>
          <p:cNvGraphicFramePr/>
          <p:nvPr>
            <p:extLst>
              <p:ext uri="{D42A27DB-BD31-4B8C-83A1-F6EECF244321}">
                <p14:modId xmlns:p14="http://schemas.microsoft.com/office/powerpoint/2010/main" val="610014898"/>
              </p:ext>
            </p:extLst>
          </p:nvPr>
        </p:nvGraphicFramePr>
        <p:xfrm>
          <a:off x="192505" y="1283368"/>
          <a:ext cx="6947701" cy="437949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6930186" y="1850755"/>
            <a:ext cx="5406190" cy="4817024"/>
          </a:xfrm>
          <a:prstGeom prst="rect">
            <a:avLst/>
          </a:prstGeom>
        </p:spPr>
        <p:txBody>
          <a:bodyPr wrap="square">
            <a:spAutoFit/>
          </a:bodyPr>
          <a:lstStyle/>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a. 	Mastery of the fields of study taken at UT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b. 	Knowledge of other fields of science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c. 	Analytical thinking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d. 	The ability to get new knowledge quickly</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e. 	Ability to negotiate effectively</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f. 	Good performance ability under pressure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g. 	Sensitivity to new opportunities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h. 	Ability to coordinate activities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i. 	Ability to manage time efficiently</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j. 	The ability to work together productively with others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k. 	The ability to empower others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l. 	The ability to use a computer or the internet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m. 	Ability to solve problems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n. 	Have new ideas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o. 	The ability to judge one's own ideas or others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p. 	Ability to present ideas, results, or reports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q. 	Ability to write activity reports (research, projects, etc.)</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500380" indent="-226695" algn="just">
              <a:lnSpc>
                <a:spcPct val="107000"/>
              </a:lnSpc>
              <a:spcAft>
                <a:spcPts val="0"/>
              </a:spcAft>
            </a:pPr>
            <a:r>
              <a:rPr lang="id-ID" sz="1600" dirty="0">
                <a:solidFill>
                  <a:srgbClr val="333333"/>
                </a:solidFill>
                <a:latin typeface="Times New Roman" panose="02020603050405020304" pitchFamily="18" charset="0"/>
                <a:ea typeface="ヒラギノ角ゴ ProN W3"/>
                <a:cs typeface="Times New Roman" panose="02020603050405020304" pitchFamily="18" charset="0"/>
              </a:rPr>
              <a:t>r. 	The ability to write and speak in a foreign language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92504" y="988276"/>
            <a:ext cx="10299033" cy="430887"/>
          </a:xfrm>
          <a:prstGeom prst="rect">
            <a:avLst/>
          </a:prstGeom>
        </p:spPr>
        <p:txBody>
          <a:bodyPr wrap="square">
            <a:spAutoFit/>
          </a:bodyPr>
          <a:lstStyle/>
          <a:p>
            <a:r>
              <a:rPr lang="id-ID" sz="2200" b="1" i="1" dirty="0">
                <a:solidFill>
                  <a:srgbClr val="333333"/>
                </a:solidFill>
                <a:latin typeface="Arial" panose="020B0604020202020204" pitchFamily="34" charset="0"/>
                <a:ea typeface="ヒラギノ角ゴ ProN W3"/>
              </a:rPr>
              <a:t>Current potential of </a:t>
            </a:r>
            <a:r>
              <a:rPr lang="en-US" sz="2200" b="1" i="1" dirty="0">
                <a:solidFill>
                  <a:srgbClr val="333333"/>
                </a:solidFill>
                <a:latin typeface="Arial" panose="020B0604020202020204" pitchFamily="34" charset="0"/>
                <a:ea typeface="ヒラギノ角ゴ ProN W3"/>
              </a:rPr>
              <a:t>Urban and </a:t>
            </a:r>
            <a:r>
              <a:rPr lang="id-ID" sz="2200" b="1" i="1"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Regional Planning Study Program</a:t>
            </a:r>
            <a:r>
              <a:rPr lang="id-ID" sz="2200" b="1" i="1" dirty="0">
                <a:solidFill>
                  <a:srgbClr val="333333"/>
                </a:solidFill>
                <a:latin typeface="Arial" panose="020B0604020202020204" pitchFamily="34" charset="0"/>
                <a:ea typeface="ヒラギノ角ゴ ProN W3"/>
              </a:rPr>
              <a:t> graduates</a:t>
            </a:r>
            <a:endParaRPr lang="en-US" sz="2200" b="1" i="1" dirty="0"/>
          </a:p>
        </p:txBody>
      </p:sp>
      <p:sp>
        <p:nvSpPr>
          <p:cNvPr id="5" name="Rectangle 4">
            <a:extLst>
              <a:ext uri="{FF2B5EF4-FFF2-40B4-BE49-F238E27FC236}">
                <a16:creationId xmlns:a16="http://schemas.microsoft.com/office/drawing/2014/main" id="{CBA94883-E03E-4193-B43A-4245A2AB5945}"/>
              </a:ext>
            </a:extLst>
          </p:cNvPr>
          <p:cNvSpPr/>
          <p:nvPr/>
        </p:nvSpPr>
        <p:spPr>
          <a:xfrm>
            <a:off x="8651134" y="181235"/>
            <a:ext cx="3414947" cy="461665"/>
          </a:xfrm>
          <a:prstGeom prst="rect">
            <a:avLst/>
          </a:prstGeom>
          <a:solidFill>
            <a:srgbClr val="00B0F0"/>
          </a:solidFill>
        </p:spPr>
        <p:txBody>
          <a:bodyPr wrap="square">
            <a:spAutoFit/>
          </a:bodyPr>
          <a:lstStyle/>
          <a:p>
            <a:pPr lvl="0" algn="r"/>
            <a:r>
              <a:rPr lang="en-US" sz="2400" b="1" i="1" dirty="0">
                <a:solidFill>
                  <a:srgbClr val="C00000"/>
                </a:solidFill>
                <a:latin typeface="Century Gothic" pitchFamily="34" charset="0"/>
              </a:rPr>
              <a:t>Result &amp; Discussion</a:t>
            </a:r>
            <a:endParaRPr lang="id-ID" sz="2400" b="1" i="1" dirty="0">
              <a:solidFill>
                <a:srgbClr val="C00000"/>
              </a:solidFill>
              <a:latin typeface="Century Gothic" pitchFamily="34" charset="0"/>
            </a:endParaRPr>
          </a:p>
        </p:txBody>
      </p:sp>
    </p:spTree>
    <p:extLst>
      <p:ext uri="{BB962C8B-B14F-4D97-AF65-F5344CB8AC3E}">
        <p14:creationId xmlns:p14="http://schemas.microsoft.com/office/powerpoint/2010/main" val="655140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754</Words>
  <Application>Microsoft Office PowerPoint</Application>
  <PresentationFormat>Widescreen</PresentationFormat>
  <Paragraphs>204</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Century Gothic</vt:lpstr>
      <vt:lpstr>Times New Roman</vt:lpstr>
      <vt:lpstr>Wingdings</vt:lpstr>
      <vt:lpstr>Office Theme</vt:lpstr>
      <vt:lpstr>PowerPoint Presentation</vt:lpstr>
      <vt:lpstr>PowerPoint Presentation</vt:lpstr>
      <vt:lpstr>Studio Competent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 </cp:lastModifiedBy>
  <cp:revision>44</cp:revision>
  <cp:lastPrinted>2019-10-10T03:14:53Z</cp:lastPrinted>
  <dcterms:created xsi:type="dcterms:W3CDTF">2019-09-27T07:32:53Z</dcterms:created>
  <dcterms:modified xsi:type="dcterms:W3CDTF">2019-10-15T01:52:41Z</dcterms:modified>
</cp:coreProperties>
</file>