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04" r:id="rId10"/>
    <p:sldId id="332" r:id="rId11"/>
    <p:sldId id="306" r:id="rId12"/>
    <p:sldId id="305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31" r:id="rId32"/>
    <p:sldId id="27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068" autoAdjust="0"/>
  </p:normalViewPr>
  <p:slideViewPr>
    <p:cSldViewPr>
      <p:cViewPr>
        <p:scale>
          <a:sx n="66" d="100"/>
          <a:sy n="66" d="100"/>
        </p:scale>
        <p:origin x="-141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17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te.org.pk/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www.aiou.edu.pk/dqe/index.asp%20retrieved%20on%2007-09-20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pmdc.org.pk/" TargetMode="External"/><Relationship Id="rId4" Type="http://schemas.openxmlformats.org/officeDocument/2006/relationships/hyperlink" Target="http://psee.org.pk/site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Allama</a:t>
            </a:r>
            <a:r>
              <a:rPr lang="en-US" b="1" dirty="0" smtClean="0"/>
              <a:t> </a:t>
            </a:r>
            <a:r>
              <a:rPr lang="en-US" b="1" dirty="0" err="1" smtClean="0"/>
              <a:t>Iqbal</a:t>
            </a:r>
            <a:r>
              <a:rPr lang="en-US" b="1" dirty="0" smtClean="0"/>
              <a:t> Open University</a:t>
            </a:r>
            <a:endParaRPr lang="en-US" b="1" dirty="0"/>
          </a:p>
        </p:txBody>
      </p:sp>
      <p:pic>
        <p:nvPicPr>
          <p:cNvPr id="4" name="Content Placeholder 3" descr="banne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82296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Quality Assurance in ODL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standards and measures of quality show that there are no principle standards for distance learning to achieve goals/objectives of quality assurance in Pakistan. 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52400"/>
            <a:ext cx="1282700" cy="11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Framing of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</a:t>
            </a:r>
            <a:r>
              <a:rPr lang="en-US" dirty="0" smtClean="0"/>
              <a:t>compare and gain the knowledge about </a:t>
            </a:r>
            <a:r>
              <a:rPr lang="en-US" b="1" dirty="0" smtClean="0"/>
              <a:t>current practices </a:t>
            </a:r>
            <a:r>
              <a:rPr lang="en-US" dirty="0" smtClean="0"/>
              <a:t>and measurement </a:t>
            </a:r>
            <a:r>
              <a:rPr lang="en-US" b="1" dirty="0" smtClean="0"/>
              <a:t>standards</a:t>
            </a:r>
            <a:r>
              <a:rPr lang="en-US" dirty="0" smtClean="0"/>
              <a:t> in open distance learning (ODL) at international level between the ODL universities. </a:t>
            </a:r>
            <a:endParaRPr lang="en-US" dirty="0" smtClean="0"/>
          </a:p>
          <a:p>
            <a:r>
              <a:rPr lang="en-US" b="1" dirty="0" smtClean="0"/>
              <a:t>Threats </a:t>
            </a:r>
            <a:r>
              <a:rPr lang="en-US" b="1" dirty="0" smtClean="0"/>
              <a:t>and factors </a:t>
            </a:r>
            <a:r>
              <a:rPr lang="en-US" dirty="0" smtClean="0"/>
              <a:t>that are and will be affecting the quality of ODL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strategies </a:t>
            </a:r>
            <a:r>
              <a:rPr lang="en-US" dirty="0" smtClean="0"/>
              <a:t>that will help Pakistan to meet the high quality as benchmark for ODL were also discussed and answered through this research project with comparative perspectives.</a:t>
            </a:r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2400"/>
            <a:ext cx="1282700" cy="1130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Quality Assurance in ODL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d-ID" dirty="0" smtClean="0"/>
              <a:t>“</a:t>
            </a:r>
            <a:r>
              <a:rPr lang="id-ID" sz="4400" i="1" dirty="0" smtClean="0"/>
              <a:t>Critics of ODL are only too ready to seize upon the</a:t>
            </a:r>
            <a:endParaRPr lang="en-US" sz="4400" i="1" dirty="0" smtClean="0"/>
          </a:p>
          <a:p>
            <a:pPr marL="514350" indent="-514350">
              <a:buAutoNum type="arabicPeriod"/>
            </a:pPr>
            <a:r>
              <a:rPr lang="en-US" sz="4400" i="1" dirty="0" smtClean="0"/>
              <a:t>L</a:t>
            </a:r>
            <a:r>
              <a:rPr lang="id-ID" sz="4400" i="1" dirty="0" smtClean="0"/>
              <a:t>ower or absence of entry standards, </a:t>
            </a:r>
            <a:endParaRPr lang="en-US" sz="4400" i="1" dirty="0" smtClean="0"/>
          </a:p>
          <a:p>
            <a:pPr marL="514350" indent="-514350">
              <a:buAutoNum type="arabicPeriod"/>
            </a:pPr>
            <a:r>
              <a:rPr lang="en-US" sz="4400" i="1" dirty="0" smtClean="0"/>
              <a:t>T</a:t>
            </a:r>
            <a:r>
              <a:rPr lang="id-ID" sz="4400" i="1" dirty="0" smtClean="0"/>
              <a:t>he limited support for isolated learners, </a:t>
            </a:r>
            <a:endParaRPr lang="en-US" sz="4400" i="1" dirty="0" smtClean="0"/>
          </a:p>
          <a:p>
            <a:pPr marL="514350" indent="-514350">
              <a:buAutoNum type="arabicPeriod"/>
            </a:pPr>
            <a:r>
              <a:rPr lang="en-US" sz="4400" i="1" dirty="0" smtClean="0"/>
              <a:t>T</a:t>
            </a:r>
            <a:r>
              <a:rPr lang="id-ID" sz="4400" i="1" dirty="0" smtClean="0"/>
              <a:t>he costs and effort involved in creating and maintaining the technological infrastructure and developing the courseware, </a:t>
            </a:r>
            <a:endParaRPr lang="en-US" sz="4400" i="1" dirty="0" smtClean="0"/>
          </a:p>
          <a:p>
            <a:pPr marL="514350" indent="-514350">
              <a:buAutoNum type="arabicPeriod"/>
            </a:pPr>
            <a:r>
              <a:rPr lang="en-US" sz="4400" i="1" dirty="0" smtClean="0"/>
              <a:t>A</a:t>
            </a:r>
            <a:r>
              <a:rPr lang="id-ID" sz="4400" i="1" dirty="0" smtClean="0"/>
              <a:t>nd the sometimes higher non</a:t>
            </a:r>
            <a:r>
              <a:rPr lang="en-US" sz="4400" i="1" dirty="0" smtClean="0"/>
              <a:t>-</a:t>
            </a:r>
            <a:r>
              <a:rPr lang="id-ID" sz="4400" i="1" dirty="0" smtClean="0"/>
              <a:t>completion and failure rates. </a:t>
            </a:r>
            <a:endParaRPr lang="en-US" sz="4400" i="1" dirty="0" smtClean="0"/>
          </a:p>
          <a:p>
            <a:pPr marL="514350" indent="-514350">
              <a:buAutoNum type="arabicPeriod"/>
            </a:pPr>
            <a:r>
              <a:rPr lang="id-ID" sz="4400" i="1" dirty="0" smtClean="0"/>
              <a:t>ODL is perceived as “last-choice education.” </a:t>
            </a:r>
            <a:endParaRPr lang="en-US" sz="4400" i="1" dirty="0" smtClean="0"/>
          </a:p>
          <a:p>
            <a:pPr marL="514350" indent="-514350">
              <a:buAutoNum type="arabicPeriod"/>
            </a:pPr>
            <a:r>
              <a:rPr lang="en-US" sz="4400" i="1" dirty="0" smtClean="0"/>
              <a:t>S</a:t>
            </a:r>
            <a:r>
              <a:rPr lang="id-ID" sz="4400" i="1" dirty="0" smtClean="0"/>
              <a:t>low and poor</a:t>
            </a:r>
            <a:r>
              <a:rPr lang="en-US" sz="4400" i="1" dirty="0" smtClean="0"/>
              <a:t> </a:t>
            </a:r>
            <a:r>
              <a:rPr lang="id-ID" sz="4400" i="1" dirty="0" smtClean="0"/>
              <a:t>quality feedback and</a:t>
            </a:r>
            <a:endParaRPr lang="en-US" sz="4400" i="1" dirty="0" smtClean="0"/>
          </a:p>
          <a:p>
            <a:pPr marL="514350" indent="-514350">
              <a:buAutoNum type="arabicPeriod"/>
            </a:pPr>
            <a:r>
              <a:rPr lang="en-US" sz="4400" i="1" dirty="0" smtClean="0"/>
              <a:t>L</a:t>
            </a:r>
            <a:r>
              <a:rPr lang="id-ID" sz="4400" i="1" dirty="0" smtClean="0"/>
              <a:t>imited support for learners.</a:t>
            </a:r>
            <a:endParaRPr lang="en-US" sz="4400" i="1" dirty="0" smtClean="0"/>
          </a:p>
          <a:p>
            <a:pPr marL="514350" indent="-514350">
              <a:buAutoNum type="arabicPeriod"/>
            </a:pPr>
            <a:r>
              <a:rPr lang="id-ID" sz="4400" i="1" dirty="0" smtClean="0"/>
              <a:t>In other cases, the rise of private online providers more interested in profit than academic quality has helped give ODL a bad name. </a:t>
            </a:r>
            <a:r>
              <a:rPr lang="en-US" sz="4400" i="1" dirty="0" smtClean="0"/>
              <a:t>(COL, 2016)</a:t>
            </a:r>
            <a:endParaRPr lang="en-US" sz="44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52400"/>
            <a:ext cx="1282700" cy="11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Directorate of Quality Enhancement 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sz="4400" dirty="0" smtClean="0"/>
              <a:t>The Quality Enhancement Cell (QEC) was established in the year 2007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I</a:t>
            </a:r>
            <a:r>
              <a:rPr lang="id-ID" sz="4400" dirty="0" smtClean="0"/>
              <a:t>t has been actively involved in quality assurance, enhancement and to institutionalize a quality culture in the functioning of AIOU. </a:t>
            </a:r>
            <a:endParaRPr lang="en-US" sz="4400" dirty="0" smtClean="0"/>
          </a:p>
          <a:p>
            <a:r>
              <a:rPr lang="id-ID" sz="4400" dirty="0" smtClean="0"/>
              <a:t>However, later in the year 2013, a Third Party Evaluation under “Commonwealth of Learning Review and Improvement Model (COL-RIM) Implication” was held.</a:t>
            </a:r>
            <a:endParaRPr lang="en-US" sz="4400" dirty="0" smtClean="0"/>
          </a:p>
          <a:p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2400"/>
            <a:ext cx="1282700" cy="1130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Directorate of Quality Enhancement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sz="4400" dirty="0" smtClean="0"/>
              <a:t>DQE also has a deep concern for </a:t>
            </a:r>
            <a:endParaRPr lang="en-US" sz="4400" dirty="0" smtClean="0"/>
          </a:p>
          <a:p>
            <a:pPr lvl="1"/>
            <a:r>
              <a:rPr lang="en-US" sz="3600" dirty="0" smtClean="0"/>
              <a:t>T</a:t>
            </a:r>
            <a:r>
              <a:rPr lang="id-ID" sz="3600" dirty="0" smtClean="0"/>
              <a:t>he evaluation of programmes/courses, </a:t>
            </a:r>
            <a:endParaRPr lang="en-US" sz="3600" dirty="0" smtClean="0"/>
          </a:p>
          <a:p>
            <a:pPr lvl="1"/>
            <a:r>
              <a:rPr lang="en-US" sz="3600" dirty="0" smtClean="0"/>
              <a:t>P</a:t>
            </a:r>
            <a:r>
              <a:rPr lang="id-ID" sz="3600" dirty="0" smtClean="0"/>
              <a:t>articipation in national/international events and </a:t>
            </a:r>
            <a:endParaRPr lang="en-US" sz="3600" dirty="0" smtClean="0"/>
          </a:p>
          <a:p>
            <a:pPr lvl="1"/>
            <a:r>
              <a:rPr lang="en-US" sz="3600" dirty="0" smtClean="0"/>
              <a:t>C</a:t>
            </a:r>
            <a:r>
              <a:rPr lang="id-ID" sz="3600" dirty="0" smtClean="0"/>
              <a:t>apacity building of the AIOU employees through</a:t>
            </a:r>
            <a:endParaRPr lang="en-US" sz="3600" dirty="0" smtClean="0"/>
          </a:p>
          <a:p>
            <a:pPr lvl="2"/>
            <a:r>
              <a:rPr lang="en-US" sz="2900" dirty="0" smtClean="0"/>
              <a:t>T</a:t>
            </a:r>
            <a:r>
              <a:rPr lang="id-ID" sz="2900" dirty="0" smtClean="0"/>
              <a:t>rainings, </a:t>
            </a:r>
            <a:endParaRPr lang="en-US" sz="2900" dirty="0" smtClean="0"/>
          </a:p>
          <a:p>
            <a:pPr lvl="2"/>
            <a:r>
              <a:rPr lang="en-US" sz="2900" dirty="0" smtClean="0"/>
              <a:t>W</a:t>
            </a:r>
            <a:r>
              <a:rPr lang="id-ID" sz="2900" dirty="0" smtClean="0"/>
              <a:t>orkshops and </a:t>
            </a:r>
            <a:r>
              <a:rPr lang="en-US" sz="2900" dirty="0" smtClean="0"/>
              <a:t>S</a:t>
            </a:r>
            <a:r>
              <a:rPr lang="id-ID" sz="2900" dirty="0" smtClean="0"/>
              <a:t>eminars. </a:t>
            </a:r>
            <a:endParaRPr lang="en-US" sz="2900" dirty="0" smtClean="0"/>
          </a:p>
          <a:p>
            <a:pPr lvl="1"/>
            <a:r>
              <a:rPr lang="id-ID" sz="4400" dirty="0" smtClean="0"/>
              <a:t>Furthermore, the academic activities of AIOU are routed through DQE and are monitored by Quality Assurance Agency (QAA), HEC. (DQE,2016)</a:t>
            </a:r>
            <a:endParaRPr lang="en-US" sz="4400" dirty="0" smtClean="0"/>
          </a:p>
          <a:p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2400"/>
            <a:ext cx="1282700" cy="1130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Directorate of Quality Enhancement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Presently, AIOU has membership of association with</a:t>
            </a:r>
            <a:endParaRPr lang="en-US" dirty="0" smtClean="0"/>
          </a:p>
          <a:p>
            <a:pPr lvl="1"/>
            <a:r>
              <a:rPr lang="id-ID" dirty="0" smtClean="0"/>
              <a:t>Commonwealth of learning (COL), </a:t>
            </a:r>
            <a:endParaRPr lang="en-US" dirty="0" smtClean="0"/>
          </a:p>
          <a:p>
            <a:pPr lvl="1"/>
            <a:r>
              <a:rPr lang="id-ID" dirty="0" smtClean="0"/>
              <a:t>International Council for Distance Education </a:t>
            </a:r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2400"/>
            <a:ext cx="1282700" cy="1130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Quality Assurance Unit of U</a:t>
            </a:r>
            <a:r>
              <a:rPr lang="en-US" b="1" dirty="0" smtClean="0"/>
              <a:t>T</a:t>
            </a:r>
            <a:r>
              <a:rPr lang="id-ID" b="1" dirty="0" smtClean="0"/>
              <a:t> Indonesia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55000" lnSpcReduction="20000"/>
          </a:bodyPr>
          <a:lstStyle/>
          <a:p>
            <a:r>
              <a:rPr lang="id-ID" sz="4400" dirty="0" smtClean="0"/>
              <a:t>Universitas Terbuka has developed and implemented compreh</a:t>
            </a:r>
            <a:r>
              <a:rPr lang="en-US" sz="4400" dirty="0" smtClean="0"/>
              <a:t>e</a:t>
            </a:r>
            <a:r>
              <a:rPr lang="id-ID" sz="4400" dirty="0" smtClean="0"/>
              <a:t>nsive Quality Assurance System , Sistem Jaminan Kualitas (SIMINTAS) since 2002.</a:t>
            </a:r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r>
              <a:rPr lang="id-ID" sz="4400" dirty="0" smtClean="0"/>
              <a:t>This system was adopted from the Asian Association of Open Universities Quality Assurance Framework (AAOU QA Framework).</a:t>
            </a:r>
            <a:endParaRPr lang="en-US" sz="4400" dirty="0" smtClean="0"/>
          </a:p>
          <a:p>
            <a:r>
              <a:rPr lang="id-ID" sz="4400" dirty="0" smtClean="0"/>
              <a:t>U</a:t>
            </a:r>
            <a:r>
              <a:rPr lang="en-US" sz="4400" dirty="0" smtClean="0"/>
              <a:t>T </a:t>
            </a:r>
            <a:r>
              <a:rPr lang="id-ID" sz="4400" dirty="0" smtClean="0"/>
              <a:t>has accommodated the demand for improvement by integrating all requirements </a:t>
            </a:r>
            <a:endParaRPr lang="en-US" sz="4400" dirty="0" smtClean="0"/>
          </a:p>
          <a:p>
            <a:pPr lvl="1"/>
            <a:r>
              <a:rPr lang="id-ID" sz="4400" dirty="0" smtClean="0"/>
              <a:t>BAN-PT, </a:t>
            </a:r>
            <a:endParaRPr lang="en-US" sz="4400" dirty="0" smtClean="0"/>
          </a:p>
          <a:p>
            <a:pPr lvl="1"/>
            <a:r>
              <a:rPr lang="id-ID" sz="4400" dirty="0" smtClean="0"/>
              <a:t>ICDE and  </a:t>
            </a:r>
            <a:endParaRPr lang="en-US" sz="4400" dirty="0" smtClean="0"/>
          </a:p>
          <a:p>
            <a:pPr lvl="1"/>
            <a:r>
              <a:rPr lang="en-US" sz="4400" dirty="0" smtClean="0"/>
              <a:t>R</a:t>
            </a:r>
            <a:r>
              <a:rPr lang="id-ID" sz="4400" dirty="0" smtClean="0"/>
              <a:t>efinement of AAOU QA Framework into AAOU QA Statements of Best Practices into a new policy called</a:t>
            </a:r>
            <a:endParaRPr lang="en-US" sz="4400" dirty="0" smtClean="0"/>
          </a:p>
          <a:p>
            <a:pPr lvl="1"/>
            <a:r>
              <a:rPr lang="id-ID" sz="4400" dirty="0" smtClean="0"/>
              <a:t> SIMINTAS UT 2012.</a:t>
            </a:r>
            <a:endParaRPr lang="en-US" sz="4400" dirty="0" smtClean="0"/>
          </a:p>
          <a:p>
            <a:pPr>
              <a:buNone/>
            </a:pPr>
            <a:r>
              <a:rPr lang="id-ID" sz="2800" dirty="0" smtClean="0"/>
              <a:t> </a:t>
            </a:r>
            <a:endParaRPr lang="en-US" sz="2800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2400"/>
            <a:ext cx="1282700" cy="1130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Accreditation and Certification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2400"/>
            <a:ext cx="1282700" cy="1130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1295401"/>
          <a:ext cx="8991600" cy="55664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95800"/>
                <a:gridCol w="4495800"/>
              </a:tblGrid>
              <a:tr h="69909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AIOU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UT</a:t>
                      </a:r>
                    </a:p>
                  </a:txBody>
                  <a:tcPr/>
                </a:tc>
              </a:tr>
              <a:tr h="69909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Accredited two programmes remaining are under process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Three Programs are</a:t>
                      </a:r>
                      <a:r>
                        <a:rPr lang="en-US" sz="2000" baseline="0" dirty="0" smtClean="0"/>
                        <a:t> under process remaining are accredited </a:t>
                      </a:r>
                      <a:endParaRPr lang="en-US" sz="2000" dirty="0"/>
                    </a:p>
                  </a:txBody>
                  <a:tcPr/>
                </a:tc>
              </a:tr>
              <a:tr h="41644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Different Councils to accredited the programmes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National Business Education Accreditation Council (NBEAC)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National Accreditation Council for Teacher Education(NACTE)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id-ID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Pakistan Engineering Council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(PEC)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id-ID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Pakistan Medical and Dental Council (PM&amp;DC)</a:t>
                      </a:r>
                      <a:endParaRPr lang="en-US" sz="2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Commonwealth of Learning (COL)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id-ID" sz="2000" dirty="0" smtClean="0"/>
                        <a:t>BAN-PT</a:t>
                      </a:r>
                      <a:r>
                        <a:rPr lang="en-US" sz="2000" dirty="0" smtClean="0"/>
                        <a:t> Higher</a:t>
                      </a:r>
                      <a:r>
                        <a:rPr lang="en-US" sz="2000" baseline="0" dirty="0" smtClean="0"/>
                        <a:t> Education National Accreditation Board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baseline="0" dirty="0" smtClean="0"/>
                        <a:t>ISO-9001;2008 Certified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000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/>
                        <a:t>International Council for Distance Education  (ICDE 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Assurance Practices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991600" cy="51053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95800"/>
                <a:gridCol w="44958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AIOU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UT</a:t>
                      </a:r>
                    </a:p>
                  </a:txBody>
                  <a:tcPr/>
                </a:tc>
              </a:tr>
              <a:tr h="12443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HEC Quality 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Assurance Manual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Internal Rules and Procedures constituted by the statutory bodies 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Follow the Procedures for Quality Assurance System developed</a:t>
                      </a:r>
                      <a:r>
                        <a:rPr lang="en-US" sz="2000" baseline="0" dirty="0" smtClean="0"/>
                        <a:t> by the QAU, TU</a:t>
                      </a:r>
                      <a:endParaRPr lang="en-US" sz="2000" dirty="0"/>
                    </a:p>
                  </a:txBody>
                  <a:tcPr/>
                </a:tc>
              </a:tr>
              <a:tr h="14782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r>
                        <a:rPr lang="en-US" sz="2000" baseline="0" dirty="0" smtClean="0"/>
                        <a:t> specific quality assurance procedures/ document available in Quality Assurance Department.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Well documented and organized procedural manuals available in Quality Assurance Department</a:t>
                      </a:r>
                      <a:endParaRPr lang="en-US" sz="2000" dirty="0"/>
                    </a:p>
                  </a:txBody>
                  <a:tcPr/>
                </a:tc>
              </a:tr>
              <a:tr h="14782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Audit on</a:t>
                      </a:r>
                      <a:r>
                        <a:rPr lang="en-US" sz="2000" baseline="0" dirty="0" smtClean="0"/>
                        <a:t> d</a:t>
                      </a:r>
                      <a:r>
                        <a:rPr lang="en-US" sz="2000" dirty="0" smtClean="0"/>
                        <a:t>emand by the external national or International organizations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Regular audit practices</a:t>
                      </a:r>
                      <a:r>
                        <a:rPr lang="en-US" sz="2000" baseline="0" dirty="0" smtClean="0"/>
                        <a:t> by the Internal and external auditors 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2400"/>
            <a:ext cx="1282700" cy="1130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600" b="1" dirty="0" smtClean="0"/>
              <a:t>Threats that Affect the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id-ID" sz="3600" b="1" dirty="0" smtClean="0"/>
              <a:t>Quality Assurance of the ODL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id-ID" dirty="0" smtClean="0"/>
              <a:t>Internal Quality </a:t>
            </a:r>
            <a:r>
              <a:rPr lang="en-US" dirty="0" smtClean="0"/>
              <a:t>A</a:t>
            </a:r>
            <a:r>
              <a:rPr lang="id-ID" dirty="0" smtClean="0"/>
              <a:t>ssurance system is weak. Students get degree but week on subject.</a:t>
            </a:r>
            <a:endParaRPr lang="en-US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id-ID" dirty="0" smtClean="0"/>
              <a:t>Poor standers of </a:t>
            </a:r>
            <a:r>
              <a:rPr lang="en-US" dirty="0" smtClean="0"/>
              <a:t>t</a:t>
            </a:r>
            <a:r>
              <a:rPr lang="id-ID" dirty="0" smtClean="0"/>
              <a:t>echnology</a:t>
            </a:r>
            <a:endParaRPr lang="en-US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id-ID" dirty="0" smtClean="0"/>
              <a:t>Inefficent management &amp; monitoring </a:t>
            </a:r>
            <a:r>
              <a:rPr lang="en-US" dirty="0" smtClean="0"/>
              <a:t>s</a:t>
            </a:r>
            <a:r>
              <a:rPr lang="id-ID" dirty="0" smtClean="0"/>
              <a:t>ystem with in AIOU</a:t>
            </a:r>
            <a:endParaRPr lang="en-US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id-ID" dirty="0" smtClean="0"/>
              <a:t>Lack of </a:t>
            </a:r>
            <a:r>
              <a:rPr lang="en-US" dirty="0" smtClean="0"/>
              <a:t>concrete</a:t>
            </a:r>
            <a:r>
              <a:rPr lang="id-ID" dirty="0" smtClean="0"/>
              <a:t> quality standards for quality assurance of ODL</a:t>
            </a:r>
            <a:endParaRPr lang="en-US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id-ID" dirty="0" smtClean="0"/>
              <a:t>Centeralization of system</a:t>
            </a:r>
            <a:endParaRPr lang="en-US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id-ID" dirty="0" smtClean="0"/>
              <a:t>Lack of </a:t>
            </a:r>
            <a:r>
              <a:rPr lang="en-US" dirty="0" smtClean="0"/>
              <a:t>c</a:t>
            </a:r>
            <a:r>
              <a:rPr lang="id-ID" dirty="0" smtClean="0"/>
              <a:t>oherent policy</a:t>
            </a:r>
            <a:endParaRPr lang="en-US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id-ID" dirty="0" smtClean="0"/>
              <a:t>Faculty of science is offering all its programmes on face to face teaching mode under the umbralla of ODL system.</a:t>
            </a:r>
            <a:endParaRPr lang="en-US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id-ID" dirty="0" smtClean="0"/>
              <a:t>Time management amongs</a:t>
            </a:r>
            <a:r>
              <a:rPr lang="en-US" dirty="0" smtClean="0"/>
              <a:t>t</a:t>
            </a:r>
            <a:r>
              <a:rPr lang="id-ID" dirty="0" smtClean="0"/>
              <a:t> the various components</a:t>
            </a:r>
            <a:endParaRPr lang="en-US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id-ID" dirty="0" smtClean="0"/>
              <a:t>Non serious behavio</a:t>
            </a:r>
            <a:r>
              <a:rPr lang="en-US" dirty="0" smtClean="0"/>
              <a:t>u</a:t>
            </a:r>
            <a:r>
              <a:rPr lang="id-ID" dirty="0" smtClean="0"/>
              <a:t>r of the ODL students</a:t>
            </a:r>
            <a:endParaRPr lang="en-US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id-ID" dirty="0" smtClean="0"/>
              <a:t>Quality assurance procedures and protocols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2400"/>
            <a:ext cx="1282700" cy="1130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AIOU</a:t>
            </a:r>
            <a:endParaRPr lang="en-US" dirty="0"/>
          </a:p>
        </p:txBody>
      </p:sp>
      <p:pic>
        <p:nvPicPr>
          <p:cNvPr id="4" name="Content Placeholder 3" descr="banner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82296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Threats that Affect the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id-ID" b="1" dirty="0" smtClean="0"/>
              <a:t>Quality Assurance of the ODL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en-US" sz="3800" dirty="0" smtClean="0"/>
              <a:t>11. </a:t>
            </a:r>
            <a:r>
              <a:rPr lang="id-ID" sz="3800" dirty="0" smtClean="0"/>
              <a:t>No continu</a:t>
            </a:r>
            <a:r>
              <a:rPr lang="en-US" sz="3800" dirty="0" err="1" smtClean="0"/>
              <a:t>ou</a:t>
            </a:r>
            <a:r>
              <a:rPr lang="id-ID" sz="3800" dirty="0" smtClean="0"/>
              <a:t>sly monitoring and tim</a:t>
            </a:r>
            <a:r>
              <a:rPr lang="en-US" sz="3800" dirty="0" smtClean="0"/>
              <a:t>e</a:t>
            </a:r>
            <a:r>
              <a:rPr lang="id-ID" sz="3800" dirty="0" smtClean="0"/>
              <a:t>ly modificated </a:t>
            </a:r>
            <a:r>
              <a:rPr lang="en-US" sz="3800" dirty="0" smtClean="0"/>
              <a:t> </a:t>
            </a:r>
            <a:r>
              <a:rPr lang="id-ID" sz="3800" dirty="0" smtClean="0"/>
              <a:t>procedures</a:t>
            </a:r>
            <a:endParaRPr lang="en-US" sz="3800" dirty="0" smtClean="0"/>
          </a:p>
          <a:p>
            <a:pPr lvl="0">
              <a:buNone/>
            </a:pPr>
            <a:r>
              <a:rPr lang="en-US" sz="3800" dirty="0" smtClean="0"/>
              <a:t>12. </a:t>
            </a:r>
            <a:r>
              <a:rPr lang="id-ID" sz="3800" dirty="0" smtClean="0"/>
              <a:t>Communication is the main problem due to unava</a:t>
            </a:r>
            <a:r>
              <a:rPr lang="en-US" sz="3800" dirty="0" err="1" smtClean="0"/>
              <a:t>i</a:t>
            </a:r>
            <a:r>
              <a:rPr lang="id-ID" sz="3800" dirty="0" smtClean="0"/>
              <a:t>l</a:t>
            </a:r>
            <a:r>
              <a:rPr lang="en-US" sz="3800" dirty="0" smtClean="0"/>
              <a:t>a</a:t>
            </a:r>
            <a:r>
              <a:rPr lang="id-ID" sz="3800" dirty="0" smtClean="0"/>
              <a:t>bi</a:t>
            </a:r>
            <a:r>
              <a:rPr lang="en-US" sz="3800" dirty="0" err="1" smtClean="0"/>
              <a:t>li</a:t>
            </a:r>
            <a:r>
              <a:rPr lang="id-ID" sz="3800" dirty="0" smtClean="0"/>
              <a:t>ty of electric</a:t>
            </a:r>
            <a:r>
              <a:rPr lang="en-US" sz="3800" dirty="0" err="1" smtClean="0"/>
              <a:t>i</a:t>
            </a:r>
            <a:r>
              <a:rPr lang="id-ID" sz="3800" dirty="0" smtClean="0"/>
              <a:t>ty</a:t>
            </a:r>
            <a:endParaRPr lang="en-US" sz="3800" dirty="0" smtClean="0"/>
          </a:p>
          <a:p>
            <a:pPr lvl="0">
              <a:buNone/>
            </a:pPr>
            <a:r>
              <a:rPr lang="en-US" sz="3800" dirty="0" smtClean="0"/>
              <a:t>13. </a:t>
            </a:r>
            <a:r>
              <a:rPr lang="id-ID" sz="3800" dirty="0" smtClean="0"/>
              <a:t>Lack of Proper implementation of Policies</a:t>
            </a:r>
            <a:endParaRPr lang="en-US" sz="3800" dirty="0" smtClean="0"/>
          </a:p>
          <a:p>
            <a:pPr lvl="0">
              <a:buNone/>
            </a:pPr>
            <a:r>
              <a:rPr lang="en-US" sz="3800" dirty="0" smtClean="0"/>
              <a:t>14. </a:t>
            </a:r>
            <a:r>
              <a:rPr lang="id-ID" sz="3800" dirty="0" smtClean="0"/>
              <a:t>Compar</a:t>
            </a:r>
            <a:r>
              <a:rPr lang="en-US" sz="3800" dirty="0" smtClean="0"/>
              <a:t>a</a:t>
            </a:r>
            <a:r>
              <a:rPr lang="id-ID" sz="3800" dirty="0" smtClean="0"/>
              <a:t>tive environment in the presence of offering ODL program</a:t>
            </a:r>
            <a:r>
              <a:rPr lang="en-US" sz="3800" dirty="0" smtClean="0"/>
              <a:t>me</a:t>
            </a:r>
            <a:r>
              <a:rPr lang="id-ID" sz="3800" dirty="0" smtClean="0"/>
              <a:t>s by the differ</a:t>
            </a:r>
            <a:r>
              <a:rPr lang="en-US" sz="3800" dirty="0" smtClean="0"/>
              <a:t>e</a:t>
            </a:r>
            <a:r>
              <a:rPr lang="id-ID" sz="3800" dirty="0" smtClean="0"/>
              <a:t>nt / formal universities</a:t>
            </a:r>
            <a:endParaRPr lang="en-US" sz="3800" dirty="0" smtClean="0"/>
          </a:p>
          <a:p>
            <a:pPr lvl="0">
              <a:buNone/>
            </a:pPr>
            <a:r>
              <a:rPr lang="en-US" sz="3800" dirty="0" smtClean="0"/>
              <a:t>15. </a:t>
            </a:r>
            <a:r>
              <a:rPr lang="id-ID" sz="3800" dirty="0" smtClean="0"/>
              <a:t>Large number of students</a:t>
            </a:r>
            <a:endParaRPr lang="en-US" sz="3800" dirty="0" smtClean="0"/>
          </a:p>
          <a:p>
            <a:pPr lvl="0">
              <a:buNone/>
            </a:pPr>
            <a:r>
              <a:rPr lang="en-US" sz="3800" dirty="0" smtClean="0"/>
              <a:t>16. </a:t>
            </a:r>
            <a:r>
              <a:rPr lang="id-ID" sz="3800" dirty="0" smtClean="0"/>
              <a:t>Political influence </a:t>
            </a:r>
            <a:endParaRPr lang="en-US" sz="3800" dirty="0" smtClean="0"/>
          </a:p>
          <a:p>
            <a:pPr lvl="0">
              <a:buNone/>
            </a:pPr>
            <a:r>
              <a:rPr lang="en-US" sz="3800" dirty="0" smtClean="0"/>
              <a:t>17. </a:t>
            </a:r>
            <a:r>
              <a:rPr lang="id-ID" sz="3800" dirty="0" smtClean="0"/>
              <a:t>Recogn</a:t>
            </a:r>
            <a:r>
              <a:rPr lang="en-US" sz="3800" dirty="0" err="1" smtClean="0"/>
              <a:t>i</a:t>
            </a:r>
            <a:r>
              <a:rPr lang="id-ID" sz="3800" dirty="0" smtClean="0"/>
              <a:t>tion/ accr</a:t>
            </a:r>
            <a:r>
              <a:rPr lang="en-US" sz="3800" dirty="0" smtClean="0"/>
              <a:t>e</a:t>
            </a:r>
            <a:r>
              <a:rPr lang="id-ID" sz="3800" dirty="0" smtClean="0"/>
              <a:t>ditation proble</a:t>
            </a:r>
            <a:r>
              <a:rPr lang="en-US" sz="3800" dirty="0" smtClean="0"/>
              <a:t>m</a:t>
            </a:r>
            <a:r>
              <a:rPr lang="id-ID" sz="3800" dirty="0" smtClean="0"/>
              <a:t>s as compared to formal system</a:t>
            </a:r>
            <a:endParaRPr lang="en-US" sz="3800" dirty="0" smtClean="0"/>
          </a:p>
          <a:p>
            <a:pPr lvl="0">
              <a:buNone/>
            </a:pPr>
            <a:r>
              <a:rPr lang="en-US" sz="3800" dirty="0" smtClean="0"/>
              <a:t>18. </a:t>
            </a:r>
            <a:r>
              <a:rPr lang="id-ID" sz="3800" dirty="0" smtClean="0"/>
              <a:t>Ineffic</a:t>
            </a:r>
            <a:r>
              <a:rPr lang="en-US" sz="3800" dirty="0" err="1" smtClean="0"/>
              <a:t>i</a:t>
            </a:r>
            <a:r>
              <a:rPr lang="id-ID" sz="3800" dirty="0" smtClean="0"/>
              <a:t>ent feedback system</a:t>
            </a:r>
            <a:endParaRPr lang="en-US" sz="3800" dirty="0" smtClean="0"/>
          </a:p>
          <a:p>
            <a:pPr lvl="0">
              <a:buNone/>
            </a:pPr>
            <a:r>
              <a:rPr lang="en-US" sz="3800" dirty="0" smtClean="0"/>
              <a:t>19. </a:t>
            </a:r>
            <a:r>
              <a:rPr lang="id-ID" sz="3800" dirty="0" smtClean="0"/>
              <a:t>Assurance of ODL program</a:t>
            </a:r>
            <a:r>
              <a:rPr lang="en-US" sz="3800" dirty="0" smtClean="0"/>
              <a:t>me</a:t>
            </a:r>
            <a:r>
              <a:rPr lang="id-ID" sz="3800" dirty="0" smtClean="0"/>
              <a:t>s on conventional standards</a:t>
            </a:r>
            <a:endParaRPr lang="en-US" sz="3800" dirty="0" smtClean="0"/>
          </a:p>
          <a:p>
            <a:pPr lvl="0">
              <a:buNone/>
            </a:pPr>
            <a:r>
              <a:rPr lang="en-US" sz="3800" dirty="0" smtClean="0"/>
              <a:t>20. </a:t>
            </a:r>
            <a:r>
              <a:rPr lang="id-ID" sz="3800" dirty="0" smtClean="0"/>
              <a:t>Constant change in technology</a:t>
            </a:r>
            <a:endParaRPr lang="en-US" sz="3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2400"/>
            <a:ext cx="1282700" cy="1130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Threats that Affect the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id-ID" b="1" dirty="0" smtClean="0"/>
              <a:t>Quality Assurance of the ODL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21.</a:t>
            </a:r>
            <a:r>
              <a:rPr lang="id-ID" dirty="0" smtClean="0"/>
              <a:t>Mind set of assurance agencies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22.</a:t>
            </a:r>
            <a:r>
              <a:rPr lang="id-ID" dirty="0" smtClean="0"/>
              <a:t>Assessm</a:t>
            </a:r>
            <a:r>
              <a:rPr lang="en-US" dirty="0" smtClean="0"/>
              <a:t>e</a:t>
            </a:r>
            <a:r>
              <a:rPr lang="id-ID" dirty="0" smtClean="0"/>
              <a:t>nt system of the student</a:t>
            </a:r>
            <a:r>
              <a:rPr lang="en-US" dirty="0" smtClean="0"/>
              <a:t>s</a:t>
            </a:r>
          </a:p>
          <a:p>
            <a:pPr lvl="0">
              <a:buNone/>
            </a:pPr>
            <a:r>
              <a:rPr lang="en-US" dirty="0" smtClean="0"/>
              <a:t>23.</a:t>
            </a:r>
            <a:r>
              <a:rPr lang="id-ID" dirty="0" smtClean="0"/>
              <a:t>Increased enrolment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24.</a:t>
            </a:r>
            <a:r>
              <a:rPr lang="id-ID" dirty="0" smtClean="0"/>
              <a:t>Stander procedures for differ</a:t>
            </a:r>
            <a:r>
              <a:rPr lang="en-US" dirty="0" smtClean="0"/>
              <a:t>e</a:t>
            </a:r>
            <a:r>
              <a:rPr lang="id-ID" dirty="0" smtClean="0"/>
              <a:t>nt mode of ODL, online, blended, conventional ODL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25.</a:t>
            </a:r>
            <a:r>
              <a:rPr lang="id-ID" dirty="0" smtClean="0"/>
              <a:t>Low trust on quality of stud</a:t>
            </a:r>
            <a:r>
              <a:rPr lang="en-US" dirty="0" smtClean="0"/>
              <a:t>en</a:t>
            </a:r>
            <a:r>
              <a:rPr lang="id-ID" dirty="0" smtClean="0"/>
              <a:t>ts assignments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26. </a:t>
            </a:r>
            <a:r>
              <a:rPr lang="id-ID" dirty="0" smtClean="0"/>
              <a:t>Less trust on activities going on at regional campuses</a:t>
            </a:r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2400"/>
            <a:ext cx="1282700" cy="1130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Threats that Affect the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id-ID" b="1" dirty="0" smtClean="0"/>
              <a:t>Quality Assurance of the ODL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UT</a:t>
            </a:r>
            <a:r>
              <a:rPr lang="id-ID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Infrastructure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Online Learning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Data collection, auditing take lots of time for academician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Constant </a:t>
            </a:r>
            <a:r>
              <a:rPr lang="en-US" dirty="0" smtClean="0"/>
              <a:t>c</a:t>
            </a:r>
            <a:r>
              <a:rPr lang="id-ID" dirty="0" smtClean="0"/>
              <a:t>hange in National Policy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Non supportive governm</a:t>
            </a:r>
            <a:r>
              <a:rPr lang="en-US" dirty="0" smtClean="0"/>
              <a:t>e</a:t>
            </a:r>
            <a:r>
              <a:rPr lang="id-ID" dirty="0" smtClean="0"/>
              <a:t>nt policy of ODL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Less</a:t>
            </a:r>
            <a:r>
              <a:rPr lang="id-ID" dirty="0" smtClean="0"/>
              <a:t> </a:t>
            </a:r>
            <a:r>
              <a:rPr lang="id-ID" dirty="0" smtClean="0"/>
              <a:t>services to student supports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Less awareness about Qual</a:t>
            </a:r>
            <a:r>
              <a:rPr lang="en-US" dirty="0" err="1" smtClean="0"/>
              <a:t>i</a:t>
            </a:r>
            <a:r>
              <a:rPr lang="id-ID" dirty="0" smtClean="0"/>
              <a:t>ty </a:t>
            </a:r>
            <a:r>
              <a:rPr lang="en-US" dirty="0" smtClean="0"/>
              <a:t>A</a:t>
            </a:r>
            <a:r>
              <a:rPr lang="id-ID" dirty="0" smtClean="0"/>
              <a:t>ssurance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Internet </a:t>
            </a:r>
            <a:r>
              <a:rPr lang="en-US" dirty="0" smtClean="0"/>
              <a:t>a</a:t>
            </a:r>
            <a:r>
              <a:rPr lang="id-ID" dirty="0" smtClean="0"/>
              <a:t>ccess for </a:t>
            </a:r>
            <a:r>
              <a:rPr lang="en-US" dirty="0" smtClean="0"/>
              <a:t>s</a:t>
            </a:r>
            <a:r>
              <a:rPr lang="id-ID" dirty="0" smtClean="0"/>
              <a:t>tudent 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Less </a:t>
            </a:r>
            <a:r>
              <a:rPr lang="en-US" dirty="0" smtClean="0"/>
              <a:t>h</a:t>
            </a:r>
            <a:r>
              <a:rPr lang="id-ID" dirty="0" smtClean="0"/>
              <a:t>uman </a:t>
            </a:r>
            <a:r>
              <a:rPr lang="en-US" dirty="0" smtClean="0"/>
              <a:t>r</a:t>
            </a:r>
            <a:r>
              <a:rPr lang="id-ID" dirty="0" smtClean="0"/>
              <a:t>esource </a:t>
            </a:r>
            <a:r>
              <a:rPr lang="en-US" dirty="0" smtClean="0"/>
              <a:t>d</a:t>
            </a:r>
            <a:r>
              <a:rPr lang="id-ID" dirty="0" smtClean="0"/>
              <a:t>evelopment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Tutor and Stud</a:t>
            </a:r>
            <a:r>
              <a:rPr lang="en-US" dirty="0" smtClean="0"/>
              <a:t>en</a:t>
            </a:r>
            <a:r>
              <a:rPr lang="id-ID" dirty="0" smtClean="0"/>
              <a:t>t Ratio</a:t>
            </a: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2400"/>
            <a:ext cx="1282700" cy="1130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Threats that Affect the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id-ID" b="1" dirty="0" smtClean="0"/>
              <a:t>Quality Assurance of the ODL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UT</a:t>
            </a:r>
            <a:r>
              <a:rPr lang="id-ID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id-ID" dirty="0" smtClean="0"/>
              <a:t>Lack of Experties on ODL </a:t>
            </a:r>
            <a:endParaRPr lang="en-US" dirty="0" smtClean="0"/>
          </a:p>
          <a:p>
            <a:pPr lvl="0"/>
            <a:r>
              <a:rPr lang="id-ID" dirty="0" smtClean="0"/>
              <a:t>Unique character</a:t>
            </a:r>
            <a:r>
              <a:rPr lang="en-US" dirty="0" err="1" smtClean="0"/>
              <a:t>i</a:t>
            </a:r>
            <a:r>
              <a:rPr lang="id-ID" dirty="0" smtClean="0"/>
              <a:t>stics for each UT regional Campuses</a:t>
            </a:r>
            <a:endParaRPr lang="en-US" dirty="0" smtClean="0"/>
          </a:p>
          <a:p>
            <a:pPr lvl="0"/>
            <a:r>
              <a:rPr lang="id-ID" dirty="0" smtClean="0"/>
              <a:t>Consist</a:t>
            </a:r>
            <a:r>
              <a:rPr lang="en-US" dirty="0" smtClean="0"/>
              <a:t>e</a:t>
            </a:r>
            <a:r>
              <a:rPr lang="id-ID" dirty="0" smtClean="0"/>
              <a:t>ncy in implementing the Quality Assurance of Program</a:t>
            </a:r>
            <a:r>
              <a:rPr lang="en-US" dirty="0" smtClean="0"/>
              <a:t>me</a:t>
            </a:r>
          </a:p>
          <a:p>
            <a:pPr lvl="0"/>
            <a:r>
              <a:rPr lang="id-ID" dirty="0" smtClean="0"/>
              <a:t>Less efficent mo</a:t>
            </a:r>
            <a:r>
              <a:rPr lang="en-US" dirty="0" smtClean="0"/>
              <a:t>n</a:t>
            </a:r>
            <a:r>
              <a:rPr lang="id-ID" dirty="0" smtClean="0"/>
              <a:t>itoring system for student</a:t>
            </a:r>
            <a:endParaRPr lang="en-US" dirty="0" smtClean="0"/>
          </a:p>
          <a:p>
            <a:pPr lvl="0"/>
            <a:r>
              <a:rPr lang="id-ID" dirty="0" smtClean="0"/>
              <a:t>Less support from the Indonesian Ministry of</a:t>
            </a:r>
            <a:r>
              <a:rPr lang="en-US" dirty="0" smtClean="0"/>
              <a:t> </a:t>
            </a:r>
            <a:r>
              <a:rPr lang="id-ID" dirty="0" smtClean="0"/>
              <a:t>Research, Technology and Higher Education.</a:t>
            </a:r>
            <a:endParaRPr lang="en-US" dirty="0" smtClean="0"/>
          </a:p>
          <a:p>
            <a:pPr lvl="0"/>
            <a:r>
              <a:rPr lang="id-ID" dirty="0" smtClean="0"/>
              <a:t>Less willingness of the staff to implement the procedure of Quality assurance</a:t>
            </a:r>
            <a:endParaRPr lang="en-US" dirty="0" smtClean="0"/>
          </a:p>
          <a:p>
            <a:pPr lvl="0"/>
            <a:r>
              <a:rPr lang="id-ID" dirty="0" smtClean="0"/>
              <a:t>Govern</a:t>
            </a:r>
            <a:r>
              <a:rPr lang="en-US" dirty="0" smtClean="0"/>
              <a:t>me</a:t>
            </a:r>
            <a:r>
              <a:rPr lang="id-ID" dirty="0" smtClean="0"/>
              <a:t>nt does not have the standards for ODL. </a:t>
            </a:r>
            <a:endParaRPr lang="en-US" dirty="0" smtClean="0"/>
          </a:p>
          <a:p>
            <a:pPr lvl="0"/>
            <a:r>
              <a:rPr lang="id-ID" dirty="0" smtClean="0"/>
              <a:t>Reliabilty of Data for quality Assurance</a:t>
            </a:r>
            <a:endParaRPr lang="en-US" dirty="0" smtClean="0"/>
          </a:p>
          <a:p>
            <a:pPr lvl="0"/>
            <a:r>
              <a:rPr lang="id-ID" dirty="0" smtClean="0"/>
              <a:t>Less implementation on feedback.</a:t>
            </a:r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2400"/>
            <a:ext cx="1282700" cy="1130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Proposed Strategies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AIOU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id-ID" dirty="0" smtClean="0"/>
              <a:t>Quality standards for ODL system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id-ID" dirty="0" smtClean="0"/>
              <a:t>Quality </a:t>
            </a:r>
            <a:r>
              <a:rPr lang="en-US" dirty="0" smtClean="0"/>
              <a:t>A</a:t>
            </a:r>
            <a:r>
              <a:rPr lang="id-ID" dirty="0" smtClean="0"/>
              <a:t>ssurance Framework need to be developed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id-ID" dirty="0" smtClean="0"/>
              <a:t>Quality in </a:t>
            </a:r>
            <a:r>
              <a:rPr lang="en-US" dirty="0" smtClean="0"/>
              <a:t>r</a:t>
            </a:r>
            <a:r>
              <a:rPr lang="id-ID" dirty="0" smtClean="0"/>
              <a:t>esearch work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id-ID" dirty="0" smtClean="0"/>
              <a:t>Uniform policy, SOPs for Quality of all institutions of ODL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id-ID" dirty="0" smtClean="0"/>
              <a:t>Establishm</a:t>
            </a:r>
            <a:r>
              <a:rPr lang="en-US" dirty="0" smtClean="0"/>
              <a:t>en</a:t>
            </a:r>
            <a:r>
              <a:rPr lang="id-ID" dirty="0" smtClean="0"/>
              <a:t>t of ODL council at National Level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id-ID" dirty="0" smtClean="0"/>
              <a:t>International standards and criteria</a:t>
            </a:r>
            <a:r>
              <a:rPr lang="en-US" dirty="0" smtClean="0"/>
              <a:t>s</a:t>
            </a:r>
            <a:r>
              <a:rPr lang="id-ID" dirty="0" smtClean="0"/>
              <a:t> should be focused but not be followed blindlly.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2400"/>
            <a:ext cx="1282700" cy="1130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Proposed Strategies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AIOU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None/>
            </a:pPr>
            <a:r>
              <a:rPr lang="en-US" dirty="0" smtClean="0"/>
              <a:t>7. </a:t>
            </a:r>
            <a:r>
              <a:rPr lang="id-ID" dirty="0" smtClean="0"/>
              <a:t>Vigil</a:t>
            </a:r>
            <a:r>
              <a:rPr lang="en-US" dirty="0" smtClean="0"/>
              <a:t>a</a:t>
            </a:r>
            <a:r>
              <a:rPr lang="id-ID" dirty="0" smtClean="0"/>
              <a:t>nt </a:t>
            </a:r>
            <a:r>
              <a:rPr lang="en-US" dirty="0" smtClean="0"/>
              <a:t>e</a:t>
            </a:r>
            <a:r>
              <a:rPr lang="id-ID" dirty="0" smtClean="0"/>
              <a:t>xamination department/ e-assessment as alternative </a:t>
            </a:r>
            <a:endParaRPr lang="en-US" dirty="0" smtClean="0"/>
          </a:p>
          <a:p>
            <a:pPr marL="514350" lvl="0" indent="-514350">
              <a:buNone/>
            </a:pPr>
            <a:r>
              <a:rPr lang="en-US" dirty="0" smtClean="0"/>
              <a:t>8. </a:t>
            </a:r>
            <a:r>
              <a:rPr lang="id-ID" dirty="0" smtClean="0"/>
              <a:t>Personnal training, awarness program</a:t>
            </a:r>
            <a:r>
              <a:rPr lang="en-US" dirty="0" smtClean="0"/>
              <a:t>me</a:t>
            </a:r>
            <a:r>
              <a:rPr lang="id-ID" dirty="0" smtClean="0"/>
              <a:t>s about the qua</a:t>
            </a:r>
            <a:r>
              <a:rPr lang="en-US" dirty="0" err="1" smtClean="0"/>
              <a:t>li</a:t>
            </a:r>
            <a:r>
              <a:rPr lang="id-ID" dirty="0" smtClean="0"/>
              <a:t>ty education through ODL.</a:t>
            </a:r>
            <a:endParaRPr lang="en-US" dirty="0" smtClean="0"/>
          </a:p>
          <a:p>
            <a:pPr marL="514350" lvl="0" indent="-514350">
              <a:buNone/>
            </a:pPr>
            <a:r>
              <a:rPr lang="en-US" dirty="0" smtClean="0"/>
              <a:t>9. </a:t>
            </a:r>
            <a:r>
              <a:rPr lang="id-ID" dirty="0" smtClean="0"/>
              <a:t>New e-Learning modes, access and development of Open Educationa</a:t>
            </a:r>
            <a:r>
              <a:rPr lang="en-US" dirty="0" smtClean="0"/>
              <a:t>l</a:t>
            </a:r>
            <a:r>
              <a:rPr lang="id-ID" dirty="0" smtClean="0"/>
              <a:t> Resources</a:t>
            </a:r>
            <a:endParaRPr lang="en-US" dirty="0" smtClean="0"/>
          </a:p>
          <a:p>
            <a:pPr marL="514350" lvl="0" indent="-514350">
              <a:buNone/>
            </a:pPr>
            <a:r>
              <a:rPr lang="en-US" dirty="0" smtClean="0"/>
              <a:t>10. </a:t>
            </a:r>
            <a:r>
              <a:rPr lang="id-ID" dirty="0" smtClean="0"/>
              <a:t>Blended </a:t>
            </a:r>
            <a:r>
              <a:rPr lang="en-US" dirty="0" smtClean="0"/>
              <a:t>l</a:t>
            </a:r>
            <a:r>
              <a:rPr lang="id-ID" dirty="0" smtClean="0"/>
              <a:t>earning approach</a:t>
            </a:r>
            <a:endParaRPr lang="en-US" dirty="0" smtClean="0"/>
          </a:p>
          <a:p>
            <a:pPr marL="514350" lvl="0" indent="-514350">
              <a:buNone/>
            </a:pPr>
            <a:r>
              <a:rPr lang="en-US" dirty="0" smtClean="0"/>
              <a:t>11. </a:t>
            </a:r>
            <a:r>
              <a:rPr lang="id-ID" dirty="0" smtClean="0"/>
              <a:t>Well IT equip</a:t>
            </a:r>
            <a:r>
              <a:rPr lang="en-US" dirty="0" smtClean="0"/>
              <a:t>p</a:t>
            </a:r>
            <a:r>
              <a:rPr lang="id-ID" dirty="0" smtClean="0"/>
              <a:t>ed regions</a:t>
            </a:r>
            <a:endParaRPr lang="en-US" dirty="0" smtClean="0"/>
          </a:p>
          <a:p>
            <a:pPr marL="514350" lvl="0" indent="-514350">
              <a:buNone/>
            </a:pPr>
            <a:r>
              <a:rPr lang="en-US" dirty="0" smtClean="0"/>
              <a:t>12. </a:t>
            </a:r>
            <a:r>
              <a:rPr lang="id-ID" dirty="0" smtClean="0"/>
              <a:t>Right person for right job and justice objectively not subjectively</a:t>
            </a:r>
            <a:endParaRPr lang="en-US" dirty="0" smtClean="0"/>
          </a:p>
          <a:p>
            <a:pPr marL="514350" lvl="0" indent="-514350">
              <a:buNone/>
            </a:pPr>
            <a:r>
              <a:rPr lang="en-US" dirty="0" smtClean="0"/>
              <a:t>13. </a:t>
            </a:r>
            <a:r>
              <a:rPr lang="id-ID" dirty="0" smtClean="0"/>
              <a:t>More collaboration from the ODL international institutions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2400"/>
            <a:ext cx="1282700" cy="1130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Proposed Strategies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id-ID" dirty="0" smtClean="0"/>
              <a:t>Revise the Learning Material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id-ID" dirty="0" smtClean="0"/>
              <a:t>Support by the Indonesian Ministry of Research, Technology and Higher Education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id-ID" dirty="0" smtClean="0"/>
              <a:t>Improvement about benefit by Remote Lab, Virtual Reality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id-ID" dirty="0" smtClean="0"/>
              <a:t>Focus on the funding relev</a:t>
            </a:r>
            <a:r>
              <a:rPr lang="en-US" dirty="0" smtClean="0"/>
              <a:t>a</a:t>
            </a:r>
            <a:r>
              <a:rPr lang="id-ID" dirty="0" smtClean="0"/>
              <a:t>nt to each unit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id-ID" dirty="0" smtClean="0"/>
              <a:t>Discussion with Higher Education for more rel</a:t>
            </a:r>
            <a:r>
              <a:rPr lang="en-US" dirty="0" err="1" smtClean="0"/>
              <a:t>ia</a:t>
            </a:r>
            <a:r>
              <a:rPr lang="id-ID" dirty="0" smtClean="0"/>
              <a:t>ble standers for ODL.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id-ID" dirty="0" smtClean="0"/>
              <a:t>Continu</a:t>
            </a:r>
            <a:r>
              <a:rPr lang="en-US" dirty="0" err="1" smtClean="0"/>
              <a:t>ou</a:t>
            </a:r>
            <a:r>
              <a:rPr lang="id-ID" dirty="0" smtClean="0"/>
              <a:t>s </a:t>
            </a:r>
            <a:r>
              <a:rPr lang="en-US" dirty="0" smtClean="0"/>
              <a:t>t</a:t>
            </a:r>
            <a:r>
              <a:rPr lang="id-ID" dirty="0" smtClean="0"/>
              <a:t>raining &amp; Improvement 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id-ID" dirty="0" smtClean="0"/>
              <a:t>Increase the awareness on the importance of Quality Assurance for institutional survival</a:t>
            </a:r>
            <a:r>
              <a:rPr lang="en-US" dirty="0" smtClean="0"/>
              <a:t> </a:t>
            </a:r>
            <a:r>
              <a:rPr lang="id-ID" dirty="0" smtClean="0"/>
              <a:t>in the long</a:t>
            </a:r>
            <a:r>
              <a:rPr lang="en-US" dirty="0" smtClean="0"/>
              <a:t> </a:t>
            </a:r>
            <a:r>
              <a:rPr lang="id-ID" dirty="0" smtClean="0"/>
              <a:t>term.</a:t>
            </a:r>
            <a:endParaRPr lang="en-US" dirty="0" smtClean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2400"/>
            <a:ext cx="1282700" cy="1130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Proposed Strategies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8. </a:t>
            </a:r>
            <a:r>
              <a:rPr lang="id-ID" dirty="0" smtClean="0"/>
              <a:t>National and international networking and agreements with ODL stakeholders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9. </a:t>
            </a:r>
            <a:r>
              <a:rPr lang="id-ID" dirty="0" smtClean="0"/>
              <a:t>Financinal support from government 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10. </a:t>
            </a:r>
            <a:r>
              <a:rPr lang="id-ID" dirty="0" smtClean="0"/>
              <a:t>Applicable pol</a:t>
            </a:r>
            <a:r>
              <a:rPr lang="en-US" dirty="0" err="1" smtClean="0"/>
              <a:t>i</a:t>
            </a:r>
            <a:r>
              <a:rPr lang="id-ID" dirty="0" smtClean="0"/>
              <a:t>cy for Unique UTS branches/ campuses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11. </a:t>
            </a:r>
            <a:r>
              <a:rPr lang="id-ID" dirty="0" smtClean="0"/>
              <a:t>Internet sevice development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12. </a:t>
            </a:r>
            <a:r>
              <a:rPr lang="id-ID" dirty="0" smtClean="0"/>
              <a:t>Mon</a:t>
            </a:r>
            <a:r>
              <a:rPr lang="en-US" dirty="0" err="1" smtClean="0"/>
              <a:t>i</a:t>
            </a:r>
            <a:r>
              <a:rPr lang="id-ID" dirty="0" smtClean="0"/>
              <a:t>toring and Control on implementation 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13. </a:t>
            </a:r>
            <a:r>
              <a:rPr lang="id-ID" dirty="0" smtClean="0"/>
              <a:t>Evaluation Researches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2400"/>
            <a:ext cx="1282700" cy="1130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Summary/ Conclusion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id-ID" sz="3400" dirty="0" smtClean="0"/>
              <a:t>The findings of the study indicated that</a:t>
            </a:r>
            <a:r>
              <a:rPr lang="en-US" sz="34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400" dirty="0" smtClean="0"/>
              <a:t> </a:t>
            </a:r>
            <a:r>
              <a:rPr lang="en-US" sz="3400" dirty="0" smtClean="0"/>
              <a:t>T</a:t>
            </a:r>
            <a:r>
              <a:rPr lang="id-ID" sz="3400" dirty="0" smtClean="0"/>
              <a:t>he both universities AIOU and UT  have QA departments nam</a:t>
            </a:r>
            <a:r>
              <a:rPr lang="en-US" sz="3400" dirty="0" smtClean="0"/>
              <a:t>e</a:t>
            </a:r>
            <a:r>
              <a:rPr lang="id-ID" sz="3400" dirty="0" smtClean="0"/>
              <a:t>ly Directorate of Quality Enhancement and Quality Assurance Unit. </a:t>
            </a:r>
            <a:endParaRPr lang="en-US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id-ID" sz="3400" dirty="0" smtClean="0"/>
              <a:t>Directorate of Quality Enhancement is strug</a:t>
            </a:r>
            <a:r>
              <a:rPr lang="en-US" sz="3400" dirty="0" smtClean="0"/>
              <a:t>g</a:t>
            </a:r>
            <a:r>
              <a:rPr lang="id-ID" sz="3400" dirty="0" smtClean="0"/>
              <a:t>ling for Quality Assurance with the departments and Higher Education Commission.</a:t>
            </a:r>
            <a:endParaRPr lang="en-US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id-ID" sz="3400" dirty="0" smtClean="0"/>
              <a:t>AIOU and its departments are under the process of acr</a:t>
            </a:r>
            <a:r>
              <a:rPr lang="en-US" sz="3400" dirty="0" smtClean="0"/>
              <a:t>e</a:t>
            </a:r>
            <a:r>
              <a:rPr lang="id-ID" sz="3400" dirty="0" smtClean="0"/>
              <a:t>ditation of the program</a:t>
            </a:r>
            <a:r>
              <a:rPr lang="en-US" sz="3400" dirty="0" smtClean="0"/>
              <a:t>me</a:t>
            </a:r>
            <a:r>
              <a:rPr lang="id-ID" sz="3400" dirty="0" smtClean="0"/>
              <a:t>s from various recognizing bodies of HEC. </a:t>
            </a:r>
            <a:endParaRPr lang="en-US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id-ID" sz="3400" dirty="0" smtClean="0"/>
              <a:t>Where as in Universit</a:t>
            </a:r>
            <a:r>
              <a:rPr lang="en-US" sz="3400" dirty="0" smtClean="0"/>
              <a:t>as </a:t>
            </a:r>
            <a:r>
              <a:rPr lang="id-ID" sz="3400" dirty="0" smtClean="0"/>
              <a:t>Terbuka (UT) have accr</a:t>
            </a:r>
            <a:r>
              <a:rPr lang="en-US" sz="3400" dirty="0" smtClean="0"/>
              <a:t>e</a:t>
            </a:r>
            <a:r>
              <a:rPr lang="id-ID" sz="3400" dirty="0" smtClean="0"/>
              <a:t>ditation of</a:t>
            </a:r>
            <a:r>
              <a:rPr lang="en-US" sz="3400" dirty="0" smtClean="0"/>
              <a:t> </a:t>
            </a:r>
            <a:r>
              <a:rPr lang="id-ID" sz="3400" dirty="0" smtClean="0"/>
              <a:t>its program</a:t>
            </a:r>
            <a:r>
              <a:rPr lang="en-US" sz="3400" dirty="0" smtClean="0"/>
              <a:t>m</a:t>
            </a:r>
            <a:r>
              <a:rPr lang="id-ID" sz="3400" dirty="0" smtClean="0"/>
              <a:t>es fro</a:t>
            </a:r>
            <a:r>
              <a:rPr lang="en-US" sz="3400" dirty="0" smtClean="0"/>
              <a:t>m</a:t>
            </a:r>
            <a:r>
              <a:rPr lang="id-ID" sz="3400" dirty="0" smtClean="0"/>
              <a:t> the </a:t>
            </a:r>
            <a:endParaRPr lang="en-US" sz="3400" dirty="0" smtClean="0"/>
          </a:p>
          <a:p>
            <a:pPr lvl="1"/>
            <a:r>
              <a:rPr lang="id-ID" sz="3400" dirty="0" smtClean="0"/>
              <a:t>Higher Education National Accr</a:t>
            </a:r>
            <a:r>
              <a:rPr lang="en-US" sz="3400" dirty="0" smtClean="0"/>
              <a:t>e</a:t>
            </a:r>
            <a:r>
              <a:rPr lang="id-ID" sz="3400" dirty="0" smtClean="0"/>
              <a:t>ditation Board, </a:t>
            </a:r>
            <a:endParaRPr lang="en-US" sz="3400" dirty="0" smtClean="0"/>
          </a:p>
          <a:p>
            <a:pPr lvl="1"/>
            <a:r>
              <a:rPr lang="en-US" sz="3400" dirty="0" smtClean="0"/>
              <a:t>C</a:t>
            </a:r>
            <a:r>
              <a:rPr lang="id-ID" sz="3400" dirty="0" smtClean="0"/>
              <a:t>e</a:t>
            </a:r>
            <a:r>
              <a:rPr lang="en-US" sz="3400" dirty="0" smtClean="0"/>
              <a:t>r</a:t>
            </a:r>
            <a:r>
              <a:rPr lang="id-ID" sz="3400" dirty="0" smtClean="0"/>
              <a:t>tified from the ISO 9001;2008 and </a:t>
            </a:r>
            <a:endParaRPr lang="en-US" sz="3400" dirty="0" smtClean="0"/>
          </a:p>
          <a:p>
            <a:pPr lvl="1"/>
            <a:r>
              <a:rPr lang="id-ID" sz="3400" dirty="0" smtClean="0"/>
              <a:t>International Council of Distance Education. </a:t>
            </a:r>
            <a:endParaRPr lang="en-US" sz="3400" dirty="0" smtClean="0"/>
          </a:p>
          <a:p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2400"/>
            <a:ext cx="1282700" cy="1130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Summary/Conclusion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6. </a:t>
            </a:r>
            <a:r>
              <a:rPr lang="id-ID" dirty="0" smtClean="0"/>
              <a:t>UT has centralized, powerful, well organized and well documented quality assurance unit.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7. </a:t>
            </a:r>
            <a:r>
              <a:rPr lang="id-ID" dirty="0" smtClean="0"/>
              <a:t>AIOU and UT need more effic</a:t>
            </a:r>
            <a:r>
              <a:rPr lang="en-US" dirty="0" err="1" smtClean="0"/>
              <a:t>i</a:t>
            </a:r>
            <a:r>
              <a:rPr lang="id-ID" dirty="0" smtClean="0"/>
              <a:t>ent infrastructure, monitoring and controlling system for the e-learning and student support servi</a:t>
            </a:r>
            <a:r>
              <a:rPr lang="en-US" dirty="0" smtClean="0"/>
              <a:t>c</a:t>
            </a:r>
            <a:r>
              <a:rPr lang="id-ID" dirty="0" smtClean="0"/>
              <a:t>es at regional centers.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2400"/>
            <a:ext cx="1282700" cy="1130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Universitas</a:t>
            </a:r>
            <a:r>
              <a:rPr lang="en-US" sz="4800" b="1" dirty="0" smtClean="0"/>
              <a:t> Terbuka</a:t>
            </a:r>
            <a:endParaRPr lang="en-US" sz="4800" b="1" dirty="0"/>
          </a:p>
        </p:txBody>
      </p:sp>
      <p:pic>
        <p:nvPicPr>
          <p:cNvPr id="4" name="Content Placeholder 3" descr="14203329_944055125706504_834170521819957833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524000"/>
            <a:ext cx="8046156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Recommendations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Collaboration in Research Projects/joint researches at faculty and students level for quality enhancement in research work.</a:t>
            </a:r>
          </a:p>
          <a:p>
            <a:pPr lvl="0"/>
            <a:r>
              <a:rPr lang="en-US" dirty="0" smtClean="0"/>
              <a:t>Collaboration and exchange of designed </a:t>
            </a:r>
            <a:r>
              <a:rPr lang="en-US" dirty="0" smtClean="0"/>
              <a:t>instructions as </a:t>
            </a:r>
            <a:r>
              <a:rPr lang="en-US" dirty="0" smtClean="0"/>
              <a:t>well </a:t>
            </a:r>
            <a:r>
              <a:rPr lang="en-US" dirty="0" smtClean="0"/>
              <a:t>as exchange </a:t>
            </a:r>
            <a:r>
              <a:rPr lang="en-US" dirty="0" smtClean="0"/>
              <a:t>of quality standards. </a:t>
            </a:r>
          </a:p>
          <a:p>
            <a:pPr lvl="0"/>
            <a:r>
              <a:rPr lang="en-US" dirty="0" smtClean="0"/>
              <a:t>Comparison of different systems and sub-systems of AIOU and UT i.e. Examination, Admission, Student Support Services for the exchange of strengths between universities to eliminate weaknesses of ODL system implementation</a:t>
            </a:r>
          </a:p>
          <a:p>
            <a:pPr lvl="0"/>
            <a:r>
              <a:rPr lang="en-US" dirty="0" smtClean="0"/>
              <a:t>Faculty and administrative exchange programs for Quality Assurance Policies implementation.</a:t>
            </a:r>
          </a:p>
          <a:p>
            <a:pPr lvl="0"/>
            <a:r>
              <a:rPr lang="en-US" dirty="0" smtClean="0"/>
              <a:t>Collaboration in monitoring and feedback systems and assessment systems</a:t>
            </a:r>
          </a:p>
          <a:p>
            <a:pPr lvl="0"/>
            <a:r>
              <a:rPr lang="en-US" dirty="0" smtClean="0"/>
              <a:t>Globalized programs </a:t>
            </a:r>
          </a:p>
          <a:p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2400"/>
            <a:ext cx="1282700" cy="1130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References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en-US" dirty="0" smtClean="0"/>
              <a:t>Brennan, J. L. (1998). </a:t>
            </a:r>
            <a:r>
              <a:rPr lang="en-US" i="1" dirty="0" smtClean="0"/>
              <a:t>Quality assurance in higher education: A legislative review and needs analysis of developments in Central and Eastern Europe</a:t>
            </a:r>
            <a:r>
              <a:rPr lang="en-US" dirty="0" smtClean="0"/>
              <a:t>. London, UK: European Training Foundation/Quality Support Centre.</a:t>
            </a:r>
          </a:p>
          <a:p>
            <a:pPr lvl="0">
              <a:buNone/>
            </a:pPr>
            <a:r>
              <a:rPr lang="en-US" dirty="0" smtClean="0"/>
              <a:t>COL, (2016) Open and Distance Learning Quality Assurance in Commonwealth Universities. 4710 Kingsway,suite2500 Burnaby, British Columbia Canada VSH 4M2</a:t>
            </a:r>
          </a:p>
          <a:p>
            <a:pPr lvl="0">
              <a:buNone/>
            </a:pPr>
            <a:r>
              <a:rPr lang="en-US" dirty="0" smtClean="0"/>
              <a:t>DQE, (2016) Directorate of Quality Enhancement, </a:t>
            </a:r>
            <a:r>
              <a:rPr lang="en-US" dirty="0" err="1" smtClean="0"/>
              <a:t>Allama</a:t>
            </a:r>
            <a:r>
              <a:rPr lang="en-US" dirty="0" smtClean="0"/>
              <a:t> </a:t>
            </a:r>
            <a:r>
              <a:rPr lang="en-US" dirty="0" err="1" smtClean="0"/>
              <a:t>Iqbal</a:t>
            </a:r>
            <a:r>
              <a:rPr lang="en-US" dirty="0" smtClean="0"/>
              <a:t> Open University Islamabad Pakistan </a:t>
            </a:r>
            <a:r>
              <a:rPr lang="en-US" u="sng" dirty="0" smtClean="0">
                <a:hlinkClick r:id="rId2"/>
              </a:rPr>
              <a:t>http://www.aiou.edu.pk/dqe/index.asp retrieved on 07-09-2016</a:t>
            </a:r>
            <a:r>
              <a:rPr lang="en-US" dirty="0" smtClean="0"/>
              <a:t> at 12:30 pm</a:t>
            </a:r>
          </a:p>
          <a:p>
            <a:pPr lvl="0">
              <a:buNone/>
            </a:pPr>
            <a:r>
              <a:rPr lang="en-US" dirty="0" smtClean="0"/>
              <a:t>NACTE , (2016)  </a:t>
            </a:r>
            <a:r>
              <a:rPr lang="en-US" i="1" dirty="0" smtClean="0"/>
              <a:t>National Accreditation Council for Teacher Education</a:t>
            </a:r>
            <a:r>
              <a:rPr lang="en-US" dirty="0" smtClean="0"/>
              <a:t> </a:t>
            </a:r>
            <a:r>
              <a:rPr lang="en-US" i="1" dirty="0" smtClean="0"/>
              <a:t>Pakistan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www.nacte.org.pk</a:t>
            </a:r>
            <a:r>
              <a:rPr lang="en-US" dirty="0" smtClean="0"/>
              <a:t>) retrieved on 06-09-2016 at 2:30 PM</a:t>
            </a:r>
          </a:p>
          <a:p>
            <a:pPr lvl="0">
              <a:buNone/>
            </a:pPr>
            <a:r>
              <a:rPr lang="en-US" dirty="0" smtClean="0"/>
              <a:t>HEC, (2016) </a:t>
            </a:r>
            <a:r>
              <a:rPr lang="en-US" i="1" dirty="0" smtClean="0"/>
              <a:t>Higher Education Commission of </a:t>
            </a:r>
            <a:r>
              <a:rPr lang="en-US" i="1" dirty="0" err="1" smtClean="0"/>
              <a:t>Pakistan.http</a:t>
            </a:r>
            <a:r>
              <a:rPr lang="en-US" i="1" dirty="0" smtClean="0"/>
              <a:t>://</a:t>
            </a:r>
            <a:r>
              <a:rPr lang="en-US" i="1" dirty="0" err="1" smtClean="0"/>
              <a:t>www.hec.gov.pk</a:t>
            </a:r>
            <a:r>
              <a:rPr lang="en-US" i="1" dirty="0" smtClean="0"/>
              <a:t>/</a:t>
            </a:r>
            <a:r>
              <a:rPr lang="en-US" i="1" dirty="0" err="1" smtClean="0"/>
              <a:t>english</a:t>
            </a:r>
            <a:r>
              <a:rPr lang="en-US" i="1" dirty="0" smtClean="0"/>
              <a:t>/Pages/</a:t>
            </a:r>
            <a:r>
              <a:rPr lang="en-US" i="1" dirty="0" err="1" smtClean="0"/>
              <a:t>Home.aspx</a:t>
            </a:r>
            <a:r>
              <a:rPr lang="en-US" dirty="0" smtClean="0"/>
              <a:t> retrieved on 06-09-2016 at 2:00 PM</a:t>
            </a:r>
          </a:p>
          <a:p>
            <a:pPr lvl="0">
              <a:buNone/>
            </a:pPr>
            <a:r>
              <a:rPr lang="en-US" dirty="0" smtClean="0"/>
              <a:t>NBEAC ,(2016)  </a:t>
            </a:r>
            <a:r>
              <a:rPr lang="en-US" i="1" dirty="0" smtClean="0"/>
              <a:t>National Business Education Accreditation Council, Pakistan</a:t>
            </a:r>
            <a:r>
              <a:rPr lang="en-US" dirty="0" smtClean="0"/>
              <a:t> (http://www.nbeac.org.pk/) retrieved on 06-09-2016 at 2:00 PM</a:t>
            </a:r>
          </a:p>
          <a:p>
            <a:pPr lvl="0">
              <a:buNone/>
            </a:pPr>
            <a:r>
              <a:rPr lang="en-US" dirty="0" smtClean="0"/>
              <a:t>PEC , (2016)</a:t>
            </a:r>
            <a:r>
              <a:rPr lang="en-US" i="1" dirty="0" smtClean="0"/>
              <a:t>Pakistan Engineering Council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http://psee.org.pk/site/</a:t>
            </a:r>
            <a:r>
              <a:rPr lang="en-US" dirty="0" smtClean="0"/>
              <a:t>) retrieved on 06-09-2016 at 2:35 PM</a:t>
            </a:r>
          </a:p>
          <a:p>
            <a:pPr lvl="0">
              <a:buNone/>
            </a:pPr>
            <a:r>
              <a:rPr lang="en-US" dirty="0" smtClean="0"/>
              <a:t>PM&amp;DC, (2016)  </a:t>
            </a:r>
            <a:r>
              <a:rPr lang="en-US" i="1" dirty="0" smtClean="0"/>
              <a:t>Pakistan Medical and Dental Council</a:t>
            </a:r>
            <a:r>
              <a:rPr lang="en-US" dirty="0" smtClean="0"/>
              <a:t>  </a:t>
            </a:r>
            <a:r>
              <a:rPr lang="en-US" dirty="0" smtClean="0">
                <a:hlinkClick r:id="rId5"/>
              </a:rPr>
              <a:t>http://www.pmdc.org.pk</a:t>
            </a:r>
            <a:r>
              <a:rPr lang="en-US" dirty="0" smtClean="0"/>
              <a:t>) retrieved on 06-09-2016 at 2:35 PM</a:t>
            </a:r>
          </a:p>
          <a:p>
            <a:pPr lvl="0">
              <a:buNone/>
            </a:pPr>
            <a:r>
              <a:rPr lang="en-US" dirty="0" smtClean="0"/>
              <a:t>QAU, (2016) </a:t>
            </a:r>
            <a:r>
              <a:rPr lang="en-US" i="1" dirty="0" smtClean="0"/>
              <a:t>List of procedures for Quality Assurance System in Academic Management and Distance Learning Management</a:t>
            </a:r>
            <a:r>
              <a:rPr lang="en-US" dirty="0" smtClean="0"/>
              <a:t>, </a:t>
            </a:r>
            <a:r>
              <a:rPr lang="en-US" dirty="0" err="1" smtClean="0"/>
              <a:t>Universitas</a:t>
            </a:r>
            <a:r>
              <a:rPr lang="en-US" dirty="0" smtClean="0"/>
              <a:t> Terbuka Indonesia.</a:t>
            </a:r>
          </a:p>
          <a:p>
            <a:pPr lvl="0">
              <a:buNone/>
            </a:pPr>
            <a:r>
              <a:rPr lang="en-US" dirty="0" smtClean="0"/>
              <a:t>UT, (2012) </a:t>
            </a:r>
            <a:r>
              <a:rPr lang="en-US" i="1" dirty="0" smtClean="0"/>
              <a:t>Quality Assurance system </a:t>
            </a:r>
            <a:r>
              <a:rPr lang="en-US" i="1" dirty="0" err="1" smtClean="0"/>
              <a:t>Universitas</a:t>
            </a:r>
            <a:r>
              <a:rPr lang="en-US" i="1" dirty="0" smtClean="0"/>
              <a:t> Terbuka 2012</a:t>
            </a:r>
            <a:r>
              <a:rPr lang="en-US" dirty="0" smtClean="0"/>
              <a:t> printed by  </a:t>
            </a:r>
            <a:r>
              <a:rPr lang="en-US" dirty="0" err="1" smtClean="0"/>
              <a:t>Universitas</a:t>
            </a:r>
            <a:r>
              <a:rPr lang="en-US" dirty="0" smtClean="0"/>
              <a:t> Terbuka Indonesia</a:t>
            </a:r>
          </a:p>
          <a:p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00" y="152400"/>
            <a:ext cx="1282700" cy="11303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232559_1253780287974141_872117798731208268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763000" cy="6248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First Day at UT </a:t>
            </a:r>
            <a:r>
              <a:rPr lang="en-US" dirty="0" smtClean="0">
                <a:sym typeface="Wingdings" pitchFamily="2" charset="2"/>
              </a:rPr>
              <a:t> </a:t>
            </a:r>
            <a:endParaRPr lang="en-US" dirty="0"/>
          </a:p>
        </p:txBody>
      </p:sp>
      <p:pic>
        <p:nvPicPr>
          <p:cNvPr id="4" name="Content Placeholder 3" descr="14264884_944056599039690_287490238747293206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2545854" cy="4983163"/>
          </a:xfrm>
        </p:spPr>
      </p:pic>
      <p:pic>
        <p:nvPicPr>
          <p:cNvPr id="5" name="Picture 4" descr="14264038_944056569039693_798986493223557887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447800"/>
            <a:ext cx="55626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Discussions, Interviews   </a:t>
            </a:r>
            <a:endParaRPr lang="en-US" dirty="0"/>
          </a:p>
        </p:txBody>
      </p:sp>
      <p:pic>
        <p:nvPicPr>
          <p:cNvPr id="4" name="Content Placeholder 3" descr="14233257_944056685706348_259683693747817336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143000"/>
            <a:ext cx="4038600" cy="5181600"/>
          </a:xfrm>
        </p:spPr>
      </p:pic>
      <p:pic>
        <p:nvPicPr>
          <p:cNvPr id="5" name="Picture 4" descr="14183679_944055925706424_377075518122083392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37338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199552_944061069039243_461142887157716767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810000"/>
            <a:ext cx="3733800" cy="2743200"/>
          </a:xfrm>
        </p:spPr>
      </p:pic>
      <p:pic>
        <p:nvPicPr>
          <p:cNvPr id="5" name="Picture 4" descr="14212100_944055659039784_348325516834986905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733800"/>
            <a:ext cx="4495800" cy="2800350"/>
          </a:xfrm>
          <a:prstGeom prst="rect">
            <a:avLst/>
          </a:prstGeom>
        </p:spPr>
      </p:pic>
      <p:pic>
        <p:nvPicPr>
          <p:cNvPr id="6" name="Picture 5" descr="14199513_944055075706509_893709823813471894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212665_944055735706443_699646421784835296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895600"/>
            <a:ext cx="4267200" cy="3230563"/>
          </a:xfrm>
        </p:spPr>
      </p:pic>
      <p:pic>
        <p:nvPicPr>
          <p:cNvPr id="5" name="Picture 4" descr="14224785_944056059039744_707126649949782416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8305800" cy="2514600"/>
          </a:xfrm>
          <a:prstGeom prst="rect">
            <a:avLst/>
          </a:prstGeom>
        </p:spPr>
      </p:pic>
      <p:pic>
        <p:nvPicPr>
          <p:cNvPr id="6" name="Picture 5" descr="14264248_944055832373100_275269447976724184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95600"/>
            <a:ext cx="40386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203117_944054899039860_90517300491120209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0"/>
            <a:ext cx="3657600" cy="3382963"/>
          </a:xfrm>
        </p:spPr>
      </p:pic>
      <p:pic>
        <p:nvPicPr>
          <p:cNvPr id="5" name="Picture 4" descr="14237697_943765885735428_527617902798869325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971800"/>
            <a:ext cx="4191000" cy="3429000"/>
          </a:xfrm>
          <a:prstGeom prst="rect">
            <a:avLst/>
          </a:prstGeom>
        </p:spPr>
      </p:pic>
      <p:pic>
        <p:nvPicPr>
          <p:cNvPr id="6" name="Picture 5" descr="14212681_944056125706404_235307641311889809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28600"/>
            <a:ext cx="78486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838450"/>
          </a:xfrm>
        </p:spPr>
        <p:txBody>
          <a:bodyPr>
            <a:normAutofit fontScale="90000"/>
          </a:bodyPr>
          <a:lstStyle/>
          <a:p>
            <a:r>
              <a:rPr lang="id-ID" b="1" i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d-ID" sz="3100" b="1" dirty="0" smtClean="0"/>
              <a:t>COMPARATIVE STUDY OF QUALITY ASSURANCE PRACTICES IN OPEN DISTANCE LEARNING (ODL) </a:t>
            </a:r>
            <a:r>
              <a:rPr lang="en-US" sz="3100" b="1" dirty="0" smtClean="0"/>
              <a:t>Universities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Ms. Tahira Bibi (PhD, EPM)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EPPSL Department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Allama Iqbal Open University </a:t>
            </a:r>
            <a:r>
              <a:rPr lang="en-US" dirty="0" err="1" smtClean="0">
                <a:solidFill>
                  <a:schemeClr val="tx1"/>
                </a:solidFill>
              </a:rPr>
              <a:t>Islamabad,Pakistan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tahira.naushahi@aiou.edu.pk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28599"/>
            <a:ext cx="9144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203200"/>
            <a:ext cx="1282700" cy="11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1795</Words>
  <Application>Microsoft Office PowerPoint</Application>
  <PresentationFormat>On-screen Show (4:3)</PresentationFormat>
  <Paragraphs>190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Allama Iqbal Open University</vt:lpstr>
      <vt:lpstr>AIOU</vt:lpstr>
      <vt:lpstr>Universitas Terbuka</vt:lpstr>
      <vt:lpstr>My First Day at UT  </vt:lpstr>
      <vt:lpstr>Discussions, Interviews   </vt:lpstr>
      <vt:lpstr>Slide 6</vt:lpstr>
      <vt:lpstr>Slide 7</vt:lpstr>
      <vt:lpstr>Slide 8</vt:lpstr>
      <vt:lpstr>  COMPARATIVE STUDY OF QUALITY ASSURANCE PRACTICES IN OPEN DISTANCE LEARNING (ODL) Universities </vt:lpstr>
      <vt:lpstr>Quality Assurance in ODL</vt:lpstr>
      <vt:lpstr>Framing of Issues</vt:lpstr>
      <vt:lpstr>Quality Assurance in ODL</vt:lpstr>
      <vt:lpstr>Directorate of Quality Enhancement  </vt:lpstr>
      <vt:lpstr>Directorate of Quality Enhancement  </vt:lpstr>
      <vt:lpstr>Directorate of Quality Enhancement </vt:lpstr>
      <vt:lpstr>Quality Assurance Unit of UT Indonesia </vt:lpstr>
      <vt:lpstr>Accreditation and Certification </vt:lpstr>
      <vt:lpstr>Quality Assurance Practices</vt:lpstr>
      <vt:lpstr>Threats that Affect the  Quality Assurance of the ODL </vt:lpstr>
      <vt:lpstr>Threats that Affect the  Quality Assurance of the ODL </vt:lpstr>
      <vt:lpstr>Threats that Affect the  Quality Assurance of the ODL </vt:lpstr>
      <vt:lpstr>Threats that Affect the  Quality Assurance of the ODL UT </vt:lpstr>
      <vt:lpstr>Threats that Affect the  Quality Assurance of the ODL UT </vt:lpstr>
      <vt:lpstr>Proposed Strategies AIOU</vt:lpstr>
      <vt:lpstr>Proposed Strategies AIOU</vt:lpstr>
      <vt:lpstr>Proposed Strategies UT</vt:lpstr>
      <vt:lpstr>Proposed Strategies UT</vt:lpstr>
      <vt:lpstr>Summary/ Conclusion </vt:lpstr>
      <vt:lpstr>Summary/Conclusion </vt:lpstr>
      <vt:lpstr>Recommendations</vt:lpstr>
      <vt:lpstr>References 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administrator1</dc:creator>
  <cp:lastModifiedBy>Tahira Naushahi</cp:lastModifiedBy>
  <cp:revision>78</cp:revision>
  <dcterms:created xsi:type="dcterms:W3CDTF">2006-08-16T00:00:00Z</dcterms:created>
  <dcterms:modified xsi:type="dcterms:W3CDTF">2019-10-15T03:41:13Z</dcterms:modified>
</cp:coreProperties>
</file>