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4" r:id="rId5"/>
    <p:sldId id="259" r:id="rId6"/>
    <p:sldId id="265" r:id="rId7"/>
    <p:sldId id="266" r:id="rId8"/>
    <p:sldId id="260" r:id="rId9"/>
    <p:sldId id="261" r:id="rId10"/>
    <p:sldId id="262"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7" d="100"/>
          <a:sy n="77" d="100"/>
        </p:scale>
        <p:origin x="49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E4C2D7-1FF2-42F1-9016-97303330104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F506B46-3A2D-45F4-86B4-0A309D422946}">
      <dgm:prSet phldrT="[Text]" custT="1"/>
      <dgm:spPr/>
      <dgm:t>
        <a:bodyPr/>
        <a:lstStyle/>
        <a:p>
          <a:pPr>
            <a:buFont typeface="+mj-lt"/>
            <a:buNone/>
          </a:pPr>
          <a:r>
            <a:rPr lang="en-US" sz="2000" dirty="0">
              <a:latin typeface="Calibri" panose="020F0502020204030204" pitchFamily="34" charset="0"/>
            </a:rPr>
            <a:t>How communication patterns would affect the students’ satisfaction during last semester?</a:t>
          </a:r>
        </a:p>
      </dgm:t>
    </dgm:pt>
    <dgm:pt modelId="{7843FCE3-B597-44BE-9ACA-380C5A639B57}" type="parTrans" cxnId="{1D21B48D-90C3-4F4F-B42C-EEAB4DC05173}">
      <dgm:prSet/>
      <dgm:spPr/>
      <dgm:t>
        <a:bodyPr/>
        <a:lstStyle/>
        <a:p>
          <a:endParaRPr lang="en-US"/>
        </a:p>
      </dgm:t>
    </dgm:pt>
    <dgm:pt modelId="{DC7893EC-88F1-4F8F-925E-58F7F704E123}" type="sibTrans" cxnId="{1D21B48D-90C3-4F4F-B42C-EEAB4DC05173}">
      <dgm:prSet/>
      <dgm:spPr/>
      <dgm:t>
        <a:bodyPr/>
        <a:lstStyle/>
        <a:p>
          <a:endParaRPr lang="en-US"/>
        </a:p>
      </dgm:t>
    </dgm:pt>
    <dgm:pt modelId="{21E13932-A028-4FA3-8703-D2B31444E776}">
      <dgm:prSet phldrT="[Text]" custT="1"/>
      <dgm:spPr/>
      <dgm:t>
        <a:bodyPr/>
        <a:lstStyle/>
        <a:p>
          <a:pPr>
            <a:buFont typeface="+mj-lt"/>
            <a:buNone/>
          </a:pPr>
          <a:r>
            <a:rPr lang="en-US" sz="2000" dirty="0">
              <a:latin typeface="Calibri" panose="020F0502020204030204" pitchFamily="34" charset="0"/>
            </a:rPr>
            <a:t>How satisfaction of students enrolled in Fall &amp; Spring 2016 vary from those enrolled in Fall &amp; Spring 2018 regarding their communication patterns and the guidance they have received in their final semester?</a:t>
          </a:r>
        </a:p>
      </dgm:t>
    </dgm:pt>
    <dgm:pt modelId="{6A44EE82-AE07-4E62-A7F6-0AB331540F7E}" type="parTrans" cxnId="{3288B6C4-7926-47F4-8213-7489512DFD32}">
      <dgm:prSet/>
      <dgm:spPr/>
      <dgm:t>
        <a:bodyPr/>
        <a:lstStyle/>
        <a:p>
          <a:endParaRPr lang="en-US"/>
        </a:p>
      </dgm:t>
    </dgm:pt>
    <dgm:pt modelId="{73D557C2-E445-4236-A3A6-43008FB39B40}" type="sibTrans" cxnId="{3288B6C4-7926-47F4-8213-7489512DFD32}">
      <dgm:prSet/>
      <dgm:spPr/>
      <dgm:t>
        <a:bodyPr/>
        <a:lstStyle/>
        <a:p>
          <a:endParaRPr lang="en-US"/>
        </a:p>
      </dgm:t>
    </dgm:pt>
    <dgm:pt modelId="{DEF2E237-E858-43BE-B95E-8794F6DD6631}">
      <dgm:prSet phldrT="[Text]" custT="1"/>
      <dgm:spPr/>
      <dgm:t>
        <a:bodyPr/>
        <a:lstStyle/>
        <a:p>
          <a:r>
            <a:rPr lang="en-US" sz="2000" dirty="0">
              <a:latin typeface="Calibri" panose="020F0502020204030204" pitchFamily="34" charset="0"/>
            </a:rPr>
            <a:t>How one-to-one Skype sessions are affective for improving their conceptual clarity and completion of project successfully?</a:t>
          </a:r>
        </a:p>
      </dgm:t>
    </dgm:pt>
    <dgm:pt modelId="{C5AC5B45-5733-40E7-8EBA-F09AACB9428C}" type="parTrans" cxnId="{A756A771-B193-4156-90C4-7FCA320F199F}">
      <dgm:prSet/>
      <dgm:spPr/>
      <dgm:t>
        <a:bodyPr/>
        <a:lstStyle/>
        <a:p>
          <a:endParaRPr lang="en-US"/>
        </a:p>
      </dgm:t>
    </dgm:pt>
    <dgm:pt modelId="{C50913F6-AAFA-4447-902D-E82315C5FE33}" type="sibTrans" cxnId="{A756A771-B193-4156-90C4-7FCA320F199F}">
      <dgm:prSet/>
      <dgm:spPr/>
      <dgm:t>
        <a:bodyPr/>
        <a:lstStyle/>
        <a:p>
          <a:endParaRPr lang="en-US"/>
        </a:p>
      </dgm:t>
    </dgm:pt>
    <dgm:pt modelId="{7C09499E-C829-4110-B06B-C4E6619B19BA}" type="pres">
      <dgm:prSet presAssocID="{EDE4C2D7-1FF2-42F1-9016-973033301049}" presName="diagram" presStyleCnt="0">
        <dgm:presLayoutVars>
          <dgm:dir/>
          <dgm:resizeHandles val="exact"/>
        </dgm:presLayoutVars>
      </dgm:prSet>
      <dgm:spPr/>
    </dgm:pt>
    <dgm:pt modelId="{4AC6D989-FF1C-472F-AC63-1E9C15230D87}" type="pres">
      <dgm:prSet presAssocID="{FF506B46-3A2D-45F4-86B4-0A309D422946}" presName="node" presStyleLbl="node1" presStyleIdx="0" presStyleCnt="3" custScaleY="161804">
        <dgm:presLayoutVars>
          <dgm:bulletEnabled val="1"/>
        </dgm:presLayoutVars>
      </dgm:prSet>
      <dgm:spPr/>
    </dgm:pt>
    <dgm:pt modelId="{EC84C05C-A8AC-44B5-9F62-79FBEEF8C92C}" type="pres">
      <dgm:prSet presAssocID="{DC7893EC-88F1-4F8F-925E-58F7F704E123}" presName="sibTrans" presStyleCnt="0"/>
      <dgm:spPr/>
    </dgm:pt>
    <dgm:pt modelId="{81240CFA-0B79-4ADD-98F0-ADEEFAC4E26D}" type="pres">
      <dgm:prSet presAssocID="{21E13932-A028-4FA3-8703-D2B31444E776}" presName="node" presStyleLbl="node1" presStyleIdx="1" presStyleCnt="3" custScaleY="167396">
        <dgm:presLayoutVars>
          <dgm:bulletEnabled val="1"/>
        </dgm:presLayoutVars>
      </dgm:prSet>
      <dgm:spPr/>
    </dgm:pt>
    <dgm:pt modelId="{4C080E79-07CA-43A2-8F23-56219D72A45D}" type="pres">
      <dgm:prSet presAssocID="{73D557C2-E445-4236-A3A6-43008FB39B40}" presName="sibTrans" presStyleCnt="0"/>
      <dgm:spPr/>
    </dgm:pt>
    <dgm:pt modelId="{728A421B-0ADF-4F4C-A7B1-90FB7544F77B}" type="pres">
      <dgm:prSet presAssocID="{DEF2E237-E858-43BE-B95E-8794F6DD6631}" presName="node" presStyleLbl="node1" presStyleIdx="2" presStyleCnt="3" custScaleY="159940">
        <dgm:presLayoutVars>
          <dgm:bulletEnabled val="1"/>
        </dgm:presLayoutVars>
      </dgm:prSet>
      <dgm:spPr/>
    </dgm:pt>
  </dgm:ptLst>
  <dgm:cxnLst>
    <dgm:cxn modelId="{94964F5F-D401-4D3C-B73D-0B37249704F9}" type="presOf" srcId="{EDE4C2D7-1FF2-42F1-9016-973033301049}" destId="{7C09499E-C829-4110-B06B-C4E6619B19BA}" srcOrd="0" destOrd="0" presId="urn:microsoft.com/office/officeart/2005/8/layout/default"/>
    <dgm:cxn modelId="{A756A771-B193-4156-90C4-7FCA320F199F}" srcId="{EDE4C2D7-1FF2-42F1-9016-973033301049}" destId="{DEF2E237-E858-43BE-B95E-8794F6DD6631}" srcOrd="2" destOrd="0" parTransId="{C5AC5B45-5733-40E7-8EBA-F09AACB9428C}" sibTransId="{C50913F6-AAFA-4447-902D-E82315C5FE33}"/>
    <dgm:cxn modelId="{1D21B48D-90C3-4F4F-B42C-EEAB4DC05173}" srcId="{EDE4C2D7-1FF2-42F1-9016-973033301049}" destId="{FF506B46-3A2D-45F4-86B4-0A309D422946}" srcOrd="0" destOrd="0" parTransId="{7843FCE3-B597-44BE-9ACA-380C5A639B57}" sibTransId="{DC7893EC-88F1-4F8F-925E-58F7F704E123}"/>
    <dgm:cxn modelId="{6762DDAE-5EA6-488A-A713-6F01A5303BB4}" type="presOf" srcId="{FF506B46-3A2D-45F4-86B4-0A309D422946}" destId="{4AC6D989-FF1C-472F-AC63-1E9C15230D87}" srcOrd="0" destOrd="0" presId="urn:microsoft.com/office/officeart/2005/8/layout/default"/>
    <dgm:cxn modelId="{3288B6C4-7926-47F4-8213-7489512DFD32}" srcId="{EDE4C2D7-1FF2-42F1-9016-973033301049}" destId="{21E13932-A028-4FA3-8703-D2B31444E776}" srcOrd="1" destOrd="0" parTransId="{6A44EE82-AE07-4E62-A7F6-0AB331540F7E}" sibTransId="{73D557C2-E445-4236-A3A6-43008FB39B40}"/>
    <dgm:cxn modelId="{661B05DA-25EA-49F0-BEEE-EADCE6FB6DC8}" type="presOf" srcId="{DEF2E237-E858-43BE-B95E-8794F6DD6631}" destId="{728A421B-0ADF-4F4C-A7B1-90FB7544F77B}" srcOrd="0" destOrd="0" presId="urn:microsoft.com/office/officeart/2005/8/layout/default"/>
    <dgm:cxn modelId="{B6EEBEE8-3EEA-4F26-9DDE-C0DBF0EB6B73}" type="presOf" srcId="{21E13932-A028-4FA3-8703-D2B31444E776}" destId="{81240CFA-0B79-4ADD-98F0-ADEEFAC4E26D}" srcOrd="0" destOrd="0" presId="urn:microsoft.com/office/officeart/2005/8/layout/default"/>
    <dgm:cxn modelId="{968CF2FF-A2B7-4C65-AE4C-919851D36E8B}" type="presParOf" srcId="{7C09499E-C829-4110-B06B-C4E6619B19BA}" destId="{4AC6D989-FF1C-472F-AC63-1E9C15230D87}" srcOrd="0" destOrd="0" presId="urn:microsoft.com/office/officeart/2005/8/layout/default"/>
    <dgm:cxn modelId="{94BD4844-BC94-46B8-B547-6525B6805A23}" type="presParOf" srcId="{7C09499E-C829-4110-B06B-C4E6619B19BA}" destId="{EC84C05C-A8AC-44B5-9F62-79FBEEF8C92C}" srcOrd="1" destOrd="0" presId="urn:microsoft.com/office/officeart/2005/8/layout/default"/>
    <dgm:cxn modelId="{2F3A6D27-0CBC-47D0-82F9-33A4D01E20CC}" type="presParOf" srcId="{7C09499E-C829-4110-B06B-C4E6619B19BA}" destId="{81240CFA-0B79-4ADD-98F0-ADEEFAC4E26D}" srcOrd="2" destOrd="0" presId="urn:microsoft.com/office/officeart/2005/8/layout/default"/>
    <dgm:cxn modelId="{D28FC594-44C4-4CA6-9688-C831A859BBC6}" type="presParOf" srcId="{7C09499E-C829-4110-B06B-C4E6619B19BA}" destId="{4C080E79-07CA-43A2-8F23-56219D72A45D}" srcOrd="3" destOrd="0" presId="urn:microsoft.com/office/officeart/2005/8/layout/default"/>
    <dgm:cxn modelId="{AF1726BC-76F1-4E2B-9536-33415070AF62}" type="presParOf" srcId="{7C09499E-C829-4110-B06B-C4E6619B19BA}" destId="{728A421B-0ADF-4F4C-A7B1-90FB7544F77B}"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387062-44A4-4D87-A459-5A7332D8B91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B5A88480-10EC-4923-A434-CD6E4BE099FF}">
      <dgm:prSet phldrT="[Text]"/>
      <dgm:spPr/>
      <dgm:t>
        <a:bodyPr/>
        <a:lstStyle/>
        <a:p>
          <a:r>
            <a:rPr lang="en-US" dirty="0"/>
            <a:t>1</a:t>
          </a:r>
        </a:p>
      </dgm:t>
    </dgm:pt>
    <dgm:pt modelId="{2A7FCBC2-3D53-48DD-AC61-61FB62E98D08}" type="parTrans" cxnId="{6D14E892-7201-4B2F-B5A3-04691A502B0F}">
      <dgm:prSet/>
      <dgm:spPr/>
      <dgm:t>
        <a:bodyPr/>
        <a:lstStyle/>
        <a:p>
          <a:endParaRPr lang="en-US"/>
        </a:p>
      </dgm:t>
    </dgm:pt>
    <dgm:pt modelId="{C5FBD2F3-4865-4D21-AF30-D3EA61F7451F}" type="sibTrans" cxnId="{6D14E892-7201-4B2F-B5A3-04691A502B0F}">
      <dgm:prSet/>
      <dgm:spPr/>
      <dgm:t>
        <a:bodyPr/>
        <a:lstStyle/>
        <a:p>
          <a:endParaRPr lang="en-US"/>
        </a:p>
      </dgm:t>
    </dgm:pt>
    <dgm:pt modelId="{1CE9D877-8E74-433D-AA42-D3B84B2F7B80}">
      <dgm:prSet phldrT="[Text]"/>
      <dgm:spPr/>
      <dgm:t>
        <a:bodyPr/>
        <a:lstStyle/>
        <a:p>
          <a:r>
            <a:rPr lang="en-US" dirty="0">
              <a:latin typeface="Calibri" panose="020F0502020204030204" pitchFamily="34" charset="0"/>
              <a:cs typeface="Times New Roman" pitchFamily="18" charset="0"/>
            </a:rPr>
            <a:t>10 students from Fall 2015 &amp; Spring 2016 were selected</a:t>
          </a:r>
          <a:endParaRPr lang="en-US" dirty="0">
            <a:latin typeface="Calibri" panose="020F0502020204030204" pitchFamily="34" charset="0"/>
          </a:endParaRPr>
        </a:p>
      </dgm:t>
    </dgm:pt>
    <dgm:pt modelId="{7426823C-DABD-4A93-9E0D-BFEA7F7AEB06}" type="parTrans" cxnId="{4F5007BD-A35E-4956-B13E-744DEDEEB672}">
      <dgm:prSet/>
      <dgm:spPr/>
      <dgm:t>
        <a:bodyPr/>
        <a:lstStyle/>
        <a:p>
          <a:endParaRPr lang="en-US"/>
        </a:p>
      </dgm:t>
    </dgm:pt>
    <dgm:pt modelId="{2820CED2-782F-44A7-BD42-F8D2B3F34D56}" type="sibTrans" cxnId="{4F5007BD-A35E-4956-B13E-744DEDEEB672}">
      <dgm:prSet/>
      <dgm:spPr/>
      <dgm:t>
        <a:bodyPr/>
        <a:lstStyle/>
        <a:p>
          <a:endParaRPr lang="en-US"/>
        </a:p>
      </dgm:t>
    </dgm:pt>
    <dgm:pt modelId="{4BA47FA7-E23D-4D1F-8DFB-4516053CB8CC}">
      <dgm:prSet phldrT="[Text]"/>
      <dgm:spPr/>
      <dgm:t>
        <a:bodyPr/>
        <a:lstStyle/>
        <a:p>
          <a:r>
            <a:rPr lang="en-US" dirty="0">
              <a:latin typeface="Calibri" panose="020F0502020204030204" pitchFamily="34" charset="0"/>
              <a:cs typeface="Times New Roman" pitchFamily="18" charset="0"/>
            </a:rPr>
            <a:t>10 students from in Fall 2018 &amp; Spring 2018 were selected</a:t>
          </a:r>
          <a:endParaRPr lang="en-US" dirty="0">
            <a:latin typeface="Calibri" panose="020F0502020204030204" pitchFamily="34" charset="0"/>
          </a:endParaRPr>
        </a:p>
      </dgm:t>
    </dgm:pt>
    <dgm:pt modelId="{B07561E2-2DEE-4638-A822-D4070C3AFA22}" type="parTrans" cxnId="{E61C245C-078F-4230-8EDA-830A0B0170A7}">
      <dgm:prSet/>
      <dgm:spPr/>
      <dgm:t>
        <a:bodyPr/>
        <a:lstStyle/>
        <a:p>
          <a:endParaRPr lang="en-US"/>
        </a:p>
      </dgm:t>
    </dgm:pt>
    <dgm:pt modelId="{D9A314D9-1BDE-4E48-8B7E-13B9E035CA89}" type="sibTrans" cxnId="{E61C245C-078F-4230-8EDA-830A0B0170A7}">
      <dgm:prSet/>
      <dgm:spPr/>
      <dgm:t>
        <a:bodyPr/>
        <a:lstStyle/>
        <a:p>
          <a:endParaRPr lang="en-US"/>
        </a:p>
      </dgm:t>
    </dgm:pt>
    <dgm:pt modelId="{15F198F1-3686-4140-91F9-F3A084153BFB}">
      <dgm:prSet phldrT="[Text]"/>
      <dgm:spPr/>
      <dgm:t>
        <a:bodyPr/>
        <a:lstStyle/>
        <a:p>
          <a:r>
            <a:rPr lang="en-US" dirty="0"/>
            <a:t>2</a:t>
          </a:r>
        </a:p>
      </dgm:t>
    </dgm:pt>
    <dgm:pt modelId="{079B3BED-5FA5-4F47-BE83-529CCE617F11}" type="parTrans" cxnId="{3A4AD598-F7B4-4B12-A1CB-B47C68693904}">
      <dgm:prSet/>
      <dgm:spPr/>
      <dgm:t>
        <a:bodyPr/>
        <a:lstStyle/>
        <a:p>
          <a:endParaRPr lang="en-US"/>
        </a:p>
      </dgm:t>
    </dgm:pt>
    <dgm:pt modelId="{E79118AD-0097-4BFC-B706-CB4E9A201FF2}" type="sibTrans" cxnId="{3A4AD598-F7B4-4B12-A1CB-B47C68693904}">
      <dgm:prSet/>
      <dgm:spPr/>
      <dgm:t>
        <a:bodyPr/>
        <a:lstStyle/>
        <a:p>
          <a:endParaRPr lang="en-US"/>
        </a:p>
      </dgm:t>
    </dgm:pt>
    <dgm:pt modelId="{F54B69DC-2CCA-45DD-8A36-60A2DBD29EE8}">
      <dgm:prSet phldrT="[Text]"/>
      <dgm:spPr/>
      <dgm:t>
        <a:bodyPr/>
        <a:lstStyle/>
        <a:p>
          <a:r>
            <a:rPr lang="en-US" dirty="0">
              <a:latin typeface="Calibri" panose="020F0502020204030204" pitchFamily="34" charset="0"/>
              <a:cs typeface="Times New Roman" pitchFamily="18" charset="0"/>
            </a:rPr>
            <a:t>Prepared an interview protocol and fixed various time slots for the Skype Interviews for pre-skype students </a:t>
          </a:r>
          <a:endParaRPr lang="en-US" dirty="0">
            <a:latin typeface="Calibri" panose="020F0502020204030204" pitchFamily="34" charset="0"/>
          </a:endParaRPr>
        </a:p>
      </dgm:t>
    </dgm:pt>
    <dgm:pt modelId="{33A28A2B-E782-436D-9DFC-7821FD49F2BB}" type="parTrans" cxnId="{CD3F5254-64A5-4F3A-BF8D-193B02DB66B0}">
      <dgm:prSet/>
      <dgm:spPr/>
      <dgm:t>
        <a:bodyPr/>
        <a:lstStyle/>
        <a:p>
          <a:endParaRPr lang="en-US"/>
        </a:p>
      </dgm:t>
    </dgm:pt>
    <dgm:pt modelId="{3C422F37-4BA9-4B6D-8D69-AD7D4BB1891F}" type="sibTrans" cxnId="{CD3F5254-64A5-4F3A-BF8D-193B02DB66B0}">
      <dgm:prSet/>
      <dgm:spPr/>
      <dgm:t>
        <a:bodyPr/>
        <a:lstStyle/>
        <a:p>
          <a:endParaRPr lang="en-US"/>
        </a:p>
      </dgm:t>
    </dgm:pt>
    <dgm:pt modelId="{D13328E3-0CD5-4C19-BD58-27BC5CFFF8A9}">
      <dgm:prSet phldrT="[Text]"/>
      <dgm:spPr/>
      <dgm:t>
        <a:bodyPr/>
        <a:lstStyle/>
        <a:p>
          <a:r>
            <a:rPr lang="en-US" dirty="0"/>
            <a:t>3</a:t>
          </a:r>
        </a:p>
      </dgm:t>
    </dgm:pt>
    <dgm:pt modelId="{DF53FC59-E04D-4E6E-A101-A7BF6BC16208}" type="parTrans" cxnId="{5E0AC47D-92A0-4255-9C89-B7B88A438BF1}">
      <dgm:prSet/>
      <dgm:spPr/>
      <dgm:t>
        <a:bodyPr/>
        <a:lstStyle/>
        <a:p>
          <a:endParaRPr lang="en-US"/>
        </a:p>
      </dgm:t>
    </dgm:pt>
    <dgm:pt modelId="{4735A312-1F2A-45CE-A8CF-5A4C75979325}" type="sibTrans" cxnId="{5E0AC47D-92A0-4255-9C89-B7B88A438BF1}">
      <dgm:prSet/>
      <dgm:spPr/>
      <dgm:t>
        <a:bodyPr/>
        <a:lstStyle/>
        <a:p>
          <a:endParaRPr lang="en-US"/>
        </a:p>
      </dgm:t>
    </dgm:pt>
    <dgm:pt modelId="{61DB6ADC-DADC-42AD-83FF-2C489B0FAA31}">
      <dgm:prSet phldrT="[Text]"/>
      <dgm:spPr/>
      <dgm:t>
        <a:bodyPr/>
        <a:lstStyle/>
        <a:p>
          <a:r>
            <a:rPr lang="en-US" dirty="0">
              <a:latin typeface="Calibri" panose="020F0502020204030204" pitchFamily="34" charset="0"/>
              <a:cs typeface="Times New Roman" pitchFamily="18" charset="0"/>
            </a:rPr>
            <a:t>Interviews were conducted for those who has been supervised via one to one Skype sessions. </a:t>
          </a:r>
          <a:endParaRPr lang="en-US" dirty="0">
            <a:latin typeface="Calibri" panose="020F0502020204030204" pitchFamily="34" charset="0"/>
          </a:endParaRPr>
        </a:p>
      </dgm:t>
    </dgm:pt>
    <dgm:pt modelId="{6361CF10-2699-49C6-8DB5-FF6D89B23D71}" type="parTrans" cxnId="{B86EC0ED-3BE4-4947-9A61-9C8F3FFEBFC6}">
      <dgm:prSet/>
      <dgm:spPr/>
      <dgm:t>
        <a:bodyPr/>
        <a:lstStyle/>
        <a:p>
          <a:endParaRPr lang="en-US"/>
        </a:p>
      </dgm:t>
    </dgm:pt>
    <dgm:pt modelId="{A08CF93C-196C-45D0-A23E-7918585762F8}" type="sibTrans" cxnId="{B86EC0ED-3BE4-4947-9A61-9C8F3FFEBFC6}">
      <dgm:prSet/>
      <dgm:spPr/>
      <dgm:t>
        <a:bodyPr/>
        <a:lstStyle/>
        <a:p>
          <a:endParaRPr lang="en-US"/>
        </a:p>
      </dgm:t>
    </dgm:pt>
    <dgm:pt modelId="{DC257BFF-487C-46B7-887F-D1D1F3923358}" type="pres">
      <dgm:prSet presAssocID="{8F387062-44A4-4D87-A459-5A7332D8B910}" presName="linearFlow" presStyleCnt="0">
        <dgm:presLayoutVars>
          <dgm:dir/>
          <dgm:animLvl val="lvl"/>
          <dgm:resizeHandles val="exact"/>
        </dgm:presLayoutVars>
      </dgm:prSet>
      <dgm:spPr/>
    </dgm:pt>
    <dgm:pt modelId="{4D87A37F-C16A-417C-AA01-64DD641A9B4D}" type="pres">
      <dgm:prSet presAssocID="{B5A88480-10EC-4923-A434-CD6E4BE099FF}" presName="composite" presStyleCnt="0"/>
      <dgm:spPr/>
    </dgm:pt>
    <dgm:pt modelId="{13348763-D41E-4CB6-B865-64EB861A3F7D}" type="pres">
      <dgm:prSet presAssocID="{B5A88480-10EC-4923-A434-CD6E4BE099FF}" presName="parentText" presStyleLbl="alignNode1" presStyleIdx="0" presStyleCnt="3">
        <dgm:presLayoutVars>
          <dgm:chMax val="1"/>
          <dgm:bulletEnabled val="1"/>
        </dgm:presLayoutVars>
      </dgm:prSet>
      <dgm:spPr/>
    </dgm:pt>
    <dgm:pt modelId="{1BE46A26-B1A9-488B-A3D9-BCDED3FC1683}" type="pres">
      <dgm:prSet presAssocID="{B5A88480-10EC-4923-A434-CD6E4BE099FF}" presName="descendantText" presStyleLbl="alignAcc1" presStyleIdx="0" presStyleCnt="3">
        <dgm:presLayoutVars>
          <dgm:bulletEnabled val="1"/>
        </dgm:presLayoutVars>
      </dgm:prSet>
      <dgm:spPr/>
    </dgm:pt>
    <dgm:pt modelId="{BC5DB54B-E468-4C2C-9C27-7C21FFB3B80B}" type="pres">
      <dgm:prSet presAssocID="{C5FBD2F3-4865-4D21-AF30-D3EA61F7451F}" presName="sp" presStyleCnt="0"/>
      <dgm:spPr/>
    </dgm:pt>
    <dgm:pt modelId="{F26CEA9D-7B4A-46EA-8F04-72485CA1C64A}" type="pres">
      <dgm:prSet presAssocID="{15F198F1-3686-4140-91F9-F3A084153BFB}" presName="composite" presStyleCnt="0"/>
      <dgm:spPr/>
    </dgm:pt>
    <dgm:pt modelId="{CF89192E-D776-4CF4-A550-1B70A879F32C}" type="pres">
      <dgm:prSet presAssocID="{15F198F1-3686-4140-91F9-F3A084153BFB}" presName="parentText" presStyleLbl="alignNode1" presStyleIdx="1" presStyleCnt="3">
        <dgm:presLayoutVars>
          <dgm:chMax val="1"/>
          <dgm:bulletEnabled val="1"/>
        </dgm:presLayoutVars>
      </dgm:prSet>
      <dgm:spPr/>
    </dgm:pt>
    <dgm:pt modelId="{30FE6E72-BF7B-4F32-807D-717333C0A9FF}" type="pres">
      <dgm:prSet presAssocID="{15F198F1-3686-4140-91F9-F3A084153BFB}" presName="descendantText" presStyleLbl="alignAcc1" presStyleIdx="1" presStyleCnt="3">
        <dgm:presLayoutVars>
          <dgm:bulletEnabled val="1"/>
        </dgm:presLayoutVars>
      </dgm:prSet>
      <dgm:spPr/>
    </dgm:pt>
    <dgm:pt modelId="{DFC97D48-ACA2-45AB-9C73-2424484275C2}" type="pres">
      <dgm:prSet presAssocID="{E79118AD-0097-4BFC-B706-CB4E9A201FF2}" presName="sp" presStyleCnt="0"/>
      <dgm:spPr/>
    </dgm:pt>
    <dgm:pt modelId="{09A439B3-3EE8-47A9-A85D-9DE1502C78E7}" type="pres">
      <dgm:prSet presAssocID="{D13328E3-0CD5-4C19-BD58-27BC5CFFF8A9}" presName="composite" presStyleCnt="0"/>
      <dgm:spPr/>
    </dgm:pt>
    <dgm:pt modelId="{CA40C6A7-593B-4282-B941-8AC7F0A59D6A}" type="pres">
      <dgm:prSet presAssocID="{D13328E3-0CD5-4C19-BD58-27BC5CFFF8A9}" presName="parentText" presStyleLbl="alignNode1" presStyleIdx="2" presStyleCnt="3">
        <dgm:presLayoutVars>
          <dgm:chMax val="1"/>
          <dgm:bulletEnabled val="1"/>
        </dgm:presLayoutVars>
      </dgm:prSet>
      <dgm:spPr/>
    </dgm:pt>
    <dgm:pt modelId="{83BF078A-0B43-461C-BEF0-E707CAE04CFA}" type="pres">
      <dgm:prSet presAssocID="{D13328E3-0CD5-4C19-BD58-27BC5CFFF8A9}" presName="descendantText" presStyleLbl="alignAcc1" presStyleIdx="2" presStyleCnt="3">
        <dgm:presLayoutVars>
          <dgm:bulletEnabled val="1"/>
        </dgm:presLayoutVars>
      </dgm:prSet>
      <dgm:spPr/>
    </dgm:pt>
  </dgm:ptLst>
  <dgm:cxnLst>
    <dgm:cxn modelId="{4A6E1314-D7BD-4652-BB4D-9D4399094585}" type="presOf" srcId="{4BA47FA7-E23D-4D1F-8DFB-4516053CB8CC}" destId="{1BE46A26-B1A9-488B-A3D9-BCDED3FC1683}" srcOrd="0" destOrd="1" presId="urn:microsoft.com/office/officeart/2005/8/layout/chevron2"/>
    <dgm:cxn modelId="{58DFD218-DD75-45DC-9E3D-4BD4D0242D8F}" type="presOf" srcId="{1CE9D877-8E74-433D-AA42-D3B84B2F7B80}" destId="{1BE46A26-B1A9-488B-A3D9-BCDED3FC1683}" srcOrd="0" destOrd="0" presId="urn:microsoft.com/office/officeart/2005/8/layout/chevron2"/>
    <dgm:cxn modelId="{B1DD3B31-1FFB-49EB-B99E-1EDF25E75006}" type="presOf" srcId="{15F198F1-3686-4140-91F9-F3A084153BFB}" destId="{CF89192E-D776-4CF4-A550-1B70A879F32C}" srcOrd="0" destOrd="0" presId="urn:microsoft.com/office/officeart/2005/8/layout/chevron2"/>
    <dgm:cxn modelId="{19053A40-89AA-4A7E-B3EC-D7155A1FADA3}" type="presOf" srcId="{8F387062-44A4-4D87-A459-5A7332D8B910}" destId="{DC257BFF-487C-46B7-887F-D1D1F3923358}" srcOrd="0" destOrd="0" presId="urn:microsoft.com/office/officeart/2005/8/layout/chevron2"/>
    <dgm:cxn modelId="{E61C245C-078F-4230-8EDA-830A0B0170A7}" srcId="{B5A88480-10EC-4923-A434-CD6E4BE099FF}" destId="{4BA47FA7-E23D-4D1F-8DFB-4516053CB8CC}" srcOrd="1" destOrd="0" parTransId="{B07561E2-2DEE-4638-A822-D4070C3AFA22}" sibTransId="{D9A314D9-1BDE-4E48-8B7E-13B9E035CA89}"/>
    <dgm:cxn modelId="{DB2A4D47-A375-4013-8826-5520CD824F7F}" type="presOf" srcId="{D13328E3-0CD5-4C19-BD58-27BC5CFFF8A9}" destId="{CA40C6A7-593B-4282-B941-8AC7F0A59D6A}" srcOrd="0" destOrd="0" presId="urn:microsoft.com/office/officeart/2005/8/layout/chevron2"/>
    <dgm:cxn modelId="{CD3F5254-64A5-4F3A-BF8D-193B02DB66B0}" srcId="{15F198F1-3686-4140-91F9-F3A084153BFB}" destId="{F54B69DC-2CCA-45DD-8A36-60A2DBD29EE8}" srcOrd="0" destOrd="0" parTransId="{33A28A2B-E782-436D-9DFC-7821FD49F2BB}" sibTransId="{3C422F37-4BA9-4B6D-8D69-AD7D4BB1891F}"/>
    <dgm:cxn modelId="{C715BA57-63FD-4588-A08C-A24AB7A090BE}" type="presOf" srcId="{61DB6ADC-DADC-42AD-83FF-2C489B0FAA31}" destId="{83BF078A-0B43-461C-BEF0-E707CAE04CFA}" srcOrd="0" destOrd="0" presId="urn:microsoft.com/office/officeart/2005/8/layout/chevron2"/>
    <dgm:cxn modelId="{5E0AC47D-92A0-4255-9C89-B7B88A438BF1}" srcId="{8F387062-44A4-4D87-A459-5A7332D8B910}" destId="{D13328E3-0CD5-4C19-BD58-27BC5CFFF8A9}" srcOrd="2" destOrd="0" parTransId="{DF53FC59-E04D-4E6E-A101-A7BF6BC16208}" sibTransId="{4735A312-1F2A-45CE-A8CF-5A4C75979325}"/>
    <dgm:cxn modelId="{6D14E892-7201-4B2F-B5A3-04691A502B0F}" srcId="{8F387062-44A4-4D87-A459-5A7332D8B910}" destId="{B5A88480-10EC-4923-A434-CD6E4BE099FF}" srcOrd="0" destOrd="0" parTransId="{2A7FCBC2-3D53-48DD-AC61-61FB62E98D08}" sibTransId="{C5FBD2F3-4865-4D21-AF30-D3EA61F7451F}"/>
    <dgm:cxn modelId="{3A4AD598-F7B4-4B12-A1CB-B47C68693904}" srcId="{8F387062-44A4-4D87-A459-5A7332D8B910}" destId="{15F198F1-3686-4140-91F9-F3A084153BFB}" srcOrd="1" destOrd="0" parTransId="{079B3BED-5FA5-4F47-BE83-529CCE617F11}" sibTransId="{E79118AD-0097-4BFC-B706-CB4E9A201FF2}"/>
    <dgm:cxn modelId="{4F5007BD-A35E-4956-B13E-744DEDEEB672}" srcId="{B5A88480-10EC-4923-A434-CD6E4BE099FF}" destId="{1CE9D877-8E74-433D-AA42-D3B84B2F7B80}" srcOrd="0" destOrd="0" parTransId="{7426823C-DABD-4A93-9E0D-BFEA7F7AEB06}" sibTransId="{2820CED2-782F-44A7-BD42-F8D2B3F34D56}"/>
    <dgm:cxn modelId="{B5EA32CC-275B-48DA-A27B-202A871A40B3}" type="presOf" srcId="{B5A88480-10EC-4923-A434-CD6E4BE099FF}" destId="{13348763-D41E-4CB6-B865-64EB861A3F7D}" srcOrd="0" destOrd="0" presId="urn:microsoft.com/office/officeart/2005/8/layout/chevron2"/>
    <dgm:cxn modelId="{549255D4-CDC3-41EB-B44C-8EDF6F68AE67}" type="presOf" srcId="{F54B69DC-2CCA-45DD-8A36-60A2DBD29EE8}" destId="{30FE6E72-BF7B-4F32-807D-717333C0A9FF}" srcOrd="0" destOrd="0" presId="urn:microsoft.com/office/officeart/2005/8/layout/chevron2"/>
    <dgm:cxn modelId="{B86EC0ED-3BE4-4947-9A61-9C8F3FFEBFC6}" srcId="{D13328E3-0CD5-4C19-BD58-27BC5CFFF8A9}" destId="{61DB6ADC-DADC-42AD-83FF-2C489B0FAA31}" srcOrd="0" destOrd="0" parTransId="{6361CF10-2699-49C6-8DB5-FF6D89B23D71}" sibTransId="{A08CF93C-196C-45D0-A23E-7918585762F8}"/>
    <dgm:cxn modelId="{C824BA4D-EF9A-4B07-9A0C-A72CCFB6602A}" type="presParOf" srcId="{DC257BFF-487C-46B7-887F-D1D1F3923358}" destId="{4D87A37F-C16A-417C-AA01-64DD641A9B4D}" srcOrd="0" destOrd="0" presId="urn:microsoft.com/office/officeart/2005/8/layout/chevron2"/>
    <dgm:cxn modelId="{8E906A98-3D0E-4727-B8E0-83512082F3B4}" type="presParOf" srcId="{4D87A37F-C16A-417C-AA01-64DD641A9B4D}" destId="{13348763-D41E-4CB6-B865-64EB861A3F7D}" srcOrd="0" destOrd="0" presId="urn:microsoft.com/office/officeart/2005/8/layout/chevron2"/>
    <dgm:cxn modelId="{51D78CA7-E0B6-4186-933B-3C1F66895C65}" type="presParOf" srcId="{4D87A37F-C16A-417C-AA01-64DD641A9B4D}" destId="{1BE46A26-B1A9-488B-A3D9-BCDED3FC1683}" srcOrd="1" destOrd="0" presId="urn:microsoft.com/office/officeart/2005/8/layout/chevron2"/>
    <dgm:cxn modelId="{7F458E57-2D6E-40B7-973B-AC5926185D69}" type="presParOf" srcId="{DC257BFF-487C-46B7-887F-D1D1F3923358}" destId="{BC5DB54B-E468-4C2C-9C27-7C21FFB3B80B}" srcOrd="1" destOrd="0" presId="urn:microsoft.com/office/officeart/2005/8/layout/chevron2"/>
    <dgm:cxn modelId="{258450AB-E294-45CD-9CB7-96D97FAB880E}" type="presParOf" srcId="{DC257BFF-487C-46B7-887F-D1D1F3923358}" destId="{F26CEA9D-7B4A-46EA-8F04-72485CA1C64A}" srcOrd="2" destOrd="0" presId="urn:microsoft.com/office/officeart/2005/8/layout/chevron2"/>
    <dgm:cxn modelId="{B63A630D-ADBB-4876-B11D-392DD13CEABF}" type="presParOf" srcId="{F26CEA9D-7B4A-46EA-8F04-72485CA1C64A}" destId="{CF89192E-D776-4CF4-A550-1B70A879F32C}" srcOrd="0" destOrd="0" presId="urn:microsoft.com/office/officeart/2005/8/layout/chevron2"/>
    <dgm:cxn modelId="{BA084042-3E8E-4E33-AAF7-3C965CB85B87}" type="presParOf" srcId="{F26CEA9D-7B4A-46EA-8F04-72485CA1C64A}" destId="{30FE6E72-BF7B-4F32-807D-717333C0A9FF}" srcOrd="1" destOrd="0" presId="urn:microsoft.com/office/officeart/2005/8/layout/chevron2"/>
    <dgm:cxn modelId="{D2E8852B-37C4-4DBA-A427-9F28E267C0D3}" type="presParOf" srcId="{DC257BFF-487C-46B7-887F-D1D1F3923358}" destId="{DFC97D48-ACA2-45AB-9C73-2424484275C2}" srcOrd="3" destOrd="0" presId="urn:microsoft.com/office/officeart/2005/8/layout/chevron2"/>
    <dgm:cxn modelId="{982C96DF-25C9-4B3D-9EED-CC55D621C7FB}" type="presParOf" srcId="{DC257BFF-487C-46B7-887F-D1D1F3923358}" destId="{09A439B3-3EE8-47A9-A85D-9DE1502C78E7}" srcOrd="4" destOrd="0" presId="urn:microsoft.com/office/officeart/2005/8/layout/chevron2"/>
    <dgm:cxn modelId="{C766F409-509E-4CFB-98D2-260860454026}" type="presParOf" srcId="{09A439B3-3EE8-47A9-A85D-9DE1502C78E7}" destId="{CA40C6A7-593B-4282-B941-8AC7F0A59D6A}" srcOrd="0" destOrd="0" presId="urn:microsoft.com/office/officeart/2005/8/layout/chevron2"/>
    <dgm:cxn modelId="{B7D5A287-2EB7-4508-B9A8-0C3BFB7AD12D}" type="presParOf" srcId="{09A439B3-3EE8-47A9-A85D-9DE1502C78E7}" destId="{83BF078A-0B43-461C-BEF0-E707CAE04CF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072E67-199C-4E80-BAD6-791CC0B9B34E}"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48CD3C0C-AF11-464F-A9C8-D38B0BB017FC}">
      <dgm:prSet phldrT="[Text]"/>
      <dgm:spPr/>
      <dgm:t>
        <a:bodyPr/>
        <a:lstStyle/>
        <a:p>
          <a:r>
            <a:rPr lang="en-US" dirty="0">
              <a:latin typeface="Calibri" panose="020F0502020204030204" pitchFamily="34" charset="0"/>
            </a:rPr>
            <a:t>Emerged themes</a:t>
          </a:r>
        </a:p>
      </dgm:t>
    </dgm:pt>
    <dgm:pt modelId="{2A7D0E3C-D49A-4176-A267-910809B17163}" type="parTrans" cxnId="{49CF16B1-83BD-49F7-8E4D-E89A6D9FDDA3}">
      <dgm:prSet/>
      <dgm:spPr/>
      <dgm:t>
        <a:bodyPr/>
        <a:lstStyle/>
        <a:p>
          <a:endParaRPr lang="en-US"/>
        </a:p>
      </dgm:t>
    </dgm:pt>
    <dgm:pt modelId="{3E9F3F15-29A1-456E-A437-D6D917E4BE9A}" type="sibTrans" cxnId="{49CF16B1-83BD-49F7-8E4D-E89A6D9FDDA3}">
      <dgm:prSet/>
      <dgm:spPr/>
      <dgm:t>
        <a:bodyPr/>
        <a:lstStyle/>
        <a:p>
          <a:endParaRPr lang="en-US"/>
        </a:p>
      </dgm:t>
    </dgm:pt>
    <dgm:pt modelId="{4242B077-F88F-4518-8CA5-A2EECB463500}">
      <dgm:prSet phldrT="[Text]"/>
      <dgm:spPr/>
      <dgm:t>
        <a:bodyPr/>
        <a:lstStyle/>
        <a:p>
          <a:r>
            <a:rPr lang="en-US" b="1" dirty="0">
              <a:latin typeface="Calibri" panose="020F0502020204030204" pitchFamily="34" charset="0"/>
            </a:rPr>
            <a:t>Communication: The basic need </a:t>
          </a:r>
          <a:endParaRPr lang="en-US" dirty="0">
            <a:latin typeface="Calibri" panose="020F0502020204030204" pitchFamily="34" charset="0"/>
          </a:endParaRPr>
        </a:p>
      </dgm:t>
    </dgm:pt>
    <dgm:pt modelId="{7FA388D7-64E1-43E1-A1D4-EF402D61C899}" type="parTrans" cxnId="{A17E2FA2-61C0-497F-8DE1-73B62D847315}">
      <dgm:prSet/>
      <dgm:spPr/>
      <dgm:t>
        <a:bodyPr/>
        <a:lstStyle/>
        <a:p>
          <a:endParaRPr lang="en-US"/>
        </a:p>
      </dgm:t>
    </dgm:pt>
    <dgm:pt modelId="{F40A23AB-781B-480E-B09B-9F9D206CCF44}" type="sibTrans" cxnId="{A17E2FA2-61C0-497F-8DE1-73B62D847315}">
      <dgm:prSet/>
      <dgm:spPr/>
      <dgm:t>
        <a:bodyPr/>
        <a:lstStyle/>
        <a:p>
          <a:endParaRPr lang="en-US"/>
        </a:p>
      </dgm:t>
    </dgm:pt>
    <dgm:pt modelId="{4970FBD3-EE93-4DCF-B112-81ECD375A0D0}">
      <dgm:prSet phldrT="[Text]"/>
      <dgm:spPr/>
      <dgm:t>
        <a:bodyPr/>
        <a:lstStyle/>
        <a:p>
          <a:r>
            <a:rPr lang="en-US" b="1" dirty="0">
              <a:latin typeface="Calibri" panose="020F0502020204030204" pitchFamily="34" charset="0"/>
            </a:rPr>
            <a:t>Reaching Out to Supervisor</a:t>
          </a:r>
          <a:endParaRPr lang="en-US" dirty="0">
            <a:latin typeface="Calibri" panose="020F0502020204030204" pitchFamily="34" charset="0"/>
          </a:endParaRPr>
        </a:p>
      </dgm:t>
    </dgm:pt>
    <dgm:pt modelId="{BDECBD81-B285-48C1-B046-C5E6BD745AB7}" type="parTrans" cxnId="{27ACA510-F536-4522-9CCF-8F03D70C8C67}">
      <dgm:prSet/>
      <dgm:spPr/>
      <dgm:t>
        <a:bodyPr/>
        <a:lstStyle/>
        <a:p>
          <a:endParaRPr lang="en-US"/>
        </a:p>
      </dgm:t>
    </dgm:pt>
    <dgm:pt modelId="{AC726882-69A7-4173-B671-3D1F887323E6}" type="sibTrans" cxnId="{27ACA510-F536-4522-9CCF-8F03D70C8C67}">
      <dgm:prSet/>
      <dgm:spPr/>
      <dgm:t>
        <a:bodyPr/>
        <a:lstStyle/>
        <a:p>
          <a:endParaRPr lang="en-US"/>
        </a:p>
      </dgm:t>
    </dgm:pt>
    <dgm:pt modelId="{3743F3D2-BA21-41C3-8806-16B5109B1BB8}">
      <dgm:prSet phldrT="[Text]"/>
      <dgm:spPr/>
      <dgm:t>
        <a:bodyPr/>
        <a:lstStyle/>
        <a:p>
          <a:r>
            <a:rPr lang="en-US" b="1" dirty="0">
              <a:latin typeface="Calibri" panose="020F0502020204030204" pitchFamily="34" charset="0"/>
            </a:rPr>
            <a:t>Time Management; A crucial task to accomplish </a:t>
          </a:r>
          <a:endParaRPr lang="en-US" dirty="0">
            <a:latin typeface="Calibri" panose="020F0502020204030204" pitchFamily="34" charset="0"/>
          </a:endParaRPr>
        </a:p>
      </dgm:t>
    </dgm:pt>
    <dgm:pt modelId="{5463143B-8A62-4AA5-9FFC-194A6AA6478E}" type="parTrans" cxnId="{1C1AEDE5-78B0-48A2-A3BA-C5570D60687D}">
      <dgm:prSet/>
      <dgm:spPr/>
      <dgm:t>
        <a:bodyPr/>
        <a:lstStyle/>
        <a:p>
          <a:endParaRPr lang="en-US"/>
        </a:p>
      </dgm:t>
    </dgm:pt>
    <dgm:pt modelId="{889D17F2-A08F-43DC-BAD6-13AF05E04E34}" type="sibTrans" cxnId="{1C1AEDE5-78B0-48A2-A3BA-C5570D60687D}">
      <dgm:prSet/>
      <dgm:spPr/>
      <dgm:t>
        <a:bodyPr/>
        <a:lstStyle/>
        <a:p>
          <a:endParaRPr lang="en-US"/>
        </a:p>
      </dgm:t>
    </dgm:pt>
    <dgm:pt modelId="{ED1D2848-B694-4FEE-BDB6-620D7026B1FD}">
      <dgm:prSet phldrT="[Text]" custT="1"/>
      <dgm:spPr/>
      <dgm:t>
        <a:bodyPr/>
        <a:lstStyle/>
        <a:p>
          <a:r>
            <a:rPr lang="en-US" sz="1100" b="1" dirty="0">
              <a:latin typeface="Calibri" panose="020F0502020204030204" pitchFamily="34" charset="0"/>
            </a:rPr>
            <a:t>Breaking communication barriers in distance education </a:t>
          </a:r>
        </a:p>
      </dgm:t>
    </dgm:pt>
    <dgm:pt modelId="{36937241-4D9F-479C-B5EE-BA4FEA8D10E9}" type="parTrans" cxnId="{1BA27731-6F32-42EF-9D03-C020A245C6A3}">
      <dgm:prSet/>
      <dgm:spPr/>
      <dgm:t>
        <a:bodyPr/>
        <a:lstStyle/>
        <a:p>
          <a:endParaRPr lang="en-US"/>
        </a:p>
      </dgm:t>
    </dgm:pt>
    <dgm:pt modelId="{560A41A7-FB65-4FA9-9058-C871543D37E8}" type="sibTrans" cxnId="{1BA27731-6F32-42EF-9D03-C020A245C6A3}">
      <dgm:prSet/>
      <dgm:spPr/>
      <dgm:t>
        <a:bodyPr/>
        <a:lstStyle/>
        <a:p>
          <a:endParaRPr lang="en-US"/>
        </a:p>
      </dgm:t>
    </dgm:pt>
    <dgm:pt modelId="{F44481B4-C02A-4A8E-A1D7-2402168329C5}" type="pres">
      <dgm:prSet presAssocID="{A7072E67-199C-4E80-BAD6-791CC0B9B34E}" presName="Name0" presStyleCnt="0">
        <dgm:presLayoutVars>
          <dgm:chMax val="1"/>
          <dgm:dir/>
          <dgm:animLvl val="ctr"/>
          <dgm:resizeHandles val="exact"/>
        </dgm:presLayoutVars>
      </dgm:prSet>
      <dgm:spPr/>
    </dgm:pt>
    <dgm:pt modelId="{35F582EE-58CD-4E3C-BCDC-10311306DF91}" type="pres">
      <dgm:prSet presAssocID="{48CD3C0C-AF11-464F-A9C8-D38B0BB017FC}" presName="centerShape" presStyleLbl="node0" presStyleIdx="0" presStyleCnt="1" custLinFactNeighborX="-662" custLinFactNeighborY="221"/>
      <dgm:spPr/>
    </dgm:pt>
    <dgm:pt modelId="{C3A73C3B-A064-46A4-934F-52D68AEA4DDD}" type="pres">
      <dgm:prSet presAssocID="{4242B077-F88F-4518-8CA5-A2EECB463500}" presName="node" presStyleLbl="node1" presStyleIdx="0" presStyleCnt="4">
        <dgm:presLayoutVars>
          <dgm:bulletEnabled val="1"/>
        </dgm:presLayoutVars>
      </dgm:prSet>
      <dgm:spPr/>
    </dgm:pt>
    <dgm:pt modelId="{E21923BE-5F98-4E47-A459-E2CBB9F57834}" type="pres">
      <dgm:prSet presAssocID="{4242B077-F88F-4518-8CA5-A2EECB463500}" presName="dummy" presStyleCnt="0"/>
      <dgm:spPr/>
    </dgm:pt>
    <dgm:pt modelId="{0EC54EED-F05D-4A8D-9579-BAF35B35423E}" type="pres">
      <dgm:prSet presAssocID="{F40A23AB-781B-480E-B09B-9F9D206CCF44}" presName="sibTrans" presStyleLbl="sibTrans2D1" presStyleIdx="0" presStyleCnt="4" custLinFactNeighborX="635" custLinFactNeighborY="1694"/>
      <dgm:spPr/>
    </dgm:pt>
    <dgm:pt modelId="{8B915EA3-D9F5-485C-96B4-99369D9762E3}" type="pres">
      <dgm:prSet presAssocID="{4970FBD3-EE93-4DCF-B112-81ECD375A0D0}" presName="node" presStyleLbl="node1" presStyleIdx="1" presStyleCnt="4">
        <dgm:presLayoutVars>
          <dgm:bulletEnabled val="1"/>
        </dgm:presLayoutVars>
      </dgm:prSet>
      <dgm:spPr/>
    </dgm:pt>
    <dgm:pt modelId="{788ADCCC-3BA2-4C94-AC81-751D5E5E5AC4}" type="pres">
      <dgm:prSet presAssocID="{4970FBD3-EE93-4DCF-B112-81ECD375A0D0}" presName="dummy" presStyleCnt="0"/>
      <dgm:spPr/>
    </dgm:pt>
    <dgm:pt modelId="{0EDB5884-A893-4FEB-B783-0039C067ACF5}" type="pres">
      <dgm:prSet presAssocID="{AC726882-69A7-4173-B671-3D1F887323E6}" presName="sibTrans" presStyleLbl="sibTrans2D1" presStyleIdx="1" presStyleCnt="4"/>
      <dgm:spPr/>
    </dgm:pt>
    <dgm:pt modelId="{249EFBAA-2F03-4DE9-A375-69344B1B7D40}" type="pres">
      <dgm:prSet presAssocID="{3743F3D2-BA21-41C3-8806-16B5109B1BB8}" presName="node" presStyleLbl="node1" presStyleIdx="2" presStyleCnt="4">
        <dgm:presLayoutVars>
          <dgm:bulletEnabled val="1"/>
        </dgm:presLayoutVars>
      </dgm:prSet>
      <dgm:spPr/>
    </dgm:pt>
    <dgm:pt modelId="{DF6F4E95-0042-4F48-8887-5328E87EC9D0}" type="pres">
      <dgm:prSet presAssocID="{3743F3D2-BA21-41C3-8806-16B5109B1BB8}" presName="dummy" presStyleCnt="0"/>
      <dgm:spPr/>
    </dgm:pt>
    <dgm:pt modelId="{1FBC2BD1-FB93-444B-B0EC-41C7F29A5F50}" type="pres">
      <dgm:prSet presAssocID="{889D17F2-A08F-43DC-BAD6-13AF05E04E34}" presName="sibTrans" presStyleLbl="sibTrans2D1" presStyleIdx="2" presStyleCnt="4"/>
      <dgm:spPr/>
    </dgm:pt>
    <dgm:pt modelId="{11B7970D-6145-4D63-BB09-2461357AB6C7}" type="pres">
      <dgm:prSet presAssocID="{ED1D2848-B694-4FEE-BDB6-620D7026B1FD}" presName="node" presStyleLbl="node1" presStyleIdx="3" presStyleCnt="4">
        <dgm:presLayoutVars>
          <dgm:bulletEnabled val="1"/>
        </dgm:presLayoutVars>
      </dgm:prSet>
      <dgm:spPr/>
    </dgm:pt>
    <dgm:pt modelId="{D67FF553-FE79-427F-AE75-96E630CC91D4}" type="pres">
      <dgm:prSet presAssocID="{ED1D2848-B694-4FEE-BDB6-620D7026B1FD}" presName="dummy" presStyleCnt="0"/>
      <dgm:spPr/>
    </dgm:pt>
    <dgm:pt modelId="{F276C46A-04F8-42DF-ACD6-25E9C63E9986}" type="pres">
      <dgm:prSet presAssocID="{560A41A7-FB65-4FA9-9058-C871543D37E8}" presName="sibTrans" presStyleLbl="sibTrans2D1" presStyleIdx="3" presStyleCnt="4"/>
      <dgm:spPr/>
    </dgm:pt>
  </dgm:ptLst>
  <dgm:cxnLst>
    <dgm:cxn modelId="{27ACA510-F536-4522-9CCF-8F03D70C8C67}" srcId="{48CD3C0C-AF11-464F-A9C8-D38B0BB017FC}" destId="{4970FBD3-EE93-4DCF-B112-81ECD375A0D0}" srcOrd="1" destOrd="0" parTransId="{BDECBD81-B285-48C1-B046-C5E6BD745AB7}" sibTransId="{AC726882-69A7-4173-B671-3D1F887323E6}"/>
    <dgm:cxn modelId="{0900DF17-86CA-4E1F-913D-18589047DCED}" type="presOf" srcId="{F40A23AB-781B-480E-B09B-9F9D206CCF44}" destId="{0EC54EED-F05D-4A8D-9579-BAF35B35423E}" srcOrd="0" destOrd="0" presId="urn:microsoft.com/office/officeart/2005/8/layout/radial6"/>
    <dgm:cxn modelId="{9437411D-91C0-4538-8B6E-E722012360BA}" type="presOf" srcId="{4970FBD3-EE93-4DCF-B112-81ECD375A0D0}" destId="{8B915EA3-D9F5-485C-96B4-99369D9762E3}" srcOrd="0" destOrd="0" presId="urn:microsoft.com/office/officeart/2005/8/layout/radial6"/>
    <dgm:cxn modelId="{1BA27731-6F32-42EF-9D03-C020A245C6A3}" srcId="{48CD3C0C-AF11-464F-A9C8-D38B0BB017FC}" destId="{ED1D2848-B694-4FEE-BDB6-620D7026B1FD}" srcOrd="3" destOrd="0" parTransId="{36937241-4D9F-479C-B5EE-BA4FEA8D10E9}" sibTransId="{560A41A7-FB65-4FA9-9058-C871543D37E8}"/>
    <dgm:cxn modelId="{949EFA3B-DFF4-4BA3-83A1-CEE2E506224A}" type="presOf" srcId="{3743F3D2-BA21-41C3-8806-16B5109B1BB8}" destId="{249EFBAA-2F03-4DE9-A375-69344B1B7D40}" srcOrd="0" destOrd="0" presId="urn:microsoft.com/office/officeart/2005/8/layout/radial6"/>
    <dgm:cxn modelId="{CB5C884A-DA4B-4801-9CAC-80F4B0E3910A}" type="presOf" srcId="{A7072E67-199C-4E80-BAD6-791CC0B9B34E}" destId="{F44481B4-C02A-4A8E-A1D7-2402168329C5}" srcOrd="0" destOrd="0" presId="urn:microsoft.com/office/officeart/2005/8/layout/radial6"/>
    <dgm:cxn modelId="{4E33BA71-0556-4ECD-91D0-42613172709D}" type="presOf" srcId="{AC726882-69A7-4173-B671-3D1F887323E6}" destId="{0EDB5884-A893-4FEB-B783-0039C067ACF5}" srcOrd="0" destOrd="0" presId="urn:microsoft.com/office/officeart/2005/8/layout/radial6"/>
    <dgm:cxn modelId="{B772AD79-24A1-4CE2-BD3A-BCB335170A31}" type="presOf" srcId="{4242B077-F88F-4518-8CA5-A2EECB463500}" destId="{C3A73C3B-A064-46A4-934F-52D68AEA4DDD}" srcOrd="0" destOrd="0" presId="urn:microsoft.com/office/officeart/2005/8/layout/radial6"/>
    <dgm:cxn modelId="{2260758B-8B47-4258-BD66-DB8D457A5A9C}" type="presOf" srcId="{560A41A7-FB65-4FA9-9058-C871543D37E8}" destId="{F276C46A-04F8-42DF-ACD6-25E9C63E9986}" srcOrd="0" destOrd="0" presId="urn:microsoft.com/office/officeart/2005/8/layout/radial6"/>
    <dgm:cxn modelId="{24850A95-D372-4880-BCB5-E9C7B91A5416}" type="presOf" srcId="{48CD3C0C-AF11-464F-A9C8-D38B0BB017FC}" destId="{35F582EE-58CD-4E3C-BCDC-10311306DF91}" srcOrd="0" destOrd="0" presId="urn:microsoft.com/office/officeart/2005/8/layout/radial6"/>
    <dgm:cxn modelId="{A17E2FA2-61C0-497F-8DE1-73B62D847315}" srcId="{48CD3C0C-AF11-464F-A9C8-D38B0BB017FC}" destId="{4242B077-F88F-4518-8CA5-A2EECB463500}" srcOrd="0" destOrd="0" parTransId="{7FA388D7-64E1-43E1-A1D4-EF402D61C899}" sibTransId="{F40A23AB-781B-480E-B09B-9F9D206CCF44}"/>
    <dgm:cxn modelId="{49CF16B1-83BD-49F7-8E4D-E89A6D9FDDA3}" srcId="{A7072E67-199C-4E80-BAD6-791CC0B9B34E}" destId="{48CD3C0C-AF11-464F-A9C8-D38B0BB017FC}" srcOrd="0" destOrd="0" parTransId="{2A7D0E3C-D49A-4176-A267-910809B17163}" sibTransId="{3E9F3F15-29A1-456E-A437-D6D917E4BE9A}"/>
    <dgm:cxn modelId="{1F9A5CE0-287A-44C1-AAD9-ADDE691D54A4}" type="presOf" srcId="{889D17F2-A08F-43DC-BAD6-13AF05E04E34}" destId="{1FBC2BD1-FB93-444B-B0EC-41C7F29A5F50}" srcOrd="0" destOrd="0" presId="urn:microsoft.com/office/officeart/2005/8/layout/radial6"/>
    <dgm:cxn modelId="{1C1AEDE5-78B0-48A2-A3BA-C5570D60687D}" srcId="{48CD3C0C-AF11-464F-A9C8-D38B0BB017FC}" destId="{3743F3D2-BA21-41C3-8806-16B5109B1BB8}" srcOrd="2" destOrd="0" parTransId="{5463143B-8A62-4AA5-9FFC-194A6AA6478E}" sibTransId="{889D17F2-A08F-43DC-BAD6-13AF05E04E34}"/>
    <dgm:cxn modelId="{B63A73FF-21FB-47F4-A890-8BE1354E4EDE}" type="presOf" srcId="{ED1D2848-B694-4FEE-BDB6-620D7026B1FD}" destId="{11B7970D-6145-4D63-BB09-2461357AB6C7}" srcOrd="0" destOrd="0" presId="urn:microsoft.com/office/officeart/2005/8/layout/radial6"/>
    <dgm:cxn modelId="{3A4807B1-C275-4F10-A391-91F2A2B6BAF7}" type="presParOf" srcId="{F44481B4-C02A-4A8E-A1D7-2402168329C5}" destId="{35F582EE-58CD-4E3C-BCDC-10311306DF91}" srcOrd="0" destOrd="0" presId="urn:microsoft.com/office/officeart/2005/8/layout/radial6"/>
    <dgm:cxn modelId="{BA38D7CB-9452-4575-AB06-D2DA5C798C5C}" type="presParOf" srcId="{F44481B4-C02A-4A8E-A1D7-2402168329C5}" destId="{C3A73C3B-A064-46A4-934F-52D68AEA4DDD}" srcOrd="1" destOrd="0" presId="urn:microsoft.com/office/officeart/2005/8/layout/radial6"/>
    <dgm:cxn modelId="{7064A236-8F62-4F81-ABFD-6C2A71CC57BD}" type="presParOf" srcId="{F44481B4-C02A-4A8E-A1D7-2402168329C5}" destId="{E21923BE-5F98-4E47-A459-E2CBB9F57834}" srcOrd="2" destOrd="0" presId="urn:microsoft.com/office/officeart/2005/8/layout/radial6"/>
    <dgm:cxn modelId="{22662135-EA72-4624-845B-DFA4E27B6326}" type="presParOf" srcId="{F44481B4-C02A-4A8E-A1D7-2402168329C5}" destId="{0EC54EED-F05D-4A8D-9579-BAF35B35423E}" srcOrd="3" destOrd="0" presId="urn:microsoft.com/office/officeart/2005/8/layout/radial6"/>
    <dgm:cxn modelId="{431771A4-DB26-4F09-99CA-32DEDC26DFF2}" type="presParOf" srcId="{F44481B4-C02A-4A8E-A1D7-2402168329C5}" destId="{8B915EA3-D9F5-485C-96B4-99369D9762E3}" srcOrd="4" destOrd="0" presId="urn:microsoft.com/office/officeart/2005/8/layout/radial6"/>
    <dgm:cxn modelId="{72D6E2F5-E494-4860-98BC-69BCDE265D56}" type="presParOf" srcId="{F44481B4-C02A-4A8E-A1D7-2402168329C5}" destId="{788ADCCC-3BA2-4C94-AC81-751D5E5E5AC4}" srcOrd="5" destOrd="0" presId="urn:microsoft.com/office/officeart/2005/8/layout/radial6"/>
    <dgm:cxn modelId="{F3AEA16E-65EC-4125-8369-E2ED4D3ABE3D}" type="presParOf" srcId="{F44481B4-C02A-4A8E-A1D7-2402168329C5}" destId="{0EDB5884-A893-4FEB-B783-0039C067ACF5}" srcOrd="6" destOrd="0" presId="urn:microsoft.com/office/officeart/2005/8/layout/radial6"/>
    <dgm:cxn modelId="{63871FE7-11E5-4839-B49B-848F26A7BB97}" type="presParOf" srcId="{F44481B4-C02A-4A8E-A1D7-2402168329C5}" destId="{249EFBAA-2F03-4DE9-A375-69344B1B7D40}" srcOrd="7" destOrd="0" presId="urn:microsoft.com/office/officeart/2005/8/layout/radial6"/>
    <dgm:cxn modelId="{82C803A3-100D-47E7-98FB-23531FA387D9}" type="presParOf" srcId="{F44481B4-C02A-4A8E-A1D7-2402168329C5}" destId="{DF6F4E95-0042-4F48-8887-5328E87EC9D0}" srcOrd="8" destOrd="0" presId="urn:microsoft.com/office/officeart/2005/8/layout/radial6"/>
    <dgm:cxn modelId="{9A04358A-FB8B-477D-871F-E337C05ECB65}" type="presParOf" srcId="{F44481B4-C02A-4A8E-A1D7-2402168329C5}" destId="{1FBC2BD1-FB93-444B-B0EC-41C7F29A5F50}" srcOrd="9" destOrd="0" presId="urn:microsoft.com/office/officeart/2005/8/layout/radial6"/>
    <dgm:cxn modelId="{89D4B2C7-3BFB-4BF3-9165-7EF27AE81602}" type="presParOf" srcId="{F44481B4-C02A-4A8E-A1D7-2402168329C5}" destId="{11B7970D-6145-4D63-BB09-2461357AB6C7}" srcOrd="10" destOrd="0" presId="urn:microsoft.com/office/officeart/2005/8/layout/radial6"/>
    <dgm:cxn modelId="{5DFBF57D-7BFC-411E-B62A-DC05407104A4}" type="presParOf" srcId="{F44481B4-C02A-4A8E-A1D7-2402168329C5}" destId="{D67FF553-FE79-427F-AE75-96E630CC91D4}" srcOrd="11" destOrd="0" presId="urn:microsoft.com/office/officeart/2005/8/layout/radial6"/>
    <dgm:cxn modelId="{D6CABE93-A08F-4A71-AD0B-E76C4702CBE5}" type="presParOf" srcId="{F44481B4-C02A-4A8E-A1D7-2402168329C5}" destId="{F276C46A-04F8-42DF-ACD6-25E9C63E9986}"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6D989-FF1C-472F-AC63-1E9C15230D87}">
      <dsp:nvSpPr>
        <dsp:cNvPr id="0" name=""/>
        <dsp:cNvSpPr/>
      </dsp:nvSpPr>
      <dsp:spPr>
        <a:xfrm>
          <a:off x="0" y="202519"/>
          <a:ext cx="3000374" cy="291283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mj-lt"/>
            <a:buNone/>
          </a:pPr>
          <a:r>
            <a:rPr lang="en-US" sz="2000" kern="1200" dirty="0">
              <a:latin typeface="Calibri" panose="020F0502020204030204" pitchFamily="34" charset="0"/>
            </a:rPr>
            <a:t>How communication patterns would affect the students’ satisfaction during last semester?</a:t>
          </a:r>
        </a:p>
      </dsp:txBody>
      <dsp:txXfrm>
        <a:off x="0" y="202519"/>
        <a:ext cx="3000374" cy="2912836"/>
      </dsp:txXfrm>
    </dsp:sp>
    <dsp:sp modelId="{81240CFA-0B79-4ADD-98F0-ADEEFAC4E26D}">
      <dsp:nvSpPr>
        <dsp:cNvPr id="0" name=""/>
        <dsp:cNvSpPr/>
      </dsp:nvSpPr>
      <dsp:spPr>
        <a:xfrm>
          <a:off x="3300412" y="152185"/>
          <a:ext cx="3000374" cy="301350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mj-lt"/>
            <a:buNone/>
          </a:pPr>
          <a:r>
            <a:rPr lang="en-US" sz="2000" kern="1200" dirty="0">
              <a:latin typeface="Calibri" panose="020F0502020204030204" pitchFamily="34" charset="0"/>
            </a:rPr>
            <a:t>How satisfaction of students enrolled in Fall &amp; Spring 2016 vary from those enrolled in Fall &amp; Spring 2018 regarding their communication patterns and the guidance they have received in their final semester?</a:t>
          </a:r>
        </a:p>
      </dsp:txBody>
      <dsp:txXfrm>
        <a:off x="3300412" y="152185"/>
        <a:ext cx="3000374" cy="3013504"/>
      </dsp:txXfrm>
    </dsp:sp>
    <dsp:sp modelId="{728A421B-0ADF-4F4C-A7B1-90FB7544F77B}">
      <dsp:nvSpPr>
        <dsp:cNvPr id="0" name=""/>
        <dsp:cNvSpPr/>
      </dsp:nvSpPr>
      <dsp:spPr>
        <a:xfrm>
          <a:off x="6600824" y="219297"/>
          <a:ext cx="3000374" cy="287927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rPr>
            <a:t>How one-to-one Skype sessions are affective for improving their conceptual clarity and completion of project successfully?</a:t>
          </a:r>
        </a:p>
      </dsp:txBody>
      <dsp:txXfrm>
        <a:off x="6600824" y="219297"/>
        <a:ext cx="3000374" cy="28792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48763-D41E-4CB6-B865-64EB861A3F7D}">
      <dsp:nvSpPr>
        <dsp:cNvPr id="0" name=""/>
        <dsp:cNvSpPr/>
      </dsp:nvSpPr>
      <dsp:spPr>
        <a:xfrm rot="5400000">
          <a:off x="-185901" y="185919"/>
          <a:ext cx="1239342" cy="867540"/>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1</a:t>
          </a:r>
        </a:p>
      </dsp:txBody>
      <dsp:txXfrm rot="-5400000">
        <a:off x="0" y="433788"/>
        <a:ext cx="867540" cy="371802"/>
      </dsp:txXfrm>
    </dsp:sp>
    <dsp:sp modelId="{1BE46A26-B1A9-488B-A3D9-BCDED3FC1683}">
      <dsp:nvSpPr>
        <dsp:cNvPr id="0" name=""/>
        <dsp:cNvSpPr/>
      </dsp:nvSpPr>
      <dsp:spPr>
        <a:xfrm rot="5400000">
          <a:off x="4831583" y="-3964025"/>
          <a:ext cx="805572" cy="8733659"/>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latin typeface="Calibri" panose="020F0502020204030204" pitchFamily="34" charset="0"/>
              <a:cs typeface="Times New Roman" pitchFamily="18" charset="0"/>
            </a:rPr>
            <a:t>10 students from Fall 2015 &amp; Spring 2016 were selected</a:t>
          </a:r>
          <a:endParaRPr lang="en-US" sz="2300" kern="1200" dirty="0">
            <a:latin typeface="Calibri" panose="020F0502020204030204" pitchFamily="34" charset="0"/>
          </a:endParaRPr>
        </a:p>
        <a:p>
          <a:pPr marL="228600" lvl="1" indent="-228600" algn="l" defTabSz="1022350">
            <a:lnSpc>
              <a:spcPct val="90000"/>
            </a:lnSpc>
            <a:spcBef>
              <a:spcPct val="0"/>
            </a:spcBef>
            <a:spcAft>
              <a:spcPct val="15000"/>
            </a:spcAft>
            <a:buChar char="•"/>
          </a:pPr>
          <a:r>
            <a:rPr lang="en-US" sz="2300" kern="1200" dirty="0">
              <a:latin typeface="Calibri" panose="020F0502020204030204" pitchFamily="34" charset="0"/>
              <a:cs typeface="Times New Roman" pitchFamily="18" charset="0"/>
            </a:rPr>
            <a:t>10 students from in Fall 2018 &amp; Spring 2018 were selected</a:t>
          </a:r>
          <a:endParaRPr lang="en-US" sz="2300" kern="1200" dirty="0">
            <a:latin typeface="Calibri" panose="020F0502020204030204" pitchFamily="34" charset="0"/>
          </a:endParaRPr>
        </a:p>
      </dsp:txBody>
      <dsp:txXfrm rot="-5400000">
        <a:off x="867540" y="39343"/>
        <a:ext cx="8694334" cy="726922"/>
      </dsp:txXfrm>
    </dsp:sp>
    <dsp:sp modelId="{CF89192E-D776-4CF4-A550-1B70A879F32C}">
      <dsp:nvSpPr>
        <dsp:cNvPr id="0" name=""/>
        <dsp:cNvSpPr/>
      </dsp:nvSpPr>
      <dsp:spPr>
        <a:xfrm rot="5400000">
          <a:off x="-185901" y="1225167"/>
          <a:ext cx="1239342" cy="867540"/>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2</a:t>
          </a:r>
        </a:p>
      </dsp:txBody>
      <dsp:txXfrm rot="-5400000">
        <a:off x="0" y="1473036"/>
        <a:ext cx="867540" cy="371802"/>
      </dsp:txXfrm>
    </dsp:sp>
    <dsp:sp modelId="{30FE6E72-BF7B-4F32-807D-717333C0A9FF}">
      <dsp:nvSpPr>
        <dsp:cNvPr id="0" name=""/>
        <dsp:cNvSpPr/>
      </dsp:nvSpPr>
      <dsp:spPr>
        <a:xfrm rot="5400000">
          <a:off x="4831583" y="-2924777"/>
          <a:ext cx="805572" cy="8733659"/>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latin typeface="Calibri" panose="020F0502020204030204" pitchFamily="34" charset="0"/>
              <a:cs typeface="Times New Roman" pitchFamily="18" charset="0"/>
            </a:rPr>
            <a:t>Prepared an interview protocol and fixed various time slots for the Skype Interviews for pre-skype students </a:t>
          </a:r>
          <a:endParaRPr lang="en-US" sz="2300" kern="1200" dirty="0">
            <a:latin typeface="Calibri" panose="020F0502020204030204" pitchFamily="34" charset="0"/>
          </a:endParaRPr>
        </a:p>
      </dsp:txBody>
      <dsp:txXfrm rot="-5400000">
        <a:off x="867540" y="1078591"/>
        <a:ext cx="8694334" cy="726922"/>
      </dsp:txXfrm>
    </dsp:sp>
    <dsp:sp modelId="{CA40C6A7-593B-4282-B941-8AC7F0A59D6A}">
      <dsp:nvSpPr>
        <dsp:cNvPr id="0" name=""/>
        <dsp:cNvSpPr/>
      </dsp:nvSpPr>
      <dsp:spPr>
        <a:xfrm rot="5400000">
          <a:off x="-185901" y="2264415"/>
          <a:ext cx="1239342" cy="867540"/>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3</a:t>
          </a:r>
        </a:p>
      </dsp:txBody>
      <dsp:txXfrm rot="-5400000">
        <a:off x="0" y="2512284"/>
        <a:ext cx="867540" cy="371802"/>
      </dsp:txXfrm>
    </dsp:sp>
    <dsp:sp modelId="{83BF078A-0B43-461C-BEF0-E707CAE04CFA}">
      <dsp:nvSpPr>
        <dsp:cNvPr id="0" name=""/>
        <dsp:cNvSpPr/>
      </dsp:nvSpPr>
      <dsp:spPr>
        <a:xfrm rot="5400000">
          <a:off x="4831583" y="-1885529"/>
          <a:ext cx="805572" cy="8733659"/>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latin typeface="Calibri" panose="020F0502020204030204" pitchFamily="34" charset="0"/>
              <a:cs typeface="Times New Roman" pitchFamily="18" charset="0"/>
            </a:rPr>
            <a:t>Interviews were conducted for those who has been supervised via one to one Skype sessions. </a:t>
          </a:r>
          <a:endParaRPr lang="en-US" sz="2300" kern="1200" dirty="0">
            <a:latin typeface="Calibri" panose="020F0502020204030204" pitchFamily="34" charset="0"/>
          </a:endParaRPr>
        </a:p>
      </dsp:txBody>
      <dsp:txXfrm rot="-5400000">
        <a:off x="867540" y="2117839"/>
        <a:ext cx="8694334" cy="7269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6C46A-04F8-42DF-ACD6-25E9C63E9986}">
      <dsp:nvSpPr>
        <dsp:cNvPr id="0" name=""/>
        <dsp:cNvSpPr/>
      </dsp:nvSpPr>
      <dsp:spPr>
        <a:xfrm>
          <a:off x="3250988" y="654782"/>
          <a:ext cx="4357139" cy="4357139"/>
        </a:xfrm>
        <a:prstGeom prst="blockArc">
          <a:avLst>
            <a:gd name="adj1" fmla="val 10800000"/>
            <a:gd name="adj2" fmla="val 162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BC2BD1-FB93-444B-B0EC-41C7F29A5F50}">
      <dsp:nvSpPr>
        <dsp:cNvPr id="0" name=""/>
        <dsp:cNvSpPr/>
      </dsp:nvSpPr>
      <dsp:spPr>
        <a:xfrm>
          <a:off x="3250988" y="654782"/>
          <a:ext cx="4357139" cy="4357139"/>
        </a:xfrm>
        <a:prstGeom prst="blockArc">
          <a:avLst>
            <a:gd name="adj1" fmla="val 5400000"/>
            <a:gd name="adj2" fmla="val 108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DB5884-A893-4FEB-B783-0039C067ACF5}">
      <dsp:nvSpPr>
        <dsp:cNvPr id="0" name=""/>
        <dsp:cNvSpPr/>
      </dsp:nvSpPr>
      <dsp:spPr>
        <a:xfrm>
          <a:off x="3250988" y="654782"/>
          <a:ext cx="4357139" cy="4357139"/>
        </a:xfrm>
        <a:prstGeom prst="blockArc">
          <a:avLst>
            <a:gd name="adj1" fmla="val 0"/>
            <a:gd name="adj2" fmla="val 54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C54EED-F05D-4A8D-9579-BAF35B35423E}">
      <dsp:nvSpPr>
        <dsp:cNvPr id="0" name=""/>
        <dsp:cNvSpPr/>
      </dsp:nvSpPr>
      <dsp:spPr>
        <a:xfrm>
          <a:off x="3278655" y="728592"/>
          <a:ext cx="4357139" cy="4357139"/>
        </a:xfrm>
        <a:prstGeom prst="blockArc">
          <a:avLst>
            <a:gd name="adj1" fmla="val 16200000"/>
            <a:gd name="adj2" fmla="val 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F582EE-58CD-4E3C-BCDC-10311306DF91}">
      <dsp:nvSpPr>
        <dsp:cNvPr id="0" name=""/>
        <dsp:cNvSpPr/>
      </dsp:nvSpPr>
      <dsp:spPr>
        <a:xfrm>
          <a:off x="4397922" y="1839296"/>
          <a:ext cx="2006921" cy="200692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Calibri" panose="020F0502020204030204" pitchFamily="34" charset="0"/>
            </a:rPr>
            <a:t>Emerged themes</a:t>
          </a:r>
        </a:p>
      </dsp:txBody>
      <dsp:txXfrm>
        <a:off x="4691829" y="2133203"/>
        <a:ext cx="1419107" cy="1419107"/>
      </dsp:txXfrm>
    </dsp:sp>
    <dsp:sp modelId="{C3A73C3B-A064-46A4-934F-52D68AEA4DDD}">
      <dsp:nvSpPr>
        <dsp:cNvPr id="0" name=""/>
        <dsp:cNvSpPr/>
      </dsp:nvSpPr>
      <dsp:spPr>
        <a:xfrm>
          <a:off x="4727135" y="2933"/>
          <a:ext cx="1404845" cy="140484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Calibri" panose="020F0502020204030204" pitchFamily="34" charset="0"/>
            </a:rPr>
            <a:t>Communication: The basic need </a:t>
          </a:r>
          <a:endParaRPr lang="en-US" sz="1100" kern="1200" dirty="0">
            <a:latin typeface="Calibri" panose="020F0502020204030204" pitchFamily="34" charset="0"/>
          </a:endParaRPr>
        </a:p>
      </dsp:txBody>
      <dsp:txXfrm>
        <a:off x="4932870" y="208668"/>
        <a:ext cx="993375" cy="993375"/>
      </dsp:txXfrm>
    </dsp:sp>
    <dsp:sp modelId="{8B915EA3-D9F5-485C-96B4-99369D9762E3}">
      <dsp:nvSpPr>
        <dsp:cNvPr id="0" name=""/>
        <dsp:cNvSpPr/>
      </dsp:nvSpPr>
      <dsp:spPr>
        <a:xfrm>
          <a:off x="6855130" y="2130929"/>
          <a:ext cx="1404845" cy="140484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Calibri" panose="020F0502020204030204" pitchFamily="34" charset="0"/>
            </a:rPr>
            <a:t>Reaching Out to Supervisor</a:t>
          </a:r>
          <a:endParaRPr lang="en-US" sz="1100" kern="1200" dirty="0">
            <a:latin typeface="Calibri" panose="020F0502020204030204" pitchFamily="34" charset="0"/>
          </a:endParaRPr>
        </a:p>
      </dsp:txBody>
      <dsp:txXfrm>
        <a:off x="7060865" y="2336664"/>
        <a:ext cx="993375" cy="993375"/>
      </dsp:txXfrm>
    </dsp:sp>
    <dsp:sp modelId="{249EFBAA-2F03-4DE9-A375-69344B1B7D40}">
      <dsp:nvSpPr>
        <dsp:cNvPr id="0" name=""/>
        <dsp:cNvSpPr/>
      </dsp:nvSpPr>
      <dsp:spPr>
        <a:xfrm>
          <a:off x="4727135" y="4258924"/>
          <a:ext cx="1404845" cy="140484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Calibri" panose="020F0502020204030204" pitchFamily="34" charset="0"/>
            </a:rPr>
            <a:t>Time Management; A crucial task to accomplish </a:t>
          </a:r>
          <a:endParaRPr lang="en-US" sz="1100" kern="1200" dirty="0">
            <a:latin typeface="Calibri" panose="020F0502020204030204" pitchFamily="34" charset="0"/>
          </a:endParaRPr>
        </a:p>
      </dsp:txBody>
      <dsp:txXfrm>
        <a:off x="4932870" y="4464659"/>
        <a:ext cx="993375" cy="993375"/>
      </dsp:txXfrm>
    </dsp:sp>
    <dsp:sp modelId="{11B7970D-6145-4D63-BB09-2461357AB6C7}">
      <dsp:nvSpPr>
        <dsp:cNvPr id="0" name=""/>
        <dsp:cNvSpPr/>
      </dsp:nvSpPr>
      <dsp:spPr>
        <a:xfrm>
          <a:off x="2599139" y="2130929"/>
          <a:ext cx="1404845" cy="140484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Calibri" panose="020F0502020204030204" pitchFamily="34" charset="0"/>
            </a:rPr>
            <a:t>Breaking communication barriers in distance education </a:t>
          </a:r>
        </a:p>
      </dsp:txBody>
      <dsp:txXfrm>
        <a:off x="2804874" y="2336664"/>
        <a:ext cx="993375" cy="9933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10/15/2019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10/15/2019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ransition spd="med">
    <p:pull/>
  </p:transition>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b="1" dirty="0"/>
              <a:t> Enhancing Interaction between Project Students and Supervisor: Opening New Learning Horizons</a:t>
            </a:r>
          </a:p>
        </p:txBody>
      </p:sp>
      <p:sp>
        <p:nvSpPr>
          <p:cNvPr id="3" name="Subtitle 2"/>
          <p:cNvSpPr>
            <a:spLocks noGrp="1"/>
          </p:cNvSpPr>
          <p:nvPr>
            <p:ph type="subTitle" idx="1"/>
          </p:nvPr>
        </p:nvSpPr>
        <p:spPr>
          <a:xfrm>
            <a:off x="2692398" y="3618960"/>
            <a:ext cx="6815669" cy="1320802"/>
          </a:xfrm>
        </p:spPr>
        <p:txBody>
          <a:bodyPr>
            <a:noAutofit/>
          </a:bodyPr>
          <a:lstStyle/>
          <a:p>
            <a:pPr>
              <a:lnSpc>
                <a:spcPct val="110000"/>
              </a:lnSpc>
            </a:pPr>
            <a:r>
              <a:rPr lang="en-US" sz="2800" dirty="0"/>
              <a:t>Dr. Najma </a:t>
            </a:r>
            <a:r>
              <a:rPr lang="en-US" sz="2800" dirty="0" err="1"/>
              <a:t>Najam</a:t>
            </a:r>
            <a:endParaRPr lang="en-US" sz="2800" dirty="0"/>
          </a:p>
          <a:p>
            <a:pPr>
              <a:lnSpc>
                <a:spcPct val="110000"/>
              </a:lnSpc>
            </a:pPr>
            <a:r>
              <a:rPr lang="en-US" sz="2800" dirty="0" err="1"/>
              <a:t>Syeda</a:t>
            </a:r>
            <a:r>
              <a:rPr lang="en-US" sz="2800" dirty="0"/>
              <a:t> </a:t>
            </a:r>
            <a:r>
              <a:rPr lang="en-US" sz="2800" dirty="0" err="1"/>
              <a:t>Narjis</a:t>
            </a:r>
            <a:r>
              <a:rPr lang="en-US" sz="2800" dirty="0"/>
              <a:t> </a:t>
            </a:r>
            <a:r>
              <a:rPr lang="en-US" sz="2800" dirty="0" err="1"/>
              <a:t>Sherazi</a:t>
            </a:r>
            <a:br>
              <a:rPr lang="en-US" sz="2800" dirty="0"/>
            </a:br>
            <a:r>
              <a:rPr lang="en-US" sz="2800" dirty="0"/>
              <a:t>Hussnain Mustafa Khalid</a:t>
            </a:r>
          </a:p>
        </p:txBody>
      </p:sp>
    </p:spTree>
    <p:extLst>
      <p:ext uri="{BB962C8B-B14F-4D97-AF65-F5344CB8AC3E}">
        <p14:creationId xmlns:p14="http://schemas.microsoft.com/office/powerpoint/2010/main" val="1023078505"/>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Suggestions</a:t>
            </a:r>
          </a:p>
        </p:txBody>
      </p:sp>
      <p:sp>
        <p:nvSpPr>
          <p:cNvPr id="3" name="Content Placeholder 2"/>
          <p:cNvSpPr>
            <a:spLocks noGrp="1"/>
          </p:cNvSpPr>
          <p:nvPr>
            <p:ph idx="1"/>
          </p:nvPr>
        </p:nvSpPr>
        <p:spPr/>
        <p:txBody>
          <a:bodyPr/>
          <a:lstStyle/>
          <a:p>
            <a:r>
              <a:rPr lang="en-US" dirty="0">
                <a:latin typeface="Calibri" panose="020F0502020204030204" pitchFamily="34" charset="0"/>
              </a:rPr>
              <a:t>Gender Differences could be observed.</a:t>
            </a:r>
          </a:p>
          <a:p>
            <a:r>
              <a:rPr lang="en-US" dirty="0">
                <a:latin typeface="Calibri" panose="020F0502020204030204" pitchFamily="34" charset="0"/>
              </a:rPr>
              <a:t>A rather mix methodology could be opted instead of a qualitative one for more diverse results. </a:t>
            </a:r>
          </a:p>
        </p:txBody>
      </p:sp>
    </p:spTree>
    <p:extLst>
      <p:ext uri="{BB962C8B-B14F-4D97-AF65-F5344CB8AC3E}">
        <p14:creationId xmlns:p14="http://schemas.microsoft.com/office/powerpoint/2010/main" val="113683740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latin typeface="Calibri" panose="020F0502020204030204" pitchFamily="34" charset="0"/>
            </a:endParaRPr>
          </a:p>
          <a:p>
            <a:endParaRPr lang="en-US" dirty="0">
              <a:latin typeface="Calibri" panose="020F0502020204030204" pitchFamily="34" charset="0"/>
            </a:endParaRPr>
          </a:p>
          <a:p>
            <a:pPr marL="0" indent="0" algn="ctr">
              <a:buNone/>
            </a:pPr>
            <a:r>
              <a:rPr lang="en-US" dirty="0">
                <a:latin typeface="Calibri" panose="020F0502020204030204" pitchFamily="34" charset="0"/>
                <a:sym typeface="Wingdings" panose="05000000000000000000" pitchFamily="2" charset="2"/>
              </a:rPr>
              <a:t>Questions.</a:t>
            </a:r>
          </a:p>
          <a:p>
            <a:pPr marL="0" indent="0" algn="ctr">
              <a:buNone/>
            </a:pPr>
            <a:r>
              <a:rPr lang="en-US" dirty="0">
                <a:latin typeface="Calibri" panose="020F0502020204030204" pitchFamily="34" charset="0"/>
                <a:sym typeface="Wingdings" panose="05000000000000000000" pitchFamily="2" charset="2"/>
              </a:rPr>
              <a:t>Thank you!  </a:t>
            </a:r>
          </a:p>
        </p:txBody>
      </p:sp>
    </p:spTree>
    <p:extLst>
      <p:ext uri="{BB962C8B-B14F-4D97-AF65-F5344CB8AC3E}">
        <p14:creationId xmlns:p14="http://schemas.microsoft.com/office/powerpoint/2010/main" val="1112273921"/>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1295402" y="2415264"/>
            <a:ext cx="9601196" cy="3689322"/>
          </a:xfrm>
        </p:spPr>
        <p:txBody>
          <a:bodyPr>
            <a:noAutofit/>
          </a:bodyPr>
          <a:lstStyle/>
          <a:p>
            <a:r>
              <a:rPr lang="en-US" sz="2000" dirty="0">
                <a:latin typeface="Calibri" panose="020F0502020204030204" pitchFamily="34" charset="0"/>
              </a:rPr>
              <a:t>Benefits of self-learning and flexibility.</a:t>
            </a:r>
          </a:p>
          <a:p>
            <a:r>
              <a:rPr lang="en-US" sz="2000" dirty="0">
                <a:latin typeface="Calibri" panose="020F0502020204030204" pitchFamily="34" charset="0"/>
              </a:rPr>
              <a:t>Interaction and boundaries of time and space. </a:t>
            </a:r>
          </a:p>
          <a:p>
            <a:r>
              <a:rPr lang="en-US" sz="2000" dirty="0">
                <a:latin typeface="Calibri" panose="020F0502020204030204" pitchFamily="34" charset="0"/>
              </a:rPr>
              <a:t>A study was conducted by </a:t>
            </a:r>
            <a:r>
              <a:rPr lang="en-US" sz="2000" dirty="0" err="1">
                <a:latin typeface="Calibri" panose="020F0502020204030204" pitchFamily="34" charset="0"/>
              </a:rPr>
              <a:t>Schoech</a:t>
            </a:r>
            <a:r>
              <a:rPr lang="en-US" sz="2000" dirty="0">
                <a:latin typeface="Calibri" panose="020F0502020204030204" pitchFamily="34" charset="0"/>
              </a:rPr>
              <a:t> (2002), 34.8% of the samples in the research were attracted to the distance learning mode of education only because of the flexibility it provides. This advantage is more appealing to the adult students because it accommodates their world schedules and also allows for them to manage their family life as well </a:t>
            </a:r>
          </a:p>
          <a:p>
            <a:r>
              <a:rPr lang="en-US" sz="2000" dirty="0">
                <a:latin typeface="Calibri" panose="020F0502020204030204" pitchFamily="34" charset="0"/>
              </a:rPr>
              <a:t>Several Barriers are faced by students in a distant learning program especially those students who are employed.</a:t>
            </a:r>
          </a:p>
          <a:p>
            <a:r>
              <a:rPr lang="en-US" sz="2000" dirty="0">
                <a:latin typeface="Calibri" panose="020F0502020204030204" pitchFamily="34" charset="0"/>
              </a:rPr>
              <a:t>Students face interaction and time related issue at a large extent.</a:t>
            </a:r>
          </a:p>
          <a:p>
            <a:endParaRPr lang="en-US" sz="2000" dirty="0">
              <a:latin typeface="Calibri" panose="020F0502020204030204" pitchFamily="34" charset="0"/>
            </a:endParaRPr>
          </a:p>
          <a:p>
            <a:endParaRPr lang="en-US" sz="2000" dirty="0">
              <a:latin typeface="Calibri" panose="020F0502020204030204" pitchFamily="34" charset="0"/>
            </a:endParaRPr>
          </a:p>
          <a:p>
            <a:endParaRPr lang="en-US" sz="2000" dirty="0">
              <a:latin typeface="Calibri" panose="020F0502020204030204" pitchFamily="34" charset="0"/>
            </a:endParaRPr>
          </a:p>
        </p:txBody>
      </p:sp>
    </p:spTree>
    <p:extLst>
      <p:ext uri="{BB962C8B-B14F-4D97-AF65-F5344CB8AC3E}">
        <p14:creationId xmlns:p14="http://schemas.microsoft.com/office/powerpoint/2010/main" val="41541385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1295402" y="2543577"/>
            <a:ext cx="9601196" cy="3318936"/>
          </a:xfrm>
        </p:spPr>
        <p:txBody>
          <a:bodyPr>
            <a:normAutofit/>
          </a:bodyPr>
          <a:lstStyle/>
          <a:p>
            <a:r>
              <a:rPr lang="en-US" sz="2000" dirty="0">
                <a:latin typeface="Calibri" panose="020F0502020204030204" pitchFamily="34" charset="0"/>
              </a:rPr>
              <a:t>Students engaged in E-learning programs, unlike the orthodox learning environment, are more prone to have feelings of alienation and loneliness because there is no prevalent social community in this pedagogical approach. </a:t>
            </a:r>
          </a:p>
          <a:p>
            <a:r>
              <a:rPr lang="en-US" sz="2000" dirty="0">
                <a:latin typeface="Calibri" panose="020F0502020204030204" pitchFamily="34" charset="0"/>
              </a:rPr>
              <a:t>Current study focuses on the satisfaction, learning and psychological state of working students completing their research projects under the supervision of virtual teachers.</a:t>
            </a:r>
          </a:p>
          <a:p>
            <a:r>
              <a:rPr lang="en-US" sz="2000" dirty="0">
                <a:latin typeface="Calibri" panose="020F0502020204030204" pitchFamily="34" charset="0"/>
              </a:rPr>
              <a:t>Purpose of the study, further, is to see how effective the interventions planned and implemented have been for the students. </a:t>
            </a:r>
          </a:p>
          <a:p>
            <a:endParaRPr lang="en-US" sz="2000" dirty="0">
              <a:latin typeface="Calibri" panose="020F0502020204030204" pitchFamily="34" charset="0"/>
            </a:endParaRPr>
          </a:p>
          <a:p>
            <a:pPr marL="0" indent="0">
              <a:buNone/>
            </a:pPr>
            <a:endParaRPr lang="en-US" sz="2000" dirty="0">
              <a:latin typeface="Calibri" panose="020F0502020204030204" pitchFamily="34" charset="0"/>
            </a:endParaRPr>
          </a:p>
        </p:txBody>
      </p:sp>
    </p:spTree>
    <p:extLst>
      <p:ext uri="{BB962C8B-B14F-4D97-AF65-F5344CB8AC3E}">
        <p14:creationId xmlns:p14="http://schemas.microsoft.com/office/powerpoint/2010/main" val="13105412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1F141-B0F6-4C75-8B89-0B02C1731009}"/>
              </a:ext>
            </a:extLst>
          </p:cNvPr>
          <p:cNvSpPr>
            <a:spLocks noGrp="1"/>
          </p:cNvSpPr>
          <p:nvPr>
            <p:ph type="title"/>
          </p:nvPr>
        </p:nvSpPr>
        <p:spPr/>
        <p:txBody>
          <a:bodyPr/>
          <a:lstStyle/>
          <a:p>
            <a:r>
              <a:rPr lang="en-US" dirty="0"/>
              <a:t>Objectives</a:t>
            </a:r>
          </a:p>
        </p:txBody>
      </p:sp>
      <p:graphicFrame>
        <p:nvGraphicFramePr>
          <p:cNvPr id="5" name="Content Placeholder 4">
            <a:extLst>
              <a:ext uri="{FF2B5EF4-FFF2-40B4-BE49-F238E27FC236}">
                <a16:creationId xmlns:a16="http://schemas.microsoft.com/office/drawing/2014/main" id="{5E444F56-201B-4176-AA7C-F66FC10853B5}"/>
              </a:ext>
            </a:extLst>
          </p:cNvPr>
          <p:cNvGraphicFramePr>
            <a:graphicFrameLocks noGrp="1"/>
          </p:cNvGraphicFramePr>
          <p:nvPr>
            <p:ph idx="1"/>
            <p:extLst>
              <p:ext uri="{D42A27DB-BD31-4B8C-83A1-F6EECF244321}">
                <p14:modId xmlns:p14="http://schemas.microsoft.com/office/powerpoint/2010/main" val="1145959208"/>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54944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a:t>
            </a:r>
          </a:p>
        </p:txBody>
      </p:sp>
      <p:sp>
        <p:nvSpPr>
          <p:cNvPr id="8" name="Rectangle: Rounded Corners 7">
            <a:extLst>
              <a:ext uri="{FF2B5EF4-FFF2-40B4-BE49-F238E27FC236}">
                <a16:creationId xmlns:a16="http://schemas.microsoft.com/office/drawing/2014/main" id="{00FEF5BF-0209-4983-A307-00798B6125EA}"/>
              </a:ext>
            </a:extLst>
          </p:cNvPr>
          <p:cNvSpPr/>
          <p:nvPr/>
        </p:nvSpPr>
        <p:spPr>
          <a:xfrm>
            <a:off x="4197044" y="2495256"/>
            <a:ext cx="3749878" cy="587229"/>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latin typeface="Calibri" panose="020F0502020204030204" pitchFamily="34" charset="0"/>
              </a:rPr>
              <a:t>Qualitative Research Design</a:t>
            </a:r>
          </a:p>
        </p:txBody>
      </p:sp>
      <p:sp>
        <p:nvSpPr>
          <p:cNvPr id="10" name="Rectangle 9">
            <a:extLst>
              <a:ext uri="{FF2B5EF4-FFF2-40B4-BE49-F238E27FC236}">
                <a16:creationId xmlns:a16="http://schemas.microsoft.com/office/drawing/2014/main" id="{C31BCC78-D73E-484B-8428-F9BC5A6488D0}"/>
              </a:ext>
            </a:extLst>
          </p:cNvPr>
          <p:cNvSpPr/>
          <p:nvPr/>
        </p:nvSpPr>
        <p:spPr>
          <a:xfrm>
            <a:off x="971550" y="3144161"/>
            <a:ext cx="4430961" cy="30026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000" dirty="0">
                <a:latin typeface="Calibri" panose="020F0502020204030204" pitchFamily="34" charset="0"/>
              </a:rPr>
              <a:t>Sample Size: 20</a:t>
            </a:r>
          </a:p>
          <a:p>
            <a:endParaRPr lang="en-US" sz="2000" dirty="0">
              <a:latin typeface="Calibri" panose="020F0502020204030204" pitchFamily="34" charset="0"/>
            </a:endParaRPr>
          </a:p>
          <a:p>
            <a:r>
              <a:rPr lang="en-US" sz="2000" dirty="0">
                <a:latin typeface="Calibri" panose="020F0502020204030204" pitchFamily="34" charset="0"/>
              </a:rPr>
              <a:t>Sample characteristics included age, prior education, nature of job, marital status and their current enrollment in an academic program. </a:t>
            </a:r>
          </a:p>
          <a:p>
            <a:endParaRPr lang="en-US" sz="2000" dirty="0">
              <a:latin typeface="Calibri" panose="020F0502020204030204" pitchFamily="34" charset="0"/>
            </a:endParaRPr>
          </a:p>
          <a:p>
            <a:r>
              <a:rPr lang="en-US" sz="2000" dirty="0">
                <a:latin typeface="Calibri" panose="020F0502020204030204" pitchFamily="34" charset="0"/>
              </a:rPr>
              <a:t>Age Range: 27 - 33</a:t>
            </a:r>
          </a:p>
          <a:p>
            <a:endParaRPr lang="en-US" sz="2000" dirty="0">
              <a:latin typeface="Calibri" panose="020F0502020204030204" pitchFamily="34" charset="0"/>
            </a:endParaRPr>
          </a:p>
          <a:p>
            <a:endParaRPr lang="en-US" sz="2000" dirty="0">
              <a:latin typeface="Calibri" panose="020F0502020204030204" pitchFamily="34" charset="0"/>
            </a:endParaRPr>
          </a:p>
        </p:txBody>
      </p:sp>
      <p:sp>
        <p:nvSpPr>
          <p:cNvPr id="12" name="Content Placeholder 11">
            <a:extLst>
              <a:ext uri="{FF2B5EF4-FFF2-40B4-BE49-F238E27FC236}">
                <a16:creationId xmlns:a16="http://schemas.microsoft.com/office/drawing/2014/main" id="{AA1F4B4F-57E8-41A0-9160-E03269F79860}"/>
              </a:ext>
            </a:extLst>
          </p:cNvPr>
          <p:cNvSpPr>
            <a:spLocks noGrp="1"/>
          </p:cNvSpPr>
          <p:nvPr>
            <p:ph idx="1"/>
          </p:nvPr>
        </p:nvSpPr>
        <p:spPr>
          <a:xfrm>
            <a:off x="6096000" y="3144161"/>
            <a:ext cx="5225642" cy="2872326"/>
          </a:xfrm>
          <a:prstGeom prst="rect">
            <a:avLst/>
          </a:prstGeom>
        </p:spPr>
        <p:style>
          <a:lnRef idx="1">
            <a:schemeClr val="accent1"/>
          </a:lnRef>
          <a:fillRef idx="2">
            <a:schemeClr val="accent1"/>
          </a:fillRef>
          <a:effectRef idx="1">
            <a:schemeClr val="accent1"/>
          </a:effectRef>
          <a:fontRef idx="minor">
            <a:schemeClr val="dk1"/>
          </a:fontRef>
        </p:style>
        <p:txBody>
          <a:bodyPr rtlCol="0" anchor="ctr">
            <a:noAutofit/>
          </a:bodyPr>
          <a:lstStyle/>
          <a:p>
            <a:pPr marL="0" indent="0">
              <a:buNone/>
            </a:pPr>
            <a:endParaRPr lang="en-US" sz="2000" dirty="0">
              <a:latin typeface="Calibri" panose="020F0502020204030204" pitchFamily="34" charset="0"/>
            </a:endParaRPr>
          </a:p>
          <a:p>
            <a:pPr marL="0" indent="0">
              <a:buNone/>
            </a:pPr>
            <a:r>
              <a:rPr lang="en-US" sz="2000" dirty="0">
                <a:latin typeface="Calibri" panose="020F0502020204030204" pitchFamily="34" charset="0"/>
              </a:rPr>
              <a:t>Interview Protocol was developed and reviewed.</a:t>
            </a:r>
          </a:p>
          <a:p>
            <a:pPr marL="0" indent="0">
              <a:buNone/>
            </a:pPr>
            <a:r>
              <a:rPr lang="en-US" sz="2000" dirty="0">
                <a:latin typeface="Calibri" panose="020F0502020204030204" pitchFamily="34" charset="0"/>
              </a:rPr>
              <a:t>The average time interview took was 20 minutes. </a:t>
            </a:r>
          </a:p>
          <a:p>
            <a:pPr marL="0" indent="0">
              <a:buNone/>
            </a:pPr>
            <a:r>
              <a:rPr lang="en-US" sz="2000" dirty="0">
                <a:latin typeface="Calibri" panose="020F0502020204030204" pitchFamily="34" charset="0"/>
              </a:rPr>
              <a:t>75% of the total sample consisted of females, 75% of the sample was married and 95% of the sample worked in private organizations whilst they were studying. </a:t>
            </a:r>
          </a:p>
          <a:p>
            <a:pPr marL="0" indent="0">
              <a:buNone/>
            </a:pPr>
            <a:endParaRPr lang="en-US" sz="2000" dirty="0">
              <a:latin typeface="Calibri" panose="020F0502020204030204" pitchFamily="34" charset="0"/>
            </a:endParaRPr>
          </a:p>
          <a:p>
            <a:pPr marL="0" indent="0">
              <a:buNone/>
            </a:pPr>
            <a:endParaRPr lang="en-US" sz="2000" dirty="0">
              <a:latin typeface="Calibri" panose="020F0502020204030204" pitchFamily="34" charset="0"/>
            </a:endParaRPr>
          </a:p>
        </p:txBody>
      </p:sp>
    </p:spTree>
    <p:extLst>
      <p:ext uri="{BB962C8B-B14F-4D97-AF65-F5344CB8AC3E}">
        <p14:creationId xmlns:p14="http://schemas.microsoft.com/office/powerpoint/2010/main" val="1201958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bg/>
                                          </p:spTgt>
                                        </p:tgtEl>
                                        <p:attrNameLst>
                                          <p:attrName>style.visibility</p:attrName>
                                        </p:attrNameLst>
                                      </p:cBhvr>
                                      <p:to>
                                        <p:strVal val="visible"/>
                                      </p:to>
                                    </p:set>
                                    <p:anim calcmode="lin" valueType="num">
                                      <p:cBhvr additive="base">
                                        <p:cTn id="17"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12">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anim calcmode="lin" valueType="num">
                                      <p:cBhvr additive="base">
                                        <p:cTn id="2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anim calcmode="lin" valueType="num">
                                      <p:cBhvr additive="base">
                                        <p:cTn id="2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xEl>
                                              <p:pRg st="3" end="3"/>
                                            </p:txEl>
                                          </p:spTgt>
                                        </p:tgtEl>
                                        <p:attrNameLst>
                                          <p:attrName>style.visibility</p:attrName>
                                        </p:attrNameLst>
                                      </p:cBhvr>
                                      <p:to>
                                        <p:strVal val="visible"/>
                                      </p:to>
                                    </p:set>
                                    <p:anim calcmode="lin" valueType="num">
                                      <p:cBhvr additive="base">
                                        <p:cTn id="29"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05460-34FB-44FB-8C48-AAD6C77BE515}"/>
              </a:ext>
            </a:extLst>
          </p:cNvPr>
          <p:cNvSpPr>
            <a:spLocks noGrp="1"/>
          </p:cNvSpPr>
          <p:nvPr>
            <p:ph type="title"/>
          </p:nvPr>
        </p:nvSpPr>
        <p:spPr/>
        <p:txBody>
          <a:bodyPr/>
          <a:lstStyle/>
          <a:p>
            <a:r>
              <a:rPr lang="en-US" dirty="0"/>
              <a:t>Procedure</a:t>
            </a:r>
          </a:p>
        </p:txBody>
      </p:sp>
      <p:graphicFrame>
        <p:nvGraphicFramePr>
          <p:cNvPr id="6" name="Content Placeholder 5">
            <a:extLst>
              <a:ext uri="{FF2B5EF4-FFF2-40B4-BE49-F238E27FC236}">
                <a16:creationId xmlns:a16="http://schemas.microsoft.com/office/drawing/2014/main" id="{87C0452E-4C8C-4769-A94D-079514FCE4A5}"/>
              </a:ext>
            </a:extLst>
          </p:cNvPr>
          <p:cNvGraphicFramePr>
            <a:graphicFrameLocks noGrp="1"/>
          </p:cNvGraphicFramePr>
          <p:nvPr>
            <p:ph idx="1"/>
            <p:extLst>
              <p:ext uri="{D42A27DB-BD31-4B8C-83A1-F6EECF244321}">
                <p14:modId xmlns:p14="http://schemas.microsoft.com/office/powerpoint/2010/main" val="4172805054"/>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643953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10159091" cy="3785811"/>
          </a:xfrm>
        </p:spPr>
        <p:txBody>
          <a:bodyPr/>
          <a:lstStyle/>
          <a:p>
            <a:r>
              <a:rPr lang="en-US" dirty="0"/>
              <a:t>Thematic Analysis </a:t>
            </a:r>
          </a:p>
        </p:txBody>
      </p:sp>
    </p:spTree>
    <p:extLst>
      <p:ext uri="{BB962C8B-B14F-4D97-AF65-F5344CB8AC3E}">
        <p14:creationId xmlns:p14="http://schemas.microsoft.com/office/powerpoint/2010/main" val="269956422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D52F0F85-6D43-47D6-9D13-BF80B28A23A6}"/>
              </a:ext>
            </a:extLst>
          </p:cNvPr>
          <p:cNvGraphicFramePr/>
          <p:nvPr>
            <p:extLst>
              <p:ext uri="{D42A27DB-BD31-4B8C-83A1-F6EECF244321}">
                <p14:modId xmlns:p14="http://schemas.microsoft.com/office/powerpoint/2010/main" val="3866606149"/>
              </p:ext>
            </p:extLst>
          </p:nvPr>
        </p:nvGraphicFramePr>
        <p:xfrm>
          <a:off x="-180303" y="579549"/>
          <a:ext cx="10859116" cy="566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67041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rmAutofit/>
          </a:bodyPr>
          <a:lstStyle/>
          <a:p>
            <a:r>
              <a:rPr lang="en-US" dirty="0">
                <a:latin typeface="Calibri" panose="020F0502020204030204" pitchFamily="34" charset="0"/>
              </a:rPr>
              <a:t>The results between the progress of the two batches of students was found to be astoundingly different. Students who communicated with their supervisors reported higher satisfaction, enhanced learning development and better communication as compared to those who did not. </a:t>
            </a:r>
          </a:p>
          <a:p>
            <a:r>
              <a:rPr lang="en-US" dirty="0">
                <a:latin typeface="Calibri" panose="020F0502020204030204" pitchFamily="34" charset="0"/>
              </a:rPr>
              <a:t>As technology advances, further interventions could be planned as well. </a:t>
            </a:r>
          </a:p>
        </p:txBody>
      </p:sp>
    </p:spTree>
    <p:extLst>
      <p:ext uri="{BB962C8B-B14F-4D97-AF65-F5344CB8AC3E}">
        <p14:creationId xmlns:p14="http://schemas.microsoft.com/office/powerpoint/2010/main" val="19129604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408</TotalTime>
  <Words>517</Words>
  <Application>Microsoft Office PowerPoint</Application>
  <PresentationFormat>Widescreen</PresentationFormat>
  <Paragraphs>53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Garamond</vt:lpstr>
      <vt:lpstr>Organic</vt:lpstr>
      <vt:lpstr> Enhancing Interaction between Project Students and Supervisor: Opening New Learning Horizons</vt:lpstr>
      <vt:lpstr>Introduction.</vt:lpstr>
      <vt:lpstr>Introduction…</vt:lpstr>
      <vt:lpstr>Objectives</vt:lpstr>
      <vt:lpstr>Methodology</vt:lpstr>
      <vt:lpstr>Procedure</vt:lpstr>
      <vt:lpstr>Thematic Analysis </vt:lpstr>
      <vt:lpstr>PowerPoint Presentation</vt:lpstr>
      <vt:lpstr>Conclusion</vt:lpstr>
      <vt:lpstr>Suggestions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Interaction between Project Students and Supervisor: Opening New Learning Horizons</dc:title>
  <dc:creator>Hussnain Mustafa</dc:creator>
  <cp:lastModifiedBy>Root</cp:lastModifiedBy>
  <cp:revision>29</cp:revision>
  <dcterms:created xsi:type="dcterms:W3CDTF">2019-09-26T16:29:24Z</dcterms:created>
  <dcterms:modified xsi:type="dcterms:W3CDTF">2019-10-15T10:41:48Z</dcterms:modified>
</cp:coreProperties>
</file>