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sldIdLst>
    <p:sldId id="265" r:id="rId2"/>
    <p:sldId id="256" r:id="rId3"/>
    <p:sldId id="257" r:id="rId4"/>
    <p:sldId id="258" r:id="rId5"/>
    <p:sldId id="259" r:id="rId6"/>
    <p:sldId id="260" r:id="rId7"/>
    <p:sldId id="261" r:id="rId8"/>
    <p:sldId id="262" r:id="rId9"/>
    <p:sldId id="263" r:id="rId10"/>
    <p:sldId id="264"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4" autoAdjust="0"/>
    <p:restoredTop sz="94660"/>
  </p:normalViewPr>
  <p:slideViewPr>
    <p:cSldViewPr snapToGrid="0">
      <p:cViewPr varScale="1">
        <p:scale>
          <a:sx n="74" d="100"/>
          <a:sy n="74" d="100"/>
        </p:scale>
        <p:origin x="5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2C785-0DCE-4537-9097-99D2ED31C66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9F27B5B-6BCE-4779-BB60-106EDDC7F5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8A4DEE8-AE91-42EC-AED7-5AB25C57DE18}"/>
              </a:ext>
            </a:extLst>
          </p:cNvPr>
          <p:cNvSpPr>
            <a:spLocks noGrp="1"/>
          </p:cNvSpPr>
          <p:nvPr>
            <p:ph type="dt" sz="half" idx="10"/>
          </p:nvPr>
        </p:nvSpPr>
        <p:spPr/>
        <p:txBody>
          <a:bodyPr/>
          <a:lstStyle/>
          <a:p>
            <a:fld id="{ED365F50-82B6-4005-874E-FF6C0558DC82}" type="datetimeFigureOut">
              <a:rPr lang="en-GB" smtClean="0"/>
              <a:t>15/10/2019</a:t>
            </a:fld>
            <a:endParaRPr lang="en-GB"/>
          </a:p>
        </p:txBody>
      </p:sp>
      <p:sp>
        <p:nvSpPr>
          <p:cNvPr id="5" name="Footer Placeholder 4">
            <a:extLst>
              <a:ext uri="{FF2B5EF4-FFF2-40B4-BE49-F238E27FC236}">
                <a16:creationId xmlns:a16="http://schemas.microsoft.com/office/drawing/2014/main" id="{A7A26A06-8F0D-423F-915D-A460BD0F7A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438E44D-2714-4208-9F44-6D8857DDF19F}"/>
              </a:ext>
            </a:extLst>
          </p:cNvPr>
          <p:cNvSpPr>
            <a:spLocks noGrp="1"/>
          </p:cNvSpPr>
          <p:nvPr>
            <p:ph type="sldNum" sz="quarter" idx="12"/>
          </p:nvPr>
        </p:nvSpPr>
        <p:spPr/>
        <p:txBody>
          <a:bodyPr/>
          <a:lstStyle/>
          <a:p>
            <a:fld id="{FAFCC480-EE2F-458F-8E76-F680A5B5E576}" type="slidenum">
              <a:rPr lang="en-GB" smtClean="0"/>
              <a:t>‹#›</a:t>
            </a:fld>
            <a:endParaRPr lang="en-GB"/>
          </a:p>
        </p:txBody>
      </p:sp>
    </p:spTree>
    <p:extLst>
      <p:ext uri="{BB962C8B-B14F-4D97-AF65-F5344CB8AC3E}">
        <p14:creationId xmlns:p14="http://schemas.microsoft.com/office/powerpoint/2010/main" val="2097628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2B3B6-CE11-4F47-B045-FA2196DE270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F2CD9BC-8B5C-4DF2-A633-5808768A6C0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171AFB4-7E00-41D7-AA6C-9F7C9BF0CD18}"/>
              </a:ext>
            </a:extLst>
          </p:cNvPr>
          <p:cNvSpPr>
            <a:spLocks noGrp="1"/>
          </p:cNvSpPr>
          <p:nvPr>
            <p:ph type="dt" sz="half" idx="10"/>
          </p:nvPr>
        </p:nvSpPr>
        <p:spPr/>
        <p:txBody>
          <a:bodyPr/>
          <a:lstStyle/>
          <a:p>
            <a:fld id="{ED365F50-82B6-4005-874E-FF6C0558DC82}" type="datetimeFigureOut">
              <a:rPr lang="en-GB" smtClean="0"/>
              <a:t>15/10/2019</a:t>
            </a:fld>
            <a:endParaRPr lang="en-GB"/>
          </a:p>
        </p:txBody>
      </p:sp>
      <p:sp>
        <p:nvSpPr>
          <p:cNvPr id="5" name="Footer Placeholder 4">
            <a:extLst>
              <a:ext uri="{FF2B5EF4-FFF2-40B4-BE49-F238E27FC236}">
                <a16:creationId xmlns:a16="http://schemas.microsoft.com/office/drawing/2014/main" id="{4A3D0444-511E-42A4-9C1B-20B7EBCC9C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ABBACBC-D767-4DC6-820D-67E93E04BC7D}"/>
              </a:ext>
            </a:extLst>
          </p:cNvPr>
          <p:cNvSpPr>
            <a:spLocks noGrp="1"/>
          </p:cNvSpPr>
          <p:nvPr>
            <p:ph type="sldNum" sz="quarter" idx="12"/>
          </p:nvPr>
        </p:nvSpPr>
        <p:spPr/>
        <p:txBody>
          <a:bodyPr/>
          <a:lstStyle/>
          <a:p>
            <a:fld id="{FAFCC480-EE2F-458F-8E76-F680A5B5E576}" type="slidenum">
              <a:rPr lang="en-GB" smtClean="0"/>
              <a:t>‹#›</a:t>
            </a:fld>
            <a:endParaRPr lang="en-GB"/>
          </a:p>
        </p:txBody>
      </p:sp>
    </p:spTree>
    <p:extLst>
      <p:ext uri="{BB962C8B-B14F-4D97-AF65-F5344CB8AC3E}">
        <p14:creationId xmlns:p14="http://schemas.microsoft.com/office/powerpoint/2010/main" val="2208840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998B433-D8C3-4E8D-ACDF-B2C8E813E56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EF50F96-05ED-4900-89F7-173159937A9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297B337-3686-466B-9F89-7BA64FFFF3AE}"/>
              </a:ext>
            </a:extLst>
          </p:cNvPr>
          <p:cNvSpPr>
            <a:spLocks noGrp="1"/>
          </p:cNvSpPr>
          <p:nvPr>
            <p:ph type="dt" sz="half" idx="10"/>
          </p:nvPr>
        </p:nvSpPr>
        <p:spPr/>
        <p:txBody>
          <a:bodyPr/>
          <a:lstStyle/>
          <a:p>
            <a:fld id="{ED365F50-82B6-4005-874E-FF6C0558DC82}" type="datetimeFigureOut">
              <a:rPr lang="en-GB" smtClean="0"/>
              <a:t>15/10/2019</a:t>
            </a:fld>
            <a:endParaRPr lang="en-GB"/>
          </a:p>
        </p:txBody>
      </p:sp>
      <p:sp>
        <p:nvSpPr>
          <p:cNvPr id="5" name="Footer Placeholder 4">
            <a:extLst>
              <a:ext uri="{FF2B5EF4-FFF2-40B4-BE49-F238E27FC236}">
                <a16:creationId xmlns:a16="http://schemas.microsoft.com/office/drawing/2014/main" id="{C28338BF-EECB-4B9F-93A5-DCE4A0D2E4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4331296-EBCA-4EB7-A49C-C627C2AE25EC}"/>
              </a:ext>
            </a:extLst>
          </p:cNvPr>
          <p:cNvSpPr>
            <a:spLocks noGrp="1"/>
          </p:cNvSpPr>
          <p:nvPr>
            <p:ph type="sldNum" sz="quarter" idx="12"/>
          </p:nvPr>
        </p:nvSpPr>
        <p:spPr/>
        <p:txBody>
          <a:bodyPr/>
          <a:lstStyle/>
          <a:p>
            <a:fld id="{FAFCC480-EE2F-458F-8E76-F680A5B5E576}" type="slidenum">
              <a:rPr lang="en-GB" smtClean="0"/>
              <a:t>‹#›</a:t>
            </a:fld>
            <a:endParaRPr lang="en-GB"/>
          </a:p>
        </p:txBody>
      </p:sp>
    </p:spTree>
    <p:extLst>
      <p:ext uri="{BB962C8B-B14F-4D97-AF65-F5344CB8AC3E}">
        <p14:creationId xmlns:p14="http://schemas.microsoft.com/office/powerpoint/2010/main" val="3411144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FA54A-D3E0-4303-86A9-915E65148B5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C1AAF75-3FB5-4A8D-8AAE-B4733449145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679ABF6-E7C7-4D20-B424-84D08CE13AD9}"/>
              </a:ext>
            </a:extLst>
          </p:cNvPr>
          <p:cNvSpPr>
            <a:spLocks noGrp="1"/>
          </p:cNvSpPr>
          <p:nvPr>
            <p:ph type="dt" sz="half" idx="10"/>
          </p:nvPr>
        </p:nvSpPr>
        <p:spPr/>
        <p:txBody>
          <a:bodyPr/>
          <a:lstStyle/>
          <a:p>
            <a:fld id="{ED365F50-82B6-4005-874E-FF6C0558DC82}" type="datetimeFigureOut">
              <a:rPr lang="en-GB" smtClean="0"/>
              <a:t>15/10/2019</a:t>
            </a:fld>
            <a:endParaRPr lang="en-GB"/>
          </a:p>
        </p:txBody>
      </p:sp>
      <p:sp>
        <p:nvSpPr>
          <p:cNvPr id="5" name="Footer Placeholder 4">
            <a:extLst>
              <a:ext uri="{FF2B5EF4-FFF2-40B4-BE49-F238E27FC236}">
                <a16:creationId xmlns:a16="http://schemas.microsoft.com/office/drawing/2014/main" id="{1F222882-6C44-4F1D-8B92-007EF3B90E0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5C4879-D928-4875-B2C4-53DF887E7949}"/>
              </a:ext>
            </a:extLst>
          </p:cNvPr>
          <p:cNvSpPr>
            <a:spLocks noGrp="1"/>
          </p:cNvSpPr>
          <p:nvPr>
            <p:ph type="sldNum" sz="quarter" idx="12"/>
          </p:nvPr>
        </p:nvSpPr>
        <p:spPr/>
        <p:txBody>
          <a:bodyPr/>
          <a:lstStyle/>
          <a:p>
            <a:fld id="{FAFCC480-EE2F-458F-8E76-F680A5B5E576}" type="slidenum">
              <a:rPr lang="en-GB" smtClean="0"/>
              <a:t>‹#›</a:t>
            </a:fld>
            <a:endParaRPr lang="en-GB"/>
          </a:p>
        </p:txBody>
      </p:sp>
    </p:spTree>
    <p:extLst>
      <p:ext uri="{BB962C8B-B14F-4D97-AF65-F5344CB8AC3E}">
        <p14:creationId xmlns:p14="http://schemas.microsoft.com/office/powerpoint/2010/main" val="853931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FB4CF-0511-49F3-8757-FBCB10D18B3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225E6AB-F78E-4E3C-A606-7020837825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140DA43-0A90-4917-AD19-44AD36568E99}"/>
              </a:ext>
            </a:extLst>
          </p:cNvPr>
          <p:cNvSpPr>
            <a:spLocks noGrp="1"/>
          </p:cNvSpPr>
          <p:nvPr>
            <p:ph type="dt" sz="half" idx="10"/>
          </p:nvPr>
        </p:nvSpPr>
        <p:spPr/>
        <p:txBody>
          <a:bodyPr/>
          <a:lstStyle/>
          <a:p>
            <a:fld id="{ED365F50-82B6-4005-874E-FF6C0558DC82}" type="datetimeFigureOut">
              <a:rPr lang="en-GB" smtClean="0"/>
              <a:t>15/10/2019</a:t>
            </a:fld>
            <a:endParaRPr lang="en-GB"/>
          </a:p>
        </p:txBody>
      </p:sp>
      <p:sp>
        <p:nvSpPr>
          <p:cNvPr id="5" name="Footer Placeholder 4">
            <a:extLst>
              <a:ext uri="{FF2B5EF4-FFF2-40B4-BE49-F238E27FC236}">
                <a16:creationId xmlns:a16="http://schemas.microsoft.com/office/drawing/2014/main" id="{BD052849-BA19-48E5-9075-A4FDB4D7690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5C94606-5863-4A5B-A1AB-21A9B5F9ECAA}"/>
              </a:ext>
            </a:extLst>
          </p:cNvPr>
          <p:cNvSpPr>
            <a:spLocks noGrp="1"/>
          </p:cNvSpPr>
          <p:nvPr>
            <p:ph type="sldNum" sz="quarter" idx="12"/>
          </p:nvPr>
        </p:nvSpPr>
        <p:spPr/>
        <p:txBody>
          <a:bodyPr/>
          <a:lstStyle/>
          <a:p>
            <a:fld id="{FAFCC480-EE2F-458F-8E76-F680A5B5E576}" type="slidenum">
              <a:rPr lang="en-GB" smtClean="0"/>
              <a:t>‹#›</a:t>
            </a:fld>
            <a:endParaRPr lang="en-GB"/>
          </a:p>
        </p:txBody>
      </p:sp>
    </p:spTree>
    <p:extLst>
      <p:ext uri="{BB962C8B-B14F-4D97-AF65-F5344CB8AC3E}">
        <p14:creationId xmlns:p14="http://schemas.microsoft.com/office/powerpoint/2010/main" val="733096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D0894-0CAC-402F-9725-B3550420518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6940D4E-957D-469E-9820-16550724EC2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941336B-73E1-42C1-BF4F-3DF4703ECA6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3470709-BEBD-441F-A41B-D3404D1107C5}"/>
              </a:ext>
            </a:extLst>
          </p:cNvPr>
          <p:cNvSpPr>
            <a:spLocks noGrp="1"/>
          </p:cNvSpPr>
          <p:nvPr>
            <p:ph type="dt" sz="half" idx="10"/>
          </p:nvPr>
        </p:nvSpPr>
        <p:spPr/>
        <p:txBody>
          <a:bodyPr/>
          <a:lstStyle/>
          <a:p>
            <a:fld id="{ED365F50-82B6-4005-874E-FF6C0558DC82}" type="datetimeFigureOut">
              <a:rPr lang="en-GB" smtClean="0"/>
              <a:t>15/10/2019</a:t>
            </a:fld>
            <a:endParaRPr lang="en-GB"/>
          </a:p>
        </p:txBody>
      </p:sp>
      <p:sp>
        <p:nvSpPr>
          <p:cNvPr id="6" name="Footer Placeholder 5">
            <a:extLst>
              <a:ext uri="{FF2B5EF4-FFF2-40B4-BE49-F238E27FC236}">
                <a16:creationId xmlns:a16="http://schemas.microsoft.com/office/drawing/2014/main" id="{BB57B896-1E54-497F-A2E1-2F178F9C264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3FD7620-B1BC-4B2E-8ED6-772EBBBEE0F8}"/>
              </a:ext>
            </a:extLst>
          </p:cNvPr>
          <p:cNvSpPr>
            <a:spLocks noGrp="1"/>
          </p:cNvSpPr>
          <p:nvPr>
            <p:ph type="sldNum" sz="quarter" idx="12"/>
          </p:nvPr>
        </p:nvSpPr>
        <p:spPr/>
        <p:txBody>
          <a:bodyPr/>
          <a:lstStyle/>
          <a:p>
            <a:fld id="{FAFCC480-EE2F-458F-8E76-F680A5B5E576}" type="slidenum">
              <a:rPr lang="en-GB" smtClean="0"/>
              <a:t>‹#›</a:t>
            </a:fld>
            <a:endParaRPr lang="en-GB"/>
          </a:p>
        </p:txBody>
      </p:sp>
    </p:spTree>
    <p:extLst>
      <p:ext uri="{BB962C8B-B14F-4D97-AF65-F5344CB8AC3E}">
        <p14:creationId xmlns:p14="http://schemas.microsoft.com/office/powerpoint/2010/main" val="614238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4EA5E-DB9E-4108-AD4B-E3E8942163D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DD8F5DB-33F1-4E7A-B7FB-E91B5585B3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A53C991-FCC1-4493-AF53-9FF85712353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EB754A4-9A38-47D4-A4B6-C98850FA80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FE980C4-879C-41F5-8113-064E7EC79F6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4BAE7AB-FB7C-431B-A40D-B650FD35C498}"/>
              </a:ext>
            </a:extLst>
          </p:cNvPr>
          <p:cNvSpPr>
            <a:spLocks noGrp="1"/>
          </p:cNvSpPr>
          <p:nvPr>
            <p:ph type="dt" sz="half" idx="10"/>
          </p:nvPr>
        </p:nvSpPr>
        <p:spPr/>
        <p:txBody>
          <a:bodyPr/>
          <a:lstStyle/>
          <a:p>
            <a:fld id="{ED365F50-82B6-4005-874E-FF6C0558DC82}" type="datetimeFigureOut">
              <a:rPr lang="en-GB" smtClean="0"/>
              <a:t>15/10/2019</a:t>
            </a:fld>
            <a:endParaRPr lang="en-GB"/>
          </a:p>
        </p:txBody>
      </p:sp>
      <p:sp>
        <p:nvSpPr>
          <p:cNvPr id="8" name="Footer Placeholder 7">
            <a:extLst>
              <a:ext uri="{FF2B5EF4-FFF2-40B4-BE49-F238E27FC236}">
                <a16:creationId xmlns:a16="http://schemas.microsoft.com/office/drawing/2014/main" id="{4DF17C6D-D6D5-4B12-B9AE-584C8875676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2C07E5A-4A52-4A6C-B72B-F688B2583939}"/>
              </a:ext>
            </a:extLst>
          </p:cNvPr>
          <p:cNvSpPr>
            <a:spLocks noGrp="1"/>
          </p:cNvSpPr>
          <p:nvPr>
            <p:ph type="sldNum" sz="quarter" idx="12"/>
          </p:nvPr>
        </p:nvSpPr>
        <p:spPr/>
        <p:txBody>
          <a:bodyPr/>
          <a:lstStyle/>
          <a:p>
            <a:fld id="{FAFCC480-EE2F-458F-8E76-F680A5B5E576}" type="slidenum">
              <a:rPr lang="en-GB" smtClean="0"/>
              <a:t>‹#›</a:t>
            </a:fld>
            <a:endParaRPr lang="en-GB"/>
          </a:p>
        </p:txBody>
      </p:sp>
    </p:spTree>
    <p:extLst>
      <p:ext uri="{BB962C8B-B14F-4D97-AF65-F5344CB8AC3E}">
        <p14:creationId xmlns:p14="http://schemas.microsoft.com/office/powerpoint/2010/main" val="1202220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D8316-0417-483B-81F0-9D29120E19B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BFAFC8C-258C-4801-BE2E-78819D97E54F}"/>
              </a:ext>
            </a:extLst>
          </p:cNvPr>
          <p:cNvSpPr>
            <a:spLocks noGrp="1"/>
          </p:cNvSpPr>
          <p:nvPr>
            <p:ph type="dt" sz="half" idx="10"/>
          </p:nvPr>
        </p:nvSpPr>
        <p:spPr/>
        <p:txBody>
          <a:bodyPr/>
          <a:lstStyle/>
          <a:p>
            <a:fld id="{ED365F50-82B6-4005-874E-FF6C0558DC82}" type="datetimeFigureOut">
              <a:rPr lang="en-GB" smtClean="0"/>
              <a:t>15/10/2019</a:t>
            </a:fld>
            <a:endParaRPr lang="en-GB"/>
          </a:p>
        </p:txBody>
      </p:sp>
      <p:sp>
        <p:nvSpPr>
          <p:cNvPr id="4" name="Footer Placeholder 3">
            <a:extLst>
              <a:ext uri="{FF2B5EF4-FFF2-40B4-BE49-F238E27FC236}">
                <a16:creationId xmlns:a16="http://schemas.microsoft.com/office/drawing/2014/main" id="{8C6CF858-A458-4ABC-8E75-38840929A1D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9608968-A25B-4884-B5CC-8AE4297FFBC3}"/>
              </a:ext>
            </a:extLst>
          </p:cNvPr>
          <p:cNvSpPr>
            <a:spLocks noGrp="1"/>
          </p:cNvSpPr>
          <p:nvPr>
            <p:ph type="sldNum" sz="quarter" idx="12"/>
          </p:nvPr>
        </p:nvSpPr>
        <p:spPr/>
        <p:txBody>
          <a:bodyPr/>
          <a:lstStyle/>
          <a:p>
            <a:fld id="{FAFCC480-EE2F-458F-8E76-F680A5B5E576}" type="slidenum">
              <a:rPr lang="en-GB" smtClean="0"/>
              <a:t>‹#›</a:t>
            </a:fld>
            <a:endParaRPr lang="en-GB"/>
          </a:p>
        </p:txBody>
      </p:sp>
    </p:spTree>
    <p:extLst>
      <p:ext uri="{BB962C8B-B14F-4D97-AF65-F5344CB8AC3E}">
        <p14:creationId xmlns:p14="http://schemas.microsoft.com/office/powerpoint/2010/main" val="485917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3F43FB-E6F8-4BF1-83BE-94E7F3629FCC}"/>
              </a:ext>
            </a:extLst>
          </p:cNvPr>
          <p:cNvSpPr>
            <a:spLocks noGrp="1"/>
          </p:cNvSpPr>
          <p:nvPr>
            <p:ph type="dt" sz="half" idx="10"/>
          </p:nvPr>
        </p:nvSpPr>
        <p:spPr/>
        <p:txBody>
          <a:bodyPr/>
          <a:lstStyle/>
          <a:p>
            <a:fld id="{ED365F50-82B6-4005-874E-FF6C0558DC82}" type="datetimeFigureOut">
              <a:rPr lang="en-GB" smtClean="0"/>
              <a:t>15/10/2019</a:t>
            </a:fld>
            <a:endParaRPr lang="en-GB"/>
          </a:p>
        </p:txBody>
      </p:sp>
      <p:sp>
        <p:nvSpPr>
          <p:cNvPr id="3" name="Footer Placeholder 2">
            <a:extLst>
              <a:ext uri="{FF2B5EF4-FFF2-40B4-BE49-F238E27FC236}">
                <a16:creationId xmlns:a16="http://schemas.microsoft.com/office/drawing/2014/main" id="{3EA0DD56-0A9D-47F4-8A37-1DB9CE8AABC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A6D1C3A-979E-41A7-8D9B-0E1D5E11CCEA}"/>
              </a:ext>
            </a:extLst>
          </p:cNvPr>
          <p:cNvSpPr>
            <a:spLocks noGrp="1"/>
          </p:cNvSpPr>
          <p:nvPr>
            <p:ph type="sldNum" sz="quarter" idx="12"/>
          </p:nvPr>
        </p:nvSpPr>
        <p:spPr/>
        <p:txBody>
          <a:bodyPr/>
          <a:lstStyle/>
          <a:p>
            <a:fld id="{FAFCC480-EE2F-458F-8E76-F680A5B5E576}" type="slidenum">
              <a:rPr lang="en-GB" smtClean="0"/>
              <a:t>‹#›</a:t>
            </a:fld>
            <a:endParaRPr lang="en-GB"/>
          </a:p>
        </p:txBody>
      </p:sp>
    </p:spTree>
    <p:extLst>
      <p:ext uri="{BB962C8B-B14F-4D97-AF65-F5344CB8AC3E}">
        <p14:creationId xmlns:p14="http://schemas.microsoft.com/office/powerpoint/2010/main" val="765652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3FFD0-86F4-4190-B590-915EE9B2D2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943F591-AB29-454B-BD89-9A3BC260CE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F2755F7-B970-4928-8131-0096BC9067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53ED41-3572-45A6-AA86-D193E4B67745}"/>
              </a:ext>
            </a:extLst>
          </p:cNvPr>
          <p:cNvSpPr>
            <a:spLocks noGrp="1"/>
          </p:cNvSpPr>
          <p:nvPr>
            <p:ph type="dt" sz="half" idx="10"/>
          </p:nvPr>
        </p:nvSpPr>
        <p:spPr/>
        <p:txBody>
          <a:bodyPr/>
          <a:lstStyle/>
          <a:p>
            <a:fld id="{ED365F50-82B6-4005-874E-FF6C0558DC82}" type="datetimeFigureOut">
              <a:rPr lang="en-GB" smtClean="0"/>
              <a:t>15/10/2019</a:t>
            </a:fld>
            <a:endParaRPr lang="en-GB"/>
          </a:p>
        </p:txBody>
      </p:sp>
      <p:sp>
        <p:nvSpPr>
          <p:cNvPr id="6" name="Footer Placeholder 5">
            <a:extLst>
              <a:ext uri="{FF2B5EF4-FFF2-40B4-BE49-F238E27FC236}">
                <a16:creationId xmlns:a16="http://schemas.microsoft.com/office/drawing/2014/main" id="{E16CF3BF-A102-42CD-8224-E9737165E3E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2C7A883-FB35-4F28-90EF-B870138F1E8E}"/>
              </a:ext>
            </a:extLst>
          </p:cNvPr>
          <p:cNvSpPr>
            <a:spLocks noGrp="1"/>
          </p:cNvSpPr>
          <p:nvPr>
            <p:ph type="sldNum" sz="quarter" idx="12"/>
          </p:nvPr>
        </p:nvSpPr>
        <p:spPr/>
        <p:txBody>
          <a:bodyPr/>
          <a:lstStyle/>
          <a:p>
            <a:fld id="{FAFCC480-EE2F-458F-8E76-F680A5B5E576}" type="slidenum">
              <a:rPr lang="en-GB" smtClean="0"/>
              <a:t>‹#›</a:t>
            </a:fld>
            <a:endParaRPr lang="en-GB"/>
          </a:p>
        </p:txBody>
      </p:sp>
    </p:spTree>
    <p:extLst>
      <p:ext uri="{BB962C8B-B14F-4D97-AF65-F5344CB8AC3E}">
        <p14:creationId xmlns:p14="http://schemas.microsoft.com/office/powerpoint/2010/main" val="1347291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1796E-1BD7-4383-9E4B-3FD76EB66A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04E32D9-3E99-4E79-AD3B-EB641479A0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CE402C7-4765-4046-B5B2-5F164D76C3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97D176-5188-4F89-9AAC-78EF93BC11F3}"/>
              </a:ext>
            </a:extLst>
          </p:cNvPr>
          <p:cNvSpPr>
            <a:spLocks noGrp="1"/>
          </p:cNvSpPr>
          <p:nvPr>
            <p:ph type="dt" sz="half" idx="10"/>
          </p:nvPr>
        </p:nvSpPr>
        <p:spPr/>
        <p:txBody>
          <a:bodyPr/>
          <a:lstStyle/>
          <a:p>
            <a:fld id="{ED365F50-82B6-4005-874E-FF6C0558DC82}" type="datetimeFigureOut">
              <a:rPr lang="en-GB" smtClean="0"/>
              <a:t>15/10/2019</a:t>
            </a:fld>
            <a:endParaRPr lang="en-GB"/>
          </a:p>
        </p:txBody>
      </p:sp>
      <p:sp>
        <p:nvSpPr>
          <p:cNvPr id="6" name="Footer Placeholder 5">
            <a:extLst>
              <a:ext uri="{FF2B5EF4-FFF2-40B4-BE49-F238E27FC236}">
                <a16:creationId xmlns:a16="http://schemas.microsoft.com/office/drawing/2014/main" id="{7DC74C4A-BAF4-40F7-930D-41F2A87A85E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A4797D2-5D3E-433B-8ED8-533720BB818E}"/>
              </a:ext>
            </a:extLst>
          </p:cNvPr>
          <p:cNvSpPr>
            <a:spLocks noGrp="1"/>
          </p:cNvSpPr>
          <p:nvPr>
            <p:ph type="sldNum" sz="quarter" idx="12"/>
          </p:nvPr>
        </p:nvSpPr>
        <p:spPr/>
        <p:txBody>
          <a:bodyPr/>
          <a:lstStyle/>
          <a:p>
            <a:fld id="{FAFCC480-EE2F-458F-8E76-F680A5B5E576}" type="slidenum">
              <a:rPr lang="en-GB" smtClean="0"/>
              <a:t>‹#›</a:t>
            </a:fld>
            <a:endParaRPr lang="en-GB"/>
          </a:p>
        </p:txBody>
      </p:sp>
    </p:spTree>
    <p:extLst>
      <p:ext uri="{BB962C8B-B14F-4D97-AF65-F5344CB8AC3E}">
        <p14:creationId xmlns:p14="http://schemas.microsoft.com/office/powerpoint/2010/main" val="3268113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4000">
              <a:srgbClr val="1EB36A"/>
            </a:gs>
            <a:gs pos="13000">
              <a:srgbClr val="00B05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349D6AD-69DF-4790-9D25-A9C2BAA53A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0E7BCA9-ACD8-4655-8199-6DE2FCF297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E6BFBC-2F93-4435-A154-F50F3EF6BF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365F50-82B6-4005-874E-FF6C0558DC82}" type="datetimeFigureOut">
              <a:rPr lang="en-GB" smtClean="0"/>
              <a:t>15/10/2019</a:t>
            </a:fld>
            <a:endParaRPr lang="en-GB"/>
          </a:p>
        </p:txBody>
      </p:sp>
      <p:sp>
        <p:nvSpPr>
          <p:cNvPr id="5" name="Footer Placeholder 4">
            <a:extLst>
              <a:ext uri="{FF2B5EF4-FFF2-40B4-BE49-F238E27FC236}">
                <a16:creationId xmlns:a16="http://schemas.microsoft.com/office/drawing/2014/main" id="{322B41FD-2DBA-4E8B-BB88-DFCF42C4FA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E8F5475-4059-49E4-8AFE-093474ADA7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FCC480-EE2F-458F-8E76-F680A5B5E576}" type="slidenum">
              <a:rPr lang="en-GB" smtClean="0"/>
              <a:t>‹#›</a:t>
            </a:fld>
            <a:endParaRPr lang="en-GB"/>
          </a:p>
        </p:txBody>
      </p:sp>
    </p:spTree>
    <p:extLst>
      <p:ext uri="{BB962C8B-B14F-4D97-AF65-F5344CB8AC3E}">
        <p14:creationId xmlns:p14="http://schemas.microsoft.com/office/powerpoint/2010/main" val="2526527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7797C-D66C-490E-B203-9E0DB8F439A7}"/>
              </a:ext>
            </a:extLst>
          </p:cNvPr>
          <p:cNvSpPr>
            <a:spLocks noGrp="1"/>
          </p:cNvSpPr>
          <p:nvPr>
            <p:ph type="title"/>
          </p:nvPr>
        </p:nvSpPr>
        <p:spPr>
          <a:xfrm>
            <a:off x="838200" y="365125"/>
            <a:ext cx="10515600" cy="6125827"/>
          </a:xfrm>
        </p:spPr>
        <p:txBody>
          <a:bodyPr>
            <a:normAutofit fontScale="90000"/>
          </a:bodyPr>
          <a:lstStyle/>
          <a:p>
            <a:pPr algn="ctr"/>
            <a:r>
              <a:rPr lang="en-GB" b="1" dirty="0">
                <a:solidFill>
                  <a:srgbClr val="7030A0"/>
                </a:solidFill>
              </a:rPr>
              <a:t>Measurement, Evaluation, and Success ratio of Open University in Asian Association of Open University [AAOU]</a:t>
            </a:r>
            <a:r>
              <a:rPr lang="th-TH" dirty="0">
                <a:solidFill>
                  <a:srgbClr val="7030A0"/>
                </a:solidFill>
              </a:rPr>
              <a:t> </a:t>
            </a:r>
            <a:br>
              <a:rPr lang="en-GB" b="1" dirty="0"/>
            </a:br>
            <a:r>
              <a:rPr lang="th-TH" dirty="0"/>
              <a:t> </a:t>
            </a:r>
            <a:br>
              <a:rPr lang="en-GB" b="1" dirty="0"/>
            </a:br>
            <a:r>
              <a:rPr lang="en-GB" dirty="0"/>
              <a:t> </a:t>
            </a:r>
            <a:br>
              <a:rPr lang="en-GB" i="1" dirty="0"/>
            </a:br>
            <a:r>
              <a:rPr lang="en-GB" dirty="0"/>
              <a:t> Kunchon Jeotee </a:t>
            </a:r>
            <a:br>
              <a:rPr lang="en-GB" dirty="0"/>
            </a:br>
            <a:br>
              <a:rPr lang="en-GB" dirty="0"/>
            </a:br>
            <a:r>
              <a:rPr lang="en-GB" sz="3600" dirty="0"/>
              <a:t>(Associate Professor </a:t>
            </a:r>
            <a:r>
              <a:rPr lang="en-GB" sz="3600" dirty="0" err="1"/>
              <a:t>Dr.</a:t>
            </a:r>
            <a:r>
              <a:rPr lang="en-GB" sz="3600" dirty="0"/>
              <a:t> </a:t>
            </a:r>
            <a:r>
              <a:rPr lang="en-GB" sz="3600" dirty="0" err="1"/>
              <a:t>Supamas</a:t>
            </a:r>
            <a:r>
              <a:rPr lang="en-GB" sz="3600" dirty="0"/>
              <a:t> </a:t>
            </a:r>
            <a:r>
              <a:rPr lang="en-GB" sz="3600" dirty="0" err="1"/>
              <a:t>Angsuchoti</a:t>
            </a:r>
            <a:r>
              <a:rPr lang="en-GB" sz="3600" dirty="0"/>
              <a:t>)</a:t>
            </a:r>
            <a:br>
              <a:rPr lang="en-GB" sz="3600" i="1" dirty="0"/>
            </a:br>
            <a:r>
              <a:rPr lang="en-GB" i="1" dirty="0"/>
              <a:t> </a:t>
            </a:r>
            <a:br>
              <a:rPr lang="en-GB" sz="3600" b="1" dirty="0"/>
            </a:br>
            <a:r>
              <a:rPr lang="en-GB" sz="3600" i="1" dirty="0"/>
              <a:t>Sukhothai Thammathirat Open University, Thailand</a:t>
            </a:r>
            <a:br>
              <a:rPr lang="en-GB" b="1" dirty="0"/>
            </a:br>
            <a:endParaRPr lang="en-GB" dirty="0"/>
          </a:p>
        </p:txBody>
      </p:sp>
    </p:spTree>
    <p:extLst>
      <p:ext uri="{BB962C8B-B14F-4D97-AF65-F5344CB8AC3E}">
        <p14:creationId xmlns:p14="http://schemas.microsoft.com/office/powerpoint/2010/main" val="1087313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2C6F724D-07A3-4F73-BD1A-015747795668}"/>
              </a:ext>
            </a:extLst>
          </p:cNvPr>
          <p:cNvGraphicFramePr>
            <a:graphicFrameLocks noGrp="1"/>
          </p:cNvGraphicFramePr>
          <p:nvPr>
            <p:ph idx="1"/>
            <p:extLst>
              <p:ext uri="{D42A27DB-BD31-4B8C-83A1-F6EECF244321}">
                <p14:modId xmlns:p14="http://schemas.microsoft.com/office/powerpoint/2010/main" val="3154263874"/>
              </p:ext>
            </p:extLst>
          </p:nvPr>
        </p:nvGraphicFramePr>
        <p:xfrm>
          <a:off x="1339403" y="1506829"/>
          <a:ext cx="9208394" cy="4700793"/>
        </p:xfrm>
        <a:graphic>
          <a:graphicData uri="http://schemas.openxmlformats.org/drawingml/2006/table">
            <a:tbl>
              <a:tblPr firstRow="1" firstCol="1" bandRow="1"/>
              <a:tblGrid>
                <a:gridCol w="4027824">
                  <a:extLst>
                    <a:ext uri="{9D8B030D-6E8A-4147-A177-3AD203B41FA5}">
                      <a16:colId xmlns:a16="http://schemas.microsoft.com/office/drawing/2014/main" val="3430733336"/>
                    </a:ext>
                  </a:extLst>
                </a:gridCol>
                <a:gridCol w="2035976">
                  <a:extLst>
                    <a:ext uri="{9D8B030D-6E8A-4147-A177-3AD203B41FA5}">
                      <a16:colId xmlns:a16="http://schemas.microsoft.com/office/drawing/2014/main" val="2307536014"/>
                    </a:ext>
                  </a:extLst>
                </a:gridCol>
                <a:gridCol w="3144594">
                  <a:extLst>
                    <a:ext uri="{9D8B030D-6E8A-4147-A177-3AD203B41FA5}">
                      <a16:colId xmlns:a16="http://schemas.microsoft.com/office/drawing/2014/main" val="803539710"/>
                    </a:ext>
                  </a:extLst>
                </a:gridCol>
              </a:tblGrid>
              <a:tr h="1158819">
                <a:tc>
                  <a:txBody>
                    <a:bodyPr/>
                    <a:lstStyle/>
                    <a:p>
                      <a:pPr algn="ctr">
                        <a:lnSpc>
                          <a:spcPct val="115000"/>
                        </a:lnSpc>
                        <a:spcAft>
                          <a:spcPts val="1000"/>
                        </a:spcAft>
                      </a:pPr>
                      <a:r>
                        <a:rPr lang="en-US" sz="2400" dirty="0">
                          <a:solidFill>
                            <a:srgbClr val="FF0000"/>
                          </a:solidFill>
                          <a:effectLst/>
                          <a:latin typeface="Times New Roman" panose="02020603050405020304" pitchFamily="18" charset="0"/>
                          <a:ea typeface="Calibri" panose="020F0502020204030204" pitchFamily="34" charset="0"/>
                          <a:cs typeface="Cordia New" panose="020B0304020202020204" pitchFamily="34" charset="-34"/>
                        </a:rPr>
                        <a:t>Examination form</a:t>
                      </a:r>
                      <a:endParaRPr lang="en-GB" sz="24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1000"/>
                        </a:spcAft>
                      </a:pPr>
                      <a:r>
                        <a:rPr lang="en-US" sz="2400">
                          <a:solidFill>
                            <a:srgbClr val="FF0000"/>
                          </a:solidFill>
                          <a:effectLst/>
                          <a:latin typeface="Times New Roman" panose="02020603050405020304" pitchFamily="18" charset="0"/>
                          <a:ea typeface="Calibri" panose="020F0502020204030204" pitchFamily="34" charset="0"/>
                          <a:cs typeface="Cordia New" panose="020B0304020202020204" pitchFamily="34" charset="-34"/>
                        </a:rPr>
                        <a:t>Number of universities</a:t>
                      </a:r>
                      <a:endParaRPr lang="en-GB" sz="240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1000"/>
                        </a:spcAft>
                      </a:pPr>
                      <a:r>
                        <a:rPr lang="en-US" sz="2400" dirty="0">
                          <a:solidFill>
                            <a:srgbClr val="FF0000"/>
                          </a:solidFill>
                          <a:effectLst/>
                          <a:latin typeface="Times New Roman" panose="02020603050405020304" pitchFamily="18" charset="0"/>
                          <a:ea typeface="Calibri" panose="020F0502020204030204" pitchFamily="34" charset="0"/>
                          <a:cs typeface="Cordia New" panose="020B0304020202020204" pitchFamily="34" charset="-34"/>
                        </a:rPr>
                        <a:t>Percentage</a:t>
                      </a:r>
                      <a:endParaRPr lang="en-GB" sz="24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584926305"/>
                  </a:ext>
                </a:extLst>
              </a:tr>
              <a:tr h="590329">
                <a:tc>
                  <a:txBody>
                    <a:bodyPr/>
                    <a:lstStyle/>
                    <a:p>
                      <a:pPr algn="l">
                        <a:lnSpc>
                          <a:spcPct val="1150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Subjective, long answer</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38100" marR="38100" algn="ctr">
                        <a:lnSpc>
                          <a:spcPts val="16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18</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38100" marR="38100" algn="ctr">
                        <a:lnSpc>
                          <a:spcPts val="16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90</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278129258"/>
                  </a:ext>
                </a:extLst>
              </a:tr>
              <a:tr h="590329">
                <a:tc>
                  <a:txBody>
                    <a:bodyPr/>
                    <a:lstStyle/>
                    <a:p>
                      <a:pPr algn="thaiDist">
                        <a:lnSpc>
                          <a:spcPct val="1150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Subjective, short-answer</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tc>
                  <a:txBody>
                    <a:bodyPr/>
                    <a:lstStyle/>
                    <a:p>
                      <a:pPr marL="38100" marR="38100" algn="ctr">
                        <a:lnSpc>
                          <a:spcPts val="16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17</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ctr">
                    <a:lnL>
                      <a:noFill/>
                    </a:lnL>
                    <a:lnR>
                      <a:noFill/>
                    </a:lnR>
                    <a:lnT>
                      <a:noFill/>
                    </a:lnT>
                    <a:lnB>
                      <a:noFill/>
                    </a:lnB>
                  </a:tcPr>
                </a:tc>
                <a:tc>
                  <a:txBody>
                    <a:bodyPr/>
                    <a:lstStyle/>
                    <a:p>
                      <a:pPr marL="38100" marR="38100" algn="ctr">
                        <a:lnSpc>
                          <a:spcPts val="16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85</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ctr">
                    <a:lnL>
                      <a:noFill/>
                    </a:lnL>
                    <a:lnR>
                      <a:noFill/>
                    </a:lnR>
                    <a:lnT>
                      <a:noFill/>
                    </a:lnT>
                    <a:lnB>
                      <a:noFill/>
                    </a:lnB>
                  </a:tcPr>
                </a:tc>
                <a:extLst>
                  <a:ext uri="{0D108BD9-81ED-4DB2-BD59-A6C34878D82A}">
                    <a16:rowId xmlns:a16="http://schemas.microsoft.com/office/drawing/2014/main" val="157527134"/>
                  </a:ext>
                </a:extLst>
              </a:tr>
              <a:tr h="590329">
                <a:tc>
                  <a:txBody>
                    <a:bodyPr/>
                    <a:lstStyle/>
                    <a:p>
                      <a:pPr algn="thaiDist">
                        <a:lnSpc>
                          <a:spcPct val="1150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Select answer</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tc>
                  <a:txBody>
                    <a:bodyPr/>
                    <a:lstStyle/>
                    <a:p>
                      <a:pPr marL="38100" marR="38100" algn="ctr">
                        <a:lnSpc>
                          <a:spcPts val="16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17</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ctr">
                    <a:lnL>
                      <a:noFill/>
                    </a:lnL>
                    <a:lnR>
                      <a:noFill/>
                    </a:lnR>
                    <a:lnT>
                      <a:noFill/>
                    </a:lnT>
                    <a:lnB>
                      <a:noFill/>
                    </a:lnB>
                  </a:tcPr>
                </a:tc>
                <a:tc>
                  <a:txBody>
                    <a:bodyPr/>
                    <a:lstStyle/>
                    <a:p>
                      <a:pPr marL="38100" marR="38100" algn="ctr">
                        <a:lnSpc>
                          <a:spcPts val="16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85</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ctr">
                    <a:lnL>
                      <a:noFill/>
                    </a:lnL>
                    <a:lnR>
                      <a:noFill/>
                    </a:lnR>
                    <a:lnT>
                      <a:noFill/>
                    </a:lnT>
                    <a:lnB>
                      <a:noFill/>
                    </a:lnB>
                  </a:tcPr>
                </a:tc>
                <a:extLst>
                  <a:ext uri="{0D108BD9-81ED-4DB2-BD59-A6C34878D82A}">
                    <a16:rowId xmlns:a16="http://schemas.microsoft.com/office/drawing/2014/main" val="2673779081"/>
                  </a:ext>
                </a:extLst>
              </a:tr>
              <a:tr h="590329">
                <a:tc>
                  <a:txBody>
                    <a:bodyPr/>
                    <a:lstStyle/>
                    <a:p>
                      <a:pPr algn="thaiDist">
                        <a:lnSpc>
                          <a:spcPct val="1150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Fill in the word</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tc>
                  <a:txBody>
                    <a:bodyPr/>
                    <a:lstStyle/>
                    <a:p>
                      <a:pPr marL="38100" marR="38100" algn="ctr">
                        <a:lnSpc>
                          <a:spcPts val="16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13</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ctr">
                    <a:lnL>
                      <a:noFill/>
                    </a:lnL>
                    <a:lnR>
                      <a:noFill/>
                    </a:lnR>
                    <a:lnT>
                      <a:noFill/>
                    </a:lnT>
                    <a:lnB>
                      <a:noFill/>
                    </a:lnB>
                  </a:tcPr>
                </a:tc>
                <a:tc>
                  <a:txBody>
                    <a:bodyPr/>
                    <a:lstStyle/>
                    <a:p>
                      <a:pPr marL="38100" marR="38100" algn="ctr">
                        <a:lnSpc>
                          <a:spcPts val="16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65</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ctr">
                    <a:lnL>
                      <a:noFill/>
                    </a:lnL>
                    <a:lnR>
                      <a:noFill/>
                    </a:lnR>
                    <a:lnT>
                      <a:noFill/>
                    </a:lnT>
                    <a:lnB>
                      <a:noFill/>
                    </a:lnB>
                  </a:tcPr>
                </a:tc>
                <a:extLst>
                  <a:ext uri="{0D108BD9-81ED-4DB2-BD59-A6C34878D82A}">
                    <a16:rowId xmlns:a16="http://schemas.microsoft.com/office/drawing/2014/main" val="2011395738"/>
                  </a:ext>
                </a:extLst>
              </a:tr>
              <a:tr h="590329">
                <a:tc>
                  <a:txBody>
                    <a:bodyPr/>
                    <a:lstStyle/>
                    <a:p>
                      <a:pPr algn="thaiDist">
                        <a:lnSpc>
                          <a:spcPct val="1150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True-false</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tc>
                  <a:txBody>
                    <a:bodyPr/>
                    <a:lstStyle/>
                    <a:p>
                      <a:pPr marL="38100" marR="38100" algn="ctr">
                        <a:lnSpc>
                          <a:spcPts val="16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8</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ctr">
                    <a:lnL>
                      <a:noFill/>
                    </a:lnL>
                    <a:lnR>
                      <a:noFill/>
                    </a:lnR>
                    <a:lnT>
                      <a:noFill/>
                    </a:lnT>
                    <a:lnB>
                      <a:noFill/>
                    </a:lnB>
                  </a:tcPr>
                </a:tc>
                <a:tc>
                  <a:txBody>
                    <a:bodyPr/>
                    <a:lstStyle/>
                    <a:p>
                      <a:pPr marL="38100" marR="38100" algn="ctr">
                        <a:lnSpc>
                          <a:spcPts val="16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40</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ctr">
                    <a:lnL>
                      <a:noFill/>
                    </a:lnL>
                    <a:lnR>
                      <a:noFill/>
                    </a:lnR>
                    <a:lnT>
                      <a:noFill/>
                    </a:lnT>
                    <a:lnB>
                      <a:noFill/>
                    </a:lnB>
                  </a:tcPr>
                </a:tc>
                <a:extLst>
                  <a:ext uri="{0D108BD9-81ED-4DB2-BD59-A6C34878D82A}">
                    <a16:rowId xmlns:a16="http://schemas.microsoft.com/office/drawing/2014/main" val="4070993129"/>
                  </a:ext>
                </a:extLst>
              </a:tr>
              <a:tr h="590329">
                <a:tc>
                  <a:txBody>
                    <a:bodyPr/>
                    <a:lstStyle/>
                    <a:p>
                      <a:pPr algn="thaiDist">
                        <a:lnSpc>
                          <a:spcPct val="1150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Matching</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38100" marR="38100" algn="ctr">
                        <a:lnSpc>
                          <a:spcPts val="16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7</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38100" marR="38100" algn="ctr">
                        <a:lnSpc>
                          <a:spcPts val="16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35</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9370912"/>
                  </a:ext>
                </a:extLst>
              </a:tr>
            </a:tbl>
          </a:graphicData>
        </a:graphic>
      </p:graphicFrame>
      <p:sp>
        <p:nvSpPr>
          <p:cNvPr id="5" name="Rectangle 1">
            <a:extLst>
              <a:ext uri="{FF2B5EF4-FFF2-40B4-BE49-F238E27FC236}">
                <a16:creationId xmlns:a16="http://schemas.microsoft.com/office/drawing/2014/main" id="{78A7EA73-B697-4495-8A17-DE92AE12D8D3}"/>
              </a:ext>
            </a:extLst>
          </p:cNvPr>
          <p:cNvSpPr>
            <a:spLocks noChangeArrowheads="1"/>
          </p:cNvSpPr>
          <p:nvPr/>
        </p:nvSpPr>
        <p:spPr bwMode="auto">
          <a:xfrm>
            <a:off x="4391847" y="271063"/>
            <a:ext cx="340830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Examination form</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11569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2969C720-E9A2-49AD-B2CB-A873E9D3CBDD}"/>
              </a:ext>
            </a:extLst>
          </p:cNvPr>
          <p:cNvGraphicFramePr>
            <a:graphicFrameLocks noGrp="1"/>
          </p:cNvGraphicFramePr>
          <p:nvPr>
            <p:ph idx="1"/>
            <p:extLst>
              <p:ext uri="{D42A27DB-BD31-4B8C-83A1-F6EECF244321}">
                <p14:modId xmlns:p14="http://schemas.microsoft.com/office/powerpoint/2010/main" val="962085929"/>
              </p:ext>
            </p:extLst>
          </p:nvPr>
        </p:nvGraphicFramePr>
        <p:xfrm>
          <a:off x="1648495" y="1725770"/>
          <a:ext cx="9156880" cy="3580327"/>
        </p:xfrm>
        <a:graphic>
          <a:graphicData uri="http://schemas.openxmlformats.org/drawingml/2006/table">
            <a:tbl>
              <a:tblPr firstRow="1" firstCol="1" bandRow="1"/>
              <a:tblGrid>
                <a:gridCol w="3331464">
                  <a:extLst>
                    <a:ext uri="{9D8B030D-6E8A-4147-A177-3AD203B41FA5}">
                      <a16:colId xmlns:a16="http://schemas.microsoft.com/office/drawing/2014/main" val="552340813"/>
                    </a:ext>
                  </a:extLst>
                </a:gridCol>
                <a:gridCol w="2912708">
                  <a:extLst>
                    <a:ext uri="{9D8B030D-6E8A-4147-A177-3AD203B41FA5}">
                      <a16:colId xmlns:a16="http://schemas.microsoft.com/office/drawing/2014/main" val="2418305391"/>
                    </a:ext>
                  </a:extLst>
                </a:gridCol>
                <a:gridCol w="2912708">
                  <a:extLst>
                    <a:ext uri="{9D8B030D-6E8A-4147-A177-3AD203B41FA5}">
                      <a16:colId xmlns:a16="http://schemas.microsoft.com/office/drawing/2014/main" val="1344059121"/>
                    </a:ext>
                  </a:extLst>
                </a:gridCol>
              </a:tblGrid>
              <a:tr h="1209658">
                <a:tc>
                  <a:txBody>
                    <a:bodyPr/>
                    <a:lstStyle/>
                    <a:p>
                      <a:pPr algn="thaiDist">
                        <a:lnSpc>
                          <a:spcPct val="115000"/>
                        </a:lnSpc>
                        <a:spcAft>
                          <a:spcPts val="1000"/>
                        </a:spcAft>
                      </a:pPr>
                      <a:r>
                        <a:rPr lang="en-US" sz="2400">
                          <a:solidFill>
                            <a:srgbClr val="FF0000"/>
                          </a:solidFill>
                          <a:effectLst/>
                          <a:latin typeface="Times New Roman" panose="02020603050405020304" pitchFamily="18" charset="0"/>
                          <a:ea typeface="Times New Roman" panose="02020603050405020304" pitchFamily="18" charset="0"/>
                          <a:cs typeface="Cordia New" panose="020B0304020202020204" pitchFamily="34" charset="-34"/>
                        </a:rPr>
                        <a:t>Testing characteristics</a:t>
                      </a:r>
                      <a:endParaRPr lang="en-GB" sz="240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1000"/>
                        </a:spcAft>
                      </a:pPr>
                      <a:r>
                        <a:rPr lang="en-US" sz="2400">
                          <a:solidFill>
                            <a:srgbClr val="FF0000"/>
                          </a:solidFill>
                          <a:effectLst/>
                          <a:latin typeface="Times New Roman" panose="02020603050405020304" pitchFamily="18" charset="0"/>
                          <a:ea typeface="Calibri" panose="020F0502020204030204" pitchFamily="34" charset="0"/>
                          <a:cs typeface="Cordia New" panose="020B0304020202020204" pitchFamily="34" charset="-34"/>
                        </a:rPr>
                        <a:t>Number of universities</a:t>
                      </a:r>
                      <a:endParaRPr lang="en-GB" sz="240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1000"/>
                        </a:spcAft>
                      </a:pPr>
                      <a:r>
                        <a:rPr lang="en-US" sz="2400" dirty="0">
                          <a:solidFill>
                            <a:srgbClr val="FF0000"/>
                          </a:solidFill>
                          <a:effectLst/>
                          <a:latin typeface="Times New Roman" panose="02020603050405020304" pitchFamily="18" charset="0"/>
                          <a:ea typeface="Calibri" panose="020F0502020204030204" pitchFamily="34" charset="0"/>
                          <a:cs typeface="Cordia New" panose="020B0304020202020204" pitchFamily="34" charset="-34"/>
                        </a:rPr>
                        <a:t>Percentage</a:t>
                      </a:r>
                      <a:endParaRPr lang="en-GB" sz="24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43094692"/>
                  </a:ext>
                </a:extLst>
              </a:tr>
              <a:tr h="790223">
                <a:tc>
                  <a:txBody>
                    <a:bodyPr/>
                    <a:lstStyle/>
                    <a:p>
                      <a:pPr algn="thaiDist">
                        <a:lnSpc>
                          <a:spcPct val="1150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Paper and pencil testing</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38100" marR="38100" algn="ctr">
                        <a:lnSpc>
                          <a:spcPts val="16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20</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38100" marR="38100" algn="ctr">
                        <a:lnSpc>
                          <a:spcPts val="16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100</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53673001"/>
                  </a:ext>
                </a:extLst>
              </a:tr>
              <a:tr h="790223">
                <a:tc>
                  <a:txBody>
                    <a:bodyPr/>
                    <a:lstStyle/>
                    <a:p>
                      <a:pPr algn="thaiDist">
                        <a:lnSpc>
                          <a:spcPct val="1150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Online testing</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tc>
                  <a:txBody>
                    <a:bodyPr/>
                    <a:lstStyle/>
                    <a:p>
                      <a:pPr marL="38100" marR="38100" algn="ctr">
                        <a:lnSpc>
                          <a:spcPts val="16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10</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ctr">
                    <a:lnL>
                      <a:noFill/>
                    </a:lnL>
                    <a:lnR>
                      <a:noFill/>
                    </a:lnR>
                    <a:lnT>
                      <a:noFill/>
                    </a:lnT>
                    <a:lnB>
                      <a:noFill/>
                    </a:lnB>
                  </a:tcPr>
                </a:tc>
                <a:tc>
                  <a:txBody>
                    <a:bodyPr/>
                    <a:lstStyle/>
                    <a:p>
                      <a:pPr marL="38100" marR="38100" algn="ctr">
                        <a:lnSpc>
                          <a:spcPts val="16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50</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ctr">
                    <a:lnL>
                      <a:noFill/>
                    </a:lnL>
                    <a:lnR>
                      <a:noFill/>
                    </a:lnR>
                    <a:lnT>
                      <a:noFill/>
                    </a:lnT>
                    <a:lnB>
                      <a:noFill/>
                    </a:lnB>
                  </a:tcPr>
                </a:tc>
                <a:extLst>
                  <a:ext uri="{0D108BD9-81ED-4DB2-BD59-A6C34878D82A}">
                    <a16:rowId xmlns:a16="http://schemas.microsoft.com/office/drawing/2014/main" val="132362136"/>
                  </a:ext>
                </a:extLst>
              </a:tr>
              <a:tr h="790223">
                <a:tc>
                  <a:txBody>
                    <a:bodyPr/>
                    <a:lstStyle/>
                    <a:p>
                      <a:pPr algn="thaiDist">
                        <a:lnSpc>
                          <a:spcPct val="1150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Computerized testing</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8</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40</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1492164"/>
                  </a:ext>
                </a:extLst>
              </a:tr>
            </a:tbl>
          </a:graphicData>
        </a:graphic>
      </p:graphicFrame>
      <p:sp>
        <p:nvSpPr>
          <p:cNvPr id="5" name="Rectangle 1">
            <a:extLst>
              <a:ext uri="{FF2B5EF4-FFF2-40B4-BE49-F238E27FC236}">
                <a16:creationId xmlns:a16="http://schemas.microsoft.com/office/drawing/2014/main" id="{2BCC7A0A-697B-41E5-8D0D-41E6D1F2AF2B}"/>
              </a:ext>
            </a:extLst>
          </p:cNvPr>
          <p:cNvSpPr>
            <a:spLocks noChangeArrowheads="1"/>
          </p:cNvSpPr>
          <p:nvPr/>
        </p:nvSpPr>
        <p:spPr bwMode="auto">
          <a:xfrm>
            <a:off x="4043610" y="361214"/>
            <a:ext cx="410477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32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Testing characteristics</a:t>
            </a:r>
            <a:endParaRPr kumimoji="0" lang="en-GB" altLang="en-US" sz="3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43570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8051F-2AE6-4023-A378-8414F2AB1234}"/>
              </a:ext>
            </a:extLst>
          </p:cNvPr>
          <p:cNvSpPr>
            <a:spLocks noGrp="1"/>
          </p:cNvSpPr>
          <p:nvPr>
            <p:ph type="title"/>
          </p:nvPr>
        </p:nvSpPr>
        <p:spPr/>
        <p:txBody>
          <a:bodyPr/>
          <a:lstStyle/>
          <a:p>
            <a:r>
              <a:rPr lang="en-GB" dirty="0"/>
              <a:t>Graduation ratio of various universities during the year 2011-2013</a:t>
            </a:r>
          </a:p>
        </p:txBody>
      </p:sp>
      <p:sp>
        <p:nvSpPr>
          <p:cNvPr id="3" name="Content Placeholder 2">
            <a:extLst>
              <a:ext uri="{FF2B5EF4-FFF2-40B4-BE49-F238E27FC236}">
                <a16:creationId xmlns:a16="http://schemas.microsoft.com/office/drawing/2014/main" id="{2148AAFB-11DE-4E2D-A9EA-F1EB8140C6F0}"/>
              </a:ext>
            </a:extLst>
          </p:cNvPr>
          <p:cNvSpPr>
            <a:spLocks noGrp="1"/>
          </p:cNvSpPr>
          <p:nvPr>
            <p:ph idx="1"/>
          </p:nvPr>
        </p:nvSpPr>
        <p:spPr>
          <a:xfrm>
            <a:off x="1081824" y="2421227"/>
            <a:ext cx="10271975" cy="3755735"/>
          </a:xfrm>
        </p:spPr>
        <p:txBody>
          <a:bodyPr/>
          <a:lstStyle/>
          <a:p>
            <a:r>
              <a:rPr lang="en-GB" sz="3600" dirty="0"/>
              <a:t>Between 5.71 – 75.17 %</a:t>
            </a:r>
          </a:p>
          <a:p>
            <a:r>
              <a:rPr lang="en-GB" sz="3600" dirty="0"/>
              <a:t>6 universities did not answer this question</a:t>
            </a:r>
            <a:r>
              <a:rPr lang="en-GB" dirty="0"/>
              <a:t>.</a:t>
            </a:r>
          </a:p>
        </p:txBody>
      </p:sp>
    </p:spTree>
    <p:extLst>
      <p:ext uri="{BB962C8B-B14F-4D97-AF65-F5344CB8AC3E}">
        <p14:creationId xmlns:p14="http://schemas.microsoft.com/office/powerpoint/2010/main" val="20451772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ECE8CFD-C490-4053-8A95-67EC9B2EE579}"/>
              </a:ext>
            </a:extLst>
          </p:cNvPr>
          <p:cNvGraphicFramePr>
            <a:graphicFrameLocks noGrp="1"/>
          </p:cNvGraphicFramePr>
          <p:nvPr>
            <p:ph idx="1"/>
            <p:extLst>
              <p:ext uri="{D42A27DB-BD31-4B8C-83A1-F6EECF244321}">
                <p14:modId xmlns:p14="http://schemas.microsoft.com/office/powerpoint/2010/main" val="2537304678"/>
              </p:ext>
            </p:extLst>
          </p:nvPr>
        </p:nvGraphicFramePr>
        <p:xfrm>
          <a:off x="1506829" y="1918952"/>
          <a:ext cx="8860664" cy="2485562"/>
        </p:xfrm>
        <a:graphic>
          <a:graphicData uri="http://schemas.openxmlformats.org/drawingml/2006/table">
            <a:tbl>
              <a:tblPr firstRow="1" firstCol="1" bandRow="1"/>
              <a:tblGrid>
                <a:gridCol w="3206839">
                  <a:extLst>
                    <a:ext uri="{9D8B030D-6E8A-4147-A177-3AD203B41FA5}">
                      <a16:colId xmlns:a16="http://schemas.microsoft.com/office/drawing/2014/main" val="4109294864"/>
                    </a:ext>
                  </a:extLst>
                </a:gridCol>
                <a:gridCol w="3083267">
                  <a:extLst>
                    <a:ext uri="{9D8B030D-6E8A-4147-A177-3AD203B41FA5}">
                      <a16:colId xmlns:a16="http://schemas.microsoft.com/office/drawing/2014/main" val="2976844521"/>
                    </a:ext>
                  </a:extLst>
                </a:gridCol>
                <a:gridCol w="2570558">
                  <a:extLst>
                    <a:ext uri="{9D8B030D-6E8A-4147-A177-3AD203B41FA5}">
                      <a16:colId xmlns:a16="http://schemas.microsoft.com/office/drawing/2014/main" val="290737578"/>
                    </a:ext>
                  </a:extLst>
                </a:gridCol>
              </a:tblGrid>
              <a:tr h="436398">
                <a:tc>
                  <a:txBody>
                    <a:bodyPr/>
                    <a:lstStyle/>
                    <a:p>
                      <a:pPr algn="ctr">
                        <a:lnSpc>
                          <a:spcPct val="115000"/>
                        </a:lnSpc>
                        <a:spcAft>
                          <a:spcPts val="1000"/>
                        </a:spcAft>
                      </a:pPr>
                      <a:endParaRPr lang="en-US" sz="2400" dirty="0">
                        <a:solidFill>
                          <a:srgbClr val="FF0000"/>
                        </a:solidFill>
                        <a:effectLst/>
                        <a:latin typeface="Times New Roman" panose="02020603050405020304" pitchFamily="18" charset="0"/>
                        <a:ea typeface="Calibri" panose="020F0502020204030204" pitchFamily="34" charset="0"/>
                        <a:cs typeface="Cordia New" panose="020B0304020202020204" pitchFamily="34" charset="-34"/>
                      </a:endParaRPr>
                    </a:p>
                    <a:p>
                      <a:pPr algn="ctr">
                        <a:lnSpc>
                          <a:spcPct val="115000"/>
                        </a:lnSpc>
                        <a:spcAft>
                          <a:spcPts val="1000"/>
                        </a:spcAft>
                      </a:pPr>
                      <a:r>
                        <a:rPr lang="en-US" sz="2400" dirty="0">
                          <a:solidFill>
                            <a:srgbClr val="FF0000"/>
                          </a:solidFill>
                          <a:effectLst/>
                          <a:latin typeface="Times New Roman" panose="02020603050405020304" pitchFamily="18" charset="0"/>
                          <a:ea typeface="Calibri" panose="020F0502020204030204" pitchFamily="34" charset="0"/>
                          <a:cs typeface="Cordia New" panose="020B0304020202020204" pitchFamily="34" charset="-34"/>
                        </a:rPr>
                        <a:t>How to collect scores</a:t>
                      </a:r>
                      <a:endParaRPr lang="en-GB" sz="24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38100" marR="38100" algn="ctr">
                        <a:lnSpc>
                          <a:spcPct val="100000"/>
                        </a:lnSpc>
                        <a:spcAft>
                          <a:spcPts val="1000"/>
                        </a:spcAft>
                      </a:pPr>
                      <a:r>
                        <a:rPr lang="en-US" sz="2400" dirty="0">
                          <a:solidFill>
                            <a:srgbClr val="FF0000"/>
                          </a:solidFill>
                          <a:effectLst/>
                          <a:latin typeface="Times New Roman" panose="02020603050405020304" pitchFamily="18" charset="0"/>
                          <a:ea typeface="Calibri" panose="020F0502020204030204" pitchFamily="34" charset="0"/>
                          <a:cs typeface="Cordia New" panose="020B0304020202020204" pitchFamily="34" charset="-34"/>
                        </a:rPr>
                        <a:t>Graduation ratio is not less than 50%</a:t>
                      </a:r>
                      <a:endParaRPr lang="en-GB" sz="24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38100" marR="38100" algn="ctr">
                        <a:lnSpc>
                          <a:spcPct val="100000"/>
                        </a:lnSpc>
                        <a:spcAft>
                          <a:spcPts val="1000"/>
                        </a:spcAft>
                      </a:pPr>
                      <a:r>
                        <a:rPr lang="en-US" sz="2400" dirty="0">
                          <a:solidFill>
                            <a:srgbClr val="FF0000"/>
                          </a:solidFill>
                          <a:effectLst/>
                          <a:latin typeface="Times New Roman" panose="02020603050405020304" pitchFamily="18" charset="0"/>
                          <a:ea typeface="Calibri" panose="020F0502020204030204" pitchFamily="34" charset="0"/>
                          <a:cs typeface="Cordia New" panose="020B0304020202020204" pitchFamily="34" charset="-34"/>
                        </a:rPr>
                        <a:t>Graduation ratio is less than 50%</a:t>
                      </a:r>
                      <a:endParaRPr lang="en-GB" sz="24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3304367253"/>
                  </a:ext>
                </a:extLst>
              </a:tr>
              <a:tr h="514640">
                <a:tc>
                  <a:txBody>
                    <a:bodyPr/>
                    <a:lstStyle/>
                    <a:p>
                      <a:pPr>
                        <a:lnSpc>
                          <a:spcPct val="1150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Homework</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38100" marR="38100" algn="ctr">
                        <a:lnSpc>
                          <a:spcPts val="16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6</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38100" marR="38100" algn="ctr">
                        <a:lnSpc>
                          <a:spcPts val="16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4</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521036811"/>
                  </a:ext>
                </a:extLst>
              </a:tr>
              <a:tr h="514640">
                <a:tc>
                  <a:txBody>
                    <a:bodyPr/>
                    <a:lstStyle/>
                    <a:p>
                      <a:pPr>
                        <a:lnSpc>
                          <a:spcPct val="1150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Mid-term exam</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tc>
                  <a:txBody>
                    <a:bodyPr/>
                    <a:lstStyle/>
                    <a:p>
                      <a:pPr marL="38100" marR="38100" algn="ctr">
                        <a:lnSpc>
                          <a:spcPts val="16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5</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ctr">
                    <a:lnL>
                      <a:noFill/>
                    </a:lnL>
                    <a:lnR>
                      <a:noFill/>
                    </a:lnR>
                    <a:lnT>
                      <a:noFill/>
                    </a:lnT>
                    <a:lnB>
                      <a:noFill/>
                    </a:lnB>
                  </a:tcPr>
                </a:tc>
                <a:tc>
                  <a:txBody>
                    <a:bodyPr/>
                    <a:lstStyle/>
                    <a:p>
                      <a:pPr marL="38100" marR="38100" algn="ctr">
                        <a:lnSpc>
                          <a:spcPts val="16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3</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ctr">
                    <a:lnL>
                      <a:noFill/>
                    </a:lnL>
                    <a:lnR>
                      <a:noFill/>
                    </a:lnR>
                    <a:lnT>
                      <a:noFill/>
                    </a:lnT>
                    <a:lnB>
                      <a:noFill/>
                    </a:lnB>
                  </a:tcPr>
                </a:tc>
                <a:extLst>
                  <a:ext uri="{0D108BD9-81ED-4DB2-BD59-A6C34878D82A}">
                    <a16:rowId xmlns:a16="http://schemas.microsoft.com/office/drawing/2014/main" val="1692621055"/>
                  </a:ext>
                </a:extLst>
              </a:tr>
              <a:tr h="514640">
                <a:tc>
                  <a:txBody>
                    <a:bodyPr/>
                    <a:lstStyle/>
                    <a:p>
                      <a:pPr>
                        <a:lnSpc>
                          <a:spcPct val="1150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Activity</a:t>
                      </a:r>
                    </a:p>
                  </a:txBody>
                  <a:tcPr marL="68580" marR="68580" marT="0" marB="0">
                    <a:lnL>
                      <a:noFill/>
                    </a:lnL>
                    <a:lnR>
                      <a:noFill/>
                    </a:lnR>
                    <a:lnT>
                      <a:noFill/>
                    </a:lnT>
                    <a:lnB>
                      <a:noFill/>
                    </a:lnB>
                  </a:tcPr>
                </a:tc>
                <a:tc>
                  <a:txBody>
                    <a:bodyPr/>
                    <a:lstStyle/>
                    <a:p>
                      <a:pPr marL="38100" marR="38100" algn="ctr">
                        <a:lnSpc>
                          <a:spcPts val="16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3</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ctr">
                    <a:lnL>
                      <a:noFill/>
                    </a:lnL>
                    <a:lnR>
                      <a:noFill/>
                    </a:lnR>
                    <a:lnT>
                      <a:noFill/>
                    </a:lnT>
                    <a:lnB>
                      <a:noFill/>
                    </a:lnB>
                  </a:tcPr>
                </a:tc>
                <a:tc>
                  <a:txBody>
                    <a:bodyPr/>
                    <a:lstStyle/>
                    <a:p>
                      <a:pPr marL="38100" marR="38100" algn="ctr">
                        <a:lnSpc>
                          <a:spcPts val="16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1</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ctr">
                    <a:lnL>
                      <a:noFill/>
                    </a:lnL>
                    <a:lnR>
                      <a:noFill/>
                    </a:lnR>
                    <a:lnT>
                      <a:noFill/>
                    </a:lnT>
                    <a:lnB>
                      <a:noFill/>
                    </a:lnB>
                  </a:tcPr>
                </a:tc>
                <a:extLst>
                  <a:ext uri="{0D108BD9-81ED-4DB2-BD59-A6C34878D82A}">
                    <a16:rowId xmlns:a16="http://schemas.microsoft.com/office/drawing/2014/main" val="1864926445"/>
                  </a:ext>
                </a:extLst>
              </a:tr>
            </a:tbl>
          </a:graphicData>
        </a:graphic>
      </p:graphicFrame>
      <p:sp>
        <p:nvSpPr>
          <p:cNvPr id="5" name="Rectangle 1">
            <a:extLst>
              <a:ext uri="{FF2B5EF4-FFF2-40B4-BE49-F238E27FC236}">
                <a16:creationId xmlns:a16="http://schemas.microsoft.com/office/drawing/2014/main" id="{69F5A02E-9C03-42F3-9F9F-8DE3B44D9E7B}"/>
              </a:ext>
            </a:extLst>
          </p:cNvPr>
          <p:cNvSpPr>
            <a:spLocks noChangeArrowheads="1"/>
          </p:cNvSpPr>
          <p:nvPr/>
        </p:nvSpPr>
        <p:spPr bwMode="auto">
          <a:xfrm>
            <a:off x="1054345" y="439794"/>
            <a:ext cx="1051499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30238" algn="l"/>
              </a:tabLst>
              <a:defRPr>
                <a:solidFill>
                  <a:schemeClr val="tx1"/>
                </a:solidFill>
                <a:latin typeface="Arial" panose="020B0604020202020204" pitchFamily="34" charset="0"/>
              </a:defRPr>
            </a:lvl1pPr>
            <a:lvl2pPr eaLnBrk="0" fontAlgn="base" hangingPunct="0">
              <a:spcBef>
                <a:spcPct val="0"/>
              </a:spcBef>
              <a:spcAft>
                <a:spcPct val="0"/>
              </a:spcAft>
              <a:tabLst>
                <a:tab pos="630238" algn="l"/>
              </a:tabLst>
              <a:defRPr>
                <a:solidFill>
                  <a:schemeClr val="tx1"/>
                </a:solidFill>
                <a:latin typeface="Arial" panose="020B0604020202020204" pitchFamily="34" charset="0"/>
              </a:defRPr>
            </a:lvl2pPr>
            <a:lvl3pPr eaLnBrk="0" fontAlgn="base" hangingPunct="0">
              <a:spcBef>
                <a:spcPct val="0"/>
              </a:spcBef>
              <a:spcAft>
                <a:spcPct val="0"/>
              </a:spcAft>
              <a:tabLst>
                <a:tab pos="630238" algn="l"/>
              </a:tabLst>
              <a:defRPr>
                <a:solidFill>
                  <a:schemeClr val="tx1"/>
                </a:solidFill>
                <a:latin typeface="Arial" panose="020B0604020202020204" pitchFamily="34" charset="0"/>
              </a:defRPr>
            </a:lvl3pPr>
            <a:lvl4pPr eaLnBrk="0" fontAlgn="base" hangingPunct="0">
              <a:spcBef>
                <a:spcPct val="0"/>
              </a:spcBef>
              <a:spcAft>
                <a:spcPct val="0"/>
              </a:spcAft>
              <a:tabLst>
                <a:tab pos="630238" algn="l"/>
              </a:tabLst>
              <a:defRPr>
                <a:solidFill>
                  <a:schemeClr val="tx1"/>
                </a:solidFill>
                <a:latin typeface="Arial" panose="020B0604020202020204" pitchFamily="34" charset="0"/>
              </a:defRPr>
            </a:lvl4pPr>
            <a:lvl5pPr eaLnBrk="0" fontAlgn="base" hangingPunct="0">
              <a:spcBef>
                <a:spcPct val="0"/>
              </a:spcBef>
              <a:spcAft>
                <a:spcPct val="0"/>
              </a:spcAft>
              <a:tabLst>
                <a:tab pos="630238" algn="l"/>
              </a:tabLst>
              <a:defRPr>
                <a:solidFill>
                  <a:schemeClr val="tx1"/>
                </a:solidFill>
                <a:latin typeface="Arial" panose="020B0604020202020204" pitchFamily="34" charset="0"/>
              </a:defRPr>
            </a:lvl5pPr>
            <a:lvl6pPr eaLnBrk="0" fontAlgn="base" hangingPunct="0">
              <a:spcBef>
                <a:spcPct val="0"/>
              </a:spcBef>
              <a:spcAft>
                <a:spcPct val="0"/>
              </a:spcAft>
              <a:tabLst>
                <a:tab pos="630238" algn="l"/>
              </a:tabLst>
              <a:defRPr>
                <a:solidFill>
                  <a:schemeClr val="tx1"/>
                </a:solidFill>
                <a:latin typeface="Arial" panose="020B0604020202020204" pitchFamily="34" charset="0"/>
              </a:defRPr>
            </a:lvl6pPr>
            <a:lvl7pPr eaLnBrk="0" fontAlgn="base" hangingPunct="0">
              <a:spcBef>
                <a:spcPct val="0"/>
              </a:spcBef>
              <a:spcAft>
                <a:spcPct val="0"/>
              </a:spcAft>
              <a:tabLst>
                <a:tab pos="630238" algn="l"/>
              </a:tabLst>
              <a:defRPr>
                <a:solidFill>
                  <a:schemeClr val="tx1"/>
                </a:solidFill>
                <a:latin typeface="Arial" panose="020B0604020202020204" pitchFamily="34" charset="0"/>
              </a:defRPr>
            </a:lvl7pPr>
            <a:lvl8pPr eaLnBrk="0" fontAlgn="base" hangingPunct="0">
              <a:spcBef>
                <a:spcPct val="0"/>
              </a:spcBef>
              <a:spcAft>
                <a:spcPct val="0"/>
              </a:spcAft>
              <a:tabLst>
                <a:tab pos="630238" algn="l"/>
              </a:tabLst>
              <a:defRPr>
                <a:solidFill>
                  <a:schemeClr val="tx1"/>
                </a:solidFill>
                <a:latin typeface="Arial" panose="020B0604020202020204" pitchFamily="34" charset="0"/>
              </a:defRPr>
            </a:lvl8pPr>
            <a:lvl9pPr eaLnBrk="0" fontAlgn="base" hangingPunct="0">
              <a:spcBef>
                <a:spcPct val="0"/>
              </a:spcBef>
              <a:spcAft>
                <a:spcPct val="0"/>
              </a:spcAft>
              <a:tabLst>
                <a:tab pos="630238"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630238" algn="l"/>
              </a:tabLst>
            </a:pPr>
            <a:r>
              <a:rPr kumimoji="0" lang="en-US" altLang="en-US" sz="32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Comparison of score collection methods between term time</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graphicFrame>
        <p:nvGraphicFramePr>
          <p:cNvPr id="6" name="Table 5">
            <a:extLst>
              <a:ext uri="{FF2B5EF4-FFF2-40B4-BE49-F238E27FC236}">
                <a16:creationId xmlns:a16="http://schemas.microsoft.com/office/drawing/2014/main" id="{DBDB787D-B2AC-4C07-8AFB-520D9E95241F}"/>
              </a:ext>
            </a:extLst>
          </p:cNvPr>
          <p:cNvGraphicFramePr>
            <a:graphicFrameLocks noGrp="1"/>
          </p:cNvGraphicFramePr>
          <p:nvPr>
            <p:extLst>
              <p:ext uri="{D42A27DB-BD31-4B8C-83A1-F6EECF244321}">
                <p14:modId xmlns:p14="http://schemas.microsoft.com/office/powerpoint/2010/main" val="2316273198"/>
              </p:ext>
            </p:extLst>
          </p:nvPr>
        </p:nvGraphicFramePr>
        <p:xfrm>
          <a:off x="1506829" y="4584879"/>
          <a:ext cx="2524125" cy="1009578"/>
        </p:xfrm>
        <a:graphic>
          <a:graphicData uri="http://schemas.openxmlformats.org/drawingml/2006/table">
            <a:tbl>
              <a:tblPr firstRow="1" firstCol="1" bandRow="1"/>
              <a:tblGrid>
                <a:gridCol w="2524125">
                  <a:extLst>
                    <a:ext uri="{9D8B030D-6E8A-4147-A177-3AD203B41FA5}">
                      <a16:colId xmlns:a16="http://schemas.microsoft.com/office/drawing/2014/main" val="3079244311"/>
                    </a:ext>
                  </a:extLst>
                </a:gridCol>
              </a:tblGrid>
              <a:tr h="336526">
                <a:tc>
                  <a:txBody>
                    <a:bodyPr/>
                    <a:lstStyle/>
                    <a:p>
                      <a:pPr>
                        <a:lnSpc>
                          <a:spcPct val="115000"/>
                        </a:lnSpc>
                        <a:spcAft>
                          <a:spcPts val="1000"/>
                        </a:spcAft>
                      </a:pPr>
                      <a:r>
                        <a:rPr lang="en-US" sz="20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Group’s work</a:t>
                      </a:r>
                      <a:endParaRPr lang="en-GB" sz="20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357127968"/>
                  </a:ext>
                </a:extLst>
              </a:tr>
              <a:tr h="336526">
                <a:tc>
                  <a:txBody>
                    <a:bodyPr/>
                    <a:lstStyle/>
                    <a:p>
                      <a:pPr>
                        <a:lnSpc>
                          <a:spcPct val="115000"/>
                        </a:lnSpc>
                        <a:spcAft>
                          <a:spcPts val="1000"/>
                        </a:spcAft>
                      </a:pPr>
                      <a:r>
                        <a:rPr lang="en-US" sz="20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Project</a:t>
                      </a:r>
                      <a:endParaRPr lang="en-GB" sz="20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extLst>
                  <a:ext uri="{0D108BD9-81ED-4DB2-BD59-A6C34878D82A}">
                    <a16:rowId xmlns:a16="http://schemas.microsoft.com/office/drawing/2014/main" val="3567709130"/>
                  </a:ext>
                </a:extLst>
              </a:tr>
              <a:tr h="336526">
                <a:tc>
                  <a:txBody>
                    <a:bodyPr/>
                    <a:lstStyle/>
                    <a:p>
                      <a:pPr>
                        <a:lnSpc>
                          <a:spcPct val="115000"/>
                        </a:lnSpc>
                        <a:spcAft>
                          <a:spcPts val="1000"/>
                        </a:spcAft>
                      </a:pPr>
                      <a:r>
                        <a:rPr lang="en-US" sz="20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Online task  </a:t>
                      </a:r>
                      <a:endParaRPr lang="en-GB" sz="20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extLst>
                  <a:ext uri="{0D108BD9-81ED-4DB2-BD59-A6C34878D82A}">
                    <a16:rowId xmlns:a16="http://schemas.microsoft.com/office/drawing/2014/main" val="307673036"/>
                  </a:ext>
                </a:extLst>
              </a:tr>
            </a:tbl>
          </a:graphicData>
        </a:graphic>
      </p:graphicFrame>
    </p:spTree>
    <p:extLst>
      <p:ext uri="{BB962C8B-B14F-4D97-AF65-F5344CB8AC3E}">
        <p14:creationId xmlns:p14="http://schemas.microsoft.com/office/powerpoint/2010/main" val="16378226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93D9DD1-E731-424F-AF2C-B9780029C626}"/>
              </a:ext>
            </a:extLst>
          </p:cNvPr>
          <p:cNvGraphicFramePr>
            <a:graphicFrameLocks noGrp="1"/>
          </p:cNvGraphicFramePr>
          <p:nvPr>
            <p:ph idx="1"/>
            <p:extLst>
              <p:ext uri="{D42A27DB-BD31-4B8C-83A1-F6EECF244321}">
                <p14:modId xmlns:p14="http://schemas.microsoft.com/office/powerpoint/2010/main" val="1537252073"/>
              </p:ext>
            </p:extLst>
          </p:nvPr>
        </p:nvGraphicFramePr>
        <p:xfrm>
          <a:off x="1210614" y="1751527"/>
          <a:ext cx="10200068" cy="3191732"/>
        </p:xfrm>
        <a:graphic>
          <a:graphicData uri="http://schemas.openxmlformats.org/drawingml/2006/table">
            <a:tbl>
              <a:tblPr firstRow="1" firstCol="1" bandRow="1"/>
              <a:tblGrid>
                <a:gridCol w="3863728">
                  <a:extLst>
                    <a:ext uri="{9D8B030D-6E8A-4147-A177-3AD203B41FA5}">
                      <a16:colId xmlns:a16="http://schemas.microsoft.com/office/drawing/2014/main" val="2931433356"/>
                    </a:ext>
                  </a:extLst>
                </a:gridCol>
                <a:gridCol w="3090765">
                  <a:extLst>
                    <a:ext uri="{9D8B030D-6E8A-4147-A177-3AD203B41FA5}">
                      <a16:colId xmlns:a16="http://schemas.microsoft.com/office/drawing/2014/main" val="3864902996"/>
                    </a:ext>
                  </a:extLst>
                </a:gridCol>
                <a:gridCol w="3245575">
                  <a:extLst>
                    <a:ext uri="{9D8B030D-6E8A-4147-A177-3AD203B41FA5}">
                      <a16:colId xmlns:a16="http://schemas.microsoft.com/office/drawing/2014/main" val="1485304495"/>
                    </a:ext>
                  </a:extLst>
                </a:gridCol>
              </a:tblGrid>
              <a:tr h="846118">
                <a:tc>
                  <a:txBody>
                    <a:bodyPr/>
                    <a:lstStyle/>
                    <a:p>
                      <a:pPr algn="ctr">
                        <a:lnSpc>
                          <a:spcPct val="100000"/>
                        </a:lnSpc>
                        <a:spcAft>
                          <a:spcPts val="1000"/>
                        </a:spcAft>
                      </a:pPr>
                      <a:r>
                        <a:rPr lang="en-US" sz="2400" dirty="0">
                          <a:solidFill>
                            <a:srgbClr val="FF0000"/>
                          </a:solidFill>
                          <a:effectLst/>
                          <a:latin typeface="Times New Roman" panose="02020603050405020304" pitchFamily="18" charset="0"/>
                          <a:ea typeface="Calibri" panose="020F0502020204030204" pitchFamily="34" charset="0"/>
                          <a:cs typeface="Cordia New" panose="020B0304020202020204" pitchFamily="34" charset="-34"/>
                        </a:rPr>
                        <a:t>Testing characteristics</a:t>
                      </a:r>
                      <a:endParaRPr lang="en-GB" sz="24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38100" marR="38100" algn="ctr">
                        <a:lnSpc>
                          <a:spcPct val="100000"/>
                        </a:lnSpc>
                        <a:spcAft>
                          <a:spcPts val="1000"/>
                        </a:spcAft>
                      </a:pPr>
                      <a:r>
                        <a:rPr lang="en-US" sz="2400" dirty="0">
                          <a:solidFill>
                            <a:srgbClr val="FF0000"/>
                          </a:solidFill>
                          <a:effectLst/>
                          <a:latin typeface="Times New Roman" panose="02020603050405020304" pitchFamily="18" charset="0"/>
                          <a:ea typeface="Calibri" panose="020F0502020204030204" pitchFamily="34" charset="0"/>
                          <a:cs typeface="Cordia New" panose="020B0304020202020204" pitchFamily="34" charset="-34"/>
                        </a:rPr>
                        <a:t>Graduation ratio is not less than 50%</a:t>
                      </a:r>
                      <a:endParaRPr lang="en-GB" sz="24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38100" marR="38100" algn="ctr">
                        <a:lnSpc>
                          <a:spcPct val="100000"/>
                        </a:lnSpc>
                        <a:spcAft>
                          <a:spcPts val="1000"/>
                        </a:spcAft>
                      </a:pPr>
                      <a:r>
                        <a:rPr lang="en-US" sz="2400" dirty="0">
                          <a:solidFill>
                            <a:srgbClr val="FF0000"/>
                          </a:solidFill>
                          <a:effectLst/>
                          <a:latin typeface="Times New Roman" panose="02020603050405020304" pitchFamily="18" charset="0"/>
                          <a:ea typeface="Calibri" panose="020F0502020204030204" pitchFamily="34" charset="0"/>
                          <a:cs typeface="Cordia New" panose="020B0304020202020204" pitchFamily="34" charset="-34"/>
                        </a:rPr>
                        <a:t>Graduation ratio is less than 50%</a:t>
                      </a:r>
                      <a:endParaRPr lang="en-GB" sz="24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458523674"/>
                  </a:ext>
                </a:extLst>
              </a:tr>
              <a:tr h="827904">
                <a:tc>
                  <a:txBody>
                    <a:bodyPr/>
                    <a:lstStyle/>
                    <a:p>
                      <a:pPr marL="38100" marR="38100">
                        <a:lnSpc>
                          <a:spcPct val="1500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Paper and pencil testing</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38100" marR="38100" algn="ctr">
                        <a:lnSpc>
                          <a:spcPts val="16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7</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38100" marR="38100" algn="ctr">
                        <a:lnSpc>
                          <a:spcPts val="16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7</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849641506"/>
                  </a:ext>
                </a:extLst>
              </a:tr>
              <a:tr h="758855">
                <a:tc>
                  <a:txBody>
                    <a:bodyPr/>
                    <a:lstStyle/>
                    <a:p>
                      <a:pPr marL="38100" marR="38100">
                        <a:lnSpc>
                          <a:spcPct val="1500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Computerized testing</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tc>
                  <a:txBody>
                    <a:bodyPr/>
                    <a:lstStyle/>
                    <a:p>
                      <a:pPr marL="38100" marR="38100" algn="ctr">
                        <a:lnSpc>
                          <a:spcPts val="16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3</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ctr">
                    <a:lnL>
                      <a:noFill/>
                    </a:lnL>
                    <a:lnR>
                      <a:noFill/>
                    </a:lnR>
                    <a:lnT>
                      <a:noFill/>
                    </a:lnT>
                    <a:lnB>
                      <a:noFill/>
                    </a:lnB>
                  </a:tcPr>
                </a:tc>
                <a:tc>
                  <a:txBody>
                    <a:bodyPr/>
                    <a:lstStyle/>
                    <a:p>
                      <a:pPr marL="38100" marR="38100" algn="ctr">
                        <a:lnSpc>
                          <a:spcPts val="16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2</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ctr">
                    <a:lnL>
                      <a:noFill/>
                    </a:lnL>
                    <a:lnR>
                      <a:noFill/>
                    </a:lnR>
                    <a:lnT>
                      <a:noFill/>
                    </a:lnT>
                    <a:lnB>
                      <a:noFill/>
                    </a:lnB>
                  </a:tcPr>
                </a:tc>
                <a:extLst>
                  <a:ext uri="{0D108BD9-81ED-4DB2-BD59-A6C34878D82A}">
                    <a16:rowId xmlns:a16="http://schemas.microsoft.com/office/drawing/2014/main" val="1465834821"/>
                  </a:ext>
                </a:extLst>
              </a:tr>
              <a:tr h="758855">
                <a:tc>
                  <a:txBody>
                    <a:bodyPr/>
                    <a:lstStyle/>
                    <a:p>
                      <a:pPr marL="38100" marR="38100">
                        <a:lnSpc>
                          <a:spcPct val="1500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Online testing</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38100" marR="38100" algn="ctr">
                        <a:lnSpc>
                          <a:spcPts val="16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6</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38100" marR="38100" algn="ctr">
                        <a:lnSpc>
                          <a:spcPts val="16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3</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9743757"/>
                  </a:ext>
                </a:extLst>
              </a:tr>
            </a:tbl>
          </a:graphicData>
        </a:graphic>
      </p:graphicFrame>
      <p:sp>
        <p:nvSpPr>
          <p:cNvPr id="5" name="Rectangle 1">
            <a:extLst>
              <a:ext uri="{FF2B5EF4-FFF2-40B4-BE49-F238E27FC236}">
                <a16:creationId xmlns:a16="http://schemas.microsoft.com/office/drawing/2014/main" id="{5F932C54-AF87-40CF-B273-2E0EEDCBCF00}"/>
              </a:ext>
            </a:extLst>
          </p:cNvPr>
          <p:cNvSpPr>
            <a:spLocks noChangeArrowheads="1"/>
          </p:cNvSpPr>
          <p:nvPr/>
        </p:nvSpPr>
        <p:spPr bwMode="auto">
          <a:xfrm>
            <a:off x="2737548" y="490004"/>
            <a:ext cx="671690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30238" algn="l"/>
              </a:tabLst>
              <a:defRPr>
                <a:solidFill>
                  <a:schemeClr val="tx1"/>
                </a:solidFill>
                <a:latin typeface="Arial" panose="020B0604020202020204" pitchFamily="34" charset="0"/>
              </a:defRPr>
            </a:lvl1pPr>
            <a:lvl2pPr eaLnBrk="0" fontAlgn="base" hangingPunct="0">
              <a:spcBef>
                <a:spcPct val="0"/>
              </a:spcBef>
              <a:spcAft>
                <a:spcPct val="0"/>
              </a:spcAft>
              <a:tabLst>
                <a:tab pos="630238" algn="l"/>
              </a:tabLst>
              <a:defRPr>
                <a:solidFill>
                  <a:schemeClr val="tx1"/>
                </a:solidFill>
                <a:latin typeface="Arial" panose="020B0604020202020204" pitchFamily="34" charset="0"/>
              </a:defRPr>
            </a:lvl2pPr>
            <a:lvl3pPr eaLnBrk="0" fontAlgn="base" hangingPunct="0">
              <a:spcBef>
                <a:spcPct val="0"/>
              </a:spcBef>
              <a:spcAft>
                <a:spcPct val="0"/>
              </a:spcAft>
              <a:tabLst>
                <a:tab pos="630238" algn="l"/>
              </a:tabLst>
              <a:defRPr>
                <a:solidFill>
                  <a:schemeClr val="tx1"/>
                </a:solidFill>
                <a:latin typeface="Arial" panose="020B0604020202020204" pitchFamily="34" charset="0"/>
              </a:defRPr>
            </a:lvl3pPr>
            <a:lvl4pPr eaLnBrk="0" fontAlgn="base" hangingPunct="0">
              <a:spcBef>
                <a:spcPct val="0"/>
              </a:spcBef>
              <a:spcAft>
                <a:spcPct val="0"/>
              </a:spcAft>
              <a:tabLst>
                <a:tab pos="630238" algn="l"/>
              </a:tabLst>
              <a:defRPr>
                <a:solidFill>
                  <a:schemeClr val="tx1"/>
                </a:solidFill>
                <a:latin typeface="Arial" panose="020B0604020202020204" pitchFamily="34" charset="0"/>
              </a:defRPr>
            </a:lvl4pPr>
            <a:lvl5pPr eaLnBrk="0" fontAlgn="base" hangingPunct="0">
              <a:spcBef>
                <a:spcPct val="0"/>
              </a:spcBef>
              <a:spcAft>
                <a:spcPct val="0"/>
              </a:spcAft>
              <a:tabLst>
                <a:tab pos="630238" algn="l"/>
              </a:tabLst>
              <a:defRPr>
                <a:solidFill>
                  <a:schemeClr val="tx1"/>
                </a:solidFill>
                <a:latin typeface="Arial" panose="020B0604020202020204" pitchFamily="34" charset="0"/>
              </a:defRPr>
            </a:lvl5pPr>
            <a:lvl6pPr eaLnBrk="0" fontAlgn="base" hangingPunct="0">
              <a:spcBef>
                <a:spcPct val="0"/>
              </a:spcBef>
              <a:spcAft>
                <a:spcPct val="0"/>
              </a:spcAft>
              <a:tabLst>
                <a:tab pos="630238" algn="l"/>
              </a:tabLst>
              <a:defRPr>
                <a:solidFill>
                  <a:schemeClr val="tx1"/>
                </a:solidFill>
                <a:latin typeface="Arial" panose="020B0604020202020204" pitchFamily="34" charset="0"/>
              </a:defRPr>
            </a:lvl6pPr>
            <a:lvl7pPr eaLnBrk="0" fontAlgn="base" hangingPunct="0">
              <a:spcBef>
                <a:spcPct val="0"/>
              </a:spcBef>
              <a:spcAft>
                <a:spcPct val="0"/>
              </a:spcAft>
              <a:tabLst>
                <a:tab pos="630238" algn="l"/>
              </a:tabLst>
              <a:defRPr>
                <a:solidFill>
                  <a:schemeClr val="tx1"/>
                </a:solidFill>
                <a:latin typeface="Arial" panose="020B0604020202020204" pitchFamily="34" charset="0"/>
              </a:defRPr>
            </a:lvl7pPr>
            <a:lvl8pPr eaLnBrk="0" fontAlgn="base" hangingPunct="0">
              <a:spcBef>
                <a:spcPct val="0"/>
              </a:spcBef>
              <a:spcAft>
                <a:spcPct val="0"/>
              </a:spcAft>
              <a:tabLst>
                <a:tab pos="630238" algn="l"/>
              </a:tabLst>
              <a:defRPr>
                <a:solidFill>
                  <a:schemeClr val="tx1"/>
                </a:solidFill>
                <a:latin typeface="Arial" panose="020B0604020202020204" pitchFamily="34" charset="0"/>
              </a:defRPr>
            </a:lvl8pPr>
            <a:lvl9pPr eaLnBrk="0" fontAlgn="base" hangingPunct="0">
              <a:spcBef>
                <a:spcPct val="0"/>
              </a:spcBef>
              <a:spcAft>
                <a:spcPct val="0"/>
              </a:spcAft>
              <a:tabLst>
                <a:tab pos="630238"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630238" algn="l"/>
              </a:tabLst>
            </a:pPr>
            <a:r>
              <a:rPr kumimoji="0" lang="en-US" altLang="en-US" sz="32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Comparison of t</a:t>
            </a:r>
            <a:r>
              <a:rPr kumimoji="0" lang="en-US" altLang="en-US" sz="3200" b="1" i="0" u="none" strike="noStrike" cap="none" normalizeH="0" baseline="0" dirty="0" bmk="">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esting characteristics</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331093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88686-1171-46DD-9AE3-5BDD98D2963F}"/>
              </a:ext>
            </a:extLst>
          </p:cNvPr>
          <p:cNvSpPr>
            <a:spLocks noGrp="1"/>
          </p:cNvSpPr>
          <p:nvPr>
            <p:ph type="title"/>
          </p:nvPr>
        </p:nvSpPr>
        <p:spPr/>
        <p:txBody>
          <a:bodyPr>
            <a:normAutofit/>
          </a:bodyPr>
          <a:lstStyle/>
          <a:p>
            <a:pPr>
              <a:lnSpc>
                <a:spcPct val="115000"/>
              </a:lnSpc>
              <a:spcAft>
                <a:spcPts val="1000"/>
              </a:spcAft>
            </a:pPr>
            <a:r>
              <a:rPr lang="en-GB" b="1" dirty="0">
                <a:solidFill>
                  <a:srgbClr val="000000"/>
                </a:solidFill>
                <a:latin typeface="Times New Roman" panose="02020603050405020304" pitchFamily="18" charset="0"/>
                <a:ea typeface="Calibri" panose="020F0502020204030204" pitchFamily="34" charset="0"/>
                <a:cs typeface="Cordia New" panose="020B0304020202020204" pitchFamily="34" charset="-34"/>
              </a:rPr>
              <a:t>Conclusion</a:t>
            </a:r>
            <a:endParaRPr lang="en-GB" dirty="0"/>
          </a:p>
        </p:txBody>
      </p:sp>
      <p:sp>
        <p:nvSpPr>
          <p:cNvPr id="3" name="Content Placeholder 2">
            <a:extLst>
              <a:ext uri="{FF2B5EF4-FFF2-40B4-BE49-F238E27FC236}">
                <a16:creationId xmlns:a16="http://schemas.microsoft.com/office/drawing/2014/main" id="{8DE8C79C-6638-41D1-9510-FFF99AEAD2DF}"/>
              </a:ext>
            </a:extLst>
          </p:cNvPr>
          <p:cNvSpPr>
            <a:spLocks noGrp="1"/>
          </p:cNvSpPr>
          <p:nvPr>
            <p:ph idx="1"/>
          </p:nvPr>
        </p:nvSpPr>
        <p:spPr>
          <a:xfrm>
            <a:off x="838200" y="2021983"/>
            <a:ext cx="10515600" cy="4154980"/>
          </a:xfrm>
        </p:spPr>
        <p:txBody>
          <a:bodyPr>
            <a:normAutofit/>
          </a:bodyPr>
          <a:lstStyle/>
          <a:p>
            <a:pPr marL="0" indent="0" algn="thaiDist">
              <a:buNone/>
            </a:pPr>
            <a:r>
              <a:rPr lang="en-GB" sz="3200" dirty="0"/>
              <a:t>The groups of the university which graduation ratio are about and more than half mostly assigned some activities for students to do. They have collected midterm score by midterm exam, doing some activities from learning document, group working, and forcing to do some learning activities. And there is an online exam.</a:t>
            </a:r>
          </a:p>
        </p:txBody>
      </p:sp>
    </p:spTree>
    <p:extLst>
      <p:ext uri="{BB962C8B-B14F-4D97-AF65-F5344CB8AC3E}">
        <p14:creationId xmlns:p14="http://schemas.microsoft.com/office/powerpoint/2010/main" val="37387094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97320-10F3-4B70-8C5B-F6188295EA4F}"/>
              </a:ext>
            </a:extLst>
          </p:cNvPr>
          <p:cNvSpPr>
            <a:spLocks noGrp="1"/>
          </p:cNvSpPr>
          <p:nvPr>
            <p:ph type="title"/>
          </p:nvPr>
        </p:nvSpPr>
        <p:spPr/>
        <p:txBody>
          <a:bodyPr/>
          <a:lstStyle/>
          <a:p>
            <a:pPr algn="ctr"/>
            <a:r>
              <a:rPr lang="en-GB" dirty="0"/>
              <a:t>Question?</a:t>
            </a:r>
          </a:p>
        </p:txBody>
      </p:sp>
      <p:sp>
        <p:nvSpPr>
          <p:cNvPr id="3" name="Content Placeholder 2">
            <a:extLst>
              <a:ext uri="{FF2B5EF4-FFF2-40B4-BE49-F238E27FC236}">
                <a16:creationId xmlns:a16="http://schemas.microsoft.com/office/drawing/2014/main" id="{D2B537BF-250C-4B72-AD26-707C97B28A31}"/>
              </a:ext>
            </a:extLst>
          </p:cNvPr>
          <p:cNvSpPr>
            <a:spLocks noGrp="1"/>
          </p:cNvSpPr>
          <p:nvPr>
            <p:ph idx="1"/>
          </p:nvPr>
        </p:nvSpPr>
        <p:spPr>
          <a:xfrm>
            <a:off x="5203064" y="4494727"/>
            <a:ext cx="6150735" cy="1682236"/>
          </a:xfrm>
        </p:spPr>
        <p:txBody>
          <a:bodyPr>
            <a:normAutofit/>
          </a:bodyPr>
          <a:lstStyle/>
          <a:p>
            <a:pPr marL="0" indent="0">
              <a:buNone/>
            </a:pPr>
            <a:r>
              <a:rPr lang="en-GB" sz="5400" dirty="0"/>
              <a:t>Thank you</a:t>
            </a:r>
          </a:p>
        </p:txBody>
      </p:sp>
    </p:spTree>
    <p:extLst>
      <p:ext uri="{BB962C8B-B14F-4D97-AF65-F5344CB8AC3E}">
        <p14:creationId xmlns:p14="http://schemas.microsoft.com/office/powerpoint/2010/main" val="573927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285F2-BCF9-4939-BF9A-6BD49642F624}"/>
              </a:ext>
            </a:extLst>
          </p:cNvPr>
          <p:cNvSpPr>
            <a:spLocks noGrp="1"/>
          </p:cNvSpPr>
          <p:nvPr>
            <p:ph type="ctrTitle"/>
          </p:nvPr>
        </p:nvSpPr>
        <p:spPr>
          <a:xfrm>
            <a:off x="1395212" y="684482"/>
            <a:ext cx="9144000" cy="964014"/>
          </a:xfrm>
        </p:spPr>
        <p:txBody>
          <a:bodyPr/>
          <a:lstStyle/>
          <a:p>
            <a:r>
              <a:rPr lang="en-GB" b="1" dirty="0"/>
              <a:t>Introduction</a:t>
            </a:r>
            <a:endParaRPr lang="en-GB" dirty="0"/>
          </a:p>
        </p:txBody>
      </p:sp>
      <p:sp>
        <p:nvSpPr>
          <p:cNvPr id="4" name="Content Placeholder 2">
            <a:extLst>
              <a:ext uri="{FF2B5EF4-FFF2-40B4-BE49-F238E27FC236}">
                <a16:creationId xmlns:a16="http://schemas.microsoft.com/office/drawing/2014/main" id="{F096EE82-C848-4D7F-B998-813DECEF4A2D}"/>
              </a:ext>
            </a:extLst>
          </p:cNvPr>
          <p:cNvSpPr>
            <a:spLocks noGrp="1"/>
          </p:cNvSpPr>
          <p:nvPr>
            <p:ph type="subTitle" idx="1"/>
          </p:nvPr>
        </p:nvSpPr>
        <p:spPr>
          <a:xfrm>
            <a:off x="1524000" y="2137893"/>
            <a:ext cx="9144000" cy="4224269"/>
          </a:xfrm>
        </p:spPr>
        <p:txBody>
          <a:bodyPr>
            <a:normAutofit fontScale="92500" lnSpcReduction="10000"/>
          </a:bodyPr>
          <a:lstStyle/>
          <a:p>
            <a:pPr marL="342900" indent="-342900" algn="l">
              <a:buFont typeface="Arial" panose="020B0604020202020204" pitchFamily="34" charset="0"/>
              <a:buChar char="•"/>
            </a:pPr>
            <a:r>
              <a:rPr lang="en-GB" sz="3200" dirty="0"/>
              <a:t>To study on educational measurement and evaluation on Asian Association of Open Universities,</a:t>
            </a:r>
          </a:p>
          <a:p>
            <a:pPr marL="342900" indent="-342900" algn="l">
              <a:buFont typeface="Arial" panose="020B0604020202020204" pitchFamily="34" charset="0"/>
              <a:buChar char="•"/>
            </a:pPr>
            <a:r>
              <a:rPr lang="en-GB" sz="3200" dirty="0"/>
              <a:t>To study on graduation ratio of students in Asian Association of Open Universities, </a:t>
            </a:r>
          </a:p>
          <a:p>
            <a:pPr marL="342900" indent="-342900" algn="l">
              <a:buFont typeface="Arial" panose="020B0604020202020204" pitchFamily="34" charset="0"/>
              <a:buChar char="•"/>
            </a:pPr>
            <a:r>
              <a:rPr lang="en-GB" sz="3200" dirty="0"/>
              <a:t>To study on educational measurement and evaluation form in Asian Association of Open Universities divided on graduation ratio, and </a:t>
            </a:r>
          </a:p>
          <a:p>
            <a:pPr marL="342900" indent="-342900" algn="l">
              <a:buFont typeface="Arial" panose="020B0604020202020204" pitchFamily="34" charset="0"/>
              <a:buChar char="•"/>
            </a:pPr>
            <a:r>
              <a:rPr lang="en-GB" sz="3200" dirty="0"/>
              <a:t>To draw implications for Sukhothai Thammathirat Open University to improve educational measurement and evaluation system</a:t>
            </a:r>
            <a:r>
              <a:rPr lang="en-GB" dirty="0"/>
              <a:t>. </a:t>
            </a:r>
          </a:p>
        </p:txBody>
      </p:sp>
    </p:spTree>
    <p:extLst>
      <p:ext uri="{BB962C8B-B14F-4D97-AF65-F5344CB8AC3E}">
        <p14:creationId xmlns:p14="http://schemas.microsoft.com/office/powerpoint/2010/main" val="464161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DA1E1-EEC4-4FAB-9A0C-F6453F8F0262}"/>
              </a:ext>
            </a:extLst>
          </p:cNvPr>
          <p:cNvSpPr>
            <a:spLocks noGrp="1"/>
          </p:cNvSpPr>
          <p:nvPr>
            <p:ph type="title"/>
          </p:nvPr>
        </p:nvSpPr>
        <p:spPr/>
        <p:txBody>
          <a:bodyPr/>
          <a:lstStyle/>
          <a:p>
            <a:r>
              <a:rPr lang="en-GB" b="1" dirty="0"/>
              <a:t>Methods and Material</a:t>
            </a:r>
            <a:endParaRPr lang="en-GB" dirty="0"/>
          </a:p>
        </p:txBody>
      </p:sp>
      <p:sp>
        <p:nvSpPr>
          <p:cNvPr id="3" name="Content Placeholder 2">
            <a:extLst>
              <a:ext uri="{FF2B5EF4-FFF2-40B4-BE49-F238E27FC236}">
                <a16:creationId xmlns:a16="http://schemas.microsoft.com/office/drawing/2014/main" id="{FFEAA317-38A4-49F3-92C7-53EA2F4C075A}"/>
              </a:ext>
            </a:extLst>
          </p:cNvPr>
          <p:cNvSpPr>
            <a:spLocks noGrp="1"/>
          </p:cNvSpPr>
          <p:nvPr>
            <p:ph idx="1"/>
          </p:nvPr>
        </p:nvSpPr>
        <p:spPr/>
        <p:txBody>
          <a:bodyPr/>
          <a:lstStyle/>
          <a:p>
            <a:pPr algn="just">
              <a:lnSpc>
                <a:spcPct val="115000"/>
              </a:lnSpc>
              <a:spcAft>
                <a:spcPts val="1000"/>
              </a:spcAft>
            </a:pPr>
            <a:r>
              <a:rPr lang="en-GB" b="1" i="1" dirty="0">
                <a:solidFill>
                  <a:srgbClr val="000000"/>
                </a:solidFill>
                <a:latin typeface="Times New Roman" panose="02020603050405020304" pitchFamily="18" charset="0"/>
                <a:ea typeface="Calibri" panose="020F0502020204030204" pitchFamily="34" charset="0"/>
                <a:cs typeface="Cordia New" panose="020B0304020202020204" pitchFamily="34" charset="-34"/>
              </a:rPr>
              <a:t>Research methods</a:t>
            </a:r>
            <a:endParaRPr lang="en-GB" sz="2400" dirty="0">
              <a:latin typeface="Calibri" panose="020F0502020204030204" pitchFamily="34" charset="0"/>
              <a:ea typeface="Calibri" panose="020F0502020204030204" pitchFamily="34" charset="0"/>
              <a:cs typeface="Cordia New" panose="020B0304020202020204" pitchFamily="34" charset="-34"/>
            </a:endParaRPr>
          </a:p>
          <a:p>
            <a:pPr algn="just">
              <a:lnSpc>
                <a:spcPct val="115000"/>
              </a:lnSpc>
              <a:spcAft>
                <a:spcPts val="1000"/>
              </a:spcAft>
            </a:pPr>
            <a:r>
              <a:rPr lang="en-GB" b="1" i="1" dirty="0">
                <a:solidFill>
                  <a:srgbClr val="000000"/>
                </a:solidFill>
                <a:latin typeface="Times New Roman" panose="02020603050405020304" pitchFamily="18" charset="0"/>
                <a:ea typeface="Calibri" panose="020F0502020204030204" pitchFamily="34" charset="0"/>
                <a:cs typeface="Cordia New" panose="020B0304020202020204" pitchFamily="34" charset="-34"/>
              </a:rPr>
              <a:t>Research Material</a:t>
            </a:r>
            <a:endParaRPr lang="en-GB" sz="2400" dirty="0">
              <a:latin typeface="Calibri" panose="020F0502020204030204" pitchFamily="34" charset="0"/>
              <a:ea typeface="Calibri" panose="020F0502020204030204" pitchFamily="34" charset="0"/>
              <a:cs typeface="Cordia New" panose="020B0304020202020204" pitchFamily="34" charset="-34"/>
            </a:endParaRPr>
          </a:p>
          <a:p>
            <a:endParaRPr lang="en-GB" dirty="0"/>
          </a:p>
        </p:txBody>
      </p:sp>
    </p:spTree>
    <p:extLst>
      <p:ext uri="{BB962C8B-B14F-4D97-AF65-F5344CB8AC3E}">
        <p14:creationId xmlns:p14="http://schemas.microsoft.com/office/powerpoint/2010/main" val="1952045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FBA55-9E16-44FA-81FA-5D440F0382C4}"/>
              </a:ext>
            </a:extLst>
          </p:cNvPr>
          <p:cNvSpPr>
            <a:spLocks noGrp="1"/>
          </p:cNvSpPr>
          <p:nvPr>
            <p:ph type="title"/>
          </p:nvPr>
        </p:nvSpPr>
        <p:spPr/>
        <p:txBody>
          <a:bodyPr/>
          <a:lstStyle/>
          <a:p>
            <a:r>
              <a:rPr lang="en-GB" b="1" dirty="0"/>
              <a:t>Analysis</a:t>
            </a:r>
            <a:endParaRPr lang="en-GB" dirty="0"/>
          </a:p>
        </p:txBody>
      </p:sp>
      <p:sp>
        <p:nvSpPr>
          <p:cNvPr id="3" name="Content Placeholder 2">
            <a:extLst>
              <a:ext uri="{FF2B5EF4-FFF2-40B4-BE49-F238E27FC236}">
                <a16:creationId xmlns:a16="http://schemas.microsoft.com/office/drawing/2014/main" id="{5CA62640-886E-48C5-BEC4-C2D96470F0DA}"/>
              </a:ext>
            </a:extLst>
          </p:cNvPr>
          <p:cNvSpPr>
            <a:spLocks noGrp="1"/>
          </p:cNvSpPr>
          <p:nvPr>
            <p:ph idx="1"/>
          </p:nvPr>
        </p:nvSpPr>
        <p:spPr/>
        <p:txBody>
          <a:bodyPr/>
          <a:lstStyle/>
          <a:p>
            <a:r>
              <a:rPr lang="en-GB" dirty="0"/>
              <a:t> Samples in this research are 20 Open Universities in AAOU. </a:t>
            </a:r>
          </a:p>
          <a:p>
            <a:r>
              <a:rPr lang="en-GB" dirty="0"/>
              <a:t>The questionnaires were sent by post.</a:t>
            </a:r>
          </a:p>
          <a:p>
            <a:r>
              <a:rPr lang="en-GB" dirty="0"/>
              <a:t>frequency distribution, percentage, mean (if it is continuous) and content analysis </a:t>
            </a:r>
          </a:p>
        </p:txBody>
      </p:sp>
    </p:spTree>
    <p:extLst>
      <p:ext uri="{BB962C8B-B14F-4D97-AF65-F5344CB8AC3E}">
        <p14:creationId xmlns:p14="http://schemas.microsoft.com/office/powerpoint/2010/main" val="1287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D1D6E-43B9-4866-9C0E-7F1FCA22B34E}"/>
              </a:ext>
            </a:extLst>
          </p:cNvPr>
          <p:cNvSpPr>
            <a:spLocks noGrp="1"/>
          </p:cNvSpPr>
          <p:nvPr>
            <p:ph type="title"/>
          </p:nvPr>
        </p:nvSpPr>
        <p:spPr>
          <a:xfrm>
            <a:off x="838200" y="365126"/>
            <a:ext cx="10515600" cy="1094730"/>
          </a:xfrm>
        </p:spPr>
        <p:txBody>
          <a:bodyPr/>
          <a:lstStyle/>
          <a:p>
            <a:r>
              <a:rPr lang="en-GB" b="1" dirty="0">
                <a:solidFill>
                  <a:srgbClr val="7030A0"/>
                </a:solidFill>
              </a:rPr>
              <a:t>Results</a:t>
            </a:r>
            <a:endParaRPr lang="en-GB" dirty="0">
              <a:solidFill>
                <a:srgbClr val="7030A0"/>
              </a:solidFill>
            </a:endParaRPr>
          </a:p>
        </p:txBody>
      </p:sp>
      <p:graphicFrame>
        <p:nvGraphicFramePr>
          <p:cNvPr id="4" name="Content Placeholder 3">
            <a:extLst>
              <a:ext uri="{FF2B5EF4-FFF2-40B4-BE49-F238E27FC236}">
                <a16:creationId xmlns:a16="http://schemas.microsoft.com/office/drawing/2014/main" id="{BF08CE3D-01E8-4FD1-99E5-86638849A593}"/>
              </a:ext>
            </a:extLst>
          </p:cNvPr>
          <p:cNvGraphicFramePr>
            <a:graphicFrameLocks noGrp="1"/>
          </p:cNvGraphicFramePr>
          <p:nvPr>
            <p:ph idx="1"/>
            <p:extLst>
              <p:ext uri="{D42A27DB-BD31-4B8C-83A1-F6EECF244321}">
                <p14:modId xmlns:p14="http://schemas.microsoft.com/office/powerpoint/2010/main" val="1629427078"/>
              </p:ext>
            </p:extLst>
          </p:nvPr>
        </p:nvGraphicFramePr>
        <p:xfrm>
          <a:off x="798490" y="2163651"/>
          <a:ext cx="10753859" cy="3824833"/>
        </p:xfrm>
        <a:graphic>
          <a:graphicData uri="http://schemas.openxmlformats.org/drawingml/2006/table">
            <a:tbl>
              <a:tblPr firstRow="1" firstCol="1" bandRow="1"/>
              <a:tblGrid>
                <a:gridCol w="6990242">
                  <a:extLst>
                    <a:ext uri="{9D8B030D-6E8A-4147-A177-3AD203B41FA5}">
                      <a16:colId xmlns:a16="http://schemas.microsoft.com/office/drawing/2014/main" val="216241674"/>
                    </a:ext>
                  </a:extLst>
                </a:gridCol>
                <a:gridCol w="1797756">
                  <a:extLst>
                    <a:ext uri="{9D8B030D-6E8A-4147-A177-3AD203B41FA5}">
                      <a16:colId xmlns:a16="http://schemas.microsoft.com/office/drawing/2014/main" val="4171177358"/>
                    </a:ext>
                  </a:extLst>
                </a:gridCol>
                <a:gridCol w="1965861">
                  <a:extLst>
                    <a:ext uri="{9D8B030D-6E8A-4147-A177-3AD203B41FA5}">
                      <a16:colId xmlns:a16="http://schemas.microsoft.com/office/drawing/2014/main" val="764677109"/>
                    </a:ext>
                  </a:extLst>
                </a:gridCol>
              </a:tblGrid>
              <a:tr h="837126">
                <a:tc>
                  <a:txBody>
                    <a:bodyPr/>
                    <a:lstStyle/>
                    <a:p>
                      <a:pPr algn="just">
                        <a:lnSpc>
                          <a:spcPct val="115000"/>
                        </a:lnSpc>
                        <a:spcAft>
                          <a:spcPts val="1000"/>
                        </a:spcAft>
                      </a:pPr>
                      <a:r>
                        <a:rPr lang="en-GB" sz="2400" dirty="0">
                          <a:solidFill>
                            <a:srgbClr val="FF0000"/>
                          </a:solidFill>
                          <a:effectLst/>
                          <a:latin typeface="Times New Roman" panose="02020603050405020304" pitchFamily="18" charset="0"/>
                          <a:ea typeface="Calibri" panose="020F0502020204030204" pitchFamily="34" charset="0"/>
                          <a:cs typeface="Cordia New" panose="020B0304020202020204" pitchFamily="34" charset="-34"/>
                        </a:rPr>
                        <a:t>Study duration throughout the undergraduate program</a:t>
                      </a:r>
                      <a:endParaRPr lang="en-GB" sz="24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1000"/>
                        </a:spcAft>
                      </a:pPr>
                      <a:r>
                        <a:rPr lang="en-US" sz="2400">
                          <a:solidFill>
                            <a:srgbClr val="FF0000"/>
                          </a:solidFill>
                          <a:effectLst/>
                          <a:latin typeface="Times New Roman" panose="02020603050405020304" pitchFamily="18" charset="0"/>
                          <a:ea typeface="Calibri" panose="020F0502020204030204" pitchFamily="34" charset="0"/>
                          <a:cs typeface="Cordia New" panose="020B0304020202020204" pitchFamily="34" charset="-34"/>
                        </a:rPr>
                        <a:t>Number of University</a:t>
                      </a:r>
                      <a:endParaRPr lang="en-GB" sz="240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1000"/>
                        </a:spcAft>
                      </a:pPr>
                      <a:r>
                        <a:rPr lang="en-US" sz="2400" dirty="0">
                          <a:solidFill>
                            <a:srgbClr val="FF0000"/>
                          </a:solidFill>
                          <a:effectLst/>
                          <a:latin typeface="Times New Roman" panose="02020603050405020304" pitchFamily="18" charset="0"/>
                          <a:ea typeface="Calibri" panose="020F0502020204030204" pitchFamily="34" charset="0"/>
                          <a:cs typeface="Cordia New" panose="020B0304020202020204" pitchFamily="34" charset="-34"/>
                        </a:rPr>
                        <a:t>Percentage</a:t>
                      </a:r>
                      <a:endParaRPr lang="en-GB" sz="24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3393164511"/>
                  </a:ext>
                </a:extLst>
              </a:tr>
              <a:tr h="462440">
                <a:tc>
                  <a:txBody>
                    <a:bodyPr/>
                    <a:lstStyle/>
                    <a:p>
                      <a:pPr marR="38100">
                        <a:lnSpc>
                          <a:spcPct val="100000"/>
                        </a:lnSpc>
                        <a:spcAft>
                          <a:spcPts val="1000"/>
                        </a:spcAft>
                      </a:pPr>
                      <a:r>
                        <a:rPr lang="en-GB"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3 years, can expand 2 times of program</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38100" marR="38100" algn="ctr">
                        <a:lnSpc>
                          <a:spcPct val="1000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4</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38100" marR="38100" algn="ctr">
                        <a:lnSpc>
                          <a:spcPct val="1000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20 </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576254062"/>
                  </a:ext>
                </a:extLst>
              </a:tr>
              <a:tr h="462440">
                <a:tc>
                  <a:txBody>
                    <a:bodyPr/>
                    <a:lstStyle/>
                    <a:p>
                      <a:pPr marR="38100">
                        <a:lnSpc>
                          <a:spcPct val="100000"/>
                        </a:lnSpc>
                        <a:spcAft>
                          <a:spcPts val="1000"/>
                        </a:spcAft>
                      </a:pPr>
                      <a:r>
                        <a:rPr lang="en-GB"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4 years, can expand 2 times of program </a:t>
                      </a:r>
                      <a:r>
                        <a:rPr lang="th-TH"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tc>
                  <a:txBody>
                    <a:bodyPr/>
                    <a:lstStyle/>
                    <a:p>
                      <a:pPr marL="38100" marR="38100" algn="ctr">
                        <a:lnSpc>
                          <a:spcPct val="1000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4</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ctr">
                    <a:lnL>
                      <a:noFill/>
                    </a:lnL>
                    <a:lnR>
                      <a:noFill/>
                    </a:lnR>
                    <a:lnT>
                      <a:noFill/>
                    </a:lnT>
                    <a:lnB>
                      <a:noFill/>
                    </a:lnB>
                  </a:tcPr>
                </a:tc>
                <a:tc>
                  <a:txBody>
                    <a:bodyPr/>
                    <a:lstStyle/>
                    <a:p>
                      <a:pPr marL="38100" marR="38100" algn="ctr">
                        <a:lnSpc>
                          <a:spcPct val="1000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20 </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ctr">
                    <a:lnL>
                      <a:noFill/>
                    </a:lnL>
                    <a:lnR>
                      <a:noFill/>
                    </a:lnR>
                    <a:lnT>
                      <a:noFill/>
                    </a:lnT>
                    <a:lnB>
                      <a:noFill/>
                    </a:lnB>
                  </a:tcPr>
                </a:tc>
                <a:extLst>
                  <a:ext uri="{0D108BD9-81ED-4DB2-BD59-A6C34878D82A}">
                    <a16:rowId xmlns:a16="http://schemas.microsoft.com/office/drawing/2014/main" val="2909541275"/>
                  </a:ext>
                </a:extLst>
              </a:tr>
              <a:tr h="462440">
                <a:tc>
                  <a:txBody>
                    <a:bodyPr/>
                    <a:lstStyle/>
                    <a:p>
                      <a:pPr marR="38100">
                        <a:lnSpc>
                          <a:spcPct val="100000"/>
                        </a:lnSpc>
                        <a:spcAft>
                          <a:spcPts val="1000"/>
                        </a:spcAft>
                      </a:pPr>
                      <a:r>
                        <a:rPr lang="en-GB"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4 years, can expand 3 times of program</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tc>
                  <a:txBody>
                    <a:bodyPr/>
                    <a:lstStyle/>
                    <a:p>
                      <a:pPr marL="38100" marR="38100" algn="ctr">
                        <a:lnSpc>
                          <a:spcPct val="1000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2</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ctr">
                    <a:lnL>
                      <a:noFill/>
                    </a:lnL>
                    <a:lnR>
                      <a:noFill/>
                    </a:lnR>
                    <a:lnT>
                      <a:noFill/>
                    </a:lnT>
                    <a:lnB>
                      <a:noFill/>
                    </a:lnB>
                  </a:tcPr>
                </a:tc>
                <a:tc>
                  <a:txBody>
                    <a:bodyPr/>
                    <a:lstStyle/>
                    <a:p>
                      <a:pPr marL="38100" marR="38100" algn="ctr">
                        <a:lnSpc>
                          <a:spcPct val="1000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10 </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ctr">
                    <a:lnL>
                      <a:noFill/>
                    </a:lnL>
                    <a:lnR>
                      <a:noFill/>
                    </a:lnR>
                    <a:lnT>
                      <a:noFill/>
                    </a:lnT>
                    <a:lnB>
                      <a:noFill/>
                    </a:lnB>
                  </a:tcPr>
                </a:tc>
                <a:extLst>
                  <a:ext uri="{0D108BD9-81ED-4DB2-BD59-A6C34878D82A}">
                    <a16:rowId xmlns:a16="http://schemas.microsoft.com/office/drawing/2014/main" val="1654799662"/>
                  </a:ext>
                </a:extLst>
              </a:tr>
              <a:tr h="675507">
                <a:tc>
                  <a:txBody>
                    <a:bodyPr/>
                    <a:lstStyle/>
                    <a:p>
                      <a:pPr marR="38100">
                        <a:lnSpc>
                          <a:spcPct val="100000"/>
                        </a:lnSpc>
                        <a:spcAft>
                          <a:spcPts val="1000"/>
                        </a:spcAft>
                      </a:pPr>
                      <a:r>
                        <a:rPr lang="en-GB"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8 years, can expand 2 times of program</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tc>
                  <a:txBody>
                    <a:bodyPr/>
                    <a:lstStyle/>
                    <a:p>
                      <a:pPr marL="38100" marR="38100" algn="ctr">
                        <a:lnSpc>
                          <a:spcPct val="1000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1</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ctr">
                    <a:lnL>
                      <a:noFill/>
                    </a:lnL>
                    <a:lnR>
                      <a:noFill/>
                    </a:lnR>
                    <a:lnT>
                      <a:noFill/>
                    </a:lnT>
                    <a:lnB>
                      <a:noFill/>
                    </a:lnB>
                  </a:tcPr>
                </a:tc>
                <a:tc>
                  <a:txBody>
                    <a:bodyPr/>
                    <a:lstStyle/>
                    <a:p>
                      <a:pPr marL="38100" marR="38100" algn="ctr">
                        <a:lnSpc>
                          <a:spcPct val="1000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5 </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ctr">
                    <a:lnL>
                      <a:noFill/>
                    </a:lnL>
                    <a:lnR>
                      <a:noFill/>
                    </a:lnR>
                    <a:lnT>
                      <a:noFill/>
                    </a:lnT>
                    <a:lnB>
                      <a:noFill/>
                    </a:lnB>
                  </a:tcPr>
                </a:tc>
                <a:extLst>
                  <a:ext uri="{0D108BD9-81ED-4DB2-BD59-A6C34878D82A}">
                    <a16:rowId xmlns:a16="http://schemas.microsoft.com/office/drawing/2014/main" val="945969914"/>
                  </a:ext>
                </a:extLst>
              </a:tr>
              <a:tr h="462440">
                <a:tc>
                  <a:txBody>
                    <a:bodyPr/>
                    <a:lstStyle/>
                    <a:p>
                      <a:pPr marR="38100">
                        <a:lnSpc>
                          <a:spcPct val="1000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Do not specify the duration of study</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tc>
                  <a:txBody>
                    <a:bodyPr/>
                    <a:lstStyle/>
                    <a:p>
                      <a:pPr marL="38100" marR="38100" algn="ctr">
                        <a:lnSpc>
                          <a:spcPct val="1000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3</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ctr">
                    <a:lnL>
                      <a:noFill/>
                    </a:lnL>
                    <a:lnR>
                      <a:noFill/>
                    </a:lnR>
                    <a:lnT>
                      <a:noFill/>
                    </a:lnT>
                    <a:lnB>
                      <a:noFill/>
                    </a:lnB>
                  </a:tcPr>
                </a:tc>
                <a:tc>
                  <a:txBody>
                    <a:bodyPr/>
                    <a:lstStyle/>
                    <a:p>
                      <a:pPr marL="38100" marR="38100" algn="ctr">
                        <a:lnSpc>
                          <a:spcPct val="1000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15 </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ctr">
                    <a:lnL>
                      <a:noFill/>
                    </a:lnL>
                    <a:lnR>
                      <a:noFill/>
                    </a:lnR>
                    <a:lnT>
                      <a:noFill/>
                    </a:lnT>
                    <a:lnB>
                      <a:noFill/>
                    </a:lnB>
                  </a:tcPr>
                </a:tc>
                <a:extLst>
                  <a:ext uri="{0D108BD9-81ED-4DB2-BD59-A6C34878D82A}">
                    <a16:rowId xmlns:a16="http://schemas.microsoft.com/office/drawing/2014/main" val="1358530982"/>
                  </a:ext>
                </a:extLst>
              </a:tr>
              <a:tr h="462440">
                <a:tc>
                  <a:txBody>
                    <a:bodyPr/>
                    <a:lstStyle/>
                    <a:p>
                      <a:pPr marR="38100">
                        <a:lnSpc>
                          <a:spcPct val="100000"/>
                        </a:lnSpc>
                        <a:spcAft>
                          <a:spcPts val="1000"/>
                        </a:spcAft>
                      </a:pPr>
                      <a:r>
                        <a:rPr lang="en-GB"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Others</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38100" marR="38100" algn="ctr">
                        <a:lnSpc>
                          <a:spcPct val="1000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6</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38100" marR="38100" algn="ctr">
                        <a:lnSpc>
                          <a:spcPct val="1000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30 </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9053132"/>
                  </a:ext>
                </a:extLst>
              </a:tr>
            </a:tbl>
          </a:graphicData>
        </a:graphic>
      </p:graphicFrame>
      <p:sp>
        <p:nvSpPr>
          <p:cNvPr id="5" name="Rectangle 1">
            <a:extLst>
              <a:ext uri="{FF2B5EF4-FFF2-40B4-BE49-F238E27FC236}">
                <a16:creationId xmlns:a16="http://schemas.microsoft.com/office/drawing/2014/main" id="{6F99D828-8E5F-4219-A0DF-461472124C1C}"/>
              </a:ext>
            </a:extLst>
          </p:cNvPr>
          <p:cNvSpPr>
            <a:spLocks noChangeArrowheads="1"/>
          </p:cNvSpPr>
          <p:nvPr/>
        </p:nvSpPr>
        <p:spPr bwMode="auto">
          <a:xfrm>
            <a:off x="1392760" y="1459855"/>
            <a:ext cx="892750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24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Duration of study throughout the undergraduate program (n = 20)</a:t>
            </a:r>
            <a:endParaRPr kumimoji="0" lang="en-GB" altLang="en-US"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27979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541A5A8E-EFB6-4D52-97C2-0951DA70B8E7}"/>
              </a:ext>
            </a:extLst>
          </p:cNvPr>
          <p:cNvGraphicFramePr>
            <a:graphicFrameLocks noGrp="1"/>
          </p:cNvGraphicFramePr>
          <p:nvPr>
            <p:ph idx="1"/>
            <p:extLst>
              <p:ext uri="{D42A27DB-BD31-4B8C-83A1-F6EECF244321}">
                <p14:modId xmlns:p14="http://schemas.microsoft.com/office/powerpoint/2010/main" val="600525958"/>
              </p:ext>
            </p:extLst>
          </p:nvPr>
        </p:nvGraphicFramePr>
        <p:xfrm>
          <a:off x="1401650" y="1026101"/>
          <a:ext cx="9388700" cy="5467084"/>
        </p:xfrm>
        <a:graphic>
          <a:graphicData uri="http://schemas.openxmlformats.org/drawingml/2006/table">
            <a:tbl>
              <a:tblPr firstRow="1" firstCol="1" bandRow="1"/>
              <a:tblGrid>
                <a:gridCol w="2135804">
                  <a:extLst>
                    <a:ext uri="{9D8B030D-6E8A-4147-A177-3AD203B41FA5}">
                      <a16:colId xmlns:a16="http://schemas.microsoft.com/office/drawing/2014/main" val="4002096253"/>
                    </a:ext>
                  </a:extLst>
                </a:gridCol>
                <a:gridCol w="1422864">
                  <a:extLst>
                    <a:ext uri="{9D8B030D-6E8A-4147-A177-3AD203B41FA5}">
                      <a16:colId xmlns:a16="http://schemas.microsoft.com/office/drawing/2014/main" val="1884860621"/>
                    </a:ext>
                  </a:extLst>
                </a:gridCol>
                <a:gridCol w="2134800">
                  <a:extLst>
                    <a:ext uri="{9D8B030D-6E8A-4147-A177-3AD203B41FA5}">
                      <a16:colId xmlns:a16="http://schemas.microsoft.com/office/drawing/2014/main" val="1647533924"/>
                    </a:ext>
                  </a:extLst>
                </a:gridCol>
                <a:gridCol w="1702016">
                  <a:extLst>
                    <a:ext uri="{9D8B030D-6E8A-4147-A177-3AD203B41FA5}">
                      <a16:colId xmlns:a16="http://schemas.microsoft.com/office/drawing/2014/main" val="2942536007"/>
                    </a:ext>
                  </a:extLst>
                </a:gridCol>
                <a:gridCol w="1993216">
                  <a:extLst>
                    <a:ext uri="{9D8B030D-6E8A-4147-A177-3AD203B41FA5}">
                      <a16:colId xmlns:a16="http://schemas.microsoft.com/office/drawing/2014/main" val="3928079944"/>
                    </a:ext>
                  </a:extLst>
                </a:gridCol>
              </a:tblGrid>
              <a:tr h="1237302">
                <a:tc>
                  <a:txBody>
                    <a:bodyPr/>
                    <a:lstStyle/>
                    <a:p>
                      <a:pPr algn="ctr">
                        <a:lnSpc>
                          <a:spcPct val="115000"/>
                        </a:lnSpc>
                        <a:spcAft>
                          <a:spcPts val="1000"/>
                        </a:spcAft>
                      </a:pPr>
                      <a:r>
                        <a:rPr lang="en-GB" sz="2400" dirty="0">
                          <a:solidFill>
                            <a:srgbClr val="FF0000"/>
                          </a:solidFill>
                          <a:effectLst/>
                          <a:latin typeface="Times New Roman" panose="02020603050405020304" pitchFamily="18" charset="0"/>
                          <a:ea typeface="Calibri" panose="020F0502020204030204" pitchFamily="34" charset="0"/>
                          <a:cs typeface="Cordia New" panose="020B0304020202020204" pitchFamily="34" charset="-34"/>
                        </a:rPr>
                        <a:t>Type of</a:t>
                      </a:r>
                      <a:r>
                        <a:rPr lang="en-US" sz="2400" dirty="0">
                          <a:solidFill>
                            <a:srgbClr val="FF0000"/>
                          </a:solidFill>
                          <a:effectLst/>
                          <a:latin typeface="Times New Roman" panose="02020603050405020304" pitchFamily="18" charset="0"/>
                          <a:ea typeface="Calibri" panose="020F0502020204030204" pitchFamily="34" charset="0"/>
                          <a:cs typeface="Cordia New" panose="020B0304020202020204" pitchFamily="34" charset="-34"/>
                        </a:rPr>
                        <a:t> media</a:t>
                      </a:r>
                      <a:endParaRPr lang="en-GB" sz="24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1000"/>
                        </a:spcAft>
                      </a:pPr>
                      <a:r>
                        <a:rPr lang="en-US" sz="2400" dirty="0">
                          <a:solidFill>
                            <a:srgbClr val="FF0000"/>
                          </a:solidFill>
                          <a:effectLst/>
                          <a:latin typeface="Times New Roman" panose="02020603050405020304" pitchFamily="18" charset="0"/>
                          <a:ea typeface="Calibri" panose="020F0502020204030204" pitchFamily="34" charset="0"/>
                          <a:cs typeface="Cordia New" panose="020B0304020202020204" pitchFamily="34" charset="-34"/>
                        </a:rPr>
                        <a:t>As main media </a:t>
                      </a:r>
                      <a:r>
                        <a:rPr lang="th-TH"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t>
                      </a:r>
                      <a:r>
                        <a:rPr lang="en-GB" sz="2400" dirty="0">
                          <a:solidFill>
                            <a:srgbClr val="FF0000"/>
                          </a:solidFill>
                          <a:effectLst/>
                          <a:latin typeface="Times New Roman" panose="02020603050405020304" pitchFamily="18" charset="0"/>
                          <a:ea typeface="Calibri" panose="020F0502020204030204" pitchFamily="34" charset="0"/>
                          <a:cs typeface="Cordia New" panose="020B0304020202020204" pitchFamily="34" charset="-34"/>
                        </a:rPr>
                        <a:t>%</a:t>
                      </a:r>
                      <a:r>
                        <a:rPr lang="th-TH"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24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1000"/>
                        </a:spcAft>
                      </a:pPr>
                      <a:r>
                        <a:rPr lang="en-US" sz="2400" dirty="0">
                          <a:solidFill>
                            <a:srgbClr val="FF0000"/>
                          </a:solidFill>
                          <a:effectLst/>
                          <a:latin typeface="Times New Roman" panose="02020603050405020304" pitchFamily="18" charset="0"/>
                          <a:ea typeface="Calibri" panose="020F0502020204030204" pitchFamily="34" charset="0"/>
                          <a:cs typeface="Cordia New" panose="020B0304020202020204" pitchFamily="34" charset="-34"/>
                        </a:rPr>
                        <a:t>As supplementary media </a:t>
                      </a:r>
                      <a:r>
                        <a:rPr lang="th-TH"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t>
                      </a:r>
                      <a:r>
                        <a:rPr lang="en-GB" sz="2400" dirty="0">
                          <a:solidFill>
                            <a:srgbClr val="FF0000"/>
                          </a:solidFill>
                          <a:effectLst/>
                          <a:latin typeface="Times New Roman" panose="02020603050405020304" pitchFamily="18" charset="0"/>
                          <a:ea typeface="Calibri" panose="020F0502020204030204" pitchFamily="34" charset="0"/>
                          <a:cs typeface="Cordia New" panose="020B0304020202020204" pitchFamily="34" charset="-34"/>
                        </a:rPr>
                        <a:t>%</a:t>
                      </a:r>
                      <a:r>
                        <a:rPr lang="th-TH"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24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1000"/>
                        </a:spcAft>
                      </a:pPr>
                      <a:r>
                        <a:rPr lang="en-US" sz="2400" dirty="0">
                          <a:solidFill>
                            <a:srgbClr val="FF0000"/>
                          </a:solidFill>
                          <a:effectLst/>
                          <a:latin typeface="Times New Roman" panose="02020603050405020304" pitchFamily="18" charset="0"/>
                          <a:ea typeface="Calibri" panose="020F0502020204030204" pitchFamily="34" charset="0"/>
                          <a:cs typeface="Cordia New" panose="020B0304020202020204" pitchFamily="34" charset="-34"/>
                        </a:rPr>
                        <a:t>Do not use this media </a:t>
                      </a:r>
                      <a:r>
                        <a:rPr lang="th-TH"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t>
                      </a:r>
                      <a:r>
                        <a:rPr lang="en-GB" sz="2400" dirty="0">
                          <a:solidFill>
                            <a:srgbClr val="FF0000"/>
                          </a:solidFill>
                          <a:effectLst/>
                          <a:latin typeface="Times New Roman" panose="02020603050405020304" pitchFamily="18" charset="0"/>
                          <a:ea typeface="Calibri" panose="020F0502020204030204" pitchFamily="34" charset="0"/>
                          <a:cs typeface="Cordia New" panose="020B0304020202020204" pitchFamily="34" charset="-34"/>
                        </a:rPr>
                        <a:t>%</a:t>
                      </a:r>
                      <a:r>
                        <a:rPr lang="th-TH"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24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1000"/>
                        </a:spcAft>
                      </a:pPr>
                      <a:r>
                        <a:rPr lang="en-US" sz="2400" dirty="0">
                          <a:solidFill>
                            <a:srgbClr val="FF0000"/>
                          </a:solidFill>
                          <a:effectLst/>
                          <a:latin typeface="Times New Roman" panose="02020603050405020304" pitchFamily="18" charset="0"/>
                          <a:ea typeface="Calibri" panose="020F0502020204030204" pitchFamily="34" charset="0"/>
                          <a:cs typeface="Cordia New" panose="020B0304020202020204" pitchFamily="34" charset="-34"/>
                        </a:rPr>
                        <a:t>Use others </a:t>
                      </a:r>
                      <a:r>
                        <a:rPr lang="th-TH"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rgbClr val="FF0000"/>
                          </a:solidFill>
                          <a:effectLst/>
                          <a:latin typeface="Times New Roman" panose="02020603050405020304" pitchFamily="18" charset="0"/>
                          <a:ea typeface="Calibri" panose="020F0502020204030204" pitchFamily="34" charset="0"/>
                          <a:cs typeface="Cordia New" panose="020B0304020202020204" pitchFamily="34" charset="-34"/>
                        </a:rPr>
                        <a:t>%</a:t>
                      </a:r>
                      <a:r>
                        <a:rPr lang="th-TH"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24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838979115"/>
                  </a:ext>
                </a:extLst>
              </a:tr>
              <a:tr h="1237302">
                <a:tc>
                  <a:txBody>
                    <a:bodyPr/>
                    <a:lstStyle/>
                    <a:p>
                      <a:pPr algn="thaiDist">
                        <a:lnSpc>
                          <a:spcPct val="1150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Teaching documents</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17 (85%)</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1 (5%)</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1 (5%)</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1 (5%)</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483074765"/>
                  </a:ext>
                </a:extLst>
              </a:tr>
              <a:tr h="598496">
                <a:tc>
                  <a:txBody>
                    <a:bodyPr/>
                    <a:lstStyle/>
                    <a:p>
                      <a:pPr algn="thaiDist">
                        <a:lnSpc>
                          <a:spcPct val="1150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Face-to-face</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tc>
                  <a:txBody>
                    <a:bodyPr/>
                    <a:lstStyle/>
                    <a:p>
                      <a:pPr algn="ctr">
                        <a:lnSpc>
                          <a:spcPct val="1150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13 (65%)</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tc>
                  <a:txBody>
                    <a:bodyPr/>
                    <a:lstStyle/>
                    <a:p>
                      <a:pPr algn="ctr">
                        <a:lnSpc>
                          <a:spcPct val="1150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5 (25%)</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tc>
                  <a:txBody>
                    <a:bodyPr/>
                    <a:lstStyle/>
                    <a:p>
                      <a:pPr algn="ctr">
                        <a:lnSpc>
                          <a:spcPct val="1150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1 (5%)</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tc>
                  <a:txBody>
                    <a:bodyPr/>
                    <a:lstStyle/>
                    <a:p>
                      <a:pPr algn="ctr">
                        <a:lnSpc>
                          <a:spcPct val="1150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1 (5%)</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extLst>
                  <a:ext uri="{0D108BD9-81ED-4DB2-BD59-A6C34878D82A}">
                    <a16:rowId xmlns:a16="http://schemas.microsoft.com/office/drawing/2014/main" val="1073079739"/>
                  </a:ext>
                </a:extLst>
              </a:tr>
              <a:tr h="598496">
                <a:tc>
                  <a:txBody>
                    <a:bodyPr/>
                    <a:lstStyle/>
                    <a:p>
                      <a:pPr algn="thaiDist">
                        <a:lnSpc>
                          <a:spcPct val="1150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Activities</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tc>
                  <a:txBody>
                    <a:bodyPr/>
                    <a:lstStyle/>
                    <a:p>
                      <a:pPr algn="ctr">
                        <a:lnSpc>
                          <a:spcPct val="1150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10 (50%)</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tc>
                  <a:txBody>
                    <a:bodyPr/>
                    <a:lstStyle/>
                    <a:p>
                      <a:pPr algn="ctr">
                        <a:lnSpc>
                          <a:spcPct val="1150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8 (40%)</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tc>
                  <a:txBody>
                    <a:bodyPr/>
                    <a:lstStyle/>
                    <a:p>
                      <a:pPr algn="ctr">
                        <a:lnSpc>
                          <a:spcPct val="1150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1 (5%)</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tc>
                  <a:txBody>
                    <a:bodyPr/>
                    <a:lstStyle/>
                    <a:p>
                      <a:pPr algn="ctr">
                        <a:lnSpc>
                          <a:spcPct val="1150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1 (5%)</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extLst>
                  <a:ext uri="{0D108BD9-81ED-4DB2-BD59-A6C34878D82A}">
                    <a16:rowId xmlns:a16="http://schemas.microsoft.com/office/drawing/2014/main" val="523966239"/>
                  </a:ext>
                </a:extLst>
              </a:tr>
              <a:tr h="598496">
                <a:tc>
                  <a:txBody>
                    <a:bodyPr/>
                    <a:lstStyle/>
                    <a:p>
                      <a:pPr algn="thaiDist">
                        <a:lnSpc>
                          <a:spcPct val="115000"/>
                        </a:lnSpc>
                        <a:spcAft>
                          <a:spcPts val="1000"/>
                        </a:spcAft>
                      </a:pPr>
                      <a:r>
                        <a:rPr lang="en-GB"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C</a:t>
                      </a: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lassroom</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tc>
                  <a:txBody>
                    <a:bodyPr/>
                    <a:lstStyle/>
                    <a:p>
                      <a:pPr algn="ctr">
                        <a:lnSpc>
                          <a:spcPct val="1150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9 (45%)</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tc>
                  <a:txBody>
                    <a:bodyPr/>
                    <a:lstStyle/>
                    <a:p>
                      <a:pPr algn="ctr">
                        <a:lnSpc>
                          <a:spcPct val="1150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7 (35%)</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tc>
                  <a:txBody>
                    <a:bodyPr/>
                    <a:lstStyle/>
                    <a:p>
                      <a:pPr algn="ctr">
                        <a:lnSpc>
                          <a:spcPct val="1150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3 (15%)</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tc>
                  <a:txBody>
                    <a:bodyPr/>
                    <a:lstStyle/>
                    <a:p>
                      <a:pPr algn="ctr">
                        <a:lnSpc>
                          <a:spcPct val="1150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1 (5%)</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extLst>
                  <a:ext uri="{0D108BD9-81ED-4DB2-BD59-A6C34878D82A}">
                    <a16:rowId xmlns:a16="http://schemas.microsoft.com/office/drawing/2014/main" val="1378008935"/>
                  </a:ext>
                </a:extLst>
              </a:tr>
              <a:tr h="598496">
                <a:tc>
                  <a:txBody>
                    <a:bodyPr/>
                    <a:lstStyle/>
                    <a:p>
                      <a:pPr algn="thaiDist">
                        <a:lnSpc>
                          <a:spcPct val="1150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E-Learning</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tc>
                  <a:txBody>
                    <a:bodyPr/>
                    <a:lstStyle/>
                    <a:p>
                      <a:pPr algn="ctr">
                        <a:lnSpc>
                          <a:spcPct val="1150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9 (45%)</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tc>
                  <a:txBody>
                    <a:bodyPr/>
                    <a:lstStyle/>
                    <a:p>
                      <a:pPr algn="ctr">
                        <a:lnSpc>
                          <a:spcPct val="1150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8 (40%)</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tc>
                  <a:txBody>
                    <a:bodyPr/>
                    <a:lstStyle/>
                    <a:p>
                      <a:pPr algn="ctr">
                        <a:lnSpc>
                          <a:spcPct val="1150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2 (10%)</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tc>
                  <a:txBody>
                    <a:bodyPr/>
                    <a:lstStyle/>
                    <a:p>
                      <a:pPr algn="ctr">
                        <a:lnSpc>
                          <a:spcPct val="1150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1 (5%)</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extLst>
                  <a:ext uri="{0D108BD9-81ED-4DB2-BD59-A6C34878D82A}">
                    <a16:rowId xmlns:a16="http://schemas.microsoft.com/office/drawing/2014/main" val="468856671"/>
                  </a:ext>
                </a:extLst>
              </a:tr>
              <a:tr h="598496">
                <a:tc>
                  <a:txBody>
                    <a:bodyPr/>
                    <a:lstStyle/>
                    <a:p>
                      <a:pPr algn="thaiDist">
                        <a:lnSpc>
                          <a:spcPct val="1150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E-Tutorial</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tc>
                  <a:txBody>
                    <a:bodyPr/>
                    <a:lstStyle/>
                    <a:p>
                      <a:pPr algn="ctr">
                        <a:lnSpc>
                          <a:spcPct val="1150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8 (40%)</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tc>
                  <a:txBody>
                    <a:bodyPr/>
                    <a:lstStyle/>
                    <a:p>
                      <a:pPr algn="ctr">
                        <a:lnSpc>
                          <a:spcPct val="1150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8 (40%)</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tc>
                  <a:txBody>
                    <a:bodyPr/>
                    <a:lstStyle/>
                    <a:p>
                      <a:pPr algn="ctr">
                        <a:lnSpc>
                          <a:spcPct val="1150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3 (15%)</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tc>
                  <a:txBody>
                    <a:bodyPr/>
                    <a:lstStyle/>
                    <a:p>
                      <a:pPr algn="ctr">
                        <a:lnSpc>
                          <a:spcPct val="1150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1 (5%)</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extLst>
                  <a:ext uri="{0D108BD9-81ED-4DB2-BD59-A6C34878D82A}">
                    <a16:rowId xmlns:a16="http://schemas.microsoft.com/office/drawing/2014/main" val="1792660494"/>
                  </a:ext>
                </a:extLst>
              </a:tr>
            </a:tbl>
          </a:graphicData>
        </a:graphic>
      </p:graphicFrame>
      <p:sp>
        <p:nvSpPr>
          <p:cNvPr id="5" name="Rectangle 1">
            <a:extLst>
              <a:ext uri="{FF2B5EF4-FFF2-40B4-BE49-F238E27FC236}">
                <a16:creationId xmlns:a16="http://schemas.microsoft.com/office/drawing/2014/main" id="{5EC0BFEC-B889-42D7-AFE4-CDA1DCA47766}"/>
              </a:ext>
            </a:extLst>
          </p:cNvPr>
          <p:cNvSpPr>
            <a:spLocks noChangeArrowheads="1"/>
          </p:cNvSpPr>
          <p:nvPr/>
        </p:nvSpPr>
        <p:spPr bwMode="auto">
          <a:xfrm>
            <a:off x="669702" y="422770"/>
            <a:ext cx="1110810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a:t>
            </a:r>
            <a:r>
              <a:rPr kumimoji="0" lang="en-US" altLang="en-US" sz="2400" b="1" i="0" u="none" strike="noStrike" cap="none" normalizeH="0" baseline="0" dirty="0" bmk="">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eaching materials used by the university as main media and supplementary media</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21901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3EC4F206-8D7F-4442-AECB-080562151156}"/>
              </a:ext>
            </a:extLst>
          </p:cNvPr>
          <p:cNvGraphicFramePr>
            <a:graphicFrameLocks noGrp="1"/>
          </p:cNvGraphicFramePr>
          <p:nvPr>
            <p:ph idx="1"/>
            <p:extLst>
              <p:ext uri="{D42A27DB-BD31-4B8C-83A1-F6EECF244321}">
                <p14:modId xmlns:p14="http://schemas.microsoft.com/office/powerpoint/2010/main" val="3487878018"/>
              </p:ext>
            </p:extLst>
          </p:nvPr>
        </p:nvGraphicFramePr>
        <p:xfrm>
          <a:off x="2240924" y="1700011"/>
          <a:ext cx="7984901" cy="4408632"/>
        </p:xfrm>
        <a:graphic>
          <a:graphicData uri="http://schemas.openxmlformats.org/drawingml/2006/table">
            <a:tbl>
              <a:tblPr firstRow="1" firstCol="1" bandRow="1"/>
              <a:tblGrid>
                <a:gridCol w="4174472">
                  <a:extLst>
                    <a:ext uri="{9D8B030D-6E8A-4147-A177-3AD203B41FA5}">
                      <a16:colId xmlns:a16="http://schemas.microsoft.com/office/drawing/2014/main" val="1880155499"/>
                    </a:ext>
                  </a:extLst>
                </a:gridCol>
                <a:gridCol w="3810429">
                  <a:extLst>
                    <a:ext uri="{9D8B030D-6E8A-4147-A177-3AD203B41FA5}">
                      <a16:colId xmlns:a16="http://schemas.microsoft.com/office/drawing/2014/main" val="4046012850"/>
                    </a:ext>
                  </a:extLst>
                </a:gridCol>
              </a:tblGrid>
              <a:tr h="426405">
                <a:tc>
                  <a:txBody>
                    <a:bodyPr/>
                    <a:lstStyle/>
                    <a:p>
                      <a:pPr>
                        <a:lnSpc>
                          <a:spcPct val="115000"/>
                        </a:lnSpc>
                        <a:spcAft>
                          <a:spcPts val="1000"/>
                        </a:spcAft>
                      </a:pPr>
                      <a:r>
                        <a:rPr lang="en-US" sz="2400">
                          <a:solidFill>
                            <a:srgbClr val="FF0000"/>
                          </a:solidFill>
                          <a:effectLst/>
                          <a:latin typeface="Times New Roman" panose="02020603050405020304" pitchFamily="18" charset="0"/>
                          <a:ea typeface="Calibri" panose="020F0502020204030204" pitchFamily="34" charset="0"/>
                          <a:cs typeface="Cordia New" panose="020B0304020202020204" pitchFamily="34" charset="-34"/>
                        </a:rPr>
                        <a:t>How to collect scores</a:t>
                      </a:r>
                      <a:endParaRPr lang="en-GB" sz="240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1000"/>
                        </a:spcAft>
                      </a:pPr>
                      <a:r>
                        <a:rPr lang="en-US" sz="2400" dirty="0">
                          <a:solidFill>
                            <a:srgbClr val="FF0000"/>
                          </a:solidFill>
                          <a:effectLst/>
                          <a:latin typeface="Times New Roman" panose="02020603050405020304" pitchFamily="18" charset="0"/>
                          <a:ea typeface="Calibri" panose="020F0502020204030204" pitchFamily="34" charset="0"/>
                          <a:cs typeface="Cordia New" panose="020B0304020202020204" pitchFamily="34" charset="-34"/>
                        </a:rPr>
                        <a:t>Number of University (%)</a:t>
                      </a:r>
                      <a:endParaRPr lang="en-GB" sz="24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0630208"/>
                  </a:ext>
                </a:extLst>
              </a:tr>
              <a:tr h="530309">
                <a:tc>
                  <a:txBody>
                    <a:bodyPr/>
                    <a:lstStyle/>
                    <a:p>
                      <a:pPr algn="thaiDist">
                        <a:lnSpc>
                          <a:spcPct val="1500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Homework</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rowSpan="3">
                  <a:txBody>
                    <a:bodyPr/>
                    <a:lstStyle/>
                    <a:p>
                      <a:pPr algn="ctr">
                        <a:lnSpc>
                          <a:spcPct val="1150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12 (60%)</a:t>
                      </a:r>
                    </a:p>
                    <a:p>
                      <a:pPr algn="ctr">
                        <a:lnSpc>
                          <a:spcPct val="1150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11 (55%)</a:t>
                      </a:r>
                    </a:p>
                    <a:p>
                      <a:pPr algn="ctr">
                        <a:lnSpc>
                          <a:spcPct val="1150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4 (20%)</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p>
                      <a:pPr algn="ctr">
                        <a:lnSpc>
                          <a:spcPct val="115000"/>
                        </a:lnSpc>
                        <a:spcAft>
                          <a:spcPts val="1000"/>
                        </a:spcAft>
                      </a:pPr>
                      <a:r>
                        <a:rPr lang="en-US" sz="2400" dirty="0">
                          <a:effectLst/>
                          <a:latin typeface="Times New Roman" panose="02020603050405020304" pitchFamily="18" charset="0"/>
                          <a:ea typeface="Calibri" panose="020F0502020204030204" pitchFamily="34" charset="0"/>
                          <a:cs typeface="Cordia New" panose="020B0304020202020204" pitchFamily="34" charset="-34"/>
                        </a:rPr>
                        <a:t> </a:t>
                      </a:r>
                    </a:p>
                    <a:p>
                      <a:pPr algn="ctr">
                        <a:lnSpc>
                          <a:spcPct val="115000"/>
                        </a:lnSpc>
                        <a:spcAft>
                          <a:spcPts val="1000"/>
                        </a:spcAft>
                      </a:pPr>
                      <a:r>
                        <a:rPr lang="en-US" sz="2400" dirty="0">
                          <a:effectLst/>
                          <a:latin typeface="Times New Roman" panose="02020603050405020304" pitchFamily="18" charset="0"/>
                          <a:ea typeface="Calibri" panose="020F0502020204030204" pitchFamily="34" charset="0"/>
                          <a:cs typeface="Cordia New" panose="020B0304020202020204" pitchFamily="34" charset="-34"/>
                        </a:rPr>
                        <a:t>1-2 </a:t>
                      </a:r>
                      <a:r>
                        <a:rPr lang="en-GB" sz="2400" dirty="0">
                          <a:effectLst/>
                          <a:latin typeface="Times New Roman" panose="02020603050405020304" pitchFamily="18" charset="0"/>
                          <a:ea typeface="Calibri" panose="020F0502020204030204" pitchFamily="34" charset="0"/>
                          <a:cs typeface="Cordia New" panose="020B0304020202020204" pitchFamily="34" charset="-34"/>
                        </a:rPr>
                        <a:t>(5-10%)</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p>
                      <a:pPr algn="ctr">
                        <a:lnSpc>
                          <a:spcPct val="115000"/>
                        </a:lnSpc>
                        <a:spcAft>
                          <a:spcPts val="1000"/>
                        </a:spcAft>
                      </a:pPr>
                      <a:r>
                        <a:rPr lang="en-US" sz="2400" dirty="0">
                          <a:effectLst/>
                          <a:latin typeface="Times New Roman" panose="02020603050405020304" pitchFamily="18" charset="0"/>
                          <a:ea typeface="Calibri" panose="020F0502020204030204" pitchFamily="34" charset="0"/>
                          <a:cs typeface="Cordia New" panose="020B0304020202020204" pitchFamily="34" charset="-34"/>
                        </a:rPr>
                        <a:t> </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p>
                      <a:pPr algn="ctr">
                        <a:lnSpc>
                          <a:spcPct val="115000"/>
                        </a:lnSpc>
                        <a:spcAft>
                          <a:spcPts val="1000"/>
                        </a:spcAft>
                      </a:pPr>
                      <a:r>
                        <a:rPr lang="en-US" sz="2400" dirty="0">
                          <a:effectLst/>
                          <a:latin typeface="Times New Roman" panose="02020603050405020304" pitchFamily="18" charset="0"/>
                          <a:ea typeface="Calibri" panose="020F0502020204030204" pitchFamily="34" charset="0"/>
                          <a:cs typeface="Cordia New" panose="020B0304020202020204" pitchFamily="34" charset="-34"/>
                        </a:rPr>
                        <a:t> </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322959445"/>
                  </a:ext>
                </a:extLst>
              </a:tr>
              <a:tr h="530309">
                <a:tc>
                  <a:txBody>
                    <a:bodyPr/>
                    <a:lstStyle/>
                    <a:p>
                      <a:pPr algn="thaiDist">
                        <a:lnSpc>
                          <a:spcPct val="1500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Mid-term exam</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tc vMerge="1">
                  <a:txBody>
                    <a:bodyPr/>
                    <a:lstStyle/>
                    <a:p>
                      <a:endParaRPr lang="en-GB"/>
                    </a:p>
                  </a:txBody>
                  <a:tcPr/>
                </a:tc>
                <a:extLst>
                  <a:ext uri="{0D108BD9-81ED-4DB2-BD59-A6C34878D82A}">
                    <a16:rowId xmlns:a16="http://schemas.microsoft.com/office/drawing/2014/main" val="4257683388"/>
                  </a:ext>
                </a:extLst>
              </a:tr>
              <a:tr h="2921609">
                <a:tc>
                  <a:txBody>
                    <a:bodyPr/>
                    <a:lstStyle/>
                    <a:p>
                      <a:pPr algn="thaiDist">
                        <a:lnSpc>
                          <a:spcPct val="1500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Activity</a:t>
                      </a:r>
                    </a:p>
                    <a:p>
                      <a:pPr algn="thaiDist">
                        <a:lnSpc>
                          <a:spcPct val="1500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Others…Group work, Project, Online task, etc.. </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tc vMerge="1">
                  <a:txBody>
                    <a:bodyPr/>
                    <a:lstStyle/>
                    <a:p>
                      <a:endParaRPr lang="en-GB"/>
                    </a:p>
                  </a:txBody>
                  <a:tcPr/>
                </a:tc>
                <a:extLst>
                  <a:ext uri="{0D108BD9-81ED-4DB2-BD59-A6C34878D82A}">
                    <a16:rowId xmlns:a16="http://schemas.microsoft.com/office/drawing/2014/main" val="476515206"/>
                  </a:ext>
                </a:extLst>
              </a:tr>
            </a:tbl>
          </a:graphicData>
        </a:graphic>
      </p:graphicFrame>
      <p:sp>
        <p:nvSpPr>
          <p:cNvPr id="5" name="Rectangle 1">
            <a:extLst>
              <a:ext uri="{FF2B5EF4-FFF2-40B4-BE49-F238E27FC236}">
                <a16:creationId xmlns:a16="http://schemas.microsoft.com/office/drawing/2014/main" id="{6AD732CD-5302-4B23-90CE-358B3D8B80C4}"/>
              </a:ext>
            </a:extLst>
          </p:cNvPr>
          <p:cNvSpPr>
            <a:spLocks noChangeArrowheads="1"/>
          </p:cNvSpPr>
          <p:nvPr/>
        </p:nvSpPr>
        <p:spPr bwMode="auto">
          <a:xfrm>
            <a:off x="1043189" y="375598"/>
            <a:ext cx="999400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36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How to collect scores between term time</a:t>
            </a:r>
            <a:r>
              <a:rPr kumimoji="0" lang="en-GB" altLang="en-US" sz="24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en-GB" altLang="en-US"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2139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8C37852-221B-4F54-A9D6-9D7493A3A635}"/>
              </a:ext>
            </a:extLst>
          </p:cNvPr>
          <p:cNvGraphicFramePr>
            <a:graphicFrameLocks noGrp="1"/>
          </p:cNvGraphicFramePr>
          <p:nvPr>
            <p:ph idx="1"/>
            <p:extLst>
              <p:ext uri="{D42A27DB-BD31-4B8C-83A1-F6EECF244321}">
                <p14:modId xmlns:p14="http://schemas.microsoft.com/office/powerpoint/2010/main" val="4077092456"/>
              </p:ext>
            </p:extLst>
          </p:nvPr>
        </p:nvGraphicFramePr>
        <p:xfrm>
          <a:off x="1734478" y="1727549"/>
          <a:ext cx="8847786" cy="3599374"/>
        </p:xfrm>
        <a:graphic>
          <a:graphicData uri="http://schemas.openxmlformats.org/drawingml/2006/table">
            <a:tbl>
              <a:tblPr firstRow="1" firstCol="1" bandRow="1"/>
              <a:tblGrid>
                <a:gridCol w="4824517">
                  <a:extLst>
                    <a:ext uri="{9D8B030D-6E8A-4147-A177-3AD203B41FA5}">
                      <a16:colId xmlns:a16="http://schemas.microsoft.com/office/drawing/2014/main" val="470336329"/>
                    </a:ext>
                  </a:extLst>
                </a:gridCol>
                <a:gridCol w="2462396">
                  <a:extLst>
                    <a:ext uri="{9D8B030D-6E8A-4147-A177-3AD203B41FA5}">
                      <a16:colId xmlns:a16="http://schemas.microsoft.com/office/drawing/2014/main" val="1669636297"/>
                    </a:ext>
                  </a:extLst>
                </a:gridCol>
                <a:gridCol w="1560873">
                  <a:extLst>
                    <a:ext uri="{9D8B030D-6E8A-4147-A177-3AD203B41FA5}">
                      <a16:colId xmlns:a16="http://schemas.microsoft.com/office/drawing/2014/main" val="1705986077"/>
                    </a:ext>
                  </a:extLst>
                </a:gridCol>
              </a:tblGrid>
              <a:tr h="0">
                <a:tc>
                  <a:txBody>
                    <a:bodyPr/>
                    <a:lstStyle/>
                    <a:p>
                      <a:pPr algn="ctr">
                        <a:lnSpc>
                          <a:spcPct val="115000"/>
                        </a:lnSpc>
                        <a:spcAft>
                          <a:spcPts val="1000"/>
                        </a:spcAft>
                      </a:pPr>
                      <a:r>
                        <a:rPr lang="en-US" sz="2400" dirty="0">
                          <a:solidFill>
                            <a:srgbClr val="FF0000"/>
                          </a:solidFill>
                          <a:effectLst/>
                          <a:latin typeface="Times New Roman" panose="02020603050405020304" pitchFamily="18" charset="0"/>
                          <a:ea typeface="Calibri" panose="020F0502020204030204" pitchFamily="34" charset="0"/>
                          <a:cs typeface="Cordia New" panose="020B0304020202020204" pitchFamily="34" charset="-34"/>
                        </a:rPr>
                        <a:t>How to submit assignments  </a:t>
                      </a:r>
                      <a:endParaRPr lang="en-GB" sz="24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1000"/>
                        </a:spcAft>
                      </a:pPr>
                      <a:r>
                        <a:rPr lang="en-US" sz="2400">
                          <a:solidFill>
                            <a:srgbClr val="FF0000"/>
                          </a:solidFill>
                          <a:effectLst/>
                          <a:latin typeface="Times New Roman" panose="02020603050405020304" pitchFamily="18" charset="0"/>
                          <a:ea typeface="Calibri" panose="020F0502020204030204" pitchFamily="34" charset="0"/>
                          <a:cs typeface="Cordia New" panose="020B0304020202020204" pitchFamily="34" charset="-34"/>
                        </a:rPr>
                        <a:t>Number of University</a:t>
                      </a:r>
                      <a:endParaRPr lang="en-GB" sz="240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1000"/>
                        </a:spcAft>
                      </a:pPr>
                      <a:r>
                        <a:rPr lang="en-US" sz="2400" dirty="0">
                          <a:solidFill>
                            <a:srgbClr val="FF0000"/>
                          </a:solidFill>
                          <a:effectLst/>
                          <a:latin typeface="Times New Roman" panose="02020603050405020304" pitchFamily="18" charset="0"/>
                          <a:ea typeface="Calibri" panose="020F0502020204030204" pitchFamily="34" charset="0"/>
                          <a:cs typeface="Cordia New" panose="020B0304020202020204" pitchFamily="34" charset="-34"/>
                        </a:rPr>
                        <a:t>Percentage</a:t>
                      </a:r>
                      <a:endParaRPr lang="en-GB" sz="24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852815085"/>
                  </a:ext>
                </a:extLst>
              </a:tr>
              <a:tr h="0">
                <a:tc>
                  <a:txBody>
                    <a:bodyPr/>
                    <a:lstStyle/>
                    <a:p>
                      <a:pPr algn="thaiDist">
                        <a:lnSpc>
                          <a:spcPct val="1150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 E-mail</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9</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45</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33656156"/>
                  </a:ext>
                </a:extLst>
              </a:tr>
              <a:tr h="0">
                <a:tc>
                  <a:txBody>
                    <a:bodyPr/>
                    <a:lstStyle/>
                    <a:p>
                      <a:pPr algn="thaiDist">
                        <a:lnSpc>
                          <a:spcPct val="1150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Going to university</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ctr">
                    <a:lnL>
                      <a:noFill/>
                    </a:lnL>
                    <a:lnR>
                      <a:noFill/>
                    </a:lnR>
                    <a:lnT>
                      <a:noFill/>
                    </a:lnT>
                    <a:lnB>
                      <a:noFill/>
                    </a:lnB>
                  </a:tcPr>
                </a:tc>
                <a:tc>
                  <a:txBody>
                    <a:bodyPr/>
                    <a:lstStyle/>
                    <a:p>
                      <a:pPr algn="ctr">
                        <a:lnSpc>
                          <a:spcPct val="1150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6</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tc>
                  <a:txBody>
                    <a:bodyPr/>
                    <a:lstStyle/>
                    <a:p>
                      <a:pPr algn="ctr">
                        <a:lnSpc>
                          <a:spcPct val="1150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30</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extLst>
                  <a:ext uri="{0D108BD9-81ED-4DB2-BD59-A6C34878D82A}">
                    <a16:rowId xmlns:a16="http://schemas.microsoft.com/office/drawing/2014/main" val="3944564782"/>
                  </a:ext>
                </a:extLst>
              </a:tr>
              <a:tr h="0">
                <a:tc>
                  <a:txBody>
                    <a:bodyPr/>
                    <a:lstStyle/>
                    <a:p>
                      <a:pPr algn="thaiDist">
                        <a:lnSpc>
                          <a:spcPct val="1150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By Post</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ctr">
                    <a:lnL>
                      <a:noFill/>
                    </a:lnL>
                    <a:lnR>
                      <a:noFill/>
                    </a:lnR>
                    <a:lnT>
                      <a:noFill/>
                    </a:lnT>
                    <a:lnB>
                      <a:noFill/>
                    </a:lnB>
                  </a:tcPr>
                </a:tc>
                <a:tc>
                  <a:txBody>
                    <a:bodyPr/>
                    <a:lstStyle/>
                    <a:p>
                      <a:pPr algn="ctr">
                        <a:lnSpc>
                          <a:spcPct val="1150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5</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tc>
                  <a:txBody>
                    <a:bodyPr/>
                    <a:lstStyle/>
                    <a:p>
                      <a:pPr algn="ctr">
                        <a:lnSpc>
                          <a:spcPct val="1150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25</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extLst>
                  <a:ext uri="{0D108BD9-81ED-4DB2-BD59-A6C34878D82A}">
                    <a16:rowId xmlns:a16="http://schemas.microsoft.com/office/drawing/2014/main" val="996208034"/>
                  </a:ext>
                </a:extLst>
              </a:tr>
              <a:tr h="0">
                <a:tc>
                  <a:txBody>
                    <a:bodyPr/>
                    <a:lstStyle/>
                    <a:p>
                      <a:pPr algn="l">
                        <a:lnSpc>
                          <a:spcPct val="1150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Online: Learning Management System (LMS)</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ctr">
                    <a:lnL>
                      <a:noFill/>
                    </a:lnL>
                    <a:lnR>
                      <a:noFill/>
                    </a:lnR>
                    <a:lnT>
                      <a:noFill/>
                    </a:lnT>
                    <a:lnB>
                      <a:noFill/>
                    </a:lnB>
                  </a:tcPr>
                </a:tc>
                <a:tc>
                  <a:txBody>
                    <a:bodyPr/>
                    <a:lstStyle/>
                    <a:p>
                      <a:pPr algn="ctr">
                        <a:lnSpc>
                          <a:spcPct val="1150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5</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tc>
                  <a:txBody>
                    <a:bodyPr/>
                    <a:lstStyle/>
                    <a:p>
                      <a:pPr algn="ctr">
                        <a:lnSpc>
                          <a:spcPct val="1150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25</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extLst>
                  <a:ext uri="{0D108BD9-81ED-4DB2-BD59-A6C34878D82A}">
                    <a16:rowId xmlns:a16="http://schemas.microsoft.com/office/drawing/2014/main" val="995025749"/>
                  </a:ext>
                </a:extLst>
              </a:tr>
              <a:tr h="0">
                <a:tc>
                  <a:txBody>
                    <a:bodyPr/>
                    <a:lstStyle/>
                    <a:p>
                      <a:pPr algn="thaiDist">
                        <a:lnSpc>
                          <a:spcPct val="1150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Hand writing – scan - e-mail</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ctr">
                    <a:lnL>
                      <a:noFill/>
                    </a:lnL>
                    <a:lnR>
                      <a:noFill/>
                    </a:lnR>
                    <a:lnT>
                      <a:noFill/>
                    </a:lnT>
                    <a:lnB>
                      <a:noFill/>
                    </a:lnB>
                  </a:tcPr>
                </a:tc>
                <a:tc>
                  <a:txBody>
                    <a:bodyPr/>
                    <a:lstStyle/>
                    <a:p>
                      <a:pPr algn="ctr">
                        <a:lnSpc>
                          <a:spcPct val="1150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3</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tc>
                  <a:txBody>
                    <a:bodyPr/>
                    <a:lstStyle/>
                    <a:p>
                      <a:pPr algn="ctr">
                        <a:lnSpc>
                          <a:spcPct val="1150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15</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extLst>
                  <a:ext uri="{0D108BD9-81ED-4DB2-BD59-A6C34878D82A}">
                    <a16:rowId xmlns:a16="http://schemas.microsoft.com/office/drawing/2014/main" val="1055265100"/>
                  </a:ext>
                </a:extLst>
              </a:tr>
              <a:tr h="0">
                <a:tc>
                  <a:txBody>
                    <a:bodyPr/>
                    <a:lstStyle/>
                    <a:p>
                      <a:pPr algn="thaiDist">
                        <a:lnSpc>
                          <a:spcPct val="1150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Others</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7</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35</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7953275"/>
                  </a:ext>
                </a:extLst>
              </a:tr>
            </a:tbl>
          </a:graphicData>
        </a:graphic>
      </p:graphicFrame>
      <p:sp>
        <p:nvSpPr>
          <p:cNvPr id="5" name="Rectangle 1">
            <a:extLst>
              <a:ext uri="{FF2B5EF4-FFF2-40B4-BE49-F238E27FC236}">
                <a16:creationId xmlns:a16="http://schemas.microsoft.com/office/drawing/2014/main" id="{172FB92B-1AF2-4DC0-8E3C-E6B3130D761F}"/>
              </a:ext>
            </a:extLst>
          </p:cNvPr>
          <p:cNvSpPr>
            <a:spLocks noChangeArrowheads="1"/>
          </p:cNvSpPr>
          <p:nvPr/>
        </p:nvSpPr>
        <p:spPr bwMode="auto">
          <a:xfrm>
            <a:off x="3251165" y="394831"/>
            <a:ext cx="581441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6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How to submit assignments  </a:t>
            </a:r>
            <a:endParaRPr kumimoji="0" lang="en-US" altLang="en-US" sz="3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69888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36421-7873-45C6-B710-844DB5746AE0}"/>
              </a:ext>
            </a:extLst>
          </p:cNvPr>
          <p:cNvSpPr>
            <a:spLocks noGrp="1"/>
          </p:cNvSpPr>
          <p:nvPr>
            <p:ph type="title"/>
          </p:nvPr>
        </p:nvSpPr>
        <p:spPr>
          <a:xfrm>
            <a:off x="838200" y="365126"/>
            <a:ext cx="10515600" cy="1038672"/>
          </a:xfrm>
        </p:spPr>
        <p:txBody>
          <a:bodyPr/>
          <a:lstStyle/>
          <a:p>
            <a:pPr algn="ctr"/>
            <a:r>
              <a:rPr lang="en-GB" dirty="0"/>
              <a:t>Exam time</a:t>
            </a:r>
          </a:p>
        </p:txBody>
      </p:sp>
      <p:graphicFrame>
        <p:nvGraphicFramePr>
          <p:cNvPr id="4" name="Content Placeholder 3">
            <a:extLst>
              <a:ext uri="{FF2B5EF4-FFF2-40B4-BE49-F238E27FC236}">
                <a16:creationId xmlns:a16="http://schemas.microsoft.com/office/drawing/2014/main" id="{DDE6CA9D-A399-4F67-9F9A-17F6CC3AA0F8}"/>
              </a:ext>
            </a:extLst>
          </p:cNvPr>
          <p:cNvGraphicFramePr>
            <a:graphicFrameLocks noGrp="1"/>
          </p:cNvGraphicFramePr>
          <p:nvPr>
            <p:ph idx="1"/>
            <p:extLst>
              <p:ext uri="{D42A27DB-BD31-4B8C-83A1-F6EECF244321}">
                <p14:modId xmlns:p14="http://schemas.microsoft.com/office/powerpoint/2010/main" val="608730180"/>
              </p:ext>
            </p:extLst>
          </p:nvPr>
        </p:nvGraphicFramePr>
        <p:xfrm>
          <a:off x="1429556" y="1751527"/>
          <a:ext cx="9285668" cy="4584876"/>
        </p:xfrm>
        <a:graphic>
          <a:graphicData uri="http://schemas.openxmlformats.org/drawingml/2006/table">
            <a:tbl>
              <a:tblPr firstRow="1" firstCol="1" bandRow="1"/>
              <a:tblGrid>
                <a:gridCol w="3285374">
                  <a:extLst>
                    <a:ext uri="{9D8B030D-6E8A-4147-A177-3AD203B41FA5}">
                      <a16:colId xmlns:a16="http://schemas.microsoft.com/office/drawing/2014/main" val="2361251845"/>
                    </a:ext>
                  </a:extLst>
                </a:gridCol>
                <a:gridCol w="2993808">
                  <a:extLst>
                    <a:ext uri="{9D8B030D-6E8A-4147-A177-3AD203B41FA5}">
                      <a16:colId xmlns:a16="http://schemas.microsoft.com/office/drawing/2014/main" val="2082877794"/>
                    </a:ext>
                  </a:extLst>
                </a:gridCol>
                <a:gridCol w="3006486">
                  <a:extLst>
                    <a:ext uri="{9D8B030D-6E8A-4147-A177-3AD203B41FA5}">
                      <a16:colId xmlns:a16="http://schemas.microsoft.com/office/drawing/2014/main" val="3415368663"/>
                    </a:ext>
                  </a:extLst>
                </a:gridCol>
              </a:tblGrid>
              <a:tr h="820917">
                <a:tc>
                  <a:txBody>
                    <a:bodyPr/>
                    <a:lstStyle/>
                    <a:p>
                      <a:pPr algn="ctr">
                        <a:lnSpc>
                          <a:spcPct val="115000"/>
                        </a:lnSpc>
                        <a:spcAft>
                          <a:spcPts val="1000"/>
                        </a:spcAft>
                      </a:pPr>
                      <a:r>
                        <a:rPr lang="en-US" sz="2400" dirty="0">
                          <a:solidFill>
                            <a:srgbClr val="FF0000"/>
                          </a:solidFill>
                          <a:effectLst/>
                          <a:latin typeface="Times New Roman" panose="02020603050405020304" pitchFamily="18" charset="0"/>
                          <a:ea typeface="Calibri" panose="020F0502020204030204" pitchFamily="34" charset="0"/>
                          <a:cs typeface="Cordia New" panose="020B0304020202020204" pitchFamily="34" charset="-34"/>
                        </a:rPr>
                        <a:t>Exam time (minute)</a:t>
                      </a:r>
                      <a:endParaRPr lang="en-GB" sz="24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1000"/>
                        </a:spcAft>
                      </a:pPr>
                      <a:r>
                        <a:rPr lang="en-US" sz="2400" dirty="0">
                          <a:solidFill>
                            <a:srgbClr val="FF0000"/>
                          </a:solidFill>
                          <a:effectLst/>
                          <a:latin typeface="Times New Roman" panose="02020603050405020304" pitchFamily="18" charset="0"/>
                          <a:ea typeface="Calibri" panose="020F0502020204030204" pitchFamily="34" charset="0"/>
                          <a:cs typeface="Cordia New" panose="020B0304020202020204" pitchFamily="34" charset="-34"/>
                        </a:rPr>
                        <a:t>Number of University</a:t>
                      </a:r>
                      <a:endParaRPr lang="en-GB" sz="24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1000"/>
                        </a:spcAft>
                      </a:pPr>
                      <a:r>
                        <a:rPr lang="en-US" sz="2400" dirty="0">
                          <a:solidFill>
                            <a:srgbClr val="FF0000"/>
                          </a:solidFill>
                          <a:effectLst/>
                          <a:latin typeface="Times New Roman" panose="02020603050405020304" pitchFamily="18" charset="0"/>
                          <a:ea typeface="Calibri" panose="020F0502020204030204" pitchFamily="34" charset="0"/>
                          <a:cs typeface="Cordia New" panose="020B0304020202020204" pitchFamily="34" charset="-34"/>
                        </a:rPr>
                        <a:t>Percentage</a:t>
                      </a:r>
                      <a:endParaRPr lang="en-GB" sz="24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037317071"/>
                  </a:ext>
                </a:extLst>
              </a:tr>
              <a:tr h="420286">
                <a:tc>
                  <a:txBody>
                    <a:bodyPr/>
                    <a:lstStyle/>
                    <a:p>
                      <a:pPr marL="38100" marR="38100" algn="ctr">
                        <a:lnSpc>
                          <a:spcPct val="1000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60</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38100" marR="38100" algn="ctr">
                        <a:lnSpc>
                          <a:spcPct val="1000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4</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38100" marR="38100" algn="ctr">
                        <a:lnSpc>
                          <a:spcPct val="1000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20</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236757793"/>
                  </a:ext>
                </a:extLst>
              </a:tr>
              <a:tr h="420286">
                <a:tc>
                  <a:txBody>
                    <a:bodyPr/>
                    <a:lstStyle/>
                    <a:p>
                      <a:pPr marL="38100" marR="38100" algn="ctr">
                        <a:lnSpc>
                          <a:spcPct val="1000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180</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tc>
                  <a:txBody>
                    <a:bodyPr/>
                    <a:lstStyle/>
                    <a:p>
                      <a:pPr marL="38100" marR="38100" algn="ctr">
                        <a:lnSpc>
                          <a:spcPct val="1000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3</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tc>
                  <a:txBody>
                    <a:bodyPr/>
                    <a:lstStyle/>
                    <a:p>
                      <a:pPr marL="38100" marR="38100" algn="ctr">
                        <a:lnSpc>
                          <a:spcPct val="1000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15</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extLst>
                  <a:ext uri="{0D108BD9-81ED-4DB2-BD59-A6C34878D82A}">
                    <a16:rowId xmlns:a16="http://schemas.microsoft.com/office/drawing/2014/main" val="3181405843"/>
                  </a:ext>
                </a:extLst>
              </a:tr>
              <a:tr h="401671">
                <a:tc>
                  <a:txBody>
                    <a:bodyPr/>
                    <a:lstStyle/>
                    <a:p>
                      <a:pPr marL="38100" marR="38100" algn="ctr">
                        <a:lnSpc>
                          <a:spcPct val="1000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30-60</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tc>
                  <a:txBody>
                    <a:bodyPr/>
                    <a:lstStyle/>
                    <a:p>
                      <a:pPr marL="38100" marR="38100" algn="ctr">
                        <a:lnSpc>
                          <a:spcPct val="1000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1</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tc>
                  <a:txBody>
                    <a:bodyPr/>
                    <a:lstStyle/>
                    <a:p>
                      <a:pPr marL="38100" marR="38100" algn="ctr">
                        <a:lnSpc>
                          <a:spcPct val="1000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5</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extLst>
                  <a:ext uri="{0D108BD9-81ED-4DB2-BD59-A6C34878D82A}">
                    <a16:rowId xmlns:a16="http://schemas.microsoft.com/office/drawing/2014/main" val="793673709"/>
                  </a:ext>
                </a:extLst>
              </a:tr>
              <a:tr h="420286">
                <a:tc>
                  <a:txBody>
                    <a:bodyPr/>
                    <a:lstStyle/>
                    <a:p>
                      <a:pPr marL="38100" marR="38100" algn="ctr">
                        <a:lnSpc>
                          <a:spcPct val="1000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30-100</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tc>
                  <a:txBody>
                    <a:bodyPr/>
                    <a:lstStyle/>
                    <a:p>
                      <a:pPr marL="38100" marR="38100" algn="ctr">
                        <a:lnSpc>
                          <a:spcPct val="1000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1</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tc>
                  <a:txBody>
                    <a:bodyPr/>
                    <a:lstStyle/>
                    <a:p>
                      <a:pPr marL="38100" marR="38100" algn="ctr">
                        <a:lnSpc>
                          <a:spcPct val="1000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5</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extLst>
                  <a:ext uri="{0D108BD9-81ED-4DB2-BD59-A6C34878D82A}">
                    <a16:rowId xmlns:a16="http://schemas.microsoft.com/office/drawing/2014/main" val="3757031813"/>
                  </a:ext>
                </a:extLst>
              </a:tr>
              <a:tr h="420286">
                <a:tc>
                  <a:txBody>
                    <a:bodyPr/>
                    <a:lstStyle/>
                    <a:p>
                      <a:pPr marL="38100" marR="38100" algn="ctr">
                        <a:lnSpc>
                          <a:spcPct val="1000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30-120</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tc>
                  <a:txBody>
                    <a:bodyPr/>
                    <a:lstStyle/>
                    <a:p>
                      <a:pPr marL="38100" marR="38100" algn="ctr">
                        <a:lnSpc>
                          <a:spcPct val="1000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1</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tc>
                  <a:txBody>
                    <a:bodyPr/>
                    <a:lstStyle/>
                    <a:p>
                      <a:pPr marL="38100" marR="38100" algn="ctr">
                        <a:lnSpc>
                          <a:spcPct val="1000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5</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extLst>
                  <a:ext uri="{0D108BD9-81ED-4DB2-BD59-A6C34878D82A}">
                    <a16:rowId xmlns:a16="http://schemas.microsoft.com/office/drawing/2014/main" val="855610419"/>
                  </a:ext>
                </a:extLst>
              </a:tr>
              <a:tr h="420286">
                <a:tc>
                  <a:txBody>
                    <a:bodyPr/>
                    <a:lstStyle/>
                    <a:p>
                      <a:pPr marL="38100" marR="38100" algn="ctr">
                        <a:lnSpc>
                          <a:spcPct val="1000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90-150</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tc>
                  <a:txBody>
                    <a:bodyPr/>
                    <a:lstStyle/>
                    <a:p>
                      <a:pPr marL="38100" marR="38100" algn="ctr">
                        <a:lnSpc>
                          <a:spcPct val="1000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1</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tc>
                  <a:txBody>
                    <a:bodyPr/>
                    <a:lstStyle/>
                    <a:p>
                      <a:pPr marL="38100" marR="38100" algn="ctr">
                        <a:lnSpc>
                          <a:spcPct val="1000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5</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extLst>
                  <a:ext uri="{0D108BD9-81ED-4DB2-BD59-A6C34878D82A}">
                    <a16:rowId xmlns:a16="http://schemas.microsoft.com/office/drawing/2014/main" val="599630254"/>
                  </a:ext>
                </a:extLst>
              </a:tr>
              <a:tr h="420286">
                <a:tc>
                  <a:txBody>
                    <a:bodyPr/>
                    <a:lstStyle/>
                    <a:p>
                      <a:pPr marL="38100" marR="38100" algn="ctr">
                        <a:lnSpc>
                          <a:spcPct val="1000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90-180</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tc>
                  <a:txBody>
                    <a:bodyPr/>
                    <a:lstStyle/>
                    <a:p>
                      <a:pPr marL="38100" marR="38100" algn="ctr">
                        <a:lnSpc>
                          <a:spcPct val="1000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1</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tc>
                  <a:txBody>
                    <a:bodyPr/>
                    <a:lstStyle/>
                    <a:p>
                      <a:pPr marL="38100" marR="38100" algn="ctr">
                        <a:lnSpc>
                          <a:spcPct val="1000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5</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extLst>
                  <a:ext uri="{0D108BD9-81ED-4DB2-BD59-A6C34878D82A}">
                    <a16:rowId xmlns:a16="http://schemas.microsoft.com/office/drawing/2014/main" val="418116385"/>
                  </a:ext>
                </a:extLst>
              </a:tr>
              <a:tr h="420286">
                <a:tc>
                  <a:txBody>
                    <a:bodyPr/>
                    <a:lstStyle/>
                    <a:p>
                      <a:pPr marL="38100" marR="38100" algn="ctr">
                        <a:lnSpc>
                          <a:spcPct val="1000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120-180</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tc>
                  <a:txBody>
                    <a:bodyPr/>
                    <a:lstStyle/>
                    <a:p>
                      <a:pPr marL="38100" marR="38100" algn="ctr">
                        <a:lnSpc>
                          <a:spcPct val="1000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3</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tc>
                  <a:txBody>
                    <a:bodyPr/>
                    <a:lstStyle/>
                    <a:p>
                      <a:pPr marL="38100" marR="38100" algn="ctr">
                        <a:lnSpc>
                          <a:spcPct val="1000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15</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a:noFill/>
                    </a:lnB>
                  </a:tcPr>
                </a:tc>
                <a:extLst>
                  <a:ext uri="{0D108BD9-81ED-4DB2-BD59-A6C34878D82A}">
                    <a16:rowId xmlns:a16="http://schemas.microsoft.com/office/drawing/2014/main" val="16579623"/>
                  </a:ext>
                </a:extLst>
              </a:tr>
              <a:tr h="420286">
                <a:tc>
                  <a:txBody>
                    <a:bodyPr/>
                    <a:lstStyle/>
                    <a:p>
                      <a:pPr marL="38100" marR="38100" algn="just">
                        <a:lnSpc>
                          <a:spcPct val="1000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Others</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38100" marR="38100" algn="ctr">
                        <a:lnSpc>
                          <a:spcPct val="100000"/>
                        </a:lnSpc>
                        <a:spcAft>
                          <a:spcPts val="1000"/>
                        </a:spcAft>
                      </a:pPr>
                      <a:r>
                        <a:rPr lang="en-US" sz="240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5</a:t>
                      </a:r>
                      <a:endParaRPr lang="en-GB" sz="24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38100" marR="38100" algn="ctr">
                        <a:lnSpc>
                          <a:spcPct val="100000"/>
                        </a:lnSpc>
                        <a:spcAft>
                          <a:spcPts val="1000"/>
                        </a:spcAft>
                      </a:pPr>
                      <a:r>
                        <a:rPr lang="en-US" sz="24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25</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5240255"/>
                  </a:ext>
                </a:extLst>
              </a:tr>
            </a:tbl>
          </a:graphicData>
        </a:graphic>
      </p:graphicFrame>
    </p:spTree>
    <p:extLst>
      <p:ext uri="{BB962C8B-B14F-4D97-AF65-F5344CB8AC3E}">
        <p14:creationId xmlns:p14="http://schemas.microsoft.com/office/powerpoint/2010/main" val="28724451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TotalTime>
  <Words>695</Words>
  <Application>Microsoft Office PowerPoint</Application>
  <PresentationFormat>Widescreen</PresentationFormat>
  <Paragraphs>211</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Measurement, Evaluation, and Success ratio of Open University in Asian Association of Open University [AAOU]       Kunchon Jeotee   (Associate Professor Dr. Supamas Angsuchoti)   Sukhothai Thammathirat Open University, Thailand </vt:lpstr>
      <vt:lpstr>Introduction</vt:lpstr>
      <vt:lpstr>Methods and Material</vt:lpstr>
      <vt:lpstr>Analysis</vt:lpstr>
      <vt:lpstr>Results</vt:lpstr>
      <vt:lpstr>PowerPoint Presentation</vt:lpstr>
      <vt:lpstr>PowerPoint Presentation</vt:lpstr>
      <vt:lpstr>PowerPoint Presentation</vt:lpstr>
      <vt:lpstr>Exam time</vt:lpstr>
      <vt:lpstr>PowerPoint Presentation</vt:lpstr>
      <vt:lpstr>PowerPoint Presentation</vt:lpstr>
      <vt:lpstr>Graduation ratio of various universities during the year 2011-2013</vt:lpstr>
      <vt:lpstr>PowerPoint Presentation</vt:lpstr>
      <vt:lpstr>PowerPoint Presentation</vt:lpstr>
      <vt:lpstr>Conclusion</vt:lpstr>
      <vt:lpstr>Question?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Measurement, Evaluation, and Success ratio of Open University in Asian Association of Open University [AAOU]       Kunchon Jeotee   Sukhothai Thammathirat Open University, Thailand</dc:title>
  <dc:creator>กุญชร เจือตี๋</dc:creator>
  <cp:lastModifiedBy>กุญชร เจือตี๋</cp:lastModifiedBy>
  <cp:revision>35</cp:revision>
  <dcterms:created xsi:type="dcterms:W3CDTF">2019-10-15T00:17:05Z</dcterms:created>
  <dcterms:modified xsi:type="dcterms:W3CDTF">2019-10-15T07:01:06Z</dcterms:modified>
</cp:coreProperties>
</file>