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58" r:id="rId2"/>
    <p:sldId id="257" r:id="rId3"/>
    <p:sldId id="261" r:id="rId4"/>
    <p:sldId id="260" r:id="rId5"/>
    <p:sldId id="259" r:id="rId6"/>
    <p:sldId id="262" r:id="rId7"/>
    <p:sldId id="263" r:id="rId8"/>
    <p:sldId id="264" r:id="rId9"/>
    <p:sldId id="265" r:id="rId10"/>
    <p:sldId id="266" r:id="rId11"/>
    <p:sldId id="267" r:id="rId12"/>
    <p:sldId id="268" r:id="rId13"/>
    <p:sldId id="269" r:id="rId14"/>
    <p:sldId id="273" r:id="rId15"/>
    <p:sldId id="270" r:id="rId16"/>
    <p:sldId id="272" r:id="rId17"/>
    <p:sldId id="271"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1288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425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77396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78816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3789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19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79094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960455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888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39847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8095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214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51513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3022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37568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22965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94260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10/15/2019</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89420397"/>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6424" y="2163650"/>
            <a:ext cx="9770369" cy="4211391"/>
          </a:xfrm>
        </p:spPr>
        <p:txBody>
          <a:bodyPr>
            <a:noAutofit/>
          </a:bodyPr>
          <a:lstStyle/>
          <a:p>
            <a:r>
              <a:rPr lang="en-US" sz="6000" b="1" dirty="0">
                <a:solidFill>
                  <a:schemeClr val="bg1"/>
                </a:solidFill>
              </a:rPr>
              <a:t>Possibilities of Virtual </a:t>
            </a:r>
            <a:r>
              <a:rPr lang="en-US" sz="6000" b="1" dirty="0">
                <a:solidFill>
                  <a:prstClr val="black"/>
                </a:solidFill>
              </a:rPr>
              <a:t>Possibilities of Virtual Technologies in Sciences for ODL System</a:t>
            </a:r>
            <a:br>
              <a:rPr lang="en-US" sz="6000" dirty="0">
                <a:solidFill>
                  <a:prstClr val="black"/>
                </a:solidFill>
              </a:rPr>
            </a:br>
            <a:r>
              <a:rPr lang="en-US" sz="6000" b="1" dirty="0" err="1">
                <a:solidFill>
                  <a:schemeClr val="bg1"/>
                </a:solidFill>
              </a:rPr>
              <a:t>ologiesin</a:t>
            </a:r>
            <a:r>
              <a:rPr lang="en-US" sz="6000" b="1" dirty="0">
                <a:solidFill>
                  <a:schemeClr val="bg1"/>
                </a:solidFill>
              </a:rPr>
              <a:t> Sciences for ODL System</a:t>
            </a:r>
            <a:br>
              <a:rPr lang="en-US" sz="6000" dirty="0">
                <a:solidFill>
                  <a:schemeClr val="bg1"/>
                </a:solidFill>
              </a:rPr>
            </a:br>
            <a:endParaRPr lang="en-US" sz="6000" dirty="0">
              <a:solidFill>
                <a:schemeClr val="bg1"/>
              </a:solidFill>
            </a:endParaRPr>
          </a:p>
        </p:txBody>
      </p:sp>
      <p:sp>
        <p:nvSpPr>
          <p:cNvPr id="3" name="Subtitle 2"/>
          <p:cNvSpPr>
            <a:spLocks noGrp="1"/>
          </p:cNvSpPr>
          <p:nvPr>
            <p:ph type="subTitle" idx="1"/>
          </p:nvPr>
        </p:nvSpPr>
        <p:spPr>
          <a:xfrm>
            <a:off x="1876424" y="4519658"/>
            <a:ext cx="9573295" cy="1655762"/>
          </a:xfrm>
        </p:spPr>
        <p:txBody>
          <a:bodyPr/>
          <a:lstStyle/>
          <a:p>
            <a:pPr marL="91440" lvl="0" indent="-91440">
              <a:lnSpc>
                <a:spcPct val="90000"/>
              </a:lnSpc>
              <a:spcBef>
                <a:spcPts val="1200"/>
              </a:spcBef>
              <a:spcAft>
                <a:spcPts val="200"/>
              </a:spcAft>
              <a:buClr>
                <a:srgbClr val="E48312"/>
              </a:buClr>
              <a:buSzPct val="100000"/>
              <a:buFont typeface="Calibri" panose="020F0502020204030204" pitchFamily="34" charset="0"/>
              <a:buChar char=" "/>
            </a:pPr>
            <a:r>
              <a:rPr lang="en-US" sz="2200" b="1" cap="none" spc="-50" dirty="0">
                <a:solidFill>
                  <a:schemeClr val="tx2">
                    <a:lumMod val="60000"/>
                    <a:lumOff val="40000"/>
                  </a:schemeClr>
                </a:solidFill>
                <a:latin typeface="Calibri Light" panose="020F0302020204030204"/>
              </a:rPr>
              <a:t>PRESENTER/AUTHOR:    SIDRA IFTIKHAR  (sidraiftikharaiou@gmail.com)</a:t>
            </a:r>
            <a:br>
              <a:rPr lang="en-US" sz="2200" b="1" cap="none" spc="-50" dirty="0">
                <a:solidFill>
                  <a:schemeClr val="tx2">
                    <a:lumMod val="60000"/>
                    <a:lumOff val="40000"/>
                  </a:schemeClr>
                </a:solidFill>
                <a:latin typeface="Calibri Light" panose="020F0302020204030204"/>
              </a:rPr>
            </a:br>
            <a:r>
              <a:rPr lang="en-US" sz="2200" b="1" cap="none" spc="-50" dirty="0">
                <a:solidFill>
                  <a:schemeClr val="tx2">
                    <a:lumMod val="60000"/>
                    <a:lumOff val="40000"/>
                  </a:schemeClr>
                </a:solidFill>
                <a:latin typeface="Calibri Light" panose="020F0302020204030204"/>
              </a:rPr>
              <a:t>CO/AUTHOR:                    DR. FARKHUNDA RASHEED CH.(farkhunda.rasheed@aiou.edu.pk)</a:t>
            </a:r>
            <a:br>
              <a:rPr lang="en-US" sz="2200" b="1" cap="none" spc="-50" dirty="0">
                <a:solidFill>
                  <a:schemeClr val="tx2">
                    <a:lumMod val="60000"/>
                    <a:lumOff val="40000"/>
                  </a:schemeClr>
                </a:solidFill>
                <a:latin typeface="Calibri Light" panose="020F0302020204030204"/>
              </a:rPr>
            </a:br>
            <a:r>
              <a:rPr lang="en-US" sz="2200" b="1" i="1" cap="none" spc="-50" dirty="0">
                <a:solidFill>
                  <a:schemeClr val="tx2">
                    <a:lumMod val="60000"/>
                    <a:lumOff val="40000"/>
                  </a:schemeClr>
                </a:solidFill>
                <a:latin typeface="Calibri Light" panose="020F0302020204030204"/>
              </a:rPr>
              <a:t>SCIENCE EDUCATION DEPARTMENT, ALLAMA IQBAL OPEN UNIVERSITY, ISLAMABAD</a:t>
            </a:r>
            <a:endParaRPr lang="en-US" sz="2200" cap="none" dirty="0">
              <a:solidFill>
                <a:schemeClr val="tx2">
                  <a:lumMod val="60000"/>
                  <a:lumOff val="40000"/>
                </a:schemeClr>
              </a:solidFill>
              <a:latin typeface="Calibri" panose="020F0502020204030204"/>
            </a:endParaRPr>
          </a:p>
          <a:p>
            <a:endParaRPr lang="en-US" dirty="0">
              <a:solidFill>
                <a:schemeClr val="tx2">
                  <a:lumMod val="60000"/>
                  <a:lumOff val="40000"/>
                </a:schemeClr>
              </a:solidFill>
            </a:endParaRPr>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1650234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prstClr val="black"/>
                </a:solidFill>
              </a:rPr>
              <a:t>Literature Review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8738216"/>
              </p:ext>
            </p:extLst>
          </p:nvPr>
        </p:nvGraphicFramePr>
        <p:xfrm>
          <a:off x="0" y="1749633"/>
          <a:ext cx="12192000" cy="5399859"/>
        </p:xfrm>
        <a:graphic>
          <a:graphicData uri="http://schemas.openxmlformats.org/drawingml/2006/table">
            <a:tbl>
              <a:tblPr firstRow="1" bandRow="1">
                <a:tableStyleId>{7DF18680-E054-41AD-8BC1-D1AEF772440D}</a:tableStyleId>
              </a:tblPr>
              <a:tblGrid>
                <a:gridCol w="2438400">
                  <a:extLst>
                    <a:ext uri="{9D8B030D-6E8A-4147-A177-3AD203B41FA5}">
                      <a16:colId xmlns:a16="http://schemas.microsoft.com/office/drawing/2014/main" val="20000"/>
                    </a:ext>
                  </a:extLst>
                </a:gridCol>
                <a:gridCol w="2438400">
                  <a:extLst>
                    <a:ext uri="{9D8B030D-6E8A-4147-A177-3AD203B41FA5}">
                      <a16:colId xmlns:a16="http://schemas.microsoft.com/office/drawing/2014/main" val="20001"/>
                    </a:ext>
                  </a:extLst>
                </a:gridCol>
                <a:gridCol w="1614152">
                  <a:extLst>
                    <a:ext uri="{9D8B030D-6E8A-4147-A177-3AD203B41FA5}">
                      <a16:colId xmlns:a16="http://schemas.microsoft.com/office/drawing/2014/main" val="20002"/>
                    </a:ext>
                  </a:extLst>
                </a:gridCol>
                <a:gridCol w="1558344">
                  <a:extLst>
                    <a:ext uri="{9D8B030D-6E8A-4147-A177-3AD203B41FA5}">
                      <a16:colId xmlns:a16="http://schemas.microsoft.com/office/drawing/2014/main" val="20003"/>
                    </a:ext>
                  </a:extLst>
                </a:gridCol>
                <a:gridCol w="4142704">
                  <a:extLst>
                    <a:ext uri="{9D8B030D-6E8A-4147-A177-3AD203B41FA5}">
                      <a16:colId xmlns:a16="http://schemas.microsoft.com/office/drawing/2014/main" val="20004"/>
                    </a:ext>
                  </a:extLst>
                </a:gridCol>
              </a:tblGrid>
              <a:tr h="550745">
                <a:tc>
                  <a:txBody>
                    <a:bodyPr/>
                    <a:lstStyle/>
                    <a:p>
                      <a:pPr algn="ctr"/>
                      <a:r>
                        <a:rPr lang="en-US" sz="2400" dirty="0"/>
                        <a:t>Author/Year</a:t>
                      </a:r>
                    </a:p>
                  </a:txBody>
                  <a:tcPr/>
                </a:tc>
                <a:tc>
                  <a:txBody>
                    <a:bodyPr/>
                    <a:lstStyle/>
                    <a:p>
                      <a:pPr algn="ctr"/>
                      <a:r>
                        <a:rPr lang="en-US" sz="2400" dirty="0"/>
                        <a:t>Title</a:t>
                      </a:r>
                    </a:p>
                  </a:txBody>
                  <a:tcPr/>
                </a:tc>
                <a:tc>
                  <a:txBody>
                    <a:bodyPr/>
                    <a:lstStyle/>
                    <a:p>
                      <a:pPr algn="ctr"/>
                      <a:r>
                        <a:rPr lang="en-US" sz="2400" dirty="0"/>
                        <a:t>Country</a:t>
                      </a:r>
                    </a:p>
                  </a:txBody>
                  <a:tcPr/>
                </a:tc>
                <a:tc>
                  <a:txBody>
                    <a:bodyPr/>
                    <a:lstStyle/>
                    <a:p>
                      <a:r>
                        <a:rPr lang="en-US" sz="2400" dirty="0"/>
                        <a:t>Virtual tools</a:t>
                      </a:r>
                    </a:p>
                  </a:txBody>
                  <a:tcPr/>
                </a:tc>
                <a:tc>
                  <a:txBody>
                    <a:bodyPr/>
                    <a:lstStyle/>
                    <a:p>
                      <a:pPr algn="ctr"/>
                      <a:r>
                        <a:rPr lang="en-US" sz="2400" dirty="0"/>
                        <a:t>Findings</a:t>
                      </a:r>
                    </a:p>
                  </a:txBody>
                  <a:tcPr/>
                </a:tc>
                <a:extLst>
                  <a:ext uri="{0D108BD9-81ED-4DB2-BD59-A6C34878D82A}">
                    <a16:rowId xmlns:a16="http://schemas.microsoft.com/office/drawing/2014/main" val="10000"/>
                  </a:ext>
                </a:extLst>
              </a:tr>
              <a:tr h="1406979">
                <a:tc>
                  <a:txBody>
                    <a:bodyPr/>
                    <a:lstStyle/>
                    <a:p>
                      <a:r>
                        <a:rPr lang="en-US" sz="1800" b="0" i="0" dirty="0" err="1">
                          <a:solidFill>
                            <a:srgbClr val="000000"/>
                          </a:solidFill>
                          <a:effectLst/>
                          <a:latin typeface="AdvOT863180fb"/>
                        </a:rPr>
                        <a:t>Hsiu</a:t>
                      </a:r>
                      <a:r>
                        <a:rPr lang="en-US" sz="1800" b="0" i="0" dirty="0">
                          <a:solidFill>
                            <a:srgbClr val="000000"/>
                          </a:solidFill>
                          <a:effectLst/>
                          <a:latin typeface="AdvOT863180fb"/>
                        </a:rPr>
                        <a:t>-Mei </a:t>
                      </a:r>
                      <a:r>
                        <a:rPr lang="en-US" sz="1800" b="0" i="0" dirty="0" err="1">
                          <a:solidFill>
                            <a:srgbClr val="000000"/>
                          </a:solidFill>
                          <a:effectLst/>
                          <a:latin typeface="AdvOT863180fb"/>
                        </a:rPr>
                        <a:t>Huang,Ulrich</a:t>
                      </a:r>
                      <a:r>
                        <a:rPr lang="en-US" sz="1800" b="0" i="0" dirty="0">
                          <a:solidFill>
                            <a:srgbClr val="000000"/>
                          </a:solidFill>
                          <a:effectLst/>
                          <a:latin typeface="AdvOT863180fb"/>
                        </a:rPr>
                        <a:t> Rauch,</a:t>
                      </a:r>
                      <a:r>
                        <a:rPr lang="en-US" dirty="0"/>
                        <a:t> </a:t>
                      </a:r>
                      <a:r>
                        <a:rPr lang="en-US" sz="1800" b="0" i="0" dirty="0" err="1">
                          <a:solidFill>
                            <a:srgbClr val="000000"/>
                          </a:solidFill>
                          <a:effectLst/>
                          <a:latin typeface="AdvOT863180fb"/>
                        </a:rPr>
                        <a:t>Shu</a:t>
                      </a:r>
                      <a:r>
                        <a:rPr lang="en-US" sz="1800" b="0" i="0" dirty="0">
                          <a:solidFill>
                            <a:srgbClr val="000000"/>
                          </a:solidFill>
                          <a:effectLst/>
                          <a:latin typeface="AdvOT863180fb"/>
                        </a:rPr>
                        <a:t>-Sheng </a:t>
                      </a:r>
                      <a:r>
                        <a:rPr lang="en-US" sz="1800" b="0" i="0" dirty="0" err="1">
                          <a:solidFill>
                            <a:srgbClr val="000000"/>
                          </a:solidFill>
                          <a:effectLst/>
                          <a:latin typeface="AdvOT863180fb"/>
                        </a:rPr>
                        <a:t>Liaw</a:t>
                      </a:r>
                      <a:r>
                        <a:rPr lang="en-US" sz="1800" b="0" i="0" dirty="0">
                          <a:solidFill>
                            <a:schemeClr val="dk1"/>
                          </a:solidFill>
                          <a:effectLst/>
                          <a:latin typeface="+mn-lt"/>
                        </a:rPr>
                        <a:t>,</a:t>
                      </a:r>
                      <a:r>
                        <a:rPr lang="en-US" sz="1800" b="0" i="0" baseline="0" dirty="0">
                          <a:solidFill>
                            <a:schemeClr val="dk1"/>
                          </a:solidFill>
                          <a:effectLst/>
                          <a:latin typeface="+mn-lt"/>
                        </a:rPr>
                        <a:t> (2010)</a:t>
                      </a:r>
                      <a:endParaRPr lang="en-US" dirty="0"/>
                    </a:p>
                  </a:txBody>
                  <a:tcPr/>
                </a:tc>
                <a:tc>
                  <a:txBody>
                    <a:bodyPr/>
                    <a:lstStyle/>
                    <a:p>
                      <a:r>
                        <a:rPr lang="en-US" sz="1600" b="0" i="0" dirty="0">
                          <a:solidFill>
                            <a:srgbClr val="000000"/>
                          </a:solidFill>
                          <a:effectLst/>
                          <a:latin typeface="AdvOT863180fb"/>
                        </a:rPr>
                        <a:t>Investigating learners</a:t>
                      </a:r>
                      <a:r>
                        <a:rPr lang="en-US" sz="1600" b="0" i="0" dirty="0">
                          <a:solidFill>
                            <a:srgbClr val="000000"/>
                          </a:solidFill>
                          <a:effectLst/>
                          <a:latin typeface="AdvOT863180fb+20"/>
                        </a:rPr>
                        <a:t>’ </a:t>
                      </a:r>
                      <a:r>
                        <a:rPr lang="en-US" sz="1600" b="0" i="0" dirty="0">
                          <a:solidFill>
                            <a:srgbClr val="000000"/>
                          </a:solidFill>
                          <a:effectLst/>
                          <a:latin typeface="AdvOT863180fb"/>
                        </a:rPr>
                        <a:t>attitudes toward virtual reality learning</a:t>
                      </a:r>
                      <a:r>
                        <a:rPr lang="en-US" sz="1600" b="0" i="0" baseline="0" dirty="0">
                          <a:solidFill>
                            <a:srgbClr val="000000"/>
                          </a:solidFill>
                          <a:effectLst/>
                          <a:latin typeface="AdvOT863180fb"/>
                        </a:rPr>
                        <a:t> </a:t>
                      </a:r>
                      <a:r>
                        <a:rPr lang="en-US" sz="1600" b="0" i="0" dirty="0" err="1">
                          <a:solidFill>
                            <a:srgbClr val="000000"/>
                          </a:solidFill>
                          <a:effectLst/>
                          <a:latin typeface="AdvOT863180fb"/>
                        </a:rPr>
                        <a:t>environments:Based</a:t>
                      </a:r>
                      <a:r>
                        <a:rPr lang="en-US" sz="1600" b="0" i="0" dirty="0">
                          <a:solidFill>
                            <a:srgbClr val="000000"/>
                          </a:solidFill>
                          <a:effectLst/>
                          <a:latin typeface="AdvOT863180fb"/>
                        </a:rPr>
                        <a:t> on a constructivist approach</a:t>
                      </a:r>
                      <a:r>
                        <a:rPr lang="en-US" sz="1600" dirty="0"/>
                        <a:t> </a:t>
                      </a:r>
                    </a:p>
                  </a:txBody>
                  <a:tcPr/>
                </a:tc>
                <a:tc>
                  <a:txBody>
                    <a:bodyPr/>
                    <a:lstStyle/>
                    <a:p>
                      <a:pPr algn="ctr"/>
                      <a:r>
                        <a:rPr lang="en-US" sz="2000" b="1" dirty="0">
                          <a:latin typeface="Arial" panose="020B0604020202020204" pitchFamily="34" charset="0"/>
                          <a:cs typeface="Arial" panose="020B0604020202020204" pitchFamily="34" charset="0"/>
                        </a:rPr>
                        <a:t>USA</a:t>
                      </a:r>
                    </a:p>
                  </a:txBody>
                  <a:tcPr/>
                </a:tc>
                <a:tc>
                  <a:txBody>
                    <a:bodyPr/>
                    <a:lstStyle/>
                    <a:p>
                      <a:r>
                        <a:rPr lang="en-US" dirty="0">
                          <a:latin typeface="Arial" panose="020B0604020202020204" pitchFamily="34" charset="0"/>
                          <a:cs typeface="Arial" panose="020B0604020202020204" pitchFamily="34" charset="0"/>
                        </a:rPr>
                        <a:t>WVBS-ATS,</a:t>
                      </a:r>
                      <a:r>
                        <a:rPr lang="en-US" baseline="0" dirty="0">
                          <a:latin typeface="Arial" panose="020B0604020202020204" pitchFamily="34" charset="0"/>
                          <a:cs typeface="Arial" panose="020B0604020202020204" pitchFamily="34" charset="0"/>
                        </a:rPr>
                        <a:t> Autodesk, VR4Max</a:t>
                      </a:r>
                      <a:endParaRPr lang="en-US"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Collaborative</a:t>
                      </a:r>
                      <a:r>
                        <a:rPr lang="en-US" sz="1600" baseline="0" dirty="0">
                          <a:latin typeface="Arial" panose="020B0604020202020204" pitchFamily="34" charset="0"/>
                          <a:cs typeface="Arial" panose="020B0604020202020204" pitchFamily="34" charset="0"/>
                        </a:rPr>
                        <a:t> learning, s</a:t>
                      </a:r>
                      <a:r>
                        <a:rPr lang="en-US" sz="1600" dirty="0">
                          <a:latin typeface="Arial" panose="020B0604020202020204" pitchFamily="34" charset="0"/>
                          <a:cs typeface="Arial" panose="020B0604020202020204" pitchFamily="34" charset="0"/>
                        </a:rPr>
                        <a:t>ituated learning, role playing, problem based learning, creative learning </a:t>
                      </a:r>
                    </a:p>
                  </a:txBody>
                  <a:tcPr/>
                </a:tc>
                <a:extLst>
                  <a:ext uri="{0D108BD9-81ED-4DB2-BD59-A6C34878D82A}">
                    <a16:rowId xmlns:a16="http://schemas.microsoft.com/office/drawing/2014/main" val="10001"/>
                  </a:ext>
                </a:extLst>
              </a:tr>
              <a:tr h="756020">
                <a:tc>
                  <a:txBody>
                    <a:bodyPr/>
                    <a:lstStyle/>
                    <a:p>
                      <a:r>
                        <a:rPr lang="en-US" sz="1800" b="0" i="0" dirty="0" err="1">
                          <a:solidFill>
                            <a:srgbClr val="000000"/>
                          </a:solidFill>
                          <a:effectLst/>
                          <a:latin typeface="AdvP2E44"/>
                        </a:rPr>
                        <a:t>Kuo</a:t>
                      </a:r>
                      <a:r>
                        <a:rPr lang="en-US" sz="1800" b="0" i="0" dirty="0">
                          <a:solidFill>
                            <a:srgbClr val="000000"/>
                          </a:solidFill>
                          <a:effectLst/>
                          <a:latin typeface="AdvP2E44"/>
                        </a:rPr>
                        <a:t>-Ting Huang</a:t>
                      </a:r>
                      <a:r>
                        <a:rPr lang="en-US" sz="1800" b="0" i="0" dirty="0">
                          <a:solidFill>
                            <a:schemeClr val="dk1"/>
                          </a:solidFill>
                          <a:effectLst/>
                          <a:latin typeface="+mn-lt"/>
                        </a:rPr>
                        <a:t>,</a:t>
                      </a:r>
                      <a:r>
                        <a:rPr lang="en-US" sz="1800" b="0" i="0" baseline="0" dirty="0">
                          <a:solidFill>
                            <a:schemeClr val="dk1"/>
                          </a:solidFill>
                          <a:effectLst/>
                          <a:latin typeface="+mn-lt"/>
                        </a:rPr>
                        <a:t> </a:t>
                      </a:r>
                      <a:r>
                        <a:rPr lang="en-US" sz="1800" b="0" i="0" dirty="0">
                          <a:solidFill>
                            <a:srgbClr val="000000"/>
                          </a:solidFill>
                          <a:effectLst/>
                          <a:latin typeface="AdvP2E44"/>
                        </a:rPr>
                        <a:t>Christopher Ball,</a:t>
                      </a:r>
                      <a:r>
                        <a:rPr lang="en-US" dirty="0"/>
                        <a:t> </a:t>
                      </a:r>
                      <a:r>
                        <a:rPr lang="en-US" sz="1800" b="0" i="0" dirty="0">
                          <a:solidFill>
                            <a:srgbClr val="000000"/>
                          </a:solidFill>
                          <a:effectLst/>
                          <a:latin typeface="AdvP2E44"/>
                        </a:rPr>
                        <a:t>Jessica Francis, </a:t>
                      </a:r>
                      <a:r>
                        <a:rPr lang="en-US" sz="1800" b="0" i="0" dirty="0" err="1">
                          <a:solidFill>
                            <a:srgbClr val="000000"/>
                          </a:solidFill>
                          <a:effectLst/>
                          <a:latin typeface="AdvP2E44"/>
                        </a:rPr>
                        <a:t>Rabindra</a:t>
                      </a:r>
                      <a:r>
                        <a:rPr lang="en-US" sz="1800" b="0" i="0" dirty="0">
                          <a:solidFill>
                            <a:srgbClr val="000000"/>
                          </a:solidFill>
                          <a:effectLst/>
                          <a:latin typeface="AdvP2E44"/>
                        </a:rPr>
                        <a:t> </a:t>
                      </a:r>
                      <a:r>
                        <a:rPr lang="en-US" sz="1800" b="0" i="0" dirty="0" err="1">
                          <a:solidFill>
                            <a:srgbClr val="000000"/>
                          </a:solidFill>
                          <a:effectLst/>
                          <a:latin typeface="AdvP2E44"/>
                        </a:rPr>
                        <a:t>Ratan</a:t>
                      </a:r>
                      <a:r>
                        <a:rPr lang="en-US" sz="1800" b="0" i="0" dirty="0">
                          <a:solidFill>
                            <a:srgbClr val="000000"/>
                          </a:solidFill>
                          <a:effectLst/>
                          <a:latin typeface="AdvP2E44"/>
                        </a:rPr>
                        <a:t>,</a:t>
                      </a:r>
                      <a:r>
                        <a:rPr lang="en-US" sz="1800" b="0" i="0" baseline="0" dirty="0">
                          <a:solidFill>
                            <a:srgbClr val="000000"/>
                          </a:solidFill>
                          <a:effectLst/>
                          <a:latin typeface="AdvP2E44"/>
                        </a:rPr>
                        <a:t> </a:t>
                      </a:r>
                      <a:r>
                        <a:rPr lang="en-US" sz="1800" b="0" i="0" dirty="0">
                          <a:solidFill>
                            <a:srgbClr val="000000"/>
                          </a:solidFill>
                          <a:effectLst/>
                          <a:latin typeface="AdvP2E44"/>
                        </a:rPr>
                        <a:t>Josephine </a:t>
                      </a:r>
                      <a:r>
                        <a:rPr lang="en-US" sz="1800" b="0" i="0" dirty="0" err="1">
                          <a:solidFill>
                            <a:srgbClr val="000000"/>
                          </a:solidFill>
                          <a:effectLst/>
                          <a:latin typeface="AdvP2E44"/>
                        </a:rPr>
                        <a:t>Boumis</a:t>
                      </a:r>
                      <a:r>
                        <a:rPr lang="en-US" sz="1800" b="0" i="0" dirty="0">
                          <a:solidFill>
                            <a:srgbClr val="000000"/>
                          </a:solidFill>
                          <a:effectLst/>
                          <a:latin typeface="AdvP2E44"/>
                        </a:rPr>
                        <a:t>, Joseph Fordham, (2019)</a:t>
                      </a:r>
                      <a:r>
                        <a:rPr lang="en-US" dirty="0"/>
                        <a:t> </a:t>
                      </a:r>
                    </a:p>
                  </a:txBody>
                  <a:tcPr/>
                </a:tc>
                <a:tc>
                  <a:txBody>
                    <a:bodyPr/>
                    <a:lstStyle/>
                    <a:p>
                      <a:pPr algn="l"/>
                      <a:r>
                        <a:rPr lang="en-US" sz="1400" b="0" i="0" dirty="0">
                          <a:solidFill>
                            <a:srgbClr val="000000"/>
                          </a:solidFill>
                          <a:effectLst/>
                          <a:latin typeface="Arial" panose="020B0604020202020204" pitchFamily="34" charset="0"/>
                          <a:cs typeface="Arial" panose="020B0604020202020204" pitchFamily="34" charset="0"/>
                        </a:rPr>
                        <a:t>Augmented Versus Virtual Reality in Education:</a:t>
                      </a:r>
                      <a:r>
                        <a:rPr lang="en-US" sz="1400" b="0" i="0" baseline="0" dirty="0">
                          <a:solidFill>
                            <a:srgbClr val="000000"/>
                          </a:solidFill>
                          <a:effectLst/>
                          <a:latin typeface="Arial" panose="020B0604020202020204" pitchFamily="34" charset="0"/>
                          <a:cs typeface="Arial" panose="020B0604020202020204" pitchFamily="34" charset="0"/>
                        </a:rPr>
                        <a:t> </a:t>
                      </a:r>
                      <a:r>
                        <a:rPr lang="en-US" sz="1400" b="0" i="0" dirty="0">
                          <a:solidFill>
                            <a:srgbClr val="000000"/>
                          </a:solidFill>
                          <a:effectLst/>
                          <a:latin typeface="Arial" panose="020B0604020202020204" pitchFamily="34" charset="0"/>
                          <a:cs typeface="Arial" panose="020B0604020202020204" pitchFamily="34" charset="0"/>
                        </a:rPr>
                        <a:t>An Exploratory Study</a:t>
                      </a:r>
                      <a:r>
                        <a:rPr lang="en-US" sz="1400" b="0" i="0" baseline="0" dirty="0">
                          <a:solidFill>
                            <a:srgbClr val="000000"/>
                          </a:solidFill>
                          <a:effectLst/>
                          <a:latin typeface="Arial" panose="020B0604020202020204" pitchFamily="34" charset="0"/>
                          <a:cs typeface="Arial" panose="020B0604020202020204" pitchFamily="34" charset="0"/>
                        </a:rPr>
                        <a:t> </a:t>
                      </a:r>
                      <a:r>
                        <a:rPr lang="en-US" sz="1400" b="0" i="0" dirty="0">
                          <a:solidFill>
                            <a:srgbClr val="000000"/>
                          </a:solidFill>
                          <a:effectLst/>
                          <a:latin typeface="Arial" panose="020B0604020202020204" pitchFamily="34" charset="0"/>
                          <a:cs typeface="Arial" panose="020B0604020202020204" pitchFamily="34" charset="0"/>
                        </a:rPr>
                        <a:t>Examining Science</a:t>
                      </a:r>
                      <a:br>
                        <a:rPr lang="en-US" sz="1400" b="0" i="0" dirty="0">
                          <a:solidFill>
                            <a:srgbClr val="000000"/>
                          </a:solidFill>
                          <a:effectLst/>
                          <a:latin typeface="Arial" panose="020B0604020202020204" pitchFamily="34" charset="0"/>
                          <a:cs typeface="Arial" panose="020B0604020202020204" pitchFamily="34" charset="0"/>
                        </a:rPr>
                      </a:br>
                      <a:r>
                        <a:rPr lang="en-US" sz="1400" b="0" i="0" dirty="0">
                          <a:solidFill>
                            <a:srgbClr val="000000"/>
                          </a:solidFill>
                          <a:effectLst/>
                          <a:latin typeface="Arial" panose="020B0604020202020204" pitchFamily="34" charset="0"/>
                          <a:cs typeface="Arial" panose="020B0604020202020204" pitchFamily="34" charset="0"/>
                        </a:rPr>
                        <a:t>Knowledge Retention When Using Augmented</a:t>
                      </a:r>
                      <a:br>
                        <a:rPr lang="en-US" sz="1400" b="0" i="0" dirty="0">
                          <a:solidFill>
                            <a:srgbClr val="000000"/>
                          </a:solidFill>
                          <a:effectLst/>
                          <a:latin typeface="Arial" panose="020B0604020202020204" pitchFamily="34" charset="0"/>
                          <a:cs typeface="Arial" panose="020B0604020202020204" pitchFamily="34" charset="0"/>
                        </a:rPr>
                      </a:br>
                      <a:r>
                        <a:rPr lang="en-US" sz="1400" b="0" i="0" dirty="0">
                          <a:solidFill>
                            <a:srgbClr val="000000"/>
                          </a:solidFill>
                          <a:effectLst/>
                          <a:latin typeface="Arial" panose="020B0604020202020204" pitchFamily="34" charset="0"/>
                          <a:cs typeface="Arial" panose="020B0604020202020204" pitchFamily="34" charset="0"/>
                        </a:rPr>
                        <a:t>Reality/Virtual Reality Mobile Applications</a:t>
                      </a:r>
                      <a:r>
                        <a:rPr lang="en-US" sz="140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tc>
                  <a:txBody>
                    <a:bodyPr/>
                    <a:lstStyle/>
                    <a:p>
                      <a:pPr algn="ctr"/>
                      <a:r>
                        <a:rPr lang="en-US" sz="2000" b="1" dirty="0">
                          <a:latin typeface="Arial" panose="020B0604020202020204" pitchFamily="34" charset="0"/>
                          <a:cs typeface="Arial" panose="020B0604020202020204" pitchFamily="34" charset="0"/>
                        </a:rPr>
                        <a:t>Michigan</a:t>
                      </a:r>
                    </a:p>
                  </a:txBody>
                  <a:tcPr/>
                </a:tc>
                <a:tc>
                  <a:txBody>
                    <a:bodyPr/>
                    <a:lstStyle/>
                    <a:p>
                      <a:r>
                        <a:rPr lang="en-US" dirty="0">
                          <a:latin typeface="Arial" panose="020B0604020202020204" pitchFamily="34" charset="0"/>
                          <a:cs typeface="Arial" panose="020B0604020202020204" pitchFamily="34" charset="0"/>
                        </a:rPr>
                        <a:t>Smartphone based (Samsung S4 app)</a:t>
                      </a:r>
                    </a:p>
                  </a:txBody>
                  <a:tcPr/>
                </a:tc>
                <a:tc>
                  <a:txBody>
                    <a:bodyPr/>
                    <a:lstStyle/>
                    <a:p>
                      <a:r>
                        <a:rPr lang="en-US" sz="1600" dirty="0">
                          <a:latin typeface="Arial" panose="020B0604020202020204" pitchFamily="34" charset="0"/>
                          <a:cs typeface="Arial" panose="020B0604020202020204" pitchFamily="34" charset="0"/>
                        </a:rPr>
                        <a:t>VR is more engaging</a:t>
                      </a:r>
                      <a:r>
                        <a:rPr lang="en-US" sz="1600" baseline="0" dirty="0">
                          <a:latin typeface="Arial" panose="020B0604020202020204" pitchFamily="34" charset="0"/>
                          <a:cs typeface="Arial" panose="020B0604020202020204" pitchFamily="34" charset="0"/>
                        </a:rPr>
                        <a:t> and both technologies enhances knowledge retention of the learners. </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221493">
                <a:tc>
                  <a:txBody>
                    <a:bodyPr/>
                    <a:lstStyle/>
                    <a:p>
                      <a:r>
                        <a:rPr lang="en-US" b="0" dirty="0" err="1">
                          <a:latin typeface="Arial" panose="020B0604020202020204" pitchFamily="34" charset="0"/>
                          <a:cs typeface="Arial" panose="020B0604020202020204" pitchFamily="34" charset="0"/>
                        </a:rPr>
                        <a:t>Gunver</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Majgaard</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Lasse</a:t>
                      </a:r>
                      <a:r>
                        <a:rPr lang="en-US" b="0" dirty="0">
                          <a:latin typeface="Arial" panose="020B0604020202020204" pitchFamily="34" charset="0"/>
                          <a:cs typeface="Arial" panose="020B0604020202020204" pitchFamily="34" charset="0"/>
                        </a:rPr>
                        <a:t> </a:t>
                      </a:r>
                      <a:r>
                        <a:rPr lang="en-US" b="0" dirty="0" err="1">
                          <a:latin typeface="Arial" panose="020B0604020202020204" pitchFamily="34" charset="0"/>
                          <a:cs typeface="Arial" panose="020B0604020202020204" pitchFamily="34" charset="0"/>
                        </a:rPr>
                        <a:t>Juul</a:t>
                      </a:r>
                      <a:r>
                        <a:rPr lang="en-US" b="0" dirty="0">
                          <a:latin typeface="Arial" panose="020B0604020202020204" pitchFamily="34" charset="0"/>
                          <a:cs typeface="Arial" panose="020B0604020202020204" pitchFamily="34" charset="0"/>
                        </a:rPr>
                        <a:t> Larsen, Patricia </a:t>
                      </a:r>
                      <a:r>
                        <a:rPr lang="en-US" b="0" dirty="0" err="1">
                          <a:latin typeface="Arial" panose="020B0604020202020204" pitchFamily="34" charset="0"/>
                          <a:cs typeface="Arial" panose="020B0604020202020204" pitchFamily="34" charset="0"/>
                        </a:rPr>
                        <a:t>Lyk</a:t>
                      </a:r>
                      <a:r>
                        <a:rPr lang="en-US" b="0" dirty="0">
                          <a:latin typeface="Arial" panose="020B0604020202020204" pitchFamily="34" charset="0"/>
                          <a:cs typeface="Arial" panose="020B0604020202020204" pitchFamily="34" charset="0"/>
                        </a:rPr>
                        <a:t>, &amp; Morten </a:t>
                      </a:r>
                      <a:r>
                        <a:rPr lang="en-US" b="0" dirty="0" err="1">
                          <a:latin typeface="Arial" panose="020B0604020202020204" pitchFamily="34" charset="0"/>
                          <a:cs typeface="Arial" panose="020B0604020202020204" pitchFamily="34" charset="0"/>
                        </a:rPr>
                        <a:t>Lyk</a:t>
                      </a:r>
                      <a:r>
                        <a:rPr lang="en-US" b="0" dirty="0">
                          <a:latin typeface="Arial" panose="020B0604020202020204" pitchFamily="34" charset="0"/>
                          <a:cs typeface="Arial" panose="020B0604020202020204" pitchFamily="34" charset="0"/>
                        </a:rPr>
                        <a:t>, (2017).</a:t>
                      </a:r>
                    </a:p>
                  </a:txBody>
                  <a:tcPr/>
                </a:tc>
                <a:tc>
                  <a:txBody>
                    <a:bodyPr/>
                    <a:lstStyle/>
                    <a:p>
                      <a:r>
                        <a:rPr lang="en-US" sz="1400" dirty="0">
                          <a:latin typeface="Arial" panose="020B0604020202020204" pitchFamily="34" charset="0"/>
                          <a:cs typeface="Arial" panose="020B0604020202020204" pitchFamily="34" charset="0"/>
                        </a:rPr>
                        <a:t>SEEING THE UNSEEN—SPATIAL VISUALIZATION OF THE SOLAR</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SYSTEM WITH PHYSICAL PROTOTYPES AND AUGMENTED REALITY </a:t>
                      </a:r>
                    </a:p>
                  </a:txBody>
                  <a:tcPr/>
                </a:tc>
                <a:tc>
                  <a:txBody>
                    <a:bodyPr/>
                    <a:lstStyle/>
                    <a:p>
                      <a:pPr algn="ctr"/>
                      <a:r>
                        <a:rPr lang="en-US" sz="2000" b="1" dirty="0">
                          <a:latin typeface="Arial" panose="020B0604020202020204" pitchFamily="34" charset="0"/>
                          <a:cs typeface="Arial" panose="020B0604020202020204" pitchFamily="34" charset="0"/>
                        </a:rPr>
                        <a:t>Denmark</a:t>
                      </a:r>
                    </a:p>
                  </a:txBody>
                  <a:tcPr/>
                </a:tc>
                <a:tc>
                  <a:txBody>
                    <a:bodyPr/>
                    <a:lstStyle/>
                    <a:p>
                      <a:r>
                        <a:rPr lang="en-US" dirty="0">
                          <a:latin typeface="Arial" panose="020B0604020202020204" pitchFamily="34" charset="0"/>
                          <a:cs typeface="Arial" panose="020B0604020202020204" pitchFamily="34" charset="0"/>
                        </a:rPr>
                        <a:t>Google cardboard</a:t>
                      </a:r>
                    </a:p>
                  </a:txBody>
                  <a:tcPr/>
                </a:tc>
                <a:tc>
                  <a:txBody>
                    <a:bodyPr/>
                    <a:lstStyle/>
                    <a:p>
                      <a:r>
                        <a:rPr lang="en-US" sz="1600" b="0" dirty="0">
                          <a:latin typeface="Arial" panose="020B0604020202020204" pitchFamily="34" charset="0"/>
                          <a:cs typeface="Arial" panose="020B0604020202020204" pitchFamily="34" charset="0"/>
                        </a:rPr>
                        <a:t>Spatial learning </a:t>
                      </a:r>
                    </a:p>
                  </a:txBody>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3888673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prstClr val="black"/>
                </a:solidFill>
              </a:rPr>
              <a:t>Literature Review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16600181"/>
              </p:ext>
            </p:extLst>
          </p:nvPr>
        </p:nvGraphicFramePr>
        <p:xfrm>
          <a:off x="0" y="2086377"/>
          <a:ext cx="12192000" cy="4878558"/>
        </p:xfrm>
        <a:graphic>
          <a:graphicData uri="http://schemas.openxmlformats.org/drawingml/2006/table">
            <a:tbl>
              <a:tblPr firstRow="1" bandRow="1">
                <a:tableStyleId>{7DF18680-E054-41AD-8BC1-D1AEF772440D}</a:tableStyleId>
              </a:tblPr>
              <a:tblGrid>
                <a:gridCol w="2318198">
                  <a:extLst>
                    <a:ext uri="{9D8B030D-6E8A-4147-A177-3AD203B41FA5}">
                      <a16:colId xmlns:a16="http://schemas.microsoft.com/office/drawing/2014/main" val="20000"/>
                    </a:ext>
                  </a:extLst>
                </a:gridCol>
                <a:gridCol w="3258355">
                  <a:extLst>
                    <a:ext uri="{9D8B030D-6E8A-4147-A177-3AD203B41FA5}">
                      <a16:colId xmlns:a16="http://schemas.microsoft.com/office/drawing/2014/main" val="20001"/>
                    </a:ext>
                  </a:extLst>
                </a:gridCol>
                <a:gridCol w="1841679">
                  <a:extLst>
                    <a:ext uri="{9D8B030D-6E8A-4147-A177-3AD203B41FA5}">
                      <a16:colId xmlns:a16="http://schemas.microsoft.com/office/drawing/2014/main" val="20002"/>
                    </a:ext>
                  </a:extLst>
                </a:gridCol>
                <a:gridCol w="1725768">
                  <a:extLst>
                    <a:ext uri="{9D8B030D-6E8A-4147-A177-3AD203B41FA5}">
                      <a16:colId xmlns:a16="http://schemas.microsoft.com/office/drawing/2014/main" val="20003"/>
                    </a:ext>
                  </a:extLst>
                </a:gridCol>
                <a:gridCol w="3048000">
                  <a:extLst>
                    <a:ext uri="{9D8B030D-6E8A-4147-A177-3AD203B41FA5}">
                      <a16:colId xmlns:a16="http://schemas.microsoft.com/office/drawing/2014/main" val="20004"/>
                    </a:ext>
                  </a:extLst>
                </a:gridCol>
              </a:tblGrid>
              <a:tr h="594105">
                <a:tc>
                  <a:txBody>
                    <a:bodyPr/>
                    <a:lstStyle/>
                    <a:p>
                      <a:pPr algn="ctr"/>
                      <a:r>
                        <a:rPr lang="en-US" sz="2000" dirty="0"/>
                        <a:t>Author/Year</a:t>
                      </a:r>
                    </a:p>
                  </a:txBody>
                  <a:tcPr/>
                </a:tc>
                <a:tc>
                  <a:txBody>
                    <a:bodyPr/>
                    <a:lstStyle/>
                    <a:p>
                      <a:pPr algn="ctr"/>
                      <a:r>
                        <a:rPr lang="en-US" sz="2000" dirty="0"/>
                        <a:t>Title</a:t>
                      </a:r>
                    </a:p>
                  </a:txBody>
                  <a:tcPr/>
                </a:tc>
                <a:tc>
                  <a:txBody>
                    <a:bodyPr/>
                    <a:lstStyle/>
                    <a:p>
                      <a:pPr algn="ctr"/>
                      <a:r>
                        <a:rPr lang="en-US" sz="2000" dirty="0"/>
                        <a:t>Country/City</a:t>
                      </a:r>
                    </a:p>
                  </a:txBody>
                  <a:tcPr/>
                </a:tc>
                <a:tc>
                  <a:txBody>
                    <a:bodyPr/>
                    <a:lstStyle/>
                    <a:p>
                      <a:pPr algn="ctr"/>
                      <a:r>
                        <a:rPr lang="en-US" sz="2000" dirty="0"/>
                        <a:t>Types of Virtual tools </a:t>
                      </a:r>
                    </a:p>
                  </a:txBody>
                  <a:tcPr/>
                </a:tc>
                <a:tc>
                  <a:txBody>
                    <a:bodyPr/>
                    <a:lstStyle/>
                    <a:p>
                      <a:pPr algn="ctr"/>
                      <a:r>
                        <a:rPr lang="en-US" sz="2000" dirty="0"/>
                        <a:t>Findings</a:t>
                      </a:r>
                    </a:p>
                  </a:txBody>
                  <a:tcPr/>
                </a:tc>
                <a:extLst>
                  <a:ext uri="{0D108BD9-81ED-4DB2-BD59-A6C34878D82A}">
                    <a16:rowId xmlns:a16="http://schemas.microsoft.com/office/drawing/2014/main" val="10000"/>
                  </a:ext>
                </a:extLst>
              </a:tr>
              <a:tr h="1805566">
                <a:tc>
                  <a:txBody>
                    <a:bodyPr/>
                    <a:lstStyle/>
                    <a:p>
                      <a:r>
                        <a:rPr lang="en-US" sz="1600" b="0" i="0" dirty="0" err="1">
                          <a:solidFill>
                            <a:srgbClr val="000000"/>
                          </a:solidFill>
                          <a:effectLst/>
                          <a:latin typeface="TimesNewRomanPSMT"/>
                        </a:rPr>
                        <a:t>Kapil</a:t>
                      </a:r>
                      <a:r>
                        <a:rPr lang="en-US" sz="1600" b="0" i="0" dirty="0">
                          <a:solidFill>
                            <a:srgbClr val="000000"/>
                          </a:solidFill>
                          <a:effectLst/>
                          <a:latin typeface="TimesNewRomanPSMT"/>
                        </a:rPr>
                        <a:t> </a:t>
                      </a:r>
                      <a:r>
                        <a:rPr lang="en-US" sz="1600" b="0" i="0" dirty="0" err="1">
                          <a:solidFill>
                            <a:srgbClr val="000000"/>
                          </a:solidFill>
                          <a:effectLst/>
                          <a:latin typeface="TimesNewRomanPSMT"/>
                        </a:rPr>
                        <a:t>Chalil</a:t>
                      </a:r>
                      <a:r>
                        <a:rPr lang="en-US" sz="1600" b="0" i="0" dirty="0">
                          <a:solidFill>
                            <a:srgbClr val="000000"/>
                          </a:solidFill>
                          <a:effectLst/>
                          <a:latin typeface="TimesNewRomanPSMT"/>
                        </a:rPr>
                        <a:t> </a:t>
                      </a:r>
                      <a:r>
                        <a:rPr lang="en-US" sz="1600" b="0" i="0" dirty="0" err="1">
                          <a:solidFill>
                            <a:srgbClr val="000000"/>
                          </a:solidFill>
                          <a:effectLst/>
                          <a:latin typeface="TimesNewRomanPSMT"/>
                        </a:rPr>
                        <a:t>Madathil</a:t>
                      </a:r>
                      <a:r>
                        <a:rPr lang="en-US" sz="1600" b="0" i="0" dirty="0">
                          <a:solidFill>
                            <a:srgbClr val="000000"/>
                          </a:solidFill>
                          <a:effectLst/>
                          <a:latin typeface="TimesNewRomanPSMT"/>
                        </a:rPr>
                        <a:t>,</a:t>
                      </a:r>
                      <a:r>
                        <a:rPr lang="en-US" sz="1600" b="0" i="0" baseline="0" dirty="0">
                          <a:solidFill>
                            <a:srgbClr val="000000"/>
                          </a:solidFill>
                          <a:effectLst/>
                          <a:latin typeface="TimesNewRomanPSMT"/>
                        </a:rPr>
                        <a:t> </a:t>
                      </a:r>
                      <a:r>
                        <a:rPr lang="en-US" sz="1600" b="0" i="0" dirty="0">
                          <a:solidFill>
                            <a:srgbClr val="000000"/>
                          </a:solidFill>
                          <a:effectLst/>
                          <a:latin typeface="TimesNewRomanPSMT"/>
                        </a:rPr>
                        <a:t>Kristin </a:t>
                      </a:r>
                      <a:r>
                        <a:rPr lang="en-US" sz="1600" b="0" i="0" dirty="0" err="1">
                          <a:solidFill>
                            <a:srgbClr val="000000"/>
                          </a:solidFill>
                          <a:effectLst/>
                          <a:latin typeface="TimesNewRomanPSMT"/>
                        </a:rPr>
                        <a:t>Frady</a:t>
                      </a:r>
                      <a:r>
                        <a:rPr lang="en-US" sz="1600" b="0" i="0" dirty="0">
                          <a:solidFill>
                            <a:srgbClr val="000000"/>
                          </a:solidFill>
                          <a:effectLst/>
                          <a:latin typeface="TimesNewRomanPSMT"/>
                        </a:rPr>
                        <a:t>,</a:t>
                      </a:r>
                      <a:r>
                        <a:rPr lang="en-US" sz="1600" b="0" i="0" baseline="0" dirty="0">
                          <a:solidFill>
                            <a:srgbClr val="000000"/>
                          </a:solidFill>
                          <a:effectLst/>
                          <a:latin typeface="TimesNewRomanPSMT"/>
                        </a:rPr>
                        <a:t> </a:t>
                      </a:r>
                      <a:r>
                        <a:rPr lang="en-US" sz="1600" b="0" i="0" dirty="0">
                          <a:solidFill>
                            <a:srgbClr val="000000"/>
                          </a:solidFill>
                          <a:effectLst/>
                          <a:latin typeface="TimesNewRomanPSMT"/>
                        </a:rPr>
                        <a:t>Rebecca Hartley,</a:t>
                      </a:r>
                      <a:r>
                        <a:rPr lang="en-US" sz="1600" b="0" i="0" baseline="0" dirty="0">
                          <a:solidFill>
                            <a:srgbClr val="000000"/>
                          </a:solidFill>
                          <a:effectLst/>
                          <a:latin typeface="TimesNewRomanPSMT"/>
                        </a:rPr>
                        <a:t> </a:t>
                      </a:r>
                      <a:r>
                        <a:rPr lang="en-US" sz="1600" b="0" i="0" dirty="0">
                          <a:solidFill>
                            <a:srgbClr val="000000"/>
                          </a:solidFill>
                          <a:effectLst/>
                          <a:latin typeface="TimesNewRomanPSMT"/>
                        </a:rPr>
                        <a:t>Jeffrey Bertrand, </a:t>
                      </a:r>
                      <a:r>
                        <a:rPr lang="en-US" sz="1600" b="0" i="0" dirty="0" err="1">
                          <a:solidFill>
                            <a:srgbClr val="000000"/>
                          </a:solidFill>
                          <a:effectLst/>
                          <a:latin typeface="TimesNewRomanPSMT"/>
                        </a:rPr>
                        <a:t>Myrtede</a:t>
                      </a:r>
                      <a:r>
                        <a:rPr lang="en-US" sz="1600" b="0" i="0" dirty="0">
                          <a:solidFill>
                            <a:srgbClr val="000000"/>
                          </a:solidFill>
                          <a:effectLst/>
                          <a:latin typeface="TimesNewRomanPSMT"/>
                        </a:rPr>
                        <a:t> Alfred, </a:t>
                      </a:r>
                      <a:r>
                        <a:rPr lang="en-US" sz="1600" b="0" i="0" dirty="0" err="1">
                          <a:solidFill>
                            <a:srgbClr val="000000"/>
                          </a:solidFill>
                          <a:effectLst/>
                          <a:latin typeface="TimesNewRomanPSMT"/>
                        </a:rPr>
                        <a:t>Anand</a:t>
                      </a:r>
                      <a:r>
                        <a:rPr lang="en-US" sz="1600" b="0" i="0" dirty="0">
                          <a:solidFill>
                            <a:srgbClr val="000000"/>
                          </a:solidFill>
                          <a:effectLst/>
                          <a:latin typeface="TimesNewRomanPSMT"/>
                        </a:rPr>
                        <a:t> </a:t>
                      </a:r>
                      <a:r>
                        <a:rPr lang="en-US" sz="1600" b="0" i="0" dirty="0" err="1">
                          <a:solidFill>
                            <a:srgbClr val="000000"/>
                          </a:solidFill>
                          <a:effectLst/>
                          <a:latin typeface="TimesNewRomanPSMT"/>
                        </a:rPr>
                        <a:t>Gramopadhye</a:t>
                      </a:r>
                      <a:r>
                        <a:rPr lang="en-US" sz="1600" b="0" i="0" dirty="0">
                          <a:solidFill>
                            <a:srgbClr val="000000"/>
                          </a:solidFill>
                          <a:effectLst/>
                          <a:latin typeface="TimesNewRomanPSMT"/>
                        </a:rPr>
                        <a:t>, (2017).</a:t>
                      </a:r>
                      <a:r>
                        <a:rPr lang="en-US" sz="1600" dirty="0"/>
                        <a:t> </a:t>
                      </a:r>
                    </a:p>
                  </a:txBody>
                  <a:tcPr/>
                </a:tc>
                <a:tc>
                  <a:txBody>
                    <a:bodyPr/>
                    <a:lstStyle/>
                    <a:p>
                      <a:r>
                        <a:rPr lang="en-US" sz="1600" b="0" i="0" dirty="0">
                          <a:solidFill>
                            <a:srgbClr val="000000"/>
                          </a:solidFill>
                          <a:effectLst/>
                          <a:latin typeface="TimesNewRomanPSMT"/>
                        </a:rPr>
                        <a:t>An Empirical Study Investigating the</a:t>
                      </a:r>
                      <a:br>
                        <a:rPr lang="en-US" sz="1600" b="0" i="0" dirty="0">
                          <a:solidFill>
                            <a:srgbClr val="000000"/>
                          </a:solidFill>
                          <a:effectLst/>
                          <a:latin typeface="TimesNewRomanPSMT"/>
                        </a:rPr>
                      </a:br>
                      <a:r>
                        <a:rPr lang="en-US" sz="1600" b="0" i="0" dirty="0">
                          <a:solidFill>
                            <a:srgbClr val="000000"/>
                          </a:solidFill>
                          <a:effectLst/>
                          <a:latin typeface="TimesNewRomanPSMT"/>
                        </a:rPr>
                        <a:t>Effectiveness of Integrating Virtual Reality based Case Studies into an Online</a:t>
                      </a:r>
                      <a:br>
                        <a:rPr lang="en-US" sz="1600" b="0" i="0" dirty="0">
                          <a:solidFill>
                            <a:srgbClr val="000000"/>
                          </a:solidFill>
                          <a:effectLst/>
                          <a:latin typeface="TimesNewRomanPSMT"/>
                        </a:rPr>
                      </a:br>
                      <a:r>
                        <a:rPr lang="en-US" sz="1600" b="0" i="0" dirty="0">
                          <a:solidFill>
                            <a:srgbClr val="000000"/>
                          </a:solidFill>
                          <a:effectLst/>
                          <a:latin typeface="TimesNewRomanPSMT"/>
                        </a:rPr>
                        <a:t>Asynchronous Learning Environment</a:t>
                      </a:r>
                      <a:r>
                        <a:rPr lang="en-US" sz="1600" b="0" i="0" dirty="0">
                          <a:solidFill>
                            <a:schemeClr val="dk1"/>
                          </a:solidFill>
                          <a:effectLst/>
                          <a:latin typeface="+mn-lt"/>
                        </a:rPr>
                        <a:t>.</a:t>
                      </a:r>
                      <a:endParaRPr lang="en-US" sz="1600" dirty="0"/>
                    </a:p>
                  </a:txBody>
                  <a:tcPr/>
                </a:tc>
                <a:tc>
                  <a:txBody>
                    <a:bodyPr/>
                    <a:lstStyle/>
                    <a:p>
                      <a:r>
                        <a:rPr lang="en-US" sz="2000" b="1" dirty="0">
                          <a:latin typeface="Arial" panose="020B0604020202020204" pitchFamily="34" charset="0"/>
                          <a:cs typeface="Arial" panose="020B0604020202020204" pitchFamily="34" charset="0"/>
                        </a:rPr>
                        <a:t>South Carolina</a:t>
                      </a:r>
                    </a:p>
                  </a:txBody>
                  <a:tcPr/>
                </a:tc>
                <a:tc>
                  <a:txBody>
                    <a:bodyPr/>
                    <a:lstStyle/>
                    <a:p>
                      <a:r>
                        <a:rPr lang="en-US" sz="1800" dirty="0">
                          <a:latin typeface="Arial" panose="020B0604020202020204" pitchFamily="34" charset="0"/>
                          <a:cs typeface="Arial" panose="020B0604020202020204" pitchFamily="34" charset="0"/>
                        </a:rPr>
                        <a:t>VR</a:t>
                      </a:r>
                      <a:r>
                        <a:rPr lang="en-US" sz="1800" baseline="0" dirty="0">
                          <a:latin typeface="Arial" panose="020B0604020202020204" pitchFamily="34" charset="0"/>
                          <a:cs typeface="Arial" panose="020B0604020202020204" pitchFamily="34" charset="0"/>
                        </a:rPr>
                        <a:t> simulations </a:t>
                      </a:r>
                      <a:endParaRPr lang="en-US" sz="1800" dirty="0">
                        <a:latin typeface="Arial" panose="020B0604020202020204" pitchFamily="34" charset="0"/>
                        <a:cs typeface="Arial" panose="020B0604020202020204" pitchFamily="34" charset="0"/>
                      </a:endParaRPr>
                    </a:p>
                  </a:txBody>
                  <a:tcPr/>
                </a:tc>
                <a:tc>
                  <a:txBody>
                    <a:bodyPr/>
                    <a:lstStyle/>
                    <a:p>
                      <a:r>
                        <a:rPr lang="en-US" sz="1600" b="0" i="0" dirty="0">
                          <a:solidFill>
                            <a:srgbClr val="000000"/>
                          </a:solidFill>
                          <a:effectLst/>
                          <a:latin typeface="TimesNewRomanPSMT"/>
                        </a:rPr>
                        <a:t>The ability of VR</a:t>
                      </a:r>
                      <a:br>
                        <a:rPr lang="en-US" sz="1600" b="0" i="0" dirty="0">
                          <a:solidFill>
                            <a:srgbClr val="000000"/>
                          </a:solidFill>
                          <a:effectLst/>
                          <a:latin typeface="TimesNewRomanPSMT"/>
                        </a:rPr>
                      </a:br>
                      <a:r>
                        <a:rPr lang="en-US" sz="1600" b="0" i="0" dirty="0">
                          <a:solidFill>
                            <a:srgbClr val="000000"/>
                          </a:solidFill>
                          <a:effectLst/>
                          <a:latin typeface="TimesNewRomanPSMT"/>
                        </a:rPr>
                        <a:t>to reduce costs, allow students to interact with unobservable</a:t>
                      </a:r>
                      <a:br>
                        <a:rPr lang="en-US" sz="1600" b="0" i="0" dirty="0">
                          <a:solidFill>
                            <a:srgbClr val="000000"/>
                          </a:solidFill>
                          <a:effectLst/>
                          <a:latin typeface="TimesNewRomanPSMT"/>
                        </a:rPr>
                      </a:br>
                      <a:r>
                        <a:rPr lang="en-US" sz="1600" b="0" i="0" dirty="0">
                          <a:solidFill>
                            <a:srgbClr val="000000"/>
                          </a:solidFill>
                          <a:effectLst/>
                          <a:latin typeface="TimesNewRomanPSMT"/>
                        </a:rPr>
                        <a:t>phenomena, and to increase perceived learning outcomes,</a:t>
                      </a:r>
                      <a:br>
                        <a:rPr lang="en-US" sz="1600" b="0" i="0" dirty="0">
                          <a:solidFill>
                            <a:srgbClr val="000000"/>
                          </a:solidFill>
                          <a:effectLst/>
                          <a:latin typeface="TimesNewRomanPSMT"/>
                        </a:rPr>
                      </a:br>
                      <a:r>
                        <a:rPr lang="en-US" sz="1600" b="0" i="0" dirty="0">
                          <a:solidFill>
                            <a:srgbClr val="000000"/>
                          </a:solidFill>
                          <a:effectLst/>
                          <a:latin typeface="TimesNewRomanPSMT"/>
                        </a:rPr>
                        <a:t>student engagement, and usability. </a:t>
                      </a:r>
                      <a:r>
                        <a:rPr lang="en-US" sz="1600" dirty="0"/>
                        <a:t> </a:t>
                      </a:r>
                    </a:p>
                  </a:txBody>
                  <a:tcPr/>
                </a:tc>
                <a:extLst>
                  <a:ext uri="{0D108BD9-81ED-4DB2-BD59-A6C34878D82A}">
                    <a16:rowId xmlns:a16="http://schemas.microsoft.com/office/drawing/2014/main" val="10001"/>
                  </a:ext>
                </a:extLst>
              </a:tr>
              <a:tr h="817472">
                <a:tc>
                  <a:txBody>
                    <a:bodyPr/>
                    <a:lstStyle/>
                    <a:p>
                      <a:r>
                        <a:rPr lang="en-US" sz="1600" dirty="0">
                          <a:latin typeface="Arial" panose="020B0604020202020204" pitchFamily="34" charset="0"/>
                          <a:cs typeface="Arial" panose="020B0604020202020204" pitchFamily="34" charset="0"/>
                        </a:rPr>
                        <a:t>Carlos </a:t>
                      </a:r>
                      <a:r>
                        <a:rPr lang="en-US" sz="1600" dirty="0" err="1">
                          <a:latin typeface="Arial" panose="020B0604020202020204" pitchFamily="34" charset="0"/>
                          <a:cs typeface="Arial" panose="020B0604020202020204" pitchFamily="34" charset="0"/>
                        </a:rPr>
                        <a:t>Carbonell</a:t>
                      </a:r>
                      <a:r>
                        <a:rPr lang="en-US" sz="1600" dirty="0">
                          <a:latin typeface="Arial" panose="020B0604020202020204" pitchFamily="34" charset="0"/>
                          <a:cs typeface="Arial" panose="020B0604020202020204" pitchFamily="34" charset="0"/>
                        </a:rPr>
                        <a:t>, Jose </a:t>
                      </a:r>
                      <a:r>
                        <a:rPr lang="en-US" sz="1600" dirty="0" err="1">
                          <a:latin typeface="Arial" panose="020B0604020202020204" pitchFamily="34" charset="0"/>
                          <a:cs typeface="Arial" panose="020B0604020202020204" pitchFamily="34" charset="0"/>
                        </a:rPr>
                        <a:t>Saorin</a:t>
                      </a:r>
                      <a:r>
                        <a:rPr lang="en-US" sz="1600" dirty="0">
                          <a:latin typeface="Arial" panose="020B0604020202020204" pitchFamily="34" charset="0"/>
                          <a:cs typeface="Arial" panose="020B0604020202020204" pitchFamily="34" charset="0"/>
                        </a:rPr>
                        <a:t>, (2018</a:t>
                      </a:r>
                      <a:r>
                        <a:rPr lang="en-US" sz="1800" dirty="0">
                          <a:latin typeface="Arial" panose="020B0604020202020204" pitchFamily="34" charset="0"/>
                          <a:cs typeface="Arial" panose="020B0604020202020204" pitchFamily="34" charset="0"/>
                        </a:rPr>
                        <a:t>)</a:t>
                      </a:r>
                    </a:p>
                  </a:txBody>
                  <a:tcPr/>
                </a:tc>
                <a:tc>
                  <a:txBody>
                    <a:bodyPr/>
                    <a:lstStyle/>
                    <a:p>
                      <a:r>
                        <a:rPr lang="en-US" sz="1600" dirty="0">
                          <a:latin typeface="Arial" panose="020B0604020202020204" pitchFamily="34" charset="0"/>
                          <a:cs typeface="Arial" panose="020B0604020202020204" pitchFamily="34" charset="0"/>
                        </a:rPr>
                        <a:t>Virtual Learning Environments to enhance Spatial Orientation</a:t>
                      </a:r>
                    </a:p>
                  </a:txBody>
                  <a:tcPr/>
                </a:tc>
                <a:tc>
                  <a:txBody>
                    <a:bodyPr/>
                    <a:lstStyle/>
                    <a:p>
                      <a:r>
                        <a:rPr lang="en-US" b="1" dirty="0">
                          <a:latin typeface="Arial" panose="020B0604020202020204" pitchFamily="34" charset="0"/>
                          <a:cs typeface="Arial" panose="020B0604020202020204" pitchFamily="34" charset="0"/>
                        </a:rPr>
                        <a:t>Spain</a:t>
                      </a:r>
                    </a:p>
                  </a:txBody>
                  <a:tcPr/>
                </a:tc>
                <a:tc>
                  <a:txBody>
                    <a:bodyPr/>
                    <a:lstStyle/>
                    <a:p>
                      <a:r>
                        <a:rPr lang="en-US" dirty="0">
                          <a:latin typeface="Arial" panose="020B0604020202020204" pitchFamily="34" charset="0"/>
                          <a:cs typeface="Arial" panose="020B0604020202020204" pitchFamily="34" charset="0"/>
                        </a:rPr>
                        <a:t>VR</a:t>
                      </a:r>
                      <a:r>
                        <a:rPr lang="en-US" baseline="0" dirty="0">
                          <a:latin typeface="Arial" panose="020B0604020202020204" pitchFamily="34" charset="0"/>
                          <a:cs typeface="Arial" panose="020B0604020202020204" pitchFamily="34" charset="0"/>
                        </a:rPr>
                        <a:t> 3-D Glasses</a:t>
                      </a:r>
                      <a:endParaRPr lang="en-US"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Spatial skills training</a:t>
                      </a:r>
                    </a:p>
                  </a:txBody>
                  <a:tcPr/>
                </a:tc>
                <a:extLst>
                  <a:ext uri="{0D108BD9-81ED-4DB2-BD59-A6C34878D82A}">
                    <a16:rowId xmlns:a16="http://schemas.microsoft.com/office/drawing/2014/main" val="10002"/>
                  </a:ext>
                </a:extLst>
              </a:tr>
              <a:tr h="1542914">
                <a:tc>
                  <a:txBody>
                    <a:bodyPr/>
                    <a:lstStyle/>
                    <a:p>
                      <a:r>
                        <a:rPr lang="en-US" sz="1600" dirty="0">
                          <a:latin typeface="Arial" panose="020B0604020202020204" pitchFamily="34" charset="0"/>
                          <a:cs typeface="Arial" panose="020B0604020202020204" pitchFamily="34" charset="0"/>
                        </a:rPr>
                        <a:t>Martin-Gutierrez,</a:t>
                      </a:r>
                      <a:r>
                        <a:rPr lang="en-US" sz="1600" baseline="0" dirty="0">
                          <a:latin typeface="Arial" panose="020B0604020202020204" pitchFamily="34" charset="0"/>
                          <a:cs typeface="Arial" panose="020B0604020202020204" pitchFamily="34" charset="0"/>
                        </a:rPr>
                        <a:t> Garcia-Dominguez, Roca-Gonzalez, </a:t>
                      </a:r>
                      <a:r>
                        <a:rPr lang="en-US" sz="1600" baseline="0" dirty="0" err="1">
                          <a:latin typeface="Arial" panose="020B0604020202020204" pitchFamily="34" charset="0"/>
                          <a:cs typeface="Arial" panose="020B0604020202020204" pitchFamily="34" charset="0"/>
                        </a:rPr>
                        <a:t>Sanjuan</a:t>
                      </a:r>
                      <a:r>
                        <a:rPr lang="en-US" sz="1600" baseline="0" dirty="0">
                          <a:latin typeface="Arial" panose="020B0604020202020204" pitchFamily="34" charset="0"/>
                          <a:cs typeface="Arial" panose="020B0604020202020204" pitchFamily="34" charset="0"/>
                        </a:rPr>
                        <a:t>-Hernan Perez, </a:t>
                      </a:r>
                      <a:r>
                        <a:rPr lang="en-US" sz="1600" baseline="0" dirty="0" err="1">
                          <a:latin typeface="Arial" panose="020B0604020202020204" pitchFamily="34" charset="0"/>
                          <a:cs typeface="Arial" panose="020B0604020202020204" pitchFamily="34" charset="0"/>
                        </a:rPr>
                        <a:t>Mato-Carrodeguas</a:t>
                      </a:r>
                      <a:r>
                        <a:rPr lang="en-US" sz="1600" baseline="0" dirty="0">
                          <a:latin typeface="Arial" panose="020B0604020202020204" pitchFamily="34" charset="0"/>
                          <a:cs typeface="Arial" panose="020B0604020202020204" pitchFamily="34" charset="0"/>
                        </a:rPr>
                        <a:t>, (2013).</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Comparative Analysis Between Training Tools in Spatial Skills for Engineering Graphic</a:t>
                      </a:r>
                      <a:r>
                        <a:rPr lang="en-US" sz="1600" baseline="0" dirty="0">
                          <a:latin typeface="Arial" panose="020B0604020202020204" pitchFamily="34" charset="0"/>
                          <a:cs typeface="Arial" panose="020B0604020202020204" pitchFamily="34" charset="0"/>
                        </a:rPr>
                        <a:t> Students Based on VR, AR and PDF3D Technologies</a:t>
                      </a:r>
                      <a:endParaRPr lang="en-US" sz="1600" dirty="0">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Spain</a:t>
                      </a:r>
                    </a:p>
                  </a:txBody>
                  <a:tcPr/>
                </a:tc>
                <a:tc>
                  <a:txBody>
                    <a:bodyPr/>
                    <a:lstStyle/>
                    <a:p>
                      <a:r>
                        <a:rPr lang="en-US" b="0" dirty="0">
                          <a:latin typeface="Arial" panose="020B0604020202020204" pitchFamily="34" charset="0"/>
                          <a:cs typeface="Arial" panose="020B0604020202020204" pitchFamily="34" charset="0"/>
                        </a:rPr>
                        <a:t>VR, AR and PDF3D</a:t>
                      </a:r>
                    </a:p>
                  </a:txBody>
                  <a:tcPr/>
                </a:tc>
                <a:tc>
                  <a:txBody>
                    <a:bodyPr/>
                    <a:lstStyle/>
                    <a:p>
                      <a:r>
                        <a:rPr lang="en-US" sz="1600" dirty="0">
                          <a:latin typeface="Arial" panose="020B0604020202020204" pitchFamily="34" charset="0"/>
                          <a:cs typeface="Arial" panose="020B0604020202020204" pitchFamily="34" charset="0"/>
                        </a:rPr>
                        <a:t>AR shows</a:t>
                      </a:r>
                      <a:r>
                        <a:rPr lang="en-US" sz="1600" baseline="0" dirty="0">
                          <a:latin typeface="Arial" panose="020B0604020202020204" pitchFamily="34" charset="0"/>
                          <a:cs typeface="Arial" panose="020B0604020202020204" pitchFamily="34" charset="0"/>
                        </a:rPr>
                        <a:t> better spatial training outcome scores than others. </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334201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prstClr val="black"/>
                </a:solidFill>
              </a:rPr>
              <a:t>Literature Review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18938648"/>
              </p:ext>
            </p:extLst>
          </p:nvPr>
        </p:nvGraphicFramePr>
        <p:xfrm>
          <a:off x="0" y="2097088"/>
          <a:ext cx="12192000" cy="4632960"/>
        </p:xfrm>
        <a:graphic>
          <a:graphicData uri="http://schemas.openxmlformats.org/drawingml/2006/table">
            <a:tbl>
              <a:tblPr firstRow="1" bandRow="1">
                <a:tableStyleId>{7DF18680-E054-41AD-8BC1-D1AEF772440D}</a:tableStyleId>
              </a:tblPr>
              <a:tblGrid>
                <a:gridCol w="2717442">
                  <a:extLst>
                    <a:ext uri="{9D8B030D-6E8A-4147-A177-3AD203B41FA5}">
                      <a16:colId xmlns:a16="http://schemas.microsoft.com/office/drawing/2014/main" val="20000"/>
                    </a:ext>
                  </a:extLst>
                </a:gridCol>
                <a:gridCol w="2910626">
                  <a:extLst>
                    <a:ext uri="{9D8B030D-6E8A-4147-A177-3AD203B41FA5}">
                      <a16:colId xmlns:a16="http://schemas.microsoft.com/office/drawing/2014/main" val="20001"/>
                    </a:ext>
                  </a:extLst>
                </a:gridCol>
                <a:gridCol w="1931831">
                  <a:extLst>
                    <a:ext uri="{9D8B030D-6E8A-4147-A177-3AD203B41FA5}">
                      <a16:colId xmlns:a16="http://schemas.microsoft.com/office/drawing/2014/main" val="20002"/>
                    </a:ext>
                  </a:extLst>
                </a:gridCol>
                <a:gridCol w="1661374">
                  <a:extLst>
                    <a:ext uri="{9D8B030D-6E8A-4147-A177-3AD203B41FA5}">
                      <a16:colId xmlns:a16="http://schemas.microsoft.com/office/drawing/2014/main" val="20003"/>
                    </a:ext>
                  </a:extLst>
                </a:gridCol>
                <a:gridCol w="2970727">
                  <a:extLst>
                    <a:ext uri="{9D8B030D-6E8A-4147-A177-3AD203B41FA5}">
                      <a16:colId xmlns:a16="http://schemas.microsoft.com/office/drawing/2014/main" val="20004"/>
                    </a:ext>
                  </a:extLst>
                </a:gridCol>
              </a:tblGrid>
              <a:tr h="796118">
                <a:tc>
                  <a:txBody>
                    <a:bodyPr/>
                    <a:lstStyle/>
                    <a:p>
                      <a:pPr algn="ctr"/>
                      <a:r>
                        <a:rPr lang="en-US" sz="2400" dirty="0">
                          <a:latin typeface="Arial" panose="020B0604020202020204" pitchFamily="34" charset="0"/>
                          <a:cs typeface="Arial" panose="020B0604020202020204" pitchFamily="34" charset="0"/>
                        </a:rPr>
                        <a:t>Author/Year</a:t>
                      </a:r>
                    </a:p>
                  </a:txBody>
                  <a:tcPr/>
                </a:tc>
                <a:tc>
                  <a:txBody>
                    <a:bodyPr/>
                    <a:lstStyle/>
                    <a:p>
                      <a:pPr algn="ctr"/>
                      <a:r>
                        <a:rPr lang="en-US" sz="2400" dirty="0"/>
                        <a:t>Title</a:t>
                      </a:r>
                    </a:p>
                  </a:txBody>
                  <a:tcPr/>
                </a:tc>
                <a:tc>
                  <a:txBody>
                    <a:bodyPr/>
                    <a:lstStyle/>
                    <a:p>
                      <a:pPr algn="ctr"/>
                      <a:r>
                        <a:rPr lang="en-US" sz="2400" dirty="0"/>
                        <a:t>Country/City</a:t>
                      </a:r>
                    </a:p>
                  </a:txBody>
                  <a:tcPr/>
                </a:tc>
                <a:tc>
                  <a:txBody>
                    <a:bodyPr/>
                    <a:lstStyle/>
                    <a:p>
                      <a:pPr algn="ctr"/>
                      <a:r>
                        <a:rPr lang="en-US" sz="2400" dirty="0"/>
                        <a:t>Type of Virtual tools</a:t>
                      </a:r>
                    </a:p>
                  </a:txBody>
                  <a:tcPr/>
                </a:tc>
                <a:tc>
                  <a:txBody>
                    <a:bodyPr/>
                    <a:lstStyle/>
                    <a:p>
                      <a:pPr algn="ctr"/>
                      <a:r>
                        <a:rPr lang="en-US" sz="2400" dirty="0"/>
                        <a:t>Findings</a:t>
                      </a:r>
                    </a:p>
                  </a:txBody>
                  <a:tcPr/>
                </a:tc>
                <a:extLst>
                  <a:ext uri="{0D108BD9-81ED-4DB2-BD59-A6C34878D82A}">
                    <a16:rowId xmlns:a16="http://schemas.microsoft.com/office/drawing/2014/main" val="10000"/>
                  </a:ext>
                </a:extLst>
              </a:tr>
              <a:tr h="1032005">
                <a:tc>
                  <a:txBody>
                    <a:bodyPr/>
                    <a:lstStyle/>
                    <a:p>
                      <a:r>
                        <a:rPr lang="en-US" sz="1600" dirty="0">
                          <a:latin typeface="Arial" panose="020B0604020202020204" pitchFamily="34" charset="0"/>
                          <a:cs typeface="Arial" panose="020B0604020202020204" pitchFamily="34" charset="0"/>
                        </a:rPr>
                        <a:t>Maria‐Jose, Garcia‐</a:t>
                      </a:r>
                      <a:r>
                        <a:rPr lang="en-US" sz="1600" dirty="0" err="1">
                          <a:latin typeface="Arial" panose="020B0604020202020204" pitchFamily="34" charset="0"/>
                          <a:cs typeface="Arial" panose="020B0604020202020204" pitchFamily="34" charset="0"/>
                        </a:rPr>
                        <a:t>Bonete</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Maja</a:t>
                      </a:r>
                      <a:r>
                        <a:rPr lang="en-US" sz="1600" dirty="0">
                          <a:latin typeface="Arial" panose="020B0604020202020204" pitchFamily="34" charset="0"/>
                          <a:cs typeface="Arial" panose="020B0604020202020204" pitchFamily="34" charset="0"/>
                        </a:rPr>
                        <a:t> Jensen,  </a:t>
                      </a:r>
                      <a:r>
                        <a:rPr lang="en-US" sz="1600" dirty="0" err="1">
                          <a:latin typeface="Arial" panose="020B0604020202020204" pitchFamily="34" charset="0"/>
                          <a:cs typeface="Arial" panose="020B0604020202020204" pitchFamily="34" charset="0"/>
                        </a:rPr>
                        <a:t>Gergely</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Katona</a:t>
                      </a:r>
                      <a:r>
                        <a:rPr lang="en-US" sz="1600" dirty="0">
                          <a:latin typeface="Arial" panose="020B0604020202020204" pitchFamily="34" charset="0"/>
                          <a:cs typeface="Arial" panose="020B0604020202020204" pitchFamily="34" charset="0"/>
                        </a:rPr>
                        <a:t> (2019).</a:t>
                      </a:r>
                    </a:p>
                  </a:txBody>
                  <a:tcPr/>
                </a:tc>
                <a:tc>
                  <a:txBody>
                    <a:bodyPr/>
                    <a:lstStyle/>
                    <a:p>
                      <a:pPr algn="l"/>
                      <a:r>
                        <a:rPr lang="en-US" sz="1600" b="0" i="0" dirty="0">
                          <a:solidFill>
                            <a:srgbClr val="1C1D1E"/>
                          </a:solidFill>
                          <a:effectLst/>
                          <a:latin typeface="Open Sans"/>
                        </a:rPr>
                        <a:t>A practical guide to developing virtual and augmented reality exercises for teaching structural biology</a:t>
                      </a:r>
                    </a:p>
                  </a:txBody>
                  <a:tcPr/>
                </a:tc>
                <a:tc>
                  <a:txBody>
                    <a:bodyPr/>
                    <a:lstStyle/>
                    <a:p>
                      <a:r>
                        <a:rPr lang="en-US" b="1" dirty="0">
                          <a:latin typeface="Arial" panose="020B0604020202020204" pitchFamily="34" charset="0"/>
                          <a:cs typeface="Arial" panose="020B0604020202020204" pitchFamily="34" charset="0"/>
                        </a:rPr>
                        <a:t>Sweden</a:t>
                      </a:r>
                    </a:p>
                  </a:txBody>
                  <a:tcPr/>
                </a:tc>
                <a:tc>
                  <a:txBody>
                    <a:bodyPr/>
                    <a:lstStyle/>
                    <a:p>
                      <a:r>
                        <a:rPr lang="en-US" sz="1600" b="0" i="0" dirty="0" err="1">
                          <a:solidFill>
                            <a:srgbClr val="000000"/>
                          </a:solidFill>
                          <a:effectLst/>
                          <a:latin typeface="Arial" panose="020B0604020202020204" pitchFamily="34" charset="0"/>
                          <a:cs typeface="Arial" panose="020B0604020202020204" pitchFamily="34" charset="0"/>
                        </a:rPr>
                        <a:t>Sketchfab</a:t>
                      </a:r>
                      <a:r>
                        <a:rPr lang="en-US" sz="1600" b="0" i="0" dirty="0">
                          <a:solidFill>
                            <a:srgbClr val="000000"/>
                          </a:solidFill>
                          <a:effectLst/>
                          <a:latin typeface="Arial" panose="020B0604020202020204" pitchFamily="34" charset="0"/>
                          <a:cs typeface="Arial" panose="020B0604020202020204" pitchFamily="34" charset="0"/>
                        </a:rPr>
                        <a:t> Android and </a:t>
                      </a:r>
                      <a:r>
                        <a:rPr lang="en-US" sz="1600" b="0" i="0" dirty="0" err="1">
                          <a:solidFill>
                            <a:srgbClr val="000000"/>
                          </a:solidFill>
                          <a:effectLst/>
                          <a:latin typeface="Arial" panose="020B0604020202020204" pitchFamily="34" charset="0"/>
                          <a:cs typeface="Arial" panose="020B0604020202020204" pitchFamily="34" charset="0"/>
                        </a:rPr>
                        <a:t>iOS</a:t>
                      </a:r>
                      <a:r>
                        <a:rPr lang="en-US" sz="1600" b="0" i="0" dirty="0">
                          <a:solidFill>
                            <a:srgbClr val="000000"/>
                          </a:solidFill>
                          <a:effectLst/>
                          <a:latin typeface="Arial" panose="020B0604020202020204" pitchFamily="34" charset="0"/>
                          <a:cs typeface="Arial" panose="020B0604020202020204" pitchFamily="34" charset="0"/>
                        </a:rPr>
                        <a:t> applications</a:t>
                      </a:r>
                      <a:endParaRPr lang="en-US" sz="1600" b="1"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Deep</a:t>
                      </a:r>
                      <a:r>
                        <a:rPr lang="en-US" sz="1600" baseline="0" dirty="0">
                          <a:latin typeface="Arial" panose="020B0604020202020204" pitchFamily="34" charset="0"/>
                          <a:cs typeface="Arial" panose="020B0604020202020204" pitchFamily="34" charset="0"/>
                        </a:rPr>
                        <a:t> Learning of Biology</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267892">
                <a:tc>
                  <a:txBody>
                    <a:bodyPr/>
                    <a:lstStyle/>
                    <a:p>
                      <a:r>
                        <a:rPr lang="en-US" sz="1600" dirty="0">
                          <a:latin typeface="Arial" panose="020B0604020202020204" pitchFamily="34" charset="0"/>
                          <a:cs typeface="Arial" panose="020B0604020202020204" pitchFamily="34" charset="0"/>
                        </a:rPr>
                        <a:t>Ivan </a:t>
                      </a:r>
                      <a:r>
                        <a:rPr lang="en-US" sz="1600" dirty="0" err="1">
                          <a:latin typeface="Arial" panose="020B0604020202020204" pitchFamily="34" charset="0"/>
                          <a:cs typeface="Arial" panose="020B0604020202020204" pitchFamily="34" charset="0"/>
                        </a:rPr>
                        <a:t>Stojsic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Andelija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Ivkov</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Dzigurski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Olja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Maricic</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Ljubica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Ivanovic</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Bibic</a:t>
                      </a:r>
                      <a:r>
                        <a:rPr lang="en-US" sz="1600" dirty="0">
                          <a:latin typeface="Arial" panose="020B0604020202020204" pitchFamily="34" charset="0"/>
                          <a:cs typeface="Arial" panose="020B0604020202020204" pitchFamily="34" charset="0"/>
                        </a:rPr>
                        <a:t> , </a:t>
                      </a:r>
                      <a:r>
                        <a:rPr lang="en-US" sz="1600" dirty="0" err="1">
                          <a:latin typeface="Arial" panose="020B0604020202020204" pitchFamily="34" charset="0"/>
                          <a:cs typeface="Arial" panose="020B0604020202020204" pitchFamily="34" charset="0"/>
                        </a:rPr>
                        <a:t>Smiljana</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Dukicin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Vučkovic</a:t>
                      </a:r>
                      <a:r>
                        <a:rPr lang="en-US" sz="1600" dirty="0">
                          <a:latin typeface="Arial" panose="020B0604020202020204" pitchFamily="34" charset="0"/>
                          <a:cs typeface="Arial" panose="020B0604020202020204" pitchFamily="34" charset="0"/>
                        </a:rPr>
                        <a:t>,</a:t>
                      </a:r>
                      <a:r>
                        <a:rPr lang="en-US" sz="1600" baseline="0" dirty="0">
                          <a:latin typeface="Arial" panose="020B0604020202020204" pitchFamily="34" charset="0"/>
                          <a:cs typeface="Arial" panose="020B0604020202020204" pitchFamily="34" charset="0"/>
                        </a:rPr>
                        <a:t> (2016)</a:t>
                      </a:r>
                      <a:endParaRPr lang="en-US" sz="1600" dirty="0">
                        <a:latin typeface="Arial" panose="020B0604020202020204" pitchFamily="34" charset="0"/>
                        <a:cs typeface="Arial" panose="020B0604020202020204" pitchFamily="34" charset="0"/>
                      </a:endParaRPr>
                    </a:p>
                  </a:txBody>
                  <a:tcPr/>
                </a:tc>
                <a:tc>
                  <a:txBody>
                    <a:bodyPr/>
                    <a:lstStyle/>
                    <a:p>
                      <a:r>
                        <a:rPr lang="en-US" sz="1600" dirty="0">
                          <a:effectLst/>
                          <a:latin typeface="Arial" panose="020B0604020202020204" pitchFamily="34" charset="0"/>
                          <a:ea typeface="Calibri" panose="020F0502020204030204" pitchFamily="34" charset="0"/>
                          <a:cs typeface="Arial" panose="020B0604020202020204" pitchFamily="34" charset="0"/>
                        </a:rPr>
                        <a:t> Possible Application of Virtual Reality in Geography Teaching.</a:t>
                      </a:r>
                      <a:endParaRPr lang="en-US" sz="1600" b="0" dirty="0">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Serbia</a:t>
                      </a:r>
                    </a:p>
                  </a:txBody>
                  <a:tcPr/>
                </a:tc>
                <a:tc>
                  <a:txBody>
                    <a:bodyPr/>
                    <a:lstStyle/>
                    <a:p>
                      <a:r>
                        <a:rPr lang="en-US" sz="1600" b="0" dirty="0">
                          <a:latin typeface="Arial" panose="020B0604020202020204" pitchFamily="34" charset="0"/>
                          <a:cs typeface="Arial" panose="020B0604020202020204" pitchFamily="34" charset="0"/>
                        </a:rPr>
                        <a:t>Google Expeditions used with Google Cardboards</a:t>
                      </a:r>
                    </a:p>
                  </a:txBody>
                  <a:tcPr/>
                </a:tc>
                <a:tc>
                  <a:txBody>
                    <a:bodyPr/>
                    <a:lstStyle/>
                    <a:p>
                      <a:r>
                        <a:rPr lang="en-US" sz="1600" dirty="0">
                          <a:latin typeface="Arial" panose="020B0604020202020204" pitchFamily="34" charset="0"/>
                          <a:cs typeface="Arial" panose="020B0604020202020204" pitchFamily="34" charset="0"/>
                        </a:rPr>
                        <a:t>Expeditions and other VR apps for Google Cardboard can enhance geography education</a:t>
                      </a:r>
                    </a:p>
                  </a:txBody>
                  <a:tcPr/>
                </a:tc>
                <a:extLst>
                  <a:ext uri="{0D108BD9-81ED-4DB2-BD59-A6C34878D82A}">
                    <a16:rowId xmlns:a16="http://schemas.microsoft.com/office/drawing/2014/main" val="10002"/>
                  </a:ext>
                </a:extLst>
              </a:tr>
              <a:tr h="1057840">
                <a:tc>
                  <a:txBody>
                    <a:bodyPr/>
                    <a:lstStyle/>
                    <a:p>
                      <a:r>
                        <a:rPr lang="en-US" sz="1600" dirty="0" err="1">
                          <a:latin typeface="Arial" panose="020B0604020202020204" pitchFamily="34" charset="0"/>
                          <a:cs typeface="Arial" panose="020B0604020202020204" pitchFamily="34" charset="0"/>
                        </a:rPr>
                        <a:t>Birgitte</a:t>
                      </a:r>
                      <a:r>
                        <a:rPr lang="en-US" sz="1600" dirty="0">
                          <a:latin typeface="Arial" panose="020B0604020202020204" pitchFamily="34" charset="0"/>
                          <a:cs typeface="Arial" panose="020B0604020202020204" pitchFamily="34" charset="0"/>
                        </a:rPr>
                        <a:t> Lund Nielsen, </a:t>
                      </a:r>
                      <a:r>
                        <a:rPr lang="en-US" sz="1600" dirty="0" err="1">
                          <a:latin typeface="Arial" panose="020B0604020202020204" pitchFamily="34" charset="0"/>
                          <a:cs typeface="Arial" panose="020B0604020202020204" pitchFamily="34" charset="0"/>
                        </a:rPr>
                        <a:t>Harald</a:t>
                      </a:r>
                      <a:r>
                        <a:rPr lang="en-US" sz="1600" dirty="0">
                          <a:latin typeface="Arial" panose="020B0604020202020204" pitchFamily="34" charset="0"/>
                          <a:cs typeface="Arial" panose="020B0604020202020204" pitchFamily="34" charset="0"/>
                        </a:rPr>
                        <a:t> Brandt, </a:t>
                      </a:r>
                      <a:r>
                        <a:rPr lang="en-US" sz="1600" dirty="0" err="1">
                          <a:latin typeface="Arial" panose="020B0604020202020204" pitchFamily="34" charset="0"/>
                          <a:cs typeface="Arial" panose="020B0604020202020204" pitchFamily="34" charset="0"/>
                        </a:rPr>
                        <a:t>Hakon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Swensen</a:t>
                      </a:r>
                      <a:r>
                        <a:rPr lang="en-US" sz="1600" dirty="0">
                          <a:latin typeface="Arial" panose="020B0604020202020204" pitchFamily="34" charset="0"/>
                          <a:cs typeface="Arial" panose="020B0604020202020204" pitchFamily="34" charset="0"/>
                        </a:rPr>
                        <a:t>, (2016).</a:t>
                      </a:r>
                    </a:p>
                  </a:txBody>
                  <a:tcPr/>
                </a:tc>
                <a:tc>
                  <a:txBody>
                    <a:bodyPr/>
                    <a:lstStyle/>
                    <a:p>
                      <a:r>
                        <a:rPr lang="en-US" sz="1600" b="0" dirty="0">
                          <a:latin typeface="Arial" panose="020B0604020202020204" pitchFamily="34" charset="0"/>
                          <a:cs typeface="Arial" panose="020B0604020202020204" pitchFamily="34" charset="0"/>
                        </a:rPr>
                        <a:t>Augmented</a:t>
                      </a:r>
                      <a:r>
                        <a:rPr lang="en-US" sz="1600" b="0" baseline="0" dirty="0">
                          <a:latin typeface="Arial" panose="020B0604020202020204" pitchFamily="34" charset="0"/>
                          <a:cs typeface="Arial" panose="020B0604020202020204" pitchFamily="34" charset="0"/>
                        </a:rPr>
                        <a:t> Reality in Science Education-Affordances for student learning.</a:t>
                      </a:r>
                      <a:endParaRPr lang="en-US" sz="1600" b="0" dirty="0">
                        <a:latin typeface="Arial" panose="020B0604020202020204" pitchFamily="34" charset="0"/>
                        <a:cs typeface="Arial" panose="020B0604020202020204" pitchFamily="34" charset="0"/>
                      </a:endParaRPr>
                    </a:p>
                  </a:txBody>
                  <a:tcPr/>
                </a:tc>
                <a:tc>
                  <a:txBody>
                    <a:bodyPr/>
                    <a:lstStyle/>
                    <a:p>
                      <a:r>
                        <a:rPr lang="en-US" b="1" dirty="0">
                          <a:latin typeface="Arial" panose="020B0604020202020204" pitchFamily="34" charset="0"/>
                          <a:cs typeface="Arial" panose="020B0604020202020204" pitchFamily="34" charset="0"/>
                        </a:rPr>
                        <a:t>Denmark</a:t>
                      </a:r>
                    </a:p>
                  </a:txBody>
                  <a:tcPr/>
                </a:tc>
                <a:tc>
                  <a:txBody>
                    <a:bodyPr/>
                    <a:lstStyle/>
                    <a:p>
                      <a:pPr algn="ctr"/>
                      <a:r>
                        <a:rPr lang="en-US" sz="1600" b="0" dirty="0">
                          <a:latin typeface="Arial" panose="020B0604020202020204" pitchFamily="34" charset="0"/>
                          <a:cs typeface="Arial" panose="020B0604020202020204" pitchFamily="34" charset="0"/>
                        </a:rPr>
                        <a:t>Sandbox</a:t>
                      </a:r>
                      <a:r>
                        <a:rPr lang="en-US" sz="1600" b="0" baseline="0" dirty="0">
                          <a:latin typeface="Arial" panose="020B0604020202020204" pitchFamily="34" charset="0"/>
                          <a:cs typeface="Arial" panose="020B0604020202020204" pitchFamily="34" charset="0"/>
                        </a:rPr>
                        <a:t> AR system</a:t>
                      </a:r>
                      <a:endParaRPr lang="en-US" sz="1600" b="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Bridging</a:t>
                      </a:r>
                      <a:r>
                        <a:rPr lang="en-US" sz="1600" baseline="0" dirty="0">
                          <a:latin typeface="Arial" panose="020B0604020202020204" pitchFamily="34" charset="0"/>
                          <a:cs typeface="Arial" panose="020B0604020202020204" pitchFamily="34" charset="0"/>
                        </a:rPr>
                        <a:t> formal and informal learning, concrete science examples, presence and involvement. </a:t>
                      </a:r>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653564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b="1" dirty="0">
                <a:solidFill>
                  <a:prstClr val="black"/>
                </a:solidFill>
              </a:rPr>
              <a:t>Literature Review</a:t>
            </a:r>
            <a:endParaRPr lang="en-US" dirty="0"/>
          </a:p>
        </p:txBody>
      </p:sp>
      <p:sp>
        <p:nvSpPr>
          <p:cNvPr id="3" name="Content Placeholder 2"/>
          <p:cNvSpPr>
            <a:spLocks noGrp="1"/>
          </p:cNvSpPr>
          <p:nvPr>
            <p:ph idx="1"/>
          </p:nvPr>
        </p:nvSpPr>
        <p:spPr/>
        <p:txBody>
          <a:bodyPr/>
          <a:lstStyle/>
          <a:p>
            <a:pPr marL="0" indent="0" fontAlgn="t">
              <a:buNone/>
            </a:pPr>
            <a:endParaRPr lang="en-US" dirty="0"/>
          </a:p>
          <a:p>
            <a:endParaRPr lang="en-US" dirty="0"/>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237014348"/>
              </p:ext>
            </p:extLst>
          </p:nvPr>
        </p:nvGraphicFramePr>
        <p:xfrm>
          <a:off x="0" y="2258684"/>
          <a:ext cx="12192000" cy="3894661"/>
        </p:xfrm>
        <a:graphic>
          <a:graphicData uri="http://schemas.openxmlformats.org/drawingml/2006/table">
            <a:tbl>
              <a:tblPr firstRow="1" bandRow="1">
                <a:tableStyleId>{7DF18680-E054-41AD-8BC1-D1AEF772440D}</a:tableStyleId>
              </a:tblPr>
              <a:tblGrid>
                <a:gridCol w="2125014">
                  <a:extLst>
                    <a:ext uri="{9D8B030D-6E8A-4147-A177-3AD203B41FA5}">
                      <a16:colId xmlns:a16="http://schemas.microsoft.com/office/drawing/2014/main" val="20000"/>
                    </a:ext>
                  </a:extLst>
                </a:gridCol>
                <a:gridCol w="2751786">
                  <a:extLst>
                    <a:ext uri="{9D8B030D-6E8A-4147-A177-3AD203B41FA5}">
                      <a16:colId xmlns:a16="http://schemas.microsoft.com/office/drawing/2014/main" val="20001"/>
                    </a:ext>
                  </a:extLst>
                </a:gridCol>
                <a:gridCol w="2129307">
                  <a:extLst>
                    <a:ext uri="{9D8B030D-6E8A-4147-A177-3AD203B41FA5}">
                      <a16:colId xmlns:a16="http://schemas.microsoft.com/office/drawing/2014/main" val="20002"/>
                    </a:ext>
                  </a:extLst>
                </a:gridCol>
                <a:gridCol w="2099256">
                  <a:extLst>
                    <a:ext uri="{9D8B030D-6E8A-4147-A177-3AD203B41FA5}">
                      <a16:colId xmlns:a16="http://schemas.microsoft.com/office/drawing/2014/main" val="20003"/>
                    </a:ext>
                  </a:extLst>
                </a:gridCol>
                <a:gridCol w="3086637">
                  <a:extLst>
                    <a:ext uri="{9D8B030D-6E8A-4147-A177-3AD203B41FA5}">
                      <a16:colId xmlns:a16="http://schemas.microsoft.com/office/drawing/2014/main" val="20004"/>
                    </a:ext>
                  </a:extLst>
                </a:gridCol>
              </a:tblGrid>
              <a:tr h="664820">
                <a:tc>
                  <a:txBody>
                    <a:bodyPr/>
                    <a:lstStyle/>
                    <a:p>
                      <a:pPr algn="ctr"/>
                      <a:r>
                        <a:rPr lang="en-US" sz="2400" dirty="0"/>
                        <a:t>Author/Year</a:t>
                      </a:r>
                    </a:p>
                  </a:txBody>
                  <a:tcPr/>
                </a:tc>
                <a:tc>
                  <a:txBody>
                    <a:bodyPr/>
                    <a:lstStyle/>
                    <a:p>
                      <a:pPr algn="ctr"/>
                      <a:r>
                        <a:rPr lang="en-US" sz="2400" dirty="0"/>
                        <a:t>Title</a:t>
                      </a:r>
                    </a:p>
                  </a:txBody>
                  <a:tcPr/>
                </a:tc>
                <a:tc>
                  <a:txBody>
                    <a:bodyPr/>
                    <a:lstStyle/>
                    <a:p>
                      <a:pPr algn="ctr"/>
                      <a:r>
                        <a:rPr lang="en-US" sz="2400" dirty="0"/>
                        <a:t>Country/City</a:t>
                      </a:r>
                    </a:p>
                  </a:txBody>
                  <a:tcPr/>
                </a:tc>
                <a:tc>
                  <a:txBody>
                    <a:bodyPr/>
                    <a:lstStyle/>
                    <a:p>
                      <a:pPr algn="ctr"/>
                      <a:r>
                        <a:rPr lang="en-US" sz="2400" dirty="0"/>
                        <a:t>Virtual Tools</a:t>
                      </a:r>
                    </a:p>
                  </a:txBody>
                  <a:tcPr/>
                </a:tc>
                <a:tc>
                  <a:txBody>
                    <a:bodyPr/>
                    <a:lstStyle/>
                    <a:p>
                      <a:pPr algn="ctr"/>
                      <a:r>
                        <a:rPr lang="en-US" sz="2400" dirty="0"/>
                        <a:t>Findings</a:t>
                      </a:r>
                    </a:p>
                  </a:txBody>
                  <a:tcPr/>
                </a:tc>
                <a:extLst>
                  <a:ext uri="{0D108BD9-81ED-4DB2-BD59-A6C34878D82A}">
                    <a16:rowId xmlns:a16="http://schemas.microsoft.com/office/drawing/2014/main" val="10000"/>
                  </a:ext>
                </a:extLst>
              </a:tr>
              <a:tr h="1197735">
                <a:tc>
                  <a:txBody>
                    <a:bodyPr/>
                    <a:lstStyle/>
                    <a:p>
                      <a:r>
                        <a:rPr lang="en-US" sz="1600" dirty="0">
                          <a:latin typeface="Arial" panose="020B0604020202020204" pitchFamily="34" charset="0"/>
                          <a:cs typeface="Arial" panose="020B0604020202020204" pitchFamily="34" charset="0"/>
                        </a:rPr>
                        <a:t>Steve Chi-Yin Yuen, </a:t>
                      </a:r>
                      <a:r>
                        <a:rPr lang="en-US" sz="1600" dirty="0" err="1">
                          <a:latin typeface="Arial" panose="020B0604020202020204" pitchFamily="34" charset="0"/>
                          <a:cs typeface="Arial" panose="020B0604020202020204" pitchFamily="34" charset="0"/>
                        </a:rPr>
                        <a:t>Gallayanee</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Yaoyuneyong</a:t>
                      </a:r>
                      <a:r>
                        <a:rPr lang="en-US" sz="1600" dirty="0">
                          <a:latin typeface="Arial" panose="020B0604020202020204" pitchFamily="34" charset="0"/>
                          <a:cs typeface="Arial" panose="020B0604020202020204" pitchFamily="34" charset="0"/>
                        </a:rPr>
                        <a:t>, Erik Johnson, (2011).</a:t>
                      </a:r>
                    </a:p>
                    <a:p>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Augmented Reality: An Overview and Five Directions of AR in Education</a:t>
                      </a:r>
                    </a:p>
                  </a:txBody>
                  <a:tcPr/>
                </a:tc>
                <a:tc>
                  <a:txBody>
                    <a:bodyPr/>
                    <a:lstStyle/>
                    <a:p>
                      <a:r>
                        <a:rPr lang="en-US" sz="2000" b="1" dirty="0">
                          <a:latin typeface="Arial" panose="020B0604020202020204" pitchFamily="34" charset="0"/>
                          <a:cs typeface="Arial" panose="020B0604020202020204" pitchFamily="34" charset="0"/>
                        </a:rPr>
                        <a:t>Mississippi</a:t>
                      </a:r>
                    </a:p>
                  </a:txBody>
                  <a:tcPr/>
                </a:tc>
                <a:tc>
                  <a:txBody>
                    <a:bodyPr/>
                    <a:lstStyle/>
                    <a:p>
                      <a:r>
                        <a:rPr lang="en-US" b="0" dirty="0">
                          <a:latin typeface="Arial" panose="020B0604020202020204" pitchFamily="34" charset="0"/>
                          <a:cs typeface="Arial" panose="020B0604020202020204" pitchFamily="34" charset="0"/>
                        </a:rPr>
                        <a:t>Mobile devices </a:t>
                      </a:r>
                    </a:p>
                  </a:txBody>
                  <a:tcPr/>
                </a:tc>
                <a:tc>
                  <a:txBody>
                    <a:bodyPr/>
                    <a:lstStyle/>
                    <a:p>
                      <a:r>
                        <a:rPr lang="en-US" b="0" dirty="0">
                          <a:latin typeface="Arial" panose="020B0604020202020204" pitchFamily="34" charset="0"/>
                          <a:cs typeface="Arial" panose="020B0604020202020204" pitchFamily="34" charset="0"/>
                        </a:rPr>
                        <a:t>Medical, Military, AR books, AR gaming, Skills training</a:t>
                      </a:r>
                    </a:p>
                  </a:txBody>
                  <a:tcPr/>
                </a:tc>
                <a:extLst>
                  <a:ext uri="{0D108BD9-81ED-4DB2-BD59-A6C34878D82A}">
                    <a16:rowId xmlns:a16="http://schemas.microsoft.com/office/drawing/2014/main" val="10001"/>
                  </a:ext>
                </a:extLst>
              </a:tr>
              <a:tr h="852401">
                <a:tc>
                  <a:txBody>
                    <a:bodyPr/>
                    <a:lstStyle/>
                    <a:p>
                      <a:r>
                        <a:rPr lang="en-US" sz="1600" dirty="0">
                          <a:latin typeface="Arial" panose="020B0604020202020204" pitchFamily="34" charset="0"/>
                          <a:cs typeface="Arial" panose="020B0604020202020204" pitchFamily="34" charset="0"/>
                        </a:rPr>
                        <a:t>B</a:t>
                      </a:r>
                      <a:r>
                        <a:rPr lang="en-US" sz="1600" baseline="0" dirty="0">
                          <a:latin typeface="Arial" panose="020B0604020202020204" pitchFamily="34" charset="0"/>
                          <a:cs typeface="Arial" panose="020B0604020202020204" pitchFamily="34" charset="0"/>
                        </a:rPr>
                        <a:t> </a:t>
                      </a:r>
                      <a:r>
                        <a:rPr lang="en-US" sz="1600" baseline="0" dirty="0" err="1">
                          <a:latin typeface="Arial" panose="020B0604020202020204" pitchFamily="34" charset="0"/>
                          <a:cs typeface="Arial" panose="020B0604020202020204" pitchFamily="34" charset="0"/>
                        </a:rPr>
                        <a:t>Maleke</a:t>
                      </a:r>
                      <a:r>
                        <a:rPr lang="en-US" sz="1600" baseline="0" dirty="0">
                          <a:latin typeface="Arial" panose="020B0604020202020204" pitchFamily="34" charset="0"/>
                          <a:cs typeface="Arial" panose="020B0604020202020204" pitchFamily="34" charset="0"/>
                        </a:rPr>
                        <a:t>, D </a:t>
                      </a:r>
                      <a:r>
                        <a:rPr lang="en-US" sz="1600" baseline="0" dirty="0" err="1">
                          <a:latin typeface="Arial" panose="020B0604020202020204" pitchFamily="34" charset="0"/>
                          <a:cs typeface="Arial" panose="020B0604020202020204" pitchFamily="34" charset="0"/>
                        </a:rPr>
                        <a:t>Paseru</a:t>
                      </a:r>
                      <a:r>
                        <a:rPr lang="en-US" sz="1600" baseline="0" dirty="0">
                          <a:latin typeface="Arial" panose="020B0604020202020204" pitchFamily="34" charset="0"/>
                          <a:cs typeface="Arial" panose="020B0604020202020204" pitchFamily="34" charset="0"/>
                        </a:rPr>
                        <a:t>, R Padang, (2017).</a:t>
                      </a:r>
                      <a:endParaRPr lang="en-US" sz="1600" dirty="0">
                        <a:latin typeface="Arial" panose="020B0604020202020204" pitchFamily="34" charset="0"/>
                        <a:cs typeface="Arial" panose="020B0604020202020204" pitchFamily="34" charset="0"/>
                      </a:endParaRPr>
                    </a:p>
                  </a:txBody>
                  <a:tcPr/>
                </a:tc>
                <a:tc>
                  <a:txBody>
                    <a:bodyPr/>
                    <a:lstStyle/>
                    <a:p>
                      <a:r>
                        <a:rPr lang="en-US" sz="1600" dirty="0">
                          <a:latin typeface="Arial" panose="020B0604020202020204" pitchFamily="34" charset="0"/>
                          <a:cs typeface="Arial" panose="020B0604020202020204" pitchFamily="34" charset="0"/>
                        </a:rPr>
                        <a:t>Learning Application of Astronomy Based AR using Android Platform.</a:t>
                      </a:r>
                    </a:p>
                  </a:txBody>
                  <a:tcPr/>
                </a:tc>
                <a:tc>
                  <a:txBody>
                    <a:bodyPr/>
                    <a:lstStyle/>
                    <a:p>
                      <a:r>
                        <a:rPr lang="en-US" sz="2000" b="1" dirty="0">
                          <a:latin typeface="Arial" panose="020B0604020202020204" pitchFamily="34" charset="0"/>
                          <a:cs typeface="Arial" panose="020B0604020202020204" pitchFamily="34" charset="0"/>
                        </a:rPr>
                        <a:t>Indonesia</a:t>
                      </a:r>
                    </a:p>
                  </a:txBody>
                  <a:tcPr/>
                </a:tc>
                <a:tc>
                  <a:txBody>
                    <a:bodyPr/>
                    <a:lstStyle/>
                    <a:p>
                      <a:r>
                        <a:rPr lang="en-US" dirty="0">
                          <a:latin typeface="Arial" panose="020B0604020202020204" pitchFamily="34" charset="0"/>
                          <a:cs typeface="Arial" panose="020B0604020202020204" pitchFamily="34" charset="0"/>
                        </a:rPr>
                        <a:t>Android</a:t>
                      </a:r>
                      <a:r>
                        <a:rPr lang="en-US" baseline="0" dirty="0">
                          <a:latin typeface="Arial" panose="020B0604020202020204" pitchFamily="34" charset="0"/>
                          <a:cs typeface="Arial" panose="020B0604020202020204" pitchFamily="34" charset="0"/>
                        </a:rPr>
                        <a:t> based d</a:t>
                      </a:r>
                      <a:r>
                        <a:rPr lang="en-US" dirty="0">
                          <a:latin typeface="Arial" panose="020B0604020202020204" pitchFamily="34" charset="0"/>
                          <a:cs typeface="Arial" panose="020B0604020202020204" pitchFamily="34" charset="0"/>
                        </a:rPr>
                        <a:t>evices </a:t>
                      </a:r>
                    </a:p>
                  </a:txBody>
                  <a:tcPr/>
                </a:tc>
                <a:tc>
                  <a:txBody>
                    <a:bodyPr/>
                    <a:lstStyle/>
                    <a:p>
                      <a:r>
                        <a:rPr lang="en-US" dirty="0">
                          <a:latin typeface="Arial" panose="020B0604020202020204" pitchFamily="34" charset="0"/>
                          <a:cs typeface="Arial" panose="020B0604020202020204" pitchFamily="34" charset="0"/>
                        </a:rPr>
                        <a:t>Interest</a:t>
                      </a:r>
                      <a:r>
                        <a:rPr lang="en-US" baseline="0" dirty="0">
                          <a:latin typeface="Arial" panose="020B0604020202020204" pitchFamily="34" charset="0"/>
                          <a:cs typeface="Arial" panose="020B0604020202020204" pitchFamily="34" charset="0"/>
                        </a:rPr>
                        <a:t> in Astronomy has developed.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852401">
                <a:tc>
                  <a:txBody>
                    <a:bodyPr/>
                    <a:lstStyle/>
                    <a:p>
                      <a:r>
                        <a:rPr lang="en-US" sz="1600" dirty="0">
                          <a:latin typeface="Arial" panose="020B0604020202020204" pitchFamily="34" charset="0"/>
                          <a:cs typeface="Arial" panose="020B0604020202020204" pitchFamily="34" charset="0"/>
                        </a:rPr>
                        <a:t>Phil </a:t>
                      </a:r>
                      <a:r>
                        <a:rPr lang="en-US" sz="1600" dirty="0" err="1">
                          <a:latin typeface="Arial" panose="020B0604020202020204" pitchFamily="34" charset="0"/>
                          <a:cs typeface="Arial" panose="020B0604020202020204" pitchFamily="34" charset="0"/>
                        </a:rPr>
                        <a:t>Diegmann</a:t>
                      </a:r>
                      <a:r>
                        <a:rPr lang="en-US" sz="1600" dirty="0">
                          <a:latin typeface="Arial" panose="020B0604020202020204" pitchFamily="34" charset="0"/>
                          <a:cs typeface="Arial" panose="020B0604020202020204" pitchFamily="34" charset="0"/>
                        </a:rPr>
                        <a:t>, Manuel Schmidt-</a:t>
                      </a:r>
                      <a:r>
                        <a:rPr lang="en-US" sz="1600" dirty="0" err="1">
                          <a:latin typeface="Arial" panose="020B0604020202020204" pitchFamily="34" charset="0"/>
                          <a:cs typeface="Arial" panose="020B0604020202020204" pitchFamily="34" charset="0"/>
                        </a:rPr>
                        <a:t>Kraepelin</a:t>
                      </a:r>
                      <a:r>
                        <a:rPr lang="en-US" sz="1600" dirty="0">
                          <a:latin typeface="Arial" panose="020B0604020202020204" pitchFamily="34" charset="0"/>
                          <a:cs typeface="Arial" panose="020B0604020202020204" pitchFamily="34" charset="0"/>
                        </a:rPr>
                        <a:t>, (2015)</a:t>
                      </a:r>
                    </a:p>
                  </a:txBody>
                  <a:tcPr/>
                </a:tc>
                <a:tc>
                  <a:txBody>
                    <a:bodyPr/>
                    <a:lstStyle/>
                    <a:p>
                      <a:r>
                        <a:rPr lang="en-US" sz="1600">
                          <a:latin typeface="Arial" panose="020B0604020202020204" pitchFamily="34" charset="0"/>
                          <a:cs typeface="Arial" panose="020B0604020202020204" pitchFamily="34" charset="0"/>
                        </a:rPr>
                        <a:t>Benefits of Augmented Reality in Educational Environments-A</a:t>
                      </a:r>
                      <a:r>
                        <a:rPr lang="en-US" sz="1600" baseline="0">
                          <a:latin typeface="Arial" panose="020B0604020202020204" pitchFamily="34" charset="0"/>
                          <a:cs typeface="Arial" panose="020B0604020202020204" pitchFamily="34" charset="0"/>
                        </a:rPr>
                        <a:t> systematic Literature Review</a:t>
                      </a:r>
                      <a:endParaRPr lang="en-US" sz="1600"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Germany</a:t>
                      </a:r>
                    </a:p>
                  </a:txBody>
                  <a:tcPr/>
                </a:tc>
                <a:tc>
                  <a:txBody>
                    <a:bodyPr/>
                    <a:lstStyle/>
                    <a:p>
                      <a:r>
                        <a:rPr lang="en-US" dirty="0">
                          <a:latin typeface="Arial" panose="020B0604020202020204" pitchFamily="34" charset="0"/>
                          <a:cs typeface="Arial" panose="020B0604020202020204" pitchFamily="34" charset="0"/>
                        </a:rPr>
                        <a:t>Mobile Devices and web based tools</a:t>
                      </a:r>
                    </a:p>
                  </a:txBody>
                  <a:tcPr/>
                </a:tc>
                <a:tc>
                  <a:txBody>
                    <a:bodyPr/>
                    <a:lstStyle/>
                    <a:p>
                      <a:r>
                        <a:rPr lang="en-US" dirty="0">
                          <a:latin typeface="Arial" panose="020B0604020202020204" pitchFamily="34" charset="0"/>
                          <a:cs typeface="Arial" panose="020B0604020202020204" pitchFamily="34" charset="0"/>
                        </a:rPr>
                        <a:t>Motivation, Attention, Concentration, Satisfaction, Creativity, Retention,</a:t>
                      </a:r>
                      <a:r>
                        <a:rPr lang="en-US" baseline="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631205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98DA3-798A-4B26-A3CC-CB6EE2F411D3}"/>
              </a:ext>
            </a:extLst>
          </p:cNvPr>
          <p:cNvSpPr>
            <a:spLocks noGrp="1"/>
          </p:cNvSpPr>
          <p:nvPr>
            <p:ph type="title"/>
          </p:nvPr>
        </p:nvSpPr>
        <p:spPr/>
        <p:txBody>
          <a:bodyPr>
            <a:normAutofit/>
          </a:bodyPr>
          <a:lstStyle/>
          <a:p>
            <a:pPr algn="ctr"/>
            <a:r>
              <a:rPr lang="en-US" sz="5400" b="1" dirty="0"/>
              <a:t>Data Analysis</a:t>
            </a:r>
          </a:p>
        </p:txBody>
      </p:sp>
      <p:sp>
        <p:nvSpPr>
          <p:cNvPr id="3" name="Content Placeholder 2">
            <a:extLst>
              <a:ext uri="{FF2B5EF4-FFF2-40B4-BE49-F238E27FC236}">
                <a16:creationId xmlns:a16="http://schemas.microsoft.com/office/drawing/2014/main" id="{3E31194F-95B3-4584-BE15-19FD8F2AB440}"/>
              </a:ext>
            </a:extLst>
          </p:cNvPr>
          <p:cNvSpPr>
            <a:spLocks noGrp="1"/>
          </p:cNvSpPr>
          <p:nvPr>
            <p:ph idx="1"/>
          </p:nvPr>
        </p:nvSpPr>
        <p:spPr>
          <a:xfrm>
            <a:off x="1934817" y="2249487"/>
            <a:ext cx="8282609" cy="3541714"/>
          </a:xfrm>
        </p:spPr>
        <p:txBody>
          <a:bodyPr/>
          <a:lstStyle/>
          <a:p>
            <a:pPr>
              <a:buFont typeface="Wingdings" panose="05000000000000000000" pitchFamily="2" charset="2"/>
              <a:buChar char="§"/>
            </a:pPr>
            <a:r>
              <a:rPr lang="en-US" dirty="0"/>
              <a:t> </a:t>
            </a:r>
            <a:r>
              <a:rPr lang="en-US" sz="3200" dirty="0"/>
              <a:t>After collecting the relevant literature, meta-analysis was done. </a:t>
            </a:r>
          </a:p>
          <a:p>
            <a:pPr>
              <a:buFont typeface="Wingdings" panose="05000000000000000000" pitchFamily="2" charset="2"/>
              <a:buChar char="§"/>
            </a:pPr>
            <a:r>
              <a:rPr lang="en-US" sz="3200" dirty="0"/>
              <a:t> The relevant literature was searched from different research journals.</a:t>
            </a:r>
            <a:endParaRPr lang="en-US" dirty="0"/>
          </a:p>
        </p:txBody>
      </p:sp>
    </p:spTree>
    <p:extLst>
      <p:ext uri="{BB962C8B-B14F-4D97-AF65-F5344CB8AC3E}">
        <p14:creationId xmlns:p14="http://schemas.microsoft.com/office/powerpoint/2010/main" val="2684698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Findings </a:t>
            </a:r>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
        <p:nvSpPr>
          <p:cNvPr id="6" name="Content Placeholder 5"/>
          <p:cNvSpPr>
            <a:spLocks noGrp="1"/>
          </p:cNvSpPr>
          <p:nvPr>
            <p:ph idx="1"/>
          </p:nvPr>
        </p:nvSpPr>
        <p:spPr>
          <a:xfrm>
            <a:off x="257577" y="2275245"/>
            <a:ext cx="11758412" cy="4344496"/>
          </a:xfrm>
        </p:spPr>
        <p:txBody>
          <a:bodyPr/>
          <a:lstStyle/>
          <a:p>
            <a:r>
              <a:rPr lang="en-US" dirty="0"/>
              <a:t>Virtual Worlds enable conducting experiments with the interactively knowledge,  enhance students’ creativity, motivation, and knowledge retention. </a:t>
            </a:r>
          </a:p>
          <a:p>
            <a:r>
              <a:rPr lang="en-US" dirty="0"/>
              <a:t> It is suitable for distance learning and promotes self-study and independent learning.</a:t>
            </a:r>
          </a:p>
          <a:p>
            <a:r>
              <a:rPr lang="en-US" dirty="0"/>
              <a:t> It gives better understanding and mitigate the feeling of isolation present in ODL, satisfaction with learning experience. </a:t>
            </a:r>
          </a:p>
          <a:p>
            <a:r>
              <a:rPr lang="en-US" dirty="0"/>
              <a:t>Use of virtual classroom influence the academic performance of the ODL learners.</a:t>
            </a:r>
          </a:p>
          <a:p>
            <a:r>
              <a:rPr lang="en-US" dirty="0"/>
              <a:t>It enhances higher order thinking skills of the learners.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72195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Findings </a:t>
            </a:r>
            <a:r>
              <a:rPr lang="en-US" sz="6000" dirty="0" err="1"/>
              <a:t>Cont</a:t>
            </a:r>
            <a:r>
              <a:rPr lang="en-US" sz="6000" dirty="0"/>
              <a:t>…..</a:t>
            </a:r>
          </a:p>
        </p:txBody>
      </p:sp>
      <p:sp>
        <p:nvSpPr>
          <p:cNvPr id="3" name="Content Placeholder 2"/>
          <p:cNvSpPr>
            <a:spLocks noGrp="1"/>
          </p:cNvSpPr>
          <p:nvPr>
            <p:ph idx="1"/>
          </p:nvPr>
        </p:nvSpPr>
        <p:spPr>
          <a:xfrm>
            <a:off x="1141413" y="2610096"/>
            <a:ext cx="9905999" cy="3541714"/>
          </a:xfrm>
        </p:spPr>
        <p:txBody>
          <a:bodyPr>
            <a:normAutofit/>
          </a:bodyPr>
          <a:lstStyle/>
          <a:p>
            <a:r>
              <a:rPr lang="en-US" dirty="0"/>
              <a:t>It improves spatial abilities of the learners.</a:t>
            </a:r>
          </a:p>
          <a:p>
            <a:r>
              <a:rPr lang="en-US" dirty="0"/>
              <a:t>Situated learning, Inquiry based learning, cognitive effort has been improved.</a:t>
            </a:r>
          </a:p>
          <a:p>
            <a:r>
              <a:rPr lang="en-US" dirty="0"/>
              <a:t>Collaborative learning, role playing, problem based learning, and creative learning of the students increases. </a:t>
            </a:r>
          </a:p>
          <a:p>
            <a:r>
              <a:rPr lang="en-US" dirty="0"/>
              <a:t> Bridging formal and informal learning, provide presence and involvement. </a:t>
            </a:r>
          </a:p>
          <a:p>
            <a:pPr marL="0" indent="0">
              <a:buNone/>
            </a:pPr>
            <a:endParaRPr lang="en-US" dirty="0"/>
          </a:p>
          <a:p>
            <a:endParaRPr lang="en-US" dirty="0"/>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1678001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Conclusion</a:t>
            </a:r>
          </a:p>
        </p:txBody>
      </p:sp>
      <p:sp>
        <p:nvSpPr>
          <p:cNvPr id="3" name="Content Placeholder 2"/>
          <p:cNvSpPr>
            <a:spLocks noGrp="1"/>
          </p:cNvSpPr>
          <p:nvPr>
            <p:ph idx="1"/>
          </p:nvPr>
        </p:nvSpPr>
        <p:spPr>
          <a:xfrm>
            <a:off x="347729" y="2249486"/>
            <a:ext cx="11552349" cy="4267223"/>
          </a:xfrm>
        </p:spPr>
        <p:txBody>
          <a:bodyPr>
            <a:normAutofit fontScale="85000" lnSpcReduction="20000"/>
          </a:bodyPr>
          <a:lstStyle/>
          <a:p>
            <a:pPr>
              <a:buFont typeface="Wingdings" panose="05000000000000000000" pitchFamily="2" charset="2"/>
              <a:buChar char="§"/>
            </a:pPr>
            <a:r>
              <a:rPr lang="en-US" sz="3600" dirty="0"/>
              <a:t> It was concluded that there were various tools using in the educational context around the world. </a:t>
            </a:r>
          </a:p>
          <a:p>
            <a:pPr>
              <a:buFont typeface="Wingdings" panose="05000000000000000000" pitchFamily="2" charset="2"/>
              <a:buChar char="§"/>
            </a:pPr>
            <a:r>
              <a:rPr lang="en-US" sz="3600" dirty="0"/>
              <a:t> It is concluded from the literature that virtual technologies can provide seamless learning experience but unfortunately it is not implementing in Pakistan. </a:t>
            </a:r>
          </a:p>
          <a:p>
            <a:pPr>
              <a:buFont typeface="Wingdings" panose="05000000000000000000" pitchFamily="2" charset="2"/>
              <a:buChar char="§"/>
            </a:pPr>
            <a:r>
              <a:rPr lang="en-US" sz="3600" dirty="0"/>
              <a:t> Having immense visualization capabilities and with flexibility of time and space, it should be used in the educational context of Pakistan particularly for the teaching and learning of sciences in ODL system.</a:t>
            </a:r>
          </a:p>
        </p:txBody>
      </p:sp>
      <p:pic>
        <p:nvPicPr>
          <p:cNvPr id="4" name="Picture 3"/>
          <p:cNvPicPr>
            <a:picLocks noChangeAspect="1"/>
          </p:cNvPicPr>
          <p:nvPr/>
        </p:nvPicPr>
        <p:blipFill rotWithShape="1">
          <a:blip r:embed="rId2"/>
          <a:srcRect l="71090" t="14524" r="6398" b="17252"/>
          <a:stretch/>
        </p:blipFill>
        <p:spPr>
          <a:xfrm>
            <a:off x="10785231" y="-27422"/>
            <a:ext cx="1406769" cy="1139483"/>
          </a:xfrm>
          <a:prstGeom prst="rect">
            <a:avLst/>
          </a:prstGeom>
        </p:spPr>
      </p:pic>
    </p:spTree>
    <p:extLst>
      <p:ext uri="{BB962C8B-B14F-4D97-AF65-F5344CB8AC3E}">
        <p14:creationId xmlns:p14="http://schemas.microsoft.com/office/powerpoint/2010/main" val="1074061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94F0D-CBF8-4ED3-AE7E-B9F64C58CD7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2D27F45-F0D6-44AC-824E-7AB53E808B1C}"/>
              </a:ext>
            </a:extLst>
          </p:cNvPr>
          <p:cNvSpPr>
            <a:spLocks noGrp="1"/>
          </p:cNvSpPr>
          <p:nvPr>
            <p:ph idx="1"/>
          </p:nvPr>
        </p:nvSpPr>
        <p:spPr>
          <a:xfrm>
            <a:off x="1432959" y="1586877"/>
            <a:ext cx="9905999" cy="4270583"/>
          </a:xfrm>
        </p:spPr>
        <p:txBody>
          <a:bodyPr>
            <a:normAutofit/>
          </a:bodyPr>
          <a:lstStyle/>
          <a:p>
            <a:pPr marL="0" indent="0">
              <a:buNone/>
            </a:pPr>
            <a:endParaRPr lang="en-US" sz="6600" dirty="0"/>
          </a:p>
          <a:p>
            <a:pPr marL="0" indent="0">
              <a:buNone/>
            </a:pPr>
            <a:r>
              <a:rPr lang="en-US" sz="6600" dirty="0"/>
              <a:t>           </a:t>
            </a:r>
            <a:r>
              <a:rPr lang="en-US" sz="6600" b="1" dirty="0"/>
              <a:t>Thank you </a:t>
            </a:r>
          </a:p>
        </p:txBody>
      </p:sp>
    </p:spTree>
    <p:extLst>
      <p:ext uri="{BB962C8B-B14F-4D97-AF65-F5344CB8AC3E}">
        <p14:creationId xmlns:p14="http://schemas.microsoft.com/office/powerpoint/2010/main" val="1578130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INTRODUCTION</a:t>
            </a:r>
          </a:p>
        </p:txBody>
      </p:sp>
      <p:sp>
        <p:nvSpPr>
          <p:cNvPr id="3" name="Content Placeholder 2"/>
          <p:cNvSpPr>
            <a:spLocks noGrp="1"/>
          </p:cNvSpPr>
          <p:nvPr>
            <p:ph idx="1"/>
          </p:nvPr>
        </p:nvSpPr>
        <p:spPr>
          <a:xfrm>
            <a:off x="352022" y="1954414"/>
            <a:ext cx="11487955" cy="4351338"/>
          </a:xfrm>
        </p:spPr>
        <p:txBody>
          <a:bodyPr>
            <a:normAutofit lnSpcReduction="10000"/>
          </a:bodyPr>
          <a:lstStyle/>
          <a:p>
            <a:pPr marL="0" indent="0" algn="just">
              <a:lnSpc>
                <a:spcPct val="150000"/>
              </a:lnSpc>
              <a:buNone/>
            </a:pPr>
            <a:r>
              <a:rPr lang="en-US" sz="2400" dirty="0"/>
              <a:t>There are many genres of digital technologies and virtual technologies are amongst the latest one. Virtual technologies can be mainly classified into two broad categories, virtual reality and augmented reality technology. Virtual reality technologies are particularly characterized by high degrees of “immersion” and “interaction” with making the learner “engaged” by physically present in the non-physical world (</a:t>
            </a:r>
            <a:r>
              <a:rPr lang="en-US" sz="2400" dirty="0" err="1"/>
              <a:t>Freina</a:t>
            </a:r>
            <a:r>
              <a:rPr lang="en-US" sz="2400" dirty="0"/>
              <a:t> &amp; </a:t>
            </a:r>
            <a:r>
              <a:rPr lang="en-US" sz="2400" dirty="0" err="1"/>
              <a:t>Ott</a:t>
            </a:r>
            <a:r>
              <a:rPr lang="en-US" sz="2400" dirty="0"/>
              <a:t>, 2015). Augmented reality technology that presents real-time view enhanced by synthetic objects (</a:t>
            </a:r>
            <a:r>
              <a:rPr lang="en-US" sz="2400" dirty="0" err="1"/>
              <a:t>Carmigniani</a:t>
            </a:r>
            <a:r>
              <a:rPr lang="en-US" sz="2400" dirty="0"/>
              <a:t> &amp; </a:t>
            </a:r>
            <a:r>
              <a:rPr lang="en-US" sz="2400" dirty="0" err="1"/>
              <a:t>Furht</a:t>
            </a:r>
            <a:r>
              <a:rPr lang="en-US" sz="2400" dirty="0"/>
              <a:t>, 2011) with video display. It is highly interactive technology that combines real and virtual worlds and allows the user to view simultaneously real and virtual world. </a:t>
            </a:r>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2576257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Rationale of the Study</a:t>
            </a:r>
          </a:p>
        </p:txBody>
      </p:sp>
      <p:sp>
        <p:nvSpPr>
          <p:cNvPr id="3" name="Content Placeholder 2"/>
          <p:cNvSpPr>
            <a:spLocks noGrp="1"/>
          </p:cNvSpPr>
          <p:nvPr>
            <p:ph idx="1"/>
          </p:nvPr>
        </p:nvSpPr>
        <p:spPr>
          <a:xfrm>
            <a:off x="248992" y="2263506"/>
            <a:ext cx="11694016" cy="4806995"/>
          </a:xfrm>
        </p:spPr>
        <p:txBody>
          <a:bodyPr>
            <a:normAutofit/>
          </a:bodyPr>
          <a:lstStyle/>
          <a:p>
            <a:pPr marL="0" indent="0" algn="just">
              <a:lnSpc>
                <a:spcPct val="150000"/>
              </a:lnSpc>
              <a:buNone/>
            </a:pPr>
            <a:r>
              <a:rPr lang="en-US" sz="2200" dirty="0"/>
              <a:t>Open Distance Learning is one of the needs of this reckless era and there are many challenges to teach Sciences through distance learning. The teaching of science subjects demands conceptual and experiential learning with the provision of experimentation. The virtual technologies can bridge the gap between the learners’ physical pace, which is characteristically present in ODL and the conceptual, experiential learning and experimenting required in teaching of Sciences. Virtual Technologies can be considered as the effective medium for minimizing distraction, enhances retention, improve spatial abilities, develop interest, increase motivation, triggers academic achievement, and build creativity of the learners. </a:t>
            </a:r>
          </a:p>
        </p:txBody>
      </p:sp>
      <p:pic>
        <p:nvPicPr>
          <p:cNvPr id="4" name="Picture 3"/>
          <p:cNvPicPr>
            <a:picLocks noChangeAspect="1"/>
          </p:cNvPicPr>
          <p:nvPr/>
        </p:nvPicPr>
        <p:blipFill rotWithShape="1">
          <a:blip r:embed="rId2"/>
          <a:srcRect l="71090" t="14524" r="6398" b="17252"/>
          <a:stretch/>
        </p:blipFill>
        <p:spPr>
          <a:xfrm>
            <a:off x="10785231" y="-20214"/>
            <a:ext cx="1406769" cy="1139483"/>
          </a:xfrm>
          <a:prstGeom prst="rect">
            <a:avLst/>
          </a:prstGeom>
        </p:spPr>
      </p:pic>
    </p:spTree>
    <p:extLst>
      <p:ext uri="{BB962C8B-B14F-4D97-AF65-F5344CB8AC3E}">
        <p14:creationId xmlns:p14="http://schemas.microsoft.com/office/powerpoint/2010/main" val="339355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Statement of the Problem</a:t>
            </a:r>
          </a:p>
        </p:txBody>
      </p:sp>
      <p:sp>
        <p:nvSpPr>
          <p:cNvPr id="3" name="Content Placeholder 2"/>
          <p:cNvSpPr>
            <a:spLocks noGrp="1"/>
          </p:cNvSpPr>
          <p:nvPr>
            <p:ph idx="1"/>
          </p:nvPr>
        </p:nvSpPr>
        <p:spPr>
          <a:xfrm>
            <a:off x="695459" y="2495327"/>
            <a:ext cx="10895527" cy="3596381"/>
          </a:xfrm>
        </p:spPr>
        <p:txBody>
          <a:bodyPr/>
          <a:lstStyle/>
          <a:p>
            <a:pPr marL="0" indent="0" algn="just">
              <a:lnSpc>
                <a:spcPct val="150000"/>
              </a:lnSpc>
              <a:buNone/>
            </a:pPr>
            <a:r>
              <a:rPr lang="en-US" dirty="0"/>
              <a:t>Most of our teaching and learning of science subjects is auditory which has no scope of imagination. Imagination is the key to human progress Alison &amp; Brookfield, 2014). Virtual technologies by providing visualization, physically engaged and immersive environment triggers the learning of sciences. By providing immense visualizing experience, virtual technologies can open new horizons for sciences particularly in ODL system</a:t>
            </a:r>
            <a:r>
              <a:rPr lang="en-US"/>
              <a:t>.  </a:t>
            </a:r>
            <a:endParaRPr lang="en-US" dirty="0"/>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1824371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Current Scenario of Virtual Technologies  </a:t>
            </a:r>
          </a:p>
        </p:txBody>
      </p:sp>
      <p:sp>
        <p:nvSpPr>
          <p:cNvPr id="3" name="Content Placeholder 2"/>
          <p:cNvSpPr>
            <a:spLocks noGrp="1"/>
          </p:cNvSpPr>
          <p:nvPr>
            <p:ph idx="1"/>
          </p:nvPr>
        </p:nvSpPr>
        <p:spPr>
          <a:xfrm>
            <a:off x="309094" y="2249486"/>
            <a:ext cx="11552348" cy="4241465"/>
          </a:xfrm>
        </p:spPr>
        <p:txBody>
          <a:bodyPr/>
          <a:lstStyle/>
          <a:p>
            <a:pPr marL="0" indent="0" algn="just">
              <a:buNone/>
            </a:pPr>
            <a:r>
              <a:rPr lang="en-US" dirty="0"/>
              <a:t>Modern education demands digital competence particularly open distance learning which bears the traditional segregation between the learner and the learning facilitator. This physical segregation demands extraordinary level of digital competence. In developed countries, there is the full provisions of virtual technologies in education from last two decades. In the context of Pakistan, we are now starting teaching with animations (</a:t>
            </a:r>
            <a:r>
              <a:rPr lang="en-US" dirty="0" err="1"/>
              <a:t>Fayyaz</a:t>
            </a:r>
            <a:r>
              <a:rPr lang="en-US" dirty="0"/>
              <a:t> Ahmad </a:t>
            </a:r>
            <a:r>
              <a:rPr lang="en-US" dirty="0" err="1"/>
              <a:t>Ranjha</a:t>
            </a:r>
            <a:r>
              <a:rPr lang="en-US" dirty="0"/>
              <a:t>, Muhammad Khalid </a:t>
            </a:r>
            <a:r>
              <a:rPr lang="en-US" dirty="0" err="1"/>
              <a:t>Mahmood</a:t>
            </a:r>
            <a:r>
              <a:rPr lang="en-US" dirty="0"/>
              <a:t>, </a:t>
            </a:r>
            <a:r>
              <a:rPr lang="en-US" dirty="0" err="1"/>
              <a:t>Intzar</a:t>
            </a:r>
            <a:r>
              <a:rPr lang="en-US" dirty="0"/>
              <a:t> </a:t>
            </a:r>
            <a:r>
              <a:rPr lang="en-US" dirty="0" err="1"/>
              <a:t>Hussain</a:t>
            </a:r>
            <a:r>
              <a:rPr lang="en-US" dirty="0"/>
              <a:t> Butt, 2019). Pakistan is too far for implementing virtual technologies in education. </a:t>
            </a:r>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1243775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Objectives OF THE study</a:t>
            </a:r>
          </a:p>
        </p:txBody>
      </p:sp>
      <p:sp>
        <p:nvSpPr>
          <p:cNvPr id="3" name="Content Placeholder 2"/>
          <p:cNvSpPr>
            <a:spLocks noGrp="1"/>
          </p:cNvSpPr>
          <p:nvPr>
            <p:ph idx="1"/>
          </p:nvPr>
        </p:nvSpPr>
        <p:spPr>
          <a:xfrm>
            <a:off x="1141412" y="2884868"/>
            <a:ext cx="9905999" cy="2588654"/>
          </a:xfrm>
        </p:spPr>
        <p:txBody>
          <a:bodyPr/>
          <a:lstStyle/>
          <a:p>
            <a:pPr>
              <a:lnSpc>
                <a:spcPct val="150000"/>
              </a:lnSpc>
              <a:buFont typeface="Wingdings" panose="05000000000000000000" pitchFamily="2" charset="2"/>
              <a:buChar char="v"/>
            </a:pPr>
            <a:r>
              <a:rPr lang="en-US" dirty="0"/>
              <a:t>  </a:t>
            </a:r>
            <a:r>
              <a:rPr lang="en-US" sz="3600" dirty="0"/>
              <a:t>To find out the use of virtual technologies for sciences in ODL system. </a:t>
            </a:r>
          </a:p>
        </p:txBody>
      </p:sp>
      <p:pic>
        <p:nvPicPr>
          <p:cNvPr id="4" name="Picture 3"/>
          <p:cNvPicPr>
            <a:picLocks noChangeAspect="1"/>
          </p:cNvPicPr>
          <p:nvPr/>
        </p:nvPicPr>
        <p:blipFill rotWithShape="1">
          <a:blip r:embed="rId2"/>
          <a:srcRect l="71090" t="14524" r="6398" b="17252"/>
          <a:stretch/>
        </p:blipFill>
        <p:spPr>
          <a:xfrm>
            <a:off x="10785231" y="-14212"/>
            <a:ext cx="1406769" cy="1139483"/>
          </a:xfrm>
          <a:prstGeom prst="rect">
            <a:avLst/>
          </a:prstGeom>
        </p:spPr>
      </p:pic>
    </p:spTree>
    <p:extLst>
      <p:ext uri="{BB962C8B-B14F-4D97-AF65-F5344CB8AC3E}">
        <p14:creationId xmlns:p14="http://schemas.microsoft.com/office/powerpoint/2010/main" val="4208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a:t>Research Questions</a:t>
            </a:r>
          </a:p>
        </p:txBody>
      </p:sp>
      <p:sp>
        <p:nvSpPr>
          <p:cNvPr id="3" name="Content Placeholder 2"/>
          <p:cNvSpPr>
            <a:spLocks noGrp="1"/>
          </p:cNvSpPr>
          <p:nvPr>
            <p:ph idx="1"/>
          </p:nvPr>
        </p:nvSpPr>
        <p:spPr>
          <a:xfrm>
            <a:off x="1141412" y="2820473"/>
            <a:ext cx="9905999" cy="2970728"/>
          </a:xfrm>
        </p:spPr>
        <p:txBody>
          <a:bodyPr>
            <a:normAutofit/>
          </a:bodyPr>
          <a:lstStyle/>
          <a:p>
            <a:pPr>
              <a:buFont typeface="Wingdings" panose="05000000000000000000" pitchFamily="2" charset="2"/>
              <a:buChar char="Ø"/>
            </a:pPr>
            <a:r>
              <a:rPr lang="en-US" sz="2800" dirty="0"/>
              <a:t>  What kinds of virtual technologies are being used in education   </a:t>
            </a:r>
          </a:p>
          <a:p>
            <a:pPr marL="0" indent="0">
              <a:buNone/>
            </a:pPr>
            <a:r>
              <a:rPr lang="en-US" sz="2800" dirty="0"/>
              <a:t>      around the world.  </a:t>
            </a:r>
          </a:p>
          <a:p>
            <a:pPr>
              <a:buFont typeface="Wingdings" panose="05000000000000000000" pitchFamily="2" charset="2"/>
              <a:buChar char="Ø"/>
            </a:pPr>
            <a:r>
              <a:rPr lang="en-US" sz="2800" dirty="0"/>
              <a:t>  What are the possibilities of the use of virtual technologies for </a:t>
            </a:r>
          </a:p>
          <a:p>
            <a:pPr marL="0" indent="0">
              <a:buNone/>
            </a:pPr>
            <a:r>
              <a:rPr lang="en-US" sz="2800" dirty="0"/>
              <a:t>      science teaching and learning in Pakistan. </a:t>
            </a:r>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2477067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t>Literature Review</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54073930"/>
              </p:ext>
            </p:extLst>
          </p:nvPr>
        </p:nvGraphicFramePr>
        <p:xfrm>
          <a:off x="0" y="1893789"/>
          <a:ext cx="12192000" cy="4964211"/>
        </p:xfrm>
        <a:graphic>
          <a:graphicData uri="http://schemas.openxmlformats.org/drawingml/2006/table">
            <a:tbl>
              <a:tblPr firstRow="1" bandRow="1">
                <a:tableStyleId>{7DF18680-E054-41AD-8BC1-D1AEF772440D}</a:tableStyleId>
              </a:tblPr>
              <a:tblGrid>
                <a:gridCol w="3296992">
                  <a:extLst>
                    <a:ext uri="{9D8B030D-6E8A-4147-A177-3AD203B41FA5}">
                      <a16:colId xmlns:a16="http://schemas.microsoft.com/office/drawing/2014/main" val="20000"/>
                    </a:ext>
                  </a:extLst>
                </a:gridCol>
                <a:gridCol w="3425780">
                  <a:extLst>
                    <a:ext uri="{9D8B030D-6E8A-4147-A177-3AD203B41FA5}">
                      <a16:colId xmlns:a16="http://schemas.microsoft.com/office/drawing/2014/main" val="20001"/>
                    </a:ext>
                  </a:extLst>
                </a:gridCol>
                <a:gridCol w="953036">
                  <a:extLst>
                    <a:ext uri="{9D8B030D-6E8A-4147-A177-3AD203B41FA5}">
                      <a16:colId xmlns:a16="http://schemas.microsoft.com/office/drawing/2014/main" val="20002"/>
                    </a:ext>
                  </a:extLst>
                </a:gridCol>
                <a:gridCol w="1352282">
                  <a:extLst>
                    <a:ext uri="{9D8B030D-6E8A-4147-A177-3AD203B41FA5}">
                      <a16:colId xmlns:a16="http://schemas.microsoft.com/office/drawing/2014/main" val="20003"/>
                    </a:ext>
                  </a:extLst>
                </a:gridCol>
                <a:gridCol w="3163910">
                  <a:extLst>
                    <a:ext uri="{9D8B030D-6E8A-4147-A177-3AD203B41FA5}">
                      <a16:colId xmlns:a16="http://schemas.microsoft.com/office/drawing/2014/main" val="20004"/>
                    </a:ext>
                  </a:extLst>
                </a:gridCol>
              </a:tblGrid>
              <a:tr h="607427">
                <a:tc>
                  <a:txBody>
                    <a:bodyPr/>
                    <a:lstStyle/>
                    <a:p>
                      <a:pPr algn="ctr"/>
                      <a:r>
                        <a:rPr lang="en-US" sz="2000" dirty="0"/>
                        <a:t>Author/Year</a:t>
                      </a:r>
                    </a:p>
                  </a:txBody>
                  <a:tcPr/>
                </a:tc>
                <a:tc>
                  <a:txBody>
                    <a:bodyPr/>
                    <a:lstStyle/>
                    <a:p>
                      <a:pPr algn="ctr"/>
                      <a:r>
                        <a:rPr lang="en-US" dirty="0"/>
                        <a:t>Title</a:t>
                      </a:r>
                    </a:p>
                  </a:txBody>
                  <a:tcPr/>
                </a:tc>
                <a:tc>
                  <a:txBody>
                    <a:bodyPr/>
                    <a:lstStyle/>
                    <a:p>
                      <a:pPr algn="ctr"/>
                      <a:r>
                        <a:rPr lang="en-US" dirty="0"/>
                        <a:t>Country</a:t>
                      </a:r>
                    </a:p>
                  </a:txBody>
                  <a:tcPr/>
                </a:tc>
                <a:tc>
                  <a:txBody>
                    <a:bodyPr/>
                    <a:lstStyle/>
                    <a:p>
                      <a:pPr algn="ctr"/>
                      <a:r>
                        <a:rPr lang="en-US" dirty="0"/>
                        <a:t>Types of Virtual tools</a:t>
                      </a:r>
                    </a:p>
                  </a:txBody>
                  <a:tcPr/>
                </a:tc>
                <a:tc>
                  <a:txBody>
                    <a:bodyPr/>
                    <a:lstStyle/>
                    <a:p>
                      <a:pPr algn="ctr"/>
                      <a:r>
                        <a:rPr lang="en-US" dirty="0"/>
                        <a:t>Findings</a:t>
                      </a:r>
                    </a:p>
                  </a:txBody>
                  <a:tcPr/>
                </a:tc>
                <a:extLst>
                  <a:ext uri="{0D108BD9-81ED-4DB2-BD59-A6C34878D82A}">
                    <a16:rowId xmlns:a16="http://schemas.microsoft.com/office/drawing/2014/main" val="10000"/>
                  </a:ext>
                </a:extLst>
              </a:tr>
              <a:tr h="867752">
                <a:tc>
                  <a:txBody>
                    <a:bodyPr/>
                    <a:lstStyle/>
                    <a:p>
                      <a:r>
                        <a:rPr lang="en-US" sz="1600" b="0" dirty="0">
                          <a:effectLst/>
                          <a:latin typeface="Arial" panose="020B0604020202020204" pitchFamily="34" charset="0"/>
                          <a:cs typeface="Arial" panose="020B0604020202020204" pitchFamily="34" charset="0"/>
                        </a:rPr>
                        <a:t>Adriana </a:t>
                      </a:r>
                      <a:r>
                        <a:rPr lang="en-US" sz="1600" b="0" dirty="0" err="1">
                          <a:effectLst/>
                          <a:latin typeface="Arial" panose="020B0604020202020204" pitchFamily="34" charset="0"/>
                          <a:cs typeface="Arial" panose="020B0604020202020204" pitchFamily="34" charset="0"/>
                        </a:rPr>
                        <a:t>Soares</a:t>
                      </a:r>
                      <a:r>
                        <a:rPr lang="en-US" sz="1600" b="0" dirty="0">
                          <a:effectLst/>
                          <a:latin typeface="Arial" panose="020B0604020202020204" pitchFamily="34" charset="0"/>
                          <a:cs typeface="Arial" panose="020B0604020202020204" pitchFamily="34" charset="0"/>
                        </a:rPr>
                        <a:t> Pereira, Sandra Dutra </a:t>
                      </a:r>
                      <a:r>
                        <a:rPr lang="en-US" sz="1600" b="0" dirty="0" err="1">
                          <a:effectLst/>
                          <a:latin typeface="Arial" panose="020B0604020202020204" pitchFamily="34" charset="0"/>
                          <a:cs typeface="Arial" panose="020B0604020202020204" pitchFamily="34" charset="0"/>
                        </a:rPr>
                        <a:t>Piovesan</a:t>
                      </a:r>
                      <a:r>
                        <a:rPr lang="en-US" sz="1600" b="0" dirty="0">
                          <a:effectLst/>
                          <a:latin typeface="Arial" panose="020B0604020202020204" pitchFamily="34" charset="0"/>
                          <a:cs typeface="Arial" panose="020B0604020202020204" pitchFamily="34" charset="0"/>
                        </a:rPr>
                        <a:t> (2012)</a:t>
                      </a:r>
                      <a:r>
                        <a:rPr lang="en-US" sz="1600" b="0" dirty="0">
                          <a:latin typeface="Arial" panose="020B0604020202020204" pitchFamily="34" charset="0"/>
                          <a:cs typeface="Arial" panose="020B0604020202020204" pitchFamily="34" charset="0"/>
                        </a:rPr>
                        <a:t> </a:t>
                      </a:r>
                      <a:br>
                        <a:rPr lang="en-US" sz="1600" b="0" dirty="0">
                          <a:latin typeface="Arial" panose="020B0604020202020204" pitchFamily="34" charset="0"/>
                          <a:cs typeface="Arial" panose="020B0604020202020204" pitchFamily="34" charset="0"/>
                        </a:rPr>
                      </a:br>
                      <a:endParaRPr lang="en-US" sz="1600" b="0" dirty="0">
                        <a:latin typeface="Arial" panose="020B0604020202020204" pitchFamily="34" charset="0"/>
                        <a:cs typeface="Arial" panose="020B0604020202020204" pitchFamily="34" charset="0"/>
                      </a:endParaRPr>
                    </a:p>
                  </a:txBody>
                  <a:tcPr/>
                </a:tc>
                <a:tc>
                  <a:txBody>
                    <a:bodyPr/>
                    <a:lstStyle/>
                    <a:p>
                      <a:r>
                        <a:rPr lang="en-US" sz="1600" b="0" dirty="0">
                          <a:effectLst/>
                          <a:latin typeface="Arial" panose="020B0604020202020204" pitchFamily="34" charset="0"/>
                          <a:cs typeface="Arial" panose="020B0604020202020204" pitchFamily="34" charset="0"/>
                        </a:rPr>
                        <a:t>Virtual Reality Applied in Distance Education</a:t>
                      </a:r>
                      <a:br>
                        <a:rPr lang="en-US" sz="1600" b="0" dirty="0">
                          <a:latin typeface="Arial" panose="020B0604020202020204" pitchFamily="34" charset="0"/>
                          <a:cs typeface="Arial" panose="020B0604020202020204" pitchFamily="34" charset="0"/>
                        </a:rPr>
                      </a:br>
                      <a:endParaRPr lang="en-US" sz="1600" b="0" dirty="0">
                        <a:latin typeface="Arial" panose="020B0604020202020204" pitchFamily="34" charset="0"/>
                        <a:cs typeface="Arial" panose="020B0604020202020204" pitchFamily="34" charset="0"/>
                      </a:endParaRPr>
                    </a:p>
                  </a:txBody>
                  <a:tcPr/>
                </a:tc>
                <a:tc>
                  <a:txBody>
                    <a:bodyPr/>
                    <a:lstStyle/>
                    <a:p>
                      <a:r>
                        <a:rPr lang="en-US" sz="1600" b="1" dirty="0">
                          <a:latin typeface="Arial" panose="020B0604020202020204" pitchFamily="34" charset="0"/>
                          <a:cs typeface="Arial" panose="020B0604020202020204" pitchFamily="34" charset="0"/>
                        </a:rPr>
                        <a:t>Spain</a:t>
                      </a:r>
                    </a:p>
                  </a:txBody>
                  <a:tcPr/>
                </a:tc>
                <a:tc>
                  <a:txBody>
                    <a:bodyPr/>
                    <a:lstStyle/>
                    <a:p>
                      <a:pPr algn="ctr"/>
                      <a:r>
                        <a:rPr lang="en-US" sz="1600" dirty="0">
                          <a:latin typeface="Arial" panose="020B0604020202020204" pitchFamily="34" charset="0"/>
                          <a:cs typeface="Arial" panose="020B0604020202020204" pitchFamily="34" charset="0"/>
                        </a:rPr>
                        <a:t>Plug-in </a:t>
                      </a:r>
                      <a:r>
                        <a:rPr lang="en-US" sz="1600" dirty="0" err="1">
                          <a:latin typeface="Arial" panose="020B0604020202020204" pitchFamily="34" charset="0"/>
                          <a:cs typeface="Arial" panose="020B0604020202020204" pitchFamily="34" charset="0"/>
                        </a:rPr>
                        <a:t>Cortona</a:t>
                      </a:r>
                      <a:r>
                        <a:rPr lang="en-US" sz="1600" dirty="0">
                          <a:latin typeface="Arial" panose="020B0604020202020204" pitchFamily="34" charset="0"/>
                          <a:cs typeface="Arial" panose="020B0604020202020204" pitchFamily="34" charset="0"/>
                        </a:rPr>
                        <a:t>, VRML</a:t>
                      </a:r>
                    </a:p>
                  </a:txBody>
                  <a:tcPr/>
                </a:tc>
                <a:tc>
                  <a:txBody>
                    <a:bodyPr/>
                    <a:lstStyle/>
                    <a:p>
                      <a:r>
                        <a:rPr lang="en-US" sz="1400" b="0" kern="1200" dirty="0">
                          <a:effectLst/>
                          <a:latin typeface="Arial" panose="020B0604020202020204" pitchFamily="34" charset="0"/>
                          <a:cs typeface="Arial" panose="020B0604020202020204" pitchFamily="34" charset="0"/>
                        </a:rPr>
                        <a:t>The use of Virtual</a:t>
                      </a:r>
                      <a:br>
                        <a:rPr lang="en-US" sz="1400" b="0" kern="1200" dirty="0">
                          <a:effectLst/>
                          <a:latin typeface="Arial" panose="020B0604020202020204" pitchFamily="34" charset="0"/>
                          <a:cs typeface="Arial" panose="020B0604020202020204" pitchFamily="34" charset="0"/>
                        </a:rPr>
                      </a:br>
                      <a:r>
                        <a:rPr lang="en-US" sz="1400" b="0" kern="1200" dirty="0">
                          <a:effectLst/>
                          <a:latin typeface="Arial" panose="020B0604020202020204" pitchFamily="34" charset="0"/>
                          <a:cs typeface="Arial" panose="020B0604020202020204" pitchFamily="34" charset="0"/>
                        </a:rPr>
                        <a:t>Reality enables conducting experiments with the interactively knowledge,  enhance students’ creativity, motivation, </a:t>
                      </a:r>
                      <a:endParaRPr lang="en-US"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867752">
                <a:tc>
                  <a:txBody>
                    <a:bodyPr/>
                    <a:lstStyle/>
                    <a:p>
                      <a:r>
                        <a:rPr lang="en-US" sz="1600" b="0" dirty="0">
                          <a:effectLst/>
                          <a:latin typeface="Arial" panose="020B0604020202020204" pitchFamily="34" charset="0"/>
                          <a:cs typeface="Arial" panose="020B0604020202020204" pitchFamily="34" charset="0"/>
                        </a:rPr>
                        <a:t>Chris </a:t>
                      </a:r>
                      <a:r>
                        <a:rPr lang="en-US" sz="1600" b="0" dirty="0" err="1">
                          <a:effectLst/>
                          <a:latin typeface="Arial" panose="020B0604020202020204" pitchFamily="34" charset="0"/>
                          <a:cs typeface="Arial" panose="020B0604020202020204" pitchFamily="34" charset="0"/>
                        </a:rPr>
                        <a:t>Lytridis</a:t>
                      </a:r>
                      <a:r>
                        <a:rPr lang="en-US" sz="1600" b="0" dirty="0">
                          <a:effectLst/>
                          <a:latin typeface="Arial" panose="020B0604020202020204" pitchFamily="34" charset="0"/>
                          <a:cs typeface="Arial" panose="020B0604020202020204" pitchFamily="34" charset="0"/>
                        </a:rPr>
                        <a:t>,</a:t>
                      </a:r>
                      <a:r>
                        <a:rPr lang="en-US" sz="1600" b="0" baseline="0" dirty="0">
                          <a:effectLst/>
                          <a:latin typeface="Arial" panose="020B0604020202020204" pitchFamily="34" charset="0"/>
                          <a:cs typeface="Arial" panose="020B0604020202020204" pitchFamily="34" charset="0"/>
                        </a:rPr>
                        <a:t> </a:t>
                      </a:r>
                      <a:r>
                        <a:rPr lang="en-US" sz="1600" b="0" dirty="0" err="1">
                          <a:effectLst/>
                          <a:latin typeface="Arial" panose="020B0604020202020204" pitchFamily="34" charset="0"/>
                          <a:cs typeface="Arial" panose="020B0604020202020204" pitchFamily="34" charset="0"/>
                        </a:rPr>
                        <a:t>Avgoustos</a:t>
                      </a:r>
                      <a:r>
                        <a:rPr lang="en-US" sz="1600" b="0" dirty="0">
                          <a:effectLst/>
                          <a:latin typeface="Arial" panose="020B0604020202020204" pitchFamily="34" charset="0"/>
                          <a:cs typeface="Arial" panose="020B0604020202020204" pitchFamily="34" charset="0"/>
                        </a:rPr>
                        <a:t> </a:t>
                      </a:r>
                      <a:r>
                        <a:rPr lang="en-US" sz="1600" b="0" dirty="0" err="1">
                          <a:effectLst/>
                          <a:latin typeface="Arial" panose="020B0604020202020204" pitchFamily="34" charset="0"/>
                          <a:cs typeface="Arial" panose="020B0604020202020204" pitchFamily="34" charset="0"/>
                        </a:rPr>
                        <a:t>Tsinakos</a:t>
                      </a:r>
                      <a:r>
                        <a:rPr lang="en-US" sz="1600" b="0" dirty="0">
                          <a:effectLst/>
                          <a:latin typeface="Arial" panose="020B0604020202020204" pitchFamily="34" charset="0"/>
                          <a:cs typeface="Arial" panose="020B0604020202020204" pitchFamily="34" charset="0"/>
                        </a:rPr>
                        <a:t>,</a:t>
                      </a:r>
                      <a:r>
                        <a:rPr lang="en-US" sz="1600" b="0" baseline="0" dirty="0">
                          <a:effectLst/>
                          <a:latin typeface="Arial" panose="020B0604020202020204" pitchFamily="34" charset="0"/>
                          <a:cs typeface="Arial" panose="020B0604020202020204" pitchFamily="34" charset="0"/>
                        </a:rPr>
                        <a:t> </a:t>
                      </a:r>
                      <a:r>
                        <a:rPr lang="en-US" sz="1600" b="0" dirty="0" err="1">
                          <a:effectLst/>
                          <a:latin typeface="Arial" panose="020B0604020202020204" pitchFamily="34" charset="0"/>
                          <a:cs typeface="Arial" panose="020B0604020202020204" pitchFamily="34" charset="0"/>
                        </a:rPr>
                        <a:t>Ioannis</a:t>
                      </a:r>
                      <a:r>
                        <a:rPr lang="en-US" sz="1600" b="0" dirty="0">
                          <a:effectLst/>
                          <a:latin typeface="Arial" panose="020B0604020202020204" pitchFamily="34" charset="0"/>
                          <a:cs typeface="Arial" panose="020B0604020202020204" pitchFamily="34" charset="0"/>
                        </a:rPr>
                        <a:t> </a:t>
                      </a:r>
                      <a:r>
                        <a:rPr lang="en-US" sz="1600" b="0" dirty="0" err="1">
                          <a:effectLst/>
                          <a:latin typeface="Arial" panose="020B0604020202020204" pitchFamily="34" charset="0"/>
                          <a:cs typeface="Arial" panose="020B0604020202020204" pitchFamily="34" charset="0"/>
                        </a:rPr>
                        <a:t>Kazanidis</a:t>
                      </a:r>
                      <a:r>
                        <a:rPr lang="en-US" sz="1600" b="0" dirty="0">
                          <a:effectLst/>
                          <a:latin typeface="Arial" panose="020B0604020202020204" pitchFamily="34" charset="0"/>
                          <a:cs typeface="Arial" panose="020B0604020202020204" pitchFamily="34" charset="0"/>
                        </a:rPr>
                        <a:t>, (2018)</a:t>
                      </a:r>
                      <a:r>
                        <a:rPr lang="en-US" sz="1600" b="0" dirty="0">
                          <a:latin typeface="Arial" panose="020B0604020202020204" pitchFamily="34" charset="0"/>
                          <a:cs typeface="Arial" panose="020B0604020202020204" pitchFamily="34" charset="0"/>
                        </a:rPr>
                        <a:t> </a:t>
                      </a:r>
                    </a:p>
                  </a:txBody>
                  <a:tcPr/>
                </a:tc>
                <a:tc>
                  <a:txBody>
                    <a:bodyPr/>
                    <a:lstStyle/>
                    <a:p>
                      <a:r>
                        <a:rPr lang="en-US" sz="1600" b="0" dirty="0" err="1">
                          <a:latin typeface="Arial" panose="020B0604020202020204" pitchFamily="34" charset="0"/>
                          <a:cs typeface="Arial" panose="020B0604020202020204" pitchFamily="34" charset="0"/>
                        </a:rPr>
                        <a:t>ARTutor</a:t>
                      </a:r>
                      <a:r>
                        <a:rPr lang="en-US" sz="1600" b="0" dirty="0">
                          <a:latin typeface="Arial" panose="020B0604020202020204" pitchFamily="34" charset="0"/>
                          <a:cs typeface="Arial" panose="020B0604020202020204" pitchFamily="34" charset="0"/>
                        </a:rPr>
                        <a:t>—An Augmented Reality Platform for</a:t>
                      </a:r>
                      <a:r>
                        <a:rPr lang="en-US" sz="1600" b="0" baseline="0" dirty="0">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Interactive Distance Learning</a:t>
                      </a:r>
                    </a:p>
                  </a:txBody>
                  <a:tcPr/>
                </a:tc>
                <a:tc>
                  <a:txBody>
                    <a:bodyPr/>
                    <a:lstStyle/>
                    <a:p>
                      <a:r>
                        <a:rPr lang="en-US" sz="1600" b="1" dirty="0">
                          <a:latin typeface="Arial" panose="020B0604020202020204" pitchFamily="34" charset="0"/>
                          <a:cs typeface="Arial" panose="020B0604020202020204" pitchFamily="34" charset="0"/>
                        </a:rPr>
                        <a:t>Greece</a:t>
                      </a:r>
                    </a:p>
                  </a:txBody>
                  <a:tcPr/>
                </a:tc>
                <a:tc>
                  <a:txBody>
                    <a:bodyPr/>
                    <a:lstStyle/>
                    <a:p>
                      <a:pPr algn="ctr"/>
                      <a:r>
                        <a:rPr lang="en-US" sz="1600" dirty="0" err="1">
                          <a:latin typeface="Arial" panose="020B0604020202020204" pitchFamily="34" charset="0"/>
                          <a:cs typeface="Arial" panose="020B0604020202020204" pitchFamily="34" charset="0"/>
                        </a:rPr>
                        <a:t>ARTutor</a:t>
                      </a:r>
                      <a:r>
                        <a:rPr lang="en-US" sz="1600" dirty="0">
                          <a:latin typeface="Arial" panose="020B0604020202020204" pitchFamily="34" charset="0"/>
                          <a:cs typeface="Arial" panose="020B0604020202020204" pitchFamily="34" charset="0"/>
                        </a:rPr>
                        <a:t> learning platform</a:t>
                      </a:r>
                    </a:p>
                  </a:txBody>
                  <a:tcPr/>
                </a:tc>
                <a:tc>
                  <a:txBody>
                    <a:bodyPr/>
                    <a:lstStyle/>
                    <a:p>
                      <a:r>
                        <a:rPr lang="en-US" sz="1400" b="0" dirty="0">
                          <a:latin typeface="Arial" panose="020B0604020202020204" pitchFamily="34" charset="0"/>
                          <a:cs typeface="Arial" panose="020B0604020202020204" pitchFamily="34" charset="0"/>
                        </a:rPr>
                        <a:t>It is </a:t>
                      </a:r>
                      <a:r>
                        <a:rPr lang="en-US" sz="1400" b="0" dirty="0">
                          <a:effectLst/>
                          <a:latin typeface="Arial" panose="020B0604020202020204" pitchFamily="34" charset="0"/>
                          <a:cs typeface="Arial" panose="020B0604020202020204" pitchFamily="34" charset="0"/>
                        </a:rPr>
                        <a:t>suitable</a:t>
                      </a:r>
                      <a:r>
                        <a:rPr lang="en-US" sz="1400" b="0" baseline="0" dirty="0">
                          <a:effectLst/>
                          <a:latin typeface="Arial" panose="020B0604020202020204" pitchFamily="34" charset="0"/>
                          <a:cs typeface="Arial" panose="020B0604020202020204" pitchFamily="34" charset="0"/>
                        </a:rPr>
                        <a:t> </a:t>
                      </a:r>
                      <a:r>
                        <a:rPr lang="en-US" sz="1400" b="0" dirty="0">
                          <a:effectLst/>
                          <a:latin typeface="Arial" panose="020B0604020202020204" pitchFamily="34" charset="0"/>
                          <a:cs typeface="Arial" panose="020B0604020202020204" pitchFamily="34" charset="0"/>
                        </a:rPr>
                        <a:t>for distance learning and promotes self-study and independent learning</a:t>
                      </a:r>
                      <a:r>
                        <a:rPr lang="en-US" sz="1400" b="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10002"/>
                  </a:ext>
                </a:extLst>
              </a:tr>
              <a:tr h="780977">
                <a:tc>
                  <a:txBody>
                    <a:bodyPr/>
                    <a:lstStyle/>
                    <a:p>
                      <a:r>
                        <a:rPr lang="en-US" sz="1600" b="0" dirty="0">
                          <a:effectLst/>
                          <a:latin typeface="Arial" panose="020B0604020202020204" pitchFamily="34" charset="0"/>
                          <a:cs typeface="Arial" panose="020B0604020202020204" pitchFamily="34" charset="0"/>
                        </a:rPr>
                        <a:t>Mustufa H. </a:t>
                      </a:r>
                      <a:r>
                        <a:rPr lang="en-US" sz="1600" b="0" dirty="0" err="1">
                          <a:effectLst/>
                          <a:latin typeface="Arial" panose="020B0604020202020204" pitchFamily="34" charset="0"/>
                          <a:cs typeface="Arial" panose="020B0604020202020204" pitchFamily="34" charset="0"/>
                        </a:rPr>
                        <a:t>Abidi</a:t>
                      </a:r>
                      <a:r>
                        <a:rPr lang="en-US" sz="1600" b="0" dirty="0">
                          <a:effectLst/>
                          <a:latin typeface="Arial" panose="020B0604020202020204" pitchFamily="34" charset="0"/>
                          <a:cs typeface="Arial" panose="020B0604020202020204" pitchFamily="34" charset="0"/>
                        </a:rPr>
                        <a:t>, </a:t>
                      </a:r>
                      <a:r>
                        <a:rPr lang="en-US" sz="1600" b="0" dirty="0">
                          <a:latin typeface="Arial" panose="020B0604020202020204" pitchFamily="34" charset="0"/>
                          <a:cs typeface="Arial" panose="020B0604020202020204" pitchFamily="34" charset="0"/>
                        </a:rPr>
                        <a:t> </a:t>
                      </a:r>
                      <a:br>
                        <a:rPr lang="en-US" sz="1600" b="0" dirty="0">
                          <a:latin typeface="Arial" panose="020B0604020202020204" pitchFamily="34" charset="0"/>
                          <a:cs typeface="Arial" panose="020B0604020202020204" pitchFamily="34" charset="0"/>
                        </a:rPr>
                      </a:br>
                      <a:r>
                        <a:rPr lang="en-US" sz="1600" b="0" dirty="0" err="1">
                          <a:effectLst/>
                          <a:latin typeface="Arial" panose="020B0604020202020204" pitchFamily="34" charset="0"/>
                          <a:cs typeface="Arial" panose="020B0604020202020204" pitchFamily="34" charset="0"/>
                        </a:rPr>
                        <a:t>Abdulaziz</a:t>
                      </a:r>
                      <a:r>
                        <a:rPr lang="en-US" sz="1600" b="0" dirty="0">
                          <a:effectLst/>
                          <a:latin typeface="Arial" panose="020B0604020202020204" pitchFamily="34" charset="0"/>
                          <a:cs typeface="Arial" panose="020B0604020202020204" pitchFamily="34" charset="0"/>
                        </a:rPr>
                        <a:t> M. El-</a:t>
                      </a:r>
                      <a:r>
                        <a:rPr lang="en-US" sz="1600" b="0" dirty="0" err="1">
                          <a:effectLst/>
                          <a:latin typeface="Arial" panose="020B0604020202020204" pitchFamily="34" charset="0"/>
                          <a:cs typeface="Arial" panose="020B0604020202020204" pitchFamily="34" charset="0"/>
                        </a:rPr>
                        <a:t>Tamimi</a:t>
                      </a:r>
                      <a:r>
                        <a:rPr lang="en-US" sz="1600" b="0" dirty="0">
                          <a:effectLst/>
                          <a:latin typeface="Arial" panose="020B0604020202020204" pitchFamily="34" charset="0"/>
                          <a:cs typeface="Arial" panose="020B0604020202020204" pitchFamily="34" charset="0"/>
                        </a:rPr>
                        <a:t>, </a:t>
                      </a:r>
                      <a:r>
                        <a:rPr lang="en-US" sz="1600" b="0" dirty="0" err="1">
                          <a:effectLst/>
                          <a:latin typeface="Arial" panose="020B0604020202020204" pitchFamily="34" charset="0"/>
                          <a:cs typeface="Arial" panose="020B0604020202020204" pitchFamily="34" charset="0"/>
                        </a:rPr>
                        <a:t>Abdulrahman</a:t>
                      </a:r>
                      <a:r>
                        <a:rPr lang="en-US" sz="1600" b="0" dirty="0">
                          <a:effectLst/>
                          <a:latin typeface="Arial" panose="020B0604020202020204" pitchFamily="34" charset="0"/>
                          <a:cs typeface="Arial" panose="020B0604020202020204" pitchFamily="34" charset="0"/>
                        </a:rPr>
                        <a:t> M. Al-</a:t>
                      </a:r>
                      <a:r>
                        <a:rPr lang="en-US" sz="1600" b="0" dirty="0" err="1">
                          <a:effectLst/>
                          <a:latin typeface="Arial" panose="020B0604020202020204" pitchFamily="34" charset="0"/>
                          <a:cs typeface="Arial" panose="020B0604020202020204" pitchFamily="34" charset="0"/>
                        </a:rPr>
                        <a:t>Ahmari</a:t>
                      </a:r>
                      <a:r>
                        <a:rPr lang="en-US" sz="1600" b="0" dirty="0">
                          <a:effectLst/>
                          <a:latin typeface="Arial" panose="020B0604020202020204" pitchFamily="34" charset="0"/>
                          <a:cs typeface="Arial" panose="020B0604020202020204" pitchFamily="34" charset="0"/>
                        </a:rPr>
                        <a:t>,(2012)</a:t>
                      </a:r>
                      <a:endParaRPr lang="en-US" sz="1600" b="0" dirty="0">
                        <a:latin typeface="Arial" panose="020B0604020202020204" pitchFamily="34" charset="0"/>
                        <a:cs typeface="Arial" panose="020B0604020202020204" pitchFamily="34" charset="0"/>
                      </a:endParaRPr>
                    </a:p>
                  </a:txBody>
                  <a:tcPr/>
                </a:tc>
                <a:tc>
                  <a:txBody>
                    <a:bodyPr/>
                    <a:lstStyle/>
                    <a:p>
                      <a:r>
                        <a:rPr lang="en-US" sz="1600" b="0" dirty="0">
                          <a:latin typeface="Arial" panose="020B0604020202020204" pitchFamily="34" charset="0"/>
                          <a:cs typeface="Arial" panose="020B0604020202020204" pitchFamily="34" charset="0"/>
                        </a:rPr>
                        <a:t>Virtual Reality: Next Generation Tool For Distance</a:t>
                      </a:r>
                    </a:p>
                    <a:p>
                      <a:r>
                        <a:rPr lang="en-US" sz="1600" b="0" dirty="0">
                          <a:latin typeface="Arial" panose="020B0604020202020204" pitchFamily="34" charset="0"/>
                          <a:cs typeface="Arial" panose="020B0604020202020204" pitchFamily="34" charset="0"/>
                        </a:rPr>
                        <a:t>Education</a:t>
                      </a:r>
                    </a:p>
                  </a:txBody>
                  <a:tcPr/>
                </a:tc>
                <a:tc>
                  <a:txBody>
                    <a:bodyPr/>
                    <a:lstStyle/>
                    <a:p>
                      <a:r>
                        <a:rPr lang="en-US" sz="1600" b="1" dirty="0">
                          <a:latin typeface="Arial" panose="020B0604020202020204" pitchFamily="34" charset="0"/>
                          <a:cs typeface="Arial" panose="020B0604020202020204" pitchFamily="34" charset="0"/>
                        </a:rPr>
                        <a:t>Saudi Arabia</a:t>
                      </a:r>
                    </a:p>
                  </a:txBody>
                  <a:tcPr/>
                </a:tc>
                <a:tc>
                  <a:txBody>
                    <a:bodyPr/>
                    <a:lstStyle/>
                    <a:p>
                      <a:pPr algn="ctr"/>
                      <a:r>
                        <a:rPr lang="en-US" sz="1600" dirty="0">
                          <a:latin typeface="Arial" panose="020B0604020202020204" pitchFamily="34" charset="0"/>
                          <a:cs typeface="Arial" panose="020B0604020202020204" pitchFamily="34" charset="0"/>
                        </a:rPr>
                        <a:t>VRML</a:t>
                      </a:r>
                    </a:p>
                  </a:txBody>
                  <a:tcPr/>
                </a:tc>
                <a:tc>
                  <a:txBody>
                    <a:bodyPr/>
                    <a:lstStyle/>
                    <a:p>
                      <a:r>
                        <a:rPr lang="en-US" sz="1400" b="0" dirty="0">
                          <a:latin typeface="Arial" panose="020B0604020202020204" pitchFamily="34" charset="0"/>
                          <a:cs typeface="Arial" panose="020B0604020202020204" pitchFamily="34" charset="0"/>
                        </a:rPr>
                        <a:t>Better</a:t>
                      </a:r>
                      <a:r>
                        <a:rPr lang="en-US" sz="1400" b="0" baseline="0" dirty="0">
                          <a:latin typeface="Arial" panose="020B0604020202020204" pitchFamily="34" charset="0"/>
                          <a:cs typeface="Arial" panose="020B0604020202020204" pitchFamily="34" charset="0"/>
                        </a:rPr>
                        <a:t> understanding and mitigate the feeling of isolation present in ODL, satisfaction with learning experience. </a:t>
                      </a:r>
                      <a:endParaRPr lang="en-US"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r h="1475179">
                <a:tc>
                  <a:txBody>
                    <a:bodyPr/>
                    <a:lstStyle/>
                    <a:p>
                      <a:r>
                        <a:rPr lang="en-US" sz="1600" b="0" dirty="0">
                          <a:latin typeface="Arial" panose="020B0604020202020204" pitchFamily="34" charset="0"/>
                          <a:cs typeface="Arial" panose="020B0604020202020204" pitchFamily="34" charset="0"/>
                        </a:rPr>
                        <a:t>Sylvester J. </a:t>
                      </a:r>
                      <a:r>
                        <a:rPr lang="en-US" sz="1600" b="0" dirty="0" err="1">
                          <a:latin typeface="Arial" panose="020B0604020202020204" pitchFamily="34" charset="0"/>
                          <a:cs typeface="Arial" panose="020B0604020202020204" pitchFamily="34" charset="0"/>
                        </a:rPr>
                        <a:t>Akpan</a:t>
                      </a:r>
                      <a:r>
                        <a:rPr lang="en-US" sz="1600" b="0" dirty="0">
                          <a:latin typeface="Arial" panose="020B0604020202020204" pitchFamily="34" charset="0"/>
                          <a:cs typeface="Arial" panose="020B0604020202020204" pitchFamily="34" charset="0"/>
                        </a:rPr>
                        <a:t>, </a:t>
                      </a:r>
                      <a:r>
                        <a:rPr lang="en-US" sz="1600" b="0" dirty="0" err="1">
                          <a:latin typeface="Arial" panose="020B0604020202020204" pitchFamily="34" charset="0"/>
                          <a:cs typeface="Arial" panose="020B0604020202020204" pitchFamily="34" charset="0"/>
                        </a:rPr>
                        <a:t>Paulinus</a:t>
                      </a:r>
                      <a:r>
                        <a:rPr lang="en-US" sz="1600" b="0" dirty="0">
                          <a:latin typeface="Arial" panose="020B0604020202020204" pitchFamily="34" charset="0"/>
                          <a:cs typeface="Arial" panose="020B0604020202020204" pitchFamily="34" charset="0"/>
                        </a:rPr>
                        <a:t> J. </a:t>
                      </a:r>
                      <a:r>
                        <a:rPr lang="en-US" sz="1600" b="0" dirty="0" err="1">
                          <a:latin typeface="Arial" panose="020B0604020202020204" pitchFamily="34" charset="0"/>
                          <a:cs typeface="Arial" panose="020B0604020202020204" pitchFamily="34" charset="0"/>
                        </a:rPr>
                        <a:t>Etim</a:t>
                      </a:r>
                      <a:r>
                        <a:rPr lang="en-US" sz="1600" b="0" dirty="0">
                          <a:latin typeface="Arial" panose="020B0604020202020204" pitchFamily="34" charset="0"/>
                          <a:cs typeface="Arial" panose="020B0604020202020204" pitchFamily="34" charset="0"/>
                        </a:rPr>
                        <a:t>,</a:t>
                      </a:r>
                      <a:r>
                        <a:rPr lang="en-US" sz="1600" b="0" baseline="0" dirty="0">
                          <a:latin typeface="Arial" panose="020B0604020202020204" pitchFamily="34" charset="0"/>
                          <a:cs typeface="Arial" panose="020B0604020202020204" pitchFamily="34" charset="0"/>
                        </a:rPr>
                        <a:t> </a:t>
                      </a:r>
                      <a:r>
                        <a:rPr lang="en-US" sz="1600" b="0" baseline="0" dirty="0" err="1">
                          <a:latin typeface="Arial" panose="020B0604020202020204" pitchFamily="34" charset="0"/>
                          <a:cs typeface="Arial" panose="020B0604020202020204" pitchFamily="34" charset="0"/>
                        </a:rPr>
                        <a:t>Udom</a:t>
                      </a:r>
                      <a:r>
                        <a:rPr lang="en-US" sz="1600" b="0" baseline="0" dirty="0">
                          <a:latin typeface="Arial" panose="020B0604020202020204" pitchFamily="34" charset="0"/>
                          <a:cs typeface="Arial" panose="020B0604020202020204" pitchFamily="34" charset="0"/>
                        </a:rPr>
                        <a:t>, Stella </a:t>
                      </a:r>
                      <a:r>
                        <a:rPr lang="en-US" sz="1600" b="0" baseline="0" dirty="0" err="1">
                          <a:latin typeface="Arial" panose="020B0604020202020204" pitchFamily="34" charset="0"/>
                          <a:cs typeface="Arial" panose="020B0604020202020204" pitchFamily="34" charset="0"/>
                        </a:rPr>
                        <a:t>Ogechi</a:t>
                      </a:r>
                      <a:r>
                        <a:rPr lang="en-US" sz="1600" b="0" baseline="0" dirty="0">
                          <a:latin typeface="Arial" panose="020B0604020202020204" pitchFamily="34" charset="0"/>
                          <a:cs typeface="Arial" panose="020B0604020202020204" pitchFamily="34" charset="0"/>
                        </a:rPr>
                        <a:t>, (2016)</a:t>
                      </a:r>
                      <a:endParaRPr lang="en-US" sz="1600" b="0" dirty="0">
                        <a:latin typeface="Arial" panose="020B0604020202020204" pitchFamily="34" charset="0"/>
                        <a:cs typeface="Arial" panose="020B0604020202020204" pitchFamily="34" charset="0"/>
                      </a:endParaRPr>
                    </a:p>
                  </a:txBody>
                  <a:tcPr/>
                </a:tc>
                <a:tc>
                  <a:txBody>
                    <a:bodyPr/>
                    <a:lstStyle/>
                    <a:p>
                      <a:r>
                        <a:rPr lang="en-US" sz="1600" b="0" i="0" kern="1200" dirty="0">
                          <a:solidFill>
                            <a:schemeClr val="dk1"/>
                          </a:solidFill>
                          <a:effectLst/>
                          <a:latin typeface="Arial" panose="020B0604020202020204" pitchFamily="34" charset="0"/>
                          <a:ea typeface="+mn-ea"/>
                          <a:cs typeface="Arial" panose="020B0604020202020204" pitchFamily="34" charset="0"/>
                        </a:rPr>
                        <a:t>Virtual Classroom Instruction and Academic Performance of</a:t>
                      </a:r>
                      <a:r>
                        <a:rPr lang="en-US" sz="1600" b="0" i="0" kern="1200" baseline="0" dirty="0">
                          <a:solidFill>
                            <a:schemeClr val="dk1"/>
                          </a:solidFill>
                          <a:effectLst/>
                          <a:latin typeface="Arial" panose="020B0604020202020204" pitchFamily="34" charset="0"/>
                          <a:ea typeface="+mn-ea"/>
                          <a:cs typeface="Arial" panose="020B0604020202020204" pitchFamily="34" charset="0"/>
                        </a:rPr>
                        <a:t> </a:t>
                      </a:r>
                      <a:r>
                        <a:rPr lang="en-US" sz="1600" b="0" i="0" kern="1200" dirty="0">
                          <a:solidFill>
                            <a:schemeClr val="dk1"/>
                          </a:solidFill>
                          <a:effectLst/>
                          <a:latin typeface="Arial" panose="020B0604020202020204" pitchFamily="34" charset="0"/>
                          <a:ea typeface="+mn-ea"/>
                          <a:cs typeface="Arial" panose="020B0604020202020204" pitchFamily="34" charset="0"/>
                        </a:rPr>
                        <a:t>Educational Technology Students in Distance Education, Enugu State</a:t>
                      </a:r>
                    </a:p>
                  </a:txBody>
                  <a:tcPr/>
                </a:tc>
                <a:tc>
                  <a:txBody>
                    <a:bodyPr/>
                    <a:lstStyle/>
                    <a:p>
                      <a:r>
                        <a:rPr lang="en-US" sz="1600" b="1" dirty="0">
                          <a:latin typeface="Arial" panose="020B0604020202020204" pitchFamily="34" charset="0"/>
                          <a:cs typeface="Arial" panose="020B0604020202020204" pitchFamily="34" charset="0"/>
                        </a:rPr>
                        <a:t>Nigeria</a:t>
                      </a:r>
                    </a:p>
                  </a:txBody>
                  <a:tcPr/>
                </a:tc>
                <a:tc>
                  <a:txBody>
                    <a:bodyPr/>
                    <a:lstStyle/>
                    <a:p>
                      <a:r>
                        <a:rPr lang="en-US" sz="1600" dirty="0">
                          <a:latin typeface="Arial" panose="020B0604020202020204" pitchFamily="34" charset="0"/>
                          <a:cs typeface="Arial" panose="020B0604020202020204" pitchFamily="34" charset="0"/>
                        </a:rPr>
                        <a:t>Virtual</a:t>
                      </a:r>
                      <a:r>
                        <a:rPr lang="en-US" dirty="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classroom instruction</a:t>
                      </a:r>
                    </a:p>
                  </a:txBody>
                  <a:tcPr/>
                </a:tc>
                <a:tc>
                  <a:txBody>
                    <a:bodyPr/>
                    <a:lstStyle/>
                    <a:p>
                      <a:r>
                        <a:rPr lang="en-US" sz="1400" b="0" dirty="0">
                          <a:latin typeface="Arial" panose="020B0604020202020204" pitchFamily="34" charset="0"/>
                          <a:cs typeface="Arial" panose="020B0604020202020204" pitchFamily="34" charset="0"/>
                        </a:rPr>
                        <a:t>Use of virtual classroom influence</a:t>
                      </a:r>
                      <a:r>
                        <a:rPr lang="en-US" sz="1400" b="0" baseline="0" dirty="0">
                          <a:latin typeface="Arial" panose="020B0604020202020204" pitchFamily="34" charset="0"/>
                          <a:cs typeface="Arial" panose="020B0604020202020204" pitchFamily="34" charset="0"/>
                        </a:rPr>
                        <a:t> the</a:t>
                      </a:r>
                      <a:r>
                        <a:rPr lang="en-US" sz="1400" b="0" dirty="0">
                          <a:latin typeface="Arial" panose="020B0604020202020204" pitchFamily="34" charset="0"/>
                          <a:cs typeface="Arial" panose="020B0604020202020204" pitchFamily="34" charset="0"/>
                        </a:rPr>
                        <a:t> academic performance of the ODL learners</a:t>
                      </a:r>
                    </a:p>
                    <a:p>
                      <a:endParaRPr lang="en-US"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4"/>
                  </a:ext>
                </a:extLst>
              </a:tr>
            </a:tbl>
          </a:graphicData>
        </a:graphic>
      </p:graphicFrame>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spTree>
    <p:extLst>
      <p:ext uri="{BB962C8B-B14F-4D97-AF65-F5344CB8AC3E}">
        <p14:creationId xmlns:p14="http://schemas.microsoft.com/office/powerpoint/2010/main" val="1856622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t>Literature Review</a:t>
            </a:r>
          </a:p>
        </p:txBody>
      </p:sp>
      <p:pic>
        <p:nvPicPr>
          <p:cNvPr id="4" name="Picture 3"/>
          <p:cNvPicPr>
            <a:picLocks noChangeAspect="1"/>
          </p:cNvPicPr>
          <p:nvPr/>
        </p:nvPicPr>
        <p:blipFill rotWithShape="1">
          <a:blip r:embed="rId2"/>
          <a:srcRect l="71090" t="14524" r="6398" b="17252"/>
          <a:stretch/>
        </p:blipFill>
        <p:spPr>
          <a:xfrm>
            <a:off x="10785231" y="0"/>
            <a:ext cx="1406769" cy="1139483"/>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3121193190"/>
              </p:ext>
            </p:extLst>
          </p:nvPr>
        </p:nvGraphicFramePr>
        <p:xfrm>
          <a:off x="-1" y="2097088"/>
          <a:ext cx="12192001" cy="4314422"/>
        </p:xfrm>
        <a:graphic>
          <a:graphicData uri="http://schemas.openxmlformats.org/drawingml/2006/table">
            <a:tbl>
              <a:tblPr firstRow="1" bandRow="1">
                <a:tableStyleId>{7DF18680-E054-41AD-8BC1-D1AEF772440D}</a:tableStyleId>
              </a:tblPr>
              <a:tblGrid>
                <a:gridCol w="3129566">
                  <a:extLst>
                    <a:ext uri="{9D8B030D-6E8A-4147-A177-3AD203B41FA5}">
                      <a16:colId xmlns:a16="http://schemas.microsoft.com/office/drawing/2014/main" val="20000"/>
                    </a:ext>
                  </a:extLst>
                </a:gridCol>
                <a:gridCol w="2923504">
                  <a:extLst>
                    <a:ext uri="{9D8B030D-6E8A-4147-A177-3AD203B41FA5}">
                      <a16:colId xmlns:a16="http://schemas.microsoft.com/office/drawing/2014/main" val="20001"/>
                    </a:ext>
                  </a:extLst>
                </a:gridCol>
                <a:gridCol w="1275009">
                  <a:extLst>
                    <a:ext uri="{9D8B030D-6E8A-4147-A177-3AD203B41FA5}">
                      <a16:colId xmlns:a16="http://schemas.microsoft.com/office/drawing/2014/main" val="20002"/>
                    </a:ext>
                  </a:extLst>
                </a:gridCol>
                <a:gridCol w="1429555">
                  <a:extLst>
                    <a:ext uri="{9D8B030D-6E8A-4147-A177-3AD203B41FA5}">
                      <a16:colId xmlns:a16="http://schemas.microsoft.com/office/drawing/2014/main" val="20003"/>
                    </a:ext>
                  </a:extLst>
                </a:gridCol>
                <a:gridCol w="3434367">
                  <a:extLst>
                    <a:ext uri="{9D8B030D-6E8A-4147-A177-3AD203B41FA5}">
                      <a16:colId xmlns:a16="http://schemas.microsoft.com/office/drawing/2014/main" val="20004"/>
                    </a:ext>
                  </a:extLst>
                </a:gridCol>
              </a:tblGrid>
              <a:tr h="1181830">
                <a:tc>
                  <a:txBody>
                    <a:bodyPr/>
                    <a:lstStyle/>
                    <a:p>
                      <a:pPr algn="ctr"/>
                      <a:r>
                        <a:rPr lang="en-US" sz="2000" dirty="0"/>
                        <a:t>Author/Year</a:t>
                      </a:r>
                    </a:p>
                  </a:txBody>
                  <a:tcPr/>
                </a:tc>
                <a:tc>
                  <a:txBody>
                    <a:bodyPr/>
                    <a:lstStyle/>
                    <a:p>
                      <a:pPr algn="ctr"/>
                      <a:r>
                        <a:rPr lang="en-US" sz="2000" dirty="0"/>
                        <a:t>Title</a:t>
                      </a:r>
                    </a:p>
                  </a:txBody>
                  <a:tcPr/>
                </a:tc>
                <a:tc>
                  <a:txBody>
                    <a:bodyPr/>
                    <a:lstStyle/>
                    <a:p>
                      <a:pPr algn="ctr"/>
                      <a:r>
                        <a:rPr lang="en-US" sz="2000" dirty="0"/>
                        <a:t>Country</a:t>
                      </a:r>
                    </a:p>
                  </a:txBody>
                  <a:tcPr/>
                </a:tc>
                <a:tc>
                  <a:txBody>
                    <a:bodyPr/>
                    <a:lstStyle/>
                    <a:p>
                      <a:pPr algn="ctr"/>
                      <a:r>
                        <a:rPr lang="en-US" sz="2000" dirty="0"/>
                        <a:t>Types of virtual tools</a:t>
                      </a:r>
                    </a:p>
                  </a:txBody>
                  <a:tcPr/>
                </a:tc>
                <a:tc>
                  <a:txBody>
                    <a:bodyPr/>
                    <a:lstStyle/>
                    <a:p>
                      <a:pPr algn="ctr"/>
                      <a:r>
                        <a:rPr lang="en-US" sz="2000" dirty="0"/>
                        <a:t>Findings</a:t>
                      </a:r>
                    </a:p>
                  </a:txBody>
                  <a:tcPr/>
                </a:tc>
                <a:extLst>
                  <a:ext uri="{0D108BD9-81ED-4DB2-BD59-A6C34878D82A}">
                    <a16:rowId xmlns:a16="http://schemas.microsoft.com/office/drawing/2014/main" val="10000"/>
                  </a:ext>
                </a:extLst>
              </a:tr>
              <a:tr h="965915">
                <a:tc>
                  <a:txBody>
                    <a:bodyPr/>
                    <a:lstStyle/>
                    <a:p>
                      <a:r>
                        <a:rPr lang="en-US" sz="1600" b="0" dirty="0">
                          <a:latin typeface="Arial" panose="020B0604020202020204" pitchFamily="34" charset="0"/>
                          <a:cs typeface="Arial" panose="020B0604020202020204" pitchFamily="34" charset="0"/>
                        </a:rPr>
                        <a:t>Matt </a:t>
                      </a:r>
                      <a:r>
                        <a:rPr lang="en-US" sz="1600" b="0" dirty="0" err="1">
                          <a:latin typeface="Arial" panose="020B0604020202020204" pitchFamily="34" charset="0"/>
                          <a:cs typeface="Arial" panose="020B0604020202020204" pitchFamily="34" charset="0"/>
                        </a:rPr>
                        <a:t>Bower,Cathie</a:t>
                      </a:r>
                      <a:r>
                        <a:rPr lang="en-US" sz="1600" b="0" dirty="0">
                          <a:latin typeface="Arial" panose="020B0604020202020204" pitchFamily="34" charset="0"/>
                          <a:cs typeface="Arial" panose="020B0604020202020204" pitchFamily="34" charset="0"/>
                        </a:rPr>
                        <a:t> Howe, </a:t>
                      </a:r>
                      <a:r>
                        <a:rPr lang="en-US" sz="1600" b="0" dirty="0" err="1">
                          <a:latin typeface="Arial" panose="020B0604020202020204" pitchFamily="34" charset="0"/>
                          <a:cs typeface="Arial" panose="020B0604020202020204" pitchFamily="34" charset="0"/>
                        </a:rPr>
                        <a:t>Neida</a:t>
                      </a:r>
                      <a:r>
                        <a:rPr lang="en-US" sz="1600" b="0" dirty="0">
                          <a:latin typeface="Arial" panose="020B0604020202020204" pitchFamily="34" charset="0"/>
                          <a:cs typeface="Arial" panose="020B0604020202020204" pitchFamily="34" charset="0"/>
                        </a:rPr>
                        <a:t> McCredie, Austin Robinson and David Grover, (2014)</a:t>
                      </a:r>
                    </a:p>
                  </a:txBody>
                  <a:tcPr/>
                </a:tc>
                <a:tc>
                  <a:txBody>
                    <a:bodyPr/>
                    <a:lstStyle/>
                    <a:p>
                      <a:r>
                        <a:rPr lang="en-US" sz="1600" b="0" dirty="0">
                          <a:latin typeface="Arial" panose="020B0604020202020204" pitchFamily="34" charset="0"/>
                          <a:cs typeface="Arial" panose="020B0604020202020204" pitchFamily="34" charset="0"/>
                        </a:rPr>
                        <a:t>Augmented Reality in education- cases, places, and potentials</a:t>
                      </a:r>
                    </a:p>
                  </a:txBody>
                  <a:tcPr/>
                </a:tc>
                <a:tc>
                  <a:txBody>
                    <a:bodyPr/>
                    <a:lstStyle/>
                    <a:p>
                      <a:pPr algn="ctr"/>
                      <a:r>
                        <a:rPr lang="en-US" sz="1600" b="1" dirty="0">
                          <a:latin typeface="Arial" panose="020B0604020202020204" pitchFamily="34" charset="0"/>
                          <a:cs typeface="Arial" panose="020B0604020202020204" pitchFamily="34" charset="0"/>
                        </a:rPr>
                        <a:t>Australia</a:t>
                      </a:r>
                    </a:p>
                  </a:txBody>
                  <a:tcPr/>
                </a:tc>
                <a:tc>
                  <a:txBody>
                    <a:bodyPr/>
                    <a:lstStyle/>
                    <a:p>
                      <a:pPr algn="ctr"/>
                      <a:r>
                        <a:rPr lang="en-US" sz="1600" b="1" dirty="0">
                          <a:latin typeface="Arial" panose="020B0604020202020204" pitchFamily="34" charset="0"/>
                          <a:cs typeface="Arial" panose="020B0604020202020204" pitchFamily="34" charset="0"/>
                        </a:rPr>
                        <a:t>Phones and tablet devices</a:t>
                      </a:r>
                    </a:p>
                  </a:txBody>
                  <a:tcPr/>
                </a:tc>
                <a:tc>
                  <a:txBody>
                    <a:bodyPr/>
                    <a:lstStyle/>
                    <a:p>
                      <a:pPr algn="ctr"/>
                      <a:r>
                        <a:rPr lang="en-US" sz="1400" b="0" dirty="0">
                          <a:latin typeface="Arial" panose="020B0604020202020204" pitchFamily="34" charset="0"/>
                          <a:cs typeface="Arial" panose="020B0604020202020204" pitchFamily="34" charset="0"/>
                        </a:rPr>
                        <a:t>Higher order thinking skills</a:t>
                      </a:r>
                    </a:p>
                  </a:txBody>
                  <a:tcPr/>
                </a:tc>
                <a:extLst>
                  <a:ext uri="{0D108BD9-81ED-4DB2-BD59-A6C34878D82A}">
                    <a16:rowId xmlns:a16="http://schemas.microsoft.com/office/drawing/2014/main" val="10001"/>
                  </a:ext>
                </a:extLst>
              </a:tr>
              <a:tr h="386367">
                <a:tc>
                  <a:txBody>
                    <a:bodyPr/>
                    <a:lstStyle/>
                    <a:p>
                      <a:r>
                        <a:rPr lang="en-US" sz="1600" dirty="0" err="1">
                          <a:latin typeface="Arial" panose="020B0604020202020204" pitchFamily="34" charset="0"/>
                          <a:cs typeface="Arial" panose="020B0604020202020204" pitchFamily="34" charset="0"/>
                        </a:rPr>
                        <a:t>Hakon</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Swensen</a:t>
                      </a:r>
                      <a:r>
                        <a:rPr lang="en-US" sz="1600" dirty="0">
                          <a:latin typeface="Arial" panose="020B0604020202020204" pitchFamily="34" charset="0"/>
                          <a:cs typeface="Arial" panose="020B0604020202020204" pitchFamily="34" charset="0"/>
                        </a:rPr>
                        <a:t>, (2016)</a:t>
                      </a:r>
                    </a:p>
                  </a:txBody>
                  <a:tcPr/>
                </a:tc>
                <a:tc>
                  <a:txBody>
                    <a:bodyPr/>
                    <a:lstStyle/>
                    <a:p>
                      <a:r>
                        <a:rPr lang="en-US" sz="1600" b="0" dirty="0">
                          <a:latin typeface="Arial" panose="020B0604020202020204" pitchFamily="34" charset="0"/>
                          <a:cs typeface="Arial" panose="020B0604020202020204" pitchFamily="34" charset="0"/>
                        </a:rPr>
                        <a:t>Potential of Augmented Reality in Sciences Education A Literature Review</a:t>
                      </a:r>
                    </a:p>
                  </a:txBody>
                  <a:tcPr/>
                </a:tc>
                <a:tc>
                  <a:txBody>
                    <a:bodyPr/>
                    <a:lstStyle/>
                    <a:p>
                      <a:pPr algn="ctr"/>
                      <a:r>
                        <a:rPr lang="en-US" sz="1600" b="1" dirty="0">
                          <a:latin typeface="Arial" panose="020B0604020202020204" pitchFamily="34" charset="0"/>
                          <a:cs typeface="Arial" panose="020B0604020202020204" pitchFamily="34" charset="0"/>
                        </a:rPr>
                        <a:t>Norway</a:t>
                      </a:r>
                    </a:p>
                  </a:txBody>
                  <a:tcPr/>
                </a:tc>
                <a:tc>
                  <a:txBody>
                    <a:bodyPr/>
                    <a:lstStyle/>
                    <a:p>
                      <a:pPr algn="ctr"/>
                      <a:r>
                        <a:rPr lang="en-US" sz="1600" b="1" dirty="0">
                          <a:latin typeface="Arial" panose="020B0604020202020204" pitchFamily="34" charset="0"/>
                          <a:cs typeface="Arial" panose="020B0604020202020204" pitchFamily="34" charset="0"/>
                        </a:rPr>
                        <a:t>Mobile</a:t>
                      </a:r>
                      <a:r>
                        <a:rPr lang="en-US" sz="1600" b="1" baseline="0" dirty="0">
                          <a:latin typeface="Arial" panose="020B0604020202020204" pitchFamily="34" charset="0"/>
                          <a:cs typeface="Arial" panose="020B0604020202020204" pitchFamily="34" charset="0"/>
                        </a:rPr>
                        <a:t> phone game based </a:t>
                      </a:r>
                      <a:endParaRPr lang="en-US" sz="1600" b="1" dirty="0">
                        <a:latin typeface="Arial" panose="020B0604020202020204" pitchFamily="34" charset="0"/>
                        <a:cs typeface="Arial" panose="020B0604020202020204" pitchFamily="34" charset="0"/>
                      </a:endParaRPr>
                    </a:p>
                  </a:txBody>
                  <a:tcPr/>
                </a:tc>
                <a:tc>
                  <a:txBody>
                    <a:bodyPr/>
                    <a:lstStyle/>
                    <a:p>
                      <a:r>
                        <a:rPr lang="en-US" sz="1400" b="0" dirty="0">
                          <a:latin typeface="Arial" panose="020B0604020202020204" pitchFamily="34" charset="0"/>
                          <a:cs typeface="Arial" panose="020B0604020202020204" pitchFamily="34" charset="0"/>
                        </a:rPr>
                        <a:t>Motivation, situated learning, Inquiry based learning,</a:t>
                      </a:r>
                      <a:r>
                        <a:rPr lang="en-US" sz="1400" b="0" baseline="0" dirty="0">
                          <a:latin typeface="Arial" panose="020B0604020202020204" pitchFamily="34" charset="0"/>
                          <a:cs typeface="Arial" panose="020B0604020202020204" pitchFamily="34" charset="0"/>
                        </a:rPr>
                        <a:t> cognitive effort, spatial ability.</a:t>
                      </a:r>
                      <a:endParaRPr lang="en-US" sz="140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343717">
                <a:tc>
                  <a:txBody>
                    <a:bodyPr/>
                    <a:lstStyle/>
                    <a:p>
                      <a:r>
                        <a:rPr lang="en-US" sz="1600" b="0" i="0" dirty="0">
                          <a:solidFill>
                            <a:srgbClr val="000000"/>
                          </a:solidFill>
                          <a:effectLst/>
                          <a:latin typeface="TimesNewRomanPSMT"/>
                        </a:rPr>
                        <a:t>Xue-qin Chang</a:t>
                      </a:r>
                      <a:r>
                        <a:rPr lang="en-US" sz="1600" b="0" i="0" dirty="0">
                          <a:solidFill>
                            <a:schemeClr val="dk1"/>
                          </a:solidFill>
                          <a:effectLst/>
                          <a:latin typeface="+mn-lt"/>
                        </a:rPr>
                        <a:t>,</a:t>
                      </a:r>
                      <a:r>
                        <a:rPr lang="en-US" sz="1600" b="0" i="0" baseline="0" dirty="0">
                          <a:solidFill>
                            <a:schemeClr val="dk1"/>
                          </a:solidFill>
                          <a:effectLst/>
                          <a:latin typeface="+mn-lt"/>
                        </a:rPr>
                        <a:t> </a:t>
                      </a:r>
                      <a:r>
                        <a:rPr lang="en-US" sz="1600" b="0" i="0" dirty="0">
                          <a:solidFill>
                            <a:srgbClr val="000000"/>
                          </a:solidFill>
                          <a:effectLst/>
                          <a:latin typeface="TimesNewRomanPSMT"/>
                        </a:rPr>
                        <a:t>Dao-</a:t>
                      </a:r>
                      <a:r>
                        <a:rPr lang="en-US" sz="1600" b="0" i="0" dirty="0" err="1">
                          <a:solidFill>
                            <a:srgbClr val="000000"/>
                          </a:solidFill>
                          <a:effectLst/>
                          <a:latin typeface="TimesNewRomanPSMT"/>
                        </a:rPr>
                        <a:t>hua</a:t>
                      </a:r>
                      <a:r>
                        <a:rPr lang="en-US" sz="1600" b="0" i="0" dirty="0">
                          <a:solidFill>
                            <a:srgbClr val="000000"/>
                          </a:solidFill>
                          <a:effectLst/>
                          <a:latin typeface="TimesNewRomanPSMT"/>
                        </a:rPr>
                        <a:t> Zhang, </a:t>
                      </a:r>
                      <a:r>
                        <a:rPr lang="en-US" sz="1600" b="0" i="0" dirty="0" err="1">
                          <a:solidFill>
                            <a:srgbClr val="000000"/>
                          </a:solidFill>
                          <a:effectLst/>
                          <a:latin typeface="TimesNewRomanPSMT"/>
                        </a:rPr>
                        <a:t>Xin-xin</a:t>
                      </a:r>
                      <a:r>
                        <a:rPr lang="en-US" sz="1600" b="0" i="0" dirty="0">
                          <a:solidFill>
                            <a:srgbClr val="000000"/>
                          </a:solidFill>
                          <a:effectLst/>
                          <a:latin typeface="TimesNewRomanPSMT"/>
                        </a:rPr>
                        <a:t> Jin</a:t>
                      </a:r>
                      <a:r>
                        <a:rPr lang="en-US" sz="1600" b="0" i="0" dirty="0">
                          <a:solidFill>
                            <a:schemeClr val="dk1"/>
                          </a:solidFill>
                          <a:effectLst/>
                          <a:latin typeface="+mn-lt"/>
                        </a:rPr>
                        <a:t>,</a:t>
                      </a:r>
                      <a:r>
                        <a:rPr lang="en-US" sz="1600" b="0" i="0" baseline="0" dirty="0">
                          <a:solidFill>
                            <a:schemeClr val="dk1"/>
                          </a:solidFill>
                          <a:effectLst/>
                          <a:latin typeface="+mn-lt"/>
                        </a:rPr>
                        <a:t> </a:t>
                      </a:r>
                      <a:r>
                        <a:rPr lang="en-US" sz="1600" b="0" i="0" baseline="0" dirty="0">
                          <a:solidFill>
                            <a:schemeClr val="dk1"/>
                          </a:solidFill>
                          <a:effectLst/>
                          <a:latin typeface="Arial" panose="020B0604020202020204" pitchFamily="34" charset="0"/>
                          <a:cs typeface="Arial" panose="020B0604020202020204" pitchFamily="34" charset="0"/>
                        </a:rPr>
                        <a:t>(2016)</a:t>
                      </a:r>
                      <a:endParaRPr lang="en-US" sz="1600" dirty="0">
                        <a:latin typeface="Arial" panose="020B0604020202020204" pitchFamily="34" charset="0"/>
                        <a:cs typeface="Arial" panose="020B0604020202020204" pitchFamily="34" charset="0"/>
                      </a:endParaRPr>
                    </a:p>
                  </a:txBody>
                  <a:tcPr/>
                </a:tc>
                <a:tc>
                  <a:txBody>
                    <a:bodyPr/>
                    <a:lstStyle/>
                    <a:p>
                      <a:r>
                        <a:rPr lang="en-US" sz="1600" b="0" i="0" kern="1200" dirty="0">
                          <a:solidFill>
                            <a:schemeClr val="dk1"/>
                          </a:solidFill>
                          <a:effectLst/>
                          <a:latin typeface="Arial" panose="020B0604020202020204" pitchFamily="34" charset="0"/>
                          <a:ea typeface="+mn-ea"/>
                          <a:cs typeface="Arial" panose="020B0604020202020204" pitchFamily="34" charset="0"/>
                        </a:rPr>
                        <a:t>Application of Virtual Reality Technology</a:t>
                      </a:r>
                      <a:r>
                        <a:rPr lang="en-US" sz="1600" b="0" i="0" kern="1200" baseline="0" dirty="0">
                          <a:solidFill>
                            <a:schemeClr val="dk1"/>
                          </a:solidFill>
                          <a:effectLst/>
                          <a:latin typeface="Arial" panose="020B0604020202020204" pitchFamily="34" charset="0"/>
                          <a:ea typeface="+mn-ea"/>
                          <a:cs typeface="Arial" panose="020B0604020202020204" pitchFamily="34" charset="0"/>
                        </a:rPr>
                        <a:t> </a:t>
                      </a:r>
                      <a:r>
                        <a:rPr lang="en-US" sz="1600" b="0" i="0" kern="1200" dirty="0">
                          <a:solidFill>
                            <a:schemeClr val="dk1"/>
                          </a:solidFill>
                          <a:effectLst/>
                          <a:latin typeface="Arial" panose="020B0604020202020204" pitchFamily="34" charset="0"/>
                          <a:ea typeface="+mn-ea"/>
                          <a:cs typeface="Arial" panose="020B0604020202020204" pitchFamily="34" charset="0"/>
                        </a:rPr>
                        <a:t>in Distance Learning</a:t>
                      </a:r>
                      <a:r>
                        <a:rPr lang="en-US" sz="1600" b="0" dirty="0">
                          <a:latin typeface="Arial" panose="020B0604020202020204" pitchFamily="34" charset="0"/>
                          <a:cs typeface="Arial" panose="020B0604020202020204" pitchFamily="34" charset="0"/>
                        </a:rPr>
                        <a:t> </a:t>
                      </a:r>
                      <a:br>
                        <a:rPr lang="en-US" sz="1600" b="0" dirty="0">
                          <a:latin typeface="Arial" panose="020B0604020202020204" pitchFamily="34" charset="0"/>
                          <a:cs typeface="Arial" panose="020B0604020202020204" pitchFamily="34" charset="0"/>
                        </a:rPr>
                      </a:br>
                      <a:endParaRPr lang="en-US" sz="1600" b="0" dirty="0">
                        <a:latin typeface="Arial" panose="020B0604020202020204" pitchFamily="34" charset="0"/>
                        <a:cs typeface="Arial" panose="020B0604020202020204" pitchFamily="34" charset="0"/>
                      </a:endParaRPr>
                    </a:p>
                  </a:txBody>
                  <a:tcPr/>
                </a:tc>
                <a:tc>
                  <a:txBody>
                    <a:bodyPr/>
                    <a:lstStyle/>
                    <a:p>
                      <a:pPr algn="ctr"/>
                      <a:r>
                        <a:rPr lang="en-US" sz="1600" b="1" dirty="0">
                          <a:latin typeface="Arial" panose="020B0604020202020204" pitchFamily="34" charset="0"/>
                          <a:cs typeface="Arial" panose="020B0604020202020204" pitchFamily="34" charset="0"/>
                        </a:rPr>
                        <a:t>China</a:t>
                      </a:r>
                    </a:p>
                  </a:txBody>
                  <a:tcPr/>
                </a:tc>
                <a:tc>
                  <a:txBody>
                    <a:bodyPr/>
                    <a:lstStyle/>
                    <a:p>
                      <a:pPr algn="just"/>
                      <a:r>
                        <a:rPr lang="en-US" sz="1400" b="1" i="0" dirty="0">
                          <a:solidFill>
                            <a:srgbClr val="000000"/>
                          </a:solidFill>
                          <a:effectLst/>
                          <a:latin typeface="TimesNewRomanPS-BoldMT"/>
                        </a:rPr>
                        <a:t>A multi-user</a:t>
                      </a:r>
                      <a:r>
                        <a:rPr lang="en-US" sz="1400" b="1" i="0" baseline="0" dirty="0">
                          <a:solidFill>
                            <a:srgbClr val="000000"/>
                          </a:solidFill>
                          <a:effectLst/>
                          <a:latin typeface="TimesNewRomanPS-BoldMT"/>
                        </a:rPr>
                        <a:t> </a:t>
                      </a:r>
                      <a:r>
                        <a:rPr lang="en-US" sz="1400" b="1" i="0" dirty="0">
                          <a:solidFill>
                            <a:srgbClr val="000000"/>
                          </a:solidFill>
                          <a:effectLst/>
                          <a:latin typeface="TimesNewRomanPS-BoldMT"/>
                        </a:rPr>
                        <a:t>virtual</a:t>
                      </a:r>
                      <a:r>
                        <a:rPr lang="en-US" sz="1400" b="1" i="0" baseline="0" dirty="0">
                          <a:solidFill>
                            <a:srgbClr val="000000"/>
                          </a:solidFill>
                          <a:effectLst/>
                          <a:latin typeface="TimesNewRomanPS-BoldMT"/>
                        </a:rPr>
                        <a:t>-</a:t>
                      </a:r>
                      <a:r>
                        <a:rPr lang="en-US" sz="1400" b="1" i="0" dirty="0">
                          <a:solidFill>
                            <a:srgbClr val="000000"/>
                          </a:solidFill>
                          <a:effectLst/>
                          <a:latin typeface="TimesNewRomanPS-BoldMT"/>
                        </a:rPr>
                        <a:t>campus system based on</a:t>
                      </a:r>
                      <a:r>
                        <a:rPr lang="en-US" sz="1400" b="1" i="0" baseline="0" dirty="0">
                          <a:solidFill>
                            <a:srgbClr val="000000"/>
                          </a:solidFill>
                          <a:effectLst/>
                          <a:latin typeface="TimesNewRomanPS-BoldMT"/>
                        </a:rPr>
                        <a:t> </a:t>
                      </a:r>
                      <a:r>
                        <a:rPr lang="en-US" sz="1400" b="1" i="0" dirty="0">
                          <a:solidFill>
                            <a:srgbClr val="000000"/>
                          </a:solidFill>
                          <a:effectLst/>
                          <a:latin typeface="TimesNewRomanPS-BoldMT"/>
                        </a:rPr>
                        <a:t>VR technology</a:t>
                      </a:r>
                      <a:r>
                        <a:rPr lang="en-US" sz="1400" b="1" dirty="0"/>
                        <a:t> </a:t>
                      </a:r>
                      <a:endParaRPr lang="en-US" sz="1400" b="1" dirty="0">
                        <a:latin typeface="Arial" panose="020B0604020202020204" pitchFamily="34" charset="0"/>
                        <a:cs typeface="Arial" panose="020B0604020202020204" pitchFamily="34" charset="0"/>
                      </a:endParaRPr>
                    </a:p>
                  </a:txBody>
                  <a:tcPr/>
                </a:tc>
                <a:tc>
                  <a:txBody>
                    <a:bodyPr/>
                    <a:lstStyle/>
                    <a:p>
                      <a:pPr algn="just"/>
                      <a:r>
                        <a:rPr lang="en-US" sz="1400" b="0" dirty="0">
                          <a:latin typeface="Arial" panose="020B0604020202020204" pitchFamily="34" charset="0"/>
                          <a:cs typeface="Arial" panose="020B0604020202020204" pitchFamily="34" charset="0"/>
                        </a:rPr>
                        <a:t>Useful distance learning full operational.</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62924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826</TotalTime>
  <Words>1530</Words>
  <Application>Microsoft Office PowerPoint</Application>
  <PresentationFormat>Widescreen</PresentationFormat>
  <Paragraphs>175</Paragraphs>
  <Slides>18</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18</vt:i4>
      </vt:variant>
    </vt:vector>
  </HeadingPairs>
  <TitlesOfParts>
    <vt:vector size="30" baseType="lpstr">
      <vt:lpstr>AdvOT863180fb</vt:lpstr>
      <vt:lpstr>AdvOT863180fb+20</vt:lpstr>
      <vt:lpstr>AdvP2E44</vt:lpstr>
      <vt:lpstr>Arial</vt:lpstr>
      <vt:lpstr>Calibri</vt:lpstr>
      <vt:lpstr>Calibri Light</vt:lpstr>
      <vt:lpstr>Open Sans</vt:lpstr>
      <vt:lpstr>TimesNewRomanPS-BoldMT</vt:lpstr>
      <vt:lpstr>TimesNewRomanPSMT</vt:lpstr>
      <vt:lpstr>Tw Cen MT</vt:lpstr>
      <vt:lpstr>Wingdings</vt:lpstr>
      <vt:lpstr>Circuit</vt:lpstr>
      <vt:lpstr>Possibilities of Virtual Possibilities of Virtual Technologies in Sciences for ODL System ologiesin Sciences for ODL System </vt:lpstr>
      <vt:lpstr>INTRODUCTION</vt:lpstr>
      <vt:lpstr>Rationale of the Study</vt:lpstr>
      <vt:lpstr>Statement of the Problem</vt:lpstr>
      <vt:lpstr>Current Scenario of Virtual Technologies  </vt:lpstr>
      <vt:lpstr>Objectives OF THE study</vt:lpstr>
      <vt:lpstr>Research Questions</vt:lpstr>
      <vt:lpstr>Literature Review</vt:lpstr>
      <vt:lpstr>Literature Review</vt:lpstr>
      <vt:lpstr>Literature Review</vt:lpstr>
      <vt:lpstr>Literature Review</vt:lpstr>
      <vt:lpstr>Literature Review</vt:lpstr>
      <vt:lpstr>Literature Review</vt:lpstr>
      <vt:lpstr>Data Analysis</vt:lpstr>
      <vt:lpstr>Findings </vt:lpstr>
      <vt:lpstr>Findings Cont…..</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Possibilities of Virtual Technologies in Sciences for ODL System</dc:title>
  <dc:creator>Sidra Khushnood</dc:creator>
  <cp:lastModifiedBy>Sidra Khushnood</cp:lastModifiedBy>
  <cp:revision>70</cp:revision>
  <dcterms:created xsi:type="dcterms:W3CDTF">2019-10-14T13:55:16Z</dcterms:created>
  <dcterms:modified xsi:type="dcterms:W3CDTF">2019-10-15T06:43:21Z</dcterms:modified>
</cp:coreProperties>
</file>