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5"/>
  </p:notesMasterIdLst>
  <p:sldIdLst>
    <p:sldId id="288" r:id="rId2"/>
    <p:sldId id="256" r:id="rId3"/>
    <p:sldId id="257" r:id="rId4"/>
    <p:sldId id="262" r:id="rId5"/>
    <p:sldId id="261" r:id="rId6"/>
    <p:sldId id="258" r:id="rId7"/>
    <p:sldId id="290" r:id="rId8"/>
    <p:sldId id="264" r:id="rId9"/>
    <p:sldId id="266" r:id="rId10"/>
    <p:sldId id="259" r:id="rId11"/>
    <p:sldId id="270" r:id="rId12"/>
    <p:sldId id="273" r:id="rId13"/>
    <p:sldId id="275" r:id="rId14"/>
    <p:sldId id="276" r:id="rId15"/>
    <p:sldId id="274" r:id="rId16"/>
    <p:sldId id="277" r:id="rId17"/>
    <p:sldId id="278" r:id="rId18"/>
    <p:sldId id="279" r:id="rId19"/>
    <p:sldId id="291" r:id="rId20"/>
    <p:sldId id="281" r:id="rId21"/>
    <p:sldId id="284" r:id="rId22"/>
    <p:sldId id="289" r:id="rId23"/>
    <p:sldId id="28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004" autoAdjust="0"/>
    <p:restoredTop sz="94660"/>
  </p:normalViewPr>
  <p:slideViewPr>
    <p:cSldViewPr>
      <p:cViewPr varScale="1">
        <p:scale>
          <a:sx n="83" d="100"/>
          <a:sy n="83" d="100"/>
        </p:scale>
        <p:origin x="-25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B5C776-9597-46A3-A79D-C5CB1527EFC6}" type="doc">
      <dgm:prSet loTypeId="urn:microsoft.com/office/officeart/2005/8/layout/vProcess5" loCatId="process" qsTypeId="urn:microsoft.com/office/officeart/2005/8/quickstyle/simple1" qsCatId="simple" csTypeId="urn:microsoft.com/office/officeart/2005/8/colors/accent1_5" csCatId="accent1" phldr="1"/>
      <dgm:spPr/>
      <dgm:t>
        <a:bodyPr/>
        <a:lstStyle/>
        <a:p>
          <a:endParaRPr lang="en-US"/>
        </a:p>
      </dgm:t>
    </dgm:pt>
    <dgm:pt modelId="{23DCD70D-5E83-4B4F-8379-F8F70E75ECE0}">
      <dgm:prSet phldrT="[Text]" custT="1"/>
      <dgm:spPr/>
      <dgm:t>
        <a:bodyPr/>
        <a:lstStyle/>
        <a:p>
          <a:r>
            <a:rPr lang="en-US" sz="2400" b="1" i="1" dirty="0" smtClean="0">
              <a:solidFill>
                <a:schemeClr val="tx1"/>
              </a:solidFill>
              <a:latin typeface="Times New Roman" panose="02020603050405020304" pitchFamily="18" charset="0"/>
              <a:cs typeface="Times New Roman" panose="02020603050405020304" pitchFamily="18" charset="0"/>
            </a:rPr>
            <a:t>Objectives</a:t>
          </a:r>
          <a:r>
            <a:rPr lang="en-US" sz="900" b="1" i="1" dirty="0" smtClean="0"/>
            <a:t>: </a:t>
          </a:r>
          <a:endParaRPr lang="en-US" sz="900" dirty="0"/>
        </a:p>
      </dgm:t>
    </dgm:pt>
    <dgm:pt modelId="{DC337679-96CE-49B2-807F-1D93C167D722}" type="parTrans" cxnId="{802618E1-D85F-4C9E-AF3C-47A98FA8D4D5}">
      <dgm:prSet/>
      <dgm:spPr/>
      <dgm:t>
        <a:bodyPr/>
        <a:lstStyle/>
        <a:p>
          <a:endParaRPr lang="en-US"/>
        </a:p>
      </dgm:t>
    </dgm:pt>
    <dgm:pt modelId="{D0E3851F-51A8-482A-9513-FBC9F70A10A4}" type="sibTrans" cxnId="{802618E1-D85F-4C9E-AF3C-47A98FA8D4D5}">
      <dgm:prSet/>
      <dgm:spPr/>
      <dgm:t>
        <a:bodyPr/>
        <a:lstStyle/>
        <a:p>
          <a:endParaRPr lang="en-US"/>
        </a:p>
      </dgm:t>
    </dgm:pt>
    <dgm:pt modelId="{C8D34499-E9DC-46FB-9FF5-C2CB797DAC8D}">
      <dgm:prSet phldrT="[Text]" custT="1"/>
      <dgm:spPr/>
      <dgm:t>
        <a:bodyPr/>
        <a:lstStyle/>
        <a:p>
          <a:r>
            <a:rPr lang="en-US" sz="1600" dirty="0" smtClean="0">
              <a:solidFill>
                <a:schemeClr val="tx1"/>
              </a:solidFill>
              <a:latin typeface="Times New Roman" panose="02020603050405020304" pitchFamily="18" charset="0"/>
              <a:cs typeface="Times New Roman" panose="02020603050405020304" pitchFamily="18" charset="0"/>
            </a:rPr>
            <a:t>To know the extent and nature of cyber bullying among students and to make comparison in online and conventional universities</a:t>
          </a:r>
          <a:r>
            <a:rPr lang="en-US" sz="1600" dirty="0" smtClean="0">
              <a:latin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cs typeface="Times New Roman" panose="02020603050405020304" pitchFamily="18" charset="0"/>
          </a:endParaRPr>
        </a:p>
      </dgm:t>
    </dgm:pt>
    <dgm:pt modelId="{B57639E7-B597-4D0A-A200-C138226E6F7A}" type="parTrans" cxnId="{57D68C24-8B0C-4CB0-AC98-E385FF803F96}">
      <dgm:prSet/>
      <dgm:spPr/>
      <dgm:t>
        <a:bodyPr/>
        <a:lstStyle/>
        <a:p>
          <a:endParaRPr lang="en-US"/>
        </a:p>
      </dgm:t>
    </dgm:pt>
    <dgm:pt modelId="{EE3F6C61-F9D3-4489-81F1-BD9BB7254774}" type="sibTrans" cxnId="{57D68C24-8B0C-4CB0-AC98-E385FF803F96}">
      <dgm:prSet/>
      <dgm:spPr/>
      <dgm:t>
        <a:bodyPr/>
        <a:lstStyle/>
        <a:p>
          <a:endParaRPr lang="en-US"/>
        </a:p>
      </dgm:t>
    </dgm:pt>
    <dgm:pt modelId="{91E7260C-6B1D-4856-AA87-286459806328}">
      <dgm:prSet phldrT="[Text]" custT="1"/>
      <dgm:spPr/>
      <dgm:t>
        <a:bodyPr/>
        <a:lstStyle/>
        <a:p>
          <a:r>
            <a:rPr lang="en-US" sz="2800" b="1" i="1" smtClean="0">
              <a:solidFill>
                <a:schemeClr val="tx1"/>
              </a:solidFill>
              <a:latin typeface="Times New Roman" panose="02020603050405020304" pitchFamily="18" charset="0"/>
              <a:cs typeface="Times New Roman" panose="02020603050405020304" pitchFamily="18" charset="0"/>
            </a:rPr>
            <a:t>Results</a:t>
          </a:r>
          <a:endParaRPr lang="en-US" sz="900" dirty="0">
            <a:solidFill>
              <a:schemeClr val="tx1"/>
            </a:solidFill>
            <a:latin typeface="Times New Roman" panose="02020603050405020304" pitchFamily="18" charset="0"/>
            <a:cs typeface="Times New Roman" panose="02020603050405020304" pitchFamily="18" charset="0"/>
          </a:endParaRPr>
        </a:p>
      </dgm:t>
    </dgm:pt>
    <dgm:pt modelId="{1A285C5F-A2A0-403B-8D44-80A8BFBEF99E}" type="parTrans" cxnId="{94E1520A-E9CF-4ECA-B74E-0B724D1BEFFB}">
      <dgm:prSet/>
      <dgm:spPr/>
      <dgm:t>
        <a:bodyPr/>
        <a:lstStyle/>
        <a:p>
          <a:endParaRPr lang="en-US"/>
        </a:p>
      </dgm:t>
    </dgm:pt>
    <dgm:pt modelId="{5F3C6E16-5594-4084-AC25-E7A2C7798020}" type="sibTrans" cxnId="{94E1520A-E9CF-4ECA-B74E-0B724D1BEFFB}">
      <dgm:prSet/>
      <dgm:spPr/>
      <dgm:t>
        <a:bodyPr/>
        <a:lstStyle/>
        <a:p>
          <a:endParaRPr lang="en-US"/>
        </a:p>
      </dgm:t>
    </dgm:pt>
    <dgm:pt modelId="{C5CA1D52-E05F-405E-9F14-DD4912F6FE84}">
      <dgm:prSet phldrT="[Text]" custT="1"/>
      <dgm:spPr/>
      <dgm:t>
        <a:bodyPr/>
        <a:lstStyle/>
        <a:p>
          <a:r>
            <a:rPr lang="en-US" sz="1600" b="0" dirty="0" smtClean="0">
              <a:solidFill>
                <a:schemeClr val="tx1"/>
              </a:solidFill>
              <a:latin typeface="Times New Roman" panose="02020603050405020304" pitchFamily="18" charset="0"/>
              <a:cs typeface="Times New Roman" panose="02020603050405020304" pitchFamily="18" charset="0"/>
            </a:rPr>
            <a:t>Different types  of cyber bullying are existed among online students; about more than 50 % students have different forms. But this study revealed that cyber bullying is more common among conventional students, experienced it in </a:t>
          </a:r>
          <a:endParaRPr lang="en-US" sz="1600" b="0" dirty="0">
            <a:solidFill>
              <a:schemeClr val="tx1"/>
            </a:solidFill>
            <a:latin typeface="Times New Roman" panose="02020603050405020304" pitchFamily="18" charset="0"/>
            <a:cs typeface="Times New Roman" panose="02020603050405020304" pitchFamily="18" charset="0"/>
          </a:endParaRPr>
        </a:p>
      </dgm:t>
    </dgm:pt>
    <dgm:pt modelId="{FF59BF29-EE56-496B-9BEC-E2183179563A}" type="parTrans" cxnId="{B17D2406-5DB1-4C9A-87DC-94AC3877BD93}">
      <dgm:prSet/>
      <dgm:spPr/>
      <dgm:t>
        <a:bodyPr/>
        <a:lstStyle/>
        <a:p>
          <a:endParaRPr lang="en-US"/>
        </a:p>
      </dgm:t>
    </dgm:pt>
    <dgm:pt modelId="{00842F33-0277-463D-8C62-6EE6D2224A41}" type="sibTrans" cxnId="{B17D2406-5DB1-4C9A-87DC-94AC3877BD93}">
      <dgm:prSet/>
      <dgm:spPr/>
      <dgm:t>
        <a:bodyPr/>
        <a:lstStyle/>
        <a:p>
          <a:endParaRPr lang="en-US"/>
        </a:p>
      </dgm:t>
    </dgm:pt>
    <dgm:pt modelId="{0774F2DF-B160-439A-ADED-E9B92132A8D7}">
      <dgm:prSet phldrT="[Text]" custT="1"/>
      <dgm:spPr/>
      <dgm:t>
        <a:bodyPr/>
        <a:lstStyle/>
        <a:p>
          <a:r>
            <a:rPr lang="en-US" sz="1200" b="1" smtClean="0">
              <a:solidFill>
                <a:schemeClr val="tx1"/>
              </a:solidFill>
              <a:latin typeface="Times New Roman" panose="02020603050405020304" pitchFamily="18" charset="0"/>
              <a:cs typeface="Times New Roman" panose="02020603050405020304" pitchFamily="18" charset="0"/>
            </a:rPr>
            <a:t>References:</a:t>
          </a:r>
          <a:endParaRPr lang="en-US" sz="1200" smtClean="0">
            <a:solidFill>
              <a:schemeClr val="tx1"/>
            </a:solidFill>
            <a:latin typeface="Times New Roman" panose="02020603050405020304" pitchFamily="18" charset="0"/>
            <a:cs typeface="Times New Roman" panose="02020603050405020304" pitchFamily="18" charset="0"/>
          </a:endParaRPr>
        </a:p>
        <a:p>
          <a:r>
            <a:rPr lang="en-US" sz="1200" smtClean="0">
              <a:solidFill>
                <a:schemeClr val="tx1"/>
              </a:solidFill>
              <a:latin typeface="Times New Roman" panose="02020603050405020304" pitchFamily="18" charset="0"/>
              <a:cs typeface="Times New Roman" panose="02020603050405020304" pitchFamily="18" charset="0"/>
            </a:rPr>
            <a:t>Myers, C. A., Cowie, H. (2019). Cyber bullying across the Lifespan of Education: Issues and Interventions from School to University. </a:t>
          </a:r>
          <a:r>
            <a:rPr lang="en-US" sz="1200" i="1" smtClean="0">
              <a:solidFill>
                <a:schemeClr val="tx1"/>
              </a:solidFill>
              <a:latin typeface="Times New Roman" panose="02020603050405020304" pitchFamily="18" charset="0"/>
              <a:cs typeface="Times New Roman" panose="02020603050405020304" pitchFamily="18" charset="0"/>
            </a:rPr>
            <a:t>International Journal of Environmental Research and  Public Health</a:t>
          </a:r>
          <a:r>
            <a:rPr lang="en-US" sz="1200" smtClean="0">
              <a:solidFill>
                <a:schemeClr val="tx1"/>
              </a:solidFill>
              <a:latin typeface="Times New Roman" panose="02020603050405020304" pitchFamily="18" charset="0"/>
              <a:cs typeface="Times New Roman" panose="02020603050405020304" pitchFamily="18" charset="0"/>
            </a:rPr>
            <a:t> , </a:t>
          </a:r>
          <a:r>
            <a:rPr lang="en-US" sz="1200" i="1" smtClean="0">
              <a:solidFill>
                <a:schemeClr val="tx1"/>
              </a:solidFill>
              <a:latin typeface="Times New Roman" panose="02020603050405020304" pitchFamily="18" charset="0"/>
              <a:cs typeface="Times New Roman" panose="02020603050405020304" pitchFamily="18" charset="0"/>
            </a:rPr>
            <a:t>16</a:t>
          </a:r>
          <a:r>
            <a:rPr lang="en-US" sz="1200" smtClean="0">
              <a:solidFill>
                <a:schemeClr val="tx1"/>
              </a:solidFill>
              <a:latin typeface="Times New Roman" panose="02020603050405020304" pitchFamily="18" charset="0"/>
              <a:cs typeface="Times New Roman" panose="02020603050405020304" pitchFamily="18" charset="0"/>
            </a:rPr>
            <a:t>, 12-17.</a:t>
          </a:r>
          <a:endParaRPr lang="en-US" sz="1200" dirty="0">
            <a:solidFill>
              <a:schemeClr val="tx1"/>
            </a:solidFill>
            <a:latin typeface="Times New Roman" panose="02020603050405020304" pitchFamily="18" charset="0"/>
            <a:cs typeface="Times New Roman" panose="02020603050405020304" pitchFamily="18" charset="0"/>
          </a:endParaRPr>
        </a:p>
      </dgm:t>
    </dgm:pt>
    <dgm:pt modelId="{05A68402-424E-4672-A42D-15DE8DB81830}" type="parTrans" cxnId="{A1D3D4F4-70F0-4793-9463-C7AACB833C60}">
      <dgm:prSet/>
      <dgm:spPr/>
      <dgm:t>
        <a:bodyPr/>
        <a:lstStyle/>
        <a:p>
          <a:endParaRPr lang="en-US"/>
        </a:p>
      </dgm:t>
    </dgm:pt>
    <dgm:pt modelId="{21A0787E-EBF8-46A1-91F4-576DED726B22}" type="sibTrans" cxnId="{A1D3D4F4-70F0-4793-9463-C7AACB833C60}">
      <dgm:prSet/>
      <dgm:spPr/>
      <dgm:t>
        <a:bodyPr/>
        <a:lstStyle/>
        <a:p>
          <a:endParaRPr lang="en-US"/>
        </a:p>
      </dgm:t>
    </dgm:pt>
    <dgm:pt modelId="{AFEE6AEE-D672-42D4-8697-63BED6169373}">
      <dgm:prSet phldrT="[Text]" phldr="1" custLinFactNeighborX="-482" custLinFactNeighborY="9095"/>
      <dgm:spPr/>
      <dgm:t>
        <a:bodyPr/>
        <a:lstStyle/>
        <a:p>
          <a:endParaRPr lang="en-US"/>
        </a:p>
      </dgm:t>
    </dgm:pt>
    <dgm:pt modelId="{04821983-6A7F-4B44-84A2-2BFF5A13C37C}" type="parTrans" cxnId="{9C1162F7-42E0-447D-B4D0-83CBBCE4870C}">
      <dgm:prSet/>
      <dgm:spPr/>
      <dgm:t>
        <a:bodyPr/>
        <a:lstStyle/>
        <a:p>
          <a:endParaRPr lang="en-US"/>
        </a:p>
      </dgm:t>
    </dgm:pt>
    <dgm:pt modelId="{F3AD85AE-3417-4BA7-861B-62B736876DE2}" type="sibTrans" cxnId="{9C1162F7-42E0-447D-B4D0-83CBBCE4870C}">
      <dgm:prSet/>
      <dgm:spPr/>
      <dgm:t>
        <a:bodyPr/>
        <a:lstStyle/>
        <a:p>
          <a:endParaRPr lang="en-US"/>
        </a:p>
      </dgm:t>
    </dgm:pt>
    <dgm:pt modelId="{85437A4B-A462-4044-9C64-E783F78398C3}">
      <dgm:prSet phldrT="[Text]" phldr="1" custLinFactNeighborX="-482" custLinFactNeighborY="9095"/>
      <dgm:spPr/>
      <dgm:t>
        <a:bodyPr/>
        <a:lstStyle/>
        <a:p>
          <a:endParaRPr lang="en-US"/>
        </a:p>
      </dgm:t>
    </dgm:pt>
    <dgm:pt modelId="{CF8D38AD-06B7-473A-83B6-993C4DF4AAE1}" type="parTrans" cxnId="{C4AB37FA-59D4-48D1-862E-61F47641120E}">
      <dgm:prSet/>
      <dgm:spPr/>
      <dgm:t>
        <a:bodyPr/>
        <a:lstStyle/>
        <a:p>
          <a:endParaRPr lang="en-US"/>
        </a:p>
      </dgm:t>
    </dgm:pt>
    <dgm:pt modelId="{270DF7AC-98FC-41EB-BC99-EC0F8242D28E}" type="sibTrans" cxnId="{C4AB37FA-59D4-48D1-862E-61F47641120E}">
      <dgm:prSet/>
      <dgm:spPr/>
      <dgm:t>
        <a:bodyPr/>
        <a:lstStyle/>
        <a:p>
          <a:endParaRPr lang="en-US"/>
        </a:p>
      </dgm:t>
    </dgm:pt>
    <dgm:pt modelId="{D6C2EBD5-5A3E-4EA3-80C9-6B8E306DD484}">
      <dgm:prSet phldrT="[Text]" phldr="1" custLinFactNeighborX="-482" custLinFactNeighborY="9095"/>
      <dgm:spPr/>
      <dgm:t>
        <a:bodyPr/>
        <a:lstStyle/>
        <a:p>
          <a:endParaRPr lang="en-US"/>
        </a:p>
      </dgm:t>
    </dgm:pt>
    <dgm:pt modelId="{A57EB7C4-344C-4DEC-80B0-5344164D34FD}" type="parTrans" cxnId="{7824FBE4-29F7-4182-90A1-55B790442012}">
      <dgm:prSet/>
      <dgm:spPr/>
      <dgm:t>
        <a:bodyPr/>
        <a:lstStyle/>
        <a:p>
          <a:endParaRPr lang="en-US"/>
        </a:p>
      </dgm:t>
    </dgm:pt>
    <dgm:pt modelId="{0A7F88F3-B785-4804-8711-0E8F6B06796C}" type="sibTrans" cxnId="{7824FBE4-29F7-4182-90A1-55B790442012}">
      <dgm:prSet/>
      <dgm:spPr/>
      <dgm:t>
        <a:bodyPr/>
        <a:lstStyle/>
        <a:p>
          <a:endParaRPr lang="en-US"/>
        </a:p>
      </dgm:t>
    </dgm:pt>
    <dgm:pt modelId="{B568DF6D-9A0F-404C-BA62-CAE1140F1100}" type="pres">
      <dgm:prSet presAssocID="{33B5C776-9597-46A3-A79D-C5CB1527EFC6}" presName="outerComposite" presStyleCnt="0">
        <dgm:presLayoutVars>
          <dgm:chMax val="5"/>
          <dgm:dir/>
          <dgm:resizeHandles val="exact"/>
        </dgm:presLayoutVars>
      </dgm:prSet>
      <dgm:spPr/>
      <dgm:t>
        <a:bodyPr/>
        <a:lstStyle/>
        <a:p>
          <a:endParaRPr lang="en-US"/>
        </a:p>
      </dgm:t>
    </dgm:pt>
    <dgm:pt modelId="{245B9343-BB53-437C-B3AD-8FA1344E0E86}" type="pres">
      <dgm:prSet presAssocID="{33B5C776-9597-46A3-A79D-C5CB1527EFC6}" presName="dummyMaxCanvas" presStyleCnt="0">
        <dgm:presLayoutVars/>
      </dgm:prSet>
      <dgm:spPr/>
      <dgm:t>
        <a:bodyPr/>
        <a:lstStyle/>
        <a:p>
          <a:endParaRPr lang="en-US"/>
        </a:p>
      </dgm:t>
    </dgm:pt>
    <dgm:pt modelId="{85942EB8-4D03-4B58-BCA9-50AAC9BC927F}" type="pres">
      <dgm:prSet presAssocID="{33B5C776-9597-46A3-A79D-C5CB1527EFC6}" presName="FiveNodes_1" presStyleLbl="node1" presStyleIdx="0" presStyleCnt="5" custScaleY="72149" custLinFactNeighborX="7616" custLinFactNeighborY="19242">
        <dgm:presLayoutVars>
          <dgm:bulletEnabled val="1"/>
        </dgm:presLayoutVars>
      </dgm:prSet>
      <dgm:spPr/>
      <dgm:t>
        <a:bodyPr/>
        <a:lstStyle/>
        <a:p>
          <a:endParaRPr lang="en-US"/>
        </a:p>
      </dgm:t>
    </dgm:pt>
    <dgm:pt modelId="{938A759E-07F0-441D-AE0F-10545178C2E8}" type="pres">
      <dgm:prSet presAssocID="{33B5C776-9597-46A3-A79D-C5CB1527EFC6}" presName="FiveNodes_2" presStyleLbl="node1" presStyleIdx="1" presStyleCnt="5" custScaleY="103984" custLinFactNeighborX="4530" custLinFactNeighborY="4189">
        <dgm:presLayoutVars>
          <dgm:bulletEnabled val="1"/>
        </dgm:presLayoutVars>
      </dgm:prSet>
      <dgm:spPr/>
      <dgm:t>
        <a:bodyPr/>
        <a:lstStyle/>
        <a:p>
          <a:endParaRPr lang="en-US"/>
        </a:p>
      </dgm:t>
    </dgm:pt>
    <dgm:pt modelId="{7BF64B2F-F34E-475E-9352-28253D55CD65}" type="pres">
      <dgm:prSet presAssocID="{33B5C776-9597-46A3-A79D-C5CB1527EFC6}" presName="FiveNodes_3" presStyleLbl="node1" presStyleIdx="2" presStyleCnt="5" custScaleY="58043" custLinFactNeighborX="1443" custLinFactNeighborY="-16584">
        <dgm:presLayoutVars>
          <dgm:bulletEnabled val="1"/>
        </dgm:presLayoutVars>
      </dgm:prSet>
      <dgm:spPr/>
      <dgm:t>
        <a:bodyPr/>
        <a:lstStyle/>
        <a:p>
          <a:endParaRPr lang="en-US"/>
        </a:p>
      </dgm:t>
    </dgm:pt>
    <dgm:pt modelId="{E277178A-3ADD-45D5-8DE7-78CD2E00320E}" type="pres">
      <dgm:prSet presAssocID="{33B5C776-9597-46A3-A79D-C5CB1527EFC6}" presName="FiveNodes_4" presStyleLbl="node1" presStyleIdx="3" presStyleCnt="5" custScaleX="102213" custScaleY="146383" custLinFactNeighborX="-538" custLinFactNeighborY="-19968">
        <dgm:presLayoutVars>
          <dgm:bulletEnabled val="1"/>
        </dgm:presLayoutVars>
      </dgm:prSet>
      <dgm:spPr/>
      <dgm:t>
        <a:bodyPr/>
        <a:lstStyle/>
        <a:p>
          <a:endParaRPr lang="en-US"/>
        </a:p>
      </dgm:t>
    </dgm:pt>
    <dgm:pt modelId="{A3B9F69A-A55C-4AF5-9870-26EE7BA4A320}" type="pres">
      <dgm:prSet presAssocID="{33B5C776-9597-46A3-A79D-C5CB1527EFC6}" presName="FiveNodes_5" presStyleLbl="node1" presStyleIdx="4" presStyleCnt="5" custScaleX="116998" custScaleY="98394" custLinFactNeighborX="-482" custLinFactNeighborY="9095">
        <dgm:presLayoutVars>
          <dgm:bulletEnabled val="1"/>
        </dgm:presLayoutVars>
      </dgm:prSet>
      <dgm:spPr/>
      <dgm:t>
        <a:bodyPr/>
        <a:lstStyle/>
        <a:p>
          <a:endParaRPr lang="en-US"/>
        </a:p>
      </dgm:t>
    </dgm:pt>
    <dgm:pt modelId="{CB6D0BBD-9B71-46EE-82DE-A16CF50F810F}" type="pres">
      <dgm:prSet presAssocID="{33B5C776-9597-46A3-A79D-C5CB1527EFC6}" presName="FiveConn_1-2" presStyleLbl="fgAccFollowNode1" presStyleIdx="0" presStyleCnt="4">
        <dgm:presLayoutVars>
          <dgm:bulletEnabled val="1"/>
        </dgm:presLayoutVars>
      </dgm:prSet>
      <dgm:spPr/>
      <dgm:t>
        <a:bodyPr/>
        <a:lstStyle/>
        <a:p>
          <a:endParaRPr lang="en-US"/>
        </a:p>
      </dgm:t>
    </dgm:pt>
    <dgm:pt modelId="{E9C1D477-8C22-4675-AEA0-212A63E57DBC}" type="pres">
      <dgm:prSet presAssocID="{33B5C776-9597-46A3-A79D-C5CB1527EFC6}" presName="FiveConn_2-3" presStyleLbl="fgAccFollowNode1" presStyleIdx="1" presStyleCnt="4">
        <dgm:presLayoutVars>
          <dgm:bulletEnabled val="1"/>
        </dgm:presLayoutVars>
      </dgm:prSet>
      <dgm:spPr/>
      <dgm:t>
        <a:bodyPr/>
        <a:lstStyle/>
        <a:p>
          <a:endParaRPr lang="en-US"/>
        </a:p>
      </dgm:t>
    </dgm:pt>
    <dgm:pt modelId="{AC468324-9642-474F-A822-6B80512526B3}" type="pres">
      <dgm:prSet presAssocID="{33B5C776-9597-46A3-A79D-C5CB1527EFC6}" presName="FiveConn_3-4" presStyleLbl="fgAccFollowNode1" presStyleIdx="2" presStyleCnt="4">
        <dgm:presLayoutVars>
          <dgm:bulletEnabled val="1"/>
        </dgm:presLayoutVars>
      </dgm:prSet>
      <dgm:spPr/>
      <dgm:t>
        <a:bodyPr/>
        <a:lstStyle/>
        <a:p>
          <a:endParaRPr lang="en-US"/>
        </a:p>
      </dgm:t>
    </dgm:pt>
    <dgm:pt modelId="{38992854-70F3-4BD7-BCE9-263A93ABF4CB}" type="pres">
      <dgm:prSet presAssocID="{33B5C776-9597-46A3-A79D-C5CB1527EFC6}" presName="FiveConn_4-5" presStyleLbl="fgAccFollowNode1" presStyleIdx="3" presStyleCnt="4">
        <dgm:presLayoutVars>
          <dgm:bulletEnabled val="1"/>
        </dgm:presLayoutVars>
      </dgm:prSet>
      <dgm:spPr/>
      <dgm:t>
        <a:bodyPr/>
        <a:lstStyle/>
        <a:p>
          <a:endParaRPr lang="en-US"/>
        </a:p>
      </dgm:t>
    </dgm:pt>
    <dgm:pt modelId="{604E4EED-42F0-4060-8374-497A08CEF527}" type="pres">
      <dgm:prSet presAssocID="{33B5C776-9597-46A3-A79D-C5CB1527EFC6}" presName="FiveNodes_1_text" presStyleLbl="node1" presStyleIdx="4" presStyleCnt="5">
        <dgm:presLayoutVars>
          <dgm:bulletEnabled val="1"/>
        </dgm:presLayoutVars>
      </dgm:prSet>
      <dgm:spPr/>
      <dgm:t>
        <a:bodyPr/>
        <a:lstStyle/>
        <a:p>
          <a:endParaRPr lang="en-US"/>
        </a:p>
      </dgm:t>
    </dgm:pt>
    <dgm:pt modelId="{A610135D-37C6-4244-9F80-E4505281895A}" type="pres">
      <dgm:prSet presAssocID="{33B5C776-9597-46A3-A79D-C5CB1527EFC6}" presName="FiveNodes_2_text" presStyleLbl="node1" presStyleIdx="4" presStyleCnt="5">
        <dgm:presLayoutVars>
          <dgm:bulletEnabled val="1"/>
        </dgm:presLayoutVars>
      </dgm:prSet>
      <dgm:spPr/>
      <dgm:t>
        <a:bodyPr/>
        <a:lstStyle/>
        <a:p>
          <a:endParaRPr lang="en-US"/>
        </a:p>
      </dgm:t>
    </dgm:pt>
    <dgm:pt modelId="{3B41E35D-3A11-4C1E-BF2C-A4BC553C62FB}" type="pres">
      <dgm:prSet presAssocID="{33B5C776-9597-46A3-A79D-C5CB1527EFC6}" presName="FiveNodes_3_text" presStyleLbl="node1" presStyleIdx="4" presStyleCnt="5">
        <dgm:presLayoutVars>
          <dgm:bulletEnabled val="1"/>
        </dgm:presLayoutVars>
      </dgm:prSet>
      <dgm:spPr/>
      <dgm:t>
        <a:bodyPr/>
        <a:lstStyle/>
        <a:p>
          <a:endParaRPr lang="en-US"/>
        </a:p>
      </dgm:t>
    </dgm:pt>
    <dgm:pt modelId="{F51B46C6-859D-4D0E-BD56-F7992E0772A3}" type="pres">
      <dgm:prSet presAssocID="{33B5C776-9597-46A3-A79D-C5CB1527EFC6}" presName="FiveNodes_4_text" presStyleLbl="node1" presStyleIdx="4" presStyleCnt="5">
        <dgm:presLayoutVars>
          <dgm:bulletEnabled val="1"/>
        </dgm:presLayoutVars>
      </dgm:prSet>
      <dgm:spPr/>
      <dgm:t>
        <a:bodyPr/>
        <a:lstStyle/>
        <a:p>
          <a:endParaRPr lang="en-US"/>
        </a:p>
      </dgm:t>
    </dgm:pt>
    <dgm:pt modelId="{C2C4AA44-137C-4E22-A0E8-CA17C24F9B1C}" type="pres">
      <dgm:prSet presAssocID="{33B5C776-9597-46A3-A79D-C5CB1527EFC6}" presName="FiveNodes_5_text" presStyleLbl="node1" presStyleIdx="4" presStyleCnt="5">
        <dgm:presLayoutVars>
          <dgm:bulletEnabled val="1"/>
        </dgm:presLayoutVars>
      </dgm:prSet>
      <dgm:spPr/>
      <dgm:t>
        <a:bodyPr/>
        <a:lstStyle/>
        <a:p>
          <a:endParaRPr lang="en-US"/>
        </a:p>
      </dgm:t>
    </dgm:pt>
  </dgm:ptLst>
  <dgm:cxnLst>
    <dgm:cxn modelId="{57D68C24-8B0C-4CB0-AC98-E385FF803F96}" srcId="{33B5C776-9597-46A3-A79D-C5CB1527EFC6}" destId="{C8D34499-E9DC-46FB-9FF5-C2CB797DAC8D}" srcOrd="1" destOrd="0" parTransId="{B57639E7-B597-4D0A-A200-C138226E6F7A}" sibTransId="{EE3F6C61-F9D3-4489-81F1-BD9BB7254774}"/>
    <dgm:cxn modelId="{B17D2406-5DB1-4C9A-87DC-94AC3877BD93}" srcId="{33B5C776-9597-46A3-A79D-C5CB1527EFC6}" destId="{C5CA1D52-E05F-405E-9F14-DD4912F6FE84}" srcOrd="3" destOrd="0" parTransId="{FF59BF29-EE56-496B-9BEC-E2183179563A}" sibTransId="{00842F33-0277-463D-8C62-6EE6D2224A41}"/>
    <dgm:cxn modelId="{8B520DAD-F64A-4D86-9DA3-CFDD11AFE904}" type="presOf" srcId="{EE3F6C61-F9D3-4489-81F1-BD9BB7254774}" destId="{E9C1D477-8C22-4675-AEA0-212A63E57DBC}" srcOrd="0" destOrd="0" presId="urn:microsoft.com/office/officeart/2005/8/layout/vProcess5"/>
    <dgm:cxn modelId="{E22328D1-F1D4-474F-82EF-AC92BAB963EF}" type="presOf" srcId="{00842F33-0277-463D-8C62-6EE6D2224A41}" destId="{38992854-70F3-4BD7-BCE9-263A93ABF4CB}" srcOrd="0" destOrd="0" presId="urn:microsoft.com/office/officeart/2005/8/layout/vProcess5"/>
    <dgm:cxn modelId="{03694D46-B865-4E6D-8D3B-FCFB0D9D86DC}" type="presOf" srcId="{0774F2DF-B160-439A-ADED-E9B92132A8D7}" destId="{A3B9F69A-A55C-4AF5-9870-26EE7BA4A320}" srcOrd="0" destOrd="0" presId="urn:microsoft.com/office/officeart/2005/8/layout/vProcess5"/>
    <dgm:cxn modelId="{9E83D20D-9823-40F0-8105-3A7463EB9FCB}" type="presOf" srcId="{C5CA1D52-E05F-405E-9F14-DD4912F6FE84}" destId="{E277178A-3ADD-45D5-8DE7-78CD2E00320E}" srcOrd="0" destOrd="0" presId="urn:microsoft.com/office/officeart/2005/8/layout/vProcess5"/>
    <dgm:cxn modelId="{0D79A2D9-CCE1-4294-8A15-3F1231760029}" type="presOf" srcId="{0774F2DF-B160-439A-ADED-E9B92132A8D7}" destId="{C2C4AA44-137C-4E22-A0E8-CA17C24F9B1C}" srcOrd="1" destOrd="0" presId="urn:microsoft.com/office/officeart/2005/8/layout/vProcess5"/>
    <dgm:cxn modelId="{5AAEFC47-F4E9-443C-A2B3-868FEFC6B672}" type="presOf" srcId="{23DCD70D-5E83-4B4F-8379-F8F70E75ECE0}" destId="{604E4EED-42F0-4060-8374-497A08CEF527}" srcOrd="1" destOrd="0" presId="urn:microsoft.com/office/officeart/2005/8/layout/vProcess5"/>
    <dgm:cxn modelId="{E869B385-AE46-4931-B4F2-B89DCCA77C57}" type="presOf" srcId="{C5CA1D52-E05F-405E-9F14-DD4912F6FE84}" destId="{F51B46C6-859D-4D0E-BD56-F7992E0772A3}" srcOrd="1" destOrd="0" presId="urn:microsoft.com/office/officeart/2005/8/layout/vProcess5"/>
    <dgm:cxn modelId="{A1D3D4F4-70F0-4793-9463-C7AACB833C60}" srcId="{33B5C776-9597-46A3-A79D-C5CB1527EFC6}" destId="{0774F2DF-B160-439A-ADED-E9B92132A8D7}" srcOrd="4" destOrd="0" parTransId="{05A68402-424E-4672-A42D-15DE8DB81830}" sibTransId="{21A0787E-EBF8-46A1-91F4-576DED726B22}"/>
    <dgm:cxn modelId="{2A00AAE2-286A-492A-BDB7-07C83A311F0F}" type="presOf" srcId="{C8D34499-E9DC-46FB-9FF5-C2CB797DAC8D}" destId="{A610135D-37C6-4244-9F80-E4505281895A}" srcOrd="1" destOrd="0" presId="urn:microsoft.com/office/officeart/2005/8/layout/vProcess5"/>
    <dgm:cxn modelId="{E42B9C8B-C416-4541-B961-20EE0AAA738C}" type="presOf" srcId="{33B5C776-9597-46A3-A79D-C5CB1527EFC6}" destId="{B568DF6D-9A0F-404C-BA62-CAE1140F1100}" srcOrd="0" destOrd="0" presId="urn:microsoft.com/office/officeart/2005/8/layout/vProcess5"/>
    <dgm:cxn modelId="{6DB62D57-0AA6-49A2-8057-C4ECA9E01376}" type="presOf" srcId="{5F3C6E16-5594-4084-AC25-E7A2C7798020}" destId="{AC468324-9642-474F-A822-6B80512526B3}" srcOrd="0" destOrd="0" presId="urn:microsoft.com/office/officeart/2005/8/layout/vProcess5"/>
    <dgm:cxn modelId="{20DAAE65-9B67-4604-897F-6D141A05790A}" type="presOf" srcId="{C8D34499-E9DC-46FB-9FF5-C2CB797DAC8D}" destId="{938A759E-07F0-441D-AE0F-10545178C2E8}" srcOrd="0" destOrd="0" presId="urn:microsoft.com/office/officeart/2005/8/layout/vProcess5"/>
    <dgm:cxn modelId="{7824FBE4-29F7-4182-90A1-55B790442012}" srcId="{33B5C776-9597-46A3-A79D-C5CB1527EFC6}" destId="{D6C2EBD5-5A3E-4EA3-80C9-6B8E306DD484}" srcOrd="5" destOrd="0" parTransId="{A57EB7C4-344C-4DEC-80B0-5344164D34FD}" sibTransId="{0A7F88F3-B785-4804-8711-0E8F6B06796C}"/>
    <dgm:cxn modelId="{C4AB37FA-59D4-48D1-862E-61F47641120E}" srcId="{33B5C776-9597-46A3-A79D-C5CB1527EFC6}" destId="{85437A4B-A462-4044-9C64-E783F78398C3}" srcOrd="6" destOrd="0" parTransId="{CF8D38AD-06B7-473A-83B6-993C4DF4AAE1}" sibTransId="{270DF7AC-98FC-41EB-BC99-EC0F8242D28E}"/>
    <dgm:cxn modelId="{5F92C04B-3402-434A-BBF3-6DB9260753DE}" type="presOf" srcId="{23DCD70D-5E83-4B4F-8379-F8F70E75ECE0}" destId="{85942EB8-4D03-4B58-BCA9-50AAC9BC927F}" srcOrd="0" destOrd="0" presId="urn:microsoft.com/office/officeart/2005/8/layout/vProcess5"/>
    <dgm:cxn modelId="{9C1162F7-42E0-447D-B4D0-83CBBCE4870C}" srcId="{33B5C776-9597-46A3-A79D-C5CB1527EFC6}" destId="{AFEE6AEE-D672-42D4-8697-63BED6169373}" srcOrd="7" destOrd="0" parTransId="{04821983-6A7F-4B44-84A2-2BFF5A13C37C}" sibTransId="{F3AD85AE-3417-4BA7-861B-62B736876DE2}"/>
    <dgm:cxn modelId="{0C8671A5-B09B-44E1-8128-D1CFA47BD00F}" type="presOf" srcId="{91E7260C-6B1D-4856-AA87-286459806328}" destId="{3B41E35D-3A11-4C1E-BF2C-A4BC553C62FB}" srcOrd="1" destOrd="0" presId="urn:microsoft.com/office/officeart/2005/8/layout/vProcess5"/>
    <dgm:cxn modelId="{94E1520A-E9CF-4ECA-B74E-0B724D1BEFFB}" srcId="{33B5C776-9597-46A3-A79D-C5CB1527EFC6}" destId="{91E7260C-6B1D-4856-AA87-286459806328}" srcOrd="2" destOrd="0" parTransId="{1A285C5F-A2A0-403B-8D44-80A8BFBEF99E}" sibTransId="{5F3C6E16-5594-4084-AC25-E7A2C7798020}"/>
    <dgm:cxn modelId="{802618E1-D85F-4C9E-AF3C-47A98FA8D4D5}" srcId="{33B5C776-9597-46A3-A79D-C5CB1527EFC6}" destId="{23DCD70D-5E83-4B4F-8379-F8F70E75ECE0}" srcOrd="0" destOrd="0" parTransId="{DC337679-96CE-49B2-807F-1D93C167D722}" sibTransId="{D0E3851F-51A8-482A-9513-FBC9F70A10A4}"/>
    <dgm:cxn modelId="{5D74665B-A272-4B27-9A1F-4F5EDE027975}" type="presOf" srcId="{91E7260C-6B1D-4856-AA87-286459806328}" destId="{7BF64B2F-F34E-475E-9352-28253D55CD65}" srcOrd="0" destOrd="0" presId="urn:microsoft.com/office/officeart/2005/8/layout/vProcess5"/>
    <dgm:cxn modelId="{906D45CF-9A9E-4094-9FA0-BE9245E288CE}" type="presOf" srcId="{D0E3851F-51A8-482A-9513-FBC9F70A10A4}" destId="{CB6D0BBD-9B71-46EE-82DE-A16CF50F810F}" srcOrd="0" destOrd="0" presId="urn:microsoft.com/office/officeart/2005/8/layout/vProcess5"/>
    <dgm:cxn modelId="{94701112-504E-4F12-B9A5-2ED6EBDA5770}" type="presParOf" srcId="{B568DF6D-9A0F-404C-BA62-CAE1140F1100}" destId="{245B9343-BB53-437C-B3AD-8FA1344E0E86}" srcOrd="0" destOrd="0" presId="urn:microsoft.com/office/officeart/2005/8/layout/vProcess5"/>
    <dgm:cxn modelId="{66CA1C99-879E-46B5-A7C0-5343FE90CD5D}" type="presParOf" srcId="{B568DF6D-9A0F-404C-BA62-CAE1140F1100}" destId="{85942EB8-4D03-4B58-BCA9-50AAC9BC927F}" srcOrd="1" destOrd="0" presId="urn:microsoft.com/office/officeart/2005/8/layout/vProcess5"/>
    <dgm:cxn modelId="{B1070C26-356F-41B2-855F-1643260D792F}" type="presParOf" srcId="{B568DF6D-9A0F-404C-BA62-CAE1140F1100}" destId="{938A759E-07F0-441D-AE0F-10545178C2E8}" srcOrd="2" destOrd="0" presId="urn:microsoft.com/office/officeart/2005/8/layout/vProcess5"/>
    <dgm:cxn modelId="{833B8C57-D9EC-4AB4-8292-7085FD06D5DF}" type="presParOf" srcId="{B568DF6D-9A0F-404C-BA62-CAE1140F1100}" destId="{7BF64B2F-F34E-475E-9352-28253D55CD65}" srcOrd="3" destOrd="0" presId="urn:microsoft.com/office/officeart/2005/8/layout/vProcess5"/>
    <dgm:cxn modelId="{444F00AE-F120-4870-A2D2-6C822AC70AE3}" type="presParOf" srcId="{B568DF6D-9A0F-404C-BA62-CAE1140F1100}" destId="{E277178A-3ADD-45D5-8DE7-78CD2E00320E}" srcOrd="4" destOrd="0" presId="urn:microsoft.com/office/officeart/2005/8/layout/vProcess5"/>
    <dgm:cxn modelId="{D0B6C877-5CC0-4F66-9288-C1ECFE52E697}" type="presParOf" srcId="{B568DF6D-9A0F-404C-BA62-CAE1140F1100}" destId="{A3B9F69A-A55C-4AF5-9870-26EE7BA4A320}" srcOrd="5" destOrd="0" presId="urn:microsoft.com/office/officeart/2005/8/layout/vProcess5"/>
    <dgm:cxn modelId="{6912C558-CA4D-4027-A64C-C5731398CB78}" type="presParOf" srcId="{B568DF6D-9A0F-404C-BA62-CAE1140F1100}" destId="{CB6D0BBD-9B71-46EE-82DE-A16CF50F810F}" srcOrd="6" destOrd="0" presId="urn:microsoft.com/office/officeart/2005/8/layout/vProcess5"/>
    <dgm:cxn modelId="{53D44E27-43CC-49BB-AC6F-A798C9E435BC}" type="presParOf" srcId="{B568DF6D-9A0F-404C-BA62-CAE1140F1100}" destId="{E9C1D477-8C22-4675-AEA0-212A63E57DBC}" srcOrd="7" destOrd="0" presId="urn:microsoft.com/office/officeart/2005/8/layout/vProcess5"/>
    <dgm:cxn modelId="{3F384AB8-4930-42E2-BBE8-1CC55BACDAB2}" type="presParOf" srcId="{B568DF6D-9A0F-404C-BA62-CAE1140F1100}" destId="{AC468324-9642-474F-A822-6B80512526B3}" srcOrd="8" destOrd="0" presId="urn:microsoft.com/office/officeart/2005/8/layout/vProcess5"/>
    <dgm:cxn modelId="{928AB549-B0A1-4C23-8A2F-D342118D16D2}" type="presParOf" srcId="{B568DF6D-9A0F-404C-BA62-CAE1140F1100}" destId="{38992854-70F3-4BD7-BCE9-263A93ABF4CB}" srcOrd="9" destOrd="0" presId="urn:microsoft.com/office/officeart/2005/8/layout/vProcess5"/>
    <dgm:cxn modelId="{221E4B27-7FFE-4CF3-9586-5EFD3E2BF49B}" type="presParOf" srcId="{B568DF6D-9A0F-404C-BA62-CAE1140F1100}" destId="{604E4EED-42F0-4060-8374-497A08CEF527}" srcOrd="10" destOrd="0" presId="urn:microsoft.com/office/officeart/2005/8/layout/vProcess5"/>
    <dgm:cxn modelId="{67DC79F0-BC99-4A47-97D8-03B277833514}" type="presParOf" srcId="{B568DF6D-9A0F-404C-BA62-CAE1140F1100}" destId="{A610135D-37C6-4244-9F80-E4505281895A}" srcOrd="11" destOrd="0" presId="urn:microsoft.com/office/officeart/2005/8/layout/vProcess5"/>
    <dgm:cxn modelId="{D62E19F7-BB0B-4B82-AE1A-4159EEDD95E3}" type="presParOf" srcId="{B568DF6D-9A0F-404C-BA62-CAE1140F1100}" destId="{3B41E35D-3A11-4C1E-BF2C-A4BC553C62FB}" srcOrd="12" destOrd="0" presId="urn:microsoft.com/office/officeart/2005/8/layout/vProcess5"/>
    <dgm:cxn modelId="{039587F9-C330-42BA-80E6-BB4B3981E503}" type="presParOf" srcId="{B568DF6D-9A0F-404C-BA62-CAE1140F1100}" destId="{F51B46C6-859D-4D0E-BD56-F7992E0772A3}" srcOrd="13" destOrd="0" presId="urn:microsoft.com/office/officeart/2005/8/layout/vProcess5"/>
    <dgm:cxn modelId="{72855786-8F87-4B4B-ACBD-2A3D67A7619A}" type="presParOf" srcId="{B568DF6D-9A0F-404C-BA62-CAE1140F1100}" destId="{C2C4AA44-137C-4E22-A0E8-CA17C24F9B1C}"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4D4F1E07-ED4D-C548-967A-63C3FF9CF246}" type="doc">
      <dgm:prSet loTypeId="urn:microsoft.com/office/officeart/2005/8/layout/vProcess5" loCatId="list" qsTypeId="urn:microsoft.com/office/officeart/2005/8/quickstyle/simple4" qsCatId="simple" csTypeId="urn:microsoft.com/office/officeart/2005/8/colors/accent1_3" csCatId="accent1" phldr="1"/>
      <dgm:spPr/>
      <dgm:t>
        <a:bodyPr/>
        <a:lstStyle/>
        <a:p>
          <a:endParaRPr lang="en-US"/>
        </a:p>
      </dgm:t>
    </dgm:pt>
    <dgm:pt modelId="{A411DC1E-A3CA-1749-80E6-D9E90D2843F2}">
      <dgm:prSet custT="1"/>
      <dgm:spPr/>
      <dgm:t>
        <a:bodyPr/>
        <a:lstStyle/>
        <a:p>
          <a:pPr rtl="0"/>
          <a:r>
            <a:rPr lang="en-US" sz="2000" b="1" dirty="0" smtClean="0">
              <a:latin typeface="Times New Roman"/>
              <a:cs typeface="Times New Roman"/>
            </a:rPr>
            <a:t>Objective</a:t>
          </a:r>
          <a:r>
            <a:rPr lang="en-US" sz="2000" dirty="0" smtClean="0">
              <a:latin typeface="Times New Roman"/>
              <a:cs typeface="Times New Roman"/>
            </a:rPr>
            <a:t>: </a:t>
          </a:r>
        </a:p>
        <a:p>
          <a:pPr rtl="0"/>
          <a:r>
            <a:rPr lang="en-US" sz="2000" dirty="0" smtClean="0">
              <a:latin typeface="Times New Roman"/>
              <a:cs typeface="Times New Roman"/>
            </a:rPr>
            <a:t>To know about the experience of cyber bullying by gender.</a:t>
          </a:r>
          <a:endParaRPr lang="en-US" sz="2000" dirty="0">
            <a:latin typeface="Times New Roman"/>
            <a:cs typeface="Times New Roman"/>
          </a:endParaRPr>
        </a:p>
      </dgm:t>
    </dgm:pt>
    <dgm:pt modelId="{6E6EAB7B-030D-D246-9083-6B621B69C6A2}" type="parTrans" cxnId="{2C5F74E1-DCC7-9B42-9CA7-CB80D4662996}">
      <dgm:prSet/>
      <dgm:spPr/>
      <dgm:t>
        <a:bodyPr/>
        <a:lstStyle/>
        <a:p>
          <a:endParaRPr lang="en-US"/>
        </a:p>
      </dgm:t>
    </dgm:pt>
    <dgm:pt modelId="{5E1F6186-835F-AE46-8DD7-6C877E3F6228}" type="sibTrans" cxnId="{2C5F74E1-DCC7-9B42-9CA7-CB80D4662996}">
      <dgm:prSet/>
      <dgm:spPr/>
      <dgm:t>
        <a:bodyPr/>
        <a:lstStyle/>
        <a:p>
          <a:endParaRPr lang="en-US"/>
        </a:p>
      </dgm:t>
    </dgm:pt>
    <dgm:pt modelId="{DAFA543E-420F-014A-99F1-CDB139057C1F}">
      <dgm:prSet custT="1"/>
      <dgm:spPr/>
      <dgm:t>
        <a:bodyPr/>
        <a:lstStyle/>
        <a:p>
          <a:pPr rtl="0"/>
          <a:r>
            <a:rPr lang="en-US" sz="1800" dirty="0" smtClean="0">
              <a:latin typeface="Times New Roman"/>
              <a:cs typeface="Times New Roman"/>
            </a:rPr>
            <a:t>This study concluded that cyber bullying is more common phenomenon among female students of universities. Previous researches had prevailed that female students have been more victimized by cyber bullying</a:t>
          </a:r>
          <a:endParaRPr lang="en-US" sz="1800" dirty="0">
            <a:latin typeface="Times New Roman"/>
            <a:cs typeface="Times New Roman"/>
          </a:endParaRPr>
        </a:p>
      </dgm:t>
    </dgm:pt>
    <dgm:pt modelId="{71069589-25F0-954C-9E4C-A3A8BFBF39A4}" type="parTrans" cxnId="{3643FEE4-AA35-9E45-AC01-5B44022730FC}">
      <dgm:prSet/>
      <dgm:spPr/>
      <dgm:t>
        <a:bodyPr/>
        <a:lstStyle/>
        <a:p>
          <a:endParaRPr lang="en-US"/>
        </a:p>
      </dgm:t>
    </dgm:pt>
    <dgm:pt modelId="{7B5F2D7C-2B04-B740-9F1B-426B98F8F2B8}" type="sibTrans" cxnId="{3643FEE4-AA35-9E45-AC01-5B44022730FC}">
      <dgm:prSet/>
      <dgm:spPr/>
      <dgm:t>
        <a:bodyPr/>
        <a:lstStyle/>
        <a:p>
          <a:endParaRPr lang="en-US"/>
        </a:p>
      </dgm:t>
    </dgm:pt>
    <dgm:pt modelId="{FBD5778B-2081-154E-A177-B8ACE0653A59}">
      <dgm:prSet custT="1"/>
      <dgm:spPr/>
      <dgm:t>
        <a:bodyPr/>
        <a:lstStyle/>
        <a:p>
          <a:pPr rtl="0"/>
          <a:r>
            <a:rPr lang="en-US" sz="2400" dirty="0" smtClean="0">
              <a:latin typeface="Times New Roman"/>
              <a:cs typeface="Times New Roman"/>
            </a:rPr>
            <a:t>Reference</a:t>
          </a:r>
          <a:r>
            <a:rPr lang="en-US" sz="3200" dirty="0" smtClean="0">
              <a:latin typeface="Times New Roman"/>
              <a:cs typeface="Times New Roman"/>
            </a:rPr>
            <a:t>:  </a:t>
          </a:r>
          <a:endParaRPr lang="en-US" sz="3200" dirty="0">
            <a:latin typeface="Times New Roman"/>
            <a:cs typeface="Times New Roman"/>
          </a:endParaRPr>
        </a:p>
      </dgm:t>
    </dgm:pt>
    <dgm:pt modelId="{AC49E9B6-8382-0C4D-94D3-0E9947D48707}" type="parTrans" cxnId="{89A2DACF-AF2A-5F49-8FD2-6EBBC6189082}">
      <dgm:prSet/>
      <dgm:spPr/>
      <dgm:t>
        <a:bodyPr/>
        <a:lstStyle/>
        <a:p>
          <a:endParaRPr lang="en-US"/>
        </a:p>
      </dgm:t>
    </dgm:pt>
    <dgm:pt modelId="{8AAE0919-9E20-0A4D-82FB-4B9039A86DBC}" type="sibTrans" cxnId="{89A2DACF-AF2A-5F49-8FD2-6EBBC6189082}">
      <dgm:prSet/>
      <dgm:spPr/>
      <dgm:t>
        <a:bodyPr/>
        <a:lstStyle/>
        <a:p>
          <a:endParaRPr lang="en-US"/>
        </a:p>
      </dgm:t>
    </dgm:pt>
    <dgm:pt modelId="{54A74929-185F-2047-980F-BC7F252A529A}">
      <dgm:prSet custT="1"/>
      <dgm:spPr/>
      <dgm:t>
        <a:bodyPr/>
        <a:lstStyle/>
        <a:p>
          <a:pPr rtl="0"/>
          <a:r>
            <a:rPr lang="en-US" sz="1600" dirty="0" err="1" smtClean="0">
              <a:latin typeface="Times New Roman"/>
              <a:cs typeface="Times New Roman"/>
            </a:rPr>
            <a:t>Magsi</a:t>
          </a:r>
          <a:r>
            <a:rPr lang="en-US" sz="1600" dirty="0" smtClean="0">
              <a:latin typeface="Times New Roman"/>
              <a:cs typeface="Times New Roman"/>
            </a:rPr>
            <a:t>, I., </a:t>
          </a:r>
          <a:r>
            <a:rPr lang="en-US" sz="1600" dirty="0" err="1" smtClean="0">
              <a:latin typeface="Times New Roman"/>
              <a:cs typeface="Times New Roman"/>
            </a:rPr>
            <a:t>Sahito</a:t>
          </a:r>
          <a:r>
            <a:rPr lang="en-US" sz="1600" dirty="0" smtClean="0">
              <a:latin typeface="Times New Roman"/>
              <a:cs typeface="Times New Roman"/>
            </a:rPr>
            <a:t>, I.H. &amp; </a:t>
          </a:r>
          <a:r>
            <a:rPr lang="en-US" sz="1600" dirty="0" err="1" smtClean="0">
              <a:latin typeface="Times New Roman"/>
              <a:cs typeface="Times New Roman"/>
            </a:rPr>
            <a:t>Magsi</a:t>
          </a:r>
          <a:r>
            <a:rPr lang="en-US" sz="1600" dirty="0" smtClean="0">
              <a:latin typeface="Times New Roman"/>
              <a:cs typeface="Times New Roman"/>
            </a:rPr>
            <a:t>, H. (2016). Socioeconomic Conditions of Women </a:t>
          </a:r>
          <a:r>
            <a:rPr lang="en-US" sz="1600" dirty="0" err="1" smtClean="0">
              <a:latin typeface="Times New Roman"/>
              <a:cs typeface="Times New Roman"/>
            </a:rPr>
            <a:t>aSindh</a:t>
          </a:r>
          <a:r>
            <a:rPr lang="en-US" sz="1600" dirty="0" smtClean="0">
              <a:latin typeface="Times New Roman"/>
              <a:cs typeface="Times New Roman"/>
            </a:rPr>
            <a:t> </a:t>
          </a:r>
          <a:r>
            <a:rPr lang="en-US" sz="1600" dirty="0" smtClean="0">
              <a:latin typeface="Times New Roman"/>
              <a:cs typeface="Times New Roman"/>
            </a:rPr>
            <a:t>with special reference to </a:t>
          </a:r>
          <a:r>
            <a:rPr lang="en-US" sz="1600" dirty="0" err="1" smtClean="0">
              <a:latin typeface="Times New Roman"/>
              <a:cs typeface="Times New Roman"/>
            </a:rPr>
            <a:t>Kamber-Shahdadkot</a:t>
          </a:r>
          <a:r>
            <a:rPr lang="en-US" sz="1600" dirty="0" smtClean="0">
              <a:latin typeface="Times New Roman"/>
              <a:cs typeface="Times New Roman"/>
            </a:rPr>
            <a:t> District. SALU Commerce and Economics Review, 2(2), 17-25</a:t>
          </a:r>
          <a:r>
            <a:rPr lang="en-US" sz="1200" dirty="0" smtClean="0"/>
            <a:t>.</a:t>
          </a:r>
          <a:endParaRPr lang="en-US" sz="1200" dirty="0"/>
        </a:p>
      </dgm:t>
    </dgm:pt>
    <dgm:pt modelId="{CA3B9C38-3F5C-6546-BD45-FB47382BFEC8}" type="parTrans" cxnId="{975136F7-8B97-F74B-A2B6-C4339C5B398E}">
      <dgm:prSet/>
      <dgm:spPr/>
      <dgm:t>
        <a:bodyPr/>
        <a:lstStyle/>
        <a:p>
          <a:endParaRPr lang="en-US"/>
        </a:p>
      </dgm:t>
    </dgm:pt>
    <dgm:pt modelId="{15D02530-44C7-694C-B5FB-D098160CFFDA}" type="sibTrans" cxnId="{975136F7-8B97-F74B-A2B6-C4339C5B398E}">
      <dgm:prSet/>
      <dgm:spPr/>
      <dgm:t>
        <a:bodyPr/>
        <a:lstStyle/>
        <a:p>
          <a:endParaRPr lang="en-US"/>
        </a:p>
      </dgm:t>
    </dgm:pt>
    <dgm:pt modelId="{35D164A9-A8DA-A14B-9C50-475284EC4612}">
      <dgm:prSet custT="1"/>
      <dgm:spPr/>
      <dgm:t>
        <a:bodyPr/>
        <a:lstStyle/>
        <a:p>
          <a:pPr rtl="0"/>
          <a:r>
            <a:rPr lang="en-US" sz="2400" dirty="0" smtClean="0">
              <a:latin typeface="Times New Roman"/>
              <a:cs typeface="Times New Roman"/>
            </a:rPr>
            <a:t>Result:</a:t>
          </a:r>
          <a:endParaRPr lang="en-US" sz="2400" dirty="0">
            <a:latin typeface="Times New Roman"/>
            <a:cs typeface="Times New Roman"/>
          </a:endParaRPr>
        </a:p>
      </dgm:t>
    </dgm:pt>
    <dgm:pt modelId="{925EEBCA-82A6-8744-9855-3F036138A91F}" type="parTrans" cxnId="{2CB8156E-D4F3-CD4A-902A-DB0CD00CAD89}">
      <dgm:prSet/>
      <dgm:spPr/>
      <dgm:t>
        <a:bodyPr/>
        <a:lstStyle/>
        <a:p>
          <a:endParaRPr lang="en-US"/>
        </a:p>
      </dgm:t>
    </dgm:pt>
    <dgm:pt modelId="{3D683266-11FA-6044-A896-46799BD9F70B}" type="sibTrans" cxnId="{2CB8156E-D4F3-CD4A-902A-DB0CD00CAD89}">
      <dgm:prSet/>
      <dgm:spPr/>
      <dgm:t>
        <a:bodyPr/>
        <a:lstStyle/>
        <a:p>
          <a:endParaRPr lang="en-US"/>
        </a:p>
      </dgm:t>
    </dgm:pt>
    <dgm:pt modelId="{2D807432-112E-DC41-861B-F3A8039DD97D}" type="pres">
      <dgm:prSet presAssocID="{4D4F1E07-ED4D-C548-967A-63C3FF9CF246}" presName="outerComposite" presStyleCnt="0">
        <dgm:presLayoutVars>
          <dgm:chMax val="5"/>
          <dgm:dir/>
          <dgm:resizeHandles val="exact"/>
        </dgm:presLayoutVars>
      </dgm:prSet>
      <dgm:spPr/>
    </dgm:pt>
    <dgm:pt modelId="{AC1B38EF-AEB8-B745-AFD8-6FAD52C2610C}" type="pres">
      <dgm:prSet presAssocID="{4D4F1E07-ED4D-C548-967A-63C3FF9CF246}" presName="dummyMaxCanvas" presStyleCnt="0">
        <dgm:presLayoutVars/>
      </dgm:prSet>
      <dgm:spPr/>
    </dgm:pt>
    <dgm:pt modelId="{8D48554E-C774-4B44-8FBF-F6EB6E5D984F}" type="pres">
      <dgm:prSet presAssocID="{4D4F1E07-ED4D-C548-967A-63C3FF9CF246}" presName="FiveNodes_1" presStyleLbl="node1" presStyleIdx="0" presStyleCnt="5" custLinFactNeighborX="3984" custLinFactNeighborY="8170">
        <dgm:presLayoutVars>
          <dgm:bulletEnabled val="1"/>
        </dgm:presLayoutVars>
      </dgm:prSet>
      <dgm:spPr/>
      <dgm:t>
        <a:bodyPr/>
        <a:lstStyle/>
        <a:p>
          <a:endParaRPr lang="en-US"/>
        </a:p>
      </dgm:t>
    </dgm:pt>
    <dgm:pt modelId="{A8E580E6-CA3B-DD43-9D72-354832BC6036}" type="pres">
      <dgm:prSet presAssocID="{4D4F1E07-ED4D-C548-967A-63C3FF9CF246}" presName="FiveNodes_2" presStyleLbl="node1" presStyleIdx="1" presStyleCnt="5" custScaleY="50155" custLinFactNeighborX="-563" custLinFactNeighborY="-8092">
        <dgm:presLayoutVars>
          <dgm:bulletEnabled val="1"/>
        </dgm:presLayoutVars>
      </dgm:prSet>
      <dgm:spPr/>
      <dgm:t>
        <a:bodyPr/>
        <a:lstStyle/>
        <a:p>
          <a:endParaRPr lang="en-US"/>
        </a:p>
      </dgm:t>
    </dgm:pt>
    <dgm:pt modelId="{AA3EEC38-A509-4943-800A-73771E6D3992}" type="pres">
      <dgm:prSet presAssocID="{4D4F1E07-ED4D-C548-967A-63C3FF9CF246}" presName="FiveNodes_3" presStyleLbl="node1" presStyleIdx="2" presStyleCnt="5" custScaleX="108806" custScaleY="164174">
        <dgm:presLayoutVars>
          <dgm:bulletEnabled val="1"/>
        </dgm:presLayoutVars>
      </dgm:prSet>
      <dgm:spPr/>
    </dgm:pt>
    <dgm:pt modelId="{9E62E9DB-A67E-1949-8FD7-78797420EC7F}" type="pres">
      <dgm:prSet presAssocID="{4D4F1E07-ED4D-C548-967A-63C3FF9CF246}" presName="FiveNodes_4" presStyleLbl="node1" presStyleIdx="3" presStyleCnt="5" custScaleY="67596" custLinFactNeighborX="-897" custLinFactNeighborY="17948">
        <dgm:presLayoutVars>
          <dgm:bulletEnabled val="1"/>
        </dgm:presLayoutVars>
      </dgm:prSet>
      <dgm:spPr/>
    </dgm:pt>
    <dgm:pt modelId="{590E2431-9270-5C47-AEDA-D25CBC61BE31}" type="pres">
      <dgm:prSet presAssocID="{4D4F1E07-ED4D-C548-967A-63C3FF9CF246}" presName="FiveNodes_5" presStyleLbl="node1" presStyleIdx="4" presStyleCnt="5" custScaleX="115935" custScaleY="95303">
        <dgm:presLayoutVars>
          <dgm:bulletEnabled val="1"/>
        </dgm:presLayoutVars>
      </dgm:prSet>
      <dgm:spPr/>
    </dgm:pt>
    <dgm:pt modelId="{2C8A3770-2261-9346-BCEF-18A39D0A7EFB}" type="pres">
      <dgm:prSet presAssocID="{4D4F1E07-ED4D-C548-967A-63C3FF9CF246}" presName="FiveConn_1-2" presStyleLbl="fgAccFollowNode1" presStyleIdx="0" presStyleCnt="4">
        <dgm:presLayoutVars>
          <dgm:bulletEnabled val="1"/>
        </dgm:presLayoutVars>
      </dgm:prSet>
      <dgm:spPr/>
    </dgm:pt>
    <dgm:pt modelId="{FF2038AC-DB14-3141-AB53-4372B09FA5D7}" type="pres">
      <dgm:prSet presAssocID="{4D4F1E07-ED4D-C548-967A-63C3FF9CF246}" presName="FiveConn_2-3" presStyleLbl="fgAccFollowNode1" presStyleIdx="1" presStyleCnt="4">
        <dgm:presLayoutVars>
          <dgm:bulletEnabled val="1"/>
        </dgm:presLayoutVars>
      </dgm:prSet>
      <dgm:spPr/>
    </dgm:pt>
    <dgm:pt modelId="{F67654A2-CB26-ED4B-ABB9-F282B4132B42}" type="pres">
      <dgm:prSet presAssocID="{4D4F1E07-ED4D-C548-967A-63C3FF9CF246}" presName="FiveConn_3-4" presStyleLbl="fgAccFollowNode1" presStyleIdx="2" presStyleCnt="4">
        <dgm:presLayoutVars>
          <dgm:bulletEnabled val="1"/>
        </dgm:presLayoutVars>
      </dgm:prSet>
      <dgm:spPr/>
    </dgm:pt>
    <dgm:pt modelId="{D60B2845-8064-3747-92B0-A83A038AB3B8}" type="pres">
      <dgm:prSet presAssocID="{4D4F1E07-ED4D-C548-967A-63C3FF9CF246}" presName="FiveConn_4-5" presStyleLbl="fgAccFollowNode1" presStyleIdx="3" presStyleCnt="4">
        <dgm:presLayoutVars>
          <dgm:bulletEnabled val="1"/>
        </dgm:presLayoutVars>
      </dgm:prSet>
      <dgm:spPr/>
    </dgm:pt>
    <dgm:pt modelId="{24CADC8C-DE85-5E48-8641-62A2A4A32FC5}" type="pres">
      <dgm:prSet presAssocID="{4D4F1E07-ED4D-C548-967A-63C3FF9CF246}" presName="FiveNodes_1_text" presStyleLbl="node1" presStyleIdx="4" presStyleCnt="5">
        <dgm:presLayoutVars>
          <dgm:bulletEnabled val="1"/>
        </dgm:presLayoutVars>
      </dgm:prSet>
      <dgm:spPr/>
      <dgm:t>
        <a:bodyPr/>
        <a:lstStyle/>
        <a:p>
          <a:endParaRPr lang="en-US"/>
        </a:p>
      </dgm:t>
    </dgm:pt>
    <dgm:pt modelId="{D3E972E1-66B9-9248-90F0-54C9C098B39A}" type="pres">
      <dgm:prSet presAssocID="{4D4F1E07-ED4D-C548-967A-63C3FF9CF246}" presName="FiveNodes_2_text" presStyleLbl="node1" presStyleIdx="4" presStyleCnt="5">
        <dgm:presLayoutVars>
          <dgm:bulletEnabled val="1"/>
        </dgm:presLayoutVars>
      </dgm:prSet>
      <dgm:spPr/>
      <dgm:t>
        <a:bodyPr/>
        <a:lstStyle/>
        <a:p>
          <a:endParaRPr lang="en-US"/>
        </a:p>
      </dgm:t>
    </dgm:pt>
    <dgm:pt modelId="{F6AB5788-999D-4349-A848-60808DA275ED}" type="pres">
      <dgm:prSet presAssocID="{4D4F1E07-ED4D-C548-967A-63C3FF9CF246}" presName="FiveNodes_3_text" presStyleLbl="node1" presStyleIdx="4" presStyleCnt="5">
        <dgm:presLayoutVars>
          <dgm:bulletEnabled val="1"/>
        </dgm:presLayoutVars>
      </dgm:prSet>
      <dgm:spPr/>
    </dgm:pt>
    <dgm:pt modelId="{51DA3B23-DF4D-534B-8079-BF09CD61F29F}" type="pres">
      <dgm:prSet presAssocID="{4D4F1E07-ED4D-C548-967A-63C3FF9CF246}" presName="FiveNodes_4_text" presStyleLbl="node1" presStyleIdx="4" presStyleCnt="5">
        <dgm:presLayoutVars>
          <dgm:bulletEnabled val="1"/>
        </dgm:presLayoutVars>
      </dgm:prSet>
      <dgm:spPr/>
    </dgm:pt>
    <dgm:pt modelId="{1E1541FB-B807-4842-AD56-DDADF3445F06}" type="pres">
      <dgm:prSet presAssocID="{4D4F1E07-ED4D-C548-967A-63C3FF9CF246}" presName="FiveNodes_5_text" presStyleLbl="node1" presStyleIdx="4" presStyleCnt="5">
        <dgm:presLayoutVars>
          <dgm:bulletEnabled val="1"/>
        </dgm:presLayoutVars>
      </dgm:prSet>
      <dgm:spPr/>
    </dgm:pt>
  </dgm:ptLst>
  <dgm:cxnLst>
    <dgm:cxn modelId="{89A2DACF-AF2A-5F49-8FD2-6EBBC6189082}" srcId="{4D4F1E07-ED4D-C548-967A-63C3FF9CF246}" destId="{FBD5778B-2081-154E-A177-B8ACE0653A59}" srcOrd="3" destOrd="0" parTransId="{AC49E9B6-8382-0C4D-94D3-0E9947D48707}" sibTransId="{8AAE0919-9E20-0A4D-82FB-4B9039A86DBC}"/>
    <dgm:cxn modelId="{2C5F74E1-DCC7-9B42-9CA7-CB80D4662996}" srcId="{4D4F1E07-ED4D-C548-967A-63C3FF9CF246}" destId="{A411DC1E-A3CA-1749-80E6-D9E90D2843F2}" srcOrd="0" destOrd="0" parTransId="{6E6EAB7B-030D-D246-9083-6B621B69C6A2}" sibTransId="{5E1F6186-835F-AE46-8DD7-6C877E3F6228}"/>
    <dgm:cxn modelId="{4A426A0C-C52C-5E4A-ADAB-A35099B2C663}" type="presOf" srcId="{4D4F1E07-ED4D-C548-967A-63C3FF9CF246}" destId="{2D807432-112E-DC41-861B-F3A8039DD97D}" srcOrd="0" destOrd="0" presId="urn:microsoft.com/office/officeart/2005/8/layout/vProcess5"/>
    <dgm:cxn modelId="{1428BABA-6055-7B4B-97FC-9513C5DCD3B6}" type="presOf" srcId="{8AAE0919-9E20-0A4D-82FB-4B9039A86DBC}" destId="{D60B2845-8064-3747-92B0-A83A038AB3B8}" srcOrd="0" destOrd="0" presId="urn:microsoft.com/office/officeart/2005/8/layout/vProcess5"/>
    <dgm:cxn modelId="{2CB8156E-D4F3-CD4A-902A-DB0CD00CAD89}" srcId="{4D4F1E07-ED4D-C548-967A-63C3FF9CF246}" destId="{35D164A9-A8DA-A14B-9C50-475284EC4612}" srcOrd="1" destOrd="0" parTransId="{925EEBCA-82A6-8744-9855-3F036138A91F}" sibTransId="{3D683266-11FA-6044-A896-46799BD9F70B}"/>
    <dgm:cxn modelId="{975136F7-8B97-F74B-A2B6-C4339C5B398E}" srcId="{4D4F1E07-ED4D-C548-967A-63C3FF9CF246}" destId="{54A74929-185F-2047-980F-BC7F252A529A}" srcOrd="4" destOrd="0" parTransId="{CA3B9C38-3F5C-6546-BD45-FB47382BFEC8}" sibTransId="{15D02530-44C7-694C-B5FB-D098160CFFDA}"/>
    <dgm:cxn modelId="{5F96B480-0F7B-2D46-A383-CC984B89ED8A}" type="presOf" srcId="{FBD5778B-2081-154E-A177-B8ACE0653A59}" destId="{51DA3B23-DF4D-534B-8079-BF09CD61F29F}" srcOrd="1" destOrd="0" presId="urn:microsoft.com/office/officeart/2005/8/layout/vProcess5"/>
    <dgm:cxn modelId="{DB41D72F-2D29-794B-8B28-F0CED5737C15}" type="presOf" srcId="{7B5F2D7C-2B04-B740-9F1B-426B98F8F2B8}" destId="{F67654A2-CB26-ED4B-ABB9-F282B4132B42}" srcOrd="0" destOrd="0" presId="urn:microsoft.com/office/officeart/2005/8/layout/vProcess5"/>
    <dgm:cxn modelId="{3643FEE4-AA35-9E45-AC01-5B44022730FC}" srcId="{4D4F1E07-ED4D-C548-967A-63C3FF9CF246}" destId="{DAFA543E-420F-014A-99F1-CDB139057C1F}" srcOrd="2" destOrd="0" parTransId="{71069589-25F0-954C-9E4C-A3A8BFBF39A4}" sibTransId="{7B5F2D7C-2B04-B740-9F1B-426B98F8F2B8}"/>
    <dgm:cxn modelId="{BC66D2B5-3593-E44E-932A-B3572B019D0F}" type="presOf" srcId="{DAFA543E-420F-014A-99F1-CDB139057C1F}" destId="{F6AB5788-999D-4349-A848-60808DA275ED}" srcOrd="1" destOrd="0" presId="urn:microsoft.com/office/officeart/2005/8/layout/vProcess5"/>
    <dgm:cxn modelId="{71EC3C8B-39EE-4744-9327-36C33B5D70F5}" type="presOf" srcId="{35D164A9-A8DA-A14B-9C50-475284EC4612}" destId="{D3E972E1-66B9-9248-90F0-54C9C098B39A}" srcOrd="1" destOrd="0" presId="urn:microsoft.com/office/officeart/2005/8/layout/vProcess5"/>
    <dgm:cxn modelId="{92F52C6A-19DF-564F-AE2A-E22A36F287D8}" type="presOf" srcId="{DAFA543E-420F-014A-99F1-CDB139057C1F}" destId="{AA3EEC38-A509-4943-800A-73771E6D3992}" srcOrd="0" destOrd="0" presId="urn:microsoft.com/office/officeart/2005/8/layout/vProcess5"/>
    <dgm:cxn modelId="{ED18C97E-1C30-254E-BC69-2D48E221B5D1}" type="presOf" srcId="{54A74929-185F-2047-980F-BC7F252A529A}" destId="{1E1541FB-B807-4842-AD56-DDADF3445F06}" srcOrd="1" destOrd="0" presId="urn:microsoft.com/office/officeart/2005/8/layout/vProcess5"/>
    <dgm:cxn modelId="{C315EB41-50F8-CB46-B465-8B6A2E710D47}" type="presOf" srcId="{FBD5778B-2081-154E-A177-B8ACE0653A59}" destId="{9E62E9DB-A67E-1949-8FD7-78797420EC7F}" srcOrd="0" destOrd="0" presId="urn:microsoft.com/office/officeart/2005/8/layout/vProcess5"/>
    <dgm:cxn modelId="{5B0AF29F-339B-5740-A4AB-6004840E10C0}" type="presOf" srcId="{A411DC1E-A3CA-1749-80E6-D9E90D2843F2}" destId="{8D48554E-C774-4B44-8FBF-F6EB6E5D984F}" srcOrd="0" destOrd="0" presId="urn:microsoft.com/office/officeart/2005/8/layout/vProcess5"/>
    <dgm:cxn modelId="{78DB7E50-ED82-994F-9078-1E6E6EB8D099}" type="presOf" srcId="{A411DC1E-A3CA-1749-80E6-D9E90D2843F2}" destId="{24CADC8C-DE85-5E48-8641-62A2A4A32FC5}" srcOrd="1" destOrd="0" presId="urn:microsoft.com/office/officeart/2005/8/layout/vProcess5"/>
    <dgm:cxn modelId="{4F135D32-1B9B-FB41-887F-D3852B9EEB41}" type="presOf" srcId="{35D164A9-A8DA-A14B-9C50-475284EC4612}" destId="{A8E580E6-CA3B-DD43-9D72-354832BC6036}" srcOrd="0" destOrd="0" presId="urn:microsoft.com/office/officeart/2005/8/layout/vProcess5"/>
    <dgm:cxn modelId="{71503089-95E5-2049-B6E3-083322D76E91}" type="presOf" srcId="{54A74929-185F-2047-980F-BC7F252A529A}" destId="{590E2431-9270-5C47-AEDA-D25CBC61BE31}" srcOrd="0" destOrd="0" presId="urn:microsoft.com/office/officeart/2005/8/layout/vProcess5"/>
    <dgm:cxn modelId="{EF27592E-35C0-3F47-A354-379B9DE1B795}" type="presOf" srcId="{3D683266-11FA-6044-A896-46799BD9F70B}" destId="{FF2038AC-DB14-3141-AB53-4372B09FA5D7}" srcOrd="0" destOrd="0" presId="urn:microsoft.com/office/officeart/2005/8/layout/vProcess5"/>
    <dgm:cxn modelId="{00B56B5A-75E2-CA4B-9CD6-0990A065F8C4}" type="presOf" srcId="{5E1F6186-835F-AE46-8DD7-6C877E3F6228}" destId="{2C8A3770-2261-9346-BCEF-18A39D0A7EFB}" srcOrd="0" destOrd="0" presId="urn:microsoft.com/office/officeart/2005/8/layout/vProcess5"/>
    <dgm:cxn modelId="{EB9ABA0A-0D43-EF4E-A222-8D88130EBDE8}" type="presParOf" srcId="{2D807432-112E-DC41-861B-F3A8039DD97D}" destId="{AC1B38EF-AEB8-B745-AFD8-6FAD52C2610C}" srcOrd="0" destOrd="0" presId="urn:microsoft.com/office/officeart/2005/8/layout/vProcess5"/>
    <dgm:cxn modelId="{68D178AE-78B6-5646-99A0-ACF1BB3357CE}" type="presParOf" srcId="{2D807432-112E-DC41-861B-F3A8039DD97D}" destId="{8D48554E-C774-4B44-8FBF-F6EB6E5D984F}" srcOrd="1" destOrd="0" presId="urn:microsoft.com/office/officeart/2005/8/layout/vProcess5"/>
    <dgm:cxn modelId="{AD3F4D94-4BA6-884D-9B7B-4D949E58B618}" type="presParOf" srcId="{2D807432-112E-DC41-861B-F3A8039DD97D}" destId="{A8E580E6-CA3B-DD43-9D72-354832BC6036}" srcOrd="2" destOrd="0" presId="urn:microsoft.com/office/officeart/2005/8/layout/vProcess5"/>
    <dgm:cxn modelId="{0A089221-DDDA-CA45-853A-88E87CA5F180}" type="presParOf" srcId="{2D807432-112E-DC41-861B-F3A8039DD97D}" destId="{AA3EEC38-A509-4943-800A-73771E6D3992}" srcOrd="3" destOrd="0" presId="urn:microsoft.com/office/officeart/2005/8/layout/vProcess5"/>
    <dgm:cxn modelId="{407B9676-42D2-2A4E-8F5A-9966D37F99CF}" type="presParOf" srcId="{2D807432-112E-DC41-861B-F3A8039DD97D}" destId="{9E62E9DB-A67E-1949-8FD7-78797420EC7F}" srcOrd="4" destOrd="0" presId="urn:microsoft.com/office/officeart/2005/8/layout/vProcess5"/>
    <dgm:cxn modelId="{C1196530-8812-9B4F-BB3B-0E0507A4170A}" type="presParOf" srcId="{2D807432-112E-DC41-861B-F3A8039DD97D}" destId="{590E2431-9270-5C47-AEDA-D25CBC61BE31}" srcOrd="5" destOrd="0" presId="urn:microsoft.com/office/officeart/2005/8/layout/vProcess5"/>
    <dgm:cxn modelId="{AEB9B10F-2843-4343-A7AA-AA2D3EAE9927}" type="presParOf" srcId="{2D807432-112E-DC41-861B-F3A8039DD97D}" destId="{2C8A3770-2261-9346-BCEF-18A39D0A7EFB}" srcOrd="6" destOrd="0" presId="urn:microsoft.com/office/officeart/2005/8/layout/vProcess5"/>
    <dgm:cxn modelId="{D3035672-5BEB-B040-949E-E7FB4FF2608C}" type="presParOf" srcId="{2D807432-112E-DC41-861B-F3A8039DD97D}" destId="{FF2038AC-DB14-3141-AB53-4372B09FA5D7}" srcOrd="7" destOrd="0" presId="urn:microsoft.com/office/officeart/2005/8/layout/vProcess5"/>
    <dgm:cxn modelId="{617CB656-7104-C544-89D4-F04DBD897B02}" type="presParOf" srcId="{2D807432-112E-DC41-861B-F3A8039DD97D}" destId="{F67654A2-CB26-ED4B-ABB9-F282B4132B42}" srcOrd="8" destOrd="0" presId="urn:microsoft.com/office/officeart/2005/8/layout/vProcess5"/>
    <dgm:cxn modelId="{F133565C-5BE4-5245-92AC-AB1E04A07258}" type="presParOf" srcId="{2D807432-112E-DC41-861B-F3A8039DD97D}" destId="{D60B2845-8064-3747-92B0-A83A038AB3B8}" srcOrd="9" destOrd="0" presId="urn:microsoft.com/office/officeart/2005/8/layout/vProcess5"/>
    <dgm:cxn modelId="{813601D8-D7C5-0841-9EFF-B45B58E19726}" type="presParOf" srcId="{2D807432-112E-DC41-861B-F3A8039DD97D}" destId="{24CADC8C-DE85-5E48-8641-62A2A4A32FC5}" srcOrd="10" destOrd="0" presId="urn:microsoft.com/office/officeart/2005/8/layout/vProcess5"/>
    <dgm:cxn modelId="{3D555BCC-EDF3-494A-BC43-6A5C80BFD7C3}" type="presParOf" srcId="{2D807432-112E-DC41-861B-F3A8039DD97D}" destId="{D3E972E1-66B9-9248-90F0-54C9C098B39A}" srcOrd="11" destOrd="0" presId="urn:microsoft.com/office/officeart/2005/8/layout/vProcess5"/>
    <dgm:cxn modelId="{E422C199-1FB2-C540-860E-DCA061CEDE69}" type="presParOf" srcId="{2D807432-112E-DC41-861B-F3A8039DD97D}" destId="{F6AB5788-999D-4349-A848-60808DA275ED}" srcOrd="12" destOrd="0" presId="urn:microsoft.com/office/officeart/2005/8/layout/vProcess5"/>
    <dgm:cxn modelId="{2457BCBC-73ED-AE4F-BE3E-F3DFB2C13073}" type="presParOf" srcId="{2D807432-112E-DC41-861B-F3A8039DD97D}" destId="{51DA3B23-DF4D-534B-8079-BF09CD61F29F}" srcOrd="13" destOrd="0" presId="urn:microsoft.com/office/officeart/2005/8/layout/vProcess5"/>
    <dgm:cxn modelId="{AFB44039-2FD3-9147-BD4F-20C7C013CCD4}" type="presParOf" srcId="{2D807432-112E-DC41-861B-F3A8039DD97D}" destId="{1E1541FB-B807-4842-AD56-DDADF3445F06}"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942EB8-4D03-4B58-BCA9-50AAC9BC927F}">
      <dsp:nvSpPr>
        <dsp:cNvPr id="0" name=""/>
        <dsp:cNvSpPr/>
      </dsp:nvSpPr>
      <dsp:spPr>
        <a:xfrm>
          <a:off x="175681" y="304800"/>
          <a:ext cx="5218534" cy="663029"/>
        </a:xfrm>
        <a:prstGeom prst="roundRect">
          <a:avLst>
            <a:gd name="adj" fmla="val 10000"/>
          </a:avLst>
        </a:prstGeom>
        <a:solidFill>
          <a:schemeClr val="accent1">
            <a:alpha val="9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i="1" kern="1200" dirty="0" smtClean="0">
              <a:solidFill>
                <a:schemeClr val="tx1"/>
              </a:solidFill>
              <a:latin typeface="Times New Roman" panose="02020603050405020304" pitchFamily="18" charset="0"/>
              <a:cs typeface="Times New Roman" panose="02020603050405020304" pitchFamily="18" charset="0"/>
            </a:rPr>
            <a:t>Objectives</a:t>
          </a:r>
          <a:r>
            <a:rPr lang="en-US" sz="900" b="1" i="1" kern="1200" dirty="0" smtClean="0"/>
            <a:t>: </a:t>
          </a:r>
          <a:endParaRPr lang="en-US" sz="900" kern="1200" dirty="0"/>
        </a:p>
      </dsp:txBody>
      <dsp:txXfrm>
        <a:off x="195100" y="324219"/>
        <a:ext cx="4134365" cy="624191"/>
      </dsp:txXfrm>
    </dsp:sp>
    <dsp:sp modelId="{938A759E-07F0-441D-AE0F-10545178C2E8}">
      <dsp:nvSpPr>
        <dsp:cNvPr id="0" name=""/>
        <dsp:cNvSpPr/>
      </dsp:nvSpPr>
      <dsp:spPr>
        <a:xfrm>
          <a:off x="404333" y="1066796"/>
          <a:ext cx="5218534" cy="955583"/>
        </a:xfrm>
        <a:prstGeom prst="roundRect">
          <a:avLst>
            <a:gd name="adj" fmla="val 10000"/>
          </a:avLst>
        </a:prstGeom>
        <a:solidFill>
          <a:schemeClr val="accent1">
            <a:alpha val="90000"/>
            <a:hueOff val="0"/>
            <a:satOff val="0"/>
            <a:lumOff val="0"/>
            <a:alphaOff val="-1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kern="1200" dirty="0" smtClean="0">
              <a:solidFill>
                <a:schemeClr val="tx1"/>
              </a:solidFill>
              <a:latin typeface="Times New Roman" panose="02020603050405020304" pitchFamily="18" charset="0"/>
              <a:cs typeface="Times New Roman" panose="02020603050405020304" pitchFamily="18" charset="0"/>
            </a:rPr>
            <a:t>To know the extent and nature of cyber bullying among students and to make comparison in online and conventional universities</a:t>
          </a:r>
          <a:r>
            <a:rPr lang="en-US" sz="1600" kern="1200" dirty="0" smtClean="0">
              <a:latin typeface="Times New Roman" panose="02020603050405020304" pitchFamily="18" charset="0"/>
              <a:cs typeface="Times New Roman" panose="02020603050405020304" pitchFamily="18" charset="0"/>
            </a:rPr>
            <a:t>. </a:t>
          </a:r>
          <a:endParaRPr lang="en-US" sz="1600" kern="1200" dirty="0">
            <a:latin typeface="Times New Roman" panose="02020603050405020304" pitchFamily="18" charset="0"/>
            <a:cs typeface="Times New Roman" panose="02020603050405020304" pitchFamily="18" charset="0"/>
          </a:endParaRPr>
        </a:p>
      </dsp:txBody>
      <dsp:txXfrm>
        <a:off x="432321" y="1094784"/>
        <a:ext cx="4175530" cy="899607"/>
      </dsp:txXfrm>
    </dsp:sp>
    <dsp:sp modelId="{7BF64B2F-F34E-475E-9352-28253D55CD65}">
      <dsp:nvSpPr>
        <dsp:cNvPr id="0" name=""/>
        <dsp:cNvSpPr/>
      </dsp:nvSpPr>
      <dsp:spPr>
        <a:xfrm>
          <a:off x="632933" y="2133598"/>
          <a:ext cx="5218534" cy="533398"/>
        </a:xfrm>
        <a:prstGeom prst="roundRect">
          <a:avLst>
            <a:gd name="adj" fmla="val 10000"/>
          </a:avLst>
        </a:prstGeom>
        <a:solidFill>
          <a:schemeClr val="accent1">
            <a:alpha val="90000"/>
            <a:hueOff val="0"/>
            <a:satOff val="0"/>
            <a:lumOff val="0"/>
            <a:alphaOff val="-2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b="1" i="1" kern="1200" smtClean="0">
              <a:solidFill>
                <a:schemeClr val="tx1"/>
              </a:solidFill>
              <a:latin typeface="Times New Roman" panose="02020603050405020304" pitchFamily="18" charset="0"/>
              <a:cs typeface="Times New Roman" panose="02020603050405020304" pitchFamily="18" charset="0"/>
            </a:rPr>
            <a:t>Results</a:t>
          </a:r>
          <a:endParaRPr lang="en-US" sz="900" kern="1200" dirty="0">
            <a:solidFill>
              <a:schemeClr val="tx1"/>
            </a:solidFill>
            <a:latin typeface="Times New Roman" panose="02020603050405020304" pitchFamily="18" charset="0"/>
            <a:cs typeface="Times New Roman" panose="02020603050405020304" pitchFamily="18" charset="0"/>
          </a:endParaRPr>
        </a:p>
      </dsp:txBody>
      <dsp:txXfrm>
        <a:off x="648556" y="2149221"/>
        <a:ext cx="4200260" cy="502152"/>
      </dsp:txXfrm>
    </dsp:sp>
    <dsp:sp modelId="{E277178A-3ADD-45D5-8DE7-78CD2E00320E}">
      <dsp:nvSpPr>
        <dsp:cNvPr id="0" name=""/>
        <dsp:cNvSpPr/>
      </dsp:nvSpPr>
      <dsp:spPr>
        <a:xfrm>
          <a:off x="861506" y="2743197"/>
          <a:ext cx="5334020" cy="1345218"/>
        </a:xfrm>
        <a:prstGeom prst="roundRect">
          <a:avLst>
            <a:gd name="adj" fmla="val 10000"/>
          </a:avLst>
        </a:prstGeom>
        <a:solidFill>
          <a:schemeClr val="accent1">
            <a:alpha val="90000"/>
            <a:hueOff val="0"/>
            <a:satOff val="0"/>
            <a:lumOff val="0"/>
            <a:alphaOff val="-3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b="0" kern="1200" dirty="0" smtClean="0">
              <a:solidFill>
                <a:schemeClr val="tx1"/>
              </a:solidFill>
              <a:latin typeface="Times New Roman" panose="02020603050405020304" pitchFamily="18" charset="0"/>
              <a:cs typeface="Times New Roman" panose="02020603050405020304" pitchFamily="18" charset="0"/>
            </a:rPr>
            <a:t>Different types  of cyber bullying are existed among online students; about more than 50 % students have different forms. But this study revealed that cyber bullying is more common among conventional students, experienced it in </a:t>
          </a:r>
          <a:endParaRPr lang="en-US" sz="1600" b="0" kern="1200" dirty="0">
            <a:solidFill>
              <a:schemeClr val="tx1"/>
            </a:solidFill>
            <a:latin typeface="Times New Roman" panose="02020603050405020304" pitchFamily="18" charset="0"/>
            <a:cs typeface="Times New Roman" panose="02020603050405020304" pitchFamily="18" charset="0"/>
          </a:endParaRPr>
        </a:p>
      </dsp:txBody>
      <dsp:txXfrm>
        <a:off x="900906" y="2782597"/>
        <a:ext cx="4246349" cy="1266418"/>
      </dsp:txXfrm>
    </dsp:sp>
    <dsp:sp modelId="{A3B9F69A-A55C-4AF5-9870-26EE7BA4A320}">
      <dsp:nvSpPr>
        <dsp:cNvPr id="0" name=""/>
        <dsp:cNvSpPr/>
      </dsp:nvSpPr>
      <dsp:spPr>
        <a:xfrm>
          <a:off x="868344" y="4201186"/>
          <a:ext cx="6105580" cy="904213"/>
        </a:xfrm>
        <a:prstGeom prst="roundRect">
          <a:avLst>
            <a:gd name="adj" fmla="val 10000"/>
          </a:avLst>
        </a:prstGeom>
        <a:solidFill>
          <a:schemeClr val="accent1">
            <a:alpha val="90000"/>
            <a:hueOff val="0"/>
            <a:satOff val="0"/>
            <a:lumOff val="0"/>
            <a:alphaOff val="-4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n-US" sz="1200" b="1" kern="1200" smtClean="0">
              <a:solidFill>
                <a:schemeClr val="tx1"/>
              </a:solidFill>
              <a:latin typeface="Times New Roman" panose="02020603050405020304" pitchFamily="18" charset="0"/>
              <a:cs typeface="Times New Roman" panose="02020603050405020304" pitchFamily="18" charset="0"/>
            </a:rPr>
            <a:t>References:</a:t>
          </a:r>
          <a:endParaRPr lang="en-US" sz="1200" kern="1200" smtClean="0">
            <a:solidFill>
              <a:schemeClr val="tx1"/>
            </a:solidFill>
            <a:latin typeface="Times New Roman" panose="02020603050405020304" pitchFamily="18" charset="0"/>
            <a:cs typeface="Times New Roman" panose="02020603050405020304" pitchFamily="18" charset="0"/>
          </a:endParaRPr>
        </a:p>
        <a:p>
          <a:pPr lvl="0" algn="l" defTabSz="533400">
            <a:lnSpc>
              <a:spcPct val="90000"/>
            </a:lnSpc>
            <a:spcBef>
              <a:spcPct val="0"/>
            </a:spcBef>
            <a:spcAft>
              <a:spcPct val="35000"/>
            </a:spcAft>
          </a:pPr>
          <a:r>
            <a:rPr lang="en-US" sz="1200" kern="1200" smtClean="0">
              <a:solidFill>
                <a:schemeClr val="tx1"/>
              </a:solidFill>
              <a:latin typeface="Times New Roman" panose="02020603050405020304" pitchFamily="18" charset="0"/>
              <a:cs typeface="Times New Roman" panose="02020603050405020304" pitchFamily="18" charset="0"/>
            </a:rPr>
            <a:t>Myers, C. A., Cowie, H. (2019). Cyber bullying across the Lifespan of Education: Issues and Interventions from School to University. </a:t>
          </a:r>
          <a:r>
            <a:rPr lang="en-US" sz="1200" i="1" kern="1200" smtClean="0">
              <a:solidFill>
                <a:schemeClr val="tx1"/>
              </a:solidFill>
              <a:latin typeface="Times New Roman" panose="02020603050405020304" pitchFamily="18" charset="0"/>
              <a:cs typeface="Times New Roman" panose="02020603050405020304" pitchFamily="18" charset="0"/>
            </a:rPr>
            <a:t>International Journal of Environmental Research and  Public Health</a:t>
          </a:r>
          <a:r>
            <a:rPr lang="en-US" sz="1200" kern="1200" smtClean="0">
              <a:solidFill>
                <a:schemeClr val="tx1"/>
              </a:solidFill>
              <a:latin typeface="Times New Roman" panose="02020603050405020304" pitchFamily="18" charset="0"/>
              <a:cs typeface="Times New Roman" panose="02020603050405020304" pitchFamily="18" charset="0"/>
            </a:rPr>
            <a:t> , </a:t>
          </a:r>
          <a:r>
            <a:rPr lang="en-US" sz="1200" i="1" kern="1200" smtClean="0">
              <a:solidFill>
                <a:schemeClr val="tx1"/>
              </a:solidFill>
              <a:latin typeface="Times New Roman" panose="02020603050405020304" pitchFamily="18" charset="0"/>
              <a:cs typeface="Times New Roman" panose="02020603050405020304" pitchFamily="18" charset="0"/>
            </a:rPr>
            <a:t>16</a:t>
          </a:r>
          <a:r>
            <a:rPr lang="en-US" sz="1200" kern="1200" smtClean="0">
              <a:solidFill>
                <a:schemeClr val="tx1"/>
              </a:solidFill>
              <a:latin typeface="Times New Roman" panose="02020603050405020304" pitchFamily="18" charset="0"/>
              <a:cs typeface="Times New Roman" panose="02020603050405020304" pitchFamily="18" charset="0"/>
            </a:rPr>
            <a:t>, 12-17.</a:t>
          </a:r>
          <a:endParaRPr lang="en-US" sz="1200" kern="1200" dirty="0">
            <a:solidFill>
              <a:schemeClr val="tx1"/>
            </a:solidFill>
            <a:latin typeface="Times New Roman" panose="02020603050405020304" pitchFamily="18" charset="0"/>
            <a:cs typeface="Times New Roman" panose="02020603050405020304" pitchFamily="18" charset="0"/>
          </a:endParaRPr>
        </a:p>
      </dsp:txBody>
      <dsp:txXfrm>
        <a:off x="894827" y="4227669"/>
        <a:ext cx="4897812" cy="851247"/>
      </dsp:txXfrm>
    </dsp:sp>
    <dsp:sp modelId="{CB6D0BBD-9B71-46EE-82DE-A16CF50F810F}">
      <dsp:nvSpPr>
        <dsp:cNvPr id="0" name=""/>
        <dsp:cNvSpPr/>
      </dsp:nvSpPr>
      <dsp:spPr>
        <a:xfrm>
          <a:off x="4399440" y="671360"/>
          <a:ext cx="597331" cy="597331"/>
        </a:xfrm>
        <a:prstGeom prst="downArrow">
          <a:avLst>
            <a:gd name="adj1" fmla="val 55000"/>
            <a:gd name="adj2" fmla="val 45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US" sz="2700" kern="1200"/>
        </a:p>
      </dsp:txBody>
      <dsp:txXfrm>
        <a:off x="4533839" y="671360"/>
        <a:ext cx="328533" cy="449492"/>
      </dsp:txXfrm>
    </dsp:sp>
    <dsp:sp modelId="{E9C1D477-8C22-4675-AEA0-212A63E57DBC}">
      <dsp:nvSpPr>
        <dsp:cNvPr id="0" name=""/>
        <dsp:cNvSpPr/>
      </dsp:nvSpPr>
      <dsp:spPr>
        <a:xfrm>
          <a:off x="4789136" y="1717967"/>
          <a:ext cx="597331" cy="597331"/>
        </a:xfrm>
        <a:prstGeom prst="downArrow">
          <a:avLst>
            <a:gd name="adj1" fmla="val 55000"/>
            <a:gd name="adj2" fmla="val 45000"/>
          </a:avLst>
        </a:prstGeom>
        <a:solidFill>
          <a:schemeClr val="accent1">
            <a:alpha val="90000"/>
            <a:tint val="40000"/>
            <a:hueOff val="0"/>
            <a:satOff val="0"/>
            <a:lumOff val="0"/>
            <a:alphaOff val="-13333"/>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US" sz="2700" kern="1200"/>
        </a:p>
      </dsp:txBody>
      <dsp:txXfrm>
        <a:off x="4923535" y="1717967"/>
        <a:ext cx="328533" cy="449492"/>
      </dsp:txXfrm>
    </dsp:sp>
    <dsp:sp modelId="{AC468324-9642-474F-A822-6B80512526B3}">
      <dsp:nvSpPr>
        <dsp:cNvPr id="0" name=""/>
        <dsp:cNvSpPr/>
      </dsp:nvSpPr>
      <dsp:spPr>
        <a:xfrm>
          <a:off x="5178832" y="2749257"/>
          <a:ext cx="597331" cy="597331"/>
        </a:xfrm>
        <a:prstGeom prst="downArrow">
          <a:avLst>
            <a:gd name="adj1" fmla="val 55000"/>
            <a:gd name="adj2" fmla="val 45000"/>
          </a:avLst>
        </a:prstGeom>
        <a:solidFill>
          <a:schemeClr val="accent1">
            <a:alpha val="90000"/>
            <a:tint val="40000"/>
            <a:hueOff val="0"/>
            <a:satOff val="0"/>
            <a:lumOff val="0"/>
            <a:alphaOff val="-26667"/>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US" sz="2700" kern="1200"/>
        </a:p>
      </dsp:txBody>
      <dsp:txXfrm>
        <a:off x="5313231" y="2749257"/>
        <a:ext cx="328533" cy="449492"/>
      </dsp:txXfrm>
    </dsp:sp>
    <dsp:sp modelId="{38992854-70F3-4BD7-BCE9-263A93ABF4CB}">
      <dsp:nvSpPr>
        <dsp:cNvPr id="0" name=""/>
        <dsp:cNvSpPr/>
      </dsp:nvSpPr>
      <dsp:spPr>
        <a:xfrm>
          <a:off x="5568527" y="3806075"/>
          <a:ext cx="597331" cy="597331"/>
        </a:xfrm>
        <a:prstGeom prst="downArrow">
          <a:avLst>
            <a:gd name="adj1" fmla="val 55000"/>
            <a:gd name="adj2" fmla="val 45000"/>
          </a:avLst>
        </a:prstGeom>
        <a:solidFill>
          <a:schemeClr val="accent1">
            <a:alpha val="90000"/>
            <a:tint val="40000"/>
            <a:hueOff val="0"/>
            <a:satOff val="0"/>
            <a:lumOff val="0"/>
            <a:alphaOff val="-4000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US" sz="2700" kern="1200"/>
        </a:p>
      </dsp:txBody>
      <dsp:txXfrm>
        <a:off x="5702926" y="3806075"/>
        <a:ext cx="328533" cy="4494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48554E-C774-4B44-8FBF-F6EB6E5D984F}">
      <dsp:nvSpPr>
        <dsp:cNvPr id="0" name=""/>
        <dsp:cNvSpPr/>
      </dsp:nvSpPr>
      <dsp:spPr>
        <a:xfrm>
          <a:off x="13" y="76200"/>
          <a:ext cx="5218534" cy="932688"/>
        </a:xfrm>
        <a:prstGeom prst="roundRect">
          <a:avLst>
            <a:gd name="adj" fmla="val 10000"/>
          </a:avLst>
        </a:prstGeom>
        <a:gradFill rotWithShape="0">
          <a:gsLst>
            <a:gs pos="0">
              <a:schemeClr val="accent1">
                <a:shade val="80000"/>
                <a:hueOff val="0"/>
                <a:satOff val="0"/>
                <a:lumOff val="0"/>
                <a:alphaOff val="0"/>
              </a:schemeClr>
            </a:gs>
            <a:gs pos="100000">
              <a:schemeClr val="accent1">
                <a:shade val="80000"/>
                <a:hueOff val="0"/>
                <a:satOff val="0"/>
                <a:lumOff val="0"/>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kern="1200" dirty="0" smtClean="0">
              <a:latin typeface="Times New Roman"/>
              <a:cs typeface="Times New Roman"/>
            </a:rPr>
            <a:t>Objective</a:t>
          </a:r>
          <a:r>
            <a:rPr lang="en-US" sz="2000" kern="1200" dirty="0" smtClean="0">
              <a:latin typeface="Times New Roman"/>
              <a:cs typeface="Times New Roman"/>
            </a:rPr>
            <a:t>: </a:t>
          </a:r>
        </a:p>
        <a:p>
          <a:pPr lvl="0" algn="l" defTabSz="889000" rtl="0">
            <a:lnSpc>
              <a:spcPct val="90000"/>
            </a:lnSpc>
            <a:spcBef>
              <a:spcPct val="0"/>
            </a:spcBef>
            <a:spcAft>
              <a:spcPct val="35000"/>
            </a:spcAft>
          </a:pPr>
          <a:r>
            <a:rPr lang="en-US" sz="2000" kern="1200" dirty="0" smtClean="0">
              <a:latin typeface="Times New Roman"/>
              <a:cs typeface="Times New Roman"/>
            </a:rPr>
            <a:t>To know about the experience of cyber bullying by gender.</a:t>
          </a:r>
          <a:endParaRPr lang="en-US" sz="2000" kern="1200" dirty="0">
            <a:latin typeface="Times New Roman"/>
            <a:cs typeface="Times New Roman"/>
          </a:endParaRPr>
        </a:p>
      </dsp:txBody>
      <dsp:txXfrm>
        <a:off x="27330" y="103517"/>
        <a:ext cx="4102967" cy="878054"/>
      </dsp:txXfrm>
    </dsp:sp>
    <dsp:sp modelId="{A8E580E6-CA3B-DD43-9D72-354832BC6036}">
      <dsp:nvSpPr>
        <dsp:cNvPr id="0" name=""/>
        <dsp:cNvSpPr/>
      </dsp:nvSpPr>
      <dsp:spPr>
        <a:xfrm>
          <a:off x="152422" y="1219204"/>
          <a:ext cx="5218534" cy="467789"/>
        </a:xfrm>
        <a:prstGeom prst="roundRect">
          <a:avLst>
            <a:gd name="adj" fmla="val 10000"/>
          </a:avLst>
        </a:prstGeom>
        <a:gradFill rotWithShape="0">
          <a:gsLst>
            <a:gs pos="0">
              <a:schemeClr val="accent1">
                <a:shade val="80000"/>
                <a:hueOff val="92683"/>
                <a:satOff val="-3630"/>
                <a:lumOff val="7058"/>
                <a:alphaOff val="0"/>
              </a:schemeClr>
            </a:gs>
            <a:gs pos="100000">
              <a:schemeClr val="accent1">
                <a:shade val="80000"/>
                <a:hueOff val="92683"/>
                <a:satOff val="-3630"/>
                <a:lumOff val="7058"/>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latin typeface="Times New Roman"/>
              <a:cs typeface="Times New Roman"/>
            </a:rPr>
            <a:t>Result:</a:t>
          </a:r>
          <a:endParaRPr lang="en-US" sz="2400" kern="1200" dirty="0">
            <a:latin typeface="Times New Roman"/>
            <a:cs typeface="Times New Roman"/>
          </a:endParaRPr>
        </a:p>
      </dsp:txBody>
      <dsp:txXfrm>
        <a:off x="166123" y="1232905"/>
        <a:ext cx="4195189" cy="440387"/>
      </dsp:txXfrm>
    </dsp:sp>
    <dsp:sp modelId="{AA3EEC38-A509-4943-800A-73771E6D3992}">
      <dsp:nvSpPr>
        <dsp:cNvPr id="0" name=""/>
        <dsp:cNvSpPr/>
      </dsp:nvSpPr>
      <dsp:spPr>
        <a:xfrm>
          <a:off x="341726" y="1825184"/>
          <a:ext cx="5678078" cy="1531231"/>
        </a:xfrm>
        <a:prstGeom prst="roundRect">
          <a:avLst>
            <a:gd name="adj" fmla="val 10000"/>
          </a:avLst>
        </a:prstGeom>
        <a:gradFill rotWithShape="0">
          <a:gsLst>
            <a:gs pos="0">
              <a:schemeClr val="accent1">
                <a:shade val="80000"/>
                <a:hueOff val="185367"/>
                <a:satOff val="-7259"/>
                <a:lumOff val="14115"/>
                <a:alphaOff val="0"/>
              </a:schemeClr>
            </a:gs>
            <a:gs pos="100000">
              <a:schemeClr val="accent1">
                <a:shade val="80000"/>
                <a:hueOff val="185367"/>
                <a:satOff val="-7259"/>
                <a:lumOff val="14115"/>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latin typeface="Times New Roman"/>
              <a:cs typeface="Times New Roman"/>
            </a:rPr>
            <a:t>This study concluded that cyber bullying is more common phenomenon among female students of universities. Previous researches had prevailed that female students have been more victimized by cyber bullying</a:t>
          </a:r>
          <a:endParaRPr lang="en-US" sz="1800" kern="1200" dirty="0">
            <a:latin typeface="Times New Roman"/>
            <a:cs typeface="Times New Roman"/>
          </a:endParaRPr>
        </a:p>
      </dsp:txBody>
      <dsp:txXfrm>
        <a:off x="386574" y="1870032"/>
        <a:ext cx="4504736" cy="1441535"/>
      </dsp:txXfrm>
    </dsp:sp>
    <dsp:sp modelId="{9E62E9DB-A67E-1949-8FD7-78797420EC7F}">
      <dsp:nvSpPr>
        <dsp:cNvPr id="0" name=""/>
        <dsp:cNvSpPr/>
      </dsp:nvSpPr>
      <dsp:spPr>
        <a:xfrm>
          <a:off x="914383" y="3505196"/>
          <a:ext cx="5218534" cy="630459"/>
        </a:xfrm>
        <a:prstGeom prst="roundRect">
          <a:avLst>
            <a:gd name="adj" fmla="val 10000"/>
          </a:avLst>
        </a:prstGeom>
        <a:gradFill rotWithShape="0">
          <a:gsLst>
            <a:gs pos="0">
              <a:schemeClr val="accent1">
                <a:shade val="80000"/>
                <a:hueOff val="278050"/>
                <a:satOff val="-10889"/>
                <a:lumOff val="21173"/>
                <a:alphaOff val="0"/>
              </a:schemeClr>
            </a:gs>
            <a:gs pos="100000">
              <a:schemeClr val="accent1">
                <a:shade val="80000"/>
                <a:hueOff val="278050"/>
                <a:satOff val="-10889"/>
                <a:lumOff val="21173"/>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latin typeface="Times New Roman"/>
              <a:cs typeface="Times New Roman"/>
            </a:rPr>
            <a:t>Reference</a:t>
          </a:r>
          <a:r>
            <a:rPr lang="en-US" sz="3200" kern="1200" dirty="0" smtClean="0">
              <a:latin typeface="Times New Roman"/>
              <a:cs typeface="Times New Roman"/>
            </a:rPr>
            <a:t>:  </a:t>
          </a:r>
          <a:endParaRPr lang="en-US" sz="3200" kern="1200" dirty="0">
            <a:latin typeface="Times New Roman"/>
            <a:cs typeface="Times New Roman"/>
          </a:endParaRPr>
        </a:p>
      </dsp:txBody>
      <dsp:txXfrm>
        <a:off x="932849" y="3523662"/>
        <a:ext cx="4185659" cy="593527"/>
      </dsp:txXfrm>
    </dsp:sp>
    <dsp:sp modelId="{590E2431-9270-5C47-AEDA-D25CBC61BE31}">
      <dsp:nvSpPr>
        <dsp:cNvPr id="0" name=""/>
        <dsp:cNvSpPr/>
      </dsp:nvSpPr>
      <dsp:spPr>
        <a:xfrm>
          <a:off x="935102" y="4270816"/>
          <a:ext cx="6050107" cy="888879"/>
        </a:xfrm>
        <a:prstGeom prst="roundRect">
          <a:avLst>
            <a:gd name="adj" fmla="val 10000"/>
          </a:avLst>
        </a:prstGeom>
        <a:gradFill rotWithShape="0">
          <a:gsLst>
            <a:gs pos="0">
              <a:schemeClr val="accent1">
                <a:shade val="80000"/>
                <a:hueOff val="370734"/>
                <a:satOff val="-14519"/>
                <a:lumOff val="28231"/>
                <a:alphaOff val="0"/>
              </a:schemeClr>
            </a:gs>
            <a:gs pos="100000">
              <a:schemeClr val="accent1">
                <a:shade val="80000"/>
                <a:hueOff val="370734"/>
                <a:satOff val="-14519"/>
                <a:lumOff val="28231"/>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kern="1200" dirty="0" err="1" smtClean="0">
              <a:latin typeface="Times New Roman"/>
              <a:cs typeface="Times New Roman"/>
            </a:rPr>
            <a:t>Magsi</a:t>
          </a:r>
          <a:r>
            <a:rPr lang="en-US" sz="1600" kern="1200" dirty="0" smtClean="0">
              <a:latin typeface="Times New Roman"/>
              <a:cs typeface="Times New Roman"/>
            </a:rPr>
            <a:t>, I., </a:t>
          </a:r>
          <a:r>
            <a:rPr lang="en-US" sz="1600" kern="1200" dirty="0" err="1" smtClean="0">
              <a:latin typeface="Times New Roman"/>
              <a:cs typeface="Times New Roman"/>
            </a:rPr>
            <a:t>Sahito</a:t>
          </a:r>
          <a:r>
            <a:rPr lang="en-US" sz="1600" kern="1200" dirty="0" smtClean="0">
              <a:latin typeface="Times New Roman"/>
              <a:cs typeface="Times New Roman"/>
            </a:rPr>
            <a:t>, I.H. &amp; </a:t>
          </a:r>
          <a:r>
            <a:rPr lang="en-US" sz="1600" kern="1200" dirty="0" err="1" smtClean="0">
              <a:latin typeface="Times New Roman"/>
              <a:cs typeface="Times New Roman"/>
            </a:rPr>
            <a:t>Magsi</a:t>
          </a:r>
          <a:r>
            <a:rPr lang="en-US" sz="1600" kern="1200" dirty="0" smtClean="0">
              <a:latin typeface="Times New Roman"/>
              <a:cs typeface="Times New Roman"/>
            </a:rPr>
            <a:t>, H. (2016). Socioeconomic Conditions of Women </a:t>
          </a:r>
          <a:r>
            <a:rPr lang="en-US" sz="1600" kern="1200" dirty="0" err="1" smtClean="0">
              <a:latin typeface="Times New Roman"/>
              <a:cs typeface="Times New Roman"/>
            </a:rPr>
            <a:t>aSindh</a:t>
          </a:r>
          <a:r>
            <a:rPr lang="en-US" sz="1600" kern="1200" dirty="0" smtClean="0">
              <a:latin typeface="Times New Roman"/>
              <a:cs typeface="Times New Roman"/>
            </a:rPr>
            <a:t> </a:t>
          </a:r>
          <a:r>
            <a:rPr lang="en-US" sz="1600" kern="1200" dirty="0" smtClean="0">
              <a:latin typeface="Times New Roman"/>
              <a:cs typeface="Times New Roman"/>
            </a:rPr>
            <a:t>with special reference to </a:t>
          </a:r>
          <a:r>
            <a:rPr lang="en-US" sz="1600" kern="1200" dirty="0" err="1" smtClean="0">
              <a:latin typeface="Times New Roman"/>
              <a:cs typeface="Times New Roman"/>
            </a:rPr>
            <a:t>Kamber-Shahdadkot</a:t>
          </a:r>
          <a:r>
            <a:rPr lang="en-US" sz="1600" kern="1200" dirty="0" smtClean="0">
              <a:latin typeface="Times New Roman"/>
              <a:cs typeface="Times New Roman"/>
            </a:rPr>
            <a:t> District. SALU Commerce and Economics Review, 2(2), 17-25</a:t>
          </a:r>
          <a:r>
            <a:rPr lang="en-US" sz="1200" kern="1200" dirty="0" smtClean="0"/>
            <a:t>.</a:t>
          </a:r>
          <a:endParaRPr lang="en-US" sz="1200" kern="1200" dirty="0"/>
        </a:p>
      </dsp:txBody>
      <dsp:txXfrm>
        <a:off x="961136" y="4296850"/>
        <a:ext cx="4843393" cy="836811"/>
      </dsp:txXfrm>
    </dsp:sp>
    <dsp:sp modelId="{2C8A3770-2261-9346-BCEF-18A39D0A7EFB}">
      <dsp:nvSpPr>
        <dsp:cNvPr id="0" name=""/>
        <dsp:cNvSpPr/>
      </dsp:nvSpPr>
      <dsp:spPr>
        <a:xfrm>
          <a:off x="4404393" y="681380"/>
          <a:ext cx="606247" cy="606247"/>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US" sz="2700" kern="1200"/>
        </a:p>
      </dsp:txBody>
      <dsp:txXfrm>
        <a:off x="4540799" y="681380"/>
        <a:ext cx="333435" cy="456201"/>
      </dsp:txXfrm>
    </dsp:sp>
    <dsp:sp modelId="{FF2038AC-DB14-3141-AB53-4372B09FA5D7}">
      <dsp:nvSpPr>
        <dsp:cNvPr id="0" name=""/>
        <dsp:cNvSpPr/>
      </dsp:nvSpPr>
      <dsp:spPr>
        <a:xfrm>
          <a:off x="4794089" y="1743608"/>
          <a:ext cx="606247" cy="606247"/>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US" sz="2700" kern="1200"/>
        </a:p>
      </dsp:txBody>
      <dsp:txXfrm>
        <a:off x="4930495" y="1743608"/>
        <a:ext cx="333435" cy="456201"/>
      </dsp:txXfrm>
    </dsp:sp>
    <dsp:sp modelId="{F67654A2-CB26-ED4B-ABB9-F282B4132B42}">
      <dsp:nvSpPr>
        <dsp:cNvPr id="0" name=""/>
        <dsp:cNvSpPr/>
      </dsp:nvSpPr>
      <dsp:spPr>
        <a:xfrm>
          <a:off x="5183784" y="2790291"/>
          <a:ext cx="606247" cy="606247"/>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US" sz="2700" kern="1200"/>
        </a:p>
      </dsp:txBody>
      <dsp:txXfrm>
        <a:off x="5320190" y="2790291"/>
        <a:ext cx="333435" cy="456201"/>
      </dsp:txXfrm>
    </dsp:sp>
    <dsp:sp modelId="{D60B2845-8064-3747-92B0-A83A038AB3B8}">
      <dsp:nvSpPr>
        <dsp:cNvPr id="0" name=""/>
        <dsp:cNvSpPr/>
      </dsp:nvSpPr>
      <dsp:spPr>
        <a:xfrm>
          <a:off x="5573480" y="3862882"/>
          <a:ext cx="606247" cy="606247"/>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US" sz="2700" kern="1200"/>
        </a:p>
      </dsp:txBody>
      <dsp:txXfrm>
        <a:off x="5709886" y="3862882"/>
        <a:ext cx="333435" cy="456201"/>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64DE5D-7946-44AB-B62A-B19EB9C8283B}" type="datetimeFigureOut">
              <a:rPr lang="en-US" smtClean="0"/>
              <a:t>14/10/19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CD37D1-1985-474F-BDD1-963DDE07E20C}" type="slidenum">
              <a:rPr lang="en-US" smtClean="0"/>
              <a:t>‹#›</a:t>
            </a:fld>
            <a:endParaRPr lang="en-US"/>
          </a:p>
        </p:txBody>
      </p:sp>
    </p:spTree>
    <p:extLst>
      <p:ext uri="{BB962C8B-B14F-4D97-AF65-F5344CB8AC3E}">
        <p14:creationId xmlns:p14="http://schemas.microsoft.com/office/powerpoint/2010/main" val="1124296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CD37D1-1985-474F-BDD1-963DDE07E20C}" type="slidenum">
              <a:rPr lang="en-US" smtClean="0"/>
              <a:t>14</a:t>
            </a:fld>
            <a:endParaRPr lang="en-US"/>
          </a:p>
        </p:txBody>
      </p:sp>
    </p:spTree>
    <p:extLst>
      <p:ext uri="{BB962C8B-B14F-4D97-AF65-F5344CB8AC3E}">
        <p14:creationId xmlns:p14="http://schemas.microsoft.com/office/powerpoint/2010/main" val="2088982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838FEAC-0519-4D7E-A1CF-A65805004E5D}" type="datetimeFigureOut">
              <a:rPr lang="en-US" smtClean="0"/>
              <a:t>14/10/19</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EB250BF-1101-48EA-8AB7-A22B389E54D2}"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38FEAC-0519-4D7E-A1CF-A65805004E5D}" type="datetimeFigureOut">
              <a:rPr lang="en-US" smtClean="0"/>
              <a:t>14/10/19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B250BF-1101-48EA-8AB7-A22B389E54D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38FEAC-0519-4D7E-A1CF-A65805004E5D}" type="datetimeFigureOut">
              <a:rPr lang="en-US" smtClean="0"/>
              <a:t>14/10/19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B250BF-1101-48EA-8AB7-A22B389E54D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38FEAC-0519-4D7E-A1CF-A65805004E5D}" type="datetimeFigureOut">
              <a:rPr lang="en-US" smtClean="0"/>
              <a:t>14/10/19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B250BF-1101-48EA-8AB7-A22B389E54D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38FEAC-0519-4D7E-A1CF-A65805004E5D}" type="datetimeFigureOut">
              <a:rPr lang="en-US" smtClean="0"/>
              <a:t>14/10/19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B250BF-1101-48EA-8AB7-A22B389E54D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F838FEAC-0519-4D7E-A1CF-A65805004E5D}" type="datetimeFigureOut">
              <a:rPr lang="en-US" smtClean="0"/>
              <a:t>14/10/19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B250BF-1101-48EA-8AB7-A22B389E54D2}"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838FEAC-0519-4D7E-A1CF-A65805004E5D}" type="datetimeFigureOut">
              <a:rPr lang="en-US" smtClean="0"/>
              <a:t>14/10/19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B250BF-1101-48EA-8AB7-A22B389E54D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838FEAC-0519-4D7E-A1CF-A65805004E5D}" type="datetimeFigureOut">
              <a:rPr lang="en-US" smtClean="0"/>
              <a:t>14/10/19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B250BF-1101-48EA-8AB7-A22B389E54D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38FEAC-0519-4D7E-A1CF-A65805004E5D}" type="datetimeFigureOut">
              <a:rPr lang="en-US" smtClean="0"/>
              <a:t>14/10/19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B250BF-1101-48EA-8AB7-A22B389E54D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838FEAC-0519-4D7E-A1CF-A65805004E5D}" type="datetimeFigureOut">
              <a:rPr lang="en-US" smtClean="0"/>
              <a:t>14/10/19</a:t>
            </a:fld>
            <a:endParaRPr lang="en-US"/>
          </a:p>
        </p:txBody>
      </p:sp>
      <p:sp>
        <p:nvSpPr>
          <p:cNvPr id="7" name="Slide Number Placeholder 6"/>
          <p:cNvSpPr>
            <a:spLocks noGrp="1"/>
          </p:cNvSpPr>
          <p:nvPr>
            <p:ph type="sldNum" sz="quarter" idx="12"/>
          </p:nvPr>
        </p:nvSpPr>
        <p:spPr/>
        <p:txBody>
          <a:bodyPr/>
          <a:lstStyle/>
          <a:p>
            <a:fld id="{6EB250BF-1101-48EA-8AB7-A22B389E54D2}"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38FEAC-0519-4D7E-A1CF-A65805004E5D}" type="datetimeFigureOut">
              <a:rPr lang="en-US" smtClean="0"/>
              <a:t>14/10/19</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6EB250BF-1101-48EA-8AB7-A22B389E54D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838FEAC-0519-4D7E-A1CF-A65805004E5D}" type="datetimeFigureOut">
              <a:rPr lang="en-US" smtClean="0"/>
              <a:t>14/10/19</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EB250BF-1101-48EA-8AB7-A22B389E54D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descr="Bismillah-Wallpaper.jpg"/>
          <p:cNvPicPr>
            <a:picLocks noGrp="1" noChangeAspect="1"/>
          </p:cNvPicPr>
          <p:nvPr>
            <p:ph idx="1"/>
          </p:nvPr>
        </p:nvPicPr>
        <p:blipFill>
          <a:blip r:embed="rId2">
            <a:extLst>
              <a:ext uri="{28A0092B-C50C-407E-A947-70E740481C1C}">
                <a14:useLocalDpi xmlns:a14="http://schemas.microsoft.com/office/drawing/2010/main" val="0"/>
              </a:ext>
            </a:extLst>
          </a:blip>
          <a:srcRect t="8585" b="8585"/>
          <a:stretch>
            <a:fillRect/>
          </a:stretch>
        </p:blipFill>
        <p:spPr>
          <a:xfrm>
            <a:off x="1066800" y="1066800"/>
            <a:ext cx="6777317" cy="3966177"/>
          </a:xfrm>
        </p:spPr>
      </p:pic>
    </p:spTree>
    <p:extLst>
      <p:ext uri="{BB962C8B-B14F-4D97-AF65-F5344CB8AC3E}">
        <p14:creationId xmlns:p14="http://schemas.microsoft.com/office/powerpoint/2010/main" val="259754672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19200"/>
          </a:xfrm>
        </p:spPr>
        <p:txBody>
          <a:bodyPr>
            <a:noAutofit/>
          </a:bodyPr>
          <a:lstStyle/>
          <a:p>
            <a:pPr algn="ctr"/>
            <a:r>
              <a:rPr lang="en-US" sz="3200" b="1" dirty="0">
                <a:latin typeface="Times New Roman" pitchFamily="18" charset="0"/>
                <a:cs typeface="Times New Roman" pitchFamily="18" charset="0"/>
              </a:rPr>
              <a:t>Methodology</a:t>
            </a:r>
            <a:r>
              <a:rPr lang="en-US" sz="3200" dirty="0">
                <a:latin typeface="Times New Roman" pitchFamily="18" charset="0"/>
                <a:cs typeface="Times New Roman" pitchFamily="18" charset="0"/>
              </a:rPr>
              <a:t/>
            </a:r>
            <a:br>
              <a:rPr lang="en-US" sz="3200" dirty="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7924800" cy="5105400"/>
          </a:xfrm>
        </p:spPr>
        <p:txBody>
          <a:bodyPr>
            <a:normAutofit/>
          </a:bodyPr>
          <a:lstStyle/>
          <a:p>
            <a:pPr>
              <a:lnSpc>
                <a:spcPct val="150000"/>
              </a:lnSpc>
            </a:pPr>
            <a:r>
              <a:rPr lang="en-US" sz="2400" b="1" dirty="0">
                <a:solidFill>
                  <a:schemeClr val="accent1">
                    <a:lumMod val="75000"/>
                  </a:schemeClr>
                </a:solidFill>
                <a:latin typeface="Times New Roman" pitchFamily="18" charset="0"/>
                <a:cs typeface="Times New Roman" pitchFamily="18" charset="0"/>
              </a:rPr>
              <a:t>Research Approach</a:t>
            </a:r>
            <a:r>
              <a:rPr lang="en-US" sz="2400" dirty="0">
                <a:solidFill>
                  <a:schemeClr val="tx1"/>
                </a:solidFill>
                <a:latin typeface="Times New Roman" pitchFamily="18" charset="0"/>
                <a:cs typeface="Times New Roman" pitchFamily="18" charset="0"/>
              </a:rPr>
              <a:t>: Quantitative </a:t>
            </a:r>
          </a:p>
          <a:p>
            <a:pPr>
              <a:lnSpc>
                <a:spcPct val="150000"/>
              </a:lnSpc>
            </a:pPr>
            <a:r>
              <a:rPr lang="en-US" b="1" dirty="0">
                <a:solidFill>
                  <a:schemeClr val="accent1">
                    <a:lumMod val="75000"/>
                  </a:schemeClr>
                </a:solidFill>
                <a:latin typeface="Times New Roman" pitchFamily="18" charset="0"/>
                <a:cs typeface="Times New Roman" pitchFamily="18" charset="0"/>
              </a:rPr>
              <a:t>Instrument:</a:t>
            </a:r>
            <a:r>
              <a:rPr lang="en-US" dirty="0">
                <a:solidFill>
                  <a:schemeClr val="tx1"/>
                </a:solidFill>
                <a:latin typeface="Times New Roman" pitchFamily="18" charset="0"/>
                <a:cs typeface="Times New Roman" pitchFamily="18" charset="0"/>
              </a:rPr>
              <a:t> Questionnaire </a:t>
            </a:r>
            <a:endParaRPr lang="en-US" sz="2400" dirty="0">
              <a:solidFill>
                <a:schemeClr val="tx1"/>
              </a:solidFill>
              <a:latin typeface="Times New Roman" pitchFamily="18" charset="0"/>
              <a:cs typeface="Times New Roman" pitchFamily="18" charset="0"/>
            </a:endParaRPr>
          </a:p>
          <a:p>
            <a:pPr>
              <a:lnSpc>
                <a:spcPct val="150000"/>
              </a:lnSpc>
            </a:pPr>
            <a:r>
              <a:rPr lang="en-US" b="1" dirty="0">
                <a:solidFill>
                  <a:schemeClr val="accent1">
                    <a:lumMod val="75000"/>
                  </a:schemeClr>
                </a:solidFill>
                <a:latin typeface="Times New Roman" pitchFamily="18" charset="0"/>
                <a:cs typeface="Times New Roman" pitchFamily="18" charset="0"/>
              </a:rPr>
              <a:t>Population of the study : </a:t>
            </a:r>
            <a:r>
              <a:rPr lang="en-US" dirty="0">
                <a:solidFill>
                  <a:schemeClr val="tx1"/>
                </a:solidFill>
                <a:latin typeface="Times New Roman" pitchFamily="18" charset="0"/>
                <a:cs typeface="Times New Roman" pitchFamily="18" charset="0"/>
              </a:rPr>
              <a:t>1809 and 1139 students from conventional and online respectively.</a:t>
            </a:r>
          </a:p>
          <a:p>
            <a:pPr>
              <a:lnSpc>
                <a:spcPct val="150000"/>
              </a:lnSpc>
            </a:pPr>
            <a:r>
              <a:rPr lang="en-US" b="1" dirty="0">
                <a:solidFill>
                  <a:schemeClr val="accent1">
                    <a:lumMod val="75000"/>
                  </a:schemeClr>
                </a:solidFill>
                <a:latin typeface="Times New Roman" pitchFamily="18" charset="0"/>
                <a:cs typeface="Times New Roman" pitchFamily="18" charset="0"/>
              </a:rPr>
              <a:t>Sampling technique: </a:t>
            </a:r>
            <a:r>
              <a:rPr lang="en-US" dirty="0">
                <a:solidFill>
                  <a:schemeClr val="tx1"/>
                </a:solidFill>
                <a:latin typeface="Times New Roman" pitchFamily="18" charset="0"/>
                <a:cs typeface="Times New Roman" pitchFamily="18" charset="0"/>
              </a:rPr>
              <a:t>random sampling</a:t>
            </a:r>
          </a:p>
          <a:p>
            <a:pPr>
              <a:lnSpc>
                <a:spcPct val="150000"/>
              </a:lnSpc>
            </a:pPr>
            <a:r>
              <a:rPr lang="en-US" b="1" dirty="0">
                <a:solidFill>
                  <a:schemeClr val="accent1">
                    <a:lumMod val="75000"/>
                  </a:schemeClr>
                </a:solidFill>
                <a:latin typeface="Times New Roman" pitchFamily="18" charset="0"/>
                <a:cs typeface="Times New Roman" pitchFamily="18" charset="0"/>
              </a:rPr>
              <a:t>Sample size</a:t>
            </a:r>
            <a:r>
              <a:rPr lang="en-US" dirty="0">
                <a:solidFill>
                  <a:schemeClr val="tx1"/>
                </a:solidFill>
                <a:latin typeface="Times New Roman" pitchFamily="18" charset="0"/>
                <a:cs typeface="Times New Roman" pitchFamily="18" charset="0"/>
              </a:rPr>
              <a:t>: 605 students</a:t>
            </a:r>
          </a:p>
          <a:p>
            <a:pPr>
              <a:lnSpc>
                <a:spcPct val="150000"/>
              </a:lnSpc>
            </a:pPr>
            <a:r>
              <a:rPr lang="en-US" b="1" dirty="0">
                <a:solidFill>
                  <a:schemeClr val="accent1">
                    <a:lumMod val="75000"/>
                  </a:schemeClr>
                </a:solidFill>
                <a:latin typeface="Times New Roman" pitchFamily="18" charset="0"/>
                <a:cs typeface="Times New Roman" pitchFamily="18" charset="0"/>
              </a:rPr>
              <a:t>Response rate</a:t>
            </a:r>
            <a:r>
              <a:rPr lang="en-US" dirty="0">
                <a:solidFill>
                  <a:schemeClr val="tx1"/>
                </a:solidFill>
                <a:latin typeface="Times New Roman" pitchFamily="18" charset="0"/>
                <a:cs typeface="Times New Roman" pitchFamily="18" charset="0"/>
              </a:rPr>
              <a:t>: 86% </a:t>
            </a:r>
          </a:p>
          <a:p>
            <a:pPr marL="68580" indent="0">
              <a:buNone/>
            </a:pPr>
            <a:endParaRPr lang="en-US" sz="2400" dirty="0">
              <a:solidFill>
                <a:srgbClr val="C00000"/>
              </a:solidFill>
              <a:latin typeface="Times New Roman" pitchFamily="18" charset="0"/>
              <a:cs typeface="Times New Roman" pitchFamily="18" charset="0"/>
            </a:endParaRPr>
          </a:p>
          <a:p>
            <a:pPr marL="68580" indent="0">
              <a:buNone/>
            </a:pPr>
            <a:endParaRPr lang="en-US" sz="2400" dirty="0">
              <a:solidFill>
                <a:srgbClr val="C00000"/>
              </a:solidFill>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dirty="0"/>
          </a:p>
        </p:txBody>
      </p:sp>
      <p:pic>
        <p:nvPicPr>
          <p:cNvPr id="4" name="Picture 3" descr="download (2).jpeg"/>
          <p:cNvPicPr>
            <a:picLocks noChangeAspect="1"/>
          </p:cNvPicPr>
          <p:nvPr/>
        </p:nvPicPr>
        <p:blipFill rotWithShape="1">
          <a:blip r:embed="rId2">
            <a:extLst>
              <a:ext uri="{28A0092B-C50C-407E-A947-70E740481C1C}">
                <a14:useLocalDpi xmlns:a14="http://schemas.microsoft.com/office/drawing/2010/main" val="0"/>
              </a:ext>
            </a:extLst>
          </a:blip>
          <a:srcRect r="2193" b="16032"/>
          <a:stretch/>
        </p:blipFill>
        <p:spPr>
          <a:xfrm>
            <a:off x="6172200" y="685800"/>
            <a:ext cx="1752600" cy="2053190"/>
          </a:xfrm>
          <a:prstGeom prst="rect">
            <a:avLst/>
          </a:prstGeom>
        </p:spPr>
      </p:pic>
    </p:spTree>
    <p:extLst>
      <p:ext uri="{BB962C8B-B14F-4D97-AF65-F5344CB8AC3E}">
        <p14:creationId xmlns:p14="http://schemas.microsoft.com/office/powerpoint/2010/main" val="292071339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imes New Roman" pitchFamily="18" charset="0"/>
                <a:cs typeface="Times New Roman" pitchFamily="18" charset="0"/>
              </a:rPr>
              <a:t>Pilot testing</a:t>
            </a:r>
          </a:p>
        </p:txBody>
      </p:sp>
      <p:sp>
        <p:nvSpPr>
          <p:cNvPr id="3" name="Content Placeholder 2"/>
          <p:cNvSpPr>
            <a:spLocks noGrp="1"/>
          </p:cNvSpPr>
          <p:nvPr>
            <p:ph idx="1"/>
          </p:nvPr>
        </p:nvSpPr>
        <p:spPr/>
        <p:txBody>
          <a:bodyPr>
            <a:normAutofit/>
          </a:bodyPr>
          <a:lstStyle/>
          <a:p>
            <a:pPr marL="68580" indent="0" algn="ctr">
              <a:buNone/>
            </a:pPr>
            <a:endParaRPr lang="en-US" sz="2400" dirty="0">
              <a:solidFill>
                <a:schemeClr val="tx1"/>
              </a:solidFill>
              <a:latin typeface="Times New Roman" pitchFamily="18" charset="0"/>
              <a:cs typeface="Times New Roman" pitchFamily="18" charset="0"/>
            </a:endParaRPr>
          </a:p>
          <a:p>
            <a:pPr marL="68580" indent="0" algn="ctr">
              <a:buNone/>
            </a:pPr>
            <a:endParaRPr lang="en-US" dirty="0">
              <a:solidFill>
                <a:schemeClr val="tx1"/>
              </a:solidFill>
              <a:latin typeface="Times New Roman" pitchFamily="18" charset="0"/>
              <a:cs typeface="Times New Roman" pitchFamily="18" charset="0"/>
            </a:endParaRPr>
          </a:p>
          <a:p>
            <a:pPr marL="68580" indent="0" algn="ctr">
              <a:buNone/>
            </a:pPr>
            <a:r>
              <a:rPr lang="en-US" sz="2400" dirty="0">
                <a:solidFill>
                  <a:schemeClr val="tx1"/>
                </a:solidFill>
                <a:latin typeface="Times New Roman" pitchFamily="18" charset="0"/>
                <a:cs typeface="Times New Roman" pitchFamily="18" charset="0"/>
              </a:rPr>
              <a:t>A pilot study was conducted first to ensure the validity of instrument. The value of </a:t>
            </a:r>
            <a:r>
              <a:rPr lang="en-US" sz="2400" dirty="0" err="1">
                <a:solidFill>
                  <a:schemeClr val="tx1"/>
                </a:solidFill>
                <a:latin typeface="Times New Roman" pitchFamily="18" charset="0"/>
                <a:cs typeface="Times New Roman" pitchFamily="18" charset="0"/>
              </a:rPr>
              <a:t>Cronbach’s</a:t>
            </a:r>
            <a:r>
              <a:rPr lang="en-US" sz="2400" dirty="0">
                <a:solidFill>
                  <a:schemeClr val="tx1"/>
                </a:solidFill>
                <a:latin typeface="Times New Roman" pitchFamily="18" charset="0"/>
                <a:cs typeface="Times New Roman" pitchFamily="18" charset="0"/>
              </a:rPr>
              <a:t> alpha was 0.77.</a:t>
            </a:r>
          </a:p>
        </p:txBody>
      </p:sp>
    </p:spTree>
    <p:extLst>
      <p:ext uri="{BB962C8B-B14F-4D97-AF65-F5344CB8AC3E}">
        <p14:creationId xmlns:p14="http://schemas.microsoft.com/office/powerpoint/2010/main" val="116214825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72536"/>
          </a:xfrm>
        </p:spPr>
        <p:txBody>
          <a:bodyPr>
            <a:noAutofit/>
          </a:bodyPr>
          <a:lstStyle/>
          <a:p>
            <a:r>
              <a:rPr lang="en-GB" sz="2400" b="1" i="1" dirty="0">
                <a:latin typeface="Times New Roman" pitchFamily="18" charset="0"/>
                <a:cs typeface="Times New Roman" pitchFamily="18" charset="0"/>
              </a:rPr>
              <a:t>Mode by Gender distribution of sampled students </a:t>
            </a:r>
            <a:endParaRPr lang="en-US" sz="2400" b="1" dirty="0">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91602771"/>
              </p:ext>
            </p:extLst>
          </p:nvPr>
        </p:nvGraphicFramePr>
        <p:xfrm>
          <a:off x="990600" y="2286000"/>
          <a:ext cx="6927887" cy="3989755"/>
        </p:xfrm>
        <a:graphic>
          <a:graphicData uri="http://schemas.openxmlformats.org/drawingml/2006/table">
            <a:tbl>
              <a:tblPr firstRow="1" bandRow="1">
                <a:tableStyleId>{5C22544A-7EE6-4342-B048-85BDC9FD1C3A}</a:tableStyleId>
              </a:tblPr>
              <a:tblGrid>
                <a:gridCol w="1911350">
                  <a:extLst>
                    <a:ext uri="{9D8B030D-6E8A-4147-A177-3AD203B41FA5}">
                      <a16:colId xmlns:a16="http://schemas.microsoft.com/office/drawing/2014/main" xmlns="" val="20000"/>
                    </a:ext>
                  </a:extLst>
                </a:gridCol>
                <a:gridCol w="41110">
                  <a:extLst>
                    <a:ext uri="{9D8B030D-6E8A-4147-A177-3AD203B41FA5}">
                      <a16:colId xmlns:a16="http://schemas.microsoft.com/office/drawing/2014/main" xmlns="" val="20001"/>
                    </a:ext>
                  </a:extLst>
                </a:gridCol>
                <a:gridCol w="2067709">
                  <a:extLst>
                    <a:ext uri="{9D8B030D-6E8A-4147-A177-3AD203B41FA5}">
                      <a16:colId xmlns:a16="http://schemas.microsoft.com/office/drawing/2014/main" xmlns="" val="20002"/>
                    </a:ext>
                  </a:extLst>
                </a:gridCol>
                <a:gridCol w="1302881">
                  <a:extLst>
                    <a:ext uri="{9D8B030D-6E8A-4147-A177-3AD203B41FA5}">
                      <a16:colId xmlns:a16="http://schemas.microsoft.com/office/drawing/2014/main" xmlns="" val="20003"/>
                    </a:ext>
                  </a:extLst>
                </a:gridCol>
                <a:gridCol w="1604837">
                  <a:extLst>
                    <a:ext uri="{9D8B030D-6E8A-4147-A177-3AD203B41FA5}">
                      <a16:colId xmlns:a16="http://schemas.microsoft.com/office/drawing/2014/main" xmlns="" val="20004"/>
                    </a:ext>
                  </a:extLst>
                </a:gridCol>
              </a:tblGrid>
              <a:tr h="912911">
                <a:tc>
                  <a:txBody>
                    <a:bodyPr/>
                    <a:lstStyle/>
                    <a:p>
                      <a:pPr marL="38100" marR="38100">
                        <a:lnSpc>
                          <a:spcPct val="115000"/>
                        </a:lnSpc>
                        <a:spcBef>
                          <a:spcPts val="0"/>
                        </a:spcBef>
                        <a:spcAft>
                          <a:spcPts val="0"/>
                        </a:spcAft>
                      </a:pPr>
                      <a:r>
                        <a:rPr lang="en-US" sz="2000" dirty="0">
                          <a:solidFill>
                            <a:schemeClr val="bg1"/>
                          </a:solidFill>
                          <a:effectLst/>
                          <a:latin typeface="Times New Roman"/>
                          <a:ea typeface="Calibri"/>
                          <a:cs typeface="Times New Roman"/>
                        </a:rPr>
                        <a:t>Demographics </a:t>
                      </a:r>
                      <a:endParaRPr lang="en-US" sz="2000" dirty="0">
                        <a:solidFill>
                          <a:schemeClr val="bg1"/>
                        </a:solidFill>
                        <a:effectLst/>
                        <a:latin typeface="Calibri"/>
                        <a:ea typeface="Calibri"/>
                        <a:cs typeface="Times New Roman"/>
                      </a:endParaRPr>
                    </a:p>
                  </a:txBody>
                  <a:tcPr marL="0" marR="0" marT="0" marB="0"/>
                </a:tc>
                <a:tc gridSpan="2">
                  <a:txBody>
                    <a:bodyPr/>
                    <a:lstStyle/>
                    <a:p>
                      <a:pPr marL="38100" marR="38100" indent="0" algn="l" defTabSz="914400" rtl="0" eaLnBrk="1" fontAlgn="auto" latinLnBrk="0" hangingPunct="1">
                        <a:lnSpc>
                          <a:spcPct val="115000"/>
                        </a:lnSpc>
                        <a:spcBef>
                          <a:spcPts val="0"/>
                        </a:spcBef>
                        <a:spcAft>
                          <a:spcPts val="0"/>
                        </a:spcAft>
                        <a:buClrTx/>
                        <a:buSzTx/>
                        <a:buFontTx/>
                        <a:buNone/>
                        <a:tabLst/>
                        <a:defRPr/>
                      </a:pPr>
                      <a:r>
                        <a:rPr lang="en-US" sz="1200" dirty="0">
                          <a:solidFill>
                            <a:srgbClr val="000000"/>
                          </a:solidFill>
                          <a:effectLst/>
                          <a:latin typeface="Times New Roman" pitchFamily="18" charset="0"/>
                          <a:ea typeface="Calibri"/>
                          <a:cs typeface="Times New Roman" pitchFamily="18" charset="0"/>
                        </a:rPr>
                        <a:t>                                                               </a:t>
                      </a:r>
                      <a:endParaRPr lang="en-US" sz="1050" dirty="0">
                        <a:effectLst/>
                        <a:latin typeface="Times New Roman" pitchFamily="18" charset="0"/>
                        <a:ea typeface="Calibri"/>
                        <a:cs typeface="Times New Roman" pitchFamily="18" charset="0"/>
                      </a:endParaRPr>
                    </a:p>
                    <a:p>
                      <a:pPr marL="38100" marR="38100">
                        <a:lnSpc>
                          <a:spcPct val="115000"/>
                        </a:lnSpc>
                        <a:spcBef>
                          <a:spcPts val="0"/>
                        </a:spcBef>
                        <a:spcAft>
                          <a:spcPts val="0"/>
                        </a:spcAft>
                      </a:pPr>
                      <a:endParaRPr lang="en-US" sz="1100" dirty="0">
                        <a:effectLst/>
                        <a:latin typeface="Times New Roman" pitchFamily="18" charset="0"/>
                        <a:ea typeface="Calibri"/>
                        <a:cs typeface="Times New Roman" pitchFamily="18" charset="0"/>
                      </a:endParaRPr>
                    </a:p>
                  </a:txBody>
                  <a:tcPr marL="0" marR="0" marT="0" marB="0"/>
                </a:tc>
                <a:tc hMerge="1">
                  <a:txBody>
                    <a:bodyPr/>
                    <a:lstStyle/>
                    <a:p>
                      <a:endParaRPr lang="en-US"/>
                    </a:p>
                  </a:txBody>
                  <a:tcPr/>
                </a:tc>
                <a:tc>
                  <a:txBody>
                    <a:bodyPr/>
                    <a:lstStyle/>
                    <a:p>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             N </a:t>
                      </a:r>
                    </a:p>
                  </a:txBody>
                  <a:tcPr marL="0" marR="0" marT="0" marB="0"/>
                </a:tc>
                <a:tc>
                  <a:txBody>
                    <a:bodyPr/>
                    <a:lstStyle/>
                    <a:p>
                      <a:pPr algn="ctr"/>
                      <a:r>
                        <a:rPr lang="en-US" dirty="0"/>
                        <a:t>         </a:t>
                      </a:r>
                      <a:r>
                        <a:rPr lang="en-US" dirty="0">
                          <a:latin typeface="Times New Roman" pitchFamily="18" charset="0"/>
                          <a:cs typeface="Times New Roman" pitchFamily="18" charset="0"/>
                        </a:rPr>
                        <a:t>Percentage</a:t>
                      </a:r>
                    </a:p>
                  </a:txBody>
                  <a:tcPr marL="0" marR="0" marT="0" marB="0"/>
                </a:tc>
                <a:extLst>
                  <a:ext uri="{0D108BD9-81ED-4DB2-BD59-A6C34878D82A}">
                    <a16:rowId xmlns:a16="http://schemas.microsoft.com/office/drawing/2014/main" xmlns="" val="10000"/>
                  </a:ext>
                </a:extLst>
              </a:tr>
              <a:tr h="593951">
                <a:tc>
                  <a:txBody>
                    <a:bodyPr/>
                    <a:lstStyle/>
                    <a:p>
                      <a:pPr marL="0" marR="38100">
                        <a:lnSpc>
                          <a:spcPct val="115000"/>
                        </a:lnSpc>
                        <a:spcBef>
                          <a:spcPts val="0"/>
                        </a:spcBef>
                        <a:spcAft>
                          <a:spcPts val="0"/>
                        </a:spcAft>
                      </a:pPr>
                      <a:r>
                        <a:rPr lang="en-US" sz="2000" dirty="0">
                          <a:solidFill>
                            <a:srgbClr val="000000"/>
                          </a:solidFill>
                          <a:effectLst/>
                          <a:latin typeface="Times New Roman"/>
                          <a:ea typeface="Calibri"/>
                          <a:cs typeface="Times New Roman"/>
                        </a:rPr>
                        <a:t>Gender </a:t>
                      </a:r>
                      <a:endParaRPr lang="en-US" sz="2000" dirty="0">
                        <a:effectLst/>
                        <a:latin typeface="Calibri"/>
                        <a:ea typeface="Calibri"/>
                        <a:cs typeface="Times New Roman"/>
                      </a:endParaRPr>
                    </a:p>
                  </a:txBody>
                  <a:tcPr marL="0" marR="0" marT="0" marB="0"/>
                </a:tc>
                <a:tc rowSpan="2">
                  <a:txBody>
                    <a:bodyPr/>
                    <a:lstStyle/>
                    <a:p>
                      <a:pPr marL="0" marR="38100">
                        <a:lnSpc>
                          <a:spcPct val="115000"/>
                        </a:lnSpc>
                        <a:spcBef>
                          <a:spcPts val="0"/>
                        </a:spcBef>
                        <a:spcAft>
                          <a:spcPts val="0"/>
                        </a:spcAft>
                      </a:pPr>
                      <a:r>
                        <a:rPr lang="en-US" sz="1200">
                          <a:solidFill>
                            <a:srgbClr val="000000"/>
                          </a:solidFill>
                          <a:effectLst/>
                          <a:latin typeface="Times New Roman"/>
                          <a:ea typeface="Calibri"/>
                          <a:cs typeface="Times New Roman"/>
                        </a:rPr>
                        <a:t> </a:t>
                      </a:r>
                      <a:endParaRPr lang="en-US" sz="1100">
                        <a:effectLst/>
                        <a:latin typeface="Calibri"/>
                        <a:ea typeface="Calibri"/>
                        <a:cs typeface="Times New Roman"/>
                      </a:endParaRPr>
                    </a:p>
                  </a:txBody>
                  <a:tcPr marL="0" marR="0" marT="0" marB="0" anchor="ctr"/>
                </a:tc>
                <a:tc>
                  <a:txBody>
                    <a:bodyPr/>
                    <a:lstStyle/>
                    <a:p>
                      <a:pPr marL="38100" marR="38100">
                        <a:lnSpc>
                          <a:spcPct val="115000"/>
                        </a:lnSpc>
                        <a:spcBef>
                          <a:spcPts val="0"/>
                        </a:spcBef>
                        <a:spcAft>
                          <a:spcPts val="0"/>
                        </a:spcAft>
                      </a:pPr>
                      <a:r>
                        <a:rPr lang="en-US" sz="2400" dirty="0">
                          <a:solidFill>
                            <a:srgbClr val="000000"/>
                          </a:solidFill>
                          <a:effectLst/>
                          <a:latin typeface="Times New Roman"/>
                          <a:ea typeface="Calibri"/>
                          <a:cs typeface="Times New Roman"/>
                        </a:rPr>
                        <a:t>Male</a:t>
                      </a:r>
                      <a:endParaRPr lang="en-US" sz="2400" dirty="0">
                        <a:effectLst/>
                        <a:latin typeface="Calibri"/>
                        <a:ea typeface="Calibri"/>
                        <a:cs typeface="Times New Roman"/>
                      </a:endParaRPr>
                    </a:p>
                  </a:txBody>
                  <a:tcPr marL="0" marR="0" marT="0" marB="0" anchor="ctr"/>
                </a:tc>
                <a:tc>
                  <a:txBody>
                    <a:bodyPr/>
                    <a:lstStyle/>
                    <a:p>
                      <a:pPr marL="38100" marR="38100" algn="ctr">
                        <a:lnSpc>
                          <a:spcPct val="115000"/>
                        </a:lnSpc>
                        <a:spcBef>
                          <a:spcPts val="0"/>
                        </a:spcBef>
                        <a:spcAft>
                          <a:spcPts val="0"/>
                        </a:spcAft>
                      </a:pPr>
                      <a:r>
                        <a:rPr lang="en-US" sz="2000" dirty="0">
                          <a:solidFill>
                            <a:srgbClr val="000000"/>
                          </a:solidFill>
                          <a:effectLst/>
                          <a:latin typeface="Times New Roman"/>
                          <a:ea typeface="Calibri"/>
                          <a:cs typeface="Times New Roman"/>
                        </a:rPr>
                        <a:t>            289         </a:t>
                      </a:r>
                      <a:endParaRPr lang="en-US" sz="2000" dirty="0">
                        <a:effectLst/>
                        <a:latin typeface="Calibri"/>
                        <a:ea typeface="Calibri"/>
                        <a:cs typeface="Times New Roman"/>
                      </a:endParaRPr>
                    </a:p>
                  </a:txBody>
                  <a:tcPr marL="0" marR="0" marT="0" marB="0" anchor="ctr"/>
                </a:tc>
                <a:tc>
                  <a:txBody>
                    <a:bodyPr/>
                    <a:lstStyle/>
                    <a:p>
                      <a:pPr marL="38100" marR="38100" algn="ctr">
                        <a:lnSpc>
                          <a:spcPct val="115000"/>
                        </a:lnSpc>
                        <a:spcBef>
                          <a:spcPts val="0"/>
                        </a:spcBef>
                        <a:spcAft>
                          <a:spcPts val="0"/>
                        </a:spcAft>
                      </a:pPr>
                      <a:r>
                        <a:rPr lang="en-US" sz="2000" dirty="0">
                          <a:effectLst/>
                          <a:latin typeface="Calibri"/>
                          <a:ea typeface="Calibri"/>
                          <a:cs typeface="Times New Roman"/>
                        </a:rPr>
                        <a:t>55</a:t>
                      </a:r>
                    </a:p>
                  </a:txBody>
                  <a:tcPr marL="0" marR="0" marT="0" marB="0" anchor="ctr"/>
                </a:tc>
                <a:extLst>
                  <a:ext uri="{0D108BD9-81ED-4DB2-BD59-A6C34878D82A}">
                    <a16:rowId xmlns:a16="http://schemas.microsoft.com/office/drawing/2014/main" xmlns="" val="10001"/>
                  </a:ext>
                </a:extLst>
              </a:tr>
              <a:tr h="593951">
                <a:tc>
                  <a:txBody>
                    <a:bodyPr/>
                    <a:lstStyle/>
                    <a:p>
                      <a:pPr marL="0" marR="0">
                        <a:lnSpc>
                          <a:spcPct val="115000"/>
                        </a:lnSpc>
                        <a:spcBef>
                          <a:spcPts val="0"/>
                        </a:spcBef>
                        <a:spcAft>
                          <a:spcPts val="0"/>
                        </a:spcAft>
                      </a:pPr>
                      <a:r>
                        <a:rPr lang="en-US" sz="1200">
                          <a:solidFill>
                            <a:srgbClr val="000000"/>
                          </a:solidFill>
                          <a:effectLst/>
                          <a:latin typeface="Times New Roman"/>
                          <a:ea typeface="Calibri"/>
                          <a:cs typeface="Times New Roman"/>
                        </a:rPr>
                        <a:t> </a:t>
                      </a:r>
                      <a:endParaRPr lang="en-US" sz="1100">
                        <a:effectLst/>
                        <a:latin typeface="Calibri"/>
                        <a:ea typeface="Calibri"/>
                        <a:cs typeface="Times New Roman"/>
                      </a:endParaRPr>
                    </a:p>
                  </a:txBody>
                  <a:tcPr marL="0" marR="0" marT="0" marB="0"/>
                </a:tc>
                <a:tc vMerge="1">
                  <a:txBody>
                    <a:bodyPr/>
                    <a:lstStyle/>
                    <a:p>
                      <a:endParaRPr lang="en-US"/>
                    </a:p>
                  </a:txBody>
                  <a:tcPr/>
                </a:tc>
                <a:tc>
                  <a:txBody>
                    <a:bodyPr/>
                    <a:lstStyle/>
                    <a:p>
                      <a:pPr marL="38100" marR="38100">
                        <a:lnSpc>
                          <a:spcPct val="115000"/>
                        </a:lnSpc>
                        <a:spcBef>
                          <a:spcPts val="0"/>
                        </a:spcBef>
                        <a:spcAft>
                          <a:spcPts val="0"/>
                        </a:spcAft>
                      </a:pPr>
                      <a:r>
                        <a:rPr lang="en-US" sz="2400" dirty="0">
                          <a:solidFill>
                            <a:srgbClr val="000000"/>
                          </a:solidFill>
                          <a:effectLst/>
                          <a:latin typeface="Times New Roman"/>
                          <a:ea typeface="Calibri"/>
                          <a:cs typeface="Times New Roman"/>
                        </a:rPr>
                        <a:t>Female</a:t>
                      </a:r>
                      <a:endParaRPr lang="en-US" sz="2400" dirty="0">
                        <a:effectLst/>
                        <a:latin typeface="Calibri"/>
                        <a:ea typeface="Calibri"/>
                        <a:cs typeface="Times New Roman"/>
                      </a:endParaRPr>
                    </a:p>
                  </a:txBody>
                  <a:tcPr marL="0" marR="0" marT="0" marB="0" anchor="ctr"/>
                </a:tc>
                <a:tc>
                  <a:txBody>
                    <a:bodyPr/>
                    <a:lstStyle/>
                    <a:p>
                      <a:pPr marL="38100" marR="38100" algn="ctr">
                        <a:lnSpc>
                          <a:spcPct val="115000"/>
                        </a:lnSpc>
                        <a:spcBef>
                          <a:spcPts val="0"/>
                        </a:spcBef>
                        <a:spcAft>
                          <a:spcPts val="0"/>
                        </a:spcAft>
                      </a:pPr>
                      <a:r>
                        <a:rPr lang="en-US" sz="2000" dirty="0">
                          <a:solidFill>
                            <a:srgbClr val="000000"/>
                          </a:solidFill>
                          <a:effectLst/>
                          <a:latin typeface="Times New Roman"/>
                          <a:ea typeface="Calibri"/>
                          <a:cs typeface="Times New Roman"/>
                        </a:rPr>
                        <a:t>             231           </a:t>
                      </a:r>
                      <a:endParaRPr lang="en-US" sz="2000" dirty="0">
                        <a:effectLst/>
                        <a:latin typeface="Calibri"/>
                        <a:ea typeface="Calibri"/>
                        <a:cs typeface="Times New Roman"/>
                      </a:endParaRPr>
                    </a:p>
                  </a:txBody>
                  <a:tcPr marL="0" marR="0" marT="0" marB="0" anchor="ctr"/>
                </a:tc>
                <a:tc>
                  <a:txBody>
                    <a:bodyPr/>
                    <a:lstStyle/>
                    <a:p>
                      <a:pPr marL="38100" marR="38100" algn="ctr">
                        <a:lnSpc>
                          <a:spcPct val="115000"/>
                        </a:lnSpc>
                        <a:spcBef>
                          <a:spcPts val="0"/>
                        </a:spcBef>
                        <a:spcAft>
                          <a:spcPts val="0"/>
                        </a:spcAft>
                      </a:pPr>
                      <a:r>
                        <a:rPr lang="en-US" sz="2000" dirty="0">
                          <a:effectLst/>
                          <a:latin typeface="Calibri"/>
                          <a:ea typeface="Calibri"/>
                          <a:cs typeface="Times New Roman"/>
                        </a:rPr>
                        <a:t>44</a:t>
                      </a:r>
                    </a:p>
                  </a:txBody>
                  <a:tcPr marL="0" marR="0" marT="0" marB="0" anchor="ctr"/>
                </a:tc>
                <a:extLst>
                  <a:ext uri="{0D108BD9-81ED-4DB2-BD59-A6C34878D82A}">
                    <a16:rowId xmlns:a16="http://schemas.microsoft.com/office/drawing/2014/main" xmlns="" val="10002"/>
                  </a:ext>
                </a:extLst>
              </a:tr>
              <a:tr h="673685">
                <a:tc>
                  <a:txBody>
                    <a:bodyPr/>
                    <a:lstStyle/>
                    <a:p>
                      <a:pPr marL="0" marR="0">
                        <a:lnSpc>
                          <a:spcPct val="115000"/>
                        </a:lnSpc>
                        <a:spcBef>
                          <a:spcPts val="0"/>
                        </a:spcBef>
                        <a:spcAft>
                          <a:spcPts val="0"/>
                        </a:spcAft>
                      </a:pPr>
                      <a:r>
                        <a:rPr lang="en-US" sz="2000" dirty="0">
                          <a:solidFill>
                            <a:srgbClr val="000000"/>
                          </a:solidFill>
                          <a:effectLst/>
                          <a:latin typeface="Times New Roman"/>
                          <a:ea typeface="Calibri"/>
                          <a:cs typeface="Times New Roman"/>
                        </a:rPr>
                        <a:t>Mode of learning -teaching</a:t>
                      </a:r>
                      <a:endParaRPr lang="en-US" sz="2000" dirty="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200" dirty="0">
                          <a:solidFill>
                            <a:srgbClr val="000000"/>
                          </a:solidFill>
                          <a:effectLst/>
                          <a:latin typeface="Times New Roman"/>
                          <a:ea typeface="Calibri"/>
                          <a:cs typeface="Times New Roman"/>
                        </a:rPr>
                        <a:t> </a:t>
                      </a:r>
                      <a:endParaRPr lang="en-US" sz="1100" dirty="0">
                        <a:effectLst/>
                        <a:latin typeface="Calibri"/>
                        <a:ea typeface="Calibri"/>
                        <a:cs typeface="Times New Roman"/>
                      </a:endParaRPr>
                    </a:p>
                  </a:txBody>
                  <a:tcPr marL="0" marR="0" marT="0" marB="0" anchor="ctr"/>
                </a:tc>
                <a:tc>
                  <a:txBody>
                    <a:bodyPr/>
                    <a:lstStyle/>
                    <a:p>
                      <a:pPr marL="38100" marR="38100">
                        <a:lnSpc>
                          <a:spcPct val="115000"/>
                        </a:lnSpc>
                        <a:spcBef>
                          <a:spcPts val="0"/>
                        </a:spcBef>
                        <a:spcAft>
                          <a:spcPts val="0"/>
                        </a:spcAft>
                      </a:pPr>
                      <a:r>
                        <a:rPr lang="en-US" sz="2400" dirty="0">
                          <a:solidFill>
                            <a:srgbClr val="000000"/>
                          </a:solidFill>
                          <a:effectLst/>
                          <a:latin typeface="Times New Roman"/>
                          <a:ea typeface="Calibri"/>
                          <a:cs typeface="Times New Roman"/>
                        </a:rPr>
                        <a:t>Online </a:t>
                      </a:r>
                      <a:endParaRPr lang="en-US" sz="2400" dirty="0">
                        <a:effectLst/>
                        <a:latin typeface="Calibri"/>
                        <a:ea typeface="Calibri"/>
                        <a:cs typeface="Times New Roman"/>
                      </a:endParaRPr>
                    </a:p>
                  </a:txBody>
                  <a:tcPr marL="0" marR="0" marT="0" marB="0" anchor="ctr"/>
                </a:tc>
                <a:tc>
                  <a:txBody>
                    <a:bodyPr/>
                    <a:lstStyle/>
                    <a:p>
                      <a:pPr marL="38100" marR="38100" algn="ctr">
                        <a:lnSpc>
                          <a:spcPct val="115000"/>
                        </a:lnSpc>
                        <a:spcBef>
                          <a:spcPts val="0"/>
                        </a:spcBef>
                        <a:spcAft>
                          <a:spcPts val="0"/>
                        </a:spcAft>
                      </a:pPr>
                      <a:r>
                        <a:rPr lang="en-US" sz="2000" dirty="0">
                          <a:solidFill>
                            <a:srgbClr val="000000"/>
                          </a:solidFill>
                          <a:effectLst/>
                          <a:latin typeface="Times New Roman"/>
                          <a:ea typeface="Calibri"/>
                          <a:cs typeface="Times New Roman"/>
                        </a:rPr>
                        <a:t>             280</a:t>
                      </a:r>
                      <a:endParaRPr lang="en-US" sz="2000" dirty="0">
                        <a:effectLst/>
                        <a:latin typeface="Calibri"/>
                        <a:ea typeface="Calibri"/>
                        <a:cs typeface="Times New Roman"/>
                      </a:endParaRPr>
                    </a:p>
                  </a:txBody>
                  <a:tcPr marL="0" marR="0" marT="0" marB="0" anchor="ctr"/>
                </a:tc>
                <a:tc>
                  <a:txBody>
                    <a:bodyPr/>
                    <a:lstStyle/>
                    <a:p>
                      <a:pPr marL="38100" marR="38100" algn="ctr">
                        <a:lnSpc>
                          <a:spcPct val="115000"/>
                        </a:lnSpc>
                        <a:spcBef>
                          <a:spcPts val="0"/>
                        </a:spcBef>
                        <a:spcAft>
                          <a:spcPts val="0"/>
                        </a:spcAft>
                      </a:pPr>
                      <a:r>
                        <a:rPr lang="en-US" sz="2000" dirty="0">
                          <a:effectLst/>
                          <a:latin typeface="Calibri"/>
                          <a:ea typeface="Calibri"/>
                          <a:cs typeface="Times New Roman"/>
                        </a:rPr>
                        <a:t>53</a:t>
                      </a:r>
                    </a:p>
                  </a:txBody>
                  <a:tcPr marL="0" marR="0" marT="0" marB="0" anchor="ctr"/>
                </a:tc>
                <a:extLst>
                  <a:ext uri="{0D108BD9-81ED-4DB2-BD59-A6C34878D82A}">
                    <a16:rowId xmlns:a16="http://schemas.microsoft.com/office/drawing/2014/main" xmlns="" val="10003"/>
                  </a:ext>
                </a:extLst>
              </a:tr>
              <a:tr h="593951">
                <a:tc>
                  <a:txBody>
                    <a:bodyPr/>
                    <a:lstStyle/>
                    <a:p>
                      <a:pPr marL="0" marR="0">
                        <a:lnSpc>
                          <a:spcPct val="115000"/>
                        </a:lnSpc>
                        <a:spcBef>
                          <a:spcPts val="0"/>
                        </a:spcBef>
                        <a:spcAft>
                          <a:spcPts val="0"/>
                        </a:spcAft>
                      </a:pPr>
                      <a:r>
                        <a:rPr lang="en-US" sz="1200">
                          <a:solidFill>
                            <a:srgbClr val="000000"/>
                          </a:solidFill>
                          <a:effectLst/>
                          <a:latin typeface="Times New Roman"/>
                          <a:ea typeface="Calibri"/>
                          <a:cs typeface="Times New Roman"/>
                        </a:rPr>
                        <a:t> </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200">
                          <a:solidFill>
                            <a:srgbClr val="000000"/>
                          </a:solidFill>
                          <a:effectLst/>
                          <a:latin typeface="Times New Roman"/>
                          <a:ea typeface="Calibri"/>
                          <a:cs typeface="Times New Roman"/>
                        </a:rPr>
                        <a:t> </a:t>
                      </a:r>
                      <a:endParaRPr lang="en-US" sz="1100">
                        <a:effectLst/>
                        <a:latin typeface="Calibri"/>
                        <a:ea typeface="Calibri"/>
                        <a:cs typeface="Times New Roman"/>
                      </a:endParaRPr>
                    </a:p>
                  </a:txBody>
                  <a:tcPr marL="0" marR="0" marT="0" marB="0" anchor="ctr"/>
                </a:tc>
                <a:tc>
                  <a:txBody>
                    <a:bodyPr/>
                    <a:lstStyle/>
                    <a:p>
                      <a:pPr marL="38100" marR="38100">
                        <a:lnSpc>
                          <a:spcPct val="115000"/>
                        </a:lnSpc>
                        <a:spcBef>
                          <a:spcPts val="0"/>
                        </a:spcBef>
                        <a:spcAft>
                          <a:spcPts val="0"/>
                        </a:spcAft>
                      </a:pPr>
                      <a:r>
                        <a:rPr lang="en-US" sz="2400" dirty="0">
                          <a:solidFill>
                            <a:srgbClr val="000000"/>
                          </a:solidFill>
                          <a:effectLst/>
                          <a:latin typeface="Times New Roman"/>
                          <a:ea typeface="Calibri"/>
                          <a:cs typeface="Times New Roman"/>
                        </a:rPr>
                        <a:t>Conventional </a:t>
                      </a:r>
                      <a:endParaRPr lang="en-US" sz="2400" dirty="0">
                        <a:effectLst/>
                        <a:latin typeface="Calibri"/>
                        <a:ea typeface="Calibri"/>
                        <a:cs typeface="Times New Roman"/>
                      </a:endParaRPr>
                    </a:p>
                  </a:txBody>
                  <a:tcPr marL="0" marR="0" marT="0" marB="0" anchor="ctr"/>
                </a:tc>
                <a:tc>
                  <a:txBody>
                    <a:bodyPr/>
                    <a:lstStyle/>
                    <a:p>
                      <a:pPr marL="38100" marR="38100" algn="ctr">
                        <a:lnSpc>
                          <a:spcPct val="115000"/>
                        </a:lnSpc>
                        <a:spcBef>
                          <a:spcPts val="0"/>
                        </a:spcBef>
                        <a:spcAft>
                          <a:spcPts val="0"/>
                        </a:spcAft>
                      </a:pPr>
                      <a:r>
                        <a:rPr lang="en-US" sz="2000" dirty="0">
                          <a:solidFill>
                            <a:srgbClr val="000000"/>
                          </a:solidFill>
                          <a:effectLst/>
                          <a:latin typeface="Times New Roman"/>
                          <a:ea typeface="Calibri"/>
                          <a:cs typeface="Times New Roman"/>
                        </a:rPr>
                        <a:t>            240</a:t>
                      </a:r>
                      <a:endParaRPr lang="en-US" sz="2000" dirty="0">
                        <a:effectLst/>
                        <a:latin typeface="Calibri"/>
                        <a:ea typeface="Calibri"/>
                        <a:cs typeface="Times New Roman"/>
                      </a:endParaRPr>
                    </a:p>
                  </a:txBody>
                  <a:tcPr marL="0" marR="0" marT="0" marB="0" anchor="ctr"/>
                </a:tc>
                <a:tc>
                  <a:txBody>
                    <a:bodyPr/>
                    <a:lstStyle/>
                    <a:p>
                      <a:pPr marL="38100" marR="38100" algn="ctr">
                        <a:lnSpc>
                          <a:spcPct val="115000"/>
                        </a:lnSpc>
                        <a:spcBef>
                          <a:spcPts val="0"/>
                        </a:spcBef>
                        <a:spcAft>
                          <a:spcPts val="0"/>
                        </a:spcAft>
                      </a:pPr>
                      <a:r>
                        <a:rPr lang="en-US" sz="2000" dirty="0">
                          <a:effectLst/>
                          <a:latin typeface="Calibri"/>
                          <a:ea typeface="Calibri"/>
                          <a:cs typeface="Times New Roman"/>
                        </a:rPr>
                        <a:t>46</a:t>
                      </a:r>
                    </a:p>
                  </a:txBody>
                  <a:tcPr marL="0" marR="0" marT="0" marB="0" anchor="ctr"/>
                </a:tc>
                <a:extLst>
                  <a:ext uri="{0D108BD9-81ED-4DB2-BD59-A6C34878D82A}">
                    <a16:rowId xmlns:a16="http://schemas.microsoft.com/office/drawing/2014/main" xmlns="" val="10004"/>
                  </a:ext>
                </a:extLst>
              </a:tr>
              <a:tr h="593951">
                <a:tc>
                  <a:txBody>
                    <a:bodyPr/>
                    <a:lstStyle/>
                    <a:p>
                      <a:pPr marL="0" marR="0">
                        <a:lnSpc>
                          <a:spcPct val="115000"/>
                        </a:lnSpc>
                        <a:spcBef>
                          <a:spcPts val="0"/>
                        </a:spcBef>
                        <a:spcAft>
                          <a:spcPts val="0"/>
                        </a:spcAft>
                      </a:pPr>
                      <a:r>
                        <a:rPr lang="en-US" sz="1200">
                          <a:solidFill>
                            <a:srgbClr val="000000"/>
                          </a:solidFill>
                          <a:effectLst/>
                          <a:latin typeface="Times New Roman"/>
                          <a:ea typeface="Calibri"/>
                          <a:cs typeface="Times New Roman"/>
                        </a:rPr>
                        <a:t> </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200" dirty="0">
                          <a:solidFill>
                            <a:srgbClr val="000000"/>
                          </a:solidFill>
                          <a:effectLst/>
                          <a:latin typeface="Times New Roman"/>
                          <a:ea typeface="Calibri"/>
                          <a:cs typeface="Times New Roman"/>
                        </a:rPr>
                        <a:t> </a:t>
                      </a:r>
                      <a:endParaRPr lang="en-US" sz="1100" dirty="0">
                        <a:effectLst/>
                        <a:latin typeface="Calibri"/>
                        <a:ea typeface="Calibri"/>
                        <a:cs typeface="Times New Roman"/>
                      </a:endParaRPr>
                    </a:p>
                  </a:txBody>
                  <a:tcPr marL="0" marR="0" marT="0" marB="0" anchor="ctr"/>
                </a:tc>
                <a:tc>
                  <a:txBody>
                    <a:bodyPr/>
                    <a:lstStyle/>
                    <a:p>
                      <a:pPr marL="38100" marR="38100">
                        <a:lnSpc>
                          <a:spcPct val="115000"/>
                        </a:lnSpc>
                        <a:spcBef>
                          <a:spcPts val="0"/>
                        </a:spcBef>
                        <a:spcAft>
                          <a:spcPts val="0"/>
                        </a:spcAft>
                      </a:pPr>
                      <a:r>
                        <a:rPr lang="en-US" sz="2400" dirty="0">
                          <a:solidFill>
                            <a:srgbClr val="000000"/>
                          </a:solidFill>
                          <a:effectLst/>
                          <a:latin typeface="Times New Roman"/>
                          <a:ea typeface="Calibri"/>
                          <a:cs typeface="Times New Roman"/>
                        </a:rPr>
                        <a:t>Total      </a:t>
                      </a:r>
                      <a:endParaRPr lang="en-US" sz="2400" dirty="0">
                        <a:effectLst/>
                        <a:latin typeface="Calibri"/>
                        <a:ea typeface="Calibri"/>
                        <a:cs typeface="Times New Roman"/>
                      </a:endParaRPr>
                    </a:p>
                  </a:txBody>
                  <a:tcPr marL="0" marR="0" marT="0" marB="0" anchor="ctr"/>
                </a:tc>
                <a:tc>
                  <a:txBody>
                    <a:bodyPr/>
                    <a:lstStyle/>
                    <a:p>
                      <a:pPr marL="38100" marR="38100" algn="ctr">
                        <a:lnSpc>
                          <a:spcPct val="115000"/>
                        </a:lnSpc>
                        <a:spcBef>
                          <a:spcPts val="0"/>
                        </a:spcBef>
                        <a:spcAft>
                          <a:spcPts val="0"/>
                        </a:spcAft>
                      </a:pPr>
                      <a:r>
                        <a:rPr lang="en-US" sz="2000" dirty="0">
                          <a:solidFill>
                            <a:srgbClr val="000000"/>
                          </a:solidFill>
                          <a:effectLst/>
                          <a:latin typeface="Times New Roman"/>
                          <a:ea typeface="Calibri"/>
                          <a:cs typeface="Times New Roman"/>
                        </a:rPr>
                        <a:t>            520</a:t>
                      </a:r>
                      <a:endParaRPr lang="en-US" sz="2000" dirty="0">
                        <a:effectLst/>
                        <a:latin typeface="Calibri"/>
                        <a:ea typeface="Calibri"/>
                        <a:cs typeface="Times New Roman"/>
                      </a:endParaRPr>
                    </a:p>
                  </a:txBody>
                  <a:tcPr marL="0" marR="0" marT="0" marB="0" anchor="ctr"/>
                </a:tc>
                <a:tc>
                  <a:txBody>
                    <a:bodyPr/>
                    <a:lstStyle/>
                    <a:p>
                      <a:pPr marL="38100" marR="38100" algn="ctr">
                        <a:lnSpc>
                          <a:spcPct val="115000"/>
                        </a:lnSpc>
                        <a:spcBef>
                          <a:spcPts val="0"/>
                        </a:spcBef>
                        <a:spcAft>
                          <a:spcPts val="0"/>
                        </a:spcAft>
                      </a:pPr>
                      <a:endParaRPr lang="en-US" sz="2000" dirty="0">
                        <a:effectLst/>
                        <a:latin typeface="Calibri"/>
                        <a:ea typeface="Calibri"/>
                        <a:cs typeface="Times New Roman"/>
                      </a:endParaRPr>
                    </a:p>
                  </a:txBody>
                  <a:tcPr marL="0" marR="0" marT="0" marB="0" anchor="ct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06087146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i="1" dirty="0">
                <a:latin typeface="Times New Roman" pitchFamily="18" charset="0"/>
                <a:cs typeface="Times New Roman" pitchFamily="18" charset="0"/>
              </a:rPr>
              <a:t>Gender based differences in extent of Cyber bullying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97670814"/>
              </p:ext>
            </p:extLst>
          </p:nvPr>
        </p:nvGraphicFramePr>
        <p:xfrm>
          <a:off x="609601" y="2895600"/>
          <a:ext cx="7772401" cy="2219960"/>
        </p:xfrm>
        <a:graphic>
          <a:graphicData uri="http://schemas.openxmlformats.org/drawingml/2006/table">
            <a:tbl>
              <a:tblPr firstRow="1" bandRow="1">
                <a:tableStyleId>{5C22544A-7EE6-4342-B048-85BDC9FD1C3A}</a:tableStyleId>
              </a:tblPr>
              <a:tblGrid>
                <a:gridCol w="1110343">
                  <a:extLst>
                    <a:ext uri="{9D8B030D-6E8A-4147-A177-3AD203B41FA5}">
                      <a16:colId xmlns:a16="http://schemas.microsoft.com/office/drawing/2014/main" xmlns="" val="20000"/>
                    </a:ext>
                  </a:extLst>
                </a:gridCol>
                <a:gridCol w="1110343">
                  <a:extLst>
                    <a:ext uri="{9D8B030D-6E8A-4147-A177-3AD203B41FA5}">
                      <a16:colId xmlns:a16="http://schemas.microsoft.com/office/drawing/2014/main" xmlns="" val="20001"/>
                    </a:ext>
                  </a:extLst>
                </a:gridCol>
                <a:gridCol w="1110343">
                  <a:extLst>
                    <a:ext uri="{9D8B030D-6E8A-4147-A177-3AD203B41FA5}">
                      <a16:colId xmlns:a16="http://schemas.microsoft.com/office/drawing/2014/main" xmlns="" val="20002"/>
                    </a:ext>
                  </a:extLst>
                </a:gridCol>
                <a:gridCol w="1110343">
                  <a:extLst>
                    <a:ext uri="{9D8B030D-6E8A-4147-A177-3AD203B41FA5}">
                      <a16:colId xmlns:a16="http://schemas.microsoft.com/office/drawing/2014/main" xmlns="" val="20003"/>
                    </a:ext>
                  </a:extLst>
                </a:gridCol>
                <a:gridCol w="1110343">
                  <a:extLst>
                    <a:ext uri="{9D8B030D-6E8A-4147-A177-3AD203B41FA5}">
                      <a16:colId xmlns:a16="http://schemas.microsoft.com/office/drawing/2014/main" xmlns="" val="20004"/>
                    </a:ext>
                  </a:extLst>
                </a:gridCol>
                <a:gridCol w="1110343">
                  <a:extLst>
                    <a:ext uri="{9D8B030D-6E8A-4147-A177-3AD203B41FA5}">
                      <a16:colId xmlns:a16="http://schemas.microsoft.com/office/drawing/2014/main" xmlns="" val="20005"/>
                    </a:ext>
                  </a:extLst>
                </a:gridCol>
                <a:gridCol w="1110343">
                  <a:extLst>
                    <a:ext uri="{9D8B030D-6E8A-4147-A177-3AD203B41FA5}">
                      <a16:colId xmlns:a16="http://schemas.microsoft.com/office/drawing/2014/main" xmlns="" val="20006"/>
                    </a:ext>
                  </a:extLst>
                </a:gridCol>
              </a:tblGrid>
              <a:tr h="660400">
                <a:tc>
                  <a:txBody>
                    <a:bodyPr/>
                    <a:lstStyle/>
                    <a:p>
                      <a:pPr marL="0" marR="38100">
                        <a:lnSpc>
                          <a:spcPct val="115000"/>
                        </a:lnSpc>
                        <a:spcBef>
                          <a:spcPts val="0"/>
                        </a:spcBef>
                        <a:spcAft>
                          <a:spcPts val="0"/>
                        </a:spcAft>
                      </a:pPr>
                      <a:r>
                        <a:rPr lang="en-US" sz="2000" dirty="0">
                          <a:solidFill>
                            <a:schemeClr val="bg1"/>
                          </a:solidFill>
                          <a:effectLst/>
                          <a:latin typeface="Times New Roman"/>
                          <a:ea typeface="Calibri"/>
                          <a:cs typeface="Times New Roman"/>
                        </a:rPr>
                        <a:t>Gender</a:t>
                      </a:r>
                      <a:endParaRPr lang="en-US" sz="2000" dirty="0">
                        <a:solidFill>
                          <a:schemeClr val="bg1"/>
                        </a:solidFill>
                        <a:effectLst/>
                        <a:latin typeface="Calibri"/>
                        <a:ea typeface="Calibri"/>
                        <a:cs typeface="Times New Roman"/>
                      </a:endParaRPr>
                    </a:p>
                  </a:txBody>
                  <a:tcPr marL="0" marR="0" marT="0" marB="0"/>
                </a:tc>
                <a:tc>
                  <a:txBody>
                    <a:bodyPr/>
                    <a:lstStyle/>
                    <a:p>
                      <a:pPr marL="38100" marR="38100" algn="ctr">
                        <a:lnSpc>
                          <a:spcPct val="115000"/>
                        </a:lnSpc>
                        <a:spcBef>
                          <a:spcPts val="0"/>
                        </a:spcBef>
                        <a:spcAft>
                          <a:spcPts val="0"/>
                        </a:spcAft>
                      </a:pPr>
                      <a:r>
                        <a:rPr lang="en-US" sz="2000" dirty="0">
                          <a:solidFill>
                            <a:schemeClr val="bg1"/>
                          </a:solidFill>
                          <a:effectLst/>
                          <a:latin typeface="Times New Roman"/>
                          <a:ea typeface="Calibri"/>
                          <a:cs typeface="Times New Roman"/>
                        </a:rPr>
                        <a:t>N</a:t>
                      </a:r>
                      <a:endParaRPr lang="en-US" sz="2000" dirty="0">
                        <a:solidFill>
                          <a:schemeClr val="bg1"/>
                        </a:solidFill>
                        <a:effectLst/>
                        <a:latin typeface="Calibri"/>
                        <a:ea typeface="Calibri"/>
                        <a:cs typeface="Times New Roman"/>
                      </a:endParaRPr>
                    </a:p>
                  </a:txBody>
                  <a:tcPr marL="0" marR="0" marT="0" marB="0"/>
                </a:tc>
                <a:tc>
                  <a:txBody>
                    <a:bodyPr/>
                    <a:lstStyle/>
                    <a:p>
                      <a:pPr marL="38100" marR="38100" algn="ctr">
                        <a:lnSpc>
                          <a:spcPct val="115000"/>
                        </a:lnSpc>
                        <a:spcBef>
                          <a:spcPts val="0"/>
                        </a:spcBef>
                        <a:spcAft>
                          <a:spcPts val="0"/>
                        </a:spcAft>
                      </a:pPr>
                      <a:r>
                        <a:rPr lang="en-US" sz="2000" dirty="0">
                          <a:solidFill>
                            <a:schemeClr val="bg1"/>
                          </a:solidFill>
                          <a:effectLst/>
                          <a:latin typeface="Times New Roman"/>
                          <a:ea typeface="Calibri"/>
                          <a:cs typeface="Times New Roman"/>
                        </a:rPr>
                        <a:t>Mean</a:t>
                      </a:r>
                      <a:endParaRPr lang="en-US" sz="2000" dirty="0">
                        <a:solidFill>
                          <a:schemeClr val="bg1"/>
                        </a:solidFill>
                        <a:effectLst/>
                        <a:latin typeface="Calibri"/>
                        <a:ea typeface="Calibri"/>
                        <a:cs typeface="Times New Roman"/>
                      </a:endParaRPr>
                    </a:p>
                  </a:txBody>
                  <a:tcPr marL="0" marR="0" marT="0" marB="0"/>
                </a:tc>
                <a:tc>
                  <a:txBody>
                    <a:bodyPr/>
                    <a:lstStyle/>
                    <a:p>
                      <a:pPr marL="38100" marR="38100" algn="ctr">
                        <a:lnSpc>
                          <a:spcPct val="115000"/>
                        </a:lnSpc>
                        <a:spcBef>
                          <a:spcPts val="0"/>
                        </a:spcBef>
                        <a:spcAft>
                          <a:spcPts val="0"/>
                        </a:spcAft>
                      </a:pPr>
                      <a:r>
                        <a:rPr lang="en-US" sz="2000" dirty="0">
                          <a:solidFill>
                            <a:schemeClr val="bg1"/>
                          </a:solidFill>
                          <a:effectLst/>
                          <a:latin typeface="Times New Roman"/>
                          <a:ea typeface="Calibri"/>
                          <a:cs typeface="Times New Roman"/>
                        </a:rPr>
                        <a:t>Std. Deviation</a:t>
                      </a:r>
                      <a:endParaRPr lang="en-US" sz="2000" dirty="0">
                        <a:solidFill>
                          <a:schemeClr val="bg1"/>
                        </a:solidFill>
                        <a:effectLst/>
                        <a:latin typeface="Calibri"/>
                        <a:ea typeface="Calibri"/>
                        <a:cs typeface="Times New Roman"/>
                      </a:endParaRPr>
                    </a:p>
                  </a:txBody>
                  <a:tcPr marL="0" marR="0" marT="0" marB="0"/>
                </a:tc>
                <a:tc>
                  <a:txBody>
                    <a:bodyPr/>
                    <a:lstStyle/>
                    <a:p>
                      <a:pPr marL="38100" marR="38100" algn="ctr">
                        <a:lnSpc>
                          <a:spcPct val="115000"/>
                        </a:lnSpc>
                        <a:spcBef>
                          <a:spcPts val="0"/>
                        </a:spcBef>
                        <a:spcAft>
                          <a:spcPts val="0"/>
                        </a:spcAft>
                      </a:pPr>
                      <a:r>
                        <a:rPr lang="en-US" sz="2000">
                          <a:solidFill>
                            <a:schemeClr val="bg1"/>
                          </a:solidFill>
                          <a:effectLst/>
                          <a:latin typeface="Times New Roman"/>
                          <a:ea typeface="Calibri"/>
                          <a:cs typeface="Times New Roman"/>
                        </a:rPr>
                        <a:t>Std. Error Mean</a:t>
                      </a:r>
                      <a:endParaRPr lang="en-US" sz="2000">
                        <a:solidFill>
                          <a:schemeClr val="bg1"/>
                        </a:solidFill>
                        <a:effectLst/>
                        <a:latin typeface="Calibri"/>
                        <a:ea typeface="Calibri"/>
                        <a:cs typeface="Times New Roman"/>
                      </a:endParaRPr>
                    </a:p>
                  </a:txBody>
                  <a:tcPr marL="0" marR="0" marT="0" marB="0"/>
                </a:tc>
                <a:tc>
                  <a:txBody>
                    <a:bodyPr/>
                    <a:lstStyle/>
                    <a:p>
                      <a:pPr marL="38100" marR="38100" algn="ctr">
                        <a:lnSpc>
                          <a:spcPct val="115000"/>
                        </a:lnSpc>
                        <a:spcBef>
                          <a:spcPts val="0"/>
                        </a:spcBef>
                        <a:spcAft>
                          <a:spcPts val="0"/>
                        </a:spcAft>
                      </a:pPr>
                      <a:r>
                        <a:rPr lang="en-US" sz="2000">
                          <a:solidFill>
                            <a:schemeClr val="bg1"/>
                          </a:solidFill>
                          <a:effectLst/>
                          <a:latin typeface="Times New Roman"/>
                          <a:ea typeface="Calibri"/>
                          <a:cs typeface="Times New Roman"/>
                        </a:rPr>
                        <a:t>T</a:t>
                      </a:r>
                      <a:endParaRPr lang="en-US" sz="2000">
                        <a:solidFill>
                          <a:schemeClr val="bg1"/>
                        </a:solidFill>
                        <a:effectLst/>
                        <a:latin typeface="Calibri"/>
                        <a:ea typeface="Calibri"/>
                        <a:cs typeface="Times New Roman"/>
                      </a:endParaRPr>
                    </a:p>
                  </a:txBody>
                  <a:tcPr marL="0" marR="0" marT="0" marB="0"/>
                </a:tc>
                <a:tc>
                  <a:txBody>
                    <a:bodyPr/>
                    <a:lstStyle/>
                    <a:p>
                      <a:pPr marL="38100" marR="38100" algn="ctr">
                        <a:lnSpc>
                          <a:spcPct val="115000"/>
                        </a:lnSpc>
                        <a:spcBef>
                          <a:spcPts val="0"/>
                        </a:spcBef>
                        <a:spcAft>
                          <a:spcPts val="0"/>
                        </a:spcAft>
                      </a:pPr>
                      <a:r>
                        <a:rPr lang="en-US" sz="2000" dirty="0">
                          <a:solidFill>
                            <a:schemeClr val="bg1"/>
                          </a:solidFill>
                          <a:effectLst/>
                          <a:latin typeface="Times New Roman"/>
                          <a:ea typeface="Calibri"/>
                          <a:cs typeface="Times New Roman"/>
                        </a:rPr>
                        <a:t>Sig. (2-tailed)</a:t>
                      </a:r>
                      <a:endParaRPr lang="en-US" sz="2000" dirty="0">
                        <a:solidFill>
                          <a:schemeClr val="bg1"/>
                        </a:solidFill>
                        <a:effectLst/>
                        <a:latin typeface="Calibri"/>
                        <a:ea typeface="Calibri"/>
                        <a:cs typeface="Times New Roman"/>
                      </a:endParaRPr>
                    </a:p>
                  </a:txBody>
                  <a:tcPr marL="0" marR="0" marT="0" marB="0"/>
                </a:tc>
                <a:extLst>
                  <a:ext uri="{0D108BD9-81ED-4DB2-BD59-A6C34878D82A}">
                    <a16:rowId xmlns:a16="http://schemas.microsoft.com/office/drawing/2014/main" xmlns="" val="10000"/>
                  </a:ext>
                </a:extLst>
              </a:tr>
              <a:tr h="584200">
                <a:tc>
                  <a:txBody>
                    <a:bodyPr/>
                    <a:lstStyle/>
                    <a:p>
                      <a:pPr marL="0" marR="38100">
                        <a:lnSpc>
                          <a:spcPct val="115000"/>
                        </a:lnSpc>
                        <a:spcBef>
                          <a:spcPts val="0"/>
                        </a:spcBef>
                        <a:spcAft>
                          <a:spcPts val="0"/>
                        </a:spcAft>
                      </a:pPr>
                      <a:r>
                        <a:rPr lang="en-US" sz="2000">
                          <a:solidFill>
                            <a:srgbClr val="000000"/>
                          </a:solidFill>
                          <a:effectLst/>
                          <a:latin typeface="Times New Roman"/>
                          <a:ea typeface="Calibri"/>
                          <a:cs typeface="Times New Roman"/>
                        </a:rPr>
                        <a:t>Male</a:t>
                      </a:r>
                      <a:endParaRPr lang="en-US" sz="2000">
                        <a:effectLst/>
                        <a:latin typeface="Calibri"/>
                        <a:ea typeface="Calibri"/>
                        <a:cs typeface="Times New Roman"/>
                      </a:endParaRPr>
                    </a:p>
                  </a:txBody>
                  <a:tcPr marL="0" marR="0" marT="0" marB="0" anchor="ctr"/>
                </a:tc>
                <a:tc>
                  <a:txBody>
                    <a:bodyPr/>
                    <a:lstStyle/>
                    <a:p>
                      <a:pPr marL="38100" marR="38100" algn="r">
                        <a:lnSpc>
                          <a:spcPct val="115000"/>
                        </a:lnSpc>
                        <a:spcBef>
                          <a:spcPts val="0"/>
                        </a:spcBef>
                        <a:spcAft>
                          <a:spcPts val="0"/>
                        </a:spcAft>
                      </a:pPr>
                      <a:r>
                        <a:rPr lang="en-US" sz="2000">
                          <a:solidFill>
                            <a:srgbClr val="000000"/>
                          </a:solidFill>
                          <a:effectLst/>
                          <a:latin typeface="Times New Roman"/>
                          <a:ea typeface="Calibri"/>
                          <a:cs typeface="Times New Roman"/>
                        </a:rPr>
                        <a:t>289</a:t>
                      </a:r>
                      <a:endParaRPr lang="en-US" sz="2000">
                        <a:effectLst/>
                        <a:latin typeface="Calibri"/>
                        <a:ea typeface="Calibri"/>
                        <a:cs typeface="Times New Roman"/>
                      </a:endParaRPr>
                    </a:p>
                  </a:txBody>
                  <a:tcPr marL="0" marR="0" marT="0" marB="0" anchor="ctr"/>
                </a:tc>
                <a:tc>
                  <a:txBody>
                    <a:bodyPr/>
                    <a:lstStyle/>
                    <a:p>
                      <a:pPr marL="38100" marR="38100" algn="r">
                        <a:lnSpc>
                          <a:spcPct val="115000"/>
                        </a:lnSpc>
                        <a:spcBef>
                          <a:spcPts val="0"/>
                        </a:spcBef>
                        <a:spcAft>
                          <a:spcPts val="0"/>
                        </a:spcAft>
                      </a:pPr>
                      <a:r>
                        <a:rPr lang="en-US" sz="2000" dirty="0">
                          <a:solidFill>
                            <a:srgbClr val="000000"/>
                          </a:solidFill>
                          <a:effectLst/>
                          <a:latin typeface="Times New Roman"/>
                          <a:ea typeface="Calibri"/>
                          <a:cs typeface="Times New Roman"/>
                        </a:rPr>
                        <a:t>2.88</a:t>
                      </a:r>
                      <a:endParaRPr lang="en-US" sz="2000" dirty="0">
                        <a:effectLst/>
                        <a:latin typeface="Calibri"/>
                        <a:ea typeface="Calibri"/>
                        <a:cs typeface="Times New Roman"/>
                      </a:endParaRPr>
                    </a:p>
                  </a:txBody>
                  <a:tcPr marL="0" marR="0" marT="0" marB="0" anchor="ctr"/>
                </a:tc>
                <a:tc>
                  <a:txBody>
                    <a:bodyPr/>
                    <a:lstStyle/>
                    <a:p>
                      <a:pPr marL="38100" marR="38100" algn="r">
                        <a:lnSpc>
                          <a:spcPct val="115000"/>
                        </a:lnSpc>
                        <a:spcBef>
                          <a:spcPts val="0"/>
                        </a:spcBef>
                        <a:spcAft>
                          <a:spcPts val="0"/>
                        </a:spcAft>
                      </a:pPr>
                      <a:r>
                        <a:rPr lang="en-US" sz="2000" dirty="0">
                          <a:solidFill>
                            <a:srgbClr val="000000"/>
                          </a:solidFill>
                          <a:effectLst/>
                          <a:latin typeface="Times New Roman"/>
                          <a:ea typeface="Calibri"/>
                          <a:cs typeface="Times New Roman"/>
                        </a:rPr>
                        <a:t>.633</a:t>
                      </a:r>
                      <a:endParaRPr lang="en-US" sz="2000" dirty="0">
                        <a:effectLst/>
                        <a:latin typeface="Calibri"/>
                        <a:ea typeface="Calibri"/>
                        <a:cs typeface="Times New Roman"/>
                      </a:endParaRPr>
                    </a:p>
                  </a:txBody>
                  <a:tcPr marL="0" marR="0" marT="0" marB="0" anchor="ctr"/>
                </a:tc>
                <a:tc>
                  <a:txBody>
                    <a:bodyPr/>
                    <a:lstStyle/>
                    <a:p>
                      <a:pPr marL="38100" marR="38100" algn="r">
                        <a:lnSpc>
                          <a:spcPct val="115000"/>
                        </a:lnSpc>
                        <a:spcBef>
                          <a:spcPts val="0"/>
                        </a:spcBef>
                        <a:spcAft>
                          <a:spcPts val="0"/>
                        </a:spcAft>
                      </a:pPr>
                      <a:r>
                        <a:rPr lang="en-US" sz="2000" dirty="0">
                          <a:solidFill>
                            <a:srgbClr val="000000"/>
                          </a:solidFill>
                          <a:effectLst/>
                          <a:latin typeface="Times New Roman"/>
                          <a:ea typeface="Calibri"/>
                          <a:cs typeface="Times New Roman"/>
                        </a:rPr>
                        <a:t>.037</a:t>
                      </a:r>
                      <a:endParaRPr lang="en-US" sz="2000" dirty="0">
                        <a:effectLst/>
                        <a:latin typeface="Calibri"/>
                        <a:ea typeface="Calibri"/>
                        <a:cs typeface="Times New Roman"/>
                      </a:endParaRPr>
                    </a:p>
                  </a:txBody>
                  <a:tcPr marL="0" marR="0" marT="0" marB="0" anchor="ctr"/>
                </a:tc>
                <a:tc>
                  <a:txBody>
                    <a:bodyPr/>
                    <a:lstStyle/>
                    <a:p>
                      <a:pPr marL="38100" marR="38100" algn="r">
                        <a:lnSpc>
                          <a:spcPct val="115000"/>
                        </a:lnSpc>
                        <a:spcBef>
                          <a:spcPts val="0"/>
                        </a:spcBef>
                        <a:spcAft>
                          <a:spcPts val="0"/>
                        </a:spcAft>
                      </a:pPr>
                      <a:r>
                        <a:rPr lang="en-US" sz="2000" dirty="0">
                          <a:solidFill>
                            <a:srgbClr val="000000"/>
                          </a:solidFill>
                          <a:effectLst/>
                          <a:latin typeface="Times New Roman"/>
                          <a:ea typeface="Calibri"/>
                          <a:cs typeface="Times New Roman"/>
                        </a:rPr>
                        <a:t>-4.26</a:t>
                      </a:r>
                      <a:endParaRPr lang="en-US" sz="2000" dirty="0">
                        <a:effectLst/>
                        <a:latin typeface="Calibri"/>
                        <a:ea typeface="Calibri"/>
                        <a:cs typeface="Times New Roman"/>
                      </a:endParaRPr>
                    </a:p>
                  </a:txBody>
                  <a:tcPr marL="0" marR="0" marT="0" marB="0" anchor="ctr"/>
                </a:tc>
                <a:tc>
                  <a:txBody>
                    <a:bodyPr/>
                    <a:lstStyle/>
                    <a:p>
                      <a:pPr marL="38100" marR="38100" algn="r">
                        <a:lnSpc>
                          <a:spcPct val="115000"/>
                        </a:lnSpc>
                        <a:spcBef>
                          <a:spcPts val="0"/>
                        </a:spcBef>
                        <a:spcAft>
                          <a:spcPts val="0"/>
                        </a:spcAft>
                      </a:pPr>
                      <a:r>
                        <a:rPr lang="en-US" sz="2000" dirty="0">
                          <a:solidFill>
                            <a:srgbClr val="000000"/>
                          </a:solidFill>
                          <a:effectLst/>
                          <a:latin typeface="Times New Roman"/>
                          <a:ea typeface="Calibri"/>
                          <a:cs typeface="Times New Roman"/>
                        </a:rPr>
                        <a:t>.000</a:t>
                      </a:r>
                      <a:endParaRPr lang="en-US" sz="2000" dirty="0">
                        <a:effectLst/>
                        <a:latin typeface="Calibri"/>
                        <a:ea typeface="Calibri"/>
                        <a:cs typeface="Times New Roman"/>
                      </a:endParaRPr>
                    </a:p>
                  </a:txBody>
                  <a:tcPr marL="0" marR="0" marT="0" marB="0" anchor="ctr"/>
                </a:tc>
                <a:extLst>
                  <a:ext uri="{0D108BD9-81ED-4DB2-BD59-A6C34878D82A}">
                    <a16:rowId xmlns:a16="http://schemas.microsoft.com/office/drawing/2014/main" xmlns="" val="10001"/>
                  </a:ext>
                </a:extLst>
              </a:tr>
              <a:tr h="584200">
                <a:tc>
                  <a:txBody>
                    <a:bodyPr/>
                    <a:lstStyle/>
                    <a:p>
                      <a:pPr marL="0" marR="38100">
                        <a:lnSpc>
                          <a:spcPct val="115000"/>
                        </a:lnSpc>
                        <a:spcBef>
                          <a:spcPts val="0"/>
                        </a:spcBef>
                        <a:spcAft>
                          <a:spcPts val="0"/>
                        </a:spcAft>
                      </a:pPr>
                      <a:r>
                        <a:rPr lang="en-US" sz="2000">
                          <a:solidFill>
                            <a:srgbClr val="000000"/>
                          </a:solidFill>
                          <a:effectLst/>
                          <a:latin typeface="Times New Roman"/>
                          <a:ea typeface="Calibri"/>
                          <a:cs typeface="Times New Roman"/>
                        </a:rPr>
                        <a:t>Female</a:t>
                      </a:r>
                      <a:endParaRPr lang="en-US" sz="2000">
                        <a:effectLst/>
                        <a:latin typeface="Calibri"/>
                        <a:ea typeface="Calibri"/>
                        <a:cs typeface="Times New Roman"/>
                      </a:endParaRPr>
                    </a:p>
                  </a:txBody>
                  <a:tcPr marL="0" marR="0" marT="0" marB="0" anchor="ctr"/>
                </a:tc>
                <a:tc>
                  <a:txBody>
                    <a:bodyPr/>
                    <a:lstStyle/>
                    <a:p>
                      <a:pPr marL="38100" marR="38100" algn="r">
                        <a:lnSpc>
                          <a:spcPct val="115000"/>
                        </a:lnSpc>
                        <a:spcBef>
                          <a:spcPts val="0"/>
                        </a:spcBef>
                        <a:spcAft>
                          <a:spcPts val="0"/>
                        </a:spcAft>
                      </a:pPr>
                      <a:r>
                        <a:rPr lang="en-US" sz="2000">
                          <a:solidFill>
                            <a:srgbClr val="000000"/>
                          </a:solidFill>
                          <a:effectLst/>
                          <a:latin typeface="Times New Roman"/>
                          <a:ea typeface="Calibri"/>
                          <a:cs typeface="Times New Roman"/>
                        </a:rPr>
                        <a:t>231</a:t>
                      </a:r>
                      <a:endParaRPr lang="en-US" sz="2000">
                        <a:effectLst/>
                        <a:latin typeface="Calibri"/>
                        <a:ea typeface="Calibri"/>
                        <a:cs typeface="Times New Roman"/>
                      </a:endParaRPr>
                    </a:p>
                  </a:txBody>
                  <a:tcPr marL="0" marR="0" marT="0" marB="0" anchor="ctr"/>
                </a:tc>
                <a:tc>
                  <a:txBody>
                    <a:bodyPr/>
                    <a:lstStyle/>
                    <a:p>
                      <a:pPr marL="38100" marR="38100" algn="r">
                        <a:lnSpc>
                          <a:spcPct val="115000"/>
                        </a:lnSpc>
                        <a:spcBef>
                          <a:spcPts val="0"/>
                        </a:spcBef>
                        <a:spcAft>
                          <a:spcPts val="0"/>
                        </a:spcAft>
                      </a:pPr>
                      <a:r>
                        <a:rPr lang="en-US" sz="2000">
                          <a:solidFill>
                            <a:srgbClr val="000000"/>
                          </a:solidFill>
                          <a:effectLst/>
                          <a:latin typeface="Times New Roman"/>
                          <a:ea typeface="Calibri"/>
                          <a:cs typeface="Times New Roman"/>
                        </a:rPr>
                        <a:t>3.15</a:t>
                      </a:r>
                      <a:endParaRPr lang="en-US" sz="2000">
                        <a:effectLst/>
                        <a:latin typeface="Calibri"/>
                        <a:ea typeface="Calibri"/>
                        <a:cs typeface="Times New Roman"/>
                      </a:endParaRPr>
                    </a:p>
                  </a:txBody>
                  <a:tcPr marL="0" marR="0" marT="0" marB="0" anchor="ctr"/>
                </a:tc>
                <a:tc>
                  <a:txBody>
                    <a:bodyPr/>
                    <a:lstStyle/>
                    <a:p>
                      <a:pPr marL="38100" marR="38100" algn="r">
                        <a:lnSpc>
                          <a:spcPct val="115000"/>
                        </a:lnSpc>
                        <a:spcBef>
                          <a:spcPts val="0"/>
                        </a:spcBef>
                        <a:spcAft>
                          <a:spcPts val="0"/>
                        </a:spcAft>
                      </a:pPr>
                      <a:r>
                        <a:rPr lang="en-US" sz="2000">
                          <a:solidFill>
                            <a:srgbClr val="000000"/>
                          </a:solidFill>
                          <a:effectLst/>
                          <a:latin typeface="Times New Roman"/>
                          <a:ea typeface="Calibri"/>
                          <a:cs typeface="Times New Roman"/>
                        </a:rPr>
                        <a:t>.797</a:t>
                      </a:r>
                      <a:endParaRPr lang="en-US" sz="2000">
                        <a:effectLst/>
                        <a:latin typeface="Calibri"/>
                        <a:ea typeface="Calibri"/>
                        <a:cs typeface="Times New Roman"/>
                      </a:endParaRPr>
                    </a:p>
                  </a:txBody>
                  <a:tcPr marL="0" marR="0" marT="0" marB="0" anchor="ctr"/>
                </a:tc>
                <a:tc>
                  <a:txBody>
                    <a:bodyPr/>
                    <a:lstStyle/>
                    <a:p>
                      <a:pPr marL="38100" marR="38100" algn="r">
                        <a:lnSpc>
                          <a:spcPct val="115000"/>
                        </a:lnSpc>
                        <a:spcBef>
                          <a:spcPts val="0"/>
                        </a:spcBef>
                        <a:spcAft>
                          <a:spcPts val="0"/>
                        </a:spcAft>
                      </a:pPr>
                      <a:r>
                        <a:rPr lang="en-US" sz="2000">
                          <a:solidFill>
                            <a:srgbClr val="000000"/>
                          </a:solidFill>
                          <a:effectLst/>
                          <a:latin typeface="Times New Roman"/>
                          <a:ea typeface="Calibri"/>
                          <a:cs typeface="Times New Roman"/>
                        </a:rPr>
                        <a:t>.052</a:t>
                      </a:r>
                      <a:endParaRPr lang="en-US" sz="2000">
                        <a:effectLst/>
                        <a:latin typeface="Calibri"/>
                        <a:ea typeface="Calibri"/>
                        <a:cs typeface="Times New Roman"/>
                      </a:endParaRPr>
                    </a:p>
                  </a:txBody>
                  <a:tcPr marL="0" marR="0" marT="0" marB="0" anchor="ctr"/>
                </a:tc>
                <a:tc>
                  <a:txBody>
                    <a:bodyPr/>
                    <a:lstStyle/>
                    <a:p>
                      <a:pPr marL="38100" marR="38100" algn="r">
                        <a:lnSpc>
                          <a:spcPct val="115000"/>
                        </a:lnSpc>
                        <a:spcBef>
                          <a:spcPts val="0"/>
                        </a:spcBef>
                        <a:spcAft>
                          <a:spcPts val="0"/>
                        </a:spcAft>
                      </a:pPr>
                      <a:r>
                        <a:rPr lang="en-US" sz="2000" dirty="0">
                          <a:solidFill>
                            <a:srgbClr val="000000"/>
                          </a:solidFill>
                          <a:effectLst/>
                          <a:latin typeface="Times New Roman"/>
                          <a:ea typeface="Calibri"/>
                          <a:cs typeface="Times New Roman"/>
                        </a:rPr>
                        <a:t>-4.15</a:t>
                      </a:r>
                      <a:endParaRPr lang="en-US" sz="2000" dirty="0">
                        <a:effectLst/>
                        <a:latin typeface="Calibri"/>
                        <a:ea typeface="Calibri"/>
                        <a:cs typeface="Times New Roman"/>
                      </a:endParaRPr>
                    </a:p>
                  </a:txBody>
                  <a:tcPr marL="0" marR="0" marT="0" marB="0" anchor="ctr"/>
                </a:tc>
                <a:tc>
                  <a:txBody>
                    <a:bodyPr/>
                    <a:lstStyle/>
                    <a:p>
                      <a:pPr marL="38100" marR="38100" algn="r">
                        <a:lnSpc>
                          <a:spcPct val="115000"/>
                        </a:lnSpc>
                        <a:spcBef>
                          <a:spcPts val="0"/>
                        </a:spcBef>
                        <a:spcAft>
                          <a:spcPts val="0"/>
                        </a:spcAft>
                      </a:pPr>
                      <a:r>
                        <a:rPr lang="en-US" sz="2000" dirty="0">
                          <a:solidFill>
                            <a:srgbClr val="000000"/>
                          </a:solidFill>
                          <a:effectLst/>
                          <a:latin typeface="Times New Roman"/>
                          <a:ea typeface="Calibri"/>
                          <a:cs typeface="Times New Roman"/>
                        </a:rPr>
                        <a:t>.000</a:t>
                      </a:r>
                      <a:endParaRPr lang="en-US" sz="2000" dirty="0">
                        <a:effectLst/>
                        <a:latin typeface="Calibri"/>
                        <a:ea typeface="Calibri"/>
                        <a:cs typeface="Times New Roman"/>
                      </a:endParaRPr>
                    </a:p>
                  </a:txBody>
                  <a:tcPr marL="0" marR="0" marT="0" marB="0" anchor="ct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216486778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990600"/>
            <a:ext cx="7239000" cy="838200"/>
          </a:xfrm>
        </p:spPr>
        <p:txBody>
          <a:bodyPr>
            <a:normAutofit fontScale="90000"/>
          </a:bodyPr>
          <a:lstStyle/>
          <a:p>
            <a:pPr algn="ctr"/>
            <a:r>
              <a:rPr lang="en-US" sz="2700" b="1" dirty="0"/>
              <a:t/>
            </a:r>
            <a:br>
              <a:rPr lang="en-US" sz="2700" b="1" dirty="0"/>
            </a:br>
            <a:r>
              <a:rPr lang="en-US" sz="2700" b="1" dirty="0"/>
              <a:t/>
            </a:r>
            <a:br>
              <a:rPr lang="en-US" sz="2700" b="1" dirty="0"/>
            </a:br>
            <a:r>
              <a:rPr lang="en-US" sz="5300" b="1" dirty="0">
                <a:latin typeface="Times New Roman" pitchFamily="18" charset="0"/>
                <a:cs typeface="Times New Roman" pitchFamily="18" charset="0"/>
              </a:rPr>
              <a:t/>
            </a:r>
            <a:br>
              <a:rPr lang="en-US" sz="5300" b="1" dirty="0">
                <a:latin typeface="Times New Roman" pitchFamily="18" charset="0"/>
                <a:cs typeface="Times New Roman" pitchFamily="18" charset="0"/>
              </a:rPr>
            </a:br>
            <a:r>
              <a:rPr lang="en-US" sz="3100" b="1" i="1" dirty="0">
                <a:latin typeface="Times New Roman" pitchFamily="18" charset="0"/>
                <a:cs typeface="Times New Roman" pitchFamily="18" charset="0"/>
              </a:rPr>
              <a:t>Extent of cyber bullying in different modes of learning and teaching.</a:t>
            </a:r>
            <a:endParaRPr lang="en-US" sz="2700" b="1" i="1"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93724459"/>
              </p:ext>
            </p:extLst>
          </p:nvPr>
        </p:nvGraphicFramePr>
        <p:xfrm>
          <a:off x="1219200" y="2514600"/>
          <a:ext cx="6781800" cy="2481072"/>
        </p:xfrm>
        <a:graphic>
          <a:graphicData uri="http://schemas.openxmlformats.org/drawingml/2006/table">
            <a:tbl>
              <a:tblPr firstRow="1" bandRow="1">
                <a:tableStyleId>{5C22544A-7EE6-4342-B048-85BDC9FD1C3A}</a:tableStyleId>
              </a:tblPr>
              <a:tblGrid>
                <a:gridCol w="2260600">
                  <a:extLst>
                    <a:ext uri="{9D8B030D-6E8A-4147-A177-3AD203B41FA5}">
                      <a16:colId xmlns:a16="http://schemas.microsoft.com/office/drawing/2014/main" xmlns="" val="20000"/>
                    </a:ext>
                  </a:extLst>
                </a:gridCol>
                <a:gridCol w="2260600">
                  <a:extLst>
                    <a:ext uri="{9D8B030D-6E8A-4147-A177-3AD203B41FA5}">
                      <a16:colId xmlns:a16="http://schemas.microsoft.com/office/drawing/2014/main" xmlns="" val="20001"/>
                    </a:ext>
                  </a:extLst>
                </a:gridCol>
                <a:gridCol w="2260600">
                  <a:extLst>
                    <a:ext uri="{9D8B030D-6E8A-4147-A177-3AD203B41FA5}">
                      <a16:colId xmlns:a16="http://schemas.microsoft.com/office/drawing/2014/main" xmlns="" val="20002"/>
                    </a:ext>
                  </a:extLst>
                </a:gridCol>
              </a:tblGrid>
              <a:tr h="609600">
                <a:tc>
                  <a:txBody>
                    <a:bodyPr/>
                    <a:lstStyle/>
                    <a:p>
                      <a:pPr marL="38100" marR="38100">
                        <a:lnSpc>
                          <a:spcPct val="115000"/>
                        </a:lnSpc>
                        <a:spcBef>
                          <a:spcPts val="0"/>
                        </a:spcBef>
                        <a:spcAft>
                          <a:spcPts val="0"/>
                        </a:spcAft>
                      </a:pPr>
                      <a:r>
                        <a:rPr lang="en-US" sz="2400" dirty="0">
                          <a:solidFill>
                            <a:schemeClr val="bg1"/>
                          </a:solidFill>
                          <a:effectLst/>
                          <a:latin typeface="Times New Roman"/>
                          <a:ea typeface="Calibri"/>
                          <a:cs typeface="Times New Roman"/>
                        </a:rPr>
                        <a:t>Mode of teaching and learning </a:t>
                      </a:r>
                      <a:endParaRPr lang="en-US" sz="2400" dirty="0">
                        <a:solidFill>
                          <a:schemeClr val="bg1"/>
                        </a:solidFill>
                        <a:effectLst/>
                        <a:latin typeface="Calibri"/>
                        <a:ea typeface="Calibri"/>
                        <a:cs typeface="Times New Roman"/>
                      </a:endParaRPr>
                    </a:p>
                  </a:txBody>
                  <a:tcPr marL="0" marR="0" marT="0" marB="0"/>
                </a:tc>
                <a:tc>
                  <a:txBody>
                    <a:bodyPr/>
                    <a:lstStyle/>
                    <a:p>
                      <a:pPr marL="38100" marR="38100" algn="ctr">
                        <a:lnSpc>
                          <a:spcPct val="115000"/>
                        </a:lnSpc>
                        <a:spcBef>
                          <a:spcPts val="0"/>
                        </a:spcBef>
                        <a:spcAft>
                          <a:spcPts val="0"/>
                        </a:spcAft>
                      </a:pPr>
                      <a:r>
                        <a:rPr lang="en-US" sz="2400" dirty="0">
                          <a:solidFill>
                            <a:schemeClr val="bg1"/>
                          </a:solidFill>
                          <a:effectLst/>
                          <a:latin typeface="Times New Roman"/>
                          <a:ea typeface="Calibri"/>
                          <a:cs typeface="Times New Roman"/>
                        </a:rPr>
                        <a:t>                                       N</a:t>
                      </a:r>
                      <a:endParaRPr lang="en-US" sz="2400" dirty="0">
                        <a:solidFill>
                          <a:schemeClr val="bg1"/>
                        </a:solidFill>
                        <a:effectLst/>
                        <a:latin typeface="Calibri"/>
                        <a:ea typeface="Calibri"/>
                        <a:cs typeface="Times New Roman"/>
                      </a:endParaRPr>
                    </a:p>
                  </a:txBody>
                  <a:tcPr marL="0" marR="0" marT="0" marB="0"/>
                </a:tc>
                <a:tc>
                  <a:txBody>
                    <a:bodyPr/>
                    <a:lstStyle/>
                    <a:p>
                      <a:pPr marL="38100" marR="38100" algn="ctr">
                        <a:lnSpc>
                          <a:spcPct val="115000"/>
                        </a:lnSpc>
                        <a:spcBef>
                          <a:spcPts val="0"/>
                        </a:spcBef>
                        <a:spcAft>
                          <a:spcPts val="0"/>
                        </a:spcAft>
                      </a:pPr>
                      <a:r>
                        <a:rPr lang="en-US" sz="2400" dirty="0">
                          <a:solidFill>
                            <a:schemeClr val="bg1"/>
                          </a:solidFill>
                          <a:effectLst/>
                          <a:latin typeface="Times New Roman"/>
                          <a:ea typeface="Calibri"/>
                          <a:cs typeface="Times New Roman"/>
                        </a:rPr>
                        <a:t>                                     Mean</a:t>
                      </a:r>
                      <a:endParaRPr lang="en-US" sz="2400" dirty="0">
                        <a:solidFill>
                          <a:schemeClr val="bg1"/>
                        </a:solidFill>
                        <a:effectLst/>
                        <a:latin typeface="Calibri"/>
                        <a:ea typeface="Calibri"/>
                        <a:cs typeface="Times New Roman"/>
                      </a:endParaRPr>
                    </a:p>
                  </a:txBody>
                  <a:tcPr marL="0" marR="0" marT="0" marB="0"/>
                </a:tc>
                <a:extLst>
                  <a:ext uri="{0D108BD9-81ED-4DB2-BD59-A6C34878D82A}">
                    <a16:rowId xmlns:a16="http://schemas.microsoft.com/office/drawing/2014/main" xmlns="" val="10000"/>
                  </a:ext>
                </a:extLst>
              </a:tr>
              <a:tr h="609600">
                <a:tc>
                  <a:txBody>
                    <a:bodyPr/>
                    <a:lstStyle/>
                    <a:p>
                      <a:pPr marL="38100" marR="38100">
                        <a:lnSpc>
                          <a:spcPct val="115000"/>
                        </a:lnSpc>
                        <a:spcBef>
                          <a:spcPts val="0"/>
                        </a:spcBef>
                        <a:spcAft>
                          <a:spcPts val="0"/>
                        </a:spcAft>
                      </a:pPr>
                      <a:r>
                        <a:rPr lang="en-US" sz="2400">
                          <a:solidFill>
                            <a:srgbClr val="000000"/>
                          </a:solidFill>
                          <a:effectLst/>
                          <a:latin typeface="Times New Roman"/>
                          <a:ea typeface="Calibri"/>
                          <a:cs typeface="Times New Roman"/>
                        </a:rPr>
                        <a:t>Online</a:t>
                      </a:r>
                      <a:endParaRPr lang="en-US" sz="2400">
                        <a:effectLst/>
                        <a:latin typeface="Calibri"/>
                        <a:ea typeface="Calibri"/>
                        <a:cs typeface="Times New Roman"/>
                      </a:endParaRPr>
                    </a:p>
                  </a:txBody>
                  <a:tcPr marL="0" marR="0" marT="0" marB="0" anchor="ctr"/>
                </a:tc>
                <a:tc>
                  <a:txBody>
                    <a:bodyPr/>
                    <a:lstStyle/>
                    <a:p>
                      <a:pPr marL="38100" marR="38100" algn="r">
                        <a:lnSpc>
                          <a:spcPct val="115000"/>
                        </a:lnSpc>
                        <a:spcBef>
                          <a:spcPts val="0"/>
                        </a:spcBef>
                        <a:spcAft>
                          <a:spcPts val="0"/>
                        </a:spcAft>
                      </a:pPr>
                      <a:r>
                        <a:rPr lang="en-US" sz="2400" dirty="0">
                          <a:solidFill>
                            <a:srgbClr val="000000"/>
                          </a:solidFill>
                          <a:effectLst/>
                          <a:latin typeface="Times New Roman"/>
                          <a:ea typeface="Calibri"/>
                          <a:cs typeface="Times New Roman"/>
                        </a:rPr>
                        <a:t>280</a:t>
                      </a:r>
                      <a:endParaRPr lang="en-US" sz="2400" dirty="0">
                        <a:effectLst/>
                        <a:latin typeface="Calibri"/>
                        <a:ea typeface="Calibri"/>
                        <a:cs typeface="Times New Roman"/>
                      </a:endParaRPr>
                    </a:p>
                  </a:txBody>
                  <a:tcPr marL="0" marR="0" marT="0" marB="0" anchor="ctr"/>
                </a:tc>
                <a:tc>
                  <a:txBody>
                    <a:bodyPr/>
                    <a:lstStyle/>
                    <a:p>
                      <a:pPr marL="38100" marR="38100" algn="r">
                        <a:lnSpc>
                          <a:spcPct val="115000"/>
                        </a:lnSpc>
                        <a:spcBef>
                          <a:spcPts val="0"/>
                        </a:spcBef>
                        <a:spcAft>
                          <a:spcPts val="0"/>
                        </a:spcAft>
                      </a:pPr>
                      <a:r>
                        <a:rPr lang="en-US" sz="2400">
                          <a:solidFill>
                            <a:srgbClr val="000000"/>
                          </a:solidFill>
                          <a:effectLst/>
                          <a:latin typeface="Times New Roman"/>
                          <a:ea typeface="Calibri"/>
                          <a:cs typeface="Times New Roman"/>
                        </a:rPr>
                        <a:t>2.69</a:t>
                      </a:r>
                      <a:endParaRPr lang="en-US" sz="2400">
                        <a:effectLst/>
                        <a:latin typeface="Calibri"/>
                        <a:ea typeface="Calibri"/>
                        <a:cs typeface="Times New Roman"/>
                      </a:endParaRPr>
                    </a:p>
                  </a:txBody>
                  <a:tcPr marL="0" marR="0" marT="0" marB="0" anchor="ctr"/>
                </a:tc>
                <a:extLst>
                  <a:ext uri="{0D108BD9-81ED-4DB2-BD59-A6C34878D82A}">
                    <a16:rowId xmlns:a16="http://schemas.microsoft.com/office/drawing/2014/main" xmlns="" val="10001"/>
                  </a:ext>
                </a:extLst>
              </a:tr>
              <a:tr h="609600">
                <a:tc>
                  <a:txBody>
                    <a:bodyPr/>
                    <a:lstStyle/>
                    <a:p>
                      <a:pPr marL="38100" marR="38100">
                        <a:lnSpc>
                          <a:spcPct val="115000"/>
                        </a:lnSpc>
                        <a:spcBef>
                          <a:spcPts val="0"/>
                        </a:spcBef>
                        <a:spcAft>
                          <a:spcPts val="0"/>
                        </a:spcAft>
                      </a:pPr>
                      <a:r>
                        <a:rPr lang="en-US" sz="2400">
                          <a:solidFill>
                            <a:srgbClr val="000000"/>
                          </a:solidFill>
                          <a:effectLst/>
                          <a:latin typeface="Times New Roman"/>
                          <a:ea typeface="Calibri"/>
                          <a:cs typeface="Times New Roman"/>
                        </a:rPr>
                        <a:t>Conventional</a:t>
                      </a:r>
                      <a:endParaRPr lang="en-US" sz="2400">
                        <a:effectLst/>
                        <a:latin typeface="Calibri"/>
                        <a:ea typeface="Calibri"/>
                        <a:cs typeface="Times New Roman"/>
                      </a:endParaRPr>
                    </a:p>
                  </a:txBody>
                  <a:tcPr marL="0" marR="0" marT="0" marB="0" anchor="ctr"/>
                </a:tc>
                <a:tc>
                  <a:txBody>
                    <a:bodyPr/>
                    <a:lstStyle/>
                    <a:p>
                      <a:pPr marL="38100" marR="38100" algn="r">
                        <a:lnSpc>
                          <a:spcPct val="115000"/>
                        </a:lnSpc>
                        <a:spcBef>
                          <a:spcPts val="0"/>
                        </a:spcBef>
                        <a:spcAft>
                          <a:spcPts val="0"/>
                        </a:spcAft>
                      </a:pPr>
                      <a:r>
                        <a:rPr lang="en-US" sz="2400" dirty="0">
                          <a:solidFill>
                            <a:srgbClr val="000000"/>
                          </a:solidFill>
                          <a:effectLst/>
                          <a:latin typeface="Times New Roman"/>
                          <a:ea typeface="Calibri"/>
                          <a:cs typeface="Times New Roman"/>
                        </a:rPr>
                        <a:t>240</a:t>
                      </a:r>
                      <a:endParaRPr lang="en-US" sz="2400" dirty="0">
                        <a:effectLst/>
                        <a:latin typeface="Calibri"/>
                        <a:ea typeface="Calibri"/>
                        <a:cs typeface="Times New Roman"/>
                      </a:endParaRPr>
                    </a:p>
                  </a:txBody>
                  <a:tcPr marL="0" marR="0" marT="0" marB="0" anchor="ctr"/>
                </a:tc>
                <a:tc>
                  <a:txBody>
                    <a:bodyPr/>
                    <a:lstStyle/>
                    <a:p>
                      <a:pPr marL="38100" marR="38100" algn="r">
                        <a:lnSpc>
                          <a:spcPct val="115000"/>
                        </a:lnSpc>
                        <a:spcBef>
                          <a:spcPts val="0"/>
                        </a:spcBef>
                        <a:spcAft>
                          <a:spcPts val="0"/>
                        </a:spcAft>
                      </a:pPr>
                      <a:r>
                        <a:rPr lang="en-US" sz="2400" dirty="0">
                          <a:solidFill>
                            <a:srgbClr val="000000"/>
                          </a:solidFill>
                          <a:effectLst/>
                          <a:latin typeface="Times New Roman"/>
                          <a:ea typeface="Calibri"/>
                          <a:cs typeface="Times New Roman"/>
                        </a:rPr>
                        <a:t>3.36</a:t>
                      </a:r>
                      <a:endParaRPr lang="en-US" sz="2400" dirty="0">
                        <a:effectLst/>
                        <a:latin typeface="Calibri"/>
                        <a:ea typeface="Calibri"/>
                        <a:cs typeface="Times New Roman"/>
                      </a:endParaRPr>
                    </a:p>
                  </a:txBody>
                  <a:tcPr marL="0" marR="0" marT="0" marB="0" anchor="ct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363961109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0"/>
            <a:ext cx="8229600" cy="1057922"/>
          </a:xfrm>
        </p:spPr>
        <p:txBody>
          <a:bodyPr>
            <a:normAutofit fontScale="90000"/>
          </a:bodyPr>
          <a:lstStyle/>
          <a:p>
            <a:pPr algn="ctr"/>
            <a:r>
              <a:rPr lang="en-US" sz="3100" b="1" dirty="0">
                <a:latin typeface="Times New Roman" pitchFamily="18" charset="0"/>
                <a:cs typeface="Times New Roman" pitchFamily="18" charset="0"/>
              </a:rPr>
              <a:t/>
            </a:r>
            <a:br>
              <a:rPr lang="en-US" sz="3100" b="1" dirty="0">
                <a:latin typeface="Times New Roman" pitchFamily="18" charset="0"/>
                <a:cs typeface="Times New Roman" pitchFamily="18" charset="0"/>
              </a:rPr>
            </a:br>
            <a:r>
              <a:rPr lang="en-US" sz="3100" b="1" dirty="0">
                <a:latin typeface="Times New Roman" pitchFamily="18" charset="0"/>
                <a:cs typeface="Times New Roman" pitchFamily="18" charset="0"/>
              </a:rPr>
              <a:t/>
            </a:r>
            <a:br>
              <a:rPr lang="en-US" sz="3100" b="1" dirty="0">
                <a:latin typeface="Times New Roman" pitchFamily="18" charset="0"/>
                <a:cs typeface="Times New Roman" pitchFamily="18" charset="0"/>
              </a:rPr>
            </a:br>
            <a:r>
              <a:rPr lang="en-US" sz="3100" b="1" dirty="0">
                <a:latin typeface="Times New Roman" pitchFamily="18" charset="0"/>
                <a:cs typeface="Times New Roman" pitchFamily="18" charset="0"/>
              </a:rPr>
              <a:t/>
            </a:r>
            <a:br>
              <a:rPr lang="en-US" sz="3100" b="1" dirty="0">
                <a:latin typeface="Times New Roman" pitchFamily="18" charset="0"/>
                <a:cs typeface="Times New Roman" pitchFamily="18" charset="0"/>
              </a:rPr>
            </a:br>
            <a:r>
              <a:rPr lang="en-US" sz="3100" b="1" dirty="0">
                <a:latin typeface="Times New Roman" pitchFamily="18" charset="0"/>
                <a:cs typeface="Times New Roman" pitchFamily="18" charset="0"/>
              </a:rPr>
              <a:t/>
            </a:r>
            <a:br>
              <a:rPr lang="en-US" sz="3100" b="1" dirty="0">
                <a:latin typeface="Times New Roman" pitchFamily="18" charset="0"/>
                <a:cs typeface="Times New Roman" pitchFamily="18" charset="0"/>
              </a:rPr>
            </a:br>
            <a:r>
              <a:rPr lang="en-US" sz="3100" b="1" dirty="0">
                <a:latin typeface="Times New Roman" pitchFamily="18" charset="0"/>
                <a:cs typeface="Times New Roman" pitchFamily="18" charset="0"/>
              </a:rPr>
              <a:t/>
            </a:r>
            <a:br>
              <a:rPr lang="en-US" sz="3100" b="1" dirty="0">
                <a:latin typeface="Times New Roman" pitchFamily="18" charset="0"/>
                <a:cs typeface="Times New Roman" pitchFamily="18" charset="0"/>
              </a:rPr>
            </a:br>
            <a:r>
              <a:rPr lang="en-US" dirty="0"/>
              <a:t/>
            </a:r>
            <a:br>
              <a:rPr lang="en-US" dirty="0"/>
            </a:br>
            <a:r>
              <a:rPr lang="en-US" sz="3100" b="1" i="1" dirty="0">
                <a:latin typeface="Times New Roman" pitchFamily="18" charset="0"/>
                <a:cs typeface="Times New Roman" pitchFamily="18" charset="0"/>
              </a:rPr>
              <a:t>Factor level analysis of cyber bullying among students.</a:t>
            </a:r>
            <a:endParaRPr lang="en-US" sz="3100"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41364783"/>
              </p:ext>
            </p:extLst>
          </p:nvPr>
        </p:nvGraphicFramePr>
        <p:xfrm>
          <a:off x="914400" y="2286000"/>
          <a:ext cx="7543800" cy="4211320"/>
        </p:xfrm>
        <a:graphic>
          <a:graphicData uri="http://schemas.openxmlformats.org/drawingml/2006/table">
            <a:tbl>
              <a:tblPr firstRow="1" bandRow="1">
                <a:tableStyleId>{5C22544A-7EE6-4342-B048-85BDC9FD1C3A}</a:tableStyleId>
              </a:tblPr>
              <a:tblGrid>
                <a:gridCol w="1885950">
                  <a:extLst>
                    <a:ext uri="{9D8B030D-6E8A-4147-A177-3AD203B41FA5}">
                      <a16:colId xmlns:a16="http://schemas.microsoft.com/office/drawing/2014/main" xmlns="" val="20000"/>
                    </a:ext>
                  </a:extLst>
                </a:gridCol>
                <a:gridCol w="1885950">
                  <a:extLst>
                    <a:ext uri="{9D8B030D-6E8A-4147-A177-3AD203B41FA5}">
                      <a16:colId xmlns:a16="http://schemas.microsoft.com/office/drawing/2014/main" xmlns="" val="20001"/>
                    </a:ext>
                  </a:extLst>
                </a:gridCol>
                <a:gridCol w="1885950">
                  <a:extLst>
                    <a:ext uri="{9D8B030D-6E8A-4147-A177-3AD203B41FA5}">
                      <a16:colId xmlns:a16="http://schemas.microsoft.com/office/drawing/2014/main" xmlns="" val="20002"/>
                    </a:ext>
                  </a:extLst>
                </a:gridCol>
                <a:gridCol w="1885950">
                  <a:extLst>
                    <a:ext uri="{9D8B030D-6E8A-4147-A177-3AD203B41FA5}">
                      <a16:colId xmlns:a16="http://schemas.microsoft.com/office/drawing/2014/main" xmlns="" val="20003"/>
                    </a:ext>
                  </a:extLst>
                </a:gridCol>
              </a:tblGrid>
              <a:tr h="351790">
                <a:tc>
                  <a:txBody>
                    <a:bodyPr/>
                    <a:lstStyle/>
                    <a:p>
                      <a:pPr marL="38100" marR="38100" algn="l">
                        <a:lnSpc>
                          <a:spcPct val="115000"/>
                        </a:lnSpc>
                        <a:spcBef>
                          <a:spcPts val="0"/>
                        </a:spcBef>
                        <a:spcAft>
                          <a:spcPts val="0"/>
                        </a:spcAft>
                      </a:pPr>
                      <a:r>
                        <a:rPr lang="en-US" sz="2000" dirty="0">
                          <a:solidFill>
                            <a:schemeClr val="bg1"/>
                          </a:solidFill>
                          <a:effectLst/>
                          <a:latin typeface="Times New Roman"/>
                          <a:ea typeface="Calibri"/>
                          <a:cs typeface="Times New Roman"/>
                        </a:rPr>
                        <a:t> Factors</a:t>
                      </a:r>
                      <a:endParaRPr lang="en-US" sz="2000" dirty="0">
                        <a:solidFill>
                          <a:schemeClr val="bg1"/>
                        </a:solidFill>
                        <a:effectLst/>
                        <a:latin typeface="Calibri"/>
                        <a:ea typeface="Calibri"/>
                        <a:cs typeface="Times New Roman"/>
                      </a:endParaRPr>
                    </a:p>
                  </a:txBody>
                  <a:tcPr marL="0" marR="0" marT="0" marB="0"/>
                </a:tc>
                <a:tc>
                  <a:txBody>
                    <a:bodyPr/>
                    <a:lstStyle/>
                    <a:p>
                      <a:pPr marL="38100" marR="38100" algn="ctr">
                        <a:lnSpc>
                          <a:spcPct val="115000"/>
                        </a:lnSpc>
                        <a:spcBef>
                          <a:spcPts val="0"/>
                        </a:spcBef>
                        <a:spcAft>
                          <a:spcPts val="0"/>
                        </a:spcAft>
                      </a:pPr>
                      <a:r>
                        <a:rPr lang="en-US" sz="2000" dirty="0">
                          <a:solidFill>
                            <a:schemeClr val="bg1"/>
                          </a:solidFill>
                          <a:effectLst/>
                          <a:latin typeface="Times New Roman"/>
                          <a:ea typeface="Calibri"/>
                          <a:cs typeface="Times New Roman"/>
                        </a:rPr>
                        <a:t>                   N</a:t>
                      </a:r>
                      <a:endParaRPr lang="en-US" sz="2000" dirty="0">
                        <a:solidFill>
                          <a:schemeClr val="bg1"/>
                        </a:solidFill>
                        <a:effectLst/>
                        <a:latin typeface="Calibri"/>
                        <a:ea typeface="Calibri"/>
                        <a:cs typeface="Times New Roman"/>
                      </a:endParaRPr>
                    </a:p>
                  </a:txBody>
                  <a:tcPr marL="0" marR="0" marT="0" marB="0"/>
                </a:tc>
                <a:tc>
                  <a:txBody>
                    <a:bodyPr/>
                    <a:lstStyle/>
                    <a:p>
                      <a:pPr marL="38100" marR="38100" algn="ctr">
                        <a:lnSpc>
                          <a:spcPct val="115000"/>
                        </a:lnSpc>
                        <a:spcBef>
                          <a:spcPts val="0"/>
                        </a:spcBef>
                        <a:spcAft>
                          <a:spcPts val="0"/>
                        </a:spcAft>
                      </a:pPr>
                      <a:r>
                        <a:rPr lang="en-US" sz="2000">
                          <a:solidFill>
                            <a:schemeClr val="bg1"/>
                          </a:solidFill>
                          <a:effectLst/>
                          <a:latin typeface="Times New Roman"/>
                          <a:ea typeface="Calibri"/>
                          <a:cs typeface="Times New Roman"/>
                        </a:rPr>
                        <a:t>            Mean</a:t>
                      </a:r>
                      <a:endParaRPr lang="en-US" sz="2000">
                        <a:solidFill>
                          <a:schemeClr val="bg1"/>
                        </a:solidFill>
                        <a:effectLst/>
                        <a:latin typeface="Calibri"/>
                        <a:ea typeface="Calibri"/>
                        <a:cs typeface="Times New Roman"/>
                      </a:endParaRPr>
                    </a:p>
                  </a:txBody>
                  <a:tcPr marL="0" marR="0" marT="0" marB="0"/>
                </a:tc>
                <a:tc>
                  <a:txBody>
                    <a:bodyPr/>
                    <a:lstStyle/>
                    <a:p>
                      <a:pPr marL="38100" marR="38100" algn="just">
                        <a:lnSpc>
                          <a:spcPct val="115000"/>
                        </a:lnSpc>
                        <a:spcBef>
                          <a:spcPts val="0"/>
                        </a:spcBef>
                        <a:spcAft>
                          <a:spcPts val="0"/>
                        </a:spcAft>
                      </a:pPr>
                      <a:r>
                        <a:rPr lang="en-US" sz="2000" dirty="0">
                          <a:solidFill>
                            <a:schemeClr val="bg1"/>
                          </a:solidFill>
                          <a:effectLst/>
                          <a:latin typeface="Times New Roman"/>
                          <a:ea typeface="Calibri"/>
                          <a:cs typeface="Times New Roman"/>
                        </a:rPr>
                        <a:t>                   Std.  Deviation</a:t>
                      </a:r>
                      <a:endParaRPr lang="en-US" sz="2000" dirty="0">
                        <a:solidFill>
                          <a:schemeClr val="bg1"/>
                        </a:solidFill>
                        <a:effectLst/>
                        <a:latin typeface="Calibri"/>
                        <a:ea typeface="Calibri"/>
                        <a:cs typeface="Times New Roman"/>
                      </a:endParaRPr>
                    </a:p>
                  </a:txBody>
                  <a:tcPr marL="0" marR="0" marT="0" marB="0"/>
                </a:tc>
                <a:extLst>
                  <a:ext uri="{0D108BD9-81ED-4DB2-BD59-A6C34878D82A}">
                    <a16:rowId xmlns:a16="http://schemas.microsoft.com/office/drawing/2014/main" xmlns="" val="10000"/>
                  </a:ext>
                </a:extLst>
              </a:tr>
              <a:tr h="351790">
                <a:tc>
                  <a:txBody>
                    <a:bodyPr/>
                    <a:lstStyle/>
                    <a:p>
                      <a:pPr marL="38100" marR="38100" algn="l">
                        <a:lnSpc>
                          <a:spcPct val="115000"/>
                        </a:lnSpc>
                        <a:spcBef>
                          <a:spcPts val="0"/>
                        </a:spcBef>
                        <a:spcAft>
                          <a:spcPts val="0"/>
                        </a:spcAft>
                      </a:pPr>
                      <a:r>
                        <a:rPr lang="en-US" sz="2000">
                          <a:solidFill>
                            <a:srgbClr val="000000"/>
                          </a:solidFill>
                          <a:effectLst/>
                          <a:latin typeface="Times New Roman"/>
                          <a:ea typeface="Calibri"/>
                          <a:cs typeface="Times New Roman"/>
                        </a:rPr>
                        <a:t>Nature and extent of Bullying </a:t>
                      </a:r>
                      <a:endParaRPr lang="en-US" sz="2000">
                        <a:effectLst/>
                        <a:latin typeface="Calibri"/>
                        <a:ea typeface="Calibri"/>
                        <a:cs typeface="Times New Roman"/>
                      </a:endParaRPr>
                    </a:p>
                  </a:txBody>
                  <a:tcPr marL="0" marR="0" marT="0" marB="0" anchor="ctr"/>
                </a:tc>
                <a:tc>
                  <a:txBody>
                    <a:bodyPr/>
                    <a:lstStyle/>
                    <a:p>
                      <a:pPr marL="38100" marR="38100" algn="r">
                        <a:lnSpc>
                          <a:spcPct val="115000"/>
                        </a:lnSpc>
                        <a:spcBef>
                          <a:spcPts val="0"/>
                        </a:spcBef>
                        <a:spcAft>
                          <a:spcPts val="0"/>
                        </a:spcAft>
                      </a:pPr>
                      <a:r>
                        <a:rPr lang="en-US" sz="2000">
                          <a:solidFill>
                            <a:srgbClr val="000000"/>
                          </a:solidFill>
                          <a:effectLst/>
                          <a:latin typeface="Times New Roman"/>
                          <a:ea typeface="Calibri"/>
                          <a:cs typeface="Times New Roman"/>
                        </a:rPr>
                        <a:t>520</a:t>
                      </a:r>
                      <a:endParaRPr lang="en-US" sz="2000">
                        <a:effectLst/>
                        <a:latin typeface="Calibri"/>
                        <a:ea typeface="Calibri"/>
                        <a:cs typeface="Times New Roman"/>
                      </a:endParaRPr>
                    </a:p>
                  </a:txBody>
                  <a:tcPr marL="0" marR="0" marT="0" marB="0" anchor="ctr"/>
                </a:tc>
                <a:tc>
                  <a:txBody>
                    <a:bodyPr/>
                    <a:lstStyle/>
                    <a:p>
                      <a:pPr marL="38100" marR="38100" algn="r">
                        <a:lnSpc>
                          <a:spcPct val="115000"/>
                        </a:lnSpc>
                        <a:spcBef>
                          <a:spcPts val="0"/>
                        </a:spcBef>
                        <a:spcAft>
                          <a:spcPts val="0"/>
                        </a:spcAft>
                      </a:pPr>
                      <a:r>
                        <a:rPr lang="en-US" sz="2000">
                          <a:solidFill>
                            <a:srgbClr val="000000"/>
                          </a:solidFill>
                          <a:effectLst/>
                          <a:latin typeface="Times New Roman"/>
                          <a:ea typeface="Calibri"/>
                          <a:cs typeface="Times New Roman"/>
                        </a:rPr>
                        <a:t>3.36</a:t>
                      </a:r>
                      <a:endParaRPr lang="en-US" sz="2000">
                        <a:effectLst/>
                        <a:latin typeface="Calibri"/>
                        <a:ea typeface="Calibri"/>
                        <a:cs typeface="Times New Roman"/>
                      </a:endParaRPr>
                    </a:p>
                  </a:txBody>
                  <a:tcPr marL="0" marR="0" marT="0" marB="0" anchor="ctr"/>
                </a:tc>
                <a:tc>
                  <a:txBody>
                    <a:bodyPr/>
                    <a:lstStyle/>
                    <a:p>
                      <a:pPr marL="38100" marR="38100" algn="r">
                        <a:lnSpc>
                          <a:spcPct val="115000"/>
                        </a:lnSpc>
                        <a:spcBef>
                          <a:spcPts val="0"/>
                        </a:spcBef>
                        <a:spcAft>
                          <a:spcPts val="0"/>
                        </a:spcAft>
                      </a:pPr>
                      <a:r>
                        <a:rPr lang="en-US" sz="2000">
                          <a:solidFill>
                            <a:srgbClr val="000000"/>
                          </a:solidFill>
                          <a:effectLst/>
                          <a:latin typeface="Times New Roman"/>
                          <a:ea typeface="Calibri"/>
                          <a:cs typeface="Times New Roman"/>
                        </a:rPr>
                        <a:t>.700</a:t>
                      </a:r>
                      <a:endParaRPr lang="en-US" sz="2000">
                        <a:effectLst/>
                        <a:latin typeface="Calibri"/>
                        <a:ea typeface="Calibri"/>
                        <a:cs typeface="Times New Roman"/>
                      </a:endParaRPr>
                    </a:p>
                  </a:txBody>
                  <a:tcPr marL="0" marR="0" marT="0" marB="0" anchor="ctr"/>
                </a:tc>
                <a:extLst>
                  <a:ext uri="{0D108BD9-81ED-4DB2-BD59-A6C34878D82A}">
                    <a16:rowId xmlns:a16="http://schemas.microsoft.com/office/drawing/2014/main" xmlns="" val="10001"/>
                  </a:ext>
                </a:extLst>
              </a:tr>
              <a:tr h="351790">
                <a:tc>
                  <a:txBody>
                    <a:bodyPr/>
                    <a:lstStyle/>
                    <a:p>
                      <a:pPr marL="0" marR="38100" algn="l">
                        <a:lnSpc>
                          <a:spcPct val="115000"/>
                        </a:lnSpc>
                        <a:spcBef>
                          <a:spcPts val="0"/>
                        </a:spcBef>
                        <a:spcAft>
                          <a:spcPts val="0"/>
                        </a:spcAft>
                      </a:pPr>
                      <a:r>
                        <a:rPr lang="en-US" sz="2000">
                          <a:solidFill>
                            <a:srgbClr val="000000"/>
                          </a:solidFill>
                          <a:effectLst/>
                          <a:latin typeface="Times New Roman"/>
                          <a:ea typeface="Calibri"/>
                          <a:cs typeface="Times New Roman"/>
                        </a:rPr>
                        <a:t> Flaming</a:t>
                      </a:r>
                      <a:endParaRPr lang="en-US" sz="2000">
                        <a:effectLst/>
                        <a:latin typeface="Calibri"/>
                        <a:ea typeface="Calibri"/>
                        <a:cs typeface="Times New Roman"/>
                      </a:endParaRPr>
                    </a:p>
                  </a:txBody>
                  <a:tcPr marL="0" marR="0" marT="0" marB="0" anchor="ctr"/>
                </a:tc>
                <a:tc>
                  <a:txBody>
                    <a:bodyPr/>
                    <a:lstStyle/>
                    <a:p>
                      <a:pPr marL="38100" marR="38100" algn="r">
                        <a:lnSpc>
                          <a:spcPct val="115000"/>
                        </a:lnSpc>
                        <a:spcBef>
                          <a:spcPts val="0"/>
                        </a:spcBef>
                        <a:spcAft>
                          <a:spcPts val="0"/>
                        </a:spcAft>
                      </a:pPr>
                      <a:r>
                        <a:rPr lang="en-US" sz="2000">
                          <a:solidFill>
                            <a:srgbClr val="000000"/>
                          </a:solidFill>
                          <a:effectLst/>
                          <a:latin typeface="Times New Roman"/>
                          <a:ea typeface="Calibri"/>
                          <a:cs typeface="Times New Roman"/>
                        </a:rPr>
                        <a:t>520</a:t>
                      </a:r>
                      <a:endParaRPr lang="en-US" sz="2000">
                        <a:effectLst/>
                        <a:latin typeface="Calibri"/>
                        <a:ea typeface="Calibri"/>
                        <a:cs typeface="Times New Roman"/>
                      </a:endParaRPr>
                    </a:p>
                  </a:txBody>
                  <a:tcPr marL="0" marR="0" marT="0" marB="0" anchor="ctr"/>
                </a:tc>
                <a:tc>
                  <a:txBody>
                    <a:bodyPr/>
                    <a:lstStyle/>
                    <a:p>
                      <a:pPr marL="38100" marR="38100" algn="r">
                        <a:lnSpc>
                          <a:spcPct val="115000"/>
                        </a:lnSpc>
                        <a:spcBef>
                          <a:spcPts val="0"/>
                        </a:spcBef>
                        <a:spcAft>
                          <a:spcPts val="0"/>
                        </a:spcAft>
                      </a:pPr>
                      <a:r>
                        <a:rPr lang="en-US" sz="2000">
                          <a:solidFill>
                            <a:srgbClr val="000000"/>
                          </a:solidFill>
                          <a:effectLst/>
                          <a:latin typeface="Times New Roman"/>
                          <a:ea typeface="Calibri"/>
                          <a:cs typeface="Times New Roman"/>
                        </a:rPr>
                        <a:t>3.16</a:t>
                      </a:r>
                      <a:endParaRPr lang="en-US" sz="2000">
                        <a:effectLst/>
                        <a:latin typeface="Calibri"/>
                        <a:ea typeface="Calibri"/>
                        <a:cs typeface="Times New Roman"/>
                      </a:endParaRPr>
                    </a:p>
                  </a:txBody>
                  <a:tcPr marL="0" marR="0" marT="0" marB="0" anchor="ctr"/>
                </a:tc>
                <a:tc>
                  <a:txBody>
                    <a:bodyPr/>
                    <a:lstStyle/>
                    <a:p>
                      <a:pPr marL="38100" marR="38100" algn="r">
                        <a:lnSpc>
                          <a:spcPct val="115000"/>
                        </a:lnSpc>
                        <a:spcBef>
                          <a:spcPts val="0"/>
                        </a:spcBef>
                        <a:spcAft>
                          <a:spcPts val="0"/>
                        </a:spcAft>
                      </a:pPr>
                      <a:r>
                        <a:rPr lang="en-US" sz="2000">
                          <a:solidFill>
                            <a:srgbClr val="000000"/>
                          </a:solidFill>
                          <a:effectLst/>
                          <a:latin typeface="Times New Roman"/>
                          <a:ea typeface="Calibri"/>
                          <a:cs typeface="Times New Roman"/>
                        </a:rPr>
                        <a:t>.880</a:t>
                      </a:r>
                      <a:endParaRPr lang="en-US" sz="2000">
                        <a:effectLst/>
                        <a:latin typeface="Calibri"/>
                        <a:ea typeface="Calibri"/>
                        <a:cs typeface="Times New Roman"/>
                      </a:endParaRPr>
                    </a:p>
                  </a:txBody>
                  <a:tcPr marL="0" marR="0" marT="0" marB="0" anchor="ctr"/>
                </a:tc>
                <a:extLst>
                  <a:ext uri="{0D108BD9-81ED-4DB2-BD59-A6C34878D82A}">
                    <a16:rowId xmlns:a16="http://schemas.microsoft.com/office/drawing/2014/main" xmlns="" val="10002"/>
                  </a:ext>
                </a:extLst>
              </a:tr>
              <a:tr h="351790">
                <a:tc>
                  <a:txBody>
                    <a:bodyPr/>
                    <a:lstStyle/>
                    <a:p>
                      <a:pPr marL="38100" marR="38100" algn="l">
                        <a:lnSpc>
                          <a:spcPct val="115000"/>
                        </a:lnSpc>
                        <a:spcBef>
                          <a:spcPts val="0"/>
                        </a:spcBef>
                        <a:spcAft>
                          <a:spcPts val="0"/>
                        </a:spcAft>
                      </a:pPr>
                      <a:r>
                        <a:rPr lang="en-US" sz="2000" dirty="0">
                          <a:solidFill>
                            <a:srgbClr val="000000"/>
                          </a:solidFill>
                          <a:effectLst/>
                          <a:latin typeface="Times New Roman"/>
                          <a:ea typeface="Calibri"/>
                          <a:cs typeface="Times New Roman"/>
                        </a:rPr>
                        <a:t>Harassment and stalking</a:t>
                      </a:r>
                      <a:endParaRPr lang="en-US" sz="2000" dirty="0">
                        <a:effectLst/>
                        <a:latin typeface="Calibri"/>
                        <a:ea typeface="Calibri"/>
                        <a:cs typeface="Times New Roman"/>
                      </a:endParaRPr>
                    </a:p>
                  </a:txBody>
                  <a:tcPr marL="0" marR="0" marT="0" marB="0" anchor="ctr"/>
                </a:tc>
                <a:tc>
                  <a:txBody>
                    <a:bodyPr/>
                    <a:lstStyle/>
                    <a:p>
                      <a:pPr marL="38100" marR="38100" algn="r">
                        <a:lnSpc>
                          <a:spcPct val="115000"/>
                        </a:lnSpc>
                        <a:spcBef>
                          <a:spcPts val="0"/>
                        </a:spcBef>
                        <a:spcAft>
                          <a:spcPts val="0"/>
                        </a:spcAft>
                      </a:pPr>
                      <a:r>
                        <a:rPr lang="en-US" sz="2000">
                          <a:solidFill>
                            <a:srgbClr val="000000"/>
                          </a:solidFill>
                          <a:effectLst/>
                          <a:latin typeface="Times New Roman"/>
                          <a:ea typeface="Calibri"/>
                          <a:cs typeface="Times New Roman"/>
                        </a:rPr>
                        <a:t>520</a:t>
                      </a:r>
                      <a:endParaRPr lang="en-US" sz="2000">
                        <a:effectLst/>
                        <a:latin typeface="Calibri"/>
                        <a:ea typeface="Calibri"/>
                        <a:cs typeface="Times New Roman"/>
                      </a:endParaRPr>
                    </a:p>
                  </a:txBody>
                  <a:tcPr marL="0" marR="0" marT="0" marB="0" anchor="ctr"/>
                </a:tc>
                <a:tc>
                  <a:txBody>
                    <a:bodyPr/>
                    <a:lstStyle/>
                    <a:p>
                      <a:pPr marL="38100" marR="38100" algn="r">
                        <a:lnSpc>
                          <a:spcPct val="115000"/>
                        </a:lnSpc>
                        <a:spcBef>
                          <a:spcPts val="0"/>
                        </a:spcBef>
                        <a:spcAft>
                          <a:spcPts val="0"/>
                        </a:spcAft>
                      </a:pPr>
                      <a:r>
                        <a:rPr lang="en-US" sz="2000">
                          <a:solidFill>
                            <a:srgbClr val="000000"/>
                          </a:solidFill>
                          <a:effectLst/>
                          <a:latin typeface="Times New Roman"/>
                          <a:ea typeface="Calibri"/>
                          <a:cs typeface="Times New Roman"/>
                        </a:rPr>
                        <a:t>3.06</a:t>
                      </a:r>
                      <a:endParaRPr lang="en-US" sz="2000">
                        <a:effectLst/>
                        <a:latin typeface="Calibri"/>
                        <a:ea typeface="Calibri"/>
                        <a:cs typeface="Times New Roman"/>
                      </a:endParaRPr>
                    </a:p>
                  </a:txBody>
                  <a:tcPr marL="0" marR="0" marT="0" marB="0" anchor="ctr"/>
                </a:tc>
                <a:tc>
                  <a:txBody>
                    <a:bodyPr/>
                    <a:lstStyle/>
                    <a:p>
                      <a:pPr marL="38100" marR="38100" algn="r">
                        <a:lnSpc>
                          <a:spcPct val="115000"/>
                        </a:lnSpc>
                        <a:spcBef>
                          <a:spcPts val="0"/>
                        </a:spcBef>
                        <a:spcAft>
                          <a:spcPts val="0"/>
                        </a:spcAft>
                      </a:pPr>
                      <a:r>
                        <a:rPr lang="en-US" sz="2000">
                          <a:solidFill>
                            <a:srgbClr val="000000"/>
                          </a:solidFill>
                          <a:effectLst/>
                          <a:latin typeface="Times New Roman"/>
                          <a:ea typeface="Calibri"/>
                          <a:cs typeface="Times New Roman"/>
                        </a:rPr>
                        <a:t>.908</a:t>
                      </a:r>
                      <a:endParaRPr lang="en-US" sz="2000">
                        <a:effectLst/>
                        <a:latin typeface="Calibri"/>
                        <a:ea typeface="Calibri"/>
                        <a:cs typeface="Times New Roman"/>
                      </a:endParaRPr>
                    </a:p>
                  </a:txBody>
                  <a:tcPr marL="0" marR="0" marT="0" marB="0" anchor="ctr"/>
                </a:tc>
                <a:extLst>
                  <a:ext uri="{0D108BD9-81ED-4DB2-BD59-A6C34878D82A}">
                    <a16:rowId xmlns:a16="http://schemas.microsoft.com/office/drawing/2014/main" xmlns="" val="10003"/>
                  </a:ext>
                </a:extLst>
              </a:tr>
              <a:tr h="351790">
                <a:tc>
                  <a:txBody>
                    <a:bodyPr/>
                    <a:lstStyle/>
                    <a:p>
                      <a:pPr marL="38100" marR="38100" algn="l">
                        <a:lnSpc>
                          <a:spcPct val="115000"/>
                        </a:lnSpc>
                        <a:spcBef>
                          <a:spcPts val="0"/>
                        </a:spcBef>
                        <a:spcAft>
                          <a:spcPts val="0"/>
                        </a:spcAft>
                      </a:pPr>
                      <a:r>
                        <a:rPr lang="en-US" sz="2000">
                          <a:solidFill>
                            <a:srgbClr val="000000"/>
                          </a:solidFill>
                          <a:effectLst/>
                          <a:latin typeface="Times New Roman"/>
                          <a:ea typeface="Calibri"/>
                          <a:cs typeface="Times New Roman"/>
                        </a:rPr>
                        <a:t>Denigration</a:t>
                      </a:r>
                      <a:endParaRPr lang="en-US" sz="2000">
                        <a:effectLst/>
                        <a:latin typeface="Calibri"/>
                        <a:ea typeface="Calibri"/>
                        <a:cs typeface="Times New Roman"/>
                      </a:endParaRPr>
                    </a:p>
                  </a:txBody>
                  <a:tcPr marL="0" marR="0" marT="0" marB="0" anchor="ctr"/>
                </a:tc>
                <a:tc>
                  <a:txBody>
                    <a:bodyPr/>
                    <a:lstStyle/>
                    <a:p>
                      <a:pPr marL="38100" marR="38100" algn="r">
                        <a:lnSpc>
                          <a:spcPct val="115000"/>
                        </a:lnSpc>
                        <a:spcBef>
                          <a:spcPts val="0"/>
                        </a:spcBef>
                        <a:spcAft>
                          <a:spcPts val="0"/>
                        </a:spcAft>
                      </a:pPr>
                      <a:r>
                        <a:rPr lang="en-US" sz="2000">
                          <a:solidFill>
                            <a:srgbClr val="000000"/>
                          </a:solidFill>
                          <a:effectLst/>
                          <a:latin typeface="Times New Roman"/>
                          <a:ea typeface="Calibri"/>
                          <a:cs typeface="Times New Roman"/>
                        </a:rPr>
                        <a:t>520</a:t>
                      </a:r>
                      <a:endParaRPr lang="en-US" sz="2000">
                        <a:effectLst/>
                        <a:latin typeface="Calibri"/>
                        <a:ea typeface="Calibri"/>
                        <a:cs typeface="Times New Roman"/>
                      </a:endParaRPr>
                    </a:p>
                  </a:txBody>
                  <a:tcPr marL="0" marR="0" marT="0" marB="0" anchor="ctr"/>
                </a:tc>
                <a:tc>
                  <a:txBody>
                    <a:bodyPr/>
                    <a:lstStyle/>
                    <a:p>
                      <a:pPr marL="38100" marR="38100" algn="r">
                        <a:lnSpc>
                          <a:spcPct val="115000"/>
                        </a:lnSpc>
                        <a:spcBef>
                          <a:spcPts val="0"/>
                        </a:spcBef>
                        <a:spcAft>
                          <a:spcPts val="0"/>
                        </a:spcAft>
                      </a:pPr>
                      <a:r>
                        <a:rPr lang="en-US" sz="2000">
                          <a:solidFill>
                            <a:srgbClr val="000000"/>
                          </a:solidFill>
                          <a:effectLst/>
                          <a:latin typeface="Times New Roman"/>
                          <a:ea typeface="Calibri"/>
                          <a:cs typeface="Times New Roman"/>
                        </a:rPr>
                        <a:t>2.98</a:t>
                      </a:r>
                      <a:endParaRPr lang="en-US" sz="2000">
                        <a:effectLst/>
                        <a:latin typeface="Calibri"/>
                        <a:ea typeface="Calibri"/>
                        <a:cs typeface="Times New Roman"/>
                      </a:endParaRPr>
                    </a:p>
                  </a:txBody>
                  <a:tcPr marL="0" marR="0" marT="0" marB="0" anchor="ctr"/>
                </a:tc>
                <a:tc>
                  <a:txBody>
                    <a:bodyPr/>
                    <a:lstStyle/>
                    <a:p>
                      <a:pPr marL="38100" marR="38100" algn="r">
                        <a:lnSpc>
                          <a:spcPct val="115000"/>
                        </a:lnSpc>
                        <a:spcBef>
                          <a:spcPts val="0"/>
                        </a:spcBef>
                        <a:spcAft>
                          <a:spcPts val="0"/>
                        </a:spcAft>
                      </a:pPr>
                      <a:r>
                        <a:rPr lang="en-US" sz="2000">
                          <a:solidFill>
                            <a:srgbClr val="000000"/>
                          </a:solidFill>
                          <a:effectLst/>
                          <a:latin typeface="Times New Roman"/>
                          <a:ea typeface="Calibri"/>
                          <a:cs typeface="Times New Roman"/>
                        </a:rPr>
                        <a:t>1.10</a:t>
                      </a:r>
                      <a:endParaRPr lang="en-US" sz="2000">
                        <a:effectLst/>
                        <a:latin typeface="Calibri"/>
                        <a:ea typeface="Calibri"/>
                        <a:cs typeface="Times New Roman"/>
                      </a:endParaRPr>
                    </a:p>
                  </a:txBody>
                  <a:tcPr marL="0" marR="0" marT="0" marB="0" anchor="ctr"/>
                </a:tc>
                <a:extLst>
                  <a:ext uri="{0D108BD9-81ED-4DB2-BD59-A6C34878D82A}">
                    <a16:rowId xmlns:a16="http://schemas.microsoft.com/office/drawing/2014/main" xmlns="" val="10004"/>
                  </a:ext>
                </a:extLst>
              </a:tr>
              <a:tr h="351790">
                <a:tc>
                  <a:txBody>
                    <a:bodyPr/>
                    <a:lstStyle/>
                    <a:p>
                      <a:pPr marL="38100" marR="38100" algn="l">
                        <a:lnSpc>
                          <a:spcPct val="115000"/>
                        </a:lnSpc>
                        <a:spcBef>
                          <a:spcPts val="0"/>
                        </a:spcBef>
                        <a:spcAft>
                          <a:spcPts val="0"/>
                        </a:spcAft>
                      </a:pPr>
                      <a:r>
                        <a:rPr lang="en-US" sz="2000">
                          <a:solidFill>
                            <a:srgbClr val="000000"/>
                          </a:solidFill>
                          <a:effectLst/>
                          <a:latin typeface="Times New Roman"/>
                          <a:ea typeface="Calibri"/>
                          <a:cs typeface="Times New Roman"/>
                        </a:rPr>
                        <a:t>Impersonation</a:t>
                      </a:r>
                      <a:endParaRPr lang="en-US" sz="2000">
                        <a:effectLst/>
                        <a:latin typeface="Calibri"/>
                        <a:ea typeface="Calibri"/>
                        <a:cs typeface="Times New Roman"/>
                      </a:endParaRPr>
                    </a:p>
                  </a:txBody>
                  <a:tcPr marL="0" marR="0" marT="0" marB="0" anchor="ctr"/>
                </a:tc>
                <a:tc>
                  <a:txBody>
                    <a:bodyPr/>
                    <a:lstStyle/>
                    <a:p>
                      <a:pPr marL="38100" marR="38100" algn="r">
                        <a:lnSpc>
                          <a:spcPct val="115000"/>
                        </a:lnSpc>
                        <a:spcBef>
                          <a:spcPts val="0"/>
                        </a:spcBef>
                        <a:spcAft>
                          <a:spcPts val="0"/>
                        </a:spcAft>
                      </a:pPr>
                      <a:r>
                        <a:rPr lang="en-US" sz="2000">
                          <a:solidFill>
                            <a:srgbClr val="000000"/>
                          </a:solidFill>
                          <a:effectLst/>
                          <a:latin typeface="Times New Roman"/>
                          <a:ea typeface="Calibri"/>
                          <a:cs typeface="Times New Roman"/>
                        </a:rPr>
                        <a:t>520</a:t>
                      </a:r>
                      <a:endParaRPr lang="en-US" sz="2000">
                        <a:effectLst/>
                        <a:latin typeface="Calibri"/>
                        <a:ea typeface="Calibri"/>
                        <a:cs typeface="Times New Roman"/>
                      </a:endParaRPr>
                    </a:p>
                  </a:txBody>
                  <a:tcPr marL="0" marR="0" marT="0" marB="0" anchor="ctr"/>
                </a:tc>
                <a:tc>
                  <a:txBody>
                    <a:bodyPr/>
                    <a:lstStyle/>
                    <a:p>
                      <a:pPr marL="38100" marR="38100" algn="r">
                        <a:lnSpc>
                          <a:spcPct val="115000"/>
                        </a:lnSpc>
                        <a:spcBef>
                          <a:spcPts val="0"/>
                        </a:spcBef>
                        <a:spcAft>
                          <a:spcPts val="0"/>
                        </a:spcAft>
                      </a:pPr>
                      <a:r>
                        <a:rPr lang="en-US" sz="2000">
                          <a:solidFill>
                            <a:srgbClr val="000000"/>
                          </a:solidFill>
                          <a:effectLst/>
                          <a:latin typeface="Times New Roman"/>
                          <a:ea typeface="Calibri"/>
                          <a:cs typeface="Times New Roman"/>
                        </a:rPr>
                        <a:t>2.99</a:t>
                      </a:r>
                      <a:endParaRPr lang="en-US" sz="2000">
                        <a:effectLst/>
                        <a:latin typeface="Calibri"/>
                        <a:ea typeface="Calibri"/>
                        <a:cs typeface="Times New Roman"/>
                      </a:endParaRPr>
                    </a:p>
                  </a:txBody>
                  <a:tcPr marL="0" marR="0" marT="0" marB="0" anchor="ctr"/>
                </a:tc>
                <a:tc>
                  <a:txBody>
                    <a:bodyPr/>
                    <a:lstStyle/>
                    <a:p>
                      <a:pPr marL="38100" marR="38100" algn="r">
                        <a:lnSpc>
                          <a:spcPct val="115000"/>
                        </a:lnSpc>
                        <a:spcBef>
                          <a:spcPts val="0"/>
                        </a:spcBef>
                        <a:spcAft>
                          <a:spcPts val="0"/>
                        </a:spcAft>
                      </a:pPr>
                      <a:r>
                        <a:rPr lang="en-US" sz="2000">
                          <a:solidFill>
                            <a:srgbClr val="000000"/>
                          </a:solidFill>
                          <a:effectLst/>
                          <a:latin typeface="Times New Roman"/>
                          <a:ea typeface="Calibri"/>
                          <a:cs typeface="Times New Roman"/>
                        </a:rPr>
                        <a:t>1.08</a:t>
                      </a:r>
                      <a:endParaRPr lang="en-US" sz="2000">
                        <a:effectLst/>
                        <a:latin typeface="Calibri"/>
                        <a:ea typeface="Calibri"/>
                        <a:cs typeface="Times New Roman"/>
                      </a:endParaRPr>
                    </a:p>
                  </a:txBody>
                  <a:tcPr marL="0" marR="0" marT="0" marB="0" anchor="ctr"/>
                </a:tc>
                <a:extLst>
                  <a:ext uri="{0D108BD9-81ED-4DB2-BD59-A6C34878D82A}">
                    <a16:rowId xmlns:a16="http://schemas.microsoft.com/office/drawing/2014/main" xmlns="" val="10005"/>
                  </a:ext>
                </a:extLst>
              </a:tr>
              <a:tr h="351790">
                <a:tc>
                  <a:txBody>
                    <a:bodyPr/>
                    <a:lstStyle/>
                    <a:p>
                      <a:pPr marL="38100" marR="38100" algn="l">
                        <a:lnSpc>
                          <a:spcPct val="115000"/>
                        </a:lnSpc>
                        <a:spcBef>
                          <a:spcPts val="0"/>
                        </a:spcBef>
                        <a:spcAft>
                          <a:spcPts val="0"/>
                        </a:spcAft>
                      </a:pPr>
                      <a:r>
                        <a:rPr lang="en-US" sz="2000" dirty="0">
                          <a:solidFill>
                            <a:srgbClr val="000000"/>
                          </a:solidFill>
                          <a:effectLst/>
                          <a:latin typeface="Times New Roman"/>
                          <a:ea typeface="Calibri"/>
                          <a:cs typeface="Times New Roman"/>
                        </a:rPr>
                        <a:t>Outing and trickery</a:t>
                      </a:r>
                      <a:endParaRPr lang="en-US" sz="2000" dirty="0">
                        <a:effectLst/>
                        <a:latin typeface="Calibri"/>
                        <a:ea typeface="Calibri"/>
                        <a:cs typeface="Times New Roman"/>
                      </a:endParaRPr>
                    </a:p>
                  </a:txBody>
                  <a:tcPr marL="0" marR="0" marT="0" marB="0" anchor="ctr"/>
                </a:tc>
                <a:tc>
                  <a:txBody>
                    <a:bodyPr/>
                    <a:lstStyle/>
                    <a:p>
                      <a:pPr marL="38100" marR="38100" algn="r">
                        <a:lnSpc>
                          <a:spcPct val="115000"/>
                        </a:lnSpc>
                        <a:spcBef>
                          <a:spcPts val="0"/>
                        </a:spcBef>
                        <a:spcAft>
                          <a:spcPts val="0"/>
                        </a:spcAft>
                      </a:pPr>
                      <a:r>
                        <a:rPr lang="en-US" sz="2000">
                          <a:solidFill>
                            <a:srgbClr val="000000"/>
                          </a:solidFill>
                          <a:effectLst/>
                          <a:latin typeface="Times New Roman"/>
                          <a:ea typeface="Calibri"/>
                          <a:cs typeface="Times New Roman"/>
                        </a:rPr>
                        <a:t>520</a:t>
                      </a:r>
                      <a:endParaRPr lang="en-US" sz="2000">
                        <a:effectLst/>
                        <a:latin typeface="Calibri"/>
                        <a:ea typeface="Calibri"/>
                        <a:cs typeface="Times New Roman"/>
                      </a:endParaRPr>
                    </a:p>
                  </a:txBody>
                  <a:tcPr marL="0" marR="0" marT="0" marB="0" anchor="ctr"/>
                </a:tc>
                <a:tc>
                  <a:txBody>
                    <a:bodyPr/>
                    <a:lstStyle/>
                    <a:p>
                      <a:pPr marL="38100" marR="38100" algn="r">
                        <a:lnSpc>
                          <a:spcPct val="115000"/>
                        </a:lnSpc>
                        <a:spcBef>
                          <a:spcPts val="0"/>
                        </a:spcBef>
                        <a:spcAft>
                          <a:spcPts val="0"/>
                        </a:spcAft>
                      </a:pPr>
                      <a:r>
                        <a:rPr lang="en-US" sz="2000">
                          <a:solidFill>
                            <a:srgbClr val="000000"/>
                          </a:solidFill>
                          <a:effectLst/>
                          <a:latin typeface="Times New Roman"/>
                          <a:ea typeface="Calibri"/>
                          <a:cs typeface="Times New Roman"/>
                        </a:rPr>
                        <a:t>2.79</a:t>
                      </a:r>
                      <a:endParaRPr lang="en-US" sz="2000">
                        <a:effectLst/>
                        <a:latin typeface="Calibri"/>
                        <a:ea typeface="Calibri"/>
                        <a:cs typeface="Times New Roman"/>
                      </a:endParaRPr>
                    </a:p>
                  </a:txBody>
                  <a:tcPr marL="0" marR="0" marT="0" marB="0" anchor="ctr"/>
                </a:tc>
                <a:tc>
                  <a:txBody>
                    <a:bodyPr/>
                    <a:lstStyle/>
                    <a:p>
                      <a:pPr marL="38100" marR="38100" algn="r">
                        <a:lnSpc>
                          <a:spcPct val="115000"/>
                        </a:lnSpc>
                        <a:spcBef>
                          <a:spcPts val="0"/>
                        </a:spcBef>
                        <a:spcAft>
                          <a:spcPts val="0"/>
                        </a:spcAft>
                      </a:pPr>
                      <a:r>
                        <a:rPr lang="en-US" sz="2000">
                          <a:solidFill>
                            <a:srgbClr val="000000"/>
                          </a:solidFill>
                          <a:effectLst/>
                          <a:latin typeface="Times New Roman"/>
                          <a:ea typeface="Calibri"/>
                          <a:cs typeface="Times New Roman"/>
                        </a:rPr>
                        <a:t>1.02</a:t>
                      </a:r>
                      <a:endParaRPr lang="en-US" sz="2000">
                        <a:effectLst/>
                        <a:latin typeface="Calibri"/>
                        <a:ea typeface="Calibri"/>
                        <a:cs typeface="Times New Roman"/>
                      </a:endParaRPr>
                    </a:p>
                  </a:txBody>
                  <a:tcPr marL="0" marR="0" marT="0" marB="0" anchor="ctr"/>
                </a:tc>
                <a:extLst>
                  <a:ext uri="{0D108BD9-81ED-4DB2-BD59-A6C34878D82A}">
                    <a16:rowId xmlns:a16="http://schemas.microsoft.com/office/drawing/2014/main" xmlns="" val="10006"/>
                  </a:ext>
                </a:extLst>
              </a:tr>
              <a:tr h="351790">
                <a:tc>
                  <a:txBody>
                    <a:bodyPr/>
                    <a:lstStyle/>
                    <a:p>
                      <a:pPr marL="38100" marR="38100" algn="l">
                        <a:lnSpc>
                          <a:spcPct val="115000"/>
                        </a:lnSpc>
                        <a:spcBef>
                          <a:spcPts val="0"/>
                        </a:spcBef>
                        <a:spcAft>
                          <a:spcPts val="0"/>
                        </a:spcAft>
                      </a:pPr>
                      <a:r>
                        <a:rPr lang="en-US" sz="2000">
                          <a:solidFill>
                            <a:srgbClr val="000000"/>
                          </a:solidFill>
                          <a:effectLst/>
                          <a:latin typeface="Times New Roman"/>
                          <a:ea typeface="Calibri"/>
                          <a:cs typeface="Times New Roman"/>
                        </a:rPr>
                        <a:t>Exclusion</a:t>
                      </a:r>
                      <a:endParaRPr lang="en-US" sz="2000">
                        <a:effectLst/>
                        <a:latin typeface="Calibri"/>
                        <a:ea typeface="Calibri"/>
                        <a:cs typeface="Times New Roman"/>
                      </a:endParaRPr>
                    </a:p>
                  </a:txBody>
                  <a:tcPr marL="0" marR="0" marT="0" marB="0" anchor="ctr"/>
                </a:tc>
                <a:tc>
                  <a:txBody>
                    <a:bodyPr/>
                    <a:lstStyle/>
                    <a:p>
                      <a:pPr marL="38100" marR="38100" algn="r">
                        <a:lnSpc>
                          <a:spcPct val="115000"/>
                        </a:lnSpc>
                        <a:spcBef>
                          <a:spcPts val="0"/>
                        </a:spcBef>
                        <a:spcAft>
                          <a:spcPts val="0"/>
                        </a:spcAft>
                      </a:pPr>
                      <a:r>
                        <a:rPr lang="en-US" sz="2000">
                          <a:solidFill>
                            <a:srgbClr val="000000"/>
                          </a:solidFill>
                          <a:effectLst/>
                          <a:latin typeface="Times New Roman"/>
                          <a:ea typeface="Calibri"/>
                          <a:cs typeface="Times New Roman"/>
                        </a:rPr>
                        <a:t>520</a:t>
                      </a:r>
                      <a:endParaRPr lang="en-US" sz="2000">
                        <a:effectLst/>
                        <a:latin typeface="Calibri"/>
                        <a:ea typeface="Calibri"/>
                        <a:cs typeface="Times New Roman"/>
                      </a:endParaRPr>
                    </a:p>
                  </a:txBody>
                  <a:tcPr marL="0" marR="0" marT="0" marB="0" anchor="ctr"/>
                </a:tc>
                <a:tc>
                  <a:txBody>
                    <a:bodyPr/>
                    <a:lstStyle/>
                    <a:p>
                      <a:pPr marL="38100" marR="38100" algn="r">
                        <a:lnSpc>
                          <a:spcPct val="115000"/>
                        </a:lnSpc>
                        <a:spcBef>
                          <a:spcPts val="0"/>
                        </a:spcBef>
                        <a:spcAft>
                          <a:spcPts val="0"/>
                        </a:spcAft>
                      </a:pPr>
                      <a:r>
                        <a:rPr lang="en-US" sz="2000">
                          <a:solidFill>
                            <a:srgbClr val="000000"/>
                          </a:solidFill>
                          <a:effectLst/>
                          <a:latin typeface="Times New Roman"/>
                          <a:ea typeface="Calibri"/>
                          <a:cs typeface="Times New Roman"/>
                        </a:rPr>
                        <a:t>2.89</a:t>
                      </a:r>
                      <a:endParaRPr lang="en-US" sz="2000">
                        <a:effectLst/>
                        <a:latin typeface="Calibri"/>
                        <a:ea typeface="Calibri"/>
                        <a:cs typeface="Times New Roman"/>
                      </a:endParaRPr>
                    </a:p>
                  </a:txBody>
                  <a:tcPr marL="0" marR="0" marT="0" marB="0" anchor="ctr"/>
                </a:tc>
                <a:tc>
                  <a:txBody>
                    <a:bodyPr/>
                    <a:lstStyle/>
                    <a:p>
                      <a:pPr marL="38100" marR="38100" algn="r">
                        <a:lnSpc>
                          <a:spcPct val="115000"/>
                        </a:lnSpc>
                        <a:spcBef>
                          <a:spcPts val="0"/>
                        </a:spcBef>
                        <a:spcAft>
                          <a:spcPts val="0"/>
                        </a:spcAft>
                      </a:pPr>
                      <a:r>
                        <a:rPr lang="en-US" sz="2000" dirty="0">
                          <a:solidFill>
                            <a:srgbClr val="000000"/>
                          </a:solidFill>
                          <a:effectLst/>
                          <a:latin typeface="Times New Roman"/>
                          <a:ea typeface="Calibri"/>
                          <a:cs typeface="Times New Roman"/>
                        </a:rPr>
                        <a:t>1.17</a:t>
                      </a:r>
                      <a:endParaRPr lang="en-US" sz="2000" dirty="0">
                        <a:effectLst/>
                        <a:latin typeface="Calibri"/>
                        <a:ea typeface="Calibri"/>
                        <a:cs typeface="Times New Roman"/>
                      </a:endParaRPr>
                    </a:p>
                  </a:txBody>
                  <a:tcPr marL="0" marR="0" marT="0" marB="0" anchor="ct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198920742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noAutofit/>
          </a:bodyPr>
          <a:lstStyle/>
          <a:p>
            <a:pPr algn="ctr"/>
            <a:r>
              <a:rPr lang="en-US" sz="2800" b="1" i="1" dirty="0">
                <a:latin typeface="Times New Roman" pitchFamily="18" charset="0"/>
                <a:cs typeface="Times New Roman" pitchFamily="18" charset="0"/>
              </a:rPr>
              <a:t>Difference of cyber bullying among mode of teaching and learning (online and conventional)</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60040360"/>
              </p:ext>
            </p:extLst>
          </p:nvPr>
        </p:nvGraphicFramePr>
        <p:xfrm>
          <a:off x="1143001" y="2667000"/>
          <a:ext cx="6857998" cy="2683011"/>
        </p:xfrm>
        <a:graphic>
          <a:graphicData uri="http://schemas.openxmlformats.org/drawingml/2006/table">
            <a:tbl>
              <a:tblPr firstRow="1" bandRow="1">
                <a:tableStyleId>{5C22544A-7EE6-4342-B048-85BDC9FD1C3A}</a:tableStyleId>
              </a:tblPr>
              <a:tblGrid>
                <a:gridCol w="979714">
                  <a:extLst>
                    <a:ext uri="{9D8B030D-6E8A-4147-A177-3AD203B41FA5}">
                      <a16:colId xmlns:a16="http://schemas.microsoft.com/office/drawing/2014/main" xmlns="" val="20000"/>
                    </a:ext>
                  </a:extLst>
                </a:gridCol>
                <a:gridCol w="979714">
                  <a:extLst>
                    <a:ext uri="{9D8B030D-6E8A-4147-A177-3AD203B41FA5}">
                      <a16:colId xmlns:a16="http://schemas.microsoft.com/office/drawing/2014/main" xmlns="" val="20001"/>
                    </a:ext>
                  </a:extLst>
                </a:gridCol>
                <a:gridCol w="979714">
                  <a:extLst>
                    <a:ext uri="{9D8B030D-6E8A-4147-A177-3AD203B41FA5}">
                      <a16:colId xmlns:a16="http://schemas.microsoft.com/office/drawing/2014/main" xmlns="" val="20002"/>
                    </a:ext>
                  </a:extLst>
                </a:gridCol>
                <a:gridCol w="979714">
                  <a:extLst>
                    <a:ext uri="{9D8B030D-6E8A-4147-A177-3AD203B41FA5}">
                      <a16:colId xmlns:a16="http://schemas.microsoft.com/office/drawing/2014/main" xmlns="" val="20003"/>
                    </a:ext>
                  </a:extLst>
                </a:gridCol>
                <a:gridCol w="979714">
                  <a:extLst>
                    <a:ext uri="{9D8B030D-6E8A-4147-A177-3AD203B41FA5}">
                      <a16:colId xmlns:a16="http://schemas.microsoft.com/office/drawing/2014/main" xmlns="" val="20004"/>
                    </a:ext>
                  </a:extLst>
                </a:gridCol>
                <a:gridCol w="979714">
                  <a:extLst>
                    <a:ext uri="{9D8B030D-6E8A-4147-A177-3AD203B41FA5}">
                      <a16:colId xmlns:a16="http://schemas.microsoft.com/office/drawing/2014/main" xmlns="" val="20005"/>
                    </a:ext>
                  </a:extLst>
                </a:gridCol>
                <a:gridCol w="979714">
                  <a:extLst>
                    <a:ext uri="{9D8B030D-6E8A-4147-A177-3AD203B41FA5}">
                      <a16:colId xmlns:a16="http://schemas.microsoft.com/office/drawing/2014/main" xmlns="" val="20006"/>
                    </a:ext>
                  </a:extLst>
                </a:gridCol>
              </a:tblGrid>
              <a:tr h="1050017">
                <a:tc>
                  <a:txBody>
                    <a:bodyPr/>
                    <a:lstStyle/>
                    <a:p>
                      <a:pPr marL="38100" marR="38100">
                        <a:lnSpc>
                          <a:spcPct val="115000"/>
                        </a:lnSpc>
                        <a:spcBef>
                          <a:spcPts val="0"/>
                        </a:spcBef>
                        <a:spcAft>
                          <a:spcPts val="0"/>
                        </a:spcAft>
                      </a:pPr>
                      <a:r>
                        <a:rPr lang="en-US" sz="2400" dirty="0">
                          <a:solidFill>
                            <a:schemeClr val="bg1"/>
                          </a:solidFill>
                          <a:effectLst/>
                          <a:latin typeface="Times New Roman"/>
                          <a:ea typeface="Calibri"/>
                          <a:cs typeface="Times New Roman"/>
                        </a:rPr>
                        <a:t>Mode of study</a:t>
                      </a:r>
                      <a:endParaRPr lang="en-US" sz="2000" dirty="0">
                        <a:solidFill>
                          <a:schemeClr val="bg1"/>
                        </a:solidFill>
                        <a:effectLst/>
                        <a:latin typeface="Calibri"/>
                        <a:ea typeface="Calibri"/>
                        <a:cs typeface="Times New Roman"/>
                      </a:endParaRPr>
                    </a:p>
                  </a:txBody>
                  <a:tcPr marL="0" marR="0" marT="0" marB="0"/>
                </a:tc>
                <a:tc>
                  <a:txBody>
                    <a:bodyPr/>
                    <a:lstStyle/>
                    <a:p>
                      <a:pPr marL="38100" marR="38100" algn="ctr">
                        <a:lnSpc>
                          <a:spcPct val="115000"/>
                        </a:lnSpc>
                        <a:spcBef>
                          <a:spcPts val="0"/>
                        </a:spcBef>
                        <a:spcAft>
                          <a:spcPts val="0"/>
                        </a:spcAft>
                      </a:pPr>
                      <a:r>
                        <a:rPr lang="en-US" sz="2400">
                          <a:solidFill>
                            <a:schemeClr val="bg1"/>
                          </a:solidFill>
                          <a:effectLst/>
                          <a:latin typeface="Times New Roman"/>
                          <a:ea typeface="Calibri"/>
                          <a:cs typeface="Times New Roman"/>
                        </a:rPr>
                        <a:t>   N</a:t>
                      </a:r>
                      <a:endParaRPr lang="en-US" sz="2000">
                        <a:solidFill>
                          <a:schemeClr val="bg1"/>
                        </a:solidFill>
                        <a:effectLst/>
                        <a:latin typeface="Calibri"/>
                        <a:ea typeface="Calibri"/>
                        <a:cs typeface="Times New Roman"/>
                      </a:endParaRPr>
                    </a:p>
                  </a:txBody>
                  <a:tcPr marL="0" marR="0" marT="0" marB="0"/>
                </a:tc>
                <a:tc>
                  <a:txBody>
                    <a:bodyPr/>
                    <a:lstStyle/>
                    <a:p>
                      <a:pPr marL="38100" marR="38100" algn="ctr">
                        <a:lnSpc>
                          <a:spcPct val="115000"/>
                        </a:lnSpc>
                        <a:spcBef>
                          <a:spcPts val="0"/>
                        </a:spcBef>
                        <a:spcAft>
                          <a:spcPts val="0"/>
                        </a:spcAft>
                      </a:pPr>
                      <a:r>
                        <a:rPr lang="en-US" sz="2400">
                          <a:solidFill>
                            <a:schemeClr val="bg1"/>
                          </a:solidFill>
                          <a:effectLst/>
                          <a:latin typeface="Times New Roman"/>
                          <a:ea typeface="Calibri"/>
                          <a:cs typeface="Times New Roman"/>
                        </a:rPr>
                        <a:t>   Mean</a:t>
                      </a:r>
                      <a:endParaRPr lang="en-US" sz="2000">
                        <a:solidFill>
                          <a:schemeClr val="bg1"/>
                        </a:solidFill>
                        <a:effectLst/>
                        <a:latin typeface="Calibri"/>
                        <a:ea typeface="Calibri"/>
                        <a:cs typeface="Times New Roman"/>
                      </a:endParaRPr>
                    </a:p>
                  </a:txBody>
                  <a:tcPr marL="0" marR="0" marT="0" marB="0"/>
                </a:tc>
                <a:tc>
                  <a:txBody>
                    <a:bodyPr/>
                    <a:lstStyle/>
                    <a:p>
                      <a:pPr marL="38100" marR="38100" algn="ctr">
                        <a:lnSpc>
                          <a:spcPct val="115000"/>
                        </a:lnSpc>
                        <a:spcBef>
                          <a:spcPts val="0"/>
                        </a:spcBef>
                        <a:spcAft>
                          <a:spcPts val="0"/>
                        </a:spcAft>
                      </a:pPr>
                      <a:r>
                        <a:rPr lang="en-US" sz="2400">
                          <a:solidFill>
                            <a:schemeClr val="bg1"/>
                          </a:solidFill>
                          <a:effectLst/>
                          <a:latin typeface="Times New Roman"/>
                          <a:ea typeface="Calibri"/>
                          <a:cs typeface="Times New Roman"/>
                        </a:rPr>
                        <a:t>  Std. Deviation</a:t>
                      </a:r>
                      <a:endParaRPr lang="en-US" sz="2000">
                        <a:solidFill>
                          <a:schemeClr val="bg1"/>
                        </a:solidFill>
                        <a:effectLst/>
                        <a:latin typeface="Calibri"/>
                        <a:ea typeface="Calibri"/>
                        <a:cs typeface="Times New Roman"/>
                      </a:endParaRPr>
                    </a:p>
                  </a:txBody>
                  <a:tcPr marL="0" marR="0" marT="0" marB="0"/>
                </a:tc>
                <a:tc>
                  <a:txBody>
                    <a:bodyPr/>
                    <a:lstStyle/>
                    <a:p>
                      <a:pPr marL="38100" marR="38100" algn="ctr">
                        <a:lnSpc>
                          <a:spcPct val="115000"/>
                        </a:lnSpc>
                        <a:spcBef>
                          <a:spcPts val="0"/>
                        </a:spcBef>
                        <a:spcAft>
                          <a:spcPts val="0"/>
                        </a:spcAft>
                      </a:pPr>
                      <a:r>
                        <a:rPr lang="en-US" sz="2400">
                          <a:solidFill>
                            <a:schemeClr val="bg1"/>
                          </a:solidFill>
                          <a:effectLst/>
                          <a:latin typeface="Times New Roman"/>
                          <a:ea typeface="Calibri"/>
                          <a:cs typeface="Times New Roman"/>
                        </a:rPr>
                        <a:t>  Std. Error Mean</a:t>
                      </a:r>
                      <a:endParaRPr lang="en-US" sz="2000">
                        <a:solidFill>
                          <a:schemeClr val="bg1"/>
                        </a:solidFill>
                        <a:effectLst/>
                        <a:latin typeface="Calibri"/>
                        <a:ea typeface="Calibri"/>
                        <a:cs typeface="Times New Roman"/>
                      </a:endParaRPr>
                    </a:p>
                  </a:txBody>
                  <a:tcPr marL="0" marR="0" marT="0" marB="0"/>
                </a:tc>
                <a:tc>
                  <a:txBody>
                    <a:bodyPr/>
                    <a:lstStyle/>
                    <a:p>
                      <a:pPr marL="38100" marR="38100" algn="ctr">
                        <a:lnSpc>
                          <a:spcPct val="115000"/>
                        </a:lnSpc>
                        <a:spcBef>
                          <a:spcPts val="0"/>
                        </a:spcBef>
                        <a:spcAft>
                          <a:spcPts val="0"/>
                        </a:spcAft>
                      </a:pPr>
                      <a:r>
                        <a:rPr lang="en-US" sz="2400">
                          <a:solidFill>
                            <a:schemeClr val="bg1"/>
                          </a:solidFill>
                          <a:effectLst/>
                          <a:latin typeface="Times New Roman"/>
                          <a:ea typeface="Calibri"/>
                          <a:cs typeface="Times New Roman"/>
                        </a:rPr>
                        <a:t>            t</a:t>
                      </a:r>
                      <a:endParaRPr lang="en-US" sz="2000">
                        <a:solidFill>
                          <a:schemeClr val="bg1"/>
                        </a:solidFill>
                        <a:effectLst/>
                        <a:latin typeface="Calibri"/>
                        <a:ea typeface="Calibri"/>
                        <a:cs typeface="Times New Roman"/>
                      </a:endParaRPr>
                    </a:p>
                  </a:txBody>
                  <a:tcPr marL="0" marR="0" marT="0" marB="0"/>
                </a:tc>
                <a:tc>
                  <a:txBody>
                    <a:bodyPr/>
                    <a:lstStyle/>
                    <a:p>
                      <a:pPr marL="38100" marR="38100" algn="ctr">
                        <a:lnSpc>
                          <a:spcPct val="115000"/>
                        </a:lnSpc>
                        <a:spcBef>
                          <a:spcPts val="0"/>
                        </a:spcBef>
                        <a:spcAft>
                          <a:spcPts val="0"/>
                        </a:spcAft>
                      </a:pPr>
                      <a:r>
                        <a:rPr lang="en-US" sz="2400" dirty="0">
                          <a:solidFill>
                            <a:schemeClr val="bg1"/>
                          </a:solidFill>
                          <a:effectLst/>
                          <a:latin typeface="Times New Roman"/>
                          <a:ea typeface="Calibri"/>
                          <a:cs typeface="Times New Roman"/>
                        </a:rPr>
                        <a:t>     Sig. (2-tailed)</a:t>
                      </a:r>
                      <a:endParaRPr lang="en-US" sz="2000" dirty="0">
                        <a:solidFill>
                          <a:schemeClr val="bg1"/>
                        </a:solidFill>
                        <a:effectLst/>
                        <a:latin typeface="Calibri"/>
                        <a:ea typeface="Calibri"/>
                        <a:cs typeface="Times New Roman"/>
                      </a:endParaRPr>
                    </a:p>
                  </a:txBody>
                  <a:tcPr marL="0" marR="0" marT="0" marB="0"/>
                </a:tc>
                <a:extLst>
                  <a:ext uri="{0D108BD9-81ED-4DB2-BD59-A6C34878D82A}">
                    <a16:rowId xmlns:a16="http://schemas.microsoft.com/office/drawing/2014/main" xmlns="" val="10000"/>
                  </a:ext>
                </a:extLst>
              </a:tr>
              <a:tr h="579891">
                <a:tc>
                  <a:txBody>
                    <a:bodyPr/>
                    <a:lstStyle/>
                    <a:p>
                      <a:pPr marL="38100" marR="38100">
                        <a:lnSpc>
                          <a:spcPct val="115000"/>
                        </a:lnSpc>
                        <a:spcBef>
                          <a:spcPts val="0"/>
                        </a:spcBef>
                        <a:spcAft>
                          <a:spcPts val="0"/>
                        </a:spcAft>
                      </a:pPr>
                      <a:r>
                        <a:rPr lang="en-US" sz="2400" dirty="0">
                          <a:solidFill>
                            <a:srgbClr val="000000"/>
                          </a:solidFill>
                          <a:effectLst/>
                          <a:latin typeface="Times New Roman"/>
                          <a:ea typeface="Calibri"/>
                          <a:cs typeface="Times New Roman"/>
                        </a:rPr>
                        <a:t>Online</a:t>
                      </a:r>
                      <a:endParaRPr lang="en-US" sz="2000" dirty="0">
                        <a:effectLst/>
                        <a:latin typeface="Calibri"/>
                        <a:ea typeface="Calibri"/>
                        <a:cs typeface="Times New Roman"/>
                      </a:endParaRPr>
                    </a:p>
                  </a:txBody>
                  <a:tcPr marL="0" marR="0" marT="0" marB="0" anchor="ctr"/>
                </a:tc>
                <a:tc>
                  <a:txBody>
                    <a:bodyPr/>
                    <a:lstStyle/>
                    <a:p>
                      <a:pPr marL="38100" marR="38100" algn="r">
                        <a:lnSpc>
                          <a:spcPct val="115000"/>
                        </a:lnSpc>
                        <a:spcBef>
                          <a:spcPts val="0"/>
                        </a:spcBef>
                        <a:spcAft>
                          <a:spcPts val="0"/>
                        </a:spcAft>
                      </a:pPr>
                      <a:r>
                        <a:rPr lang="en-US" sz="2400" dirty="0">
                          <a:solidFill>
                            <a:srgbClr val="000000"/>
                          </a:solidFill>
                          <a:effectLst/>
                          <a:latin typeface="Times New Roman"/>
                          <a:ea typeface="Calibri"/>
                          <a:cs typeface="Times New Roman"/>
                        </a:rPr>
                        <a:t>280</a:t>
                      </a:r>
                      <a:endParaRPr lang="en-US" sz="2000" dirty="0">
                        <a:effectLst/>
                        <a:latin typeface="Calibri"/>
                        <a:ea typeface="Calibri"/>
                        <a:cs typeface="Times New Roman"/>
                      </a:endParaRPr>
                    </a:p>
                  </a:txBody>
                  <a:tcPr marL="0" marR="0" marT="0" marB="0" anchor="ctr"/>
                </a:tc>
                <a:tc>
                  <a:txBody>
                    <a:bodyPr/>
                    <a:lstStyle/>
                    <a:p>
                      <a:pPr marL="38100" marR="38100" algn="r">
                        <a:lnSpc>
                          <a:spcPct val="115000"/>
                        </a:lnSpc>
                        <a:spcBef>
                          <a:spcPts val="0"/>
                        </a:spcBef>
                        <a:spcAft>
                          <a:spcPts val="0"/>
                        </a:spcAft>
                      </a:pPr>
                      <a:r>
                        <a:rPr lang="en-US" sz="2400">
                          <a:solidFill>
                            <a:srgbClr val="000000"/>
                          </a:solidFill>
                          <a:effectLst/>
                          <a:latin typeface="Times New Roman"/>
                          <a:ea typeface="Calibri"/>
                          <a:cs typeface="Times New Roman"/>
                        </a:rPr>
                        <a:t>2.69</a:t>
                      </a:r>
                      <a:endParaRPr lang="en-US" sz="2000">
                        <a:effectLst/>
                        <a:latin typeface="Calibri"/>
                        <a:ea typeface="Calibri"/>
                        <a:cs typeface="Times New Roman"/>
                      </a:endParaRPr>
                    </a:p>
                  </a:txBody>
                  <a:tcPr marL="0" marR="0" marT="0" marB="0" anchor="ctr"/>
                </a:tc>
                <a:tc>
                  <a:txBody>
                    <a:bodyPr/>
                    <a:lstStyle/>
                    <a:p>
                      <a:pPr marL="38100" marR="38100" algn="r">
                        <a:lnSpc>
                          <a:spcPct val="115000"/>
                        </a:lnSpc>
                        <a:spcBef>
                          <a:spcPts val="0"/>
                        </a:spcBef>
                        <a:spcAft>
                          <a:spcPts val="0"/>
                        </a:spcAft>
                      </a:pPr>
                      <a:r>
                        <a:rPr lang="en-US" sz="2400">
                          <a:solidFill>
                            <a:srgbClr val="000000"/>
                          </a:solidFill>
                          <a:effectLst/>
                          <a:latin typeface="Times New Roman"/>
                          <a:ea typeface="Calibri"/>
                          <a:cs typeface="Times New Roman"/>
                        </a:rPr>
                        <a:t>.365</a:t>
                      </a:r>
                      <a:endParaRPr lang="en-US" sz="2000">
                        <a:effectLst/>
                        <a:latin typeface="Calibri"/>
                        <a:ea typeface="Calibri"/>
                        <a:cs typeface="Times New Roman"/>
                      </a:endParaRPr>
                    </a:p>
                  </a:txBody>
                  <a:tcPr marL="0" marR="0" marT="0" marB="0" anchor="ctr"/>
                </a:tc>
                <a:tc>
                  <a:txBody>
                    <a:bodyPr/>
                    <a:lstStyle/>
                    <a:p>
                      <a:pPr marL="38100" marR="38100" algn="r">
                        <a:lnSpc>
                          <a:spcPct val="115000"/>
                        </a:lnSpc>
                        <a:spcBef>
                          <a:spcPts val="0"/>
                        </a:spcBef>
                        <a:spcAft>
                          <a:spcPts val="0"/>
                        </a:spcAft>
                      </a:pPr>
                      <a:r>
                        <a:rPr lang="en-US" sz="2400">
                          <a:solidFill>
                            <a:srgbClr val="000000"/>
                          </a:solidFill>
                          <a:effectLst/>
                          <a:latin typeface="Times New Roman"/>
                          <a:ea typeface="Calibri"/>
                          <a:cs typeface="Times New Roman"/>
                        </a:rPr>
                        <a:t>.022</a:t>
                      </a:r>
                      <a:endParaRPr lang="en-US" sz="2000">
                        <a:effectLst/>
                        <a:latin typeface="Calibri"/>
                        <a:ea typeface="Calibri"/>
                        <a:cs typeface="Times New Roman"/>
                      </a:endParaRPr>
                    </a:p>
                  </a:txBody>
                  <a:tcPr marL="0" marR="0" marT="0" marB="0" anchor="ctr"/>
                </a:tc>
                <a:tc>
                  <a:txBody>
                    <a:bodyPr/>
                    <a:lstStyle/>
                    <a:p>
                      <a:pPr marL="38100" marR="38100" algn="r">
                        <a:lnSpc>
                          <a:spcPct val="115000"/>
                        </a:lnSpc>
                        <a:spcBef>
                          <a:spcPts val="0"/>
                        </a:spcBef>
                        <a:spcAft>
                          <a:spcPts val="0"/>
                        </a:spcAft>
                      </a:pPr>
                      <a:r>
                        <a:rPr lang="en-US" sz="2400">
                          <a:solidFill>
                            <a:srgbClr val="000000"/>
                          </a:solidFill>
                          <a:effectLst/>
                          <a:latin typeface="Times New Roman"/>
                          <a:ea typeface="Calibri"/>
                          <a:cs typeface="Times New Roman"/>
                        </a:rPr>
                        <a:t>-11.96</a:t>
                      </a:r>
                      <a:endParaRPr lang="en-US" sz="2000">
                        <a:effectLst/>
                        <a:latin typeface="Calibri"/>
                        <a:ea typeface="Calibri"/>
                        <a:cs typeface="Times New Roman"/>
                      </a:endParaRPr>
                    </a:p>
                  </a:txBody>
                  <a:tcPr marL="0" marR="0" marT="0" marB="0" anchor="ctr"/>
                </a:tc>
                <a:tc>
                  <a:txBody>
                    <a:bodyPr/>
                    <a:lstStyle/>
                    <a:p>
                      <a:pPr marL="38100" marR="38100" algn="r">
                        <a:lnSpc>
                          <a:spcPct val="115000"/>
                        </a:lnSpc>
                        <a:spcBef>
                          <a:spcPts val="0"/>
                        </a:spcBef>
                        <a:spcAft>
                          <a:spcPts val="0"/>
                        </a:spcAft>
                      </a:pPr>
                      <a:r>
                        <a:rPr lang="en-US" sz="2400">
                          <a:solidFill>
                            <a:srgbClr val="000000"/>
                          </a:solidFill>
                          <a:effectLst/>
                          <a:latin typeface="Times New Roman"/>
                          <a:ea typeface="Calibri"/>
                          <a:cs typeface="Times New Roman"/>
                        </a:rPr>
                        <a:t>.000</a:t>
                      </a:r>
                      <a:endParaRPr lang="en-US" sz="2000">
                        <a:effectLst/>
                        <a:latin typeface="Calibri"/>
                        <a:ea typeface="Calibri"/>
                        <a:cs typeface="Times New Roman"/>
                      </a:endParaRPr>
                    </a:p>
                  </a:txBody>
                  <a:tcPr marL="0" marR="0" marT="0" marB="0" anchor="ctr"/>
                </a:tc>
                <a:extLst>
                  <a:ext uri="{0D108BD9-81ED-4DB2-BD59-A6C34878D82A}">
                    <a16:rowId xmlns:a16="http://schemas.microsoft.com/office/drawing/2014/main" xmlns="" val="10001"/>
                  </a:ext>
                </a:extLst>
              </a:tr>
              <a:tr h="579891">
                <a:tc>
                  <a:txBody>
                    <a:bodyPr/>
                    <a:lstStyle/>
                    <a:p>
                      <a:pPr marL="38100" marR="38100">
                        <a:lnSpc>
                          <a:spcPct val="115000"/>
                        </a:lnSpc>
                        <a:spcBef>
                          <a:spcPts val="0"/>
                        </a:spcBef>
                        <a:spcAft>
                          <a:spcPts val="0"/>
                        </a:spcAft>
                      </a:pPr>
                      <a:r>
                        <a:rPr lang="en-US" sz="2400">
                          <a:solidFill>
                            <a:srgbClr val="000000"/>
                          </a:solidFill>
                          <a:effectLst/>
                          <a:latin typeface="Times New Roman"/>
                          <a:ea typeface="Calibri"/>
                          <a:cs typeface="Times New Roman"/>
                        </a:rPr>
                        <a:t>Conventional</a:t>
                      </a:r>
                      <a:endParaRPr lang="en-US" sz="2000">
                        <a:effectLst/>
                        <a:latin typeface="Calibri"/>
                        <a:ea typeface="Calibri"/>
                        <a:cs typeface="Times New Roman"/>
                      </a:endParaRPr>
                    </a:p>
                  </a:txBody>
                  <a:tcPr marL="0" marR="0" marT="0" marB="0" anchor="ctr"/>
                </a:tc>
                <a:tc>
                  <a:txBody>
                    <a:bodyPr/>
                    <a:lstStyle/>
                    <a:p>
                      <a:pPr marL="38100" marR="38100" algn="r">
                        <a:lnSpc>
                          <a:spcPct val="115000"/>
                        </a:lnSpc>
                        <a:spcBef>
                          <a:spcPts val="0"/>
                        </a:spcBef>
                        <a:spcAft>
                          <a:spcPts val="0"/>
                        </a:spcAft>
                      </a:pPr>
                      <a:r>
                        <a:rPr lang="en-US" sz="2400">
                          <a:solidFill>
                            <a:srgbClr val="000000"/>
                          </a:solidFill>
                          <a:effectLst/>
                          <a:latin typeface="Times New Roman"/>
                          <a:ea typeface="Calibri"/>
                          <a:cs typeface="Times New Roman"/>
                        </a:rPr>
                        <a:t>240</a:t>
                      </a:r>
                      <a:endParaRPr lang="en-US" sz="2000">
                        <a:effectLst/>
                        <a:latin typeface="Calibri"/>
                        <a:ea typeface="Calibri"/>
                        <a:cs typeface="Times New Roman"/>
                      </a:endParaRPr>
                    </a:p>
                  </a:txBody>
                  <a:tcPr marL="0" marR="0" marT="0" marB="0" anchor="ctr"/>
                </a:tc>
                <a:tc>
                  <a:txBody>
                    <a:bodyPr/>
                    <a:lstStyle/>
                    <a:p>
                      <a:pPr marL="38100" marR="38100" algn="r">
                        <a:lnSpc>
                          <a:spcPct val="115000"/>
                        </a:lnSpc>
                        <a:spcBef>
                          <a:spcPts val="0"/>
                        </a:spcBef>
                        <a:spcAft>
                          <a:spcPts val="0"/>
                        </a:spcAft>
                      </a:pPr>
                      <a:r>
                        <a:rPr lang="en-US" sz="2400">
                          <a:solidFill>
                            <a:srgbClr val="000000"/>
                          </a:solidFill>
                          <a:effectLst/>
                          <a:latin typeface="Times New Roman"/>
                          <a:ea typeface="Calibri"/>
                          <a:cs typeface="Times New Roman"/>
                        </a:rPr>
                        <a:t>3.36</a:t>
                      </a:r>
                      <a:endParaRPr lang="en-US" sz="2000">
                        <a:effectLst/>
                        <a:latin typeface="Calibri"/>
                        <a:ea typeface="Calibri"/>
                        <a:cs typeface="Times New Roman"/>
                      </a:endParaRPr>
                    </a:p>
                  </a:txBody>
                  <a:tcPr marL="0" marR="0" marT="0" marB="0" anchor="ctr"/>
                </a:tc>
                <a:tc>
                  <a:txBody>
                    <a:bodyPr/>
                    <a:lstStyle/>
                    <a:p>
                      <a:pPr marL="38100" marR="38100" algn="r">
                        <a:lnSpc>
                          <a:spcPct val="115000"/>
                        </a:lnSpc>
                        <a:spcBef>
                          <a:spcPts val="0"/>
                        </a:spcBef>
                        <a:spcAft>
                          <a:spcPts val="0"/>
                        </a:spcAft>
                      </a:pPr>
                      <a:r>
                        <a:rPr lang="en-US" sz="2400" dirty="0">
                          <a:solidFill>
                            <a:srgbClr val="000000"/>
                          </a:solidFill>
                          <a:effectLst/>
                          <a:latin typeface="Times New Roman"/>
                          <a:ea typeface="Calibri"/>
                          <a:cs typeface="Times New Roman"/>
                        </a:rPr>
                        <a:t>.855</a:t>
                      </a:r>
                      <a:endParaRPr lang="en-US" sz="2000" dirty="0">
                        <a:effectLst/>
                        <a:latin typeface="Calibri"/>
                        <a:ea typeface="Calibri"/>
                        <a:cs typeface="Times New Roman"/>
                      </a:endParaRPr>
                    </a:p>
                  </a:txBody>
                  <a:tcPr marL="0" marR="0" marT="0" marB="0" anchor="ctr"/>
                </a:tc>
                <a:tc>
                  <a:txBody>
                    <a:bodyPr/>
                    <a:lstStyle/>
                    <a:p>
                      <a:pPr marL="38100" marR="38100" algn="r">
                        <a:lnSpc>
                          <a:spcPct val="115000"/>
                        </a:lnSpc>
                        <a:spcBef>
                          <a:spcPts val="0"/>
                        </a:spcBef>
                        <a:spcAft>
                          <a:spcPts val="0"/>
                        </a:spcAft>
                      </a:pPr>
                      <a:r>
                        <a:rPr lang="en-US" sz="2400">
                          <a:solidFill>
                            <a:srgbClr val="000000"/>
                          </a:solidFill>
                          <a:effectLst/>
                          <a:latin typeface="Times New Roman"/>
                          <a:ea typeface="Calibri"/>
                          <a:cs typeface="Times New Roman"/>
                        </a:rPr>
                        <a:t>.055</a:t>
                      </a:r>
                      <a:endParaRPr lang="en-US" sz="2000">
                        <a:effectLst/>
                        <a:latin typeface="Calibri"/>
                        <a:ea typeface="Calibri"/>
                        <a:cs typeface="Times New Roman"/>
                      </a:endParaRPr>
                    </a:p>
                  </a:txBody>
                  <a:tcPr marL="0" marR="0" marT="0" marB="0" anchor="ctr"/>
                </a:tc>
                <a:tc>
                  <a:txBody>
                    <a:bodyPr/>
                    <a:lstStyle/>
                    <a:p>
                      <a:pPr marL="38100" marR="38100" algn="r">
                        <a:lnSpc>
                          <a:spcPct val="115000"/>
                        </a:lnSpc>
                        <a:spcBef>
                          <a:spcPts val="0"/>
                        </a:spcBef>
                        <a:spcAft>
                          <a:spcPts val="0"/>
                        </a:spcAft>
                      </a:pPr>
                      <a:r>
                        <a:rPr lang="en-US" sz="2400">
                          <a:solidFill>
                            <a:srgbClr val="000000"/>
                          </a:solidFill>
                          <a:effectLst/>
                          <a:latin typeface="Times New Roman"/>
                          <a:ea typeface="Calibri"/>
                          <a:cs typeface="Times New Roman"/>
                        </a:rPr>
                        <a:t>-11.34</a:t>
                      </a:r>
                      <a:endParaRPr lang="en-US" sz="2000">
                        <a:effectLst/>
                        <a:latin typeface="Calibri"/>
                        <a:ea typeface="Calibri"/>
                        <a:cs typeface="Times New Roman"/>
                      </a:endParaRPr>
                    </a:p>
                  </a:txBody>
                  <a:tcPr marL="0" marR="0" marT="0" marB="0" anchor="ctr"/>
                </a:tc>
                <a:tc>
                  <a:txBody>
                    <a:bodyPr/>
                    <a:lstStyle/>
                    <a:p>
                      <a:pPr marL="38100" marR="38100" algn="r">
                        <a:lnSpc>
                          <a:spcPct val="115000"/>
                        </a:lnSpc>
                        <a:spcBef>
                          <a:spcPts val="0"/>
                        </a:spcBef>
                        <a:spcAft>
                          <a:spcPts val="0"/>
                        </a:spcAft>
                      </a:pPr>
                      <a:r>
                        <a:rPr lang="en-US" sz="2400" dirty="0">
                          <a:solidFill>
                            <a:srgbClr val="000000"/>
                          </a:solidFill>
                          <a:effectLst/>
                          <a:latin typeface="Times New Roman"/>
                          <a:ea typeface="Calibri"/>
                          <a:cs typeface="Times New Roman"/>
                        </a:rPr>
                        <a:t>.000</a:t>
                      </a:r>
                      <a:endParaRPr lang="en-US" sz="2000" dirty="0">
                        <a:effectLst/>
                        <a:latin typeface="Calibri"/>
                        <a:ea typeface="Calibri"/>
                        <a:cs typeface="Times New Roman"/>
                      </a:endParaRPr>
                    </a:p>
                  </a:txBody>
                  <a:tcPr marL="0" marR="0" marT="0" marB="0" anchor="ct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86038907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229600" cy="1143000"/>
          </a:xfrm>
        </p:spPr>
        <p:txBody>
          <a:bodyPr>
            <a:normAutofit fontScale="90000"/>
          </a:bodyPr>
          <a:lstStyle/>
          <a:p>
            <a:pPr algn="ctr"/>
            <a:r>
              <a:rPr lang="en-US" dirty="0"/>
              <a:t/>
            </a:r>
            <a:br>
              <a:rPr lang="en-US" dirty="0"/>
            </a:br>
            <a:r>
              <a:rPr lang="en-US" sz="4400" b="1" dirty="0">
                <a:latin typeface="Times New Roman" pitchFamily="18" charset="0"/>
                <a:cs typeface="Times New Roman" pitchFamily="18" charset="0"/>
              </a:rPr>
              <a:t>Results:</a:t>
            </a:r>
            <a:endParaRPr lang="en-US" dirty="0"/>
          </a:p>
        </p:txBody>
      </p:sp>
      <p:sp>
        <p:nvSpPr>
          <p:cNvPr id="3" name="Content Placeholder 2"/>
          <p:cNvSpPr>
            <a:spLocks noGrp="1"/>
          </p:cNvSpPr>
          <p:nvPr>
            <p:ph idx="1"/>
          </p:nvPr>
        </p:nvSpPr>
        <p:spPr>
          <a:xfrm>
            <a:off x="914400" y="1905000"/>
            <a:ext cx="6777317" cy="3508977"/>
          </a:xfrm>
        </p:spPr>
        <p:txBody>
          <a:bodyPr>
            <a:normAutofit lnSpcReduction="10000"/>
          </a:bodyPr>
          <a:lstStyle/>
          <a:p>
            <a:pPr marL="68580" indent="0">
              <a:buNone/>
            </a:pPr>
            <a:endParaRPr lang="en-US" sz="2400" dirty="0" smtClean="0">
              <a:solidFill>
                <a:schemeClr val="tx1"/>
              </a:solidFill>
              <a:latin typeface="Times New Roman" pitchFamily="18" charset="0"/>
              <a:cs typeface="Times New Roman" pitchFamily="18" charset="0"/>
            </a:endParaRPr>
          </a:p>
          <a:p>
            <a:pPr marL="68580" indent="0">
              <a:buNone/>
            </a:pPr>
            <a:endParaRPr lang="en-US" sz="2400" dirty="0">
              <a:solidFill>
                <a:schemeClr val="tx1"/>
              </a:solidFill>
              <a:latin typeface="Times New Roman" pitchFamily="18" charset="0"/>
              <a:cs typeface="Times New Roman" pitchFamily="18" charset="0"/>
            </a:endParaRPr>
          </a:p>
          <a:p>
            <a:r>
              <a:rPr lang="en-US" sz="2400" dirty="0">
                <a:solidFill>
                  <a:schemeClr val="tx1"/>
                </a:solidFill>
                <a:latin typeface="Times New Roman" pitchFamily="18" charset="0"/>
                <a:cs typeface="Times New Roman" pitchFamily="18" charset="0"/>
              </a:rPr>
              <a:t>Cyber bullying is an issue of concern for students of HEIs- more than 60% students had experienced cyber bullying in different forms. </a:t>
            </a:r>
          </a:p>
          <a:p>
            <a:pPr marL="68580" indent="0">
              <a:buNone/>
            </a:pPr>
            <a:endParaRPr lang="en-US" dirty="0">
              <a:solidFill>
                <a:schemeClr val="tx1"/>
              </a:solidFill>
              <a:latin typeface="Times New Roman" pitchFamily="18" charset="0"/>
              <a:cs typeface="Times New Roman" pitchFamily="18" charset="0"/>
            </a:endParaRPr>
          </a:p>
          <a:p>
            <a:r>
              <a:rPr lang="en-US" sz="2400" dirty="0">
                <a:solidFill>
                  <a:schemeClr val="tx1"/>
                </a:solidFill>
                <a:latin typeface="Times New Roman" pitchFamily="18" charset="0"/>
                <a:cs typeface="Times New Roman" pitchFamily="18" charset="0"/>
              </a:rPr>
              <a:t>Significant difference </a:t>
            </a:r>
            <a:r>
              <a:rPr lang="en-US" dirty="0">
                <a:solidFill>
                  <a:schemeClr val="tx1"/>
                </a:solidFill>
                <a:latin typeface="Times New Roman" pitchFamily="18" charset="0"/>
                <a:cs typeface="Times New Roman" pitchFamily="18" charset="0"/>
              </a:rPr>
              <a:t>in </a:t>
            </a:r>
            <a:r>
              <a:rPr lang="en-US" sz="2400" dirty="0">
                <a:solidFill>
                  <a:schemeClr val="tx1"/>
                </a:solidFill>
                <a:latin typeface="Times New Roman" pitchFamily="18" charset="0"/>
                <a:cs typeface="Times New Roman" pitchFamily="18" charset="0"/>
              </a:rPr>
              <a:t>cyber bullying between male and females. Female students experienced more cyber bullying.</a:t>
            </a:r>
          </a:p>
          <a:p>
            <a:pPr marL="0" indent="0">
              <a:buNone/>
            </a:pPr>
            <a:endParaRPr lang="en-US" dirty="0"/>
          </a:p>
        </p:txBody>
      </p:sp>
      <p:pic>
        <p:nvPicPr>
          <p:cNvPr id="4" name="Picture 3" descr="download (1).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10200" y="990600"/>
            <a:ext cx="2667000" cy="1635512"/>
          </a:xfrm>
          <a:prstGeom prst="rect">
            <a:avLst/>
          </a:prstGeom>
        </p:spPr>
      </p:pic>
    </p:spTree>
    <p:extLst>
      <p:ext uri="{BB962C8B-B14F-4D97-AF65-F5344CB8AC3E}">
        <p14:creationId xmlns:p14="http://schemas.microsoft.com/office/powerpoint/2010/main" val="47821022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752600"/>
            <a:ext cx="6777317" cy="3508977"/>
          </a:xfrm>
        </p:spPr>
        <p:txBody>
          <a:bodyPr>
            <a:normAutofit/>
          </a:bodyPr>
          <a:lstStyle/>
          <a:p>
            <a:pPr marL="68580" indent="0">
              <a:buNone/>
            </a:pPr>
            <a:endParaRPr lang="en-US" sz="2400" dirty="0">
              <a:latin typeface="Times New Roman" pitchFamily="18" charset="0"/>
              <a:cs typeface="Times New Roman" pitchFamily="18" charset="0"/>
            </a:endParaRPr>
          </a:p>
          <a:p>
            <a:pPr algn="ctr"/>
            <a:r>
              <a:rPr lang="en-US" sz="2800" dirty="0">
                <a:solidFill>
                  <a:schemeClr val="tx1"/>
                </a:solidFill>
                <a:latin typeface="Times New Roman" pitchFamily="18" charset="0"/>
                <a:cs typeface="Times New Roman" pitchFamily="18" charset="0"/>
              </a:rPr>
              <a:t>Cyber bullying is a concern issue </a:t>
            </a:r>
            <a:r>
              <a:rPr lang="en-US" sz="2800" dirty="0" smtClean="0">
                <a:solidFill>
                  <a:schemeClr val="tx1"/>
                </a:solidFill>
                <a:latin typeface="Times New Roman" pitchFamily="18" charset="0"/>
                <a:cs typeface="Times New Roman" pitchFamily="18" charset="0"/>
              </a:rPr>
              <a:t>in</a:t>
            </a:r>
            <a:r>
              <a:rPr lang="en-US" sz="2800" dirty="0" smtClean="0">
                <a:solidFill>
                  <a:schemeClr val="tx1"/>
                </a:solidFill>
                <a:latin typeface="Times New Roman" pitchFamily="18" charset="0"/>
                <a:cs typeface="Times New Roman" pitchFamily="18" charset="0"/>
              </a:rPr>
              <a:t> </a:t>
            </a:r>
            <a:r>
              <a:rPr lang="en-US" sz="2800" dirty="0">
                <a:solidFill>
                  <a:schemeClr val="tx1"/>
                </a:solidFill>
                <a:latin typeface="Times New Roman" pitchFamily="18" charset="0"/>
                <a:cs typeface="Times New Roman" pitchFamily="18" charset="0"/>
              </a:rPr>
              <a:t>HEIs but </a:t>
            </a:r>
            <a:r>
              <a:rPr lang="en-US" sz="2800" dirty="0" smtClean="0">
                <a:solidFill>
                  <a:schemeClr val="tx1"/>
                </a:solidFill>
                <a:latin typeface="Times New Roman" pitchFamily="18" charset="0"/>
                <a:cs typeface="Times New Roman" pitchFamily="18" charset="0"/>
              </a:rPr>
              <a:t>Students </a:t>
            </a:r>
            <a:r>
              <a:rPr lang="en-US" sz="2800" dirty="0">
                <a:solidFill>
                  <a:schemeClr val="tx1"/>
                </a:solidFill>
                <a:latin typeface="Times New Roman" pitchFamily="18" charset="0"/>
                <a:cs typeface="Times New Roman" pitchFamily="18" charset="0"/>
              </a:rPr>
              <a:t>of conventional universities   	had experienced more cyber </a:t>
            </a:r>
            <a:r>
              <a:rPr lang="en-US" sz="2800" dirty="0" smtClean="0">
                <a:solidFill>
                  <a:schemeClr val="tx1"/>
                </a:solidFill>
                <a:latin typeface="Times New Roman" pitchFamily="18" charset="0"/>
                <a:cs typeface="Times New Roman" pitchFamily="18" charset="0"/>
              </a:rPr>
              <a:t>bullying</a:t>
            </a:r>
            <a:r>
              <a:rPr lang="en-US" sz="2800" dirty="0">
                <a:solidFill>
                  <a:schemeClr val="tx1"/>
                </a:solidFill>
              </a:rPr>
              <a:t>.</a:t>
            </a:r>
          </a:p>
          <a:p>
            <a:endParaRPr lang="en-US" dirty="0"/>
          </a:p>
        </p:txBody>
      </p:sp>
    </p:spTree>
    <p:extLst>
      <p:ext uri="{BB962C8B-B14F-4D97-AF65-F5344CB8AC3E}">
        <p14:creationId xmlns:p14="http://schemas.microsoft.com/office/powerpoint/2010/main" val="54246162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xmlns="" id="{4C944744-CA0A-46A4-A3B8-B9D259339E97}"/>
              </a:ext>
            </a:extLst>
          </p:cNvPr>
          <p:cNvGraphicFramePr>
            <a:graphicFrameLocks noGrp="1"/>
          </p:cNvGraphicFramePr>
          <p:nvPr>
            <p:ph idx="1"/>
            <p:extLst>
              <p:ext uri="{D42A27DB-BD31-4B8C-83A1-F6EECF244321}">
                <p14:modId xmlns:p14="http://schemas.microsoft.com/office/powerpoint/2010/main" val="2672611455"/>
              </p:ext>
            </p:extLst>
          </p:nvPr>
        </p:nvGraphicFramePr>
        <p:xfrm>
          <a:off x="1043492" y="914400"/>
          <a:ext cx="6777317"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p:cNvSpPr txBox="1"/>
          <p:nvPr/>
        </p:nvSpPr>
        <p:spPr>
          <a:xfrm>
            <a:off x="2286000" y="228600"/>
            <a:ext cx="4622603" cy="954107"/>
          </a:xfrm>
          <a:prstGeom prst="rect">
            <a:avLst/>
          </a:prstGeom>
          <a:noFill/>
        </p:spPr>
        <p:txBody>
          <a:bodyPr wrap="square" rtlCol="0">
            <a:spAutoFit/>
          </a:bodyPr>
          <a:lstStyle/>
          <a:p>
            <a:pPr algn="ctr"/>
            <a:r>
              <a:rPr lang="en-US" sz="2800" dirty="0">
                <a:latin typeface="Times New Roman"/>
                <a:cs typeface="Times New Roman"/>
              </a:rPr>
              <a:t/>
            </a:r>
            <a:br>
              <a:rPr lang="en-US" sz="2800" dirty="0">
                <a:latin typeface="Times New Roman"/>
                <a:cs typeface="Times New Roman"/>
              </a:rPr>
            </a:br>
            <a:r>
              <a:rPr lang="en-US" sz="2800" b="1" dirty="0">
                <a:latin typeface="Times New Roman"/>
                <a:cs typeface="Times New Roman"/>
              </a:rPr>
              <a:t>Conclusion and discussion</a:t>
            </a:r>
            <a:endParaRPr lang="en-US" sz="2800" dirty="0">
              <a:latin typeface="Times New Roman"/>
              <a:cs typeface="Times New Roman"/>
            </a:endParaRPr>
          </a:p>
        </p:txBody>
      </p:sp>
    </p:spTree>
    <p:extLst>
      <p:ext uri="{BB962C8B-B14F-4D97-AF65-F5344CB8AC3E}">
        <p14:creationId xmlns:p14="http://schemas.microsoft.com/office/powerpoint/2010/main" val="15621001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85942EB8-4D03-4B58-BCA9-50AAC9BC927F}"/>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CB6D0BBD-9B71-46EE-82DE-A16CF50F810F}"/>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graphicEl>
                                              <a:dgm id="{938A759E-07F0-441D-AE0F-10545178C2E8}"/>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graphicEl>
                                              <a:dgm id="{E9C1D477-8C22-4675-AEA0-212A63E57DBC}"/>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graphicEl>
                                              <a:dgm id="{7BF64B2F-F34E-475E-9352-28253D55CD65}"/>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AC468324-9642-474F-A822-6B80512526B3}"/>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graphicEl>
                                              <a:dgm id="{E277178A-3ADD-45D5-8DE7-78CD2E00320E}"/>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graphicEl>
                                              <a:dgm id="{38992854-70F3-4BD7-BCE9-263A93ABF4CB}"/>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graphicEl>
                                              <a:dgm id="{A3B9F69A-A55C-4AF5-9870-26EE7BA4A32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3810000" cy="5105400"/>
          </a:xfrm>
        </p:spPr>
        <p:txBody>
          <a:bodyPr>
            <a:normAutofit/>
          </a:bodyPr>
          <a:lstStyle/>
          <a:p>
            <a:r>
              <a:rPr lang="en-US" sz="2400" b="1" dirty="0" smtClean="0">
                <a:solidFill>
                  <a:schemeClr val="tx2">
                    <a:lumMod val="75000"/>
                  </a:schemeClr>
                </a:solidFill>
                <a:latin typeface="Times New Roman" pitchFamily="18" charset="0"/>
                <a:cs typeface="Times New Roman" pitchFamily="18" charset="0"/>
              </a:rPr>
              <a:t>A </a:t>
            </a:r>
            <a:r>
              <a:rPr lang="en-US" sz="2400" b="1" dirty="0">
                <a:solidFill>
                  <a:schemeClr val="tx2">
                    <a:lumMod val="75000"/>
                  </a:schemeClr>
                </a:solidFill>
                <a:latin typeface="Times New Roman" pitchFamily="18" charset="0"/>
                <a:cs typeface="Times New Roman" pitchFamily="18" charset="0"/>
              </a:rPr>
              <a:t>Comparative Study of Cyber bullying among Students of Online and Conventional Higher Education Institutions in Pakistan</a:t>
            </a:r>
            <a:r>
              <a:rPr lang="en-US" sz="3600" dirty="0"/>
              <a:t/>
            </a:r>
            <a:br>
              <a:rPr lang="en-US" sz="3600" dirty="0"/>
            </a:br>
            <a:endParaRPr lang="en-US" sz="3600" dirty="0"/>
          </a:p>
        </p:txBody>
      </p:sp>
      <p:sp>
        <p:nvSpPr>
          <p:cNvPr id="3" name="Subtitle 2"/>
          <p:cNvSpPr>
            <a:spLocks noGrp="1"/>
          </p:cNvSpPr>
          <p:nvPr>
            <p:ph type="subTitle" idx="1"/>
          </p:nvPr>
        </p:nvSpPr>
        <p:spPr>
          <a:xfrm>
            <a:off x="1371600" y="3581400"/>
            <a:ext cx="6096000" cy="2743200"/>
          </a:xfrm>
        </p:spPr>
        <p:txBody>
          <a:bodyPr>
            <a:normAutofit/>
          </a:bodyPr>
          <a:lstStyle/>
          <a:p>
            <a:pPr algn="r"/>
            <a:r>
              <a:rPr lang="en-US" sz="1600" b="1" dirty="0" err="1">
                <a:latin typeface="Times New Roman" pitchFamily="18" charset="0"/>
                <a:cs typeface="Times New Roman" pitchFamily="18" charset="0"/>
              </a:rPr>
              <a:t>Sameen</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Azmat</a:t>
            </a:r>
            <a:r>
              <a:rPr lang="en-US" sz="1600" b="1" dirty="0">
                <a:latin typeface="Times New Roman" pitchFamily="18" charset="0"/>
                <a:cs typeface="Times New Roman" pitchFamily="18" charset="0"/>
              </a:rPr>
              <a:t> </a:t>
            </a:r>
            <a:endParaRPr lang="en-US" sz="1600" dirty="0">
              <a:latin typeface="Times New Roman" pitchFamily="18" charset="0"/>
              <a:cs typeface="Times New Roman" pitchFamily="18" charset="0"/>
            </a:endParaRPr>
          </a:p>
          <a:p>
            <a:pPr algn="r"/>
            <a:r>
              <a:rPr lang="en-US" sz="1600" dirty="0">
                <a:latin typeface="Times New Roman" pitchFamily="18" charset="0"/>
                <a:cs typeface="Times New Roman" pitchFamily="18" charset="0"/>
              </a:rPr>
              <a:t>Instructor education </a:t>
            </a:r>
          </a:p>
          <a:p>
            <a:pPr algn="r"/>
            <a:r>
              <a:rPr lang="en-US" sz="1600" b="1" dirty="0">
                <a:latin typeface="Times New Roman" pitchFamily="18" charset="0"/>
                <a:cs typeface="Times New Roman" pitchFamily="18" charset="0"/>
              </a:rPr>
              <a:t>Dr. Munawar S. Mirza </a:t>
            </a:r>
            <a:endParaRPr lang="en-US" sz="1600" dirty="0">
              <a:latin typeface="Times New Roman" pitchFamily="18" charset="0"/>
              <a:cs typeface="Times New Roman" pitchFamily="18" charset="0"/>
            </a:endParaRPr>
          </a:p>
          <a:p>
            <a:pPr algn="r"/>
            <a:r>
              <a:rPr lang="en-US" sz="1600" dirty="0">
                <a:latin typeface="Times New Roman" pitchFamily="18" charset="0"/>
                <a:cs typeface="Times New Roman" pitchFamily="18" charset="0"/>
              </a:rPr>
              <a:t>Advisor Academics </a:t>
            </a:r>
          </a:p>
          <a:p>
            <a:pPr algn="r"/>
            <a:r>
              <a:rPr lang="en-US" sz="1600" dirty="0">
                <a:latin typeface="Times New Roman" pitchFamily="18" charset="0"/>
                <a:cs typeface="Times New Roman" pitchFamily="18" charset="0"/>
              </a:rPr>
              <a:t>Virtual university of Pakistan </a:t>
            </a:r>
          </a:p>
          <a:p>
            <a:endParaRPr lang="en-US" dirty="0"/>
          </a:p>
        </p:txBody>
      </p:sp>
    </p:spTree>
    <p:extLst>
      <p:ext uri="{BB962C8B-B14F-4D97-AF65-F5344CB8AC3E}">
        <p14:creationId xmlns:p14="http://schemas.microsoft.com/office/powerpoint/2010/main" val="281110848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20766006"/>
              </p:ext>
            </p:extLst>
          </p:nvPr>
        </p:nvGraphicFramePr>
        <p:xfrm>
          <a:off x="990600" y="838200"/>
          <a:ext cx="6777317"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037513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dgm id="{8D48554E-C774-4B44-8FBF-F6EB6E5D984F}"/>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graphicEl>
                                              <a:dgm id="{2C8A3770-2261-9346-BCEF-18A39D0A7EFB}"/>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graphicEl>
                                              <a:dgm id="{A8E580E6-CA3B-DD43-9D72-354832BC6036}"/>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graphicEl>
                                              <a:dgm id="{FF2038AC-DB14-3141-AB53-4372B09FA5D7}"/>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graphicEl>
                                              <a:dgm id="{AA3EEC38-A509-4943-800A-73771E6D3992}"/>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graphicEl>
                                              <a:dgm id="{F67654A2-CB26-ED4B-ABB9-F282B4132B42}"/>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graphicEl>
                                              <a:dgm id="{9E62E9DB-A67E-1949-8FD7-78797420EC7F}"/>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graphicEl>
                                              <a:dgm id="{D60B2845-8064-3747-92B0-A83A038AB3B8}"/>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graphicEl>
                                              <a:dgm id="{590E2431-9270-5C47-AEDA-D25CBC61BE3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latin typeface="Times New Roman" pitchFamily="18" charset="0"/>
                <a:cs typeface="Times New Roman" pitchFamily="18" charset="0"/>
              </a:rPr>
              <a:t>Recommendations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pPr marL="68580" lvl="0" indent="0">
              <a:buNone/>
            </a:pPr>
            <a:endParaRPr lang="en-US" sz="2400" dirty="0">
              <a:solidFill>
                <a:schemeClr val="tx1"/>
              </a:solidFill>
              <a:latin typeface="Times New Roman" pitchFamily="18" charset="0"/>
              <a:cs typeface="Times New Roman" pitchFamily="18" charset="0"/>
            </a:endParaRPr>
          </a:p>
          <a:p>
            <a:pPr lvl="0"/>
            <a:r>
              <a:rPr lang="en-US" sz="2400" dirty="0">
                <a:solidFill>
                  <a:schemeClr val="tx1"/>
                </a:solidFill>
                <a:latin typeface="Times New Roman" pitchFamily="18" charset="0"/>
                <a:cs typeface="Times New Roman" pitchFamily="18" charset="0"/>
              </a:rPr>
              <a:t>With the passage of time technology will evolve and become more advance from current time, so researchers to address this issue in Pakistan as it is dire need of time</a:t>
            </a:r>
            <a:r>
              <a:rPr lang="en-US" sz="2400" b="1" dirty="0">
                <a:solidFill>
                  <a:schemeClr val="tx1"/>
                </a:solidFill>
                <a:latin typeface="Times New Roman" pitchFamily="18" charset="0"/>
                <a:cs typeface="Times New Roman" pitchFamily="18" charset="0"/>
              </a:rPr>
              <a:t>.</a:t>
            </a:r>
          </a:p>
          <a:p>
            <a:endParaRPr lang="en-US" dirty="0">
              <a:solidFill>
                <a:schemeClr val="tx1"/>
              </a:solidFill>
              <a:latin typeface="Times New Roman" pitchFamily="18" charset="0"/>
              <a:cs typeface="Times New Roman" pitchFamily="18" charset="0"/>
            </a:endParaRPr>
          </a:p>
          <a:p>
            <a:r>
              <a:rPr lang="en-US" dirty="0">
                <a:solidFill>
                  <a:schemeClr val="tx1"/>
                </a:solidFill>
                <a:latin typeface="Times New Roman" pitchFamily="18" charset="0"/>
                <a:cs typeface="Times New Roman" pitchFamily="18" charset="0"/>
              </a:rPr>
              <a:t>Stakeholders should guide and give training related to cyber bullying that how it can be tackled and how to prevent it to make ease in students’ life.</a:t>
            </a:r>
          </a:p>
          <a:p>
            <a:pPr marL="0" lvl="0" indent="0">
              <a:buNone/>
            </a:pPr>
            <a:endParaRPr lang="en-US" dirty="0">
              <a:solidFill>
                <a:schemeClr val="tx1"/>
              </a:solidFill>
              <a:latin typeface="Times New Roman" pitchFamily="18" charset="0"/>
              <a:cs typeface="Times New Roman" pitchFamily="18" charset="0"/>
            </a:endParaRPr>
          </a:p>
          <a:p>
            <a:pPr lvl="0"/>
            <a:r>
              <a:rPr lang="en-US" dirty="0">
                <a:solidFill>
                  <a:schemeClr val="tx1"/>
                </a:solidFill>
                <a:latin typeface="Times New Roman" pitchFamily="18" charset="0"/>
                <a:cs typeface="Times New Roman" pitchFamily="18" charset="0"/>
              </a:rPr>
              <a:t>There are cyber laws in Pakistan that should be part of curriculum to make awareness among students.</a:t>
            </a:r>
          </a:p>
          <a:p>
            <a:pPr lvl="0"/>
            <a:endParaRPr lang="en-US" sz="2400" b="1" dirty="0">
              <a:latin typeface="Times New Roman" pitchFamily="18" charset="0"/>
              <a:cs typeface="Times New Roman" pitchFamily="18" charset="0"/>
            </a:endParaRPr>
          </a:p>
          <a:p>
            <a:pPr marL="0" lvl="0" indent="0">
              <a:buNone/>
            </a:pPr>
            <a:endParaRPr lang="en-US" sz="24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65940796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latin typeface="Times New Roman" pitchFamily="18" charset="0"/>
                <a:cs typeface="Times New Roman" pitchFamily="18" charset="0"/>
              </a:rPr>
              <a:t>Future research </a:t>
            </a:r>
          </a:p>
        </p:txBody>
      </p:sp>
      <p:sp>
        <p:nvSpPr>
          <p:cNvPr id="3" name="Content Placeholder 2"/>
          <p:cNvSpPr>
            <a:spLocks noGrp="1"/>
          </p:cNvSpPr>
          <p:nvPr>
            <p:ph idx="1"/>
          </p:nvPr>
        </p:nvSpPr>
        <p:spPr/>
        <p:txBody>
          <a:bodyPr>
            <a:normAutofit fontScale="85000" lnSpcReduction="20000"/>
          </a:bodyPr>
          <a:lstStyle/>
          <a:p>
            <a:pPr lvl="0"/>
            <a:r>
              <a:rPr lang="en-US" dirty="0">
                <a:solidFill>
                  <a:schemeClr val="tx1"/>
                </a:solidFill>
                <a:latin typeface="Times New Roman" pitchFamily="18" charset="0"/>
                <a:cs typeface="Times New Roman" pitchFamily="18" charset="0"/>
              </a:rPr>
              <a:t>The ongoing issue of cyber bullying among students of higher education is critical for the well being of students it has diverse effects on students’ mental health and their academic life. Stakeholder of education domain should conducted more researches regarding this issue.</a:t>
            </a:r>
          </a:p>
          <a:p>
            <a:pPr marL="0" lvl="0" indent="0">
              <a:buNone/>
            </a:pPr>
            <a:endParaRPr lang="en-US" dirty="0">
              <a:solidFill>
                <a:schemeClr val="tx1"/>
              </a:solidFill>
              <a:latin typeface="Times New Roman" pitchFamily="18" charset="0"/>
              <a:cs typeface="Times New Roman" pitchFamily="18" charset="0"/>
            </a:endParaRPr>
          </a:p>
          <a:p>
            <a:pPr marL="0" lvl="0" indent="0">
              <a:buNone/>
            </a:pPr>
            <a:endParaRPr lang="en-US" dirty="0">
              <a:solidFill>
                <a:schemeClr val="tx1"/>
              </a:solidFill>
              <a:latin typeface="Times New Roman" pitchFamily="18" charset="0"/>
              <a:cs typeface="Times New Roman" pitchFamily="18" charset="0"/>
            </a:endParaRPr>
          </a:p>
          <a:p>
            <a:pPr lvl="0"/>
            <a:r>
              <a:rPr lang="en-US" dirty="0">
                <a:solidFill>
                  <a:schemeClr val="tx1"/>
                </a:solidFill>
                <a:latin typeface="Times New Roman" pitchFamily="18" charset="0"/>
                <a:cs typeface="Times New Roman" pitchFamily="18" charset="0"/>
              </a:rPr>
              <a:t>Internationally relationship of cyber bullying is being researched with different variables like: depression, stress, and suicide rate and etc. Researchers should examine the social and psychological aspects behind cyber bullying and how it is affecting student life and norms of society.</a:t>
            </a:r>
          </a:p>
          <a:p>
            <a:endParaRPr lang="en-US" dirty="0"/>
          </a:p>
        </p:txBody>
      </p:sp>
    </p:spTree>
    <p:extLst>
      <p:ext uri="{BB962C8B-B14F-4D97-AF65-F5344CB8AC3E}">
        <p14:creationId xmlns:p14="http://schemas.microsoft.com/office/powerpoint/2010/main" val="376028995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endParaRPr lang="en-US" dirty="0"/>
          </a:p>
          <a:p>
            <a:endParaRPr lang="en-US" dirty="0">
              <a:latin typeface="Brush Script MT" pitchFamily="66" charset="0"/>
              <a:ea typeface="Arial Unicode MS" pitchFamily="34" charset="-128"/>
              <a:cs typeface="Arabic Typesetting" pitchFamily="66" charset="-78"/>
            </a:endParaRPr>
          </a:p>
          <a:p>
            <a:pPr marL="0" indent="0">
              <a:buNone/>
            </a:pPr>
            <a:r>
              <a:rPr lang="en-US" sz="8000" b="1" dirty="0">
                <a:latin typeface="Edwardian Script ITC" pitchFamily="66" charset="0"/>
                <a:ea typeface="Arial Unicode MS" pitchFamily="34" charset="-128"/>
                <a:cs typeface="Arabic Typesetting" pitchFamily="66" charset="-78"/>
              </a:rPr>
              <a:t>             Thank you </a:t>
            </a:r>
          </a:p>
        </p:txBody>
      </p:sp>
    </p:spTree>
    <p:extLst>
      <p:ext uri="{BB962C8B-B14F-4D97-AF65-F5344CB8AC3E}">
        <p14:creationId xmlns:p14="http://schemas.microsoft.com/office/powerpoint/2010/main" val="413838999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15000"/>
          </a:xfrm>
        </p:spPr>
        <p:txBody>
          <a:bodyPr>
            <a:normAutofit/>
          </a:bodyPr>
          <a:lstStyle/>
          <a:p>
            <a:endParaRPr lang="en-US" sz="2400" dirty="0">
              <a:latin typeface="Times New Roman" pitchFamily="18" charset="0"/>
              <a:cs typeface="Times New Roman" pitchFamily="18" charset="0"/>
            </a:endParaRPr>
          </a:p>
          <a:p>
            <a:pPr marL="0" indent="0" algn="ctr">
              <a:buNone/>
            </a:pPr>
            <a:r>
              <a:rPr lang="en-US" sz="2400" dirty="0">
                <a:solidFill>
                  <a:schemeClr val="accent1"/>
                </a:solidFill>
                <a:latin typeface="Times New Roman" pitchFamily="18" charset="0"/>
                <a:cs typeface="Times New Roman" pitchFamily="18" charset="0"/>
              </a:rPr>
              <a:t> </a:t>
            </a:r>
            <a:r>
              <a:rPr lang="en-US" sz="3200" dirty="0">
                <a:solidFill>
                  <a:schemeClr val="accent1"/>
                </a:solidFill>
                <a:latin typeface="Times New Roman" pitchFamily="18" charset="0"/>
                <a:cs typeface="Times New Roman" pitchFamily="18" charset="0"/>
              </a:rPr>
              <a:t>What is Cyber Bullying?</a:t>
            </a:r>
          </a:p>
          <a:p>
            <a:endParaRPr lang="en-US" sz="2400" dirty="0">
              <a:latin typeface="Times New Roman" pitchFamily="18" charset="0"/>
              <a:cs typeface="Times New Roman" pitchFamily="18" charset="0"/>
            </a:endParaRPr>
          </a:p>
          <a:p>
            <a:pPr marL="68580" indent="0">
              <a:buNone/>
            </a:pPr>
            <a:endParaRPr lang="en-US" sz="2400" dirty="0">
              <a:latin typeface="Times New Roman" pitchFamily="18" charset="0"/>
              <a:cs typeface="Times New Roman" pitchFamily="18" charset="0"/>
            </a:endParaRPr>
          </a:p>
          <a:p>
            <a:pPr algn="ctr"/>
            <a:endParaRPr lang="en-US" sz="2400" dirty="0">
              <a:latin typeface="Times New Roman" pitchFamily="18" charset="0"/>
              <a:cs typeface="Times New Roman" pitchFamily="18" charset="0"/>
            </a:endParaRPr>
          </a:p>
          <a:p>
            <a:pPr algn="ctr"/>
            <a:endParaRPr lang="en-US" sz="2400" dirty="0">
              <a:latin typeface="Times New Roman" pitchFamily="18" charset="0"/>
              <a:cs typeface="Times New Roman" pitchFamily="18" charset="0"/>
            </a:endParaRPr>
          </a:p>
          <a:p>
            <a:pPr algn="ctr"/>
            <a:r>
              <a:rPr lang="en-US" sz="2400" dirty="0">
                <a:latin typeface="Times New Roman" pitchFamily="18" charset="0"/>
                <a:cs typeface="Times New Roman" pitchFamily="18" charset="0"/>
              </a:rPr>
              <a:t>“</a:t>
            </a:r>
            <a:r>
              <a:rPr lang="en-US" sz="2400" dirty="0">
                <a:solidFill>
                  <a:schemeClr val="tx1"/>
                </a:solidFill>
                <a:latin typeface="Times New Roman" pitchFamily="18" charset="0"/>
                <a:cs typeface="Times New Roman" pitchFamily="18" charset="0"/>
              </a:rPr>
              <a:t>Any behavior performed through electronic or digital media by individuals or groups that repeatedly communicates hostile or aggressive messages intended to inflict harm or discomfort on others” (Tokunaga (2010) p. 278). </a:t>
            </a:r>
          </a:p>
        </p:txBody>
      </p:sp>
      <p:pic>
        <p:nvPicPr>
          <p:cNvPr id="2" name="Picture 1" descr="download.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5200" y="1524000"/>
            <a:ext cx="2136350" cy="1600200"/>
          </a:xfrm>
          <a:prstGeom prst="rect">
            <a:avLst/>
          </a:prstGeom>
        </p:spPr>
      </p:pic>
    </p:spTree>
    <p:extLst>
      <p:ext uri="{BB962C8B-B14F-4D97-AF65-F5344CB8AC3E}">
        <p14:creationId xmlns:p14="http://schemas.microsoft.com/office/powerpoint/2010/main" val="295447340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01136"/>
          </a:xfrm>
        </p:spPr>
        <p:txBody>
          <a:bodyPr/>
          <a:lstStyle/>
          <a:p>
            <a:pPr algn="ctr"/>
            <a:r>
              <a:rPr lang="en-US" sz="3200" b="1" dirty="0">
                <a:latin typeface="Times New Roman" pitchFamily="18" charset="0"/>
                <a:cs typeface="Times New Roman" pitchFamily="18" charset="0"/>
              </a:rPr>
              <a:t>Introduction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043492" y="1905000"/>
            <a:ext cx="6777317" cy="4267200"/>
          </a:xfrm>
        </p:spPr>
        <p:txBody>
          <a:bodyPr>
            <a:normAutofit/>
          </a:bodyPr>
          <a:lstStyle/>
          <a:p>
            <a:endParaRPr lang="en-US" sz="2400" dirty="0">
              <a:latin typeface="Times New Roman" pitchFamily="18" charset="0"/>
              <a:cs typeface="Times New Roman" pitchFamily="18" charset="0"/>
            </a:endParaRPr>
          </a:p>
          <a:p>
            <a:r>
              <a:rPr lang="en-US" sz="2400" dirty="0">
                <a:solidFill>
                  <a:schemeClr val="tx1"/>
                </a:solidFill>
                <a:latin typeface="Times New Roman" pitchFamily="18" charset="0"/>
                <a:cs typeface="Times New Roman" pitchFamily="18" charset="0"/>
              </a:rPr>
              <a:t>Technology as mode of interaction has also become a mode of bullying known as Cyber Bullying. In HEIs it is an issue of concern for students, teachers and other stakeholders. </a:t>
            </a:r>
          </a:p>
          <a:p>
            <a:pPr marL="68580" indent="0">
              <a:buNone/>
            </a:pPr>
            <a:endParaRPr lang="en-US" sz="2400" dirty="0">
              <a:solidFill>
                <a:schemeClr val="tx1"/>
              </a:solidFill>
              <a:latin typeface="Times New Roman" pitchFamily="18" charset="0"/>
              <a:cs typeface="Times New Roman" pitchFamily="18" charset="0"/>
            </a:endParaRPr>
          </a:p>
          <a:p>
            <a:r>
              <a:rPr lang="en-US" sz="2400" dirty="0">
                <a:solidFill>
                  <a:schemeClr val="tx1"/>
                </a:solidFill>
                <a:latin typeface="Times New Roman" pitchFamily="18" charset="0"/>
                <a:cs typeface="Times New Roman" pitchFamily="18" charset="0"/>
              </a:rPr>
              <a:t>Incidents of Cyber Bullying are reported daily in the news. (</a:t>
            </a:r>
            <a:r>
              <a:rPr lang="en-US" sz="2400" dirty="0" err="1">
                <a:solidFill>
                  <a:schemeClr val="tx1"/>
                </a:solidFill>
                <a:latin typeface="Times New Roman" pitchFamily="18" charset="0"/>
                <a:cs typeface="Times New Roman" pitchFamily="18" charset="0"/>
              </a:rPr>
              <a:t>Elledge</a:t>
            </a:r>
            <a:r>
              <a:rPr lang="en-US" sz="2400" dirty="0">
                <a:solidFill>
                  <a:schemeClr val="tx1"/>
                </a:solidFill>
                <a:latin typeface="Times New Roman" pitchFamily="18" charset="0"/>
                <a:cs typeface="Times New Roman" pitchFamily="18" charset="0"/>
              </a:rPr>
              <a:t>, Williford, Boulton, </a:t>
            </a:r>
            <a:r>
              <a:rPr lang="en-US" sz="2400" dirty="0" err="1">
                <a:solidFill>
                  <a:schemeClr val="tx1"/>
                </a:solidFill>
                <a:latin typeface="Times New Roman" pitchFamily="18" charset="0"/>
                <a:cs typeface="Times New Roman" pitchFamily="18" charset="0"/>
              </a:rPr>
              <a:t>Depaolis</a:t>
            </a:r>
            <a:r>
              <a:rPr lang="en-US" sz="2400" dirty="0">
                <a:solidFill>
                  <a:schemeClr val="tx1"/>
                </a:solidFill>
                <a:latin typeface="Times New Roman" pitchFamily="18" charset="0"/>
                <a:cs typeface="Times New Roman" pitchFamily="18" charset="0"/>
              </a:rPr>
              <a:t>, Little, &amp; </a:t>
            </a:r>
            <a:r>
              <a:rPr lang="en-US" sz="2400" dirty="0" err="1">
                <a:solidFill>
                  <a:schemeClr val="tx1"/>
                </a:solidFill>
                <a:latin typeface="Times New Roman" pitchFamily="18" charset="0"/>
                <a:cs typeface="Times New Roman" pitchFamily="18" charset="0"/>
              </a:rPr>
              <a:t>Salmivalli</a:t>
            </a:r>
            <a:r>
              <a:rPr lang="en-US" sz="2400" dirty="0">
                <a:solidFill>
                  <a:schemeClr val="tx1"/>
                </a:solidFill>
                <a:latin typeface="Times New Roman" pitchFamily="18" charset="0"/>
                <a:cs typeface="Times New Roman" pitchFamily="18" charset="0"/>
              </a:rPr>
              <a:t>, 2013).</a:t>
            </a:r>
          </a:p>
          <a:p>
            <a:endParaRPr lang="en-US" dirty="0"/>
          </a:p>
        </p:txBody>
      </p:sp>
    </p:spTree>
    <p:extLst>
      <p:ext uri="{BB962C8B-B14F-4D97-AF65-F5344CB8AC3E}">
        <p14:creationId xmlns:p14="http://schemas.microsoft.com/office/powerpoint/2010/main" val="14587121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990600"/>
            <a:ext cx="7024744" cy="762000"/>
          </a:xfrm>
        </p:spPr>
        <p:txBody>
          <a:bodyPr>
            <a:normAutofit fontScale="90000"/>
          </a:bodyPr>
          <a:lstStyle/>
          <a:p>
            <a:pPr algn="ctr"/>
            <a:r>
              <a:rPr lang="en-US" sz="3100" dirty="0"/>
              <a:t/>
            </a:r>
            <a:br>
              <a:rPr lang="en-US" sz="3100" dirty="0"/>
            </a:br>
            <a:r>
              <a:rPr lang="en-US" sz="3100" dirty="0"/>
              <a:t/>
            </a:r>
            <a:br>
              <a:rPr lang="en-US" sz="3100" dirty="0"/>
            </a:br>
            <a:r>
              <a:rPr lang="en-US" sz="3100" dirty="0"/>
              <a:t/>
            </a:r>
            <a:br>
              <a:rPr lang="en-US" sz="3100" dirty="0"/>
            </a:br>
            <a:r>
              <a:rPr lang="en-US" sz="4900" dirty="0"/>
              <a:t/>
            </a:r>
            <a:br>
              <a:rPr lang="en-US" sz="4900" dirty="0"/>
            </a:br>
            <a:r>
              <a:rPr lang="en-US" dirty="0">
                <a:latin typeface="Times New Roman" pitchFamily="18" charset="0"/>
                <a:cs typeface="Times New Roman" pitchFamily="18" charset="0"/>
              </a:rPr>
              <a:t>Types of Cyber Bullying</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a:xfrm>
            <a:off x="1043492" y="1981200"/>
            <a:ext cx="6777317" cy="3851429"/>
          </a:xfrm>
        </p:spPr>
        <p:txBody>
          <a:bodyPr>
            <a:normAutofit fontScale="92500" lnSpcReduction="20000"/>
          </a:bodyPr>
          <a:lstStyle/>
          <a:p>
            <a:pPr marL="68580" lvl="0" indent="0">
              <a:buNone/>
            </a:pPr>
            <a:endParaRPr lang="en-US" sz="1800" b="1" dirty="0">
              <a:latin typeface="Times New Roman" pitchFamily="18" charset="0"/>
              <a:cs typeface="Times New Roman" pitchFamily="18" charset="0"/>
            </a:endParaRPr>
          </a:p>
          <a:p>
            <a:pPr lvl="0"/>
            <a:r>
              <a:rPr lang="en-US" sz="2200" b="1" dirty="0">
                <a:solidFill>
                  <a:schemeClr val="tx1"/>
                </a:solidFill>
                <a:latin typeface="Times New Roman" pitchFamily="18" charset="0"/>
                <a:cs typeface="Times New Roman" pitchFamily="18" charset="0"/>
              </a:rPr>
              <a:t>Flaming</a:t>
            </a:r>
            <a:r>
              <a:rPr lang="en-US" sz="2200" dirty="0">
                <a:solidFill>
                  <a:schemeClr val="tx1"/>
                </a:solidFill>
                <a:latin typeface="Times New Roman" pitchFamily="18" charset="0"/>
                <a:cs typeface="Times New Roman" pitchFamily="18" charset="0"/>
              </a:rPr>
              <a:t>: Online messages with angry and vulgar language.</a:t>
            </a:r>
          </a:p>
          <a:p>
            <a:pPr lvl="0"/>
            <a:r>
              <a:rPr lang="en-US" sz="2200" b="1" dirty="0">
                <a:solidFill>
                  <a:schemeClr val="tx1"/>
                </a:solidFill>
                <a:latin typeface="Times New Roman" pitchFamily="18" charset="0"/>
                <a:cs typeface="Times New Roman" pitchFamily="18" charset="0"/>
              </a:rPr>
              <a:t>Harassment and stalking</a:t>
            </a:r>
            <a:r>
              <a:rPr lang="en-US" sz="2200" dirty="0">
                <a:solidFill>
                  <a:schemeClr val="tx1"/>
                </a:solidFill>
                <a:latin typeface="Times New Roman" pitchFamily="18" charset="0"/>
                <a:cs typeface="Times New Roman" pitchFamily="18" charset="0"/>
              </a:rPr>
              <a:t>: Repeatedly sending cruel, vicious, and/or threatening messages.</a:t>
            </a:r>
          </a:p>
          <a:p>
            <a:pPr lvl="0"/>
            <a:r>
              <a:rPr lang="en-US" sz="2200" b="1" dirty="0">
                <a:solidFill>
                  <a:schemeClr val="tx1"/>
                </a:solidFill>
                <a:latin typeface="Times New Roman" pitchFamily="18" charset="0"/>
                <a:cs typeface="Times New Roman" pitchFamily="18" charset="0"/>
              </a:rPr>
              <a:t>Denigration:</a:t>
            </a:r>
            <a:r>
              <a:rPr lang="en-US" sz="2200" dirty="0">
                <a:solidFill>
                  <a:schemeClr val="tx1"/>
                </a:solidFill>
                <a:latin typeface="Times New Roman" pitchFamily="18" charset="0"/>
                <a:cs typeface="Times New Roman" pitchFamily="18" charset="0"/>
              </a:rPr>
              <a:t> Sending or posting gossip or rumors about a person to damage his/her reputation or relations.</a:t>
            </a:r>
          </a:p>
          <a:p>
            <a:pPr lvl="0"/>
            <a:r>
              <a:rPr lang="en-US" sz="2200" b="1" dirty="0">
                <a:solidFill>
                  <a:schemeClr val="tx1"/>
                </a:solidFill>
                <a:latin typeface="Times New Roman" pitchFamily="18" charset="0"/>
                <a:cs typeface="Times New Roman" pitchFamily="18" charset="0"/>
              </a:rPr>
              <a:t>Impersonation</a:t>
            </a:r>
            <a:r>
              <a:rPr lang="en-US" sz="2200" dirty="0">
                <a:solidFill>
                  <a:schemeClr val="tx1"/>
                </a:solidFill>
                <a:latin typeface="Times New Roman" pitchFamily="18" charset="0"/>
                <a:cs typeface="Times New Roman" pitchFamily="18" charset="0"/>
              </a:rPr>
              <a:t>: Breaking into someone’s e-mail account and using it to send vicious/ embarrassing material to others.</a:t>
            </a:r>
          </a:p>
          <a:p>
            <a:pPr lvl="0"/>
            <a:r>
              <a:rPr lang="en-US" sz="2200" b="1" dirty="0">
                <a:solidFill>
                  <a:schemeClr val="tx1"/>
                </a:solidFill>
                <a:latin typeface="Times New Roman" pitchFamily="18" charset="0"/>
                <a:cs typeface="Times New Roman" pitchFamily="18" charset="0"/>
              </a:rPr>
              <a:t>Outing and trickery:</a:t>
            </a:r>
            <a:r>
              <a:rPr lang="en-US" sz="2200" dirty="0">
                <a:solidFill>
                  <a:schemeClr val="tx1"/>
                </a:solidFill>
                <a:latin typeface="Times New Roman" pitchFamily="18" charset="0"/>
                <a:cs typeface="Times New Roman" pitchFamily="18" charset="0"/>
              </a:rPr>
              <a:t> Engaging someone in instant messaging, tricking him/ her into revealing sensitive information, and forwarding that information to others.</a:t>
            </a:r>
          </a:p>
          <a:p>
            <a:pPr lvl="0"/>
            <a:r>
              <a:rPr lang="en-US" sz="2200" b="1" dirty="0">
                <a:solidFill>
                  <a:schemeClr val="tx1"/>
                </a:solidFill>
                <a:latin typeface="Times New Roman" pitchFamily="18" charset="0"/>
                <a:cs typeface="Times New Roman" pitchFamily="18" charset="0"/>
              </a:rPr>
              <a:t>Exclusion:</a:t>
            </a:r>
            <a:r>
              <a:rPr lang="en-US" sz="2200" dirty="0">
                <a:solidFill>
                  <a:schemeClr val="tx1"/>
                </a:solidFill>
                <a:latin typeface="Times New Roman" pitchFamily="18" charset="0"/>
                <a:cs typeface="Times New Roman" pitchFamily="18" charset="0"/>
              </a:rPr>
              <a:t> Intentionally excluding someone from an online group. (Willard, 2007)</a:t>
            </a:r>
          </a:p>
          <a:p>
            <a:endParaRPr lang="en-US" sz="1800" dirty="0"/>
          </a:p>
        </p:txBody>
      </p:sp>
    </p:spTree>
    <p:extLst>
      <p:ext uri="{BB962C8B-B14F-4D97-AF65-F5344CB8AC3E}">
        <p14:creationId xmlns:p14="http://schemas.microsoft.com/office/powerpoint/2010/main" val="21012506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8001000" cy="990600"/>
          </a:xfrm>
        </p:spPr>
        <p:txBody>
          <a:bodyPr>
            <a:normAutofit fontScale="90000"/>
          </a:bodyPr>
          <a:lstStyle/>
          <a:p>
            <a:pPr algn="ct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Problem under study</a:t>
            </a:r>
            <a:r>
              <a:rPr lang="en-US" b="1" dirty="0">
                <a:latin typeface="Times New Roman" pitchFamily="18" charset="0"/>
                <a:cs typeface="Times New Roman" pitchFamily="18" charset="0"/>
              </a:rPr>
              <a:t> </a:t>
            </a:r>
            <a:r>
              <a:rPr lang="en-US" dirty="0"/>
              <a:t/>
            </a:r>
            <a:br>
              <a:rPr lang="en-US" dirty="0"/>
            </a:br>
            <a:endParaRPr lang="en-US" dirty="0"/>
          </a:p>
        </p:txBody>
      </p:sp>
      <p:sp>
        <p:nvSpPr>
          <p:cNvPr id="3" name="Content Placeholder 2"/>
          <p:cNvSpPr>
            <a:spLocks noGrp="1"/>
          </p:cNvSpPr>
          <p:nvPr>
            <p:ph idx="1"/>
          </p:nvPr>
        </p:nvSpPr>
        <p:spPr>
          <a:xfrm>
            <a:off x="457200" y="1447800"/>
            <a:ext cx="8229600" cy="4648200"/>
          </a:xfrm>
        </p:spPr>
        <p:txBody>
          <a:bodyPr>
            <a:normAutofit/>
          </a:bodyPr>
          <a:lstStyle/>
          <a:p>
            <a:pPr marL="68580" indent="0">
              <a:buNone/>
            </a:pPr>
            <a:endParaRPr lang="en-US" sz="2000" dirty="0">
              <a:latin typeface="Times New Roman" pitchFamily="18" charset="0"/>
              <a:cs typeface="Times New Roman" pitchFamily="18" charset="0"/>
            </a:endParaRPr>
          </a:p>
          <a:p>
            <a:r>
              <a:rPr lang="en-US" sz="2400" b="1" dirty="0">
                <a:solidFill>
                  <a:schemeClr val="tx1"/>
                </a:solidFill>
                <a:latin typeface="Times New Roman" pitchFamily="18" charset="0"/>
                <a:cs typeface="Times New Roman" pitchFamily="18" charset="0"/>
              </a:rPr>
              <a:t>Context of the Study</a:t>
            </a:r>
            <a:r>
              <a:rPr lang="en-US" sz="2000" dirty="0">
                <a:solidFill>
                  <a:schemeClr val="tx1"/>
                </a:solidFill>
                <a:latin typeface="Times New Roman" pitchFamily="18" charset="0"/>
                <a:cs typeface="Times New Roman" pitchFamily="18" charset="0"/>
              </a:rPr>
              <a:t>: Information and communication technologies (ICT) have become a part of daily activities in HEIs. Bullying is a common phenomenon in our institutions but now it has turned into Cyber bullying, an issue of high concern.</a:t>
            </a:r>
          </a:p>
          <a:p>
            <a:endParaRPr lang="en-US" sz="2000" dirty="0">
              <a:solidFill>
                <a:schemeClr val="tx1"/>
              </a:solidFill>
              <a:latin typeface="Times New Roman" pitchFamily="18" charset="0"/>
              <a:cs typeface="Times New Roman" pitchFamily="18" charset="0"/>
            </a:endParaRPr>
          </a:p>
          <a:p>
            <a:r>
              <a:rPr lang="en-US" b="1" dirty="0">
                <a:solidFill>
                  <a:schemeClr val="tx1"/>
                </a:solidFill>
                <a:latin typeface="Times New Roman" pitchFamily="18" charset="0"/>
                <a:cs typeface="Times New Roman" pitchFamily="18" charset="0"/>
              </a:rPr>
              <a:t>Objective of the Study</a:t>
            </a:r>
            <a:r>
              <a:rPr lang="en-US" sz="2000" b="1" dirty="0">
                <a:solidFill>
                  <a:schemeClr val="tx1"/>
                </a:solidFill>
                <a:latin typeface="Times New Roman" pitchFamily="18" charset="0"/>
                <a:cs typeface="Times New Roman" pitchFamily="18" charset="0"/>
              </a:rPr>
              <a:t>: </a:t>
            </a:r>
            <a:r>
              <a:rPr lang="en-US" sz="2000" dirty="0">
                <a:solidFill>
                  <a:schemeClr val="tx1"/>
                </a:solidFill>
                <a:latin typeface="Times New Roman" pitchFamily="18" charset="0"/>
                <a:cs typeface="Times New Roman" pitchFamily="18" charset="0"/>
              </a:rPr>
              <a:t>Explore the extent and nature of cyber bullying among students in online and conventional higher educational institutes of Pakistan</a:t>
            </a:r>
            <a:r>
              <a:rPr lang="en-US" sz="2000" dirty="0">
                <a:solidFill>
                  <a:schemeClr val="tx1"/>
                </a:solidFill>
              </a:rPr>
              <a:t>.</a:t>
            </a:r>
          </a:p>
          <a:p>
            <a:endParaRPr lang="en-US" sz="2000" dirty="0"/>
          </a:p>
          <a:p>
            <a:pPr marL="68580" indent="0">
              <a:buNone/>
            </a:pPr>
            <a:endParaRPr lang="en-US" dirty="0"/>
          </a:p>
        </p:txBody>
      </p:sp>
    </p:spTree>
    <p:extLst>
      <p:ext uri="{BB962C8B-B14F-4D97-AF65-F5344CB8AC3E}">
        <p14:creationId xmlns:p14="http://schemas.microsoft.com/office/powerpoint/2010/main" val="37490363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latin typeface="Times New Roman" pitchFamily="18" charset="0"/>
                <a:cs typeface="Times New Roman" pitchFamily="18" charset="0"/>
              </a:rPr>
              <a:t>Research Questions</a:t>
            </a:r>
            <a:r>
              <a:rPr lang="en-US" dirty="0"/>
              <a:t/>
            </a:r>
            <a:br>
              <a:rPr lang="en-US" dirty="0"/>
            </a:br>
            <a:endParaRPr lang="en-US" dirty="0"/>
          </a:p>
        </p:txBody>
      </p:sp>
      <p:sp>
        <p:nvSpPr>
          <p:cNvPr id="3" name="Content Placeholder 2"/>
          <p:cNvSpPr>
            <a:spLocks noGrp="1"/>
          </p:cNvSpPr>
          <p:nvPr>
            <p:ph idx="1"/>
          </p:nvPr>
        </p:nvSpPr>
        <p:spPr/>
        <p:txBody>
          <a:bodyPr/>
          <a:lstStyle/>
          <a:p>
            <a:pPr marL="457200" lvl="0" indent="-457200">
              <a:buFont typeface="+mj-lt"/>
              <a:buAutoNum type="arabicPeriod"/>
            </a:pPr>
            <a:r>
              <a:rPr lang="en-US" dirty="0">
                <a:solidFill>
                  <a:schemeClr val="tx1"/>
                </a:solidFill>
                <a:latin typeface="Times New Roman" pitchFamily="18" charset="0"/>
                <a:cs typeface="Times New Roman" pitchFamily="18" charset="0"/>
              </a:rPr>
              <a:t>Is on-line learning mode facilitating and promoting cyber bullying more than that the conventional modes of teaching and learning? </a:t>
            </a:r>
          </a:p>
          <a:p>
            <a:pPr marL="457200" lvl="0" indent="-457200">
              <a:buFont typeface="+mj-lt"/>
              <a:buAutoNum type="arabicPeriod"/>
            </a:pPr>
            <a:endParaRPr lang="en-US" dirty="0">
              <a:solidFill>
                <a:schemeClr val="tx1"/>
              </a:solidFill>
              <a:latin typeface="Times New Roman" pitchFamily="18" charset="0"/>
              <a:cs typeface="Times New Roman" pitchFamily="18" charset="0"/>
            </a:endParaRPr>
          </a:p>
          <a:p>
            <a:pPr marL="457200" lvl="0" indent="-457200">
              <a:buFont typeface="+mj-lt"/>
              <a:buAutoNum type="arabicPeriod"/>
            </a:pPr>
            <a:r>
              <a:rPr lang="en-US" dirty="0">
                <a:solidFill>
                  <a:schemeClr val="tx1"/>
                </a:solidFill>
                <a:latin typeface="Times New Roman" pitchFamily="18" charset="0"/>
                <a:cs typeface="Times New Roman" pitchFamily="18" charset="0"/>
              </a:rPr>
              <a:t>What is the difference of cyber bullying among male and female students?</a:t>
            </a:r>
          </a:p>
          <a:p>
            <a:pPr marL="68580" indent="0">
              <a:buNone/>
            </a:pPr>
            <a:endParaRPr lang="en-US" dirty="0"/>
          </a:p>
        </p:txBody>
      </p:sp>
    </p:spTree>
    <p:extLst>
      <p:ext uri="{BB962C8B-B14F-4D97-AF65-F5344CB8AC3E}">
        <p14:creationId xmlns:p14="http://schemas.microsoft.com/office/powerpoint/2010/main" val="245142226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72536"/>
          </a:xfrm>
        </p:spPr>
        <p:txBody>
          <a:bodyPr>
            <a:normAutofit fontScale="90000"/>
          </a:bodyPr>
          <a:lstStyle/>
          <a:p>
            <a:pPr algn="ct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r>
              <a:rPr lang="en-US" dirty="0"/>
              <a:t/>
            </a:r>
            <a:br>
              <a:rPr lang="en-US" dirty="0"/>
            </a:br>
            <a:r>
              <a:rPr lang="en-US" dirty="0"/>
              <a:t>Previous Research</a:t>
            </a:r>
            <a:endParaRPr lang="en-US" sz="3600" dirty="0"/>
          </a:p>
        </p:txBody>
      </p:sp>
      <p:sp>
        <p:nvSpPr>
          <p:cNvPr id="3" name="Content Placeholder 2"/>
          <p:cNvSpPr>
            <a:spLocks noGrp="1"/>
          </p:cNvSpPr>
          <p:nvPr>
            <p:ph idx="1"/>
          </p:nvPr>
        </p:nvSpPr>
        <p:spPr>
          <a:xfrm>
            <a:off x="1043492" y="1752600"/>
            <a:ext cx="6777317" cy="4080029"/>
          </a:xfrm>
        </p:spPr>
        <p:txBody>
          <a:bodyPr>
            <a:normAutofit fontScale="92500"/>
          </a:bodyPr>
          <a:lstStyle/>
          <a:p>
            <a:pPr indent="-342900"/>
            <a:r>
              <a:rPr lang="en-US" dirty="0">
                <a:solidFill>
                  <a:schemeClr val="tx1"/>
                </a:solidFill>
                <a:latin typeface="Times New Roman" pitchFamily="18" charset="0"/>
                <a:cs typeface="Times New Roman" pitchFamily="18" charset="0"/>
              </a:rPr>
              <a:t>Hinduja and </a:t>
            </a:r>
            <a:r>
              <a:rPr lang="en-US" dirty="0" err="1">
                <a:solidFill>
                  <a:schemeClr val="tx1"/>
                </a:solidFill>
                <a:latin typeface="Times New Roman" pitchFamily="18" charset="0"/>
                <a:cs typeface="Times New Roman" pitchFamily="18" charset="0"/>
              </a:rPr>
              <a:t>Patchin</a:t>
            </a:r>
            <a:r>
              <a:rPr lang="en-US" dirty="0">
                <a:solidFill>
                  <a:schemeClr val="tx1"/>
                </a:solidFill>
                <a:latin typeface="Times New Roman" pitchFamily="18" charset="0"/>
                <a:cs typeface="Times New Roman" pitchFamily="18" charset="0"/>
              </a:rPr>
              <a:t> (2011) “Cyber bullying is a growing problem because increasing numbers of young people use computers, cell phones, and other interactive devices as their main form of social interaction” (p. 49).</a:t>
            </a:r>
          </a:p>
          <a:p>
            <a:pPr indent="-342900"/>
            <a:r>
              <a:rPr lang="en-US" dirty="0">
                <a:solidFill>
                  <a:schemeClr val="tx1"/>
                </a:solidFill>
                <a:latin typeface="Times New Roman" pitchFamily="18" charset="0"/>
                <a:cs typeface="Times New Roman" pitchFamily="18" charset="0"/>
              </a:rPr>
              <a:t>Study by (Myers &amp; Cowie, 2019) reported that </a:t>
            </a:r>
          </a:p>
          <a:p>
            <a:pPr marL="0" indent="0">
              <a:buNone/>
            </a:pPr>
            <a:r>
              <a:rPr lang="en-US" dirty="0">
                <a:solidFill>
                  <a:schemeClr val="tx1"/>
                </a:solidFill>
                <a:latin typeface="Times New Roman" pitchFamily="18" charset="0"/>
                <a:cs typeface="Times New Roman" pitchFamily="18" charset="0"/>
              </a:rPr>
              <a:t>     - Cyber bullying has emerged as phenomenon at                	educational institutions. </a:t>
            </a:r>
          </a:p>
          <a:p>
            <a:pPr marL="0" indent="0">
              <a:buNone/>
            </a:pPr>
            <a:r>
              <a:rPr lang="en-US" dirty="0">
                <a:solidFill>
                  <a:schemeClr val="tx1"/>
                </a:solidFill>
                <a:latin typeface="Times New Roman" pitchFamily="18" charset="0"/>
                <a:cs typeface="Times New Roman" pitchFamily="18" charset="0"/>
              </a:rPr>
              <a:t>    - cyber bullying is an extension of traditional bullying; those who experienced bullying online, many of them are those who experienced it in also real world</a:t>
            </a:r>
          </a:p>
          <a:p>
            <a:pPr marL="0" indent="0">
              <a:buNone/>
            </a:pPr>
            <a:endParaRPr lang="en-US" dirty="0">
              <a:solidFill>
                <a:schemeClr val="tx1"/>
              </a:solidFill>
              <a:latin typeface="Times New Roman" pitchFamily="18" charset="0"/>
              <a:cs typeface="Times New Roman" pitchFamily="18" charset="0"/>
            </a:endParaRPr>
          </a:p>
          <a:p>
            <a:pPr marL="0" indent="0">
              <a:buNone/>
            </a:pPr>
            <a:endParaRPr lang="en-US" dirty="0"/>
          </a:p>
        </p:txBody>
      </p:sp>
    </p:spTree>
    <p:extLst>
      <p:ext uri="{BB962C8B-B14F-4D97-AF65-F5344CB8AC3E}">
        <p14:creationId xmlns:p14="http://schemas.microsoft.com/office/powerpoint/2010/main" val="338783218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noAutofit/>
          </a:bodyPr>
          <a:lstStyle/>
          <a:p>
            <a:pPr algn="ctr"/>
            <a:r>
              <a:rPr lang="en-US" sz="2800" b="1" dirty="0">
                <a:latin typeface="Times New Roman" pitchFamily="18" charset="0"/>
                <a:cs typeface="Times New Roman" pitchFamily="18" charset="0"/>
              </a:rPr>
              <a:t/>
            </a:r>
            <a:br>
              <a:rPr lang="en-US" sz="2800" b="1" dirty="0">
                <a:latin typeface="Times New Roman" pitchFamily="18" charset="0"/>
                <a:cs typeface="Times New Roman" pitchFamily="18" charset="0"/>
              </a:rPr>
            </a:br>
            <a:r>
              <a:rPr lang="en-US" sz="2800" b="1" dirty="0">
                <a:latin typeface="Times New Roman" pitchFamily="18" charset="0"/>
                <a:cs typeface="Times New Roman" pitchFamily="18" charset="0"/>
              </a:rPr>
              <a:t>Cyber bullying and gender differences </a:t>
            </a:r>
            <a:r>
              <a:rPr lang="en-US" sz="3200" dirty="0"/>
              <a:t/>
            </a:r>
            <a:br>
              <a:rPr lang="en-US" sz="3200" dirty="0"/>
            </a:br>
            <a:endParaRPr lang="en-US" sz="3200" dirty="0"/>
          </a:p>
        </p:txBody>
      </p:sp>
      <p:sp>
        <p:nvSpPr>
          <p:cNvPr id="3" name="Content Placeholder 2"/>
          <p:cNvSpPr>
            <a:spLocks noGrp="1"/>
          </p:cNvSpPr>
          <p:nvPr>
            <p:ph idx="1"/>
          </p:nvPr>
        </p:nvSpPr>
        <p:spPr>
          <a:xfrm>
            <a:off x="1043492" y="1447800"/>
            <a:ext cx="6777317" cy="4384829"/>
          </a:xfrm>
        </p:spPr>
        <p:txBody>
          <a:bodyPr>
            <a:normAutofit/>
          </a:bodyPr>
          <a:lstStyle/>
          <a:p>
            <a:endParaRPr lang="en-US" sz="2400" dirty="0">
              <a:solidFill>
                <a:schemeClr val="tx1"/>
              </a:solidFill>
              <a:latin typeface="Times New Roman" pitchFamily="18" charset="0"/>
              <a:cs typeface="Times New Roman" pitchFamily="18" charset="0"/>
            </a:endParaRPr>
          </a:p>
          <a:p>
            <a:r>
              <a:rPr lang="en-US" dirty="0">
                <a:solidFill>
                  <a:schemeClr val="tx1"/>
                </a:solidFill>
                <a:latin typeface="Times New Roman" pitchFamily="18" charset="0"/>
                <a:cs typeface="Times New Roman" pitchFamily="18" charset="0"/>
              </a:rPr>
              <a:t>Women in Pakistan have been harassed by indirect communication but frequent use of social media added additional pressure in their life. (</a:t>
            </a:r>
            <a:r>
              <a:rPr lang="en-US" dirty="0" err="1">
                <a:solidFill>
                  <a:schemeClr val="tx1"/>
                </a:solidFill>
                <a:latin typeface="Times New Roman" pitchFamily="18" charset="0"/>
                <a:cs typeface="Times New Roman" pitchFamily="18" charset="0"/>
              </a:rPr>
              <a:t>Magsi</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Sahito</a:t>
            </a:r>
            <a:r>
              <a:rPr lang="en-US" dirty="0">
                <a:solidFill>
                  <a:schemeClr val="tx1"/>
                </a:solidFill>
                <a:latin typeface="Times New Roman" pitchFamily="18" charset="0"/>
                <a:cs typeface="Times New Roman" pitchFamily="18" charset="0"/>
              </a:rPr>
              <a:t> &amp; </a:t>
            </a:r>
            <a:r>
              <a:rPr lang="en-US" dirty="0" err="1">
                <a:solidFill>
                  <a:schemeClr val="tx1"/>
                </a:solidFill>
                <a:latin typeface="Times New Roman" pitchFamily="18" charset="0"/>
                <a:cs typeface="Times New Roman" pitchFamily="18" charset="0"/>
              </a:rPr>
              <a:t>Magsi</a:t>
            </a:r>
            <a:r>
              <a:rPr lang="en-US" dirty="0">
                <a:solidFill>
                  <a:schemeClr val="tx1"/>
                </a:solidFill>
                <a:latin typeface="Times New Roman" pitchFamily="18" charset="0"/>
                <a:cs typeface="Times New Roman" pitchFamily="18" charset="0"/>
              </a:rPr>
              <a:t>, 2016).</a:t>
            </a:r>
          </a:p>
          <a:p>
            <a:pPr marL="68580" indent="0">
              <a:buNone/>
            </a:pPr>
            <a:endParaRPr lang="en-US" dirty="0">
              <a:solidFill>
                <a:schemeClr val="tx1"/>
              </a:solidFill>
              <a:latin typeface="Times New Roman" pitchFamily="18" charset="0"/>
              <a:cs typeface="Times New Roman" pitchFamily="18" charset="0"/>
            </a:endParaRPr>
          </a:p>
          <a:p>
            <a:r>
              <a:rPr lang="en-US" dirty="0">
                <a:solidFill>
                  <a:schemeClr val="tx1"/>
                </a:solidFill>
                <a:latin typeface="Times New Roman" pitchFamily="18" charset="0"/>
                <a:cs typeface="Times New Roman" pitchFamily="18" charset="0"/>
              </a:rPr>
              <a:t>Some studies show that male students were more likely to cyber bullied than their female counterparts.( Cunningham, Chen, Vaillancourt, </a:t>
            </a:r>
            <a:r>
              <a:rPr lang="en-US" dirty="0" err="1">
                <a:solidFill>
                  <a:schemeClr val="tx1"/>
                </a:solidFill>
                <a:latin typeface="Times New Roman" pitchFamily="18" charset="0"/>
                <a:cs typeface="Times New Roman" pitchFamily="18" charset="0"/>
              </a:rPr>
              <a:t>Rimas</a:t>
            </a:r>
            <a:r>
              <a:rPr lang="en-US" dirty="0">
                <a:solidFill>
                  <a:schemeClr val="tx1"/>
                </a:solidFill>
                <a:latin typeface="Times New Roman" pitchFamily="18" charset="0"/>
                <a:cs typeface="Times New Roman" pitchFamily="18" charset="0"/>
              </a:rPr>
              <a:t>, Deal, Cunningham, Ratcliffe, 2015)</a:t>
            </a:r>
          </a:p>
          <a:p>
            <a:endParaRPr lang="en-US" dirty="0">
              <a:solidFill>
                <a:schemeClr val="tx1"/>
              </a:solidFill>
              <a:latin typeface="Times New Roman" pitchFamily="18" charset="0"/>
              <a:cs typeface="Times New Roman" pitchFamily="18" charset="0"/>
            </a:endParaRPr>
          </a:p>
          <a:p>
            <a:endParaRPr lang="en-US" dirty="0">
              <a:solidFill>
                <a:schemeClr val="tx1"/>
              </a:solidFill>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48523900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Austin">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1629</TotalTime>
  <Words>1181</Words>
  <Application>Microsoft Macintosh PowerPoint</Application>
  <PresentationFormat>On-screen Show (4:3)</PresentationFormat>
  <Paragraphs>214</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Austin</vt:lpstr>
      <vt:lpstr>PowerPoint Presentation</vt:lpstr>
      <vt:lpstr>A Comparative Study of Cyber bullying among Students of Online and Conventional Higher Education Institutions in Pakistan </vt:lpstr>
      <vt:lpstr>PowerPoint Presentation</vt:lpstr>
      <vt:lpstr>Introduction</vt:lpstr>
      <vt:lpstr>    Types of Cyber Bullying</vt:lpstr>
      <vt:lpstr>                       Problem under study  </vt:lpstr>
      <vt:lpstr>Research Questions </vt:lpstr>
      <vt:lpstr>  Previous Research</vt:lpstr>
      <vt:lpstr> Cyber bullying and gender differences  </vt:lpstr>
      <vt:lpstr>Methodology </vt:lpstr>
      <vt:lpstr>Pilot testing</vt:lpstr>
      <vt:lpstr>Mode by Gender distribution of sampled students </vt:lpstr>
      <vt:lpstr>Gender based differences in extent of Cyber bullying</vt:lpstr>
      <vt:lpstr>   Extent of cyber bullying in different modes of learning and teaching.</vt:lpstr>
      <vt:lpstr>      Factor level analysis of cyber bullying among students.</vt:lpstr>
      <vt:lpstr>Difference of cyber bullying among mode of teaching and learning (online and conventional)</vt:lpstr>
      <vt:lpstr> Results:</vt:lpstr>
      <vt:lpstr>PowerPoint Presentation</vt:lpstr>
      <vt:lpstr>PowerPoint Presentation</vt:lpstr>
      <vt:lpstr>PowerPoint Presentation</vt:lpstr>
      <vt:lpstr>Recommendations</vt:lpstr>
      <vt:lpstr>Future research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Comparative Study of Cyber bullying among Online and Conventional Students of Higher Education Institutions in Pakistan</dc:title>
  <dc:creator>Sameen Azmat</dc:creator>
  <cp:lastModifiedBy>sameen azmat</cp:lastModifiedBy>
  <cp:revision>75</cp:revision>
  <dcterms:created xsi:type="dcterms:W3CDTF">2019-09-20T04:21:44Z</dcterms:created>
  <dcterms:modified xsi:type="dcterms:W3CDTF">2019-10-14T19:37:38Z</dcterms:modified>
</cp:coreProperties>
</file>