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82" r:id="rId4"/>
    <p:sldId id="286" r:id="rId5"/>
    <p:sldId id="287" r:id="rId6"/>
    <p:sldId id="292" r:id="rId7"/>
    <p:sldId id="258" r:id="rId8"/>
    <p:sldId id="260" r:id="rId9"/>
    <p:sldId id="290" r:id="rId10"/>
    <p:sldId id="291" r:id="rId11"/>
    <p:sldId id="264" r:id="rId12"/>
    <p:sldId id="293" r:id="rId13"/>
    <p:sldId id="294" r:id="rId14"/>
    <p:sldId id="284" r:id="rId15"/>
    <p:sldId id="268" r:id="rId16"/>
    <p:sldId id="262" r:id="rId17"/>
    <p:sldId id="263" r:id="rId18"/>
    <p:sldId id="25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55870-09AE-43DF-A6B9-0053A9D367F2}" v="172" dt="2019-10-15T00:58:09.937"/>
    <p1510:client id="{A63EF2DC-096D-499B-8FC4-5509EE7A57B3}" v="182" dt="2019-10-15T01:16:22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63EF2DC-096D-499B-8FC4-5509EE7A57B3}"/>
    <pc:docChg chg="modSld">
      <pc:chgData name="" userId="" providerId="" clId="Web-{A63EF2DC-096D-499B-8FC4-5509EE7A57B3}" dt="2019-10-15T01:16:22.969" v="180" actId="20577"/>
      <pc:docMkLst>
        <pc:docMk/>
      </pc:docMkLst>
      <pc:sldChg chg="modSp">
        <pc:chgData name="" userId="" providerId="" clId="Web-{A63EF2DC-096D-499B-8FC4-5509EE7A57B3}" dt="2019-10-15T01:01:15.477" v="12" actId="20577"/>
        <pc:sldMkLst>
          <pc:docMk/>
          <pc:sldMk cId="3316637093" sldId="258"/>
        </pc:sldMkLst>
        <pc:spChg chg="mod">
          <ac:chgData name="" userId="" providerId="" clId="Web-{A63EF2DC-096D-499B-8FC4-5509EE7A57B3}" dt="2019-10-15T01:01:15.477" v="12" actId="20577"/>
          <ac:spMkLst>
            <pc:docMk/>
            <pc:sldMk cId="3316637093" sldId="258"/>
            <ac:spMk id="3" creationId="{00000000-0000-0000-0000-000000000000}"/>
          </ac:spMkLst>
        </pc:spChg>
      </pc:sldChg>
      <pc:sldChg chg="modSp">
        <pc:chgData name="" userId="" providerId="" clId="Web-{A63EF2DC-096D-499B-8FC4-5509EE7A57B3}" dt="2019-10-15T01:04:24.269" v="156" actId="20577"/>
        <pc:sldMkLst>
          <pc:docMk/>
          <pc:sldMk cId="3980260257" sldId="268"/>
        </pc:sldMkLst>
        <pc:spChg chg="mod">
          <ac:chgData name="" userId="" providerId="" clId="Web-{A63EF2DC-096D-499B-8FC4-5509EE7A57B3}" dt="2019-10-15T01:04:24.269" v="156" actId="20577"/>
          <ac:spMkLst>
            <pc:docMk/>
            <pc:sldMk cId="3980260257" sldId="268"/>
            <ac:spMk id="3" creationId="{00000000-0000-0000-0000-000000000000}"/>
          </ac:spMkLst>
        </pc:spChg>
      </pc:sldChg>
      <pc:sldChg chg="modSp">
        <pc:chgData name="" userId="" providerId="" clId="Web-{A63EF2DC-096D-499B-8FC4-5509EE7A57B3}" dt="2019-10-15T01:03:21.271" v="152" actId="20577"/>
        <pc:sldMkLst>
          <pc:docMk/>
          <pc:sldMk cId="3237024256" sldId="284"/>
        </pc:sldMkLst>
        <pc:spChg chg="mod">
          <ac:chgData name="" userId="" providerId="" clId="Web-{A63EF2DC-096D-499B-8FC4-5509EE7A57B3}" dt="2019-10-15T01:03:21.271" v="152" actId="20577"/>
          <ac:spMkLst>
            <pc:docMk/>
            <pc:sldMk cId="3237024256" sldId="284"/>
            <ac:spMk id="3" creationId="{00000000-0000-0000-0000-000000000000}"/>
          </ac:spMkLst>
        </pc:spChg>
      </pc:sldChg>
      <pc:sldChg chg="modSp">
        <pc:chgData name="" userId="" providerId="" clId="Web-{A63EF2DC-096D-499B-8FC4-5509EE7A57B3}" dt="2019-10-15T01:16:22.969" v="179" actId="20577"/>
        <pc:sldMkLst>
          <pc:docMk/>
          <pc:sldMk cId="0" sldId="290"/>
        </pc:sldMkLst>
        <pc:spChg chg="mod">
          <ac:chgData name="" userId="" providerId="" clId="Web-{A63EF2DC-096D-499B-8FC4-5509EE7A57B3}" dt="2019-10-15T01:16:22.969" v="179" actId="20577"/>
          <ac:spMkLst>
            <pc:docMk/>
            <pc:sldMk cId="0" sldId="290"/>
            <ac:spMk id="3" creationId="{00000000-0000-0000-0000-000000000000}"/>
          </ac:spMkLst>
        </pc:spChg>
      </pc:sldChg>
    </pc:docChg>
  </pc:docChgLst>
  <pc:docChgLst>
    <pc:chgData clId="Web-{5F355870-09AE-43DF-A6B9-0053A9D367F2}"/>
    <pc:docChg chg="modSld">
      <pc:chgData name="" userId="" providerId="" clId="Web-{5F355870-09AE-43DF-A6B9-0053A9D367F2}" dt="2019-10-15T00:58:09.937" v="171" actId="20577"/>
      <pc:docMkLst>
        <pc:docMk/>
      </pc:docMkLst>
      <pc:sldChg chg="modSp">
        <pc:chgData name="" userId="" providerId="" clId="Web-{5F355870-09AE-43DF-A6B9-0053A9D367F2}" dt="2019-10-15T00:58:09.937" v="170" actId="20577"/>
        <pc:sldMkLst>
          <pc:docMk/>
          <pc:sldMk cId="3316637093" sldId="258"/>
        </pc:sldMkLst>
        <pc:spChg chg="mod">
          <ac:chgData name="" userId="" providerId="" clId="Web-{5F355870-09AE-43DF-A6B9-0053A9D367F2}" dt="2019-10-15T00:58:09.937" v="170" actId="20577"/>
          <ac:spMkLst>
            <pc:docMk/>
            <pc:sldMk cId="3316637093" sldId="258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Education Spending percentage of GDP (FY 2016)</c:v>
                </c:pt>
              </c:strCache>
            </c:strRef>
          </c:tx>
          <c:invertIfNegative val="0"/>
          <c:cat>
            <c:strRef>
              <c:f>Sheet2!$A$2:$A$9</c:f>
              <c:strCache>
                <c:ptCount val="8"/>
                <c:pt idx="0">
                  <c:v>Bhutan</c:v>
                </c:pt>
                <c:pt idx="1">
                  <c:v>Nepal</c:v>
                </c:pt>
                <c:pt idx="2">
                  <c:v>Maldives</c:v>
                </c:pt>
                <c:pt idx="3">
                  <c:v>Afghanistan</c:v>
                </c:pt>
                <c:pt idx="4">
                  <c:v>Sri Lanka</c:v>
                </c:pt>
                <c:pt idx="5">
                  <c:v>India </c:v>
                </c:pt>
                <c:pt idx="6">
                  <c:v>Pakistan </c:v>
                </c:pt>
                <c:pt idx="7">
                  <c:v>Bangladesh</c:v>
                </c:pt>
              </c:strCache>
            </c:strRef>
          </c:cat>
          <c:val>
            <c:numRef>
              <c:f>Sheet2!$B$2:$B$9</c:f>
              <c:numCache>
                <c:formatCode>General</c:formatCode>
                <c:ptCount val="8"/>
                <c:pt idx="0">
                  <c:v>6.81</c:v>
                </c:pt>
                <c:pt idx="1">
                  <c:v>4.4400000000000004</c:v>
                </c:pt>
                <c:pt idx="2">
                  <c:v>4.25</c:v>
                </c:pt>
                <c:pt idx="3">
                  <c:v>4.21</c:v>
                </c:pt>
                <c:pt idx="4">
                  <c:v>3.48</c:v>
                </c:pt>
                <c:pt idx="5">
                  <c:v>2.6</c:v>
                </c:pt>
                <c:pt idx="6">
                  <c:v>2.4899999999999998</c:v>
                </c:pt>
                <c:pt idx="7">
                  <c:v>1.54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E7-4485-A623-32774439A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186480"/>
        <c:axId val="972183760"/>
      </c:barChart>
      <c:catAx>
        <c:axId val="972186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2183760"/>
        <c:crosses val="autoZero"/>
        <c:auto val="1"/>
        <c:lblAlgn val="ctr"/>
        <c:lblOffset val="100"/>
        <c:noMultiLvlLbl val="0"/>
      </c:catAx>
      <c:valAx>
        <c:axId val="97218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21864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B9128-7601-41F1-9EE8-68BA0050A78F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33890-744F-49BB-8D13-CBF98292D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6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467B6-0F38-42F2-AD3B-5E5C8CB22BBC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7F6E6-C6E5-4A5A-A8A4-620D38084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2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7F6E6-C6E5-4A5A-A8A4-620D38084C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8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7F6E6-C6E5-4A5A-A8A4-620D38084C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7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7F6E6-C6E5-4A5A-A8A4-620D38084C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8F63C0-6D60-4CA1-B8A1-919ED23FBBC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EB235F-86C6-4377-AE4D-BEAC04A00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srp.org/" TargetMode="External"/><Relationship Id="rId7" Type="http://schemas.openxmlformats.org/officeDocument/2006/relationships/hyperlink" Target="https://www.jstor/" TargetMode="External"/><Relationship Id="rId2" Type="http://schemas.openxmlformats.org/officeDocument/2006/relationships/hyperlink" Target="https://www.dawn.com/news/12549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news.com.pk/print/309542-pakistan-s-literacy-rate-stands-at-58pc" TargetMode="External"/><Relationship Id="rId5" Type="http://schemas.openxmlformats.org/officeDocument/2006/relationships/hyperlink" Target="https://www.theglobaleconomy.com/Pakistan/Education_spending/" TargetMode="External"/><Relationship Id="rId4" Type="http://schemas.openxmlformats.org/officeDocument/2006/relationships/hyperlink" Target="http://dailytimes.com.pk/339939/major-structural-issues-inpakistanis-higher-education-syste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391400" cy="139910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State Of Administration And Education At Public Sector Universities In Pakistan: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Issues And Challenges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3886200"/>
            <a:ext cx="6400800" cy="2362200"/>
          </a:xfrm>
        </p:spPr>
        <p:txBody>
          <a:bodyPr/>
          <a:lstStyle/>
          <a:p>
            <a:pPr algn="ctr"/>
            <a:r>
              <a:rPr lang="en-US" sz="1800" b="1" dirty="0"/>
              <a:t>Dr. Sadia Mahmood </a:t>
            </a:r>
            <a:r>
              <a:rPr lang="en-US" sz="1800" b="1" dirty="0" err="1"/>
              <a:t>Falki</a:t>
            </a:r>
            <a:r>
              <a:rPr lang="en-US" sz="1800" b="1" baseline="30000" dirty="0"/>
              <a:t> </a:t>
            </a:r>
            <a:endParaRPr lang="en-US" sz="1800" b="1" dirty="0"/>
          </a:p>
          <a:p>
            <a:pPr algn="ctr"/>
            <a:r>
              <a:rPr lang="en-US" sz="1800" b="1" i="1" dirty="0"/>
              <a:t>Lahore College for Women University, Lahore</a:t>
            </a:r>
            <a:endParaRPr lang="en-US" sz="1800" b="1" dirty="0"/>
          </a:p>
          <a:p>
            <a:pPr algn="ctr"/>
            <a:r>
              <a:rPr lang="en-US" sz="1800" b="1" dirty="0"/>
              <a:t>Salma Amjad</a:t>
            </a:r>
            <a:r>
              <a:rPr lang="en-US" sz="1800" b="1" baseline="30000" dirty="0"/>
              <a:t> </a:t>
            </a:r>
            <a:endParaRPr lang="en-US" sz="1800" b="1" dirty="0"/>
          </a:p>
          <a:p>
            <a:pPr algn="ctr"/>
            <a:r>
              <a:rPr lang="en-US" sz="1800" b="1" i="1" dirty="0"/>
              <a:t>Virtual University of Pakistan, Lahore</a:t>
            </a:r>
            <a:endParaRPr lang="en-US" sz="1800" b="1" dirty="0"/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153400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b="1" dirty="0"/>
              <a:t>      </a:t>
            </a:r>
            <a:r>
              <a:rPr lang="en-US" sz="2400" b="1" dirty="0">
                <a:solidFill>
                  <a:srgbClr val="002060"/>
                </a:solidFill>
              </a:rPr>
              <a:t>The 33</a:t>
            </a:r>
            <a:r>
              <a:rPr lang="en-US" sz="2400" b="1" baseline="30000" dirty="0">
                <a:solidFill>
                  <a:srgbClr val="002060"/>
                </a:solidFill>
              </a:rPr>
              <a:t>rd</a:t>
            </a:r>
            <a:r>
              <a:rPr lang="en-US" sz="2400" b="1" dirty="0">
                <a:solidFill>
                  <a:srgbClr val="002060"/>
                </a:solidFill>
              </a:rPr>
              <a:t> Annual Conference of the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              Asian Association of Open Universities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5229"/>
            <a:ext cx="742950" cy="66675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2364"/>
            <a:ext cx="762000" cy="76200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72364"/>
            <a:ext cx="9620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Psychological Ownership Theory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752600"/>
            <a:ext cx="7467600" cy="4724399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of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 Information </a:t>
            </a:r>
          </a:p>
          <a:p>
            <a:pPr marL="82296" indent="0">
              <a:buNone/>
            </a:pPr>
            <a:r>
              <a:rPr lang="en-US" dirty="0"/>
              <a:t>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0220"/>
              </p:ext>
            </p:extLst>
          </p:nvPr>
        </p:nvGraphicFramePr>
        <p:xfrm>
          <a:off x="1676400" y="2209800"/>
          <a:ext cx="3505199" cy="99060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87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Age 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18-26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27-35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36 and above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Percentage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72.0%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38225"/>
              </p:ext>
            </p:extLst>
          </p:nvPr>
        </p:nvGraphicFramePr>
        <p:xfrm>
          <a:off x="2743200" y="3629975"/>
          <a:ext cx="3894137" cy="1094424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32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Qualification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BS/Masters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M. Phil/MS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Ph.D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Row N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80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Percentage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67.0%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03861"/>
              </p:ext>
            </p:extLst>
          </p:nvPr>
        </p:nvGraphicFramePr>
        <p:xfrm>
          <a:off x="4953000" y="5181600"/>
          <a:ext cx="3371850" cy="106680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55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Affiliation with the University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LCWU, Lahore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GCU, Lahore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Row N 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Row N 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Percentage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50.0%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50.0%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9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66888" cy="838200"/>
          </a:xfrm>
        </p:spPr>
        <p:txBody>
          <a:bodyPr>
            <a:noAutofit/>
          </a:bodyPr>
          <a:lstStyle/>
          <a:p>
            <a:r>
              <a:rPr lang="en-US" sz="2400" b="1" dirty="0"/>
              <a:t>Responses of Students collected through Survey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690543"/>
              </p:ext>
            </p:extLst>
          </p:nvPr>
        </p:nvGraphicFramePr>
        <p:xfrm>
          <a:off x="1219200" y="843148"/>
          <a:ext cx="7714487" cy="58036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56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7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5057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Responses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Strongly Agree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Agree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Neutral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Disagree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Strongly Disagree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Accumulative Result 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N 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N 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N 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N 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Row N 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57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Clarity of rules at the Time of Admission.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33.0%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0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Rules and its implementation mechanism help to make a working relationship between you and your university.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51.0%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52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administration listens to students’ concerns seriously.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24.0%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35.0%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057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Easy</a:t>
                      </a:r>
                      <a:r>
                        <a:rPr lang="en-US" sz="1200" baseline="0" dirty="0">
                          <a:effectLst/>
                        </a:rPr>
                        <a:t> a</a:t>
                      </a:r>
                      <a:r>
                        <a:rPr lang="en-US" sz="1200" dirty="0">
                          <a:effectLst/>
                        </a:rPr>
                        <a:t>ccess to concern administration officers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21.0%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30.0%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0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administration owns you by addressing or sharing concerns to the general problems of students.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13.0%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38.0%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22.0%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904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provides a suitable environment for the students to speak up for their academic well being.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25.0%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13.0%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915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has any mechanism for career orientation.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32.0%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26.0%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43032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intends to give /create a conducive environment for check and balance for both teacher and student through shared learning process.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34.0%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37.0%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4.0%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6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Responses of Students collected through Survey 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02355"/>
              </p:ext>
            </p:extLst>
          </p:nvPr>
        </p:nvGraphicFramePr>
        <p:xfrm>
          <a:off x="1219201" y="1219203"/>
          <a:ext cx="7467598" cy="5486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09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</a:rPr>
                        <a:t>Responses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</a:rPr>
                        <a:t>Strongly Agree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effectLst/>
                        </a:rPr>
                        <a:t>Agree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effectLst/>
                        </a:rPr>
                        <a:t>Neutral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effectLst/>
                        </a:rPr>
                        <a:t>Disagree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effectLst/>
                        </a:rPr>
                        <a:t>Strongly Disagree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Accumulative Result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effectLst/>
                        </a:rPr>
                        <a:t>Row N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effectLst/>
                        </a:rPr>
                        <a:t>Row N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effectLst/>
                        </a:rPr>
                        <a:t>Row N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effectLst/>
                        </a:rPr>
                        <a:t>Row N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200" dirty="0">
                          <a:effectLst/>
                        </a:rPr>
                        <a:t>Row N 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At other places, you feel proud to associate yourself with your University.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30.0%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40.0%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15.0%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10.0%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5.0%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Your identity with the university determines your status in academic circles.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34.0%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48.0%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10.0%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5.0%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3.0%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Your degree program is effective to develop a sense of ownership in you with your university.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20.0%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21.0%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17.0%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31.0%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11.0%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Your degree program is enabling you to play your role as an active citizen in a better way.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25.0%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29.0%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14.0%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17.0%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15.0%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University degree   has potential to facilitate you to get a reasonable job.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23.0%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40.0%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12.0%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11.0%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14.0%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75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University academic environment plays a significant role to inculcate civic sense in you.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20.0%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33.0%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17.0%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14.0%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16.0%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83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University provides counseling services to the students to initiate the good citizenry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11.0%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27.0%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23.0%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</a:rPr>
                        <a:t>18.0%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</a:rPr>
                        <a:t>21.0%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17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49808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Problems &amp; Challenges At Public Sector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Students Are Not The Final Product While Lacking Progressive Thinking.</a:t>
            </a:r>
          </a:p>
          <a:p>
            <a:r>
              <a:rPr lang="en-US" dirty="0"/>
              <a:t>Clientlist Relationship between the Institution and its Students.</a:t>
            </a:r>
          </a:p>
          <a:p>
            <a:pPr indent="-283210"/>
            <a:r>
              <a:rPr lang="en-US" dirty="0"/>
              <a:t>Bureaucratic Decision Making Model </a:t>
            </a:r>
          </a:p>
          <a:p>
            <a:r>
              <a:rPr lang="en-US" dirty="0"/>
              <a:t>Lack of Infrastructure &amp; Trends of Adhocism </a:t>
            </a:r>
          </a:p>
          <a:p>
            <a:r>
              <a:rPr lang="en-US" dirty="0"/>
              <a:t>Quality of Teaching At Universities</a:t>
            </a:r>
          </a:p>
          <a:p>
            <a:r>
              <a:rPr lang="en-US" dirty="0"/>
              <a:t>Stakes are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2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7498080" cy="5532438"/>
          </a:xfrm>
        </p:spPr>
        <p:txBody>
          <a:bodyPr anchor="t">
            <a:normAutofit/>
          </a:bodyPr>
          <a:lstStyle/>
          <a:p>
            <a:pPr lvl="0" algn="just"/>
            <a:r>
              <a:rPr lang="en-US" sz="1600" b="1" dirty="0"/>
              <a:t>To ensure the </a:t>
            </a:r>
            <a:r>
              <a:rPr lang="en-US" sz="1600" b="1" dirty="0">
                <a:solidFill>
                  <a:srgbClr val="00B050"/>
                </a:solidFill>
              </a:rPr>
              <a:t>transparent recruitment process at public sector universities</a:t>
            </a:r>
            <a:endParaRPr lang="en-US" sz="1600" b="1" dirty="0"/>
          </a:p>
          <a:p>
            <a:pPr lvl="0" algn="just"/>
            <a:r>
              <a:rPr lang="en-US" sz="1600" b="1" dirty="0"/>
              <a:t>Visiting or Deputation should be the Rare practices under Definite and Strict conditions to Avoid Nepotism and Favoritism.</a:t>
            </a:r>
          </a:p>
          <a:p>
            <a:pPr lvl="0" algn="just"/>
            <a:r>
              <a:rPr lang="en-US" sz="1600" b="1" dirty="0"/>
              <a:t>Compulsory “Review Mechanism” for the research and professional performance of the university teachers through interval or yearly assessment and “Professional Growth Check” after every five or ten years </a:t>
            </a:r>
          </a:p>
          <a:p>
            <a:pPr lvl="0" algn="just"/>
            <a:r>
              <a:rPr lang="en-US" sz="1600" b="1" dirty="0"/>
              <a:t>There is also need to apply some scrutiny measures on the admission to the research base higher degree programs.</a:t>
            </a:r>
          </a:p>
          <a:p>
            <a:pPr lvl="0" algn="just"/>
            <a:r>
              <a:rPr lang="en-US" sz="1600" b="1" dirty="0"/>
              <a:t>Need to Enhance the Professional Identities</a:t>
            </a:r>
          </a:p>
          <a:p>
            <a:pPr indent="-283210" algn="just"/>
            <a:r>
              <a:rPr lang="en-US" sz="1600" b="1" dirty="0"/>
              <a:t>The students should </a:t>
            </a:r>
            <a:r>
              <a:rPr lang="en-US" sz="1600" b="1" dirty="0">
                <a:solidFill>
                  <a:srgbClr val="00B050"/>
                </a:solidFill>
              </a:rPr>
              <a:t>involve into some sort of decision making process </a:t>
            </a:r>
            <a:r>
              <a:rPr lang="en-US" sz="1600" b="1" dirty="0"/>
              <a:t>so they may develop an association or stake in the university and also learn to lead and coup challenges by bringing problem solving approaches.</a:t>
            </a:r>
            <a:r>
              <a:rPr lang="en-US" sz="1600" dirty="0"/>
              <a:t> </a:t>
            </a:r>
          </a:p>
          <a:p>
            <a:pPr marL="81915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0260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dirty="0"/>
              <a:t>The sense of ownership among the students can be established by offering them choices, listening carefully to their concerns and helping them to polish their leadership skills.</a:t>
            </a:r>
          </a:p>
          <a:p>
            <a:pPr lvl="0" algn="just"/>
            <a:r>
              <a:rPr lang="en-US" dirty="0"/>
              <a:t>The curriculum irrespective of disciplines should be designed on the bases of two fundamental principles; </a:t>
            </a:r>
          </a:p>
          <a:p>
            <a:pPr marL="82296" lvl="0" indent="0" algn="just"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B050"/>
                </a:solidFill>
              </a:rPr>
              <a:t>‘</a:t>
            </a:r>
            <a:r>
              <a:rPr lang="en-US" b="1" dirty="0">
                <a:solidFill>
                  <a:srgbClr val="00B050"/>
                </a:solidFill>
              </a:rPr>
              <a:t>Shared Learning’ both by students and teachers</a:t>
            </a:r>
          </a:p>
          <a:p>
            <a:pPr marL="82296" lvl="0" indent="0" algn="just">
              <a:buNone/>
            </a:pPr>
            <a:r>
              <a:rPr lang="en-US" b="1" dirty="0">
                <a:solidFill>
                  <a:srgbClr val="00B050"/>
                </a:solidFill>
              </a:rPr>
              <a:t>         and ‘Identified relevance</a:t>
            </a:r>
            <a:endParaRPr lang="en-US" dirty="0">
              <a:solidFill>
                <a:srgbClr val="00B050"/>
              </a:solidFill>
            </a:endParaRPr>
          </a:p>
          <a:p>
            <a:pPr lvl="0" algn="just"/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Active Citizenship Program (ACP)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would be the dynamic step of inculcating a strong sense of associations among the students with less privileged communities and Pakistani society primarily advancing the responsible citizenship. </a:t>
            </a:r>
          </a:p>
          <a:p>
            <a:pPr lvl="0" algn="just"/>
            <a:r>
              <a:rPr lang="en-US" dirty="0"/>
              <a:t>This model should be </a:t>
            </a:r>
            <a:r>
              <a:rPr lang="en-US" b="1" dirty="0">
                <a:solidFill>
                  <a:srgbClr val="00B050"/>
                </a:solidFill>
              </a:rPr>
              <a:t>extended to all public sector universities in Pakistan</a:t>
            </a:r>
            <a:r>
              <a:rPr lang="en-US" b="1" dirty="0"/>
              <a:t> </a:t>
            </a:r>
            <a:r>
              <a:rPr lang="en-US" dirty="0"/>
              <a:t>by including this as compulsory 3 credit hour course into their BS programs of all disciplines.</a:t>
            </a:r>
          </a:p>
        </p:txBody>
      </p:sp>
    </p:spTree>
    <p:extLst>
      <p:ext uri="{BB962C8B-B14F-4D97-AF65-F5344CB8AC3E}">
        <p14:creationId xmlns:p14="http://schemas.microsoft.com/office/powerpoint/2010/main" val="683627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43400"/>
          </a:xfrm>
        </p:spPr>
        <p:txBody>
          <a:bodyPr>
            <a:normAutofit fontScale="32500" lnSpcReduction="20000"/>
          </a:bodyPr>
          <a:lstStyle/>
          <a:p>
            <a:r>
              <a:rPr lang="en-US" i="1" dirty="0"/>
              <a:t>Dawn</a:t>
            </a:r>
            <a:r>
              <a:rPr lang="en-US" dirty="0"/>
              <a:t>, (2016) Retrieved August 21, 2019 from </a:t>
            </a:r>
            <a:r>
              <a:rPr lang="en-US" u="sng" dirty="0">
                <a:hlinkClick r:id="rId2"/>
              </a:rPr>
              <a:t>https://www.dawn.com/news/1254909</a:t>
            </a:r>
            <a:r>
              <a:rPr lang="en-US" dirty="0"/>
              <a:t> </a:t>
            </a:r>
          </a:p>
          <a:p>
            <a:r>
              <a:rPr lang="en-US" dirty="0"/>
              <a:t>Economic Survey: Government spending on education less than 3 per cent of GDP. (2018, January 31). </a:t>
            </a:r>
            <a:r>
              <a:rPr lang="en-US" i="1" dirty="0"/>
              <a:t>The Indian Express. </a:t>
            </a:r>
            <a:r>
              <a:rPr lang="en-US" dirty="0"/>
              <a:t>Retrieved from https://indianexpress.com/article/education/economic-survey-government-spending-on-education-less-than-3-per-cent-of-gdp-5045498/</a:t>
            </a:r>
          </a:p>
          <a:p>
            <a:r>
              <a:rPr lang="en-US" dirty="0"/>
              <a:t>Government of Pakistan (2002). Pakistan Madrasa Board: First Annual Report, Islamabad</a:t>
            </a:r>
          </a:p>
          <a:p>
            <a:r>
              <a:rPr lang="en-US" dirty="0" err="1"/>
              <a:t>Govt</a:t>
            </a:r>
            <a:r>
              <a:rPr lang="en-US" dirty="0"/>
              <a:t> Redefines Literacy for Count, (2019, </a:t>
            </a:r>
            <a:r>
              <a:rPr lang="en-US" dirty="0" err="1"/>
              <a:t>Augst</a:t>
            </a:r>
            <a:r>
              <a:rPr lang="en-US" dirty="0"/>
              <a:t> 25). </a:t>
            </a:r>
            <a:r>
              <a:rPr lang="en-US" i="1" dirty="0"/>
              <a:t>The Express Tribune</a:t>
            </a:r>
            <a:endParaRPr lang="en-US" dirty="0"/>
          </a:p>
          <a:p>
            <a:r>
              <a:rPr lang="en-US" dirty="0" err="1"/>
              <a:t>Hoodbhoy</a:t>
            </a:r>
            <a:r>
              <a:rPr lang="en-US" dirty="0"/>
              <a:t>, P. (2009). Pakistan’s Higher Education System- What Went Wrong and How to Fix It. </a:t>
            </a:r>
            <a:r>
              <a:rPr lang="en-US" i="1" dirty="0"/>
              <a:t>The Pakistan Development Review</a:t>
            </a:r>
            <a:r>
              <a:rPr lang="en-US" dirty="0"/>
              <a:t>, 48(4). part II, 581-594.  </a:t>
            </a:r>
          </a:p>
          <a:p>
            <a:r>
              <a:rPr lang="en-US" dirty="0" err="1"/>
              <a:t>Hoodbhoy</a:t>
            </a:r>
            <a:r>
              <a:rPr lang="en-US" dirty="0"/>
              <a:t>, P. (</a:t>
            </a:r>
            <a:r>
              <a:rPr lang="en-US" dirty="0" err="1"/>
              <a:t>n.d.</a:t>
            </a:r>
            <a:r>
              <a:rPr lang="en-US" dirty="0"/>
              <a:t>). Education Reform In Pakistan- Challenges and prospects, 1-31. Retrieved from </a:t>
            </a:r>
            <a:r>
              <a:rPr lang="en-US" i="1" dirty="0"/>
              <a:t>http://eacpe.org/content/uploads/2014/02/Pakistan-Education-Challenges-and-Prospects</a:t>
            </a:r>
            <a:endParaRPr lang="en-US" dirty="0"/>
          </a:p>
          <a:p>
            <a:r>
              <a:rPr lang="en-US" dirty="0" err="1"/>
              <a:t>Javed</a:t>
            </a:r>
            <a:r>
              <a:rPr lang="en-US" dirty="0"/>
              <a:t>, M. A., &amp; Ali, A. (2017). Educational Development in Pakistan: A Critical Appraisal of Muhammad Pervez Musharraf Presidency (1999-2008). </a:t>
            </a:r>
            <a:r>
              <a:rPr lang="en-US" i="1" dirty="0"/>
              <a:t>International Journal of Scientific and Research Publications</a:t>
            </a:r>
            <a:r>
              <a:rPr lang="en-US" dirty="0"/>
              <a:t>, 7(3) 277-282. Retrieved from </a:t>
            </a:r>
            <a:r>
              <a:rPr lang="en-US" u="sng" dirty="0">
                <a:hlinkClick r:id="rId3"/>
              </a:rPr>
              <a:t>www.ijsrp.org</a:t>
            </a:r>
            <a:r>
              <a:rPr lang="en-US" dirty="0"/>
              <a:t>  </a:t>
            </a:r>
          </a:p>
          <a:p>
            <a:r>
              <a:rPr lang="en-US" dirty="0"/>
              <a:t>Khan, Z. (2019). Major Structural Issues in Pakistan’s Higher Education system. </a:t>
            </a:r>
            <a:r>
              <a:rPr lang="en-US" i="1" dirty="0"/>
              <a:t>Daily Times</a:t>
            </a:r>
            <a:r>
              <a:rPr lang="en-US" dirty="0"/>
              <a:t>. Retrieved August 7, 2019, from </a:t>
            </a:r>
            <a:r>
              <a:rPr lang="en-US" u="sng" dirty="0">
                <a:hlinkClick r:id="rId4"/>
              </a:rPr>
              <a:t>http://dailytimes.com.pk/339939/major-structural-issues-inpakistanis-higher-education-system</a:t>
            </a:r>
            <a:endParaRPr lang="en-US" dirty="0"/>
          </a:p>
          <a:p>
            <a:r>
              <a:rPr lang="en-US" dirty="0"/>
              <a:t>Pakistan: Education spending, percent of GDP. The Global Economy. Retrieved August 15, 2019, from </a:t>
            </a:r>
            <a:r>
              <a:rPr lang="en-US" u="sng" dirty="0">
                <a:hlinkClick r:id="rId5"/>
              </a:rPr>
              <a:t>https://www.theglobaleconomy.com/Pakistan/Education_spending/</a:t>
            </a:r>
            <a:endParaRPr lang="en-US" dirty="0"/>
          </a:p>
          <a:p>
            <a:r>
              <a:rPr lang="en-US" dirty="0"/>
              <a:t>Pakistan’s Literary Rate Stands as 58 PC. Retrieved August 13, from </a:t>
            </a:r>
            <a:r>
              <a:rPr lang="en-US" u="sng" dirty="0">
                <a:hlinkClick r:id="rId6"/>
              </a:rPr>
              <a:t>https://www.thenews.com.pk/print/309542-pakistan-s-literacy-rate-stands-at-58pc</a:t>
            </a:r>
            <a:r>
              <a:rPr lang="en-US" dirty="0"/>
              <a:t> </a:t>
            </a:r>
          </a:p>
          <a:p>
            <a:r>
              <a:rPr lang="en-US" dirty="0" err="1"/>
              <a:t>Riazul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, (2019). 21 Public Sector Varsities Operating Without VCs. </a:t>
            </a:r>
            <a:r>
              <a:rPr lang="en-US" i="1" dirty="0"/>
              <a:t>The Express Tribune. </a:t>
            </a:r>
            <a:r>
              <a:rPr lang="en-US" dirty="0"/>
              <a:t>Retrieved August 11, 2019 from https://tribune.com.pk</a:t>
            </a:r>
          </a:p>
          <a:p>
            <a:r>
              <a:rPr lang="en-US" dirty="0" err="1"/>
              <a:t>Tarar</a:t>
            </a:r>
            <a:r>
              <a:rPr lang="en-US" dirty="0"/>
              <a:t>, N.O. (2006). Globalization and Higher Education in Pakistan. </a:t>
            </a:r>
            <a:r>
              <a:rPr lang="en-US" i="1" dirty="0"/>
              <a:t>Economic and Political Weekly</a:t>
            </a:r>
            <a:r>
              <a:rPr lang="en-US" dirty="0"/>
              <a:t> 41(49), 5080-5085.</a:t>
            </a:r>
          </a:p>
          <a:p>
            <a:r>
              <a:rPr lang="en-US" dirty="0"/>
              <a:t>The constitution of Islamic republic of Pakistan. (2012) National Assembly of Pakistan. Retrieved August 15, 2019, from </a:t>
            </a:r>
            <a:r>
              <a:rPr lang="en-US" i="1" dirty="0"/>
              <a:t>http://www.na.gov.pk/uploads/documents/1333523681_951.pdf</a:t>
            </a:r>
            <a:r>
              <a:rPr lang="en-US" dirty="0"/>
              <a:t> </a:t>
            </a:r>
          </a:p>
          <a:p>
            <a:r>
              <a:rPr lang="en-US" dirty="0" err="1"/>
              <a:t>Tilak</a:t>
            </a:r>
            <a:r>
              <a:rPr lang="en-US" dirty="0"/>
              <a:t>, J. B. G, (2015). Higher Education in South Asia: Crisis and Challenges. </a:t>
            </a:r>
            <a:r>
              <a:rPr lang="en-US" i="1" dirty="0"/>
              <a:t>Social Scientist</a:t>
            </a:r>
            <a:r>
              <a:rPr lang="en-US" dirty="0"/>
              <a:t>, 43(½), 43-59. Retrieved from </a:t>
            </a:r>
            <a:r>
              <a:rPr lang="en-US" u="sng" dirty="0">
                <a:hlinkClick r:id="rId7"/>
              </a:rPr>
              <a:t>https://www.jstor</a:t>
            </a:r>
            <a:r>
              <a:rPr lang="en-US" dirty="0"/>
              <a:t> .org   </a:t>
            </a:r>
          </a:p>
          <a:p>
            <a:r>
              <a:rPr lang="en-US" dirty="0"/>
              <a:t>Zaidi, A. (2002). </a:t>
            </a:r>
            <a:r>
              <a:rPr lang="en-US" i="1" dirty="0"/>
              <a:t>The Dismissal State of the Social Sciences in Pakistan</a:t>
            </a:r>
            <a:r>
              <a:rPr lang="en-US" dirty="0"/>
              <a:t>. Islamabad: Council of Social Science.</a:t>
            </a:r>
          </a:p>
        </p:txBody>
      </p:sp>
    </p:spTree>
    <p:extLst>
      <p:ext uri="{BB962C8B-B14F-4D97-AF65-F5344CB8AC3E}">
        <p14:creationId xmlns:p14="http://schemas.microsoft.com/office/powerpoint/2010/main" val="149237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1896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791200" y="254330"/>
            <a:ext cx="27432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Research Assumption </a:t>
            </a:r>
          </a:p>
        </p:txBody>
      </p:sp>
      <p:sp>
        <p:nvSpPr>
          <p:cNvPr id="5" name="Oval 4"/>
          <p:cNvSpPr/>
          <p:nvPr/>
        </p:nvSpPr>
        <p:spPr>
          <a:xfrm>
            <a:off x="1828800" y="2590800"/>
            <a:ext cx="6248400" cy="403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296" indent="0" algn="just">
              <a:buNone/>
            </a:pPr>
            <a:r>
              <a:rPr lang="en-US" sz="2000" b="1" dirty="0"/>
              <a:t>Pakistani public sector universities are primarily less influential  to inculcate a feeling of Sense of Belonging  and ownership amongst its students due to the structural and functional flaws.  </a:t>
            </a:r>
          </a:p>
        </p:txBody>
      </p:sp>
    </p:spTree>
    <p:extLst>
      <p:ext uri="{BB962C8B-B14F-4D97-AF65-F5344CB8AC3E}">
        <p14:creationId xmlns:p14="http://schemas.microsoft.com/office/powerpoint/2010/main" val="385806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5162"/>
          </a:xfrm>
        </p:spPr>
        <p:txBody>
          <a:bodyPr/>
          <a:lstStyle/>
          <a:p>
            <a:pPr algn="ctr"/>
            <a:r>
              <a:rPr lang="en-US" b="1" dirty="0"/>
              <a:t>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World View of Individual &amp; Role of Education</a:t>
            </a:r>
          </a:p>
          <a:p>
            <a:pPr algn="just"/>
            <a:r>
              <a:rPr lang="en-US" sz="3600" dirty="0"/>
              <a:t>Leads to Shape Quality of Human Capital </a:t>
            </a:r>
          </a:p>
          <a:p>
            <a:pPr algn="just"/>
            <a:r>
              <a:rPr lang="en-US" sz="3600" dirty="0"/>
              <a:t>Universities: Architect of Competitive Knowledge Workforce and Social Change </a:t>
            </a:r>
          </a:p>
        </p:txBody>
      </p:sp>
    </p:spTree>
    <p:extLst>
      <p:ext uri="{BB962C8B-B14F-4D97-AF65-F5344CB8AC3E}">
        <p14:creationId xmlns:p14="http://schemas.microsoft.com/office/powerpoint/2010/main" val="325851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From 1971-2017, average public spending on education in Pakistan was confined only 2.34 percent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Pakistan's public expenditure on education as a percentage to GDP is estimated at 2.4 percent in fiscal year 2018-19, which is the lowest in the region </a:t>
            </a:r>
            <a:endParaRPr lang="en-US" sz="1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75" y="1705243"/>
            <a:ext cx="6620799" cy="4285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294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i="1" dirty="0">
                <a:effectLst/>
              </a:rPr>
              <a:t>Public spending on education, percent of GDP of South Asian Countries 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905000"/>
          <a:ext cx="70993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96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Growth of  </a:t>
            </a:r>
            <a:br>
              <a:rPr lang="en-US" sz="4400" dirty="0"/>
            </a:br>
            <a:r>
              <a:rPr lang="en-US" sz="4400" dirty="0"/>
              <a:t>Public Sector Universities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360255"/>
              </p:ext>
            </p:extLst>
          </p:nvPr>
        </p:nvGraphicFramePr>
        <p:xfrm>
          <a:off x="1676401" y="2209800"/>
          <a:ext cx="6781798" cy="3581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Year/Period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Public Sector Universities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1947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Only</a:t>
                      </a:r>
                      <a:r>
                        <a:rPr lang="en-US" sz="1400" baseline="0" dirty="0">
                          <a:effectLst/>
                        </a:rPr>
                        <a:t> one </a:t>
                      </a:r>
                      <a:r>
                        <a:rPr lang="en-US" sz="1400" dirty="0">
                          <a:effectLst/>
                        </a:rPr>
                        <a:t>Public Sector University </a:t>
                      </a:r>
                    </a:p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       (University of the Punjab)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Till 1997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Grew up to 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1999-2000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Till 2006 (Under the ‘enlighten modernization’ approach)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49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Within next few years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51 Public Sector Universities in Pakistan (81 New universities were opened</a:t>
                      </a:r>
                      <a:r>
                        <a:rPr lang="en-US" sz="1400" baseline="0" dirty="0">
                          <a:effectLst/>
                        </a:rPr>
                        <a:t> &amp; </a:t>
                      </a:r>
                      <a:r>
                        <a:rPr lang="en-US" sz="1400" dirty="0">
                          <a:effectLst/>
                        </a:rPr>
                        <a:t>several were upgraded from college to university.)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38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Research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 anchor="t">
            <a:normAutofit fontScale="85000" lnSpcReduction="20000"/>
          </a:bodyPr>
          <a:lstStyle/>
          <a:p>
            <a:pPr marL="82296" indent="0">
              <a:buNone/>
            </a:pPr>
            <a:endParaRPr lang="en-US" dirty="0"/>
          </a:p>
          <a:p>
            <a:pPr lvl="0" indent="-283210"/>
            <a:r>
              <a:rPr lang="en-US" dirty="0"/>
              <a:t>To Identify the Issues and Challenges at Public sector Universities in Pakistan in General.</a:t>
            </a:r>
          </a:p>
          <a:p>
            <a:pPr lvl="0" indent="-283210"/>
            <a:r>
              <a:rPr lang="en-US" dirty="0"/>
              <a:t>To Assess the Relationship Between Organizational and Structural flaws of Public Sector Universities and the Quality of education in Particular.</a:t>
            </a:r>
          </a:p>
          <a:p>
            <a:pPr lvl="0" indent="-283210"/>
            <a:r>
              <a:rPr lang="en-US" dirty="0"/>
              <a:t>To Evaluate the Role of University Education for Inculcating the Sense of Ownership Among the Students Towards their Institutions, Society and State.</a:t>
            </a:r>
          </a:p>
          <a:p>
            <a:pPr lvl="0" indent="-283210"/>
            <a:r>
              <a:rPr lang="en-US" dirty="0"/>
              <a:t>To Find Out the Role of University Education in Promoting Civic Sense Among Students Through ‘University Citizenship.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3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‘</a:t>
            </a:r>
            <a:r>
              <a:rPr lang="en-US" dirty="0">
                <a:solidFill>
                  <a:srgbClr val="FF0000"/>
                </a:solidFill>
              </a:rPr>
              <a:t>Mixed Method Approach</a:t>
            </a:r>
            <a:r>
              <a:rPr lang="en-US" dirty="0"/>
              <a:t>’ Qualitative and Quantitative techniques. </a:t>
            </a:r>
          </a:p>
          <a:p>
            <a:pPr algn="just"/>
            <a:r>
              <a:rPr lang="en-US" dirty="0"/>
              <a:t>Primarily an Observational Study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Questionnaire was designed on 5 points Likert scale.</a:t>
            </a:r>
          </a:p>
          <a:p>
            <a:pPr algn="just"/>
            <a:r>
              <a:rPr lang="en-US" dirty="0"/>
              <a:t>Basic information and 15 closed ended questions. </a:t>
            </a:r>
          </a:p>
          <a:p>
            <a:pPr algn="just"/>
            <a:r>
              <a:rPr lang="en-US" dirty="0"/>
              <a:t>Population; </a:t>
            </a:r>
            <a:r>
              <a:rPr lang="en-US" dirty="0">
                <a:solidFill>
                  <a:srgbClr val="FF0000"/>
                </a:solidFill>
              </a:rPr>
              <a:t>Students from two Public Sector Universities</a:t>
            </a:r>
            <a:r>
              <a:rPr lang="en-US"/>
              <a:t>; </a:t>
            </a:r>
            <a:endParaRPr lang="en-US" dirty="0"/>
          </a:p>
          <a:p>
            <a:pPr algn="just"/>
            <a:r>
              <a:rPr lang="en-US" dirty="0">
                <a:solidFill>
                  <a:srgbClr val="FF0000"/>
                </a:solidFill>
              </a:rPr>
              <a:t>Sample Size: </a:t>
            </a:r>
            <a:r>
              <a:rPr lang="en-US" dirty="0"/>
              <a:t>200  (Multi-stages stratified random sampling).</a:t>
            </a:r>
          </a:p>
          <a:p>
            <a:pPr algn="just"/>
            <a:r>
              <a:rPr lang="en-US" dirty="0"/>
              <a:t>Descriptive and analytical research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Both primary and secondary </a:t>
            </a:r>
            <a:r>
              <a:rPr lang="en-US" dirty="0"/>
              <a:t>sources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30 questionnaires </a:t>
            </a:r>
            <a:r>
              <a:rPr lang="en-US" dirty="0"/>
              <a:t>were tested through </a:t>
            </a:r>
            <a:r>
              <a:rPr lang="en-US" dirty="0">
                <a:solidFill>
                  <a:srgbClr val="FF0000"/>
                </a:solidFill>
              </a:rPr>
              <a:t>pilot study </a:t>
            </a:r>
            <a:r>
              <a:rPr lang="en-US" dirty="0"/>
              <a:t>to check </a:t>
            </a:r>
            <a:r>
              <a:rPr lang="en-US" dirty="0">
                <a:solidFill>
                  <a:srgbClr val="FF0000"/>
                </a:solidFill>
              </a:rPr>
              <a:t>reliability at Cronbach's Alpha.  </a:t>
            </a:r>
          </a:p>
          <a:p>
            <a:pPr marL="82296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5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Conception of Sense of Belonging &amp; Ownership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en-US" dirty="0"/>
              <a:t>Human Need of Group Identity  </a:t>
            </a:r>
          </a:p>
          <a:p>
            <a:r>
              <a:rPr lang="en-US" dirty="0"/>
              <a:t>Enables the Ability To See the Value in Life To Cope Challenges</a:t>
            </a:r>
          </a:p>
          <a:p>
            <a:pPr indent="-283210"/>
            <a:r>
              <a:rPr lang="en-US" dirty="0"/>
              <a:t>Community Behind "US"</a:t>
            </a:r>
          </a:p>
          <a:p>
            <a:pPr indent="-283210"/>
            <a:r>
              <a:rPr lang="en-US" dirty="0"/>
              <a:t>Makes US Receptive, Motivated &amp; Persisted </a:t>
            </a:r>
          </a:p>
          <a:p>
            <a:r>
              <a:rPr lang="en-US" dirty="0"/>
              <a:t>Individual-Institution-Organizational Identity : </a:t>
            </a:r>
            <a:r>
              <a:rPr lang="en-US" dirty="0">
                <a:solidFill>
                  <a:srgbClr val="FF0000"/>
                </a:solidFill>
              </a:rPr>
              <a:t>Awareness of Membership &amp; A Sense of Involvement With The Group </a:t>
            </a:r>
          </a:p>
          <a:p>
            <a:r>
              <a:rPr lang="en-US" dirty="0"/>
              <a:t>University Citizenship: Having A Voice &amp; Being Involved 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Core to Academic Success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2083</TotalTime>
  <Words>1645</Words>
  <Application>Microsoft Office PowerPoint</Application>
  <PresentationFormat>On-screen Show (4:3)</PresentationFormat>
  <Paragraphs>267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Verdana</vt:lpstr>
      <vt:lpstr>Wingdings 2</vt:lpstr>
      <vt:lpstr>Solstice</vt:lpstr>
      <vt:lpstr>State Of Administration And Education At Public Sector Universities In Pakistan: Issues And Challenges</vt:lpstr>
      <vt:lpstr>PowerPoint Presentation</vt:lpstr>
      <vt:lpstr> Introduction </vt:lpstr>
      <vt:lpstr>From 1971-2017, average public spending on education in Pakistan was confined only 2.34 percent Pakistan's public expenditure on education as a percentage to GDP is estimated at 2.4 percent in fiscal year 2018-19, which is the lowest in the region </vt:lpstr>
      <vt:lpstr>Public spending on education, percent of GDP of South Asian Countries </vt:lpstr>
      <vt:lpstr>Growth of   Public Sector Universities</vt:lpstr>
      <vt:lpstr>Research Objectives </vt:lpstr>
      <vt:lpstr>Methodology </vt:lpstr>
      <vt:lpstr>Conception of Sense of Belonging &amp; Ownership </vt:lpstr>
      <vt:lpstr>Psychological Ownership Theory</vt:lpstr>
      <vt:lpstr>Results &amp; Analysis of Data </vt:lpstr>
      <vt:lpstr>Responses of Students collected through Survey </vt:lpstr>
      <vt:lpstr>Responses of Students collected through Survey </vt:lpstr>
      <vt:lpstr>Problems &amp; Challenges At Public Sector Universities  </vt:lpstr>
      <vt:lpstr>Recommendations</vt:lpstr>
      <vt:lpstr>Recommendations 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ADMINISTRATION AND EDUCATION AT PUBLIC SECTOR UNIVERSITIES IN PAKISTAN: ISSUES AND CHALLENGES</dc:title>
  <dc:creator>Salma Amjad</dc:creator>
  <cp:lastModifiedBy>Root</cp:lastModifiedBy>
  <cp:revision>130</cp:revision>
  <cp:lastPrinted>2019-10-10T08:31:22Z</cp:lastPrinted>
  <dcterms:created xsi:type="dcterms:W3CDTF">2019-09-18T10:01:13Z</dcterms:created>
  <dcterms:modified xsi:type="dcterms:W3CDTF">2019-10-15T11:00:22Z</dcterms:modified>
</cp:coreProperties>
</file>