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3" r:id="rId3"/>
  </p:sldMasterIdLst>
  <p:notesMasterIdLst>
    <p:notesMasterId r:id="rId23"/>
  </p:notesMasterIdLst>
  <p:sldIdLst>
    <p:sldId id="257" r:id="rId4"/>
    <p:sldId id="267" r:id="rId5"/>
    <p:sldId id="269" r:id="rId6"/>
    <p:sldId id="270" r:id="rId7"/>
    <p:sldId id="279" r:id="rId8"/>
    <p:sldId id="273" r:id="rId9"/>
    <p:sldId id="274" r:id="rId10"/>
    <p:sldId id="275" r:id="rId11"/>
    <p:sldId id="277" r:id="rId12"/>
    <p:sldId id="278" r:id="rId13"/>
    <p:sldId id="264" r:id="rId14"/>
    <p:sldId id="261" r:id="rId15"/>
    <p:sldId id="281" r:id="rId16"/>
    <p:sldId id="262" r:id="rId17"/>
    <p:sldId id="266" r:id="rId18"/>
    <p:sldId id="283" r:id="rId19"/>
    <p:sldId id="284" r:id="rId20"/>
    <p:sldId id="263" r:id="rId21"/>
    <p:sldId id="285"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4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heme" Target="theme/theme1.xml"/><Relationship Id="rId3" Type="http://schemas.openxmlformats.org/officeDocument/2006/relationships/slideMaster" Target="slideMasters/slideMaster2.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viewProps" Target="viewProps.xml"/><Relationship Id="rId2" Type="http://schemas.openxmlformats.org/officeDocument/2006/relationships/slideMaster" Target="slideMasters/slideMaster1.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DC2BAC0-3E6C-4759-B58A-82E5DD7FEBA9}" type="doc">
      <dgm:prSet loTypeId="urn:microsoft.com/office/officeart/2005/8/layout/hierarchy4" loCatId="list" qsTypeId="urn:microsoft.com/office/officeart/2005/8/quickstyle/simple1" qsCatId="simple" csTypeId="urn:microsoft.com/office/officeart/2005/8/colors/accent2_1" csCatId="accent2" phldr="1"/>
      <dgm:spPr/>
      <dgm:t>
        <a:bodyPr/>
        <a:lstStyle/>
        <a:p>
          <a:endParaRPr lang="en-US"/>
        </a:p>
      </dgm:t>
    </dgm:pt>
    <dgm:pt modelId="{D24388CD-B8E1-45FC-B00C-268F98EFF2F0}">
      <dgm:prSet phldrT="[Text]" custT="1"/>
      <dgm:spPr/>
      <dgm:t>
        <a:bodyPr/>
        <a:lstStyle/>
        <a:p>
          <a:r>
            <a:rPr lang="en-US" sz="4400" b="1" dirty="0" smtClean="0">
              <a:latin typeface="+mj-lt"/>
            </a:rPr>
            <a:t>Democracy: A Conceptual Discourse</a:t>
          </a:r>
          <a:endParaRPr lang="en-US" sz="4400" dirty="0">
            <a:latin typeface="+mj-lt"/>
          </a:endParaRPr>
        </a:p>
      </dgm:t>
    </dgm:pt>
    <dgm:pt modelId="{59F85583-B4D3-449D-BBBE-05B433328E08}" type="parTrans" cxnId="{1CD1C614-F455-4E79-8F0B-EE6DC911543D}">
      <dgm:prSet/>
      <dgm:spPr/>
      <dgm:t>
        <a:bodyPr/>
        <a:lstStyle/>
        <a:p>
          <a:endParaRPr lang="en-US"/>
        </a:p>
      </dgm:t>
    </dgm:pt>
    <dgm:pt modelId="{9FC7B15E-F0ED-4C78-A0F2-3A811768693E}" type="sibTrans" cxnId="{1CD1C614-F455-4E79-8F0B-EE6DC911543D}">
      <dgm:prSet/>
      <dgm:spPr/>
      <dgm:t>
        <a:bodyPr/>
        <a:lstStyle/>
        <a:p>
          <a:endParaRPr lang="en-US"/>
        </a:p>
      </dgm:t>
    </dgm:pt>
    <dgm:pt modelId="{4DEF6C1A-0B47-46C5-9002-895CADA0D2E1}">
      <dgm:prSet phldrT="[Text]"/>
      <dgm:spPr/>
      <dgm:t>
        <a:bodyPr/>
        <a:lstStyle/>
        <a:p>
          <a:r>
            <a:rPr lang="en-US" dirty="0" smtClean="0"/>
            <a:t>“a system of government in which everyone in the country can vote to elect its members, a country that has a government which has been elected by the people of the country, a situation or system in which everyone is equal and has the right to vote, make decisions </a:t>
          </a:r>
          <a:r>
            <a:rPr lang="en-US" dirty="0" err="1" smtClean="0"/>
            <a:t>etc</a:t>
          </a:r>
          <a:r>
            <a:rPr lang="en-US" dirty="0" smtClean="0"/>
            <a:t>”. (Longman Dictionary of Contemporary English)</a:t>
          </a:r>
          <a:endParaRPr lang="en-US" dirty="0"/>
        </a:p>
      </dgm:t>
    </dgm:pt>
    <dgm:pt modelId="{7C357D8F-8EE4-4BFC-BA98-BE3BBFA70458}" type="parTrans" cxnId="{3FD4DC38-2953-46CE-8F46-E27EF307C5C4}">
      <dgm:prSet/>
      <dgm:spPr/>
      <dgm:t>
        <a:bodyPr/>
        <a:lstStyle/>
        <a:p>
          <a:endParaRPr lang="en-US"/>
        </a:p>
      </dgm:t>
    </dgm:pt>
    <dgm:pt modelId="{E690457A-F45D-431A-B168-5F5BFC517701}" type="sibTrans" cxnId="{3FD4DC38-2953-46CE-8F46-E27EF307C5C4}">
      <dgm:prSet/>
      <dgm:spPr/>
      <dgm:t>
        <a:bodyPr/>
        <a:lstStyle/>
        <a:p>
          <a:endParaRPr lang="en-US"/>
        </a:p>
      </dgm:t>
    </dgm:pt>
    <dgm:pt modelId="{E3FC4219-7B99-4F8B-B259-E4F18682A92E}">
      <dgm:prSet phldrT="[Text]"/>
      <dgm:spPr/>
      <dgm:t>
        <a:bodyPr/>
        <a:lstStyle/>
        <a:p>
          <a:r>
            <a:rPr lang="en-US" dirty="0" smtClean="0"/>
            <a:t>“a system of government by all the people of a country, usually through representatives whom they elect, thought as allowing freedom of speech, religion and political opinion”. (Oxford Advanced Dictionary)</a:t>
          </a:r>
          <a:endParaRPr lang="en-US" dirty="0"/>
        </a:p>
      </dgm:t>
    </dgm:pt>
    <dgm:pt modelId="{9281C394-3553-474E-9834-1855C47DA506}" type="parTrans" cxnId="{D0ADD15E-EED2-461A-89FF-456B723A07D9}">
      <dgm:prSet/>
      <dgm:spPr/>
      <dgm:t>
        <a:bodyPr/>
        <a:lstStyle/>
        <a:p>
          <a:endParaRPr lang="en-US"/>
        </a:p>
      </dgm:t>
    </dgm:pt>
    <dgm:pt modelId="{70310ED2-7413-4268-AB0A-A486A215A02B}" type="sibTrans" cxnId="{D0ADD15E-EED2-461A-89FF-456B723A07D9}">
      <dgm:prSet/>
      <dgm:spPr/>
      <dgm:t>
        <a:bodyPr/>
        <a:lstStyle/>
        <a:p>
          <a:endParaRPr lang="en-US"/>
        </a:p>
      </dgm:t>
    </dgm:pt>
    <dgm:pt modelId="{EFF284A1-1215-4A27-8B53-703765871656}">
      <dgm:prSet phldrT="[Text]"/>
      <dgm:spPr/>
      <dgm:t>
        <a:bodyPr/>
        <a:lstStyle/>
        <a:p>
          <a:r>
            <a:rPr lang="en-US" dirty="0" smtClean="0"/>
            <a:t>It is a process by which harmony emerges out of discord, melody out of the cacophony. It works with and for a consensus, not with and for despotism.</a:t>
          </a:r>
          <a:endParaRPr lang="en-US" dirty="0"/>
        </a:p>
      </dgm:t>
    </dgm:pt>
    <dgm:pt modelId="{C4AADB20-6797-414C-BDF7-EDE7AC84F1F3}" type="parTrans" cxnId="{2FF2110F-8C0D-4E09-BEFF-6F358F4859B1}">
      <dgm:prSet/>
      <dgm:spPr/>
      <dgm:t>
        <a:bodyPr/>
        <a:lstStyle/>
        <a:p>
          <a:endParaRPr lang="en-US"/>
        </a:p>
      </dgm:t>
    </dgm:pt>
    <dgm:pt modelId="{A9EF1FE7-2BBA-4B04-B5F6-CB3845D2E975}" type="sibTrans" cxnId="{2FF2110F-8C0D-4E09-BEFF-6F358F4859B1}">
      <dgm:prSet/>
      <dgm:spPr/>
      <dgm:t>
        <a:bodyPr/>
        <a:lstStyle/>
        <a:p>
          <a:endParaRPr lang="en-US"/>
        </a:p>
      </dgm:t>
    </dgm:pt>
    <dgm:pt modelId="{53D0E0D0-E41B-4433-932A-92947490CE93}" type="pres">
      <dgm:prSet presAssocID="{3DC2BAC0-3E6C-4759-B58A-82E5DD7FEBA9}" presName="Name0" presStyleCnt="0">
        <dgm:presLayoutVars>
          <dgm:chPref val="1"/>
          <dgm:dir/>
          <dgm:animOne val="branch"/>
          <dgm:animLvl val="lvl"/>
          <dgm:resizeHandles/>
        </dgm:presLayoutVars>
      </dgm:prSet>
      <dgm:spPr/>
      <dgm:t>
        <a:bodyPr/>
        <a:lstStyle/>
        <a:p>
          <a:endParaRPr lang="en-US"/>
        </a:p>
      </dgm:t>
    </dgm:pt>
    <dgm:pt modelId="{8E194D17-FA06-4065-BFC4-B1F7D2D5E465}" type="pres">
      <dgm:prSet presAssocID="{D24388CD-B8E1-45FC-B00C-268F98EFF2F0}" presName="vertOne" presStyleCnt="0"/>
      <dgm:spPr/>
    </dgm:pt>
    <dgm:pt modelId="{5180C8E0-CA0B-4431-913D-55F5AC197F9E}" type="pres">
      <dgm:prSet presAssocID="{D24388CD-B8E1-45FC-B00C-268F98EFF2F0}" presName="txOne" presStyleLbl="node0" presStyleIdx="0" presStyleCnt="1" custScaleX="96491" custScaleY="109245">
        <dgm:presLayoutVars>
          <dgm:chPref val="3"/>
        </dgm:presLayoutVars>
      </dgm:prSet>
      <dgm:spPr/>
      <dgm:t>
        <a:bodyPr/>
        <a:lstStyle/>
        <a:p>
          <a:endParaRPr lang="en-US"/>
        </a:p>
      </dgm:t>
    </dgm:pt>
    <dgm:pt modelId="{1B6FD911-6882-4CE9-A4F7-75FF2D6CD918}" type="pres">
      <dgm:prSet presAssocID="{D24388CD-B8E1-45FC-B00C-268F98EFF2F0}" presName="parTransOne" presStyleCnt="0"/>
      <dgm:spPr/>
    </dgm:pt>
    <dgm:pt modelId="{6C925D98-932C-4B81-9DF9-DDC48D1C5AD7}" type="pres">
      <dgm:prSet presAssocID="{D24388CD-B8E1-45FC-B00C-268F98EFF2F0}" presName="horzOne" presStyleCnt="0"/>
      <dgm:spPr/>
    </dgm:pt>
    <dgm:pt modelId="{C10D7693-F346-447C-AECA-A246C46C6419}" type="pres">
      <dgm:prSet presAssocID="{4DEF6C1A-0B47-46C5-9002-895CADA0D2E1}" presName="vertTwo" presStyleCnt="0"/>
      <dgm:spPr/>
    </dgm:pt>
    <dgm:pt modelId="{7DEB01E5-4016-41FE-B8E4-81E3250D9036}" type="pres">
      <dgm:prSet presAssocID="{4DEF6C1A-0B47-46C5-9002-895CADA0D2E1}" presName="txTwo" presStyleLbl="node2" presStyleIdx="0" presStyleCnt="2" custScaleX="30513" custScaleY="217878" custLinFactNeighborX="-13854" custLinFactNeighborY="13995">
        <dgm:presLayoutVars>
          <dgm:chPref val="3"/>
        </dgm:presLayoutVars>
      </dgm:prSet>
      <dgm:spPr/>
      <dgm:t>
        <a:bodyPr/>
        <a:lstStyle/>
        <a:p>
          <a:endParaRPr lang="en-US"/>
        </a:p>
      </dgm:t>
    </dgm:pt>
    <dgm:pt modelId="{EAA3C7AB-3E86-4CDE-A3AD-F2910BC2F197}" type="pres">
      <dgm:prSet presAssocID="{4DEF6C1A-0B47-46C5-9002-895CADA0D2E1}" presName="horzTwo" presStyleCnt="0"/>
      <dgm:spPr/>
    </dgm:pt>
    <dgm:pt modelId="{6741F6DA-4DE6-494D-A7AD-158D79D22C65}" type="pres">
      <dgm:prSet presAssocID="{E690457A-F45D-431A-B168-5F5BFC517701}" presName="sibSpaceTwo" presStyleCnt="0"/>
      <dgm:spPr/>
    </dgm:pt>
    <dgm:pt modelId="{6541EB28-6F28-4A4C-A8D3-EB8077EB42EB}" type="pres">
      <dgm:prSet presAssocID="{E3FC4219-7B99-4F8B-B259-E4F18682A92E}" presName="vertTwo" presStyleCnt="0"/>
      <dgm:spPr/>
    </dgm:pt>
    <dgm:pt modelId="{76985015-D8ED-40C8-91CD-CDE4CE9BFBC3}" type="pres">
      <dgm:prSet presAssocID="{E3FC4219-7B99-4F8B-B259-E4F18682A92E}" presName="txTwo" presStyleLbl="node2" presStyleIdx="1" presStyleCnt="2" custScaleX="29340" custScaleY="203476" custLinFactY="83263" custLinFactNeighborX="-19936" custLinFactNeighborY="100000">
        <dgm:presLayoutVars>
          <dgm:chPref val="3"/>
        </dgm:presLayoutVars>
      </dgm:prSet>
      <dgm:spPr/>
      <dgm:t>
        <a:bodyPr/>
        <a:lstStyle/>
        <a:p>
          <a:endParaRPr lang="en-US"/>
        </a:p>
      </dgm:t>
    </dgm:pt>
    <dgm:pt modelId="{1CBF78F8-4318-4C1D-ABA4-A8B3FAD68E7A}" type="pres">
      <dgm:prSet presAssocID="{E3FC4219-7B99-4F8B-B259-E4F18682A92E}" presName="parTransTwo" presStyleCnt="0"/>
      <dgm:spPr/>
    </dgm:pt>
    <dgm:pt modelId="{84B58ED1-5C26-414F-9B52-9B09BFEA9EAF}" type="pres">
      <dgm:prSet presAssocID="{E3FC4219-7B99-4F8B-B259-E4F18682A92E}" presName="horzTwo" presStyleCnt="0"/>
      <dgm:spPr/>
    </dgm:pt>
    <dgm:pt modelId="{2212DA42-6078-4984-BC7E-1D33AB320AA8}" type="pres">
      <dgm:prSet presAssocID="{EFF284A1-1215-4A27-8B53-703765871656}" presName="vertThree" presStyleCnt="0"/>
      <dgm:spPr/>
    </dgm:pt>
    <dgm:pt modelId="{E22A3500-09F7-46DE-9E0A-1951925298A4}" type="pres">
      <dgm:prSet presAssocID="{EFF284A1-1215-4A27-8B53-703765871656}" presName="txThree" presStyleLbl="node3" presStyleIdx="0" presStyleCnt="1" custScaleX="31990" custScaleY="208924" custLinFactNeighborX="16670" custLinFactNeighborY="-45009">
        <dgm:presLayoutVars>
          <dgm:chPref val="3"/>
        </dgm:presLayoutVars>
      </dgm:prSet>
      <dgm:spPr/>
      <dgm:t>
        <a:bodyPr/>
        <a:lstStyle/>
        <a:p>
          <a:endParaRPr lang="en-US"/>
        </a:p>
      </dgm:t>
    </dgm:pt>
    <dgm:pt modelId="{E45F2648-D162-49A8-AFBB-BE2D405F599F}" type="pres">
      <dgm:prSet presAssocID="{EFF284A1-1215-4A27-8B53-703765871656}" presName="horzThree" presStyleCnt="0"/>
      <dgm:spPr/>
    </dgm:pt>
  </dgm:ptLst>
  <dgm:cxnLst>
    <dgm:cxn modelId="{3FD4DC38-2953-46CE-8F46-E27EF307C5C4}" srcId="{D24388CD-B8E1-45FC-B00C-268F98EFF2F0}" destId="{4DEF6C1A-0B47-46C5-9002-895CADA0D2E1}" srcOrd="0" destOrd="0" parTransId="{7C357D8F-8EE4-4BFC-BA98-BE3BBFA70458}" sibTransId="{E690457A-F45D-431A-B168-5F5BFC517701}"/>
    <dgm:cxn modelId="{2FF2110F-8C0D-4E09-BEFF-6F358F4859B1}" srcId="{E3FC4219-7B99-4F8B-B259-E4F18682A92E}" destId="{EFF284A1-1215-4A27-8B53-703765871656}" srcOrd="0" destOrd="0" parTransId="{C4AADB20-6797-414C-BDF7-EDE7AC84F1F3}" sibTransId="{A9EF1FE7-2BBA-4B04-B5F6-CB3845D2E975}"/>
    <dgm:cxn modelId="{1CD1C614-F455-4E79-8F0B-EE6DC911543D}" srcId="{3DC2BAC0-3E6C-4759-B58A-82E5DD7FEBA9}" destId="{D24388CD-B8E1-45FC-B00C-268F98EFF2F0}" srcOrd="0" destOrd="0" parTransId="{59F85583-B4D3-449D-BBBE-05B433328E08}" sibTransId="{9FC7B15E-F0ED-4C78-A0F2-3A811768693E}"/>
    <dgm:cxn modelId="{D23C22C4-8277-42EF-A56D-9127372CCC5A}" type="presOf" srcId="{4DEF6C1A-0B47-46C5-9002-895CADA0D2E1}" destId="{7DEB01E5-4016-41FE-B8E4-81E3250D9036}" srcOrd="0" destOrd="0" presId="urn:microsoft.com/office/officeart/2005/8/layout/hierarchy4"/>
    <dgm:cxn modelId="{352B00C2-73BC-422F-875F-E9E94109ADE8}" type="presOf" srcId="{3DC2BAC0-3E6C-4759-B58A-82E5DD7FEBA9}" destId="{53D0E0D0-E41B-4433-932A-92947490CE93}" srcOrd="0" destOrd="0" presId="urn:microsoft.com/office/officeart/2005/8/layout/hierarchy4"/>
    <dgm:cxn modelId="{D95C5C4C-BEDA-4D98-9F86-612CF7A6FF20}" type="presOf" srcId="{EFF284A1-1215-4A27-8B53-703765871656}" destId="{E22A3500-09F7-46DE-9E0A-1951925298A4}" srcOrd="0" destOrd="0" presId="urn:microsoft.com/office/officeart/2005/8/layout/hierarchy4"/>
    <dgm:cxn modelId="{1AF373E3-F558-40E3-BB10-8765FA51C928}" type="presOf" srcId="{D24388CD-B8E1-45FC-B00C-268F98EFF2F0}" destId="{5180C8E0-CA0B-4431-913D-55F5AC197F9E}" srcOrd="0" destOrd="0" presId="urn:microsoft.com/office/officeart/2005/8/layout/hierarchy4"/>
    <dgm:cxn modelId="{462219FA-87FF-48A1-93E7-F961A653868F}" type="presOf" srcId="{E3FC4219-7B99-4F8B-B259-E4F18682A92E}" destId="{76985015-D8ED-40C8-91CD-CDE4CE9BFBC3}" srcOrd="0" destOrd="0" presId="urn:microsoft.com/office/officeart/2005/8/layout/hierarchy4"/>
    <dgm:cxn modelId="{D0ADD15E-EED2-461A-89FF-456B723A07D9}" srcId="{D24388CD-B8E1-45FC-B00C-268F98EFF2F0}" destId="{E3FC4219-7B99-4F8B-B259-E4F18682A92E}" srcOrd="1" destOrd="0" parTransId="{9281C394-3553-474E-9834-1855C47DA506}" sibTransId="{70310ED2-7413-4268-AB0A-A486A215A02B}"/>
    <dgm:cxn modelId="{1BD295FB-6093-4DA1-9972-A3DBB810C1F6}" type="presParOf" srcId="{53D0E0D0-E41B-4433-932A-92947490CE93}" destId="{8E194D17-FA06-4065-BFC4-B1F7D2D5E465}" srcOrd="0" destOrd="0" presId="urn:microsoft.com/office/officeart/2005/8/layout/hierarchy4"/>
    <dgm:cxn modelId="{08AE0E85-4858-452A-B8EA-E8990FD66005}" type="presParOf" srcId="{8E194D17-FA06-4065-BFC4-B1F7D2D5E465}" destId="{5180C8E0-CA0B-4431-913D-55F5AC197F9E}" srcOrd="0" destOrd="0" presId="urn:microsoft.com/office/officeart/2005/8/layout/hierarchy4"/>
    <dgm:cxn modelId="{7CFC3816-C56C-4ECC-B338-348203F8A062}" type="presParOf" srcId="{8E194D17-FA06-4065-BFC4-B1F7D2D5E465}" destId="{1B6FD911-6882-4CE9-A4F7-75FF2D6CD918}" srcOrd="1" destOrd="0" presId="urn:microsoft.com/office/officeart/2005/8/layout/hierarchy4"/>
    <dgm:cxn modelId="{AF46884D-5695-4973-A059-DF0FD945675A}" type="presParOf" srcId="{8E194D17-FA06-4065-BFC4-B1F7D2D5E465}" destId="{6C925D98-932C-4B81-9DF9-DDC48D1C5AD7}" srcOrd="2" destOrd="0" presId="urn:microsoft.com/office/officeart/2005/8/layout/hierarchy4"/>
    <dgm:cxn modelId="{06826414-6122-4521-9357-C59D7238BFE7}" type="presParOf" srcId="{6C925D98-932C-4B81-9DF9-DDC48D1C5AD7}" destId="{C10D7693-F346-447C-AECA-A246C46C6419}" srcOrd="0" destOrd="0" presId="urn:microsoft.com/office/officeart/2005/8/layout/hierarchy4"/>
    <dgm:cxn modelId="{207CCEE9-35DA-40AB-AD17-88CD8313AC7F}" type="presParOf" srcId="{C10D7693-F346-447C-AECA-A246C46C6419}" destId="{7DEB01E5-4016-41FE-B8E4-81E3250D9036}" srcOrd="0" destOrd="0" presId="urn:microsoft.com/office/officeart/2005/8/layout/hierarchy4"/>
    <dgm:cxn modelId="{BA0DDA60-0F77-428B-A292-D8CACDD71E25}" type="presParOf" srcId="{C10D7693-F346-447C-AECA-A246C46C6419}" destId="{EAA3C7AB-3E86-4CDE-A3AD-F2910BC2F197}" srcOrd="1" destOrd="0" presId="urn:microsoft.com/office/officeart/2005/8/layout/hierarchy4"/>
    <dgm:cxn modelId="{C54EC780-590F-447A-A40F-FC0F6AC4CFFF}" type="presParOf" srcId="{6C925D98-932C-4B81-9DF9-DDC48D1C5AD7}" destId="{6741F6DA-4DE6-494D-A7AD-158D79D22C65}" srcOrd="1" destOrd="0" presId="urn:microsoft.com/office/officeart/2005/8/layout/hierarchy4"/>
    <dgm:cxn modelId="{7CEC5C09-48B0-4D07-9898-24B44D176CE8}" type="presParOf" srcId="{6C925D98-932C-4B81-9DF9-DDC48D1C5AD7}" destId="{6541EB28-6F28-4A4C-A8D3-EB8077EB42EB}" srcOrd="2" destOrd="0" presId="urn:microsoft.com/office/officeart/2005/8/layout/hierarchy4"/>
    <dgm:cxn modelId="{07C1667D-6487-4920-963F-1628F569892F}" type="presParOf" srcId="{6541EB28-6F28-4A4C-A8D3-EB8077EB42EB}" destId="{76985015-D8ED-40C8-91CD-CDE4CE9BFBC3}" srcOrd="0" destOrd="0" presId="urn:microsoft.com/office/officeart/2005/8/layout/hierarchy4"/>
    <dgm:cxn modelId="{6E1DA748-228B-46B6-967F-C6876E90D479}" type="presParOf" srcId="{6541EB28-6F28-4A4C-A8D3-EB8077EB42EB}" destId="{1CBF78F8-4318-4C1D-ABA4-A8B3FAD68E7A}" srcOrd="1" destOrd="0" presId="urn:microsoft.com/office/officeart/2005/8/layout/hierarchy4"/>
    <dgm:cxn modelId="{7133411B-C4C0-405E-9CAF-650558740A36}" type="presParOf" srcId="{6541EB28-6F28-4A4C-A8D3-EB8077EB42EB}" destId="{84B58ED1-5C26-414F-9B52-9B09BFEA9EAF}" srcOrd="2" destOrd="0" presId="urn:microsoft.com/office/officeart/2005/8/layout/hierarchy4"/>
    <dgm:cxn modelId="{3C48D384-C183-4D9B-BC25-5E55ED634932}" type="presParOf" srcId="{84B58ED1-5C26-414F-9B52-9B09BFEA9EAF}" destId="{2212DA42-6078-4984-BC7E-1D33AB320AA8}" srcOrd="0" destOrd="0" presId="urn:microsoft.com/office/officeart/2005/8/layout/hierarchy4"/>
    <dgm:cxn modelId="{91DC05F9-57A5-4B9F-A937-A09BB034C358}" type="presParOf" srcId="{2212DA42-6078-4984-BC7E-1D33AB320AA8}" destId="{E22A3500-09F7-46DE-9E0A-1951925298A4}" srcOrd="0" destOrd="0" presId="urn:microsoft.com/office/officeart/2005/8/layout/hierarchy4"/>
    <dgm:cxn modelId="{C5F0222C-0C09-4476-841C-A3B7DB1F80AD}" type="presParOf" srcId="{2212DA42-6078-4984-BC7E-1D33AB320AA8}" destId="{E45F2648-D162-49A8-AFBB-BE2D405F599F}"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FDDEFCD-FFDD-4FA1-883B-0481819C0125}" type="doc">
      <dgm:prSet loTypeId="urn:microsoft.com/office/officeart/2005/8/layout/venn1" loCatId="relationship" qsTypeId="urn:microsoft.com/office/officeart/2005/8/quickstyle/simple1" qsCatId="simple" csTypeId="urn:microsoft.com/office/officeart/2005/8/colors/accent0_3" csCatId="mainScheme" phldr="1"/>
      <dgm:spPr/>
    </dgm:pt>
    <dgm:pt modelId="{56D411A5-8D2A-42CA-8A24-83B246D10CF3}">
      <dgm:prSet phldrT="[Text]"/>
      <dgm:spPr/>
      <dgm:t>
        <a:bodyPr/>
        <a:lstStyle/>
        <a:p>
          <a:r>
            <a:rPr lang="en-US" smtClean="0"/>
            <a:t>Democracy</a:t>
          </a:r>
        </a:p>
      </dgm:t>
    </dgm:pt>
    <dgm:pt modelId="{080A6839-B53B-480D-8C73-B861BD36F3C8}" type="parTrans" cxnId="{67F2451A-41B9-40AB-8DB9-723782897F1D}">
      <dgm:prSet/>
      <dgm:spPr/>
      <dgm:t>
        <a:bodyPr/>
        <a:lstStyle/>
        <a:p>
          <a:endParaRPr lang="en-US"/>
        </a:p>
      </dgm:t>
    </dgm:pt>
    <dgm:pt modelId="{6BBF146A-C3DB-42DE-B42C-5143124D4AFE}" type="sibTrans" cxnId="{67F2451A-41B9-40AB-8DB9-723782897F1D}">
      <dgm:prSet/>
      <dgm:spPr/>
      <dgm:t>
        <a:bodyPr/>
        <a:lstStyle/>
        <a:p>
          <a:endParaRPr lang="en-US"/>
        </a:p>
      </dgm:t>
    </dgm:pt>
    <dgm:pt modelId="{715E3BC8-F99F-48E5-8611-8DBC8C309CF0}">
      <dgm:prSet phldrT="[Text]"/>
      <dgm:spPr/>
      <dgm:t>
        <a:bodyPr/>
        <a:lstStyle/>
        <a:p>
          <a:pPr algn="l"/>
          <a:r>
            <a:rPr lang="en-US" smtClean="0"/>
            <a:t>Good Governance</a:t>
          </a:r>
          <a:endParaRPr lang="en-US"/>
        </a:p>
      </dgm:t>
    </dgm:pt>
    <dgm:pt modelId="{F7994211-698E-4074-8F7E-86080BC2B299}" type="parTrans" cxnId="{F72B4898-C34C-4D4D-9B74-875C4205503F}">
      <dgm:prSet/>
      <dgm:spPr/>
      <dgm:t>
        <a:bodyPr/>
        <a:lstStyle/>
        <a:p>
          <a:endParaRPr lang="en-US"/>
        </a:p>
      </dgm:t>
    </dgm:pt>
    <dgm:pt modelId="{DEC76872-112F-48A7-8C46-0BF1A4A2A22A}" type="sibTrans" cxnId="{F72B4898-C34C-4D4D-9B74-875C4205503F}">
      <dgm:prSet/>
      <dgm:spPr/>
      <dgm:t>
        <a:bodyPr/>
        <a:lstStyle/>
        <a:p>
          <a:endParaRPr lang="en-US"/>
        </a:p>
      </dgm:t>
    </dgm:pt>
    <dgm:pt modelId="{EDC1EA9C-99A0-490C-B92E-AE718E1E4C30}" type="pres">
      <dgm:prSet presAssocID="{6FDDEFCD-FFDD-4FA1-883B-0481819C0125}" presName="compositeShape" presStyleCnt="0">
        <dgm:presLayoutVars>
          <dgm:chMax val="7"/>
          <dgm:dir/>
          <dgm:resizeHandles val="exact"/>
        </dgm:presLayoutVars>
      </dgm:prSet>
      <dgm:spPr/>
    </dgm:pt>
    <dgm:pt modelId="{8D24BAC4-475B-4422-95E6-B1079D93334D}" type="pres">
      <dgm:prSet presAssocID="{56D411A5-8D2A-42CA-8A24-83B246D10CF3}" presName="circ1" presStyleLbl="vennNode1" presStyleIdx="0" presStyleCnt="2"/>
      <dgm:spPr/>
      <dgm:t>
        <a:bodyPr/>
        <a:lstStyle/>
        <a:p>
          <a:endParaRPr lang="en-US"/>
        </a:p>
      </dgm:t>
    </dgm:pt>
    <dgm:pt modelId="{8A57C42D-38E1-4C9B-A71E-AB270F2473BD}" type="pres">
      <dgm:prSet presAssocID="{56D411A5-8D2A-42CA-8A24-83B246D10CF3}" presName="circ1Tx" presStyleLbl="revTx" presStyleIdx="0" presStyleCnt="0">
        <dgm:presLayoutVars>
          <dgm:chMax val="0"/>
          <dgm:chPref val="0"/>
          <dgm:bulletEnabled val="1"/>
        </dgm:presLayoutVars>
      </dgm:prSet>
      <dgm:spPr/>
      <dgm:t>
        <a:bodyPr/>
        <a:lstStyle/>
        <a:p>
          <a:endParaRPr lang="en-US"/>
        </a:p>
      </dgm:t>
    </dgm:pt>
    <dgm:pt modelId="{3D7E7EA8-446C-4477-89A6-BE707587BB8F}" type="pres">
      <dgm:prSet presAssocID="{715E3BC8-F99F-48E5-8611-8DBC8C309CF0}" presName="circ2" presStyleLbl="vennNode1" presStyleIdx="1" presStyleCnt="2"/>
      <dgm:spPr/>
      <dgm:t>
        <a:bodyPr/>
        <a:lstStyle/>
        <a:p>
          <a:endParaRPr lang="en-US"/>
        </a:p>
      </dgm:t>
    </dgm:pt>
    <dgm:pt modelId="{693694AC-5CFC-49FF-83CB-F25F9111EA77}" type="pres">
      <dgm:prSet presAssocID="{715E3BC8-F99F-48E5-8611-8DBC8C309CF0}" presName="circ2Tx" presStyleLbl="revTx" presStyleIdx="0" presStyleCnt="0">
        <dgm:presLayoutVars>
          <dgm:chMax val="0"/>
          <dgm:chPref val="0"/>
          <dgm:bulletEnabled val="1"/>
        </dgm:presLayoutVars>
      </dgm:prSet>
      <dgm:spPr/>
      <dgm:t>
        <a:bodyPr/>
        <a:lstStyle/>
        <a:p>
          <a:endParaRPr lang="en-US"/>
        </a:p>
      </dgm:t>
    </dgm:pt>
  </dgm:ptLst>
  <dgm:cxnLst>
    <dgm:cxn modelId="{67F2451A-41B9-40AB-8DB9-723782897F1D}" srcId="{6FDDEFCD-FFDD-4FA1-883B-0481819C0125}" destId="{56D411A5-8D2A-42CA-8A24-83B246D10CF3}" srcOrd="0" destOrd="0" parTransId="{080A6839-B53B-480D-8C73-B861BD36F3C8}" sibTransId="{6BBF146A-C3DB-42DE-B42C-5143124D4AFE}"/>
    <dgm:cxn modelId="{57EE8494-15EF-4779-910C-58C403246B54}" type="presOf" srcId="{56D411A5-8D2A-42CA-8A24-83B246D10CF3}" destId="{8D24BAC4-475B-4422-95E6-B1079D93334D}" srcOrd="0" destOrd="0" presId="urn:microsoft.com/office/officeart/2005/8/layout/venn1"/>
    <dgm:cxn modelId="{B939E61C-23A4-40C2-8D57-958316CA1A2F}" type="presOf" srcId="{715E3BC8-F99F-48E5-8611-8DBC8C309CF0}" destId="{3D7E7EA8-446C-4477-89A6-BE707587BB8F}" srcOrd="0" destOrd="0" presId="urn:microsoft.com/office/officeart/2005/8/layout/venn1"/>
    <dgm:cxn modelId="{CD05DA6A-9130-4828-95BF-A3B388534FA1}" type="presOf" srcId="{715E3BC8-F99F-48E5-8611-8DBC8C309CF0}" destId="{693694AC-5CFC-49FF-83CB-F25F9111EA77}" srcOrd="1" destOrd="0" presId="urn:microsoft.com/office/officeart/2005/8/layout/venn1"/>
    <dgm:cxn modelId="{F72B4898-C34C-4D4D-9B74-875C4205503F}" srcId="{6FDDEFCD-FFDD-4FA1-883B-0481819C0125}" destId="{715E3BC8-F99F-48E5-8611-8DBC8C309CF0}" srcOrd="1" destOrd="0" parTransId="{F7994211-698E-4074-8F7E-86080BC2B299}" sibTransId="{DEC76872-112F-48A7-8C46-0BF1A4A2A22A}"/>
    <dgm:cxn modelId="{B10FF812-0CB1-4B5F-B86D-3C0A74B72895}" type="presOf" srcId="{56D411A5-8D2A-42CA-8A24-83B246D10CF3}" destId="{8A57C42D-38E1-4C9B-A71E-AB270F2473BD}" srcOrd="1" destOrd="0" presId="urn:microsoft.com/office/officeart/2005/8/layout/venn1"/>
    <dgm:cxn modelId="{6B648864-F394-45C6-8391-1492C7E6496F}" type="presOf" srcId="{6FDDEFCD-FFDD-4FA1-883B-0481819C0125}" destId="{EDC1EA9C-99A0-490C-B92E-AE718E1E4C30}" srcOrd="0" destOrd="0" presId="urn:microsoft.com/office/officeart/2005/8/layout/venn1"/>
    <dgm:cxn modelId="{1C5B554E-F0DB-4AE6-A05A-FFE5237F53E4}" type="presParOf" srcId="{EDC1EA9C-99A0-490C-B92E-AE718E1E4C30}" destId="{8D24BAC4-475B-4422-95E6-B1079D93334D}" srcOrd="0" destOrd="0" presId="urn:microsoft.com/office/officeart/2005/8/layout/venn1"/>
    <dgm:cxn modelId="{A8FB8F2E-C626-468A-9A9E-A1BDEE1864A9}" type="presParOf" srcId="{EDC1EA9C-99A0-490C-B92E-AE718E1E4C30}" destId="{8A57C42D-38E1-4C9B-A71E-AB270F2473BD}" srcOrd="1" destOrd="0" presId="urn:microsoft.com/office/officeart/2005/8/layout/venn1"/>
    <dgm:cxn modelId="{09DBF286-D476-4D4C-A7BA-DC30734CCA6B}" type="presParOf" srcId="{EDC1EA9C-99A0-490C-B92E-AE718E1E4C30}" destId="{3D7E7EA8-446C-4477-89A6-BE707587BB8F}" srcOrd="2" destOrd="0" presId="urn:microsoft.com/office/officeart/2005/8/layout/venn1"/>
    <dgm:cxn modelId="{448B2F03-BA5A-482B-AC31-74D95643636C}" type="presParOf" srcId="{EDC1EA9C-99A0-490C-B92E-AE718E1E4C30}" destId="{693694AC-5CFC-49FF-83CB-F25F9111EA77}" srcOrd="3"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8149E41-F6BC-4FE8-B867-2777CF9CED95}" type="doc">
      <dgm:prSet loTypeId="urn:microsoft.com/office/officeart/2005/8/layout/chevron1" loCatId="process" qsTypeId="urn:microsoft.com/office/officeart/2005/8/quickstyle/simple1" qsCatId="simple" csTypeId="urn:microsoft.com/office/officeart/2005/8/colors/accent1_2" csCatId="accent1" phldr="1"/>
      <dgm:spPr/>
    </dgm:pt>
    <dgm:pt modelId="{13C2B3E5-0214-4ADD-B974-2061A691820A}">
      <dgm:prSet phldrT="[Text]" custT="1"/>
      <dgm:spPr/>
      <dgm:t>
        <a:bodyPr/>
        <a:lstStyle/>
        <a:p>
          <a:r>
            <a:rPr lang="en-US" sz="2000" b="1" smtClean="0">
              <a:solidFill>
                <a:schemeClr val="bg1"/>
              </a:solidFill>
            </a:rPr>
            <a:t>People</a:t>
          </a:r>
          <a:endParaRPr lang="en-US" sz="2000" b="1">
            <a:solidFill>
              <a:schemeClr val="bg1"/>
            </a:solidFill>
          </a:endParaRPr>
        </a:p>
      </dgm:t>
    </dgm:pt>
    <dgm:pt modelId="{A2D06895-934C-483F-812C-FE211881AF1F}" type="parTrans" cxnId="{49DF8026-9312-45AA-9A2A-77F68F1CA041}">
      <dgm:prSet/>
      <dgm:spPr/>
      <dgm:t>
        <a:bodyPr/>
        <a:lstStyle/>
        <a:p>
          <a:endParaRPr lang="en-US"/>
        </a:p>
      </dgm:t>
    </dgm:pt>
    <dgm:pt modelId="{3CB06EFB-FE46-4AF8-BC0D-2CEA1E400FDA}" type="sibTrans" cxnId="{49DF8026-9312-45AA-9A2A-77F68F1CA041}">
      <dgm:prSet/>
      <dgm:spPr/>
      <dgm:t>
        <a:bodyPr/>
        <a:lstStyle/>
        <a:p>
          <a:endParaRPr lang="en-US"/>
        </a:p>
      </dgm:t>
    </dgm:pt>
    <dgm:pt modelId="{88712F1B-B35E-468D-A39A-B6B58A5589AE}">
      <dgm:prSet phldrT="[Text]" custT="1"/>
      <dgm:spPr/>
      <dgm:t>
        <a:bodyPr/>
        <a:lstStyle/>
        <a:p>
          <a:r>
            <a:rPr lang="en-US" sz="2000" b="1" smtClean="0">
              <a:solidFill>
                <a:schemeClr val="bg1"/>
              </a:solidFill>
            </a:rPr>
            <a:t>Government</a:t>
          </a:r>
          <a:endParaRPr lang="en-US" sz="2000" b="1">
            <a:solidFill>
              <a:schemeClr val="bg1"/>
            </a:solidFill>
          </a:endParaRPr>
        </a:p>
      </dgm:t>
    </dgm:pt>
    <dgm:pt modelId="{30841D19-EC86-4453-AFFF-5662DD5A01DF}" type="parTrans" cxnId="{E44A9BF6-1D62-402E-A35C-83EAACD8C8E6}">
      <dgm:prSet/>
      <dgm:spPr/>
      <dgm:t>
        <a:bodyPr/>
        <a:lstStyle/>
        <a:p>
          <a:endParaRPr lang="en-US"/>
        </a:p>
      </dgm:t>
    </dgm:pt>
    <dgm:pt modelId="{0FEDCA5B-4F7F-4D7F-8900-71197F25C4FE}" type="sibTrans" cxnId="{E44A9BF6-1D62-402E-A35C-83EAACD8C8E6}">
      <dgm:prSet/>
      <dgm:spPr/>
      <dgm:t>
        <a:bodyPr/>
        <a:lstStyle/>
        <a:p>
          <a:endParaRPr lang="en-US"/>
        </a:p>
      </dgm:t>
    </dgm:pt>
    <dgm:pt modelId="{8F7DE3E3-C6D9-4E7E-A91B-1628E0BA1EB7}">
      <dgm:prSet phldrT="[Text]" custT="1"/>
      <dgm:spPr/>
      <dgm:t>
        <a:bodyPr/>
        <a:lstStyle/>
        <a:p>
          <a:r>
            <a:rPr lang="en-US" sz="2000" b="1" smtClean="0">
              <a:solidFill>
                <a:schemeClr val="bg1"/>
              </a:solidFill>
            </a:rPr>
            <a:t>Policy</a:t>
          </a:r>
          <a:endParaRPr lang="en-US" sz="2000" b="1">
            <a:solidFill>
              <a:schemeClr val="bg1"/>
            </a:solidFill>
          </a:endParaRPr>
        </a:p>
      </dgm:t>
    </dgm:pt>
    <dgm:pt modelId="{EFFF88D8-FD9C-4868-B648-D4D57A280337}" type="parTrans" cxnId="{2F174545-E898-404B-AA23-EA6E529A5FB3}">
      <dgm:prSet/>
      <dgm:spPr/>
      <dgm:t>
        <a:bodyPr/>
        <a:lstStyle/>
        <a:p>
          <a:endParaRPr lang="en-US"/>
        </a:p>
      </dgm:t>
    </dgm:pt>
    <dgm:pt modelId="{46B60E46-3CBC-44C0-8526-4DB5260F816B}" type="sibTrans" cxnId="{2F174545-E898-404B-AA23-EA6E529A5FB3}">
      <dgm:prSet/>
      <dgm:spPr/>
      <dgm:t>
        <a:bodyPr/>
        <a:lstStyle/>
        <a:p>
          <a:endParaRPr lang="en-US"/>
        </a:p>
      </dgm:t>
    </dgm:pt>
    <dgm:pt modelId="{64B10DCC-E4D9-488F-82C5-81B684E167EC}" type="pres">
      <dgm:prSet presAssocID="{B8149E41-F6BC-4FE8-B867-2777CF9CED95}" presName="Name0" presStyleCnt="0">
        <dgm:presLayoutVars>
          <dgm:dir/>
          <dgm:animLvl val="lvl"/>
          <dgm:resizeHandles val="exact"/>
        </dgm:presLayoutVars>
      </dgm:prSet>
      <dgm:spPr/>
    </dgm:pt>
    <dgm:pt modelId="{529E8BCB-3314-41C8-9BEF-F76E46B70EFB}" type="pres">
      <dgm:prSet presAssocID="{13C2B3E5-0214-4ADD-B974-2061A691820A}" presName="parTxOnly" presStyleLbl="node1" presStyleIdx="0" presStyleCnt="3" custLinFactNeighborX="-820" custLinFactNeighborY="1470">
        <dgm:presLayoutVars>
          <dgm:chMax val="0"/>
          <dgm:chPref val="0"/>
          <dgm:bulletEnabled val="1"/>
        </dgm:presLayoutVars>
      </dgm:prSet>
      <dgm:spPr/>
      <dgm:t>
        <a:bodyPr/>
        <a:lstStyle/>
        <a:p>
          <a:endParaRPr lang="en-US"/>
        </a:p>
      </dgm:t>
    </dgm:pt>
    <dgm:pt modelId="{5A3C3F76-414F-453E-94D1-457C4D76565A}" type="pres">
      <dgm:prSet presAssocID="{3CB06EFB-FE46-4AF8-BC0D-2CEA1E400FDA}" presName="parTxOnlySpace" presStyleCnt="0"/>
      <dgm:spPr/>
    </dgm:pt>
    <dgm:pt modelId="{BBB60B92-1B2C-4BB4-971E-F0FCF74AEF8F}" type="pres">
      <dgm:prSet presAssocID="{88712F1B-B35E-468D-A39A-B6B58A5589AE}" presName="parTxOnly" presStyleLbl="node1" presStyleIdx="1" presStyleCnt="3">
        <dgm:presLayoutVars>
          <dgm:chMax val="0"/>
          <dgm:chPref val="0"/>
          <dgm:bulletEnabled val="1"/>
        </dgm:presLayoutVars>
      </dgm:prSet>
      <dgm:spPr/>
      <dgm:t>
        <a:bodyPr/>
        <a:lstStyle/>
        <a:p>
          <a:endParaRPr lang="en-US"/>
        </a:p>
      </dgm:t>
    </dgm:pt>
    <dgm:pt modelId="{C7C86EB1-6463-40F1-AEA6-C075D0A03166}" type="pres">
      <dgm:prSet presAssocID="{0FEDCA5B-4F7F-4D7F-8900-71197F25C4FE}" presName="parTxOnlySpace" presStyleCnt="0"/>
      <dgm:spPr/>
    </dgm:pt>
    <dgm:pt modelId="{1BDCBABC-9963-49F9-8FD3-8ED864BE24DD}" type="pres">
      <dgm:prSet presAssocID="{8F7DE3E3-C6D9-4E7E-A91B-1628E0BA1EB7}" presName="parTxOnly" presStyleLbl="node1" presStyleIdx="2" presStyleCnt="3">
        <dgm:presLayoutVars>
          <dgm:chMax val="0"/>
          <dgm:chPref val="0"/>
          <dgm:bulletEnabled val="1"/>
        </dgm:presLayoutVars>
      </dgm:prSet>
      <dgm:spPr/>
      <dgm:t>
        <a:bodyPr/>
        <a:lstStyle/>
        <a:p>
          <a:endParaRPr lang="en-US"/>
        </a:p>
      </dgm:t>
    </dgm:pt>
  </dgm:ptLst>
  <dgm:cxnLst>
    <dgm:cxn modelId="{4369E9DA-16B6-4424-8B3D-4E30EA886F52}" type="presOf" srcId="{13C2B3E5-0214-4ADD-B974-2061A691820A}" destId="{529E8BCB-3314-41C8-9BEF-F76E46B70EFB}" srcOrd="0" destOrd="0" presId="urn:microsoft.com/office/officeart/2005/8/layout/chevron1"/>
    <dgm:cxn modelId="{FE0DC024-39C1-4108-A213-346213AE3785}" type="presOf" srcId="{8F7DE3E3-C6D9-4E7E-A91B-1628E0BA1EB7}" destId="{1BDCBABC-9963-49F9-8FD3-8ED864BE24DD}" srcOrd="0" destOrd="0" presId="urn:microsoft.com/office/officeart/2005/8/layout/chevron1"/>
    <dgm:cxn modelId="{2F174545-E898-404B-AA23-EA6E529A5FB3}" srcId="{B8149E41-F6BC-4FE8-B867-2777CF9CED95}" destId="{8F7DE3E3-C6D9-4E7E-A91B-1628E0BA1EB7}" srcOrd="2" destOrd="0" parTransId="{EFFF88D8-FD9C-4868-B648-D4D57A280337}" sibTransId="{46B60E46-3CBC-44C0-8526-4DB5260F816B}"/>
    <dgm:cxn modelId="{4D52E303-FBBC-4C9A-97A1-2446A758B6B4}" type="presOf" srcId="{B8149E41-F6BC-4FE8-B867-2777CF9CED95}" destId="{64B10DCC-E4D9-488F-82C5-81B684E167EC}" srcOrd="0" destOrd="0" presId="urn:microsoft.com/office/officeart/2005/8/layout/chevron1"/>
    <dgm:cxn modelId="{E44A9BF6-1D62-402E-A35C-83EAACD8C8E6}" srcId="{B8149E41-F6BC-4FE8-B867-2777CF9CED95}" destId="{88712F1B-B35E-468D-A39A-B6B58A5589AE}" srcOrd="1" destOrd="0" parTransId="{30841D19-EC86-4453-AFFF-5662DD5A01DF}" sibTransId="{0FEDCA5B-4F7F-4D7F-8900-71197F25C4FE}"/>
    <dgm:cxn modelId="{8C3AE4A1-60AF-49FF-8B12-E7F2D6713754}" type="presOf" srcId="{88712F1B-B35E-468D-A39A-B6B58A5589AE}" destId="{BBB60B92-1B2C-4BB4-971E-F0FCF74AEF8F}" srcOrd="0" destOrd="0" presId="urn:microsoft.com/office/officeart/2005/8/layout/chevron1"/>
    <dgm:cxn modelId="{49DF8026-9312-45AA-9A2A-77F68F1CA041}" srcId="{B8149E41-F6BC-4FE8-B867-2777CF9CED95}" destId="{13C2B3E5-0214-4ADD-B974-2061A691820A}" srcOrd="0" destOrd="0" parTransId="{A2D06895-934C-483F-812C-FE211881AF1F}" sibTransId="{3CB06EFB-FE46-4AF8-BC0D-2CEA1E400FDA}"/>
    <dgm:cxn modelId="{1AAB9D7C-4BF7-448D-86E2-625B5A74ACF8}" type="presParOf" srcId="{64B10DCC-E4D9-488F-82C5-81B684E167EC}" destId="{529E8BCB-3314-41C8-9BEF-F76E46B70EFB}" srcOrd="0" destOrd="0" presId="urn:microsoft.com/office/officeart/2005/8/layout/chevron1"/>
    <dgm:cxn modelId="{F3009257-DAD4-4C5E-B399-0887AD2E9234}" type="presParOf" srcId="{64B10DCC-E4D9-488F-82C5-81B684E167EC}" destId="{5A3C3F76-414F-453E-94D1-457C4D76565A}" srcOrd="1" destOrd="0" presId="urn:microsoft.com/office/officeart/2005/8/layout/chevron1"/>
    <dgm:cxn modelId="{F4C44C9B-02CB-4B58-8EEA-D3DE51D8DFA7}" type="presParOf" srcId="{64B10DCC-E4D9-488F-82C5-81B684E167EC}" destId="{BBB60B92-1B2C-4BB4-971E-F0FCF74AEF8F}" srcOrd="2" destOrd="0" presId="urn:microsoft.com/office/officeart/2005/8/layout/chevron1"/>
    <dgm:cxn modelId="{39FA676A-D205-4CD2-93CD-251AE740FBC7}" type="presParOf" srcId="{64B10DCC-E4D9-488F-82C5-81B684E167EC}" destId="{C7C86EB1-6463-40F1-AEA6-C075D0A03166}" srcOrd="3" destOrd="0" presId="urn:microsoft.com/office/officeart/2005/8/layout/chevron1"/>
    <dgm:cxn modelId="{485788C3-9490-4FEC-AA5B-1BBA54CBFC06}" type="presParOf" srcId="{64B10DCC-E4D9-488F-82C5-81B684E167EC}" destId="{1BDCBABC-9963-49F9-8FD3-8ED864BE24DD}" srcOrd="4" destOrd="0" presId="urn:microsoft.com/office/officeart/2005/8/layout/chevron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180C8E0-CA0B-4431-913D-55F5AC197F9E}">
      <dsp:nvSpPr>
        <dsp:cNvPr id="0" name=""/>
        <dsp:cNvSpPr/>
      </dsp:nvSpPr>
      <dsp:spPr>
        <a:xfrm>
          <a:off x="152384" y="129"/>
          <a:ext cx="8153431" cy="1271554"/>
        </a:xfrm>
        <a:prstGeom prst="roundRect">
          <a:avLst>
            <a:gd name="adj" fmla="val 10000"/>
          </a:avLst>
        </a:prstGeom>
        <a:solidFill>
          <a:schemeClr val="lt1">
            <a:hueOff val="0"/>
            <a:satOff val="0"/>
            <a:lumOff val="0"/>
            <a:alphaOff val="0"/>
          </a:schemeClr>
        </a:solidFill>
        <a:ln w="55000" cap="flat" cmpd="thickThin"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7640" tIns="167640" rIns="167640" bIns="167640" numCol="1" spcCol="1270" anchor="ctr" anchorCtr="0">
          <a:noAutofit/>
        </a:bodyPr>
        <a:lstStyle/>
        <a:p>
          <a:pPr lvl="0" algn="ctr" defTabSz="1955800">
            <a:lnSpc>
              <a:spcPct val="90000"/>
            </a:lnSpc>
            <a:spcBef>
              <a:spcPct val="0"/>
            </a:spcBef>
            <a:spcAft>
              <a:spcPct val="35000"/>
            </a:spcAft>
          </a:pPr>
          <a:r>
            <a:rPr lang="en-US" sz="4400" b="1" kern="1200" dirty="0" smtClean="0">
              <a:latin typeface="+mj-lt"/>
            </a:rPr>
            <a:t>Democracy: A Conceptual Discourse</a:t>
          </a:r>
          <a:endParaRPr lang="en-US" sz="4400" kern="1200" dirty="0">
            <a:latin typeface="+mj-lt"/>
          </a:endParaRPr>
        </a:p>
      </dsp:txBody>
      <dsp:txXfrm>
        <a:off x="189627" y="37372"/>
        <a:ext cx="8078945" cy="1197068"/>
      </dsp:txXfrm>
    </dsp:sp>
    <dsp:sp modelId="{7DEB01E5-4016-41FE-B8E4-81E3250D9036}">
      <dsp:nvSpPr>
        <dsp:cNvPr id="0" name=""/>
        <dsp:cNvSpPr/>
      </dsp:nvSpPr>
      <dsp:spPr>
        <a:xfrm>
          <a:off x="76209" y="1522811"/>
          <a:ext cx="2573296" cy="2535985"/>
        </a:xfrm>
        <a:prstGeom prst="roundRect">
          <a:avLst>
            <a:gd name="adj" fmla="val 10000"/>
          </a:avLst>
        </a:prstGeom>
        <a:solidFill>
          <a:schemeClr val="lt1">
            <a:hueOff val="0"/>
            <a:satOff val="0"/>
            <a:lumOff val="0"/>
            <a:alphaOff val="0"/>
          </a:schemeClr>
        </a:solidFill>
        <a:ln w="55000" cap="flat" cmpd="thickThin"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“a system of government in which everyone in the country can vote to elect its members, a country that has a government which has been elected by the people of the country, a situation or system in which everyone is equal and has the right to vote, make decisions </a:t>
          </a:r>
          <a:r>
            <a:rPr lang="en-US" sz="1400" kern="1200" dirty="0" err="1" smtClean="0"/>
            <a:t>etc</a:t>
          </a:r>
          <a:r>
            <a:rPr lang="en-US" sz="1400" kern="1200" dirty="0" smtClean="0"/>
            <a:t>”. (Longman Dictionary of Contemporary English)</a:t>
          </a:r>
          <a:endParaRPr lang="en-US" sz="1400" kern="1200" dirty="0"/>
        </a:p>
      </dsp:txBody>
      <dsp:txXfrm>
        <a:off x="150485" y="1597087"/>
        <a:ext cx="2424744" cy="2387433"/>
      </dsp:txXfrm>
    </dsp:sp>
    <dsp:sp modelId="{76985015-D8ED-40C8-91CD-CDE4CE9BFBC3}">
      <dsp:nvSpPr>
        <dsp:cNvPr id="0" name=""/>
        <dsp:cNvSpPr/>
      </dsp:nvSpPr>
      <dsp:spPr>
        <a:xfrm>
          <a:off x="2951475" y="2417287"/>
          <a:ext cx="2474372" cy="2368353"/>
        </a:xfrm>
        <a:prstGeom prst="roundRect">
          <a:avLst>
            <a:gd name="adj" fmla="val 10000"/>
          </a:avLst>
        </a:prstGeom>
        <a:solidFill>
          <a:schemeClr val="lt1">
            <a:hueOff val="0"/>
            <a:satOff val="0"/>
            <a:lumOff val="0"/>
            <a:alphaOff val="0"/>
          </a:schemeClr>
        </a:solidFill>
        <a:ln w="55000" cap="flat" cmpd="thickThin"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“a system of government by all the people of a country, usually through representatives whom they elect, thought as allowing freedom of speech, religion and political opinion”. (Oxford Advanced Dictionary)</a:t>
          </a:r>
          <a:endParaRPr lang="en-US" sz="1400" kern="1200" dirty="0"/>
        </a:p>
      </dsp:txBody>
      <dsp:txXfrm>
        <a:off x="3020842" y="2486654"/>
        <a:ext cx="2335638" cy="2229619"/>
      </dsp:txXfrm>
    </dsp:sp>
    <dsp:sp modelId="{E22A3500-09F7-46DE-9E0A-1951925298A4}">
      <dsp:nvSpPr>
        <dsp:cNvPr id="0" name=""/>
        <dsp:cNvSpPr/>
      </dsp:nvSpPr>
      <dsp:spPr>
        <a:xfrm>
          <a:off x="5770864" y="3292623"/>
          <a:ext cx="2687335" cy="2431765"/>
        </a:xfrm>
        <a:prstGeom prst="roundRect">
          <a:avLst>
            <a:gd name="adj" fmla="val 10000"/>
          </a:avLst>
        </a:prstGeom>
        <a:solidFill>
          <a:schemeClr val="lt1">
            <a:hueOff val="0"/>
            <a:satOff val="0"/>
            <a:lumOff val="0"/>
            <a:alphaOff val="0"/>
          </a:schemeClr>
        </a:solidFill>
        <a:ln w="55000" cap="flat" cmpd="thickThin"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It is a process by which harmony emerges out of discord, melody out of the cacophony. It works with and for a consensus, not with and for despotism.</a:t>
          </a:r>
          <a:endParaRPr lang="en-US" sz="1400" kern="1200" dirty="0"/>
        </a:p>
      </dsp:txBody>
      <dsp:txXfrm>
        <a:off x="5842088" y="3363847"/>
        <a:ext cx="2544887" cy="228931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D24BAC4-475B-4422-95E6-B1079D93334D}">
      <dsp:nvSpPr>
        <dsp:cNvPr id="0" name=""/>
        <dsp:cNvSpPr/>
      </dsp:nvSpPr>
      <dsp:spPr>
        <a:xfrm>
          <a:off x="185166" y="497586"/>
          <a:ext cx="4567428" cy="4567427"/>
        </a:xfrm>
        <a:prstGeom prst="ellipse">
          <a:avLst/>
        </a:prstGeom>
        <a:solidFill>
          <a:schemeClr val="dk2">
            <a:alpha val="50000"/>
            <a:hueOff val="0"/>
            <a:satOff val="0"/>
            <a:lumOff val="0"/>
            <a:alphaOff val="0"/>
          </a:schemeClr>
        </a:solidFill>
        <a:ln w="55000" cap="flat" cmpd="thickThin"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866900">
            <a:lnSpc>
              <a:spcPct val="90000"/>
            </a:lnSpc>
            <a:spcBef>
              <a:spcPct val="0"/>
            </a:spcBef>
            <a:spcAft>
              <a:spcPct val="35000"/>
            </a:spcAft>
          </a:pPr>
          <a:r>
            <a:rPr lang="en-US" sz="4200" kern="1200" smtClean="0"/>
            <a:t>Democracy</a:t>
          </a:r>
        </a:p>
      </dsp:txBody>
      <dsp:txXfrm>
        <a:off x="822959" y="1036183"/>
        <a:ext cx="2633472" cy="3490232"/>
      </dsp:txXfrm>
    </dsp:sp>
    <dsp:sp modelId="{3D7E7EA8-446C-4477-89A6-BE707587BB8F}">
      <dsp:nvSpPr>
        <dsp:cNvPr id="0" name=""/>
        <dsp:cNvSpPr/>
      </dsp:nvSpPr>
      <dsp:spPr>
        <a:xfrm>
          <a:off x="3477006" y="497586"/>
          <a:ext cx="4567428" cy="4567427"/>
        </a:xfrm>
        <a:prstGeom prst="ellipse">
          <a:avLst/>
        </a:prstGeom>
        <a:solidFill>
          <a:schemeClr val="dk2">
            <a:alpha val="50000"/>
            <a:hueOff val="0"/>
            <a:satOff val="0"/>
            <a:lumOff val="0"/>
            <a:alphaOff val="0"/>
          </a:schemeClr>
        </a:solidFill>
        <a:ln w="55000" cap="flat" cmpd="thickThin"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l" defTabSz="1866900">
            <a:lnSpc>
              <a:spcPct val="90000"/>
            </a:lnSpc>
            <a:spcBef>
              <a:spcPct val="0"/>
            </a:spcBef>
            <a:spcAft>
              <a:spcPct val="35000"/>
            </a:spcAft>
          </a:pPr>
          <a:r>
            <a:rPr lang="en-US" sz="4200" kern="1200" smtClean="0"/>
            <a:t>Good Governance</a:t>
          </a:r>
          <a:endParaRPr lang="en-US" sz="4200" kern="1200"/>
        </a:p>
      </dsp:txBody>
      <dsp:txXfrm>
        <a:off x="4773168" y="1036183"/>
        <a:ext cx="2633472" cy="349023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29E8BCB-3314-41C8-9BEF-F76E46B70EFB}">
      <dsp:nvSpPr>
        <dsp:cNvPr id="0" name=""/>
        <dsp:cNvSpPr/>
      </dsp:nvSpPr>
      <dsp:spPr>
        <a:xfrm>
          <a:off x="1" y="355602"/>
          <a:ext cx="2420652" cy="968260"/>
        </a:xfrm>
        <a:prstGeom prst="chevron">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r>
            <a:rPr lang="en-US" sz="2000" b="1" kern="1200" smtClean="0">
              <a:solidFill>
                <a:schemeClr val="bg1"/>
              </a:solidFill>
            </a:rPr>
            <a:t>People</a:t>
          </a:r>
          <a:endParaRPr lang="en-US" sz="2000" b="1" kern="1200">
            <a:solidFill>
              <a:schemeClr val="bg1"/>
            </a:solidFill>
          </a:endParaRPr>
        </a:p>
      </dsp:txBody>
      <dsp:txXfrm>
        <a:off x="484131" y="355602"/>
        <a:ext cx="1452392" cy="968260"/>
      </dsp:txXfrm>
    </dsp:sp>
    <dsp:sp modelId="{BBB60B92-1B2C-4BB4-971E-F0FCF74AEF8F}">
      <dsp:nvSpPr>
        <dsp:cNvPr id="0" name=""/>
        <dsp:cNvSpPr/>
      </dsp:nvSpPr>
      <dsp:spPr>
        <a:xfrm>
          <a:off x="2180573" y="341369"/>
          <a:ext cx="2420652" cy="968260"/>
        </a:xfrm>
        <a:prstGeom prst="chevron">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r>
            <a:rPr lang="en-US" sz="2000" b="1" kern="1200" smtClean="0">
              <a:solidFill>
                <a:schemeClr val="bg1"/>
              </a:solidFill>
            </a:rPr>
            <a:t>Government</a:t>
          </a:r>
          <a:endParaRPr lang="en-US" sz="2000" b="1" kern="1200">
            <a:solidFill>
              <a:schemeClr val="bg1"/>
            </a:solidFill>
          </a:endParaRPr>
        </a:p>
      </dsp:txBody>
      <dsp:txXfrm>
        <a:off x="2664703" y="341369"/>
        <a:ext cx="1452392" cy="968260"/>
      </dsp:txXfrm>
    </dsp:sp>
    <dsp:sp modelId="{1BDCBABC-9963-49F9-8FD3-8ED864BE24DD}">
      <dsp:nvSpPr>
        <dsp:cNvPr id="0" name=""/>
        <dsp:cNvSpPr/>
      </dsp:nvSpPr>
      <dsp:spPr>
        <a:xfrm>
          <a:off x="4359160" y="341369"/>
          <a:ext cx="2420652" cy="968260"/>
        </a:xfrm>
        <a:prstGeom prst="chevron">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r>
            <a:rPr lang="en-US" sz="2000" b="1" kern="1200" smtClean="0">
              <a:solidFill>
                <a:schemeClr val="bg1"/>
              </a:solidFill>
            </a:rPr>
            <a:t>Policy</a:t>
          </a:r>
          <a:endParaRPr lang="en-US" sz="2000" b="1" kern="1200">
            <a:solidFill>
              <a:schemeClr val="bg1"/>
            </a:solidFill>
          </a:endParaRPr>
        </a:p>
      </dsp:txBody>
      <dsp:txXfrm>
        <a:off x="4843290" y="341369"/>
        <a:ext cx="1452392" cy="968260"/>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F3F5894-05B6-43ED-843F-1D2686926947}" type="datetimeFigureOut">
              <a:rPr lang="en-US" smtClean="0"/>
              <a:pPr/>
              <a:t>10/14/2019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9971C29-32B3-41A5-A545-371B4BCC4C0E}" type="slidenum">
              <a:rPr lang="en-US" smtClean="0"/>
              <a:pPr/>
              <a:t>‹#›</a:t>
            </a:fld>
            <a:endParaRPr lang="en-US"/>
          </a:p>
        </p:txBody>
      </p:sp>
    </p:spTree>
    <p:extLst>
      <p:ext uri="{BB962C8B-B14F-4D97-AF65-F5344CB8AC3E}">
        <p14:creationId xmlns:p14="http://schemas.microsoft.com/office/powerpoint/2010/main" val="27969923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10/14/2019 7:38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26076562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Fukuyama, F. (2013). What is governance? </a:t>
            </a:r>
            <a:r>
              <a:rPr lang="en-US" sz="1200" i="1" kern="1200" dirty="0" smtClean="0">
                <a:solidFill>
                  <a:schemeClr val="tx1"/>
                </a:solidFill>
                <a:effectLst/>
                <a:latin typeface="+mn-lt"/>
                <a:ea typeface="+mn-ea"/>
                <a:cs typeface="+mn-cs"/>
              </a:rPr>
              <a:t>Governance</a:t>
            </a:r>
            <a:r>
              <a:rPr lang="en-US" sz="1200" kern="1200" dirty="0" smtClean="0">
                <a:solidFill>
                  <a:schemeClr val="tx1"/>
                </a:solidFill>
                <a:effectLst/>
                <a:latin typeface="+mn-lt"/>
                <a:ea typeface="+mn-ea"/>
                <a:cs typeface="+mn-cs"/>
              </a:rPr>
              <a:t>, </a:t>
            </a:r>
            <a:r>
              <a:rPr lang="en-US" sz="1200" i="1" kern="1200" dirty="0" smtClean="0">
                <a:solidFill>
                  <a:schemeClr val="tx1"/>
                </a:solidFill>
                <a:effectLst/>
                <a:latin typeface="+mn-lt"/>
                <a:ea typeface="+mn-ea"/>
                <a:cs typeface="+mn-cs"/>
              </a:rPr>
              <a:t>26</a:t>
            </a:r>
            <a:r>
              <a:rPr lang="en-US" sz="1200" kern="1200" dirty="0" smtClean="0">
                <a:solidFill>
                  <a:schemeClr val="tx1"/>
                </a:solidFill>
                <a:effectLst/>
                <a:latin typeface="+mn-lt"/>
                <a:ea typeface="+mn-ea"/>
                <a:cs typeface="+mn-cs"/>
              </a:rPr>
              <a:t>(3). </a:t>
            </a:r>
          </a:p>
          <a:p>
            <a:r>
              <a:rPr lang="en-US" sz="1200" kern="1200" dirty="0" smtClean="0">
                <a:solidFill>
                  <a:schemeClr val="tx1"/>
                </a:solidFill>
                <a:effectLst/>
                <a:latin typeface="+mn-lt"/>
                <a:ea typeface="+mn-ea"/>
                <a:cs typeface="+mn-cs"/>
              </a:rPr>
              <a:t>The United Nations Development Programme (1997, UNDP (1997) </a:t>
            </a:r>
            <a:r>
              <a:rPr lang="en-US" sz="1200" i="1" kern="1200" dirty="0" smtClean="0">
                <a:solidFill>
                  <a:schemeClr val="tx1"/>
                </a:solidFill>
                <a:effectLst/>
                <a:latin typeface="+mn-lt"/>
                <a:ea typeface="+mn-ea"/>
                <a:cs typeface="+mn-cs"/>
              </a:rPr>
              <a:t>Human Development and Governance Report</a:t>
            </a:r>
            <a:r>
              <a:rPr lang="en-US" sz="1200" kern="1200" dirty="0" smtClean="0">
                <a:solidFill>
                  <a:schemeClr val="tx1"/>
                </a:solidFill>
                <a:effectLst/>
                <a:latin typeface="+mn-lt"/>
                <a:ea typeface="+mn-ea"/>
                <a:cs typeface="+mn-cs"/>
              </a:rPr>
              <a:t>. United Nation; New York)</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9971C29-32B3-41A5-A545-371B4BCC4C0E}" type="slidenum">
              <a:rPr lang="en-US" smtClean="0"/>
              <a:pPr/>
              <a:t>8</a:t>
            </a:fld>
            <a:endParaRPr lang="en-US"/>
          </a:p>
        </p:txBody>
      </p:sp>
    </p:spTree>
    <p:extLst>
      <p:ext uri="{BB962C8B-B14F-4D97-AF65-F5344CB8AC3E}">
        <p14:creationId xmlns:p14="http://schemas.microsoft.com/office/powerpoint/2010/main" val="22329614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Rhodes, Roderick Arthur William. "The new governance: governing without government." </a:t>
            </a:r>
            <a:r>
              <a:rPr lang="en-US" sz="1200" i="1" kern="1200" dirty="0" smtClean="0">
                <a:solidFill>
                  <a:schemeClr val="tx1"/>
                </a:solidFill>
                <a:effectLst/>
                <a:latin typeface="+mn-lt"/>
                <a:ea typeface="+mn-ea"/>
                <a:cs typeface="+mn-cs"/>
              </a:rPr>
              <a:t>Political</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1996, p.6252</a:t>
            </a:r>
            <a:endParaRPr lang="en-US" dirty="0"/>
          </a:p>
        </p:txBody>
      </p:sp>
      <p:sp>
        <p:nvSpPr>
          <p:cNvPr id="4" name="Slide Number Placeholder 3"/>
          <p:cNvSpPr>
            <a:spLocks noGrp="1"/>
          </p:cNvSpPr>
          <p:nvPr>
            <p:ph type="sldNum" sz="quarter" idx="10"/>
          </p:nvPr>
        </p:nvSpPr>
        <p:spPr/>
        <p:txBody>
          <a:bodyPr/>
          <a:lstStyle/>
          <a:p>
            <a:fld id="{39971C29-32B3-41A5-A545-371B4BCC4C0E}" type="slidenum">
              <a:rPr lang="en-US" smtClean="0"/>
              <a:pPr/>
              <a:t>10</a:t>
            </a:fld>
            <a:endParaRPr lang="en-US"/>
          </a:p>
        </p:txBody>
      </p:sp>
    </p:spTree>
    <p:extLst>
      <p:ext uri="{BB962C8B-B14F-4D97-AF65-F5344CB8AC3E}">
        <p14:creationId xmlns:p14="http://schemas.microsoft.com/office/powerpoint/2010/main" val="42503857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dirty="0" smtClean="0"/>
          </a:p>
          <a:p>
            <a:r>
              <a:rPr lang="en-US" sz="1200" kern="1200" dirty="0" err="1" smtClean="0">
                <a:solidFill>
                  <a:schemeClr val="tx1"/>
                </a:solidFill>
                <a:effectLst/>
                <a:latin typeface="+mn-lt"/>
                <a:ea typeface="+mn-ea"/>
                <a:cs typeface="+mn-cs"/>
              </a:rPr>
              <a:t>Morlino</a:t>
            </a:r>
            <a:r>
              <a:rPr lang="en-US" sz="1200" kern="1200" dirty="0" smtClean="0">
                <a:solidFill>
                  <a:schemeClr val="tx1"/>
                </a:solidFill>
                <a:effectLst/>
                <a:latin typeface="+mn-lt"/>
                <a:ea typeface="+mn-ea"/>
                <a:cs typeface="+mn-cs"/>
              </a:rPr>
              <a:t>. L. (2010). “Qualities of democracy: How to analyse them”, paper presented at the workshop.</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9971C29-32B3-41A5-A545-371B4BCC4C0E}" type="slidenum">
              <a:rPr lang="en-US" smtClean="0"/>
              <a:pPr/>
              <a:t>12</a:t>
            </a:fld>
            <a:endParaRPr lang="en-US"/>
          </a:p>
        </p:txBody>
      </p:sp>
    </p:spTree>
    <p:extLst>
      <p:ext uri="{BB962C8B-B14F-4D97-AF65-F5344CB8AC3E}">
        <p14:creationId xmlns:p14="http://schemas.microsoft.com/office/powerpoint/2010/main" val="41593323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Rose, L. E., &amp; Evans, D. H. (1997). Pakistan's enduring experiment. </a:t>
            </a:r>
            <a:r>
              <a:rPr lang="en-US" sz="1200" i="1" kern="1200" dirty="0" smtClean="0">
                <a:solidFill>
                  <a:schemeClr val="tx1"/>
                </a:solidFill>
                <a:effectLst/>
                <a:latin typeface="+mn-lt"/>
                <a:ea typeface="+mn-ea"/>
                <a:cs typeface="+mn-cs"/>
              </a:rPr>
              <a:t>Journal of Democracy</a:t>
            </a:r>
            <a:r>
              <a:rPr lang="en-US" sz="1200" kern="1200" dirty="0" smtClean="0">
                <a:solidFill>
                  <a:schemeClr val="tx1"/>
                </a:solidFill>
                <a:effectLst/>
                <a:latin typeface="+mn-lt"/>
                <a:ea typeface="+mn-ea"/>
                <a:cs typeface="+mn-cs"/>
              </a:rPr>
              <a:t>, </a:t>
            </a:r>
            <a:r>
              <a:rPr lang="en-US" sz="1200" i="1" kern="1200" dirty="0" smtClean="0">
                <a:solidFill>
                  <a:schemeClr val="tx1"/>
                </a:solidFill>
                <a:effectLst/>
                <a:latin typeface="+mn-lt"/>
                <a:ea typeface="+mn-ea"/>
                <a:cs typeface="+mn-cs"/>
              </a:rPr>
              <a:t>8</a:t>
            </a:r>
            <a:r>
              <a:rPr lang="en-US" sz="1200" kern="1200" dirty="0" smtClean="0">
                <a:solidFill>
                  <a:schemeClr val="tx1"/>
                </a:solidFill>
                <a:effectLst/>
                <a:latin typeface="+mn-lt"/>
                <a:ea typeface="+mn-ea"/>
                <a:cs typeface="+mn-cs"/>
              </a:rPr>
              <a:t>(1). </a:t>
            </a:r>
          </a:p>
          <a:p>
            <a:r>
              <a:rPr lang="en-US" sz="1200" kern="1200" dirty="0" err="1" smtClean="0">
                <a:solidFill>
                  <a:schemeClr val="tx1"/>
                </a:solidFill>
                <a:effectLst/>
                <a:latin typeface="+mn-lt"/>
                <a:ea typeface="+mn-ea"/>
                <a:cs typeface="+mn-cs"/>
              </a:rPr>
              <a:t>Shafqat</a:t>
            </a:r>
            <a:r>
              <a:rPr lang="en-US" sz="1200" kern="1200" dirty="0" smtClean="0">
                <a:solidFill>
                  <a:schemeClr val="tx1"/>
                </a:solidFill>
                <a:effectLst/>
                <a:latin typeface="+mn-lt"/>
                <a:ea typeface="+mn-ea"/>
                <a:cs typeface="+mn-cs"/>
              </a:rPr>
              <a:t>, S. (1995</a:t>
            </a:r>
            <a:r>
              <a:rPr lang="en-US" sz="1200" i="1"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Contemporary issues in Pakistan studies. </a:t>
            </a:r>
            <a:r>
              <a:rPr lang="en-US" sz="1200" kern="1200" dirty="0" err="1" smtClean="0">
                <a:solidFill>
                  <a:schemeClr val="tx1"/>
                </a:solidFill>
                <a:effectLst/>
                <a:latin typeface="+mn-lt"/>
                <a:ea typeface="+mn-ea"/>
                <a:cs typeface="+mn-cs"/>
              </a:rPr>
              <a:t>Gautam</a:t>
            </a:r>
            <a:r>
              <a:rPr lang="en-US" sz="1200" kern="1200" dirty="0" smtClean="0">
                <a:solidFill>
                  <a:schemeClr val="tx1"/>
                </a:solidFill>
                <a:effectLst/>
                <a:latin typeface="+mn-lt"/>
                <a:ea typeface="+mn-ea"/>
                <a:cs typeface="+mn-cs"/>
              </a:rPr>
              <a:t> publishers. 51. </a:t>
            </a:r>
          </a:p>
          <a:p>
            <a:r>
              <a:rPr lang="en-US" sz="1200" kern="1200" dirty="0" smtClean="0">
                <a:solidFill>
                  <a:schemeClr val="tx1"/>
                </a:solidFill>
                <a:effectLst/>
                <a:latin typeface="+mn-lt"/>
                <a:ea typeface="+mn-ea"/>
                <a:cs typeface="+mn-cs"/>
              </a:rPr>
              <a:t> </a:t>
            </a:r>
          </a:p>
        </p:txBody>
      </p:sp>
      <p:sp>
        <p:nvSpPr>
          <p:cNvPr id="4" name="Slide Number Placeholder 3"/>
          <p:cNvSpPr>
            <a:spLocks noGrp="1"/>
          </p:cNvSpPr>
          <p:nvPr>
            <p:ph type="sldNum" sz="quarter" idx="10"/>
          </p:nvPr>
        </p:nvSpPr>
        <p:spPr/>
        <p:txBody>
          <a:bodyPr/>
          <a:lstStyle/>
          <a:p>
            <a:fld id="{39971C29-32B3-41A5-A545-371B4BCC4C0E}" type="slidenum">
              <a:rPr lang="en-US" smtClean="0"/>
              <a:pPr/>
              <a:t>14</a:t>
            </a:fld>
            <a:endParaRPr lang="en-US"/>
          </a:p>
        </p:txBody>
      </p:sp>
    </p:spTree>
    <p:extLst>
      <p:ext uri="{BB962C8B-B14F-4D97-AF65-F5344CB8AC3E}">
        <p14:creationId xmlns:p14="http://schemas.microsoft.com/office/powerpoint/2010/main" val="12518692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Kamran, </a:t>
            </a:r>
            <a:r>
              <a:rPr lang="en-US" sz="1200" kern="1200" dirty="0" err="1" smtClean="0">
                <a:solidFill>
                  <a:schemeClr val="tx1"/>
                </a:solidFill>
                <a:effectLst/>
                <a:latin typeface="+mn-lt"/>
                <a:ea typeface="+mn-ea"/>
                <a:cs typeface="+mn-cs"/>
              </a:rPr>
              <a:t>Tahir</a:t>
            </a:r>
            <a:r>
              <a:rPr lang="en-US" sz="1200" kern="1200" dirty="0" smtClean="0">
                <a:solidFill>
                  <a:schemeClr val="tx1"/>
                </a:solidFill>
                <a:effectLst/>
                <a:latin typeface="+mn-lt"/>
                <a:ea typeface="+mn-ea"/>
                <a:cs typeface="+mn-cs"/>
              </a:rPr>
              <a:t>. (2008). Democracy and Governance in Pakistan, South Asia Partnership-Pakistan.</a:t>
            </a:r>
          </a:p>
          <a:p>
            <a:endParaRPr lang="en-US" dirty="0"/>
          </a:p>
        </p:txBody>
      </p:sp>
      <p:sp>
        <p:nvSpPr>
          <p:cNvPr id="4" name="Slide Number Placeholder 3"/>
          <p:cNvSpPr>
            <a:spLocks noGrp="1"/>
          </p:cNvSpPr>
          <p:nvPr>
            <p:ph type="sldNum" sz="quarter" idx="10"/>
          </p:nvPr>
        </p:nvSpPr>
        <p:spPr/>
        <p:txBody>
          <a:bodyPr/>
          <a:lstStyle/>
          <a:p>
            <a:fld id="{39971C29-32B3-41A5-A545-371B4BCC4C0E}" type="slidenum">
              <a:rPr lang="en-US" smtClean="0"/>
              <a:pPr/>
              <a:t>15</a:t>
            </a:fld>
            <a:endParaRPr lang="en-US"/>
          </a:p>
        </p:txBody>
      </p:sp>
    </p:spTree>
    <p:extLst>
      <p:ext uri="{BB962C8B-B14F-4D97-AF65-F5344CB8AC3E}">
        <p14:creationId xmlns:p14="http://schemas.microsoft.com/office/powerpoint/2010/main" val="293167357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cstate="print"/>
          <a:srcRect/>
          <a:stretch>
            <a:fillRect/>
          </a:stretch>
        </a:blipFill>
        <a:effectLst/>
      </p:bgPr>
    </p:bg>
    <p:spTree>
      <p:nvGrpSpPr>
        <p:cNvPr id="1" name=""/>
        <p:cNvGrpSpPr/>
        <p:nvPr/>
      </p:nvGrpSpPr>
      <p:grpSpPr>
        <a:xfrm>
          <a:off x="0" y="0"/>
          <a:ext cx="0" cy="0"/>
          <a:chOff x="0" y="0"/>
          <a:chExt cx="0" cy="0"/>
        </a:xfrm>
      </p:grpSpPr>
      <p:pic>
        <p:nvPicPr>
          <p:cNvPr id="7" name="Picture 6" descr="5-00332_grey-bar.png"/>
          <p:cNvPicPr>
            <a:picLocks noChangeAspect="1"/>
          </p:cNvPicPr>
          <p:nvPr userDrawn="1"/>
        </p:nvPicPr>
        <p:blipFill>
          <a:blip r:embed="rId3" cstate="print"/>
          <a:srcRect t="93333"/>
          <a:stretch>
            <a:fillRect/>
          </a:stretch>
        </p:blipFill>
        <p:spPr>
          <a:xfrm>
            <a:off x="0" y="6400800"/>
            <a:ext cx="9144000" cy="457200"/>
          </a:xfrm>
          <a:prstGeom prst="rect">
            <a:avLst/>
          </a:prstGeom>
        </p:spPr>
      </p:pic>
      <p:sp>
        <p:nvSpPr>
          <p:cNvPr id="2" name="Title 1"/>
          <p:cNvSpPr>
            <a:spLocks noGrp="1"/>
          </p:cNvSpPr>
          <p:nvPr>
            <p:ph type="ctrTitle"/>
          </p:nvPr>
        </p:nvSpPr>
        <p:spPr>
          <a:xfrm>
            <a:off x="76200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62000" y="3881735"/>
            <a:ext cx="7681913" cy="461665"/>
          </a:xfrm>
        </p:spPr>
        <p:txBody>
          <a:bodyPr>
            <a:noAutofit/>
          </a:bodyPr>
          <a:lstStyle>
            <a:lvl1pPr marL="0" indent="0" algn="l">
              <a:lnSpc>
                <a:spcPct val="90000"/>
              </a:lnSpc>
              <a:spcBef>
                <a:spcPts val="0"/>
              </a:spcBef>
              <a:buNone/>
              <a:defRPr>
                <a:solidFill>
                  <a:schemeClr val="bg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pic>
        <p:nvPicPr>
          <p:cNvPr id="5" name="Picture 24" descr="C:\Program Files\Microsoft Resource DVD Artwork\DVD_ART\Artwork_Imagery\Shapes and Graphics\Line\faded white line.png"/>
          <p:cNvPicPr>
            <a:picLocks noChangeAspect="1" noChangeArrowheads="1"/>
          </p:cNvPicPr>
          <p:nvPr userDrawn="1"/>
        </p:nvPicPr>
        <p:blipFill>
          <a:blip r:embed="rId4" cstate="print"/>
          <a:srcRect/>
          <a:stretch>
            <a:fillRect/>
          </a:stretch>
        </p:blipFill>
        <p:spPr bwMode="auto">
          <a:xfrm>
            <a:off x="-238125" y="5623686"/>
            <a:ext cx="8696325" cy="19050"/>
          </a:xfrm>
          <a:prstGeom prst="rect">
            <a:avLst/>
          </a:prstGeom>
          <a:noFill/>
        </p:spPr>
      </p:pic>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rgbClr val="00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chemeClr val="tx1"/>
                </a:solidFill>
              </a:defRPr>
            </a:lvl1p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solidFill>
                  <a:schemeClr val="tx1"/>
                </a:solidFill>
              </a:defRPr>
            </a:lvl1pPr>
            <a:lvl2pPr>
              <a:buClr>
                <a:schemeClr val="tx1"/>
              </a:buClr>
              <a:buSzPct val="70000"/>
              <a:buFont typeface="Wingdings" pitchFamily="2" charset="2"/>
              <a:buChar char="l"/>
              <a:defRPr>
                <a:solidFill>
                  <a:schemeClr val="tx1"/>
                </a:solidFill>
              </a:defRPr>
            </a:lvl2pPr>
            <a:lvl3pPr>
              <a:buClr>
                <a:schemeClr val="tx1"/>
              </a:buClr>
              <a:buSzPct val="70000"/>
              <a:buFont typeface="Wingdings" pitchFamily="2" charset="2"/>
              <a:buChar char="l"/>
              <a:defRPr>
                <a:solidFill>
                  <a:schemeClr val="tx1"/>
                </a:solidFill>
              </a:defRPr>
            </a:lvl3pPr>
            <a:lvl4pPr>
              <a:buClr>
                <a:schemeClr val="tx1"/>
              </a:buClr>
              <a:buSzPct val="70000"/>
              <a:buFont typeface="Wingdings" pitchFamily="2" charset="2"/>
              <a:buChar char="l"/>
              <a:defRPr>
                <a:solidFill>
                  <a:schemeClr val="tx1"/>
                </a:solidFill>
              </a:defRPr>
            </a:lvl4pPr>
            <a:lvl5pPr>
              <a:buClr>
                <a:schemeClr val="tx1"/>
              </a:buClr>
              <a:buSzPct val="70000"/>
              <a:buFont typeface="Wingdings" pitchFamily="2" charset="2"/>
              <a:buChar char="l"/>
              <a:defRPr>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2_Demo, Video etc. &quot;special&quot; slides">
    <p:bg>
      <p:bgPr>
        <a:blipFill dpi="0" rotWithShape="1">
          <a:blip r:embed="rId2" cstate="print"/>
          <a:srcRect/>
          <a:stretch>
            <a:fillRect/>
          </a:stretch>
        </a:blipFill>
        <a:effectLst/>
      </p:bgPr>
    </p:bg>
    <p:spTree>
      <p:nvGrpSpPr>
        <p:cNvPr id="1" name=""/>
        <p:cNvGrpSpPr/>
        <p:nvPr/>
      </p:nvGrpSpPr>
      <p:grpSpPr>
        <a:xfrm>
          <a:off x="0" y="0"/>
          <a:ext cx="0" cy="0"/>
          <a:chOff x="0" y="0"/>
          <a:chExt cx="0" cy="0"/>
        </a:xfrm>
      </p:grpSpPr>
      <p:pic>
        <p:nvPicPr>
          <p:cNvPr id="9" name="Picture 8" descr="5-00332_grey-bar.png"/>
          <p:cNvPicPr>
            <a:picLocks noChangeAspect="1"/>
          </p:cNvPicPr>
          <p:nvPr userDrawn="1"/>
        </p:nvPicPr>
        <p:blipFill>
          <a:blip r:embed="rId3" cstate="print"/>
          <a:srcRect t="93333"/>
          <a:stretch>
            <a:fillRect/>
          </a:stretch>
        </p:blipFill>
        <p:spPr>
          <a:xfrm>
            <a:off x="0" y="6400800"/>
            <a:ext cx="9144000" cy="457200"/>
          </a:xfrm>
          <a:prstGeom prst="rect">
            <a:avLst/>
          </a:prstGeom>
        </p:spPr>
      </p:pic>
      <p:sp>
        <p:nvSpPr>
          <p:cNvPr id="2" name="Title 1"/>
          <p:cNvSpPr>
            <a:spLocks noGrp="1"/>
          </p:cNvSpPr>
          <p:nvPr>
            <p:ph type="ctrTitle"/>
          </p:nvPr>
        </p:nvSpPr>
        <p:spPr>
          <a:xfrm>
            <a:off x="381000" y="832356"/>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381000" y="3048000"/>
            <a:ext cx="7043208" cy="461665"/>
          </a:xfrm>
        </p:spPr>
        <p:txBody>
          <a:bodyPr>
            <a:noAutofit/>
          </a:bodyPr>
          <a:lstStyle>
            <a:lvl1pPr marL="0" indent="0" algn="l">
              <a:lnSpc>
                <a:spcPct val="90000"/>
              </a:lnSpc>
              <a:spcBef>
                <a:spcPts val="0"/>
              </a:spcBef>
              <a:buNone/>
              <a:defRPr>
                <a:solidFill>
                  <a:schemeClr val="bg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pic>
        <p:nvPicPr>
          <p:cNvPr id="6" name="Picture 24" descr="C:\Program Files\Microsoft Resource DVD Artwork\DVD_ART\Artwork_Imagery\Shapes and Graphics\Line\faded white line.png"/>
          <p:cNvPicPr>
            <a:picLocks noChangeAspect="1" noChangeArrowheads="1"/>
          </p:cNvPicPr>
          <p:nvPr userDrawn="1"/>
        </p:nvPicPr>
        <p:blipFill>
          <a:blip r:embed="rId4" cstate="print"/>
          <a:srcRect/>
          <a:stretch>
            <a:fillRect/>
          </a:stretch>
        </p:blipFill>
        <p:spPr bwMode="auto">
          <a:xfrm>
            <a:off x="-238125" y="5623432"/>
            <a:ext cx="8696325" cy="19050"/>
          </a:xfrm>
          <a:prstGeom prst="rect">
            <a:avLst/>
          </a:prstGeom>
          <a:noFill/>
        </p:spPr>
      </p:pic>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bg>
      <p:bgPr>
        <a:blipFill dpi="0" rotWithShape="1">
          <a:blip r:embed="rId2" cstate="print"/>
          <a:srcRect/>
          <a:stretch>
            <a:fillRect/>
          </a:stretch>
        </a:blipFill>
        <a:effectLst/>
      </p:bgPr>
    </p:bg>
    <p:spTree>
      <p:nvGrpSpPr>
        <p:cNvPr id="1" name=""/>
        <p:cNvGrpSpPr/>
        <p:nvPr/>
      </p:nvGrpSpPr>
      <p:grpSpPr>
        <a:xfrm>
          <a:off x="0" y="0"/>
          <a:ext cx="0" cy="0"/>
          <a:chOff x="0" y="0"/>
          <a:chExt cx="0" cy="0"/>
        </a:xfrm>
      </p:grpSpPr>
      <p:pic>
        <p:nvPicPr>
          <p:cNvPr id="9" name="Picture 8" descr="5-00332_grey-bar.png"/>
          <p:cNvPicPr>
            <a:picLocks noChangeAspect="1"/>
          </p:cNvPicPr>
          <p:nvPr userDrawn="1"/>
        </p:nvPicPr>
        <p:blipFill>
          <a:blip r:embed="rId3" cstate="print"/>
          <a:srcRect t="93333"/>
          <a:stretch>
            <a:fillRect/>
          </a:stretch>
        </p:blipFill>
        <p:spPr>
          <a:xfrm>
            <a:off x="0" y="6400800"/>
            <a:ext cx="9144000" cy="457200"/>
          </a:xfrm>
          <a:prstGeom prst="rect">
            <a:avLst/>
          </a:prstGeom>
        </p:spPr>
      </p:pic>
      <p:sp>
        <p:nvSpPr>
          <p:cNvPr id="2" name="Title 1"/>
          <p:cNvSpPr>
            <a:spLocks noGrp="1"/>
          </p:cNvSpPr>
          <p:nvPr>
            <p:ph type="ctrTitle"/>
          </p:nvPr>
        </p:nvSpPr>
        <p:spPr>
          <a:xfrm>
            <a:off x="381000" y="832356"/>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381000" y="3048000"/>
            <a:ext cx="7043208" cy="461665"/>
          </a:xfrm>
        </p:spPr>
        <p:txBody>
          <a:bodyPr>
            <a:noAutofit/>
          </a:bodyPr>
          <a:lstStyle>
            <a:lvl1pPr marL="0" indent="0" algn="l">
              <a:lnSpc>
                <a:spcPct val="90000"/>
              </a:lnSpc>
              <a:spcBef>
                <a:spcPts val="0"/>
              </a:spcBef>
              <a:buNone/>
              <a:defRPr>
                <a:solidFill>
                  <a:schemeClr val="bg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pic>
        <p:nvPicPr>
          <p:cNvPr id="6" name="Picture 24" descr="C:\Program Files\Microsoft Resource DVD Artwork\DVD_ART\Artwork_Imagery\Shapes and Graphics\Line\faded white line.png"/>
          <p:cNvPicPr>
            <a:picLocks noChangeAspect="1" noChangeArrowheads="1"/>
          </p:cNvPicPr>
          <p:nvPr userDrawn="1"/>
        </p:nvPicPr>
        <p:blipFill>
          <a:blip r:embed="rId4" cstate="print"/>
          <a:srcRect/>
          <a:stretch>
            <a:fillRect/>
          </a:stretch>
        </p:blipFill>
        <p:spPr bwMode="auto">
          <a:xfrm>
            <a:off x="-238125" y="5623432"/>
            <a:ext cx="8696325" cy="19050"/>
          </a:xfrm>
          <a:prstGeom prst="rect">
            <a:avLst/>
          </a:prstGeom>
          <a:noFill/>
        </p:spPr>
      </p:pic>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rgbClr val="00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chemeClr val="tx1"/>
                </a:solidFill>
              </a:defRPr>
            </a:lvl1p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solidFill>
                  <a:schemeClr val="tx1"/>
                </a:solidFill>
              </a:defRPr>
            </a:lvl1pPr>
            <a:lvl2pPr>
              <a:buClr>
                <a:schemeClr val="tx1"/>
              </a:buClr>
              <a:buSzPct val="70000"/>
              <a:buFont typeface="Wingdings" pitchFamily="2" charset="2"/>
              <a:buChar char="l"/>
              <a:defRPr>
                <a:solidFill>
                  <a:schemeClr val="tx1"/>
                </a:solidFill>
              </a:defRPr>
            </a:lvl2pPr>
            <a:lvl3pPr>
              <a:buClr>
                <a:schemeClr val="tx1"/>
              </a:buClr>
              <a:buSzPct val="70000"/>
              <a:buFont typeface="Wingdings" pitchFamily="2" charset="2"/>
              <a:buChar char="l"/>
              <a:defRPr>
                <a:solidFill>
                  <a:schemeClr val="tx1"/>
                </a:solidFill>
              </a:defRPr>
            </a:lvl3pPr>
            <a:lvl4pPr>
              <a:buClr>
                <a:schemeClr val="tx1"/>
              </a:buClr>
              <a:buSzPct val="70000"/>
              <a:buFont typeface="Wingdings" pitchFamily="2" charset="2"/>
              <a:buChar char="l"/>
              <a:defRPr>
                <a:solidFill>
                  <a:schemeClr val="tx1"/>
                </a:solidFill>
              </a:defRPr>
            </a:lvl4pPr>
            <a:lvl5pPr>
              <a:buClr>
                <a:schemeClr val="tx1"/>
              </a:buClr>
              <a:buSzPct val="70000"/>
              <a:buFont typeface="Wingdings" pitchFamily="2" charset="2"/>
              <a:buChar char="l"/>
              <a:defRPr>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12.xml"/><Relationship Id="rId4" Type="http://schemas.openxmlformats.org/officeDocument/2006/relationships/image" Target="../media/image7.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cstate="print"/>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61" r:id="rId11"/>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chemeClr val="accent2">
                  <a:lumMod val="50000"/>
                </a:schemeClr>
              </a:gs>
              <a:gs pos="36000">
                <a:schemeClr val="accent2">
                  <a:lumMod val="75000"/>
                </a:schemeClr>
              </a:gs>
              <a:gs pos="86000">
                <a:schemeClr val="accent2">
                  <a:lumMod val="50000"/>
                </a:schemeClr>
              </a:gs>
            </a:gsLst>
            <a:lin ang="5400000" scaled="0"/>
            <a:tileRect/>
          </a:gradFill>
          <a:effectLst/>
          <a:latin typeface="+mj-lt"/>
          <a:ea typeface="+mn-ea"/>
          <a:cs typeface="Arial" charset="0"/>
        </a:defRPr>
      </a:lvl1pPr>
    </p:titleStyle>
    <p:bodyStyle>
      <a:lvl1pPr marL="460375" indent="-460375" algn="l" defTabSz="914363" rtl="0" eaLnBrk="1" latinLnBrk="0" hangingPunct="1">
        <a:lnSpc>
          <a:spcPct val="90000"/>
        </a:lnSpc>
        <a:spcBef>
          <a:spcPct val="20000"/>
        </a:spcBef>
        <a:buFontTx/>
        <a:buBlip>
          <a:blip r:embed="rId14"/>
        </a:buBlip>
        <a:defRPr sz="3200" kern="1200">
          <a:solidFill>
            <a:schemeClr val="bg1"/>
          </a:solidFill>
          <a:latin typeface="+mn-lt"/>
          <a:ea typeface="+mn-ea"/>
          <a:cs typeface="+mn-cs"/>
        </a:defRPr>
      </a:lvl1pPr>
      <a:lvl2pPr marL="854075" indent="-393700" algn="l" defTabSz="914363" rtl="0" eaLnBrk="1" latinLnBrk="0" hangingPunct="1">
        <a:lnSpc>
          <a:spcPct val="90000"/>
        </a:lnSpc>
        <a:spcBef>
          <a:spcPct val="20000"/>
        </a:spcBef>
        <a:buFontTx/>
        <a:buBlip>
          <a:blip r:embed="rId15"/>
        </a:buBlip>
        <a:defRPr sz="2800" kern="1200">
          <a:solidFill>
            <a:schemeClr val="bg1"/>
          </a:solidFill>
          <a:latin typeface="+mn-lt"/>
          <a:ea typeface="+mn-ea"/>
          <a:cs typeface="+mn-cs"/>
        </a:defRPr>
      </a:lvl2pPr>
      <a:lvl3pPr marL="1258888" indent="-404813" algn="l" defTabSz="914363" rtl="0" eaLnBrk="1" latinLnBrk="0" hangingPunct="1">
        <a:lnSpc>
          <a:spcPct val="90000"/>
        </a:lnSpc>
        <a:spcBef>
          <a:spcPct val="20000"/>
        </a:spcBef>
        <a:buFontTx/>
        <a:buBlip>
          <a:blip r:embed="rId15"/>
        </a:buBlip>
        <a:defRPr sz="2400" kern="1200">
          <a:solidFill>
            <a:schemeClr val="bg1"/>
          </a:solidFill>
          <a:latin typeface="+mn-lt"/>
          <a:ea typeface="+mn-ea"/>
          <a:cs typeface="+mn-cs"/>
        </a:defRPr>
      </a:lvl3pPr>
      <a:lvl4pPr marL="1655763" indent="-396875" algn="l" defTabSz="914363" rtl="0" eaLnBrk="1" latinLnBrk="0" hangingPunct="1">
        <a:lnSpc>
          <a:spcPct val="90000"/>
        </a:lnSpc>
        <a:spcBef>
          <a:spcPct val="20000"/>
        </a:spcBef>
        <a:buFontTx/>
        <a:buBlip>
          <a:blip r:embed="rId15"/>
        </a:buBlip>
        <a:defRPr sz="2400" kern="1200">
          <a:solidFill>
            <a:schemeClr val="bg1"/>
          </a:solidFill>
          <a:latin typeface="+mn-lt"/>
          <a:ea typeface="+mn-ea"/>
          <a:cs typeface="+mn-cs"/>
        </a:defRPr>
      </a:lvl4pPr>
      <a:lvl5pPr marL="1941513" indent="-400050" algn="l" defTabSz="914363" rtl="0" eaLnBrk="1" latinLnBrk="0" hangingPunct="1">
        <a:lnSpc>
          <a:spcPct val="90000"/>
        </a:lnSpc>
        <a:spcBef>
          <a:spcPct val="20000"/>
        </a:spcBef>
        <a:buFontTx/>
        <a:buBlip>
          <a:blip r:embed="rId15"/>
        </a:buBlip>
        <a:defRPr sz="2400" kern="1200">
          <a:solidFill>
            <a:schemeClr val="bg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srcRect/>
          <a:stretch>
            <a:fillRect/>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4" r:id="rId1"/>
  </p:sldLayoutIdLst>
  <p:transition>
    <p:fade/>
  </p:transition>
  <p:txStyles>
    <p:titleStyle>
      <a:lvl1pPr algn="l" defTabSz="914363" rtl="0" eaLnBrk="1" latinLnBrk="0" hangingPunct="1">
        <a:lnSpc>
          <a:spcPct val="90000"/>
        </a:lnSpc>
        <a:spcBef>
          <a:spcPct val="0"/>
        </a:spcBef>
        <a:buNone/>
        <a:defRPr lang="en-US" sz="4800" b="0" kern="1200" cap="none" spc="-150" dirty="0">
          <a:ln w="3175">
            <a:noFill/>
          </a:ln>
          <a:gradFill flip="none" rotWithShape="1">
            <a:gsLst>
              <a:gs pos="0">
                <a:schemeClr val="accent2">
                  <a:lumMod val="50000"/>
                </a:schemeClr>
              </a:gs>
              <a:gs pos="36000">
                <a:schemeClr val="accent2">
                  <a:lumMod val="75000"/>
                </a:schemeClr>
              </a:gs>
              <a:gs pos="86000">
                <a:schemeClr val="accent2">
                  <a:lumMod val="50000"/>
                </a:schemeClr>
              </a:gs>
            </a:gsLst>
            <a:lin ang="5400000" scaled="0"/>
            <a:tileRect/>
          </a:gradFill>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8" Type="http://schemas.openxmlformats.org/officeDocument/2006/relationships/diagramLayout" Target="../diagrams/layout3.xml"/><Relationship Id="rId3" Type="http://schemas.openxmlformats.org/officeDocument/2006/relationships/diagramLayout" Target="../diagrams/layout2.xml"/><Relationship Id="rId7" Type="http://schemas.openxmlformats.org/officeDocument/2006/relationships/diagramData" Target="../diagrams/data3.xml"/><Relationship Id="rId2" Type="http://schemas.openxmlformats.org/officeDocument/2006/relationships/diagramData" Target="../diagrams/data2.xml"/><Relationship Id="rId1" Type="http://schemas.openxmlformats.org/officeDocument/2006/relationships/slideLayout" Target="../slideLayouts/slideLayout4.xml"/><Relationship Id="rId6" Type="http://schemas.microsoft.com/office/2007/relationships/diagramDrawing" Target="../diagrams/drawing2.xml"/><Relationship Id="rId11" Type="http://schemas.microsoft.com/office/2007/relationships/diagramDrawing" Target="../diagrams/drawing3.xml"/><Relationship Id="rId5" Type="http://schemas.openxmlformats.org/officeDocument/2006/relationships/diagramColors" Target="../diagrams/colors2.xml"/><Relationship Id="rId10" Type="http://schemas.openxmlformats.org/officeDocument/2006/relationships/diagramColors" Target="../diagrams/colors3.xml"/><Relationship Id="rId4" Type="http://schemas.openxmlformats.org/officeDocument/2006/relationships/diagramQuickStyle" Target="../diagrams/quickStyle2.xml"/><Relationship Id="rId9" Type="http://schemas.openxmlformats.org/officeDocument/2006/relationships/diagramQuickStyle" Target="../diagrams/quickStyle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8.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1219200"/>
            <a:ext cx="7681913" cy="2209295"/>
          </a:xfrm>
        </p:spPr>
        <p:txBody>
          <a:bodyPr/>
          <a:lstStyle/>
          <a:p>
            <a:r>
              <a:rPr lang="en-US" b="1" dirty="0" smtClean="0"/>
              <a:t>Sustainable </a:t>
            </a:r>
            <a:r>
              <a:rPr lang="en-US" b="1" dirty="0"/>
              <a:t>Democracy and Crisis of Governance in Pakistan </a:t>
            </a:r>
            <a:endParaRPr lang="en-US" dirty="0"/>
          </a:p>
        </p:txBody>
      </p:sp>
      <p:sp>
        <p:nvSpPr>
          <p:cNvPr id="3" name="Subtitle 2"/>
          <p:cNvSpPr>
            <a:spLocks noGrp="1"/>
          </p:cNvSpPr>
          <p:nvPr>
            <p:ph type="subTitle" idx="1"/>
          </p:nvPr>
        </p:nvSpPr>
        <p:spPr>
          <a:xfrm>
            <a:off x="762000" y="3881735"/>
            <a:ext cx="7681913" cy="1299865"/>
          </a:xfrm>
        </p:spPr>
        <p:txBody>
          <a:bodyPr>
            <a:noAutofit/>
          </a:bodyPr>
          <a:lstStyle/>
          <a:p>
            <a:r>
              <a:rPr lang="en-US" sz="2400" dirty="0" err="1" smtClean="0"/>
              <a:t>Ruqia</a:t>
            </a:r>
            <a:r>
              <a:rPr lang="en-US" sz="2400" dirty="0" smtClean="0"/>
              <a:t> </a:t>
            </a:r>
            <a:r>
              <a:rPr lang="en-US" sz="2400" dirty="0" err="1" smtClean="0"/>
              <a:t>Kalsoom</a:t>
            </a:r>
            <a:endParaRPr lang="en-US" sz="2400" dirty="0" smtClean="0"/>
          </a:p>
          <a:p>
            <a:r>
              <a:rPr lang="en-US" sz="1800" dirty="0"/>
              <a:t>P</a:t>
            </a:r>
            <a:r>
              <a:rPr lang="en-US" sz="1800" dirty="0" smtClean="0"/>
              <a:t>. </a:t>
            </a:r>
            <a:r>
              <a:rPr lang="en-US" sz="1800" dirty="0" err="1" smtClean="0"/>
              <a:t>hD</a:t>
            </a:r>
            <a:r>
              <a:rPr lang="en-US" sz="1800" dirty="0" smtClean="0"/>
              <a:t>  Scholar and Instructor in the department  of Pak-Studies, Virtual University of Pakistan .</a:t>
            </a:r>
          </a:p>
          <a:p>
            <a:endParaRPr lang="en-US" sz="1800" dirty="0" smtClean="0"/>
          </a:p>
          <a:p>
            <a:r>
              <a:rPr lang="en-US" sz="1800" b="1" dirty="0" err="1" smtClean="0"/>
              <a:t>Javaria</a:t>
            </a:r>
            <a:r>
              <a:rPr lang="en-US" sz="1800" b="1" dirty="0" smtClean="0"/>
              <a:t> </a:t>
            </a:r>
            <a:r>
              <a:rPr lang="en-US" sz="1800" b="1" dirty="0" err="1" smtClean="0"/>
              <a:t>Nizam</a:t>
            </a:r>
            <a:r>
              <a:rPr lang="en-US" sz="1800" b="1" dirty="0" smtClean="0"/>
              <a:t> </a:t>
            </a:r>
            <a:r>
              <a:rPr lang="en-US" sz="1800" dirty="0"/>
              <a:t>Instructor in the department  of Pak-Studies, Virtual University of Pakistan </a:t>
            </a: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661993"/>
          </a:xfrm>
        </p:spPr>
        <p:txBody>
          <a:bodyPr/>
          <a:lstStyle/>
          <a:p>
            <a:r>
              <a:rPr lang="en-US" sz="4000" b="1" dirty="0"/>
              <a:t>Democracy and Good Governance: The Synergy</a:t>
            </a:r>
            <a:r>
              <a:rPr lang="en-US" sz="4000" dirty="0"/>
              <a:t/>
            </a:r>
            <a:br>
              <a:rPr lang="en-US" sz="4000" dirty="0"/>
            </a:br>
            <a:endParaRPr lang="en-US" sz="4000" dirty="0"/>
          </a:p>
        </p:txBody>
      </p:sp>
      <p:sp>
        <p:nvSpPr>
          <p:cNvPr id="3" name="Content Placeholder 2"/>
          <p:cNvSpPr>
            <a:spLocks noGrp="1"/>
          </p:cNvSpPr>
          <p:nvPr>
            <p:ph idx="1"/>
          </p:nvPr>
        </p:nvSpPr>
        <p:spPr>
          <a:xfrm>
            <a:off x="381000" y="1412875"/>
            <a:ext cx="8382000" cy="4628960"/>
          </a:xfrm>
        </p:spPr>
        <p:txBody>
          <a:bodyPr/>
          <a:lstStyle/>
          <a:p>
            <a:r>
              <a:rPr lang="en-US" dirty="0"/>
              <a:t>G</a:t>
            </a:r>
            <a:r>
              <a:rPr lang="en-US" dirty="0" smtClean="0"/>
              <a:t>ood governance- an </a:t>
            </a:r>
            <a:r>
              <a:rPr lang="en-US" dirty="0"/>
              <a:t>important indicator of national </a:t>
            </a:r>
            <a:r>
              <a:rPr lang="en-US" dirty="0" smtClean="0"/>
              <a:t>development + an </a:t>
            </a:r>
            <a:r>
              <a:rPr lang="en-US" dirty="0"/>
              <a:t>established standard for the sustainable democracy</a:t>
            </a:r>
            <a:r>
              <a:rPr lang="en-US" dirty="0" smtClean="0"/>
              <a:t>.</a:t>
            </a:r>
          </a:p>
          <a:p>
            <a:r>
              <a:rPr lang="en-US" dirty="0"/>
              <a:t>Both are related to each other, as their aims and objectives are </a:t>
            </a:r>
            <a:r>
              <a:rPr lang="en-US" dirty="0" smtClean="0"/>
              <a:t>same.</a:t>
            </a:r>
          </a:p>
          <a:p>
            <a:r>
              <a:rPr lang="en-US" dirty="0"/>
              <a:t>Some political </a:t>
            </a:r>
            <a:r>
              <a:rPr lang="en-US" dirty="0" smtClean="0"/>
              <a:t>ethos and principles </a:t>
            </a:r>
            <a:r>
              <a:rPr lang="en-US" dirty="0"/>
              <a:t>of governance such as free and fair elections, political regulation and representation, plural politics and freedom of expression are similarly the </a:t>
            </a:r>
            <a:r>
              <a:rPr lang="en-US" dirty="0" smtClean="0"/>
              <a:t>prominent </a:t>
            </a:r>
            <a:r>
              <a:rPr lang="en-US" dirty="0"/>
              <a:t>values of </a:t>
            </a:r>
            <a:r>
              <a:rPr lang="en-US" dirty="0" smtClean="0"/>
              <a:t>democracy.</a:t>
            </a:r>
            <a:endParaRPr lang="en-US" dirty="0"/>
          </a:p>
        </p:txBody>
      </p:sp>
    </p:spTree>
    <p:extLst>
      <p:ext uri="{BB962C8B-B14F-4D97-AF65-F5344CB8AC3E}">
        <p14:creationId xmlns:p14="http://schemas.microsoft.com/office/powerpoint/2010/main" val="612857612"/>
      </p:ext>
    </p:extLst>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381000" y="762000"/>
          <a:ext cx="8229600" cy="5562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3962400" y="4038600"/>
            <a:ext cx="1143000" cy="646331"/>
          </a:xfrm>
          <a:prstGeom prst="rect">
            <a:avLst/>
          </a:prstGeom>
          <a:noFill/>
        </p:spPr>
        <p:txBody>
          <a:bodyPr wrap="square" rtlCol="0">
            <a:spAutoFit/>
          </a:bodyPr>
          <a:lstStyle/>
          <a:p>
            <a:pPr algn="ctr"/>
            <a:r>
              <a:rPr lang="en-US" b="1" smtClean="0"/>
              <a:t>Common tools</a:t>
            </a:r>
            <a:endParaRPr lang="en-US" b="1" dirty="0" err="1" smtClean="0"/>
          </a:p>
        </p:txBody>
      </p:sp>
      <p:cxnSp>
        <p:nvCxnSpPr>
          <p:cNvPr id="8" name="Straight Arrow Connector 7"/>
          <p:cNvCxnSpPr/>
          <p:nvPr/>
        </p:nvCxnSpPr>
        <p:spPr>
          <a:xfrm>
            <a:off x="3733800" y="3581400"/>
            <a:ext cx="2209800" cy="990600"/>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H="1">
            <a:off x="2971800" y="3505200"/>
            <a:ext cx="2209800" cy="1066800"/>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12" name="Diagram 11"/>
          <p:cNvGraphicFramePr/>
          <p:nvPr>
            <p:extLst>
              <p:ext uri="{D42A27DB-BD31-4B8C-83A1-F6EECF244321}">
                <p14:modId xmlns:p14="http://schemas.microsoft.com/office/powerpoint/2010/main" val="3558526237"/>
              </p:ext>
            </p:extLst>
          </p:nvPr>
        </p:nvGraphicFramePr>
        <p:xfrm>
          <a:off x="1066800" y="1397000"/>
          <a:ext cx="6781800" cy="16510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14" name="TextBox 13"/>
          <p:cNvSpPr txBox="1"/>
          <p:nvPr/>
        </p:nvSpPr>
        <p:spPr>
          <a:xfrm>
            <a:off x="6019800" y="4419600"/>
            <a:ext cx="1295400" cy="381000"/>
          </a:xfrm>
          <a:prstGeom prst="rect">
            <a:avLst/>
          </a:prstGeom>
          <a:noFill/>
        </p:spPr>
        <p:txBody>
          <a:bodyPr wrap="square" rtlCol="0">
            <a:spAutoFit/>
          </a:bodyPr>
          <a:lstStyle/>
          <a:p>
            <a:r>
              <a:rPr lang="en-US" b="1" smtClean="0"/>
              <a:t>Support</a:t>
            </a:r>
            <a:endParaRPr lang="en-US" b="1" dirty="0" err="1" smtClean="0"/>
          </a:p>
        </p:txBody>
      </p:sp>
      <p:sp>
        <p:nvSpPr>
          <p:cNvPr id="15" name="TextBox 14"/>
          <p:cNvSpPr txBox="1"/>
          <p:nvPr/>
        </p:nvSpPr>
        <p:spPr>
          <a:xfrm>
            <a:off x="1905000" y="4419600"/>
            <a:ext cx="1295400" cy="381000"/>
          </a:xfrm>
          <a:prstGeom prst="rect">
            <a:avLst/>
          </a:prstGeom>
          <a:noFill/>
        </p:spPr>
        <p:txBody>
          <a:bodyPr wrap="square" rtlCol="0">
            <a:spAutoFit/>
          </a:bodyPr>
          <a:lstStyle/>
          <a:p>
            <a:r>
              <a:rPr lang="en-US" b="1" smtClean="0"/>
              <a:t>Support</a:t>
            </a:r>
            <a:endParaRPr lang="en-US" b="1" dirty="0" err="1" smtClean="0"/>
          </a:p>
        </p:txBody>
      </p:sp>
    </p:spTree>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mtClean="0"/>
              <a:t>Governance </a:t>
            </a:r>
            <a:r>
              <a:rPr lang="en-US" smtClean="0">
                <a:latin typeface="Century Gothic"/>
              </a:rPr>
              <a:t>↔</a:t>
            </a:r>
            <a:r>
              <a:rPr lang="en-US" smtClean="0"/>
              <a:t>Democracy</a:t>
            </a:r>
            <a:endParaRPr lang="en-US"/>
          </a:p>
        </p:txBody>
      </p:sp>
      <p:sp>
        <p:nvSpPr>
          <p:cNvPr id="7" name="Content Placeholder 6"/>
          <p:cNvSpPr>
            <a:spLocks noGrp="1"/>
          </p:cNvSpPr>
          <p:nvPr>
            <p:ph idx="1"/>
          </p:nvPr>
        </p:nvSpPr>
        <p:spPr>
          <a:xfrm>
            <a:off x="381000" y="1412875"/>
            <a:ext cx="8382000" cy="4358116"/>
          </a:xfrm>
        </p:spPr>
        <p:txBody>
          <a:bodyPr/>
          <a:lstStyle/>
          <a:p>
            <a:r>
              <a:rPr lang="en-US" sz="2400" dirty="0" smtClean="0"/>
              <a:t>Shared tools: technology, institutional capacity</a:t>
            </a:r>
          </a:p>
          <a:p>
            <a:r>
              <a:rPr lang="en-US" sz="2400" dirty="0" smtClean="0"/>
              <a:t>Good Governance supports Democracy (impartial institutions, elections, rights and freedoms, rule of law, development)</a:t>
            </a:r>
          </a:p>
          <a:p>
            <a:r>
              <a:rPr lang="en-US" sz="2400" dirty="0" smtClean="0"/>
              <a:t>Democracy supports Good Governance (public leadership, social support, accountability mechanisms).</a:t>
            </a:r>
          </a:p>
          <a:p>
            <a:r>
              <a:rPr lang="en-US" sz="2400" dirty="0"/>
              <a:t>G</a:t>
            </a:r>
            <a:r>
              <a:rPr lang="en-US" sz="2400" dirty="0" smtClean="0"/>
              <a:t>ood </a:t>
            </a:r>
            <a:r>
              <a:rPr lang="en-US" sz="2400" dirty="0"/>
              <a:t>governance can be operationalized when it includes all the procedural indicators, variables and particular qualities of </a:t>
            </a:r>
            <a:r>
              <a:rPr lang="en-US" sz="2400" dirty="0" smtClean="0"/>
              <a:t>democracy.</a:t>
            </a:r>
          </a:p>
          <a:p>
            <a:r>
              <a:rPr lang="en-US" sz="2400" dirty="0" smtClean="0"/>
              <a:t>On </a:t>
            </a:r>
            <a:r>
              <a:rPr lang="en-US" sz="2400" dirty="0"/>
              <a:t>the other end, the certain indicators and variables which are used as parameters for good governance are also used to determine the strength of </a:t>
            </a:r>
            <a:r>
              <a:rPr lang="en-US" sz="2400" dirty="0" smtClean="0"/>
              <a:t>democracy.</a:t>
            </a:r>
          </a:p>
          <a:p>
            <a:endParaRPr lang="en-US" sz="2400" dirty="0"/>
          </a:p>
        </p:txBody>
      </p:sp>
    </p:spTree>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329595"/>
          </a:xfrm>
        </p:spPr>
        <p:txBody>
          <a:bodyPr/>
          <a:lstStyle/>
          <a:p>
            <a:pPr algn="ctr"/>
            <a:r>
              <a:rPr lang="en-US" dirty="0" smtClean="0"/>
              <a:t>Common Features and Values of Democracy and Governance</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28600" y="1676400"/>
            <a:ext cx="8763000" cy="4953000"/>
          </a:xfrm>
        </p:spPr>
      </p:pic>
    </p:spTree>
    <p:extLst>
      <p:ext uri="{BB962C8B-B14F-4D97-AF65-F5344CB8AC3E}">
        <p14:creationId xmlns:p14="http://schemas.microsoft.com/office/powerpoint/2010/main" val="2533477178"/>
      </p:ext>
    </p:extLst>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329595"/>
          </a:xfrm>
        </p:spPr>
        <p:txBody>
          <a:bodyPr/>
          <a:lstStyle/>
          <a:p>
            <a:r>
              <a:rPr lang="en-US" b="1" dirty="0"/>
              <a:t>Democracy and Good Governance in Pakistan</a:t>
            </a:r>
            <a:endParaRPr lang="en-US" dirty="0"/>
          </a:p>
        </p:txBody>
      </p:sp>
      <p:sp>
        <p:nvSpPr>
          <p:cNvPr id="3" name="Content Placeholder 2"/>
          <p:cNvSpPr>
            <a:spLocks noGrp="1"/>
          </p:cNvSpPr>
          <p:nvPr>
            <p:ph idx="1"/>
          </p:nvPr>
        </p:nvSpPr>
        <p:spPr>
          <a:xfrm>
            <a:off x="381000" y="1412875"/>
            <a:ext cx="8382000" cy="4801314"/>
          </a:xfrm>
        </p:spPr>
        <p:txBody>
          <a:bodyPr/>
          <a:lstStyle/>
          <a:p>
            <a:r>
              <a:rPr lang="en-US" sz="2000" dirty="0" smtClean="0"/>
              <a:t>Pakistan has the </a:t>
            </a:r>
            <a:r>
              <a:rPr lang="en-US" sz="2000" dirty="0"/>
              <a:t>potential and vivacity to adopt democratic system and has urged for good governance. </a:t>
            </a:r>
            <a:endParaRPr lang="en-US" sz="2000" dirty="0" smtClean="0"/>
          </a:p>
          <a:p>
            <a:r>
              <a:rPr lang="en-US" sz="2000" dirty="0" smtClean="0"/>
              <a:t>A </a:t>
            </a:r>
            <a:r>
              <a:rPr lang="en-US" sz="2000" dirty="0"/>
              <a:t>persistent feature of Pakistani socio- cultural, historical and political basis has always been an inspiration for democracy. </a:t>
            </a:r>
          </a:p>
          <a:p>
            <a:r>
              <a:rPr lang="en-US" sz="2000" dirty="0"/>
              <a:t>T</a:t>
            </a:r>
            <a:r>
              <a:rPr lang="en-US" sz="2000" dirty="0" smtClean="0"/>
              <a:t>he </a:t>
            </a:r>
            <a:r>
              <a:rPr lang="en-US" sz="2000" dirty="0"/>
              <a:t>democratic journey was started with doubts and </a:t>
            </a:r>
            <a:r>
              <a:rPr lang="en-US" sz="2000" dirty="0" smtClean="0"/>
              <a:t>skepticism.</a:t>
            </a:r>
          </a:p>
          <a:p>
            <a:r>
              <a:rPr lang="en-US" sz="2000" dirty="0" smtClean="0"/>
              <a:t> No </a:t>
            </a:r>
            <a:r>
              <a:rPr lang="en-US" sz="2000" dirty="0"/>
              <a:t>serious attention has been given to make democracy strong and viable</a:t>
            </a:r>
            <a:r>
              <a:rPr lang="en-US" sz="2000" dirty="0" smtClean="0"/>
              <a:t>.</a:t>
            </a:r>
          </a:p>
          <a:p>
            <a:r>
              <a:rPr lang="en-US" sz="2000" dirty="0" smtClean="0"/>
              <a:t>Right </a:t>
            </a:r>
            <a:r>
              <a:rPr lang="en-US" sz="2000" dirty="0"/>
              <a:t>from the outset, Pakistan has displayed a stellar </a:t>
            </a:r>
            <a:r>
              <a:rPr lang="en-US" sz="2000" dirty="0" smtClean="0"/>
              <a:t>performance, </a:t>
            </a:r>
            <a:r>
              <a:rPr lang="en-US" sz="2000" dirty="0"/>
              <a:t>despite the significance of democracy and good governance for the survival and </a:t>
            </a:r>
            <a:r>
              <a:rPr lang="en-US" sz="2000" dirty="0" smtClean="0"/>
              <a:t>integrity.</a:t>
            </a:r>
          </a:p>
          <a:p>
            <a:r>
              <a:rPr lang="en-US" sz="2000" dirty="0"/>
              <a:t>I</a:t>
            </a:r>
            <a:r>
              <a:rPr lang="en-US" sz="2000" dirty="0" smtClean="0"/>
              <a:t>t </a:t>
            </a:r>
            <a:r>
              <a:rPr lang="en-US" sz="2000" dirty="0"/>
              <a:t>is still struggling to move ahead on the road to sustainable democracy and good governance. </a:t>
            </a:r>
            <a:endParaRPr lang="en-US" sz="2000" dirty="0" smtClean="0"/>
          </a:p>
          <a:p>
            <a:r>
              <a:rPr lang="en-US" sz="2000" dirty="0"/>
              <a:t>The political traditions have been abridged, the political institutions have been truncated and destabilized and other non- political elements have attained more space and  superior position for themselves due to which the destiny of a viable and sustainable democracy and good governance have been frequently flawed. </a:t>
            </a:r>
          </a:p>
        </p:txBody>
      </p:sp>
    </p:spTree>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4294967295"/>
          </p:nvPr>
        </p:nvSpPr>
        <p:spPr>
          <a:xfrm>
            <a:off x="0" y="1412875"/>
            <a:ext cx="8382000" cy="6426375"/>
          </a:xfrm>
        </p:spPr>
        <p:txBody>
          <a:bodyPr/>
          <a:lstStyle/>
          <a:p>
            <a:r>
              <a:rPr lang="en-US" sz="2400" dirty="0"/>
              <a:t>In 2018, Pakistan was declared as hybrid regime and ranked just above the Myanmar’s authoritarian regime according to the Democracy Index. </a:t>
            </a:r>
            <a:r>
              <a:rPr lang="en-US" sz="2400" dirty="0" smtClean="0"/>
              <a:t>Pakistan’s </a:t>
            </a:r>
            <a:r>
              <a:rPr lang="en-US" sz="2400" dirty="0"/>
              <a:t>global rank is 112 and regional rank is 21. On the other hand, out of 149 states on the Legatum Prosperity Index, Pakistan has been ranked as 13</a:t>
            </a:r>
            <a:r>
              <a:rPr lang="en-US" sz="2400" baseline="30000" dirty="0"/>
              <a:t>th</a:t>
            </a:r>
            <a:r>
              <a:rPr lang="en-US" sz="2400" dirty="0"/>
              <a:t> least prosperous country. And it saved second last position (23</a:t>
            </a:r>
            <a:r>
              <a:rPr lang="en-US" sz="2400" baseline="30000" dirty="0"/>
              <a:t>rd</a:t>
            </a:r>
            <a:r>
              <a:rPr lang="en-US" sz="2400" dirty="0"/>
              <a:t>) out of 24 countries in Asia-Pacific region.</a:t>
            </a:r>
          </a:p>
          <a:p>
            <a:r>
              <a:rPr lang="en-US" sz="2400" dirty="0" smtClean="0"/>
              <a:t>The </a:t>
            </a:r>
            <a:r>
              <a:rPr lang="en-US" sz="2400" dirty="0"/>
              <a:t>unstable democracy and poor governance have given rise to constant patterns of acute confrontation among the political powers, conflicting relations between military and civic forces which have ultimately paved the way to collapse of the political system and the consistent cycles of instability. </a:t>
            </a:r>
          </a:p>
          <a:p>
            <a:r>
              <a:rPr lang="en-US" sz="2400" dirty="0"/>
              <a:t>Due to these crises, Pakistan is still in the vicious circle of the following challenges:</a:t>
            </a:r>
          </a:p>
          <a:p>
            <a:pPr lvl="0"/>
            <a:r>
              <a:rPr lang="en-US" sz="2400" dirty="0"/>
              <a:t>Political instability</a:t>
            </a:r>
          </a:p>
          <a:p>
            <a:pPr lvl="0"/>
            <a:r>
              <a:rPr lang="en-US" sz="2400" dirty="0"/>
              <a:t> Social and religious division</a:t>
            </a:r>
          </a:p>
          <a:p>
            <a:pPr lvl="0"/>
            <a:r>
              <a:rPr lang="en-US" sz="2400" dirty="0"/>
              <a:t> Economic uncertainty</a:t>
            </a:r>
          </a:p>
          <a:p>
            <a:pPr lvl="0"/>
            <a:r>
              <a:rPr lang="en-US" sz="2400" dirty="0"/>
              <a:t>Factionalism and </a:t>
            </a:r>
            <a:r>
              <a:rPr lang="en-US" sz="2400" dirty="0" smtClean="0"/>
              <a:t>parochialism</a:t>
            </a:r>
            <a:endParaRPr lang="en-US" sz="2400" dirty="0"/>
          </a:p>
        </p:txBody>
      </p:sp>
    </p:spTree>
  </p:cSld>
  <p:clrMapOvr>
    <a:masterClrMapping/>
  </p:clrMapOvr>
  <p:transition>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329595"/>
          </a:xfrm>
        </p:spPr>
        <p:txBody>
          <a:bodyPr/>
          <a:lstStyle/>
          <a:p>
            <a:r>
              <a:rPr lang="en-US" dirty="0" smtClean="0"/>
              <a:t> </a:t>
            </a:r>
            <a:r>
              <a:rPr lang="en-US" b="1" dirty="0"/>
              <a:t>Conclusion</a:t>
            </a:r>
            <a:r>
              <a:rPr lang="en-US" dirty="0"/>
              <a:t/>
            </a:r>
            <a:br>
              <a:rPr lang="en-US" dirty="0"/>
            </a:br>
            <a:endParaRPr lang="en-US" dirty="0"/>
          </a:p>
        </p:txBody>
      </p:sp>
      <p:sp>
        <p:nvSpPr>
          <p:cNvPr id="3" name="Content Placeholder 2"/>
          <p:cNvSpPr>
            <a:spLocks noGrp="1"/>
          </p:cNvSpPr>
          <p:nvPr>
            <p:ph idx="1"/>
          </p:nvPr>
        </p:nvSpPr>
        <p:spPr>
          <a:xfrm>
            <a:off x="381000" y="1412875"/>
            <a:ext cx="8382000" cy="5059847"/>
          </a:xfrm>
        </p:spPr>
        <p:txBody>
          <a:bodyPr/>
          <a:lstStyle/>
          <a:p>
            <a:r>
              <a:rPr lang="en-US" sz="2400" dirty="0"/>
              <a:t>A “true” democracy, along with its structures and basic principles can provide plentiful space for the nourishment of good </a:t>
            </a:r>
            <a:r>
              <a:rPr lang="en-US" sz="2400" dirty="0" smtClean="0"/>
              <a:t>governance.</a:t>
            </a:r>
          </a:p>
          <a:p>
            <a:r>
              <a:rPr lang="en-US" sz="2400" dirty="0"/>
              <a:t>A</a:t>
            </a:r>
            <a:r>
              <a:rPr lang="en-US" sz="2400" dirty="0" smtClean="0"/>
              <a:t> </a:t>
            </a:r>
            <a:r>
              <a:rPr lang="en-US" sz="2400" dirty="0"/>
              <a:t>real democratic rule that integrates good governance </a:t>
            </a:r>
            <a:r>
              <a:rPr lang="en-US" sz="2400" dirty="0" smtClean="0"/>
              <a:t>will </a:t>
            </a:r>
            <a:r>
              <a:rPr lang="en-US" sz="2400" dirty="0"/>
              <a:t>categorically achieve tremendous national development over time</a:t>
            </a:r>
            <a:r>
              <a:rPr lang="en-US" sz="2400" dirty="0" smtClean="0"/>
              <a:t>.</a:t>
            </a:r>
          </a:p>
          <a:p>
            <a:r>
              <a:rPr lang="en-US" sz="2400" dirty="0"/>
              <a:t>Pakistan’s democracy is relatively an “infant” one and if it has to leap with faith to greater height.</a:t>
            </a:r>
          </a:p>
          <a:p>
            <a:r>
              <a:rPr lang="en-US" sz="2400" dirty="0"/>
              <a:t>Democracy can be a suitable remedy for all the governance </a:t>
            </a:r>
            <a:r>
              <a:rPr lang="en-US" sz="2400" dirty="0" smtClean="0"/>
              <a:t>ailments of Pakistan. </a:t>
            </a:r>
          </a:p>
          <a:p>
            <a:r>
              <a:rPr lang="en-US" sz="2400" dirty="0"/>
              <a:t>A</a:t>
            </a:r>
            <a:r>
              <a:rPr lang="en-US" sz="2400" dirty="0" smtClean="0"/>
              <a:t> </a:t>
            </a:r>
            <a:r>
              <a:rPr lang="en-US" sz="2400" dirty="0"/>
              <a:t>democracy that is particular about delivering the gains of democracy must embrace good governance, which will in turn bring about the national development of that democracy and her people</a:t>
            </a:r>
            <a:r>
              <a:rPr lang="en-US" dirty="0"/>
              <a:t>. </a:t>
            </a:r>
          </a:p>
        </p:txBody>
      </p:sp>
    </p:spTree>
    <p:extLst>
      <p:ext uri="{BB962C8B-B14F-4D97-AF65-F5344CB8AC3E}">
        <p14:creationId xmlns:p14="http://schemas.microsoft.com/office/powerpoint/2010/main" val="3648824095"/>
      </p:ext>
    </p:extLst>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1412875"/>
            <a:ext cx="8382000" cy="5416868"/>
          </a:xfrm>
        </p:spPr>
        <p:txBody>
          <a:bodyPr/>
          <a:lstStyle/>
          <a:p>
            <a:r>
              <a:rPr lang="en-US" sz="2400" dirty="0"/>
              <a:t>T</a:t>
            </a:r>
            <a:r>
              <a:rPr lang="en-US" sz="2400" dirty="0" smtClean="0"/>
              <a:t>he </a:t>
            </a:r>
            <a:r>
              <a:rPr lang="en-US" sz="2400" dirty="0"/>
              <a:t>prevalence of democracy in Pakistan no matter who governs how governs, but one should have by now, began bringing the blessings of democracy which is embedded in good governance. </a:t>
            </a:r>
            <a:endParaRPr lang="en-US" sz="2400" dirty="0" smtClean="0"/>
          </a:p>
          <a:p>
            <a:r>
              <a:rPr lang="en-US" sz="2400" dirty="0" smtClean="0"/>
              <a:t>The </a:t>
            </a:r>
            <a:r>
              <a:rPr lang="en-US" sz="2400" dirty="0"/>
              <a:t>democracy can be sustained in Pakistan and governance crisis can be managed if democratic governments fulfill the needs and demands of people by making </a:t>
            </a:r>
            <a:r>
              <a:rPr lang="en-US" sz="2400" dirty="0" smtClean="0"/>
              <a:t>sure, </a:t>
            </a:r>
            <a:r>
              <a:rPr lang="en-US" sz="2400" dirty="0"/>
              <a:t>that it essentially replicates positively on the </a:t>
            </a:r>
            <a:r>
              <a:rPr lang="en-US" sz="2400" dirty="0" smtClean="0"/>
              <a:t>quality life. </a:t>
            </a:r>
          </a:p>
          <a:p>
            <a:r>
              <a:rPr lang="en-US" sz="2400" dirty="0" smtClean="0"/>
              <a:t>The </a:t>
            </a:r>
            <a:r>
              <a:rPr lang="en-US" sz="2400" dirty="0"/>
              <a:t>issues of democracy and governance </a:t>
            </a:r>
            <a:r>
              <a:rPr lang="en-US" sz="2400" dirty="0" smtClean="0"/>
              <a:t>can </a:t>
            </a:r>
            <a:r>
              <a:rPr lang="en-US" sz="2400" dirty="0"/>
              <a:t>be addressed by making the political system more effective, responsible and pro-active.</a:t>
            </a:r>
          </a:p>
          <a:p>
            <a:r>
              <a:rPr lang="en-US" sz="2400" dirty="0"/>
              <a:t>On the other hand, only the democratic suitability is not enough for development, rather the guarantee of the viable and good governance is also required. </a:t>
            </a:r>
            <a:endParaRPr lang="en-US" sz="2400" dirty="0" smtClean="0"/>
          </a:p>
          <a:p>
            <a:pPr marL="0" indent="0">
              <a:buNone/>
            </a:pPr>
            <a:endParaRPr lang="en-US" dirty="0"/>
          </a:p>
        </p:txBody>
      </p:sp>
    </p:spTree>
    <p:extLst>
      <p:ext uri="{BB962C8B-B14F-4D97-AF65-F5344CB8AC3E}">
        <p14:creationId xmlns:p14="http://schemas.microsoft.com/office/powerpoint/2010/main" val="2972823295"/>
      </p:ext>
    </p:extLst>
  </p:cSld>
  <p:clrMapOvr>
    <a:masterClrMapping/>
  </p:clrMapOvr>
  <p:transition>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664797"/>
          </a:xfrm>
        </p:spPr>
        <p:txBody>
          <a:bodyPr/>
          <a:lstStyle/>
          <a:p>
            <a:r>
              <a:rPr lang="en-US" b="1" dirty="0"/>
              <a:t>Recommendations</a:t>
            </a:r>
            <a:endParaRPr lang="en-US" dirty="0"/>
          </a:p>
        </p:txBody>
      </p:sp>
      <p:sp>
        <p:nvSpPr>
          <p:cNvPr id="3" name="Content Placeholder 2"/>
          <p:cNvSpPr>
            <a:spLocks noGrp="1"/>
          </p:cNvSpPr>
          <p:nvPr>
            <p:ph idx="1"/>
          </p:nvPr>
        </p:nvSpPr>
        <p:spPr>
          <a:xfrm>
            <a:off x="381000" y="1676400"/>
            <a:ext cx="8382000" cy="5638467"/>
          </a:xfrm>
        </p:spPr>
        <p:txBody>
          <a:bodyPr/>
          <a:lstStyle/>
          <a:p>
            <a:r>
              <a:rPr lang="en-US" sz="2400" dirty="0"/>
              <a:t>Issues of governance should be understood and resolved under the framework and lineage of democracy in the country.</a:t>
            </a:r>
          </a:p>
          <a:p>
            <a:pPr lvl="0"/>
            <a:r>
              <a:rPr lang="en-US" sz="2400" dirty="0" smtClean="0"/>
              <a:t>people oriented</a:t>
            </a:r>
            <a:r>
              <a:rPr lang="en-US" sz="2400" dirty="0"/>
              <a:t> </a:t>
            </a:r>
            <a:r>
              <a:rPr lang="en-US" sz="2400" dirty="0" smtClean="0"/>
              <a:t>policies to address the problems </a:t>
            </a:r>
            <a:r>
              <a:rPr lang="en-US" sz="2400" dirty="0"/>
              <a:t>of common man.</a:t>
            </a:r>
          </a:p>
          <a:p>
            <a:r>
              <a:rPr lang="en-US" sz="2400" dirty="0" smtClean="0"/>
              <a:t>A </a:t>
            </a:r>
            <a:r>
              <a:rPr lang="en-US" sz="2400" dirty="0"/>
              <a:t>true democratic </a:t>
            </a:r>
            <a:r>
              <a:rPr lang="en-US" sz="2400" dirty="0" smtClean="0"/>
              <a:t>culture to </a:t>
            </a:r>
            <a:r>
              <a:rPr lang="en-US" sz="2400" dirty="0"/>
              <a:t>develop the good governance</a:t>
            </a:r>
            <a:r>
              <a:rPr lang="en-US" sz="2400" dirty="0" smtClean="0"/>
              <a:t>.</a:t>
            </a:r>
          </a:p>
          <a:p>
            <a:r>
              <a:rPr lang="en-US" sz="2400" dirty="0"/>
              <a:t>Democracy must gain </a:t>
            </a:r>
            <a:r>
              <a:rPr lang="en-US" sz="2400" dirty="0" smtClean="0"/>
              <a:t>the appreciable </a:t>
            </a:r>
            <a:r>
              <a:rPr lang="en-US" sz="2400" dirty="0"/>
              <a:t>degree of good </a:t>
            </a:r>
            <a:r>
              <a:rPr lang="en-US" sz="2400" dirty="0" smtClean="0"/>
              <a:t>governance.</a:t>
            </a:r>
          </a:p>
          <a:p>
            <a:r>
              <a:rPr lang="en-US" sz="2400" dirty="0"/>
              <a:t>A</a:t>
            </a:r>
            <a:r>
              <a:rPr lang="en-US" sz="2400" dirty="0" smtClean="0"/>
              <a:t> </a:t>
            </a:r>
            <a:r>
              <a:rPr lang="en-US" sz="2400" dirty="0"/>
              <a:t>systematic effort from all the </a:t>
            </a:r>
            <a:r>
              <a:rPr lang="en-US" sz="2400" dirty="0" smtClean="0"/>
              <a:t>stakeholders</a:t>
            </a:r>
          </a:p>
          <a:p>
            <a:pPr lvl="0"/>
            <a:r>
              <a:rPr lang="en-US" sz="2400" dirty="0"/>
              <a:t>A culture of research should be encouraged to strengthen the democratic institutions. </a:t>
            </a:r>
            <a:endParaRPr lang="en-US" sz="2400" dirty="0" smtClean="0"/>
          </a:p>
          <a:p>
            <a:pPr lvl="0"/>
            <a:r>
              <a:rPr lang="en-US" sz="2400" dirty="0"/>
              <a:t>T</a:t>
            </a:r>
            <a:r>
              <a:rPr lang="en-US" sz="2400" dirty="0" smtClean="0"/>
              <a:t>his </a:t>
            </a:r>
            <a:r>
              <a:rPr lang="en-US" sz="2400" dirty="0"/>
              <a:t>research should cover democratic issues and problems that are taking place at the level of the society. The more the institutions would be knowledgeable about the society, the more realistic their policies would become.</a:t>
            </a:r>
          </a:p>
          <a:p>
            <a:endParaRPr lang="en-US" dirty="0" smtClean="0"/>
          </a:p>
        </p:txBody>
      </p:sp>
    </p:spTree>
  </p:cSld>
  <p:clrMapOvr>
    <a:masterClrMapping/>
  </p:clrMapOvr>
  <p:transition>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1412875"/>
            <a:ext cx="8382000" cy="4050340"/>
          </a:xfrm>
        </p:spPr>
        <p:txBody>
          <a:bodyPr/>
          <a:lstStyle/>
          <a:p>
            <a:pPr lvl="0"/>
            <a:r>
              <a:rPr lang="en-US" sz="2800" dirty="0" smtClean="0"/>
              <a:t>Appropriate </a:t>
            </a:r>
            <a:r>
              <a:rPr lang="en-US" sz="2800" dirty="0"/>
              <a:t>reforms should be introduced for all the political, social and economic institutions to make them effective and viable in the functioning of parliament and increasing its effectiveness.</a:t>
            </a:r>
          </a:p>
          <a:p>
            <a:r>
              <a:rPr lang="en-US" sz="2800" dirty="0" smtClean="0"/>
              <a:t>Democracy </a:t>
            </a:r>
            <a:r>
              <a:rPr lang="en-US" sz="2800" dirty="0"/>
              <a:t>and good governance should begin synonymously to entrench a fearless, free, safe and secured life. </a:t>
            </a:r>
          </a:p>
          <a:p>
            <a:r>
              <a:rPr lang="en-US" sz="2800" dirty="0"/>
              <a:t>Judging by this yardstick, a genuine democracy and good governance would not remain an elusive dream as far as Pakistan is </a:t>
            </a:r>
            <a:r>
              <a:rPr lang="en-US" sz="2800" dirty="0" smtClean="0"/>
              <a:t>concerned</a:t>
            </a:r>
            <a:r>
              <a:rPr lang="en-US" sz="2800" dirty="0"/>
              <a:t>.</a:t>
            </a:r>
          </a:p>
        </p:txBody>
      </p:sp>
    </p:spTree>
    <p:extLst>
      <p:ext uri="{BB962C8B-B14F-4D97-AF65-F5344CB8AC3E}">
        <p14:creationId xmlns:p14="http://schemas.microsoft.com/office/powerpoint/2010/main" val="2210619104"/>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Introduction</a:t>
            </a:r>
            <a:endParaRPr lang="en-US" dirty="0"/>
          </a:p>
        </p:txBody>
      </p:sp>
      <p:sp>
        <p:nvSpPr>
          <p:cNvPr id="4" name="Content Placeholder 3"/>
          <p:cNvSpPr>
            <a:spLocks noGrp="1"/>
          </p:cNvSpPr>
          <p:nvPr>
            <p:ph idx="1"/>
          </p:nvPr>
        </p:nvSpPr>
        <p:spPr>
          <a:xfrm>
            <a:off x="381000" y="1412875"/>
            <a:ext cx="8382000" cy="5416868"/>
          </a:xfrm>
        </p:spPr>
        <p:txBody>
          <a:bodyPr/>
          <a:lstStyle/>
          <a:p>
            <a:r>
              <a:rPr lang="en-US" sz="2000" dirty="0"/>
              <a:t>In the contemporary era, Democracy and governance have been incorporated across the world by developed as well as by the developing </a:t>
            </a:r>
            <a:r>
              <a:rPr lang="en-US" sz="2000" dirty="0" smtClean="0"/>
              <a:t>nations.</a:t>
            </a:r>
          </a:p>
          <a:p>
            <a:r>
              <a:rPr lang="en-US" sz="2000" dirty="0" smtClean="0"/>
              <a:t>Democracy </a:t>
            </a:r>
            <a:r>
              <a:rPr lang="en-US" sz="2000" dirty="0"/>
              <a:t>and governance are sin qua non for each </a:t>
            </a:r>
            <a:r>
              <a:rPr lang="en-US" sz="2000" dirty="0" smtClean="0"/>
              <a:t>other.</a:t>
            </a:r>
          </a:p>
          <a:p>
            <a:r>
              <a:rPr lang="en-US" sz="2000" dirty="0" smtClean="0"/>
              <a:t>Both </a:t>
            </a:r>
            <a:r>
              <a:rPr lang="en-US" sz="2000" dirty="0"/>
              <a:t>support and strengthen each other in a certain political </a:t>
            </a:r>
            <a:r>
              <a:rPr lang="en-US" sz="2000" dirty="0" smtClean="0"/>
              <a:t>system.</a:t>
            </a:r>
          </a:p>
          <a:p>
            <a:r>
              <a:rPr lang="en-US" sz="2000" dirty="0" smtClean="0"/>
              <a:t>Democracy </a:t>
            </a:r>
            <a:r>
              <a:rPr lang="en-US" sz="2000" dirty="0"/>
              <a:t>cannot be sustained in the absence of good governance and the presence of governance can be established with the continuity of democracy</a:t>
            </a:r>
            <a:r>
              <a:rPr lang="en-US" sz="2000" dirty="0" smtClean="0"/>
              <a:t>.</a:t>
            </a:r>
          </a:p>
          <a:p>
            <a:r>
              <a:rPr lang="en-US" sz="2000" dirty="0" smtClean="0"/>
              <a:t>An </a:t>
            </a:r>
            <a:r>
              <a:rPr lang="en-US" sz="2000" dirty="0"/>
              <a:t>embryonic and sustainable democracy can develop some suitable strategies to bring viable governance to the nation in a more progressive manner. </a:t>
            </a:r>
          </a:p>
          <a:p>
            <a:r>
              <a:rPr lang="en-US" sz="2000" dirty="0"/>
              <a:t>Pakistan has been facing a number of challenges in its search for good governance, national development and struggling to establish a sustainable democracy. </a:t>
            </a:r>
          </a:p>
          <a:p>
            <a:r>
              <a:rPr lang="en-US" sz="2000" dirty="0"/>
              <a:t>No leadership except the founding father has chosen the path of providing good governance and gaining the sustainable democracy. </a:t>
            </a:r>
          </a:p>
          <a:p>
            <a:r>
              <a:rPr lang="en-US" sz="2000" dirty="0"/>
              <a:t>The country remained subject to a persistent democratic and governance crisis. </a:t>
            </a:r>
          </a:p>
        </p:txBody>
      </p:sp>
    </p:spTree>
    <p:extLst>
      <p:ext uri="{BB962C8B-B14F-4D97-AF65-F5344CB8AC3E}">
        <p14:creationId xmlns:p14="http://schemas.microsoft.com/office/powerpoint/2010/main" val="3573923660"/>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329595"/>
          </a:xfrm>
        </p:spPr>
        <p:txBody>
          <a:bodyPr/>
          <a:lstStyle/>
          <a:p>
            <a:r>
              <a:rPr lang="en-US" b="1" dirty="0"/>
              <a:t>Objectives of the Study </a:t>
            </a:r>
            <a:r>
              <a:rPr lang="en-US" dirty="0"/>
              <a:t/>
            </a:r>
            <a:br>
              <a:rPr lang="en-US" dirty="0"/>
            </a:br>
            <a:endParaRPr lang="en-US" dirty="0"/>
          </a:p>
        </p:txBody>
      </p:sp>
      <p:sp>
        <p:nvSpPr>
          <p:cNvPr id="3" name="Content Placeholder 2"/>
          <p:cNvSpPr>
            <a:spLocks noGrp="1"/>
          </p:cNvSpPr>
          <p:nvPr>
            <p:ph idx="1"/>
          </p:nvPr>
        </p:nvSpPr>
        <p:spPr>
          <a:xfrm>
            <a:off x="381000" y="1412875"/>
            <a:ext cx="8382000" cy="4210383"/>
          </a:xfrm>
        </p:spPr>
        <p:txBody>
          <a:bodyPr/>
          <a:lstStyle/>
          <a:p>
            <a:r>
              <a:rPr lang="en-US" sz="2400" dirty="0"/>
              <a:t>This study is an attempt to explore the concepts of democracy and governance in terms of their compatibility and collaboration. </a:t>
            </a:r>
            <a:endParaRPr lang="en-US" sz="2400" dirty="0" smtClean="0"/>
          </a:p>
          <a:p>
            <a:r>
              <a:rPr lang="en-US" sz="2400" dirty="0" smtClean="0"/>
              <a:t>To </a:t>
            </a:r>
            <a:r>
              <a:rPr lang="en-US" sz="2400" dirty="0"/>
              <a:t>investigate the crisis of democracy and governance in the context of Pakistan with a view that the sustainable democracy and viable good governance are pre-requisites for the socio-cultural, economic and political stability and for the national progress and development of Pakistan.  </a:t>
            </a:r>
            <a:endParaRPr lang="en-US" sz="2400" dirty="0" smtClean="0"/>
          </a:p>
          <a:p>
            <a:r>
              <a:rPr lang="en-US" sz="2400" dirty="0" smtClean="0"/>
              <a:t>To accentuate </a:t>
            </a:r>
            <a:r>
              <a:rPr lang="en-US" sz="2400" dirty="0"/>
              <a:t>that the crises of democracy and good governance have become the most alarming challenge which has potential to deprecate the very survival of the country.</a:t>
            </a:r>
          </a:p>
          <a:p>
            <a:pPr marL="0" indent="0">
              <a:buNone/>
            </a:pPr>
            <a:endParaRPr lang="en-US" sz="2400" dirty="0"/>
          </a:p>
        </p:txBody>
      </p:sp>
    </p:spTree>
    <p:extLst>
      <p:ext uri="{BB962C8B-B14F-4D97-AF65-F5344CB8AC3E}">
        <p14:creationId xmlns:p14="http://schemas.microsoft.com/office/powerpoint/2010/main" val="3376535999"/>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329595"/>
          </a:xfrm>
        </p:spPr>
        <p:txBody>
          <a:bodyPr/>
          <a:lstStyle/>
          <a:p>
            <a:r>
              <a:rPr lang="en-US" b="1" dirty="0"/>
              <a:t>Research Methodology</a:t>
            </a:r>
            <a:r>
              <a:rPr lang="en-US" dirty="0"/>
              <a:t/>
            </a:r>
            <a:br>
              <a:rPr lang="en-US" dirty="0"/>
            </a:br>
            <a:endParaRPr lang="en-US" dirty="0"/>
          </a:p>
        </p:txBody>
      </p:sp>
      <p:sp>
        <p:nvSpPr>
          <p:cNvPr id="3" name="Content Placeholder 2"/>
          <p:cNvSpPr>
            <a:spLocks noGrp="1"/>
          </p:cNvSpPr>
          <p:nvPr>
            <p:ph idx="1"/>
          </p:nvPr>
        </p:nvSpPr>
        <p:spPr>
          <a:xfrm>
            <a:off x="381000" y="1412875"/>
            <a:ext cx="8382000" cy="6561796"/>
          </a:xfrm>
        </p:spPr>
        <p:txBody>
          <a:bodyPr/>
          <a:lstStyle/>
          <a:p>
            <a:r>
              <a:rPr lang="en-US" sz="2400" dirty="0"/>
              <a:t>The intensive challenges and issues of democracy  in Pakistan urged an acute need of governance has been informed in this research. </a:t>
            </a:r>
            <a:endParaRPr lang="en-US" sz="2400" dirty="0" smtClean="0"/>
          </a:p>
          <a:p>
            <a:r>
              <a:rPr lang="en-US" sz="2400" dirty="0" smtClean="0"/>
              <a:t>The </a:t>
            </a:r>
            <a:r>
              <a:rPr lang="en-US" sz="2400" dirty="0"/>
              <a:t>descriptive and deductive content analysis has been adopted with the use of primary and secondary sources for data collection</a:t>
            </a:r>
            <a:r>
              <a:rPr lang="en-US" sz="2400" dirty="0" smtClean="0"/>
              <a:t>.</a:t>
            </a:r>
          </a:p>
          <a:p>
            <a:r>
              <a:rPr lang="en-US" sz="2400" dirty="0" smtClean="0"/>
              <a:t>The </a:t>
            </a:r>
            <a:r>
              <a:rPr lang="en-US" sz="2400" dirty="0"/>
              <a:t>study is divided into four parts with introduction, objectives and research questions are the first part of the study</a:t>
            </a:r>
            <a:r>
              <a:rPr lang="en-US" sz="2400" dirty="0" smtClean="0"/>
              <a:t>.</a:t>
            </a:r>
          </a:p>
          <a:p>
            <a:r>
              <a:rPr lang="en-US" sz="2400" dirty="0" smtClean="0"/>
              <a:t>The </a:t>
            </a:r>
            <a:r>
              <a:rPr lang="en-US" sz="2400" dirty="0"/>
              <a:t>second part is the conceptual explanation of the analysis where key concepts of democracy, governance and good governance are clarified</a:t>
            </a:r>
            <a:r>
              <a:rPr lang="en-US" sz="2400" dirty="0" smtClean="0"/>
              <a:t>.</a:t>
            </a:r>
          </a:p>
          <a:p>
            <a:r>
              <a:rPr lang="en-US" sz="2400" dirty="0" smtClean="0"/>
              <a:t>The </a:t>
            </a:r>
            <a:r>
              <a:rPr lang="en-US" sz="2400" dirty="0"/>
              <a:t>examination of the real scenario of democracy and good governance and their compatibility in Pakistan is the thrust of the third part. </a:t>
            </a:r>
            <a:endParaRPr lang="en-US" sz="2400" dirty="0" smtClean="0"/>
          </a:p>
          <a:p>
            <a:r>
              <a:rPr lang="en-US" sz="2400" dirty="0" smtClean="0"/>
              <a:t>The </a:t>
            </a:r>
            <a:r>
              <a:rPr lang="en-US" sz="2400" dirty="0"/>
              <a:t>fourth and last part of the study is devoted to conclusion and  various remedial measures to strengthen the democracy and develop the good governance in Pakistan</a:t>
            </a:r>
            <a:r>
              <a:rPr lang="en-US" sz="2400" dirty="0" smtClean="0"/>
              <a:t>.</a:t>
            </a:r>
            <a:endParaRPr lang="en-US" dirty="0"/>
          </a:p>
          <a:p>
            <a:endParaRPr lang="en-US" dirty="0"/>
          </a:p>
        </p:txBody>
      </p:sp>
    </p:spTree>
    <p:extLst>
      <p:ext uri="{BB962C8B-B14F-4D97-AF65-F5344CB8AC3E}">
        <p14:creationId xmlns:p14="http://schemas.microsoft.com/office/powerpoint/2010/main" val="151634865"/>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4294967295"/>
            <p:extLst>
              <p:ext uri="{D42A27DB-BD31-4B8C-83A1-F6EECF244321}">
                <p14:modId xmlns:p14="http://schemas.microsoft.com/office/powerpoint/2010/main" val="2915079290"/>
              </p:ext>
            </p:extLst>
          </p:nvPr>
        </p:nvGraphicFramePr>
        <p:xfrm>
          <a:off x="685800" y="304800"/>
          <a:ext cx="8458200" cy="6248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6022144"/>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553998"/>
          </a:xfrm>
        </p:spPr>
        <p:txBody>
          <a:bodyPr/>
          <a:lstStyle/>
          <a:p>
            <a:r>
              <a:rPr lang="en-US" sz="4000" dirty="0" smtClean="0"/>
              <a:t>Democracy             -     Sustainable </a:t>
            </a:r>
            <a:r>
              <a:rPr lang="en-US" sz="4000" dirty="0"/>
              <a:t>Democracy</a:t>
            </a:r>
          </a:p>
        </p:txBody>
      </p:sp>
      <p:sp>
        <p:nvSpPr>
          <p:cNvPr id="3" name="Content Placeholder 2"/>
          <p:cNvSpPr>
            <a:spLocks noGrp="1"/>
          </p:cNvSpPr>
          <p:nvPr>
            <p:ph sz="half" idx="1"/>
          </p:nvPr>
        </p:nvSpPr>
        <p:spPr>
          <a:xfrm>
            <a:off x="381000" y="1411553"/>
            <a:ext cx="4114800" cy="3970318"/>
          </a:xfrm>
        </p:spPr>
        <p:txBody>
          <a:bodyPr/>
          <a:lstStyle/>
          <a:p>
            <a:r>
              <a:rPr lang="en-US" sz="2000" u="sng" dirty="0" smtClean="0"/>
              <a:t>Key relationship</a:t>
            </a:r>
            <a:r>
              <a:rPr lang="en-US" sz="2000" dirty="0" smtClean="0"/>
              <a:t>: Citizens → Government</a:t>
            </a:r>
          </a:p>
          <a:p>
            <a:endParaRPr lang="en-US" sz="2000" dirty="0" smtClean="0"/>
          </a:p>
          <a:p>
            <a:r>
              <a:rPr lang="en-US" sz="2000" u="sng" dirty="0" smtClean="0"/>
              <a:t>Key principle</a:t>
            </a:r>
            <a:r>
              <a:rPr lang="en-US" sz="2000" dirty="0" smtClean="0"/>
              <a:t>: popular control as political equals</a:t>
            </a:r>
          </a:p>
          <a:p>
            <a:endParaRPr lang="en-US" sz="2000" dirty="0" smtClean="0"/>
          </a:p>
          <a:p>
            <a:r>
              <a:rPr lang="en-US" sz="2000" u="sng" dirty="0" smtClean="0"/>
              <a:t>Spheres</a:t>
            </a:r>
            <a:r>
              <a:rPr lang="en-US" sz="2000" dirty="0" smtClean="0"/>
              <a:t>: regime rules, office-holders, public policy</a:t>
            </a:r>
          </a:p>
          <a:p>
            <a:endParaRPr lang="en-US" sz="2000" dirty="0" smtClean="0"/>
          </a:p>
          <a:p>
            <a:r>
              <a:rPr lang="en-US" sz="2000" u="sng" dirty="0" smtClean="0"/>
              <a:t>Tools</a:t>
            </a:r>
            <a:r>
              <a:rPr lang="en-US" sz="2000" dirty="0" smtClean="0"/>
              <a:t>:  technology, institutional capacity, impartial institutions, elections, rights and freedoms, rule of law, development</a:t>
            </a:r>
            <a:endParaRPr lang="en-US" sz="2000" dirty="0"/>
          </a:p>
        </p:txBody>
      </p:sp>
      <p:sp>
        <p:nvSpPr>
          <p:cNvPr id="4" name="Content Placeholder 3"/>
          <p:cNvSpPr>
            <a:spLocks noGrp="1"/>
          </p:cNvSpPr>
          <p:nvPr>
            <p:ph sz="half" idx="2"/>
          </p:nvPr>
        </p:nvSpPr>
        <p:spPr>
          <a:xfrm>
            <a:off x="4648200" y="1411553"/>
            <a:ext cx="4114800" cy="5029069"/>
          </a:xfrm>
        </p:spPr>
        <p:txBody>
          <a:bodyPr/>
          <a:lstStyle/>
          <a:p>
            <a:r>
              <a:rPr lang="en-US" sz="2000" u="sng" dirty="0"/>
              <a:t>Sustainable democracy- </a:t>
            </a:r>
            <a:r>
              <a:rPr lang="en-US" sz="2000" dirty="0"/>
              <a:t>not merely based on electoral procedures or political stability.</a:t>
            </a:r>
          </a:p>
          <a:p>
            <a:r>
              <a:rPr lang="en-US" sz="2000" dirty="0" smtClean="0"/>
              <a:t>Key Principles:  </a:t>
            </a:r>
            <a:r>
              <a:rPr lang="en-US" sz="2000" dirty="0"/>
              <a:t>political power resides in the common people-  Equality in the political process, assurance of government for equitable justice, guarantee domestic tranquility, general prosperity, provision of the required security and liberty of the common person. </a:t>
            </a:r>
          </a:p>
          <a:p>
            <a:r>
              <a:rPr lang="en-US" sz="2000" dirty="0" smtClean="0"/>
              <a:t>Tools </a:t>
            </a:r>
            <a:r>
              <a:rPr lang="en-US" sz="2000" u="sng" dirty="0" smtClean="0"/>
              <a:t>-   </a:t>
            </a:r>
            <a:r>
              <a:rPr lang="en-US" sz="2000" dirty="0" smtClean="0"/>
              <a:t>reliable </a:t>
            </a:r>
            <a:r>
              <a:rPr lang="en-US" sz="2000" dirty="0"/>
              <a:t>structures, strong institutions and balanced stated powers, which can lead to the national development</a:t>
            </a:r>
          </a:p>
          <a:p>
            <a:endParaRPr lang="en-US" dirty="0"/>
          </a:p>
        </p:txBody>
      </p:sp>
    </p:spTree>
    <p:extLst>
      <p:ext uri="{BB962C8B-B14F-4D97-AF65-F5344CB8AC3E}">
        <p14:creationId xmlns:p14="http://schemas.microsoft.com/office/powerpoint/2010/main" val="481040842"/>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664797"/>
          </a:xfrm>
        </p:spPr>
        <p:txBody>
          <a:bodyPr/>
          <a:lstStyle/>
          <a:p>
            <a:r>
              <a:rPr lang="en-US" dirty="0"/>
              <a:t>Elements of Sustainable democracy</a:t>
            </a:r>
          </a:p>
        </p:txBody>
      </p:sp>
      <p:pic>
        <p:nvPicPr>
          <p:cNvPr id="4" name="Content Placeholder 3"/>
          <p:cNvPicPr>
            <a:picLocks noGrp="1"/>
          </p:cNvPicPr>
          <p:nvPr>
            <p:ph idx="1"/>
          </p:nvPr>
        </p:nvPicPr>
        <p:blipFill>
          <a:blip r:embed="rId2"/>
          <a:stretch>
            <a:fillRect/>
          </a:stretch>
        </p:blipFill>
        <p:spPr>
          <a:xfrm>
            <a:off x="228600" y="990600"/>
            <a:ext cx="8763000" cy="5791200"/>
          </a:xfrm>
          <a:prstGeom prst="rect">
            <a:avLst/>
          </a:prstGeom>
        </p:spPr>
      </p:pic>
    </p:spTree>
    <p:extLst>
      <p:ext uri="{BB962C8B-B14F-4D97-AF65-F5344CB8AC3E}">
        <p14:creationId xmlns:p14="http://schemas.microsoft.com/office/powerpoint/2010/main" val="4182621948"/>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664797"/>
          </a:xfrm>
        </p:spPr>
        <p:txBody>
          <a:bodyPr/>
          <a:lstStyle/>
          <a:p>
            <a:r>
              <a:rPr lang="en-US" b="1" dirty="0" smtClean="0"/>
              <a:t>Governance  –    Good Governance</a:t>
            </a:r>
            <a:endParaRPr lang="en-US" dirty="0"/>
          </a:p>
        </p:txBody>
      </p:sp>
      <p:sp>
        <p:nvSpPr>
          <p:cNvPr id="3" name="Content Placeholder 2"/>
          <p:cNvSpPr>
            <a:spLocks noGrp="1"/>
          </p:cNvSpPr>
          <p:nvPr>
            <p:ph sz="half" idx="1"/>
          </p:nvPr>
        </p:nvSpPr>
        <p:spPr>
          <a:xfrm>
            <a:off x="381000" y="1411553"/>
            <a:ext cx="4114800" cy="5447645"/>
          </a:xfrm>
        </p:spPr>
        <p:txBody>
          <a:bodyPr/>
          <a:lstStyle/>
          <a:p>
            <a:r>
              <a:rPr lang="en-US" sz="2400" dirty="0" smtClean="0"/>
              <a:t>Governance-- a method to lead /direct the society and state towards the achievement of collective goals and a process of making and implementing the decisions.</a:t>
            </a:r>
          </a:p>
          <a:p>
            <a:r>
              <a:rPr lang="en-US" sz="2400" dirty="0" smtClean="0"/>
              <a:t>“The exercise of economic, political and administrative authority to manage a country’s affairs at all levels. It comprises the mechanism, process and institutions through which citizens and groups articulate their interests</a:t>
            </a:r>
            <a:r>
              <a:rPr lang="en-US" dirty="0" smtClean="0"/>
              <a:t>. </a:t>
            </a:r>
            <a:endParaRPr lang="en-US" dirty="0"/>
          </a:p>
        </p:txBody>
      </p:sp>
      <p:sp>
        <p:nvSpPr>
          <p:cNvPr id="4" name="Content Placeholder 3"/>
          <p:cNvSpPr>
            <a:spLocks noGrp="1"/>
          </p:cNvSpPr>
          <p:nvPr>
            <p:ph sz="half" idx="2"/>
          </p:nvPr>
        </p:nvSpPr>
        <p:spPr>
          <a:xfrm>
            <a:off x="4648200" y="1411553"/>
            <a:ext cx="4114800" cy="5213735"/>
          </a:xfrm>
        </p:spPr>
        <p:txBody>
          <a:bodyPr/>
          <a:lstStyle/>
          <a:p>
            <a:r>
              <a:rPr lang="en-US" dirty="0"/>
              <a:t>The phenomenon of good and viable governance logically derives and flows from the concept of governance. </a:t>
            </a:r>
          </a:p>
          <a:p>
            <a:r>
              <a:rPr lang="en-US" dirty="0"/>
              <a:t>Good governance is relatively a wider concept which is aimed at providing the material conditions and collective self –actualization to the individuals.</a:t>
            </a:r>
          </a:p>
          <a:p>
            <a:endParaRPr lang="en-US" dirty="0"/>
          </a:p>
        </p:txBody>
      </p:sp>
    </p:spTree>
    <p:extLst>
      <p:ext uri="{BB962C8B-B14F-4D97-AF65-F5344CB8AC3E}">
        <p14:creationId xmlns:p14="http://schemas.microsoft.com/office/powerpoint/2010/main" val="811044201"/>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Elements of Good Governance</a:t>
            </a:r>
            <a:endParaRPr lang="en-US" dirty="0"/>
          </a:p>
        </p:txBody>
      </p:sp>
      <p:sp>
        <p:nvSpPr>
          <p:cNvPr id="3" name="Content Placeholder 2"/>
          <p:cNvSpPr>
            <a:spLocks noGrp="1"/>
          </p:cNvSpPr>
          <p:nvPr>
            <p:ph idx="1"/>
          </p:nvPr>
        </p:nvSpPr>
        <p:spPr>
          <a:xfrm>
            <a:off x="381000" y="1412875"/>
            <a:ext cx="8382000" cy="4776692"/>
          </a:xfrm>
        </p:spPr>
        <p:txBody>
          <a:bodyPr/>
          <a:lstStyle/>
          <a:p>
            <a:pPr lvl="0"/>
            <a:r>
              <a:rPr lang="en-US" dirty="0"/>
              <a:t>Accountability</a:t>
            </a:r>
          </a:p>
          <a:p>
            <a:pPr lvl="0"/>
            <a:r>
              <a:rPr lang="en-US" dirty="0"/>
              <a:t>Transparency </a:t>
            </a:r>
          </a:p>
          <a:p>
            <a:pPr lvl="0"/>
            <a:r>
              <a:rPr lang="en-US" dirty="0"/>
              <a:t>Rule of Law </a:t>
            </a:r>
          </a:p>
          <a:p>
            <a:pPr lvl="0"/>
            <a:r>
              <a:rPr lang="en-US" dirty="0"/>
              <a:t>Responsiveness</a:t>
            </a:r>
          </a:p>
          <a:p>
            <a:pPr lvl="0"/>
            <a:r>
              <a:rPr lang="en-US" dirty="0"/>
              <a:t>Equal participation</a:t>
            </a:r>
          </a:p>
          <a:p>
            <a:pPr lvl="0"/>
            <a:r>
              <a:rPr lang="en-US" dirty="0"/>
              <a:t>Equitable and comprehensive</a:t>
            </a:r>
          </a:p>
          <a:p>
            <a:pPr lvl="0"/>
            <a:r>
              <a:rPr lang="en-US" dirty="0"/>
              <a:t>Efficient and Effective </a:t>
            </a:r>
          </a:p>
          <a:p>
            <a:pPr marL="0" indent="0">
              <a:buNone/>
            </a:pPr>
            <a:r>
              <a:rPr lang="en-US" dirty="0"/>
              <a:t> </a:t>
            </a:r>
          </a:p>
          <a:p>
            <a:endParaRPr lang="en-US" dirty="0"/>
          </a:p>
        </p:txBody>
      </p:sp>
    </p:spTree>
    <p:extLst>
      <p:ext uri="{BB962C8B-B14F-4D97-AF65-F5344CB8AC3E}">
        <p14:creationId xmlns:p14="http://schemas.microsoft.com/office/powerpoint/2010/main" val="2696290216"/>
      </p:ext>
    </p:extLst>
  </p:cSld>
  <p:clrMapOvr>
    <a:masterClrMapping/>
  </p:clrMapOvr>
  <p:transition>
    <p:fade/>
  </p:transition>
</p:sld>
</file>

<file path=ppt/theme/theme1.xml><?xml version="1.0" encoding="utf-8"?>
<a:theme xmlns:a="http://schemas.openxmlformats.org/drawingml/2006/main" name="Sample presentation slides (Lt. blue-gray bar design)">
  <a:themeElements>
    <a:clrScheme name="5-00332 CSO Summit 2008">
      <a:dk1>
        <a:srgbClr val="000000"/>
      </a:dk1>
      <a:lt1>
        <a:srgbClr val="FFFFFF"/>
      </a:lt1>
      <a:dk2>
        <a:srgbClr val="050595"/>
      </a:dk2>
      <a:lt2>
        <a:srgbClr val="FFFF99"/>
      </a:lt2>
      <a:accent1>
        <a:srgbClr val="ECDFA7"/>
      </a:accent1>
      <a:accent2>
        <a:srgbClr val="4F6E9B"/>
      </a:accent2>
      <a:accent3>
        <a:srgbClr val="936553"/>
      </a:accent3>
      <a:accent4>
        <a:srgbClr val="88A17B"/>
      </a:accent4>
      <a:accent5>
        <a:srgbClr val="B8977E"/>
      </a:accent5>
      <a:accent6>
        <a:srgbClr val="99B5D3"/>
      </a:accent6>
      <a:hlink>
        <a:srgbClr val="050595"/>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4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txDef>
      <a:spPr>
        <a:noFill/>
      </a:spPr>
      <a:bodyPr wrap="none" rtlCol="0">
        <a:spAutoFit/>
      </a:bodyPr>
      <a:lstStyle>
        <a:defPPr>
          <a:defRPr dirty="0" err="1" smtClean="0">
            <a:solidFill>
              <a:schemeClr val="bg1"/>
            </a:solidFill>
          </a:defRPr>
        </a:defPPr>
      </a:lstStyle>
    </a:txDef>
  </a:objectDefaults>
  <a:extraClrSchemeLst/>
</a:theme>
</file>

<file path=ppt/theme/theme2.xml><?xml version="1.0" encoding="utf-8"?>
<a:theme xmlns:a="http://schemas.openxmlformats.org/drawingml/2006/main" name="White with Courier font for code slides">
  <a:themeElements>
    <a:clrScheme name="5-00332 CSO Summit 2008">
      <a:dk1>
        <a:srgbClr val="000000"/>
      </a:dk1>
      <a:lt1>
        <a:srgbClr val="FFFFFF"/>
      </a:lt1>
      <a:dk2>
        <a:srgbClr val="050595"/>
      </a:dk2>
      <a:lt2>
        <a:srgbClr val="FFFF99"/>
      </a:lt2>
      <a:accent1>
        <a:srgbClr val="ECDFA7"/>
      </a:accent1>
      <a:accent2>
        <a:srgbClr val="4F6E9B"/>
      </a:accent2>
      <a:accent3>
        <a:srgbClr val="936553"/>
      </a:accent3>
      <a:accent4>
        <a:srgbClr val="88A17B"/>
      </a:accent4>
      <a:accent5>
        <a:srgbClr val="B8977E"/>
      </a:accent5>
      <a:accent6>
        <a:srgbClr val="99B5D3"/>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83D21371-FD5A-42FB-A922-EB3BE4E7F2D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Sample presentation slides (Lt. blue-gray bar design)</Template>
  <TotalTime>1101</TotalTime>
  <Words>1822</Words>
  <Application>Microsoft Office PowerPoint</Application>
  <PresentationFormat>On-screen Show (4:3)</PresentationFormat>
  <Paragraphs>129</Paragraphs>
  <Slides>19</Slides>
  <Notes>6</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19</vt:i4>
      </vt:variant>
    </vt:vector>
  </HeadingPairs>
  <TitlesOfParts>
    <vt:vector size="26" baseType="lpstr">
      <vt:lpstr>Arial</vt:lpstr>
      <vt:lpstr>Calibri</vt:lpstr>
      <vt:lpstr>Century Gothic</vt:lpstr>
      <vt:lpstr>Courier New</vt:lpstr>
      <vt:lpstr>Wingdings</vt:lpstr>
      <vt:lpstr>Sample presentation slides (Lt. blue-gray bar design)</vt:lpstr>
      <vt:lpstr>White with Courier font for code slides</vt:lpstr>
      <vt:lpstr>Sustainable Democracy and Crisis of Governance in Pakistan </vt:lpstr>
      <vt:lpstr>Introduction</vt:lpstr>
      <vt:lpstr>Objectives of the Study  </vt:lpstr>
      <vt:lpstr>Research Methodology </vt:lpstr>
      <vt:lpstr>PowerPoint Presentation</vt:lpstr>
      <vt:lpstr>Democracy             -     Sustainable Democracy</vt:lpstr>
      <vt:lpstr>Elements of Sustainable democracy</vt:lpstr>
      <vt:lpstr>Governance  –    Good Governance</vt:lpstr>
      <vt:lpstr>Elements of Good Governance</vt:lpstr>
      <vt:lpstr>Democracy and Good Governance: The Synergy </vt:lpstr>
      <vt:lpstr>PowerPoint Presentation</vt:lpstr>
      <vt:lpstr>Governance ↔Democracy</vt:lpstr>
      <vt:lpstr>Common Features and Values of Democracy and Governance</vt:lpstr>
      <vt:lpstr>Democracy and Good Governance in Pakistan</vt:lpstr>
      <vt:lpstr>PowerPoint Presentation</vt:lpstr>
      <vt:lpstr> Conclusion </vt:lpstr>
      <vt:lpstr>PowerPoint Presentation</vt:lpstr>
      <vt:lpstr>Recommendations</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Democracy and Good Governance (In the Asian Context)</dc:title>
  <dc:creator>gilleyb</dc:creator>
  <cp:lastModifiedBy>ruqiakalsoom@outlook.com</cp:lastModifiedBy>
  <cp:revision>58</cp:revision>
  <dcterms:created xsi:type="dcterms:W3CDTF">2013-04-04T13:51:03Z</dcterms:created>
  <dcterms:modified xsi:type="dcterms:W3CDTF">2019-10-14T14:57:58Z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TC102867609990</vt:lpwstr>
  </property>
</Properties>
</file>