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882" r:id="rId8"/>
    <p:sldId id="260" r:id="rId9"/>
    <p:sldId id="807" r:id="rId10"/>
    <p:sldId id="277" r:id="rId11"/>
    <p:sldId id="259" r:id="rId12"/>
    <p:sldId id="884" r:id="rId13"/>
    <p:sldId id="295" r:id="rId14"/>
    <p:sldId id="296" r:id="rId15"/>
    <p:sldId id="830" r:id="rId16"/>
    <p:sldId id="885" r:id="rId17"/>
    <p:sldId id="878" r:id="rId18"/>
    <p:sldId id="270" r:id="rId19"/>
    <p:sldId id="881" r:id="rId20"/>
    <p:sldId id="458" r:id="rId21"/>
    <p:sldId id="462" r:id="rId22"/>
    <p:sldId id="272" r:id="rId23"/>
    <p:sldId id="461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D9012-8F4E-4B8E-8E87-78A2C42490FE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53589F9F-4B8A-482F-B99A-96B9BEB2843C}">
      <dgm:prSet phldrT="[Text]" custT="1"/>
      <dgm:spPr/>
      <dgm:t>
        <a:bodyPr/>
        <a:lstStyle/>
        <a:p>
          <a:r>
            <a:rPr lang="en-MY" sz="1600" b="1" dirty="0">
              <a:latin typeface="Arial Black" panose="020B0A04020102020204" pitchFamily="34" charset="0"/>
            </a:rPr>
            <a:t>LEARNING REVOLUTION</a:t>
          </a:r>
        </a:p>
      </dgm:t>
    </dgm:pt>
    <dgm:pt modelId="{53E0A544-AB13-419F-B51C-EC74FFAE086F}" type="parTrans" cxnId="{35D9B06C-1D78-48D4-A844-19558A8C13A8}">
      <dgm:prSet/>
      <dgm:spPr/>
      <dgm:t>
        <a:bodyPr/>
        <a:lstStyle/>
        <a:p>
          <a:endParaRPr lang="en-MY"/>
        </a:p>
      </dgm:t>
    </dgm:pt>
    <dgm:pt modelId="{BB5BE4C1-FBDF-45C1-9ABF-2E636529BDD9}" type="sibTrans" cxnId="{35D9B06C-1D78-48D4-A844-19558A8C13A8}">
      <dgm:prSet/>
      <dgm:spPr/>
      <dgm:t>
        <a:bodyPr/>
        <a:lstStyle/>
        <a:p>
          <a:endParaRPr lang="en-MY"/>
        </a:p>
      </dgm:t>
    </dgm:pt>
    <dgm:pt modelId="{1F022036-310F-4D30-ACDE-01EB1937C45A}">
      <dgm:prSet phldrT="[Text]" custT="1"/>
      <dgm:spPr/>
      <dgm:t>
        <a:bodyPr/>
        <a:lstStyle/>
        <a:p>
          <a:r>
            <a:rPr lang="en-MY" sz="1800" b="1" dirty="0"/>
            <a:t>Internet</a:t>
          </a:r>
        </a:p>
      </dgm:t>
    </dgm:pt>
    <dgm:pt modelId="{68673A84-1D48-4CDE-B244-AD9233AB3E88}" type="parTrans" cxnId="{E06A5EDB-E304-4971-A134-383A607566EF}">
      <dgm:prSet/>
      <dgm:spPr/>
      <dgm:t>
        <a:bodyPr/>
        <a:lstStyle/>
        <a:p>
          <a:endParaRPr lang="en-MY"/>
        </a:p>
      </dgm:t>
    </dgm:pt>
    <dgm:pt modelId="{7D88AD83-3B7B-4B49-A542-83871D54BB30}" type="sibTrans" cxnId="{E06A5EDB-E304-4971-A134-383A607566EF}">
      <dgm:prSet/>
      <dgm:spPr/>
      <dgm:t>
        <a:bodyPr/>
        <a:lstStyle/>
        <a:p>
          <a:endParaRPr lang="en-MY"/>
        </a:p>
      </dgm:t>
    </dgm:pt>
    <dgm:pt modelId="{AE6B5946-FF21-4CF1-8581-B51B9679BEE6}">
      <dgm:prSet phldrT="[Text]" custT="1"/>
      <dgm:spPr/>
      <dgm:t>
        <a:bodyPr/>
        <a:lstStyle/>
        <a:p>
          <a:r>
            <a:rPr lang="en-MY" sz="1800" b="1" dirty="0"/>
            <a:t>Devices</a:t>
          </a:r>
        </a:p>
      </dgm:t>
    </dgm:pt>
    <dgm:pt modelId="{0CDD91E7-A531-4FD1-BDCD-0A3296B29F44}" type="parTrans" cxnId="{38D3F1AD-7ABE-49A0-BC9D-7775562A5D59}">
      <dgm:prSet/>
      <dgm:spPr/>
      <dgm:t>
        <a:bodyPr/>
        <a:lstStyle/>
        <a:p>
          <a:endParaRPr lang="en-MY"/>
        </a:p>
      </dgm:t>
    </dgm:pt>
    <dgm:pt modelId="{EC53D3CB-03F2-4A17-9F43-718EB75B5A9D}" type="sibTrans" cxnId="{38D3F1AD-7ABE-49A0-BC9D-7775562A5D59}">
      <dgm:prSet/>
      <dgm:spPr/>
      <dgm:t>
        <a:bodyPr/>
        <a:lstStyle/>
        <a:p>
          <a:endParaRPr lang="en-MY"/>
        </a:p>
      </dgm:t>
    </dgm:pt>
    <dgm:pt modelId="{79912E90-8526-4A25-B129-B90579CC325B}">
      <dgm:prSet phldrT="[Text]" custT="1"/>
      <dgm:spPr/>
      <dgm:t>
        <a:bodyPr/>
        <a:lstStyle/>
        <a:p>
          <a:r>
            <a:rPr lang="en-MY" sz="1800" b="1" dirty="0"/>
            <a:t>Communication Tools</a:t>
          </a:r>
        </a:p>
      </dgm:t>
    </dgm:pt>
    <dgm:pt modelId="{BE98ADBA-9A14-441E-BE92-F5043957D90F}" type="parTrans" cxnId="{43B0404C-5B22-4397-A53E-3EDB21CD342A}">
      <dgm:prSet/>
      <dgm:spPr/>
      <dgm:t>
        <a:bodyPr/>
        <a:lstStyle/>
        <a:p>
          <a:endParaRPr lang="en-MY"/>
        </a:p>
      </dgm:t>
    </dgm:pt>
    <dgm:pt modelId="{BA5B1CE4-5BBB-4EA2-9620-AFB40D70406A}" type="sibTrans" cxnId="{43B0404C-5B22-4397-A53E-3EDB21CD342A}">
      <dgm:prSet/>
      <dgm:spPr/>
      <dgm:t>
        <a:bodyPr/>
        <a:lstStyle/>
        <a:p>
          <a:endParaRPr lang="en-MY"/>
        </a:p>
      </dgm:t>
    </dgm:pt>
    <dgm:pt modelId="{B3501B96-2606-4DCD-A4CB-98BBCCCC8CB5}">
      <dgm:prSet phldrT="[Text]" custT="1"/>
      <dgm:spPr/>
      <dgm:t>
        <a:bodyPr/>
        <a:lstStyle/>
        <a:p>
          <a:r>
            <a:rPr lang="en-MY" sz="1800" b="1" dirty="0"/>
            <a:t>Digital Content</a:t>
          </a:r>
        </a:p>
      </dgm:t>
    </dgm:pt>
    <dgm:pt modelId="{91E08342-10DB-4688-8A0F-916F1B0CB265}" type="parTrans" cxnId="{AC972123-6159-4B3B-A7CC-C8F6E534DC53}">
      <dgm:prSet/>
      <dgm:spPr/>
      <dgm:t>
        <a:bodyPr/>
        <a:lstStyle/>
        <a:p>
          <a:endParaRPr lang="en-MY"/>
        </a:p>
      </dgm:t>
    </dgm:pt>
    <dgm:pt modelId="{715F4C0D-7D42-4C36-BDF0-F1D55F2D5187}" type="sibTrans" cxnId="{AC972123-6159-4B3B-A7CC-C8F6E534DC53}">
      <dgm:prSet/>
      <dgm:spPr/>
      <dgm:t>
        <a:bodyPr/>
        <a:lstStyle/>
        <a:p>
          <a:endParaRPr lang="en-MY"/>
        </a:p>
      </dgm:t>
    </dgm:pt>
    <dgm:pt modelId="{8E19F8D3-87C7-4D33-A0A5-641BFD6F9EFF}" type="pres">
      <dgm:prSet presAssocID="{38CD9012-8F4E-4B8E-8E87-78A2C42490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AC494C-7B69-4A58-BF65-56249B7D5860}" type="pres">
      <dgm:prSet presAssocID="{53589F9F-4B8A-482F-B99A-96B9BEB2843C}" presName="centerShape" presStyleLbl="node0" presStyleIdx="0" presStyleCnt="1" custScaleX="183374" custLinFactNeighborX="6087" custLinFactNeighborY="-2523"/>
      <dgm:spPr/>
    </dgm:pt>
    <dgm:pt modelId="{94821881-8D49-40FB-80B0-982C2ED3A8E5}" type="pres">
      <dgm:prSet presAssocID="{1F022036-310F-4D30-ACDE-01EB1937C45A}" presName="node" presStyleLbl="node1" presStyleIdx="0" presStyleCnt="4" custScaleX="146497" custRadScaleRad="112852" custRadScaleInc="14006">
        <dgm:presLayoutVars>
          <dgm:bulletEnabled val="1"/>
        </dgm:presLayoutVars>
      </dgm:prSet>
      <dgm:spPr/>
    </dgm:pt>
    <dgm:pt modelId="{F149D385-06FF-4B8E-8950-89F2EA1E4278}" type="pres">
      <dgm:prSet presAssocID="{1F022036-310F-4D30-ACDE-01EB1937C45A}" presName="dummy" presStyleCnt="0"/>
      <dgm:spPr/>
    </dgm:pt>
    <dgm:pt modelId="{30C80B1A-3D88-4B11-8824-C3AA50978F44}" type="pres">
      <dgm:prSet presAssocID="{7D88AD83-3B7B-4B49-A542-83871D54BB30}" presName="sibTrans" presStyleLbl="sibTrans2D1" presStyleIdx="0" presStyleCnt="4" custScaleX="80061" custScaleY="64754" custLinFactNeighborX="6535" custLinFactNeighborY="-12029"/>
      <dgm:spPr/>
    </dgm:pt>
    <dgm:pt modelId="{0F970344-5D30-4909-8D2F-3D2FE9EADA04}" type="pres">
      <dgm:prSet presAssocID="{AE6B5946-FF21-4CF1-8581-B51B9679BEE6}" presName="node" presStyleLbl="node1" presStyleIdx="1" presStyleCnt="4" custScaleX="171164" custRadScaleRad="167744" custRadScaleInc="-6340">
        <dgm:presLayoutVars>
          <dgm:bulletEnabled val="1"/>
        </dgm:presLayoutVars>
      </dgm:prSet>
      <dgm:spPr/>
    </dgm:pt>
    <dgm:pt modelId="{EA3B263A-3BFF-4071-90FE-F0FF99915A2B}" type="pres">
      <dgm:prSet presAssocID="{AE6B5946-FF21-4CF1-8581-B51B9679BEE6}" presName="dummy" presStyleCnt="0"/>
      <dgm:spPr/>
    </dgm:pt>
    <dgm:pt modelId="{2B9E9825-35F6-4E87-974E-67A7654A245D}" type="pres">
      <dgm:prSet presAssocID="{EC53D3CB-03F2-4A17-9F43-718EB75B5A9D}" presName="sibTrans" presStyleLbl="sibTrans2D1" presStyleIdx="1" presStyleCnt="4" custScaleX="76768" custScaleY="84313" custLinFactNeighborX="5821" custLinFactNeighborY="-776"/>
      <dgm:spPr/>
    </dgm:pt>
    <dgm:pt modelId="{AFF74299-28AE-4CDA-AD3F-CCB807214F83}" type="pres">
      <dgm:prSet presAssocID="{79912E90-8526-4A25-B129-B90579CC325B}" presName="node" presStyleLbl="node1" presStyleIdx="2" presStyleCnt="4" custScaleX="262863" custRadScaleRad="100739" custRadScaleInc="-11453">
        <dgm:presLayoutVars>
          <dgm:bulletEnabled val="1"/>
        </dgm:presLayoutVars>
      </dgm:prSet>
      <dgm:spPr/>
    </dgm:pt>
    <dgm:pt modelId="{404DED10-D150-4872-A7AA-F88F0C98CE73}" type="pres">
      <dgm:prSet presAssocID="{79912E90-8526-4A25-B129-B90579CC325B}" presName="dummy" presStyleCnt="0"/>
      <dgm:spPr/>
    </dgm:pt>
    <dgm:pt modelId="{24DE6E7D-806D-45FA-8FE6-7D0B68FCC786}" type="pres">
      <dgm:prSet presAssocID="{BA5B1CE4-5BBB-4EA2-9620-AFB40D70406A}" presName="sibTrans" presStyleLbl="sibTrans2D1" presStyleIdx="2" presStyleCnt="4" custScaleX="88623" custScaleY="86944"/>
      <dgm:spPr/>
    </dgm:pt>
    <dgm:pt modelId="{B974ACA1-EEC8-42F9-A944-8C8AABF45A54}" type="pres">
      <dgm:prSet presAssocID="{B3501B96-2606-4DCD-A4CB-98BBCCCC8CB5}" presName="node" presStyleLbl="node1" presStyleIdx="3" presStyleCnt="4" custScaleX="202405" custRadScaleRad="158400" custRadScaleInc="-4109">
        <dgm:presLayoutVars>
          <dgm:bulletEnabled val="1"/>
        </dgm:presLayoutVars>
      </dgm:prSet>
      <dgm:spPr/>
    </dgm:pt>
    <dgm:pt modelId="{40785BD6-6B43-4E2B-BB47-597524FEBB55}" type="pres">
      <dgm:prSet presAssocID="{B3501B96-2606-4DCD-A4CB-98BBCCCC8CB5}" presName="dummy" presStyleCnt="0"/>
      <dgm:spPr/>
    </dgm:pt>
    <dgm:pt modelId="{655E5A6F-EDBD-4407-B43E-89086BA5C675}" type="pres">
      <dgm:prSet presAssocID="{715F4C0D-7D42-4C36-BDF0-F1D55F2D5187}" presName="sibTrans" presStyleLbl="sibTrans2D1" presStyleIdx="3" presStyleCnt="4" custScaleX="82452" custScaleY="78193" custLinFactNeighborX="-7454" custLinFactNeighborY="-798"/>
      <dgm:spPr/>
    </dgm:pt>
  </dgm:ptLst>
  <dgm:cxnLst>
    <dgm:cxn modelId="{0429D822-A73D-4166-8819-EB9180689D9C}" type="presOf" srcId="{79912E90-8526-4A25-B129-B90579CC325B}" destId="{AFF74299-28AE-4CDA-AD3F-CCB807214F83}" srcOrd="0" destOrd="0" presId="urn:microsoft.com/office/officeart/2005/8/layout/radial6"/>
    <dgm:cxn modelId="{AC972123-6159-4B3B-A7CC-C8F6E534DC53}" srcId="{53589F9F-4B8A-482F-B99A-96B9BEB2843C}" destId="{B3501B96-2606-4DCD-A4CB-98BBCCCC8CB5}" srcOrd="3" destOrd="0" parTransId="{91E08342-10DB-4688-8A0F-916F1B0CB265}" sibTransId="{715F4C0D-7D42-4C36-BDF0-F1D55F2D5187}"/>
    <dgm:cxn modelId="{ACA9444A-FDB6-4F31-8881-8E1DEB4C6898}" type="presOf" srcId="{BA5B1CE4-5BBB-4EA2-9620-AFB40D70406A}" destId="{24DE6E7D-806D-45FA-8FE6-7D0B68FCC786}" srcOrd="0" destOrd="0" presId="urn:microsoft.com/office/officeart/2005/8/layout/radial6"/>
    <dgm:cxn modelId="{43B0404C-5B22-4397-A53E-3EDB21CD342A}" srcId="{53589F9F-4B8A-482F-B99A-96B9BEB2843C}" destId="{79912E90-8526-4A25-B129-B90579CC325B}" srcOrd="2" destOrd="0" parTransId="{BE98ADBA-9A14-441E-BE92-F5043957D90F}" sibTransId="{BA5B1CE4-5BBB-4EA2-9620-AFB40D70406A}"/>
    <dgm:cxn modelId="{3EB3AE4C-11E5-4BE2-9D89-E1655BDC9B31}" type="presOf" srcId="{7D88AD83-3B7B-4B49-A542-83871D54BB30}" destId="{30C80B1A-3D88-4B11-8824-C3AA50978F44}" srcOrd="0" destOrd="0" presId="urn:microsoft.com/office/officeart/2005/8/layout/radial6"/>
    <dgm:cxn modelId="{35D9B06C-1D78-48D4-A844-19558A8C13A8}" srcId="{38CD9012-8F4E-4B8E-8E87-78A2C42490FE}" destId="{53589F9F-4B8A-482F-B99A-96B9BEB2843C}" srcOrd="0" destOrd="0" parTransId="{53E0A544-AB13-419F-B51C-EC74FFAE086F}" sibTransId="{BB5BE4C1-FBDF-45C1-9ABF-2E636529BDD9}"/>
    <dgm:cxn modelId="{37F39581-F4E5-4DBE-AF30-247256B32F84}" type="presOf" srcId="{EC53D3CB-03F2-4A17-9F43-718EB75B5A9D}" destId="{2B9E9825-35F6-4E87-974E-67A7654A245D}" srcOrd="0" destOrd="0" presId="urn:microsoft.com/office/officeart/2005/8/layout/radial6"/>
    <dgm:cxn modelId="{F6204298-24D5-4B6C-8AF1-53496DCA5714}" type="presOf" srcId="{38CD9012-8F4E-4B8E-8E87-78A2C42490FE}" destId="{8E19F8D3-87C7-4D33-A0A5-641BFD6F9EFF}" srcOrd="0" destOrd="0" presId="urn:microsoft.com/office/officeart/2005/8/layout/radial6"/>
    <dgm:cxn modelId="{BFFA219C-6E13-4C75-BFF2-DF5BEDF44DCD}" type="presOf" srcId="{53589F9F-4B8A-482F-B99A-96B9BEB2843C}" destId="{18AC494C-7B69-4A58-BF65-56249B7D5860}" srcOrd="0" destOrd="0" presId="urn:microsoft.com/office/officeart/2005/8/layout/radial6"/>
    <dgm:cxn modelId="{16DCD9A5-665F-4048-A780-24EEF8065647}" type="presOf" srcId="{B3501B96-2606-4DCD-A4CB-98BBCCCC8CB5}" destId="{B974ACA1-EEC8-42F9-A944-8C8AABF45A54}" srcOrd="0" destOrd="0" presId="urn:microsoft.com/office/officeart/2005/8/layout/radial6"/>
    <dgm:cxn modelId="{15F131AC-5D47-4370-9990-731D9B5B53D4}" type="presOf" srcId="{1F022036-310F-4D30-ACDE-01EB1937C45A}" destId="{94821881-8D49-40FB-80B0-982C2ED3A8E5}" srcOrd="0" destOrd="0" presId="urn:microsoft.com/office/officeart/2005/8/layout/radial6"/>
    <dgm:cxn modelId="{38D3F1AD-7ABE-49A0-BC9D-7775562A5D59}" srcId="{53589F9F-4B8A-482F-B99A-96B9BEB2843C}" destId="{AE6B5946-FF21-4CF1-8581-B51B9679BEE6}" srcOrd="1" destOrd="0" parTransId="{0CDD91E7-A531-4FD1-BDCD-0A3296B29F44}" sibTransId="{EC53D3CB-03F2-4A17-9F43-718EB75B5A9D}"/>
    <dgm:cxn modelId="{6A2592D3-B895-4623-93B1-5E637898000E}" type="presOf" srcId="{AE6B5946-FF21-4CF1-8581-B51B9679BEE6}" destId="{0F970344-5D30-4909-8D2F-3D2FE9EADA04}" srcOrd="0" destOrd="0" presId="urn:microsoft.com/office/officeart/2005/8/layout/radial6"/>
    <dgm:cxn modelId="{E06A5EDB-E304-4971-A134-383A607566EF}" srcId="{53589F9F-4B8A-482F-B99A-96B9BEB2843C}" destId="{1F022036-310F-4D30-ACDE-01EB1937C45A}" srcOrd="0" destOrd="0" parTransId="{68673A84-1D48-4CDE-B244-AD9233AB3E88}" sibTransId="{7D88AD83-3B7B-4B49-A542-83871D54BB30}"/>
    <dgm:cxn modelId="{80AA39E6-C0A9-46D1-8479-07EDCA6013EF}" type="presOf" srcId="{715F4C0D-7D42-4C36-BDF0-F1D55F2D5187}" destId="{655E5A6F-EDBD-4407-B43E-89086BA5C675}" srcOrd="0" destOrd="0" presId="urn:microsoft.com/office/officeart/2005/8/layout/radial6"/>
    <dgm:cxn modelId="{ECCEB7C8-1878-4148-B372-0C6CE431CCCC}" type="presParOf" srcId="{8E19F8D3-87C7-4D33-A0A5-641BFD6F9EFF}" destId="{18AC494C-7B69-4A58-BF65-56249B7D5860}" srcOrd="0" destOrd="0" presId="urn:microsoft.com/office/officeart/2005/8/layout/radial6"/>
    <dgm:cxn modelId="{ADEE0ABB-34C0-4565-8A8E-6B8814634D9B}" type="presParOf" srcId="{8E19F8D3-87C7-4D33-A0A5-641BFD6F9EFF}" destId="{94821881-8D49-40FB-80B0-982C2ED3A8E5}" srcOrd="1" destOrd="0" presId="urn:microsoft.com/office/officeart/2005/8/layout/radial6"/>
    <dgm:cxn modelId="{78F98AC4-275C-4980-86E6-23DB3A34E078}" type="presParOf" srcId="{8E19F8D3-87C7-4D33-A0A5-641BFD6F9EFF}" destId="{F149D385-06FF-4B8E-8950-89F2EA1E4278}" srcOrd="2" destOrd="0" presId="urn:microsoft.com/office/officeart/2005/8/layout/radial6"/>
    <dgm:cxn modelId="{C17B9D97-DF56-48C6-9953-42E68406DFD1}" type="presParOf" srcId="{8E19F8D3-87C7-4D33-A0A5-641BFD6F9EFF}" destId="{30C80B1A-3D88-4B11-8824-C3AA50978F44}" srcOrd="3" destOrd="0" presId="urn:microsoft.com/office/officeart/2005/8/layout/radial6"/>
    <dgm:cxn modelId="{0AAEAEF6-AAB8-497C-988D-0CD48A130B80}" type="presParOf" srcId="{8E19F8D3-87C7-4D33-A0A5-641BFD6F9EFF}" destId="{0F970344-5D30-4909-8D2F-3D2FE9EADA04}" srcOrd="4" destOrd="0" presId="urn:microsoft.com/office/officeart/2005/8/layout/radial6"/>
    <dgm:cxn modelId="{4577D512-31BF-44DC-930A-8976E9075A13}" type="presParOf" srcId="{8E19F8D3-87C7-4D33-A0A5-641BFD6F9EFF}" destId="{EA3B263A-3BFF-4071-90FE-F0FF99915A2B}" srcOrd="5" destOrd="0" presId="urn:microsoft.com/office/officeart/2005/8/layout/radial6"/>
    <dgm:cxn modelId="{F1A6C32F-AE40-4D9A-BD65-BB2E9ADF8E59}" type="presParOf" srcId="{8E19F8D3-87C7-4D33-A0A5-641BFD6F9EFF}" destId="{2B9E9825-35F6-4E87-974E-67A7654A245D}" srcOrd="6" destOrd="0" presId="urn:microsoft.com/office/officeart/2005/8/layout/radial6"/>
    <dgm:cxn modelId="{81F76DAE-5F47-446C-81BE-065C58B04B41}" type="presParOf" srcId="{8E19F8D3-87C7-4D33-A0A5-641BFD6F9EFF}" destId="{AFF74299-28AE-4CDA-AD3F-CCB807214F83}" srcOrd="7" destOrd="0" presId="urn:microsoft.com/office/officeart/2005/8/layout/radial6"/>
    <dgm:cxn modelId="{69C6E35E-2DAE-4DF5-8D17-BE4B94AF5E74}" type="presParOf" srcId="{8E19F8D3-87C7-4D33-A0A5-641BFD6F9EFF}" destId="{404DED10-D150-4872-A7AA-F88F0C98CE73}" srcOrd="8" destOrd="0" presId="urn:microsoft.com/office/officeart/2005/8/layout/radial6"/>
    <dgm:cxn modelId="{01775F77-7E86-4413-8A48-7D7D8661B7FF}" type="presParOf" srcId="{8E19F8D3-87C7-4D33-A0A5-641BFD6F9EFF}" destId="{24DE6E7D-806D-45FA-8FE6-7D0B68FCC786}" srcOrd="9" destOrd="0" presId="urn:microsoft.com/office/officeart/2005/8/layout/radial6"/>
    <dgm:cxn modelId="{D96397E1-5247-4D57-8705-F1D8645A1A22}" type="presParOf" srcId="{8E19F8D3-87C7-4D33-A0A5-641BFD6F9EFF}" destId="{B974ACA1-EEC8-42F9-A944-8C8AABF45A54}" srcOrd="10" destOrd="0" presId="urn:microsoft.com/office/officeart/2005/8/layout/radial6"/>
    <dgm:cxn modelId="{F5CCDAEC-3415-4CEC-8FB2-9678D17526A6}" type="presParOf" srcId="{8E19F8D3-87C7-4D33-A0A5-641BFD6F9EFF}" destId="{40785BD6-6B43-4E2B-BB47-597524FEBB55}" srcOrd="11" destOrd="0" presId="urn:microsoft.com/office/officeart/2005/8/layout/radial6"/>
    <dgm:cxn modelId="{562D79A1-4C4F-4AC4-95C4-524CE9A2EF3B}" type="presParOf" srcId="{8E19F8D3-87C7-4D33-A0A5-641BFD6F9EFF}" destId="{655E5A6F-EDBD-4407-B43E-89086BA5C675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E5A6F-EDBD-4407-B43E-89086BA5C675}">
      <dsp:nvSpPr>
        <dsp:cNvPr id="0" name=""/>
        <dsp:cNvSpPr/>
      </dsp:nvSpPr>
      <dsp:spPr>
        <a:xfrm>
          <a:off x="931935" y="264583"/>
          <a:ext cx="2276462" cy="2158873"/>
        </a:xfrm>
        <a:prstGeom prst="blockArc">
          <a:avLst>
            <a:gd name="adj1" fmla="val 9564685"/>
            <a:gd name="adj2" fmla="val 19014139"/>
            <a:gd name="adj3" fmla="val 463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E6E7D-806D-45FA-8FE6-7D0B68FCC786}">
      <dsp:nvSpPr>
        <dsp:cNvPr id="0" name=""/>
        <dsp:cNvSpPr/>
      </dsp:nvSpPr>
      <dsp:spPr>
        <a:xfrm>
          <a:off x="1104462" y="941820"/>
          <a:ext cx="2446841" cy="2400484"/>
        </a:xfrm>
        <a:prstGeom prst="blockArc">
          <a:avLst>
            <a:gd name="adj1" fmla="val 2878852"/>
            <a:gd name="adj2" fmla="val 11576027"/>
            <a:gd name="adj3" fmla="val 4639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9825-35F6-4E87-974E-67A7654A245D}">
      <dsp:nvSpPr>
        <dsp:cNvPr id="0" name=""/>
        <dsp:cNvSpPr/>
      </dsp:nvSpPr>
      <dsp:spPr>
        <a:xfrm>
          <a:off x="3212393" y="937584"/>
          <a:ext cx="2119529" cy="2327843"/>
        </a:xfrm>
        <a:prstGeom prst="blockArc">
          <a:avLst>
            <a:gd name="adj1" fmla="val 20554749"/>
            <a:gd name="adj2" fmla="val 7847400"/>
            <a:gd name="adj3" fmla="val 4639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80B1A-3D88-4B11-8824-C3AA50978F44}">
      <dsp:nvSpPr>
        <dsp:cNvPr id="0" name=""/>
        <dsp:cNvSpPr/>
      </dsp:nvSpPr>
      <dsp:spPr>
        <a:xfrm>
          <a:off x="3138374" y="302309"/>
          <a:ext cx="2210448" cy="1787828"/>
        </a:xfrm>
        <a:prstGeom prst="blockArc">
          <a:avLst>
            <a:gd name="adj1" fmla="val 14008480"/>
            <a:gd name="adj2" fmla="val 488269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C494C-7B69-4A58-BF65-56249B7D5860}">
      <dsp:nvSpPr>
        <dsp:cNvPr id="0" name=""/>
        <dsp:cNvSpPr/>
      </dsp:nvSpPr>
      <dsp:spPr>
        <a:xfrm>
          <a:off x="2148240" y="1090926"/>
          <a:ext cx="2330038" cy="1270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 dirty="0">
              <a:latin typeface="Arial Black" panose="020B0A04020102020204" pitchFamily="34" charset="0"/>
            </a:rPr>
            <a:t>LEARNING REVOLUTION</a:t>
          </a:r>
        </a:p>
      </dsp:txBody>
      <dsp:txXfrm>
        <a:off x="2489466" y="1277008"/>
        <a:ext cx="1647586" cy="898484"/>
      </dsp:txXfrm>
    </dsp:sp>
    <dsp:sp modelId="{94821881-8D49-40FB-80B0-982C2ED3A8E5}">
      <dsp:nvSpPr>
        <dsp:cNvPr id="0" name=""/>
        <dsp:cNvSpPr/>
      </dsp:nvSpPr>
      <dsp:spPr>
        <a:xfrm>
          <a:off x="2609086" y="0"/>
          <a:ext cx="1303023" cy="889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Internet</a:t>
          </a:r>
        </a:p>
      </dsp:txBody>
      <dsp:txXfrm>
        <a:off x="2799909" y="130257"/>
        <a:ext cx="921377" cy="628939"/>
      </dsp:txXfrm>
    </dsp:sp>
    <dsp:sp modelId="{0F970344-5D30-4909-8D2F-3D2FE9EADA04}">
      <dsp:nvSpPr>
        <dsp:cNvPr id="0" name=""/>
        <dsp:cNvSpPr/>
      </dsp:nvSpPr>
      <dsp:spPr>
        <a:xfrm>
          <a:off x="4636836" y="1274492"/>
          <a:ext cx="1522424" cy="88945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Devices</a:t>
          </a:r>
        </a:p>
      </dsp:txBody>
      <dsp:txXfrm>
        <a:off x="4859790" y="1404749"/>
        <a:ext cx="1076516" cy="628939"/>
      </dsp:txXfrm>
    </dsp:sp>
    <dsp:sp modelId="{AFF74299-28AE-4CDA-AD3F-CCB807214F83}">
      <dsp:nvSpPr>
        <dsp:cNvPr id="0" name=""/>
        <dsp:cNvSpPr/>
      </dsp:nvSpPr>
      <dsp:spPr>
        <a:xfrm>
          <a:off x="2061489" y="2699133"/>
          <a:ext cx="2338045" cy="889453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Communication Tools</a:t>
          </a:r>
        </a:p>
      </dsp:txBody>
      <dsp:txXfrm>
        <a:off x="2403888" y="2829390"/>
        <a:ext cx="1653247" cy="628939"/>
      </dsp:txXfrm>
    </dsp:sp>
    <dsp:sp modelId="{B974ACA1-EEC8-42F9-A944-8C8AABF45A54}">
      <dsp:nvSpPr>
        <dsp:cNvPr id="0" name=""/>
        <dsp:cNvSpPr/>
      </dsp:nvSpPr>
      <dsp:spPr>
        <a:xfrm>
          <a:off x="113487" y="1395517"/>
          <a:ext cx="1800299" cy="88945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Digital Content</a:t>
          </a:r>
        </a:p>
      </dsp:txBody>
      <dsp:txXfrm>
        <a:off x="377135" y="1525774"/>
        <a:ext cx="1273003" cy="62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2EC2-3793-44EB-8F47-DCF81D18E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63FCC-7AE3-4B50-B5CC-FE200DF6F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EC843-FD76-4433-95D4-7EFD65AF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D0A0-5041-4296-BC5D-9ECF2A43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81EB-4B73-45AF-A88B-90F3FB61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36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8164-BBB1-4D7D-98B3-1DA48BB5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05285-789D-46A9-838D-9C527E3D0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6267-B591-4263-8E41-8410C4E4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43D0-3DFF-4F18-8E62-6357225A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382FE-48F3-42C7-BB04-3AEA0814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719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9CB32E-3E87-4384-A901-3B1B352EE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42ED6-C91F-416E-9755-6D064DB4D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2E09-6C40-4F15-941E-EB48D69F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390B-2871-4DEB-A5DB-3D361A17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19341-5B95-47FA-827E-0C7F1546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954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B774-168D-4329-87EA-8E74C35D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EF22-2405-46B3-9CC7-37831D64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3BF23-57EC-46E5-982E-604CB457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C35F-482D-4CB2-B464-10AC0EFC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277C-6C8A-47D3-B1CE-BB05C3A5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476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ABE-A907-45D4-A89E-E6F0EF33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7C9D-AC0E-4D8F-9315-64A6B09C5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F0E0-9333-430B-8894-AD2B5F1A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E05B-F380-440F-9AEA-8FF40DEB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6039E-14F0-47BA-952B-000BD7A0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867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A76C-6892-4BEA-900F-09A85411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AB89-ACFF-4700-A8FB-C00D7F691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463CD-EAF7-4807-AF0B-C37D3EE5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B08D4-5D15-4CA3-A3B7-1B4A15F2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9807E-F9FA-4779-97CE-ACE62938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220D1-78A3-4CB3-80F6-9E582FA3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28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C6C8-4B83-48FA-93BE-101C8895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5D165-A4DC-4E36-93C6-BCAB7CBB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376E2-6B67-4CA5-917E-864E24AEE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9DA96-F436-442E-97CF-FC0D6A9CF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8C2C8-78E9-40DD-86AC-886A4E085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4B438-6EF4-4559-BD23-8065B7E2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4ADEF-0E8E-49E7-887A-63671D15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40D03-FC93-47E9-B565-AAC80E85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626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9118-5DAA-4976-8C27-5BF502A8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C2F5E-3C38-4A2E-B90A-9831D807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7F0E3-659B-420B-A926-5B44A8F3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B32EE-AF19-49B5-815B-F518AE1B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33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00215-3D28-4746-A8AA-7C43EB29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B09DB-F47B-4CD8-A798-D091EC17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C2F-5245-46E6-9D26-6F5B46B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29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F4DD-9956-41B4-8F6D-28694908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9777-A677-4671-8C76-87605735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D2773-9EE7-4041-AAD2-4895959E1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DDF2B-06D0-43BB-B7D5-55F823A4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4F11-717E-49B2-B493-DF2091DE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6EA65-113D-4A7E-A5ED-3701E4F2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09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5CD8-34C9-409D-A910-3FB46DDA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95770-C66D-4608-AD30-A4B6FCAE1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DE724-09B9-414A-BA60-8DB15941C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3DBC7-1B7A-472F-8D89-871067E0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64A27-0CCE-41DE-AC42-E29D8F18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61F3D-0B18-4F84-ACE2-B632C5FD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827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1753B-2889-4406-9C3D-F6BCF928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42AB1-AD9B-4142-875B-BAC09012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E905-8D44-4A1C-91B1-32A504F83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CAE3-D0F0-4919-B8A8-1966E3B57B62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BF5CC-227D-430F-92B9-C47FCC9AB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97D3-357B-44C2-B65A-29705CF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2581-3646-4AC8-80BA-BC37CDA6BF5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77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arul@aeu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251B1-D262-4954-B361-3BA9EA2A33A7}"/>
              </a:ext>
            </a:extLst>
          </p:cNvPr>
          <p:cNvSpPr/>
          <p:nvPr/>
        </p:nvSpPr>
        <p:spPr>
          <a:xfrm>
            <a:off x="994228" y="816475"/>
            <a:ext cx="10203543" cy="139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Generation Learners Impacting Present and Future Design, Development and Delivery of Open Distance Learning</a:t>
            </a:r>
            <a:endParaRPr lang="en-MY" sz="24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488B4-D392-4A74-B2AD-9E5517222C7B}"/>
              </a:ext>
            </a:extLst>
          </p:cNvPr>
          <p:cNvSpPr/>
          <p:nvPr/>
        </p:nvSpPr>
        <p:spPr>
          <a:xfrm>
            <a:off x="4580576" y="2369928"/>
            <a:ext cx="5366987" cy="211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latin typeface="Arial" panose="020B0604020202020204" pitchFamily="34" charset="0"/>
              </a:rPr>
              <a:t>Prof. Dr. John Arul Phillips</a:t>
            </a:r>
            <a:endParaRPr lang="en-MY" dirty="0">
              <a:effectLst/>
            </a:endParaRPr>
          </a:p>
          <a:p>
            <a:r>
              <a:rPr lang="en-MY" b="1" dirty="0">
                <a:latin typeface="Arial" panose="020B0604020202020204" pitchFamily="34" charset="0"/>
              </a:rPr>
              <a:t>Dean</a:t>
            </a:r>
            <a:endParaRPr lang="en-MY" dirty="0">
              <a:effectLst/>
            </a:endParaRPr>
          </a:p>
          <a:p>
            <a:r>
              <a:rPr lang="en-MY" b="1" dirty="0">
                <a:latin typeface="Arial" panose="020B0604020202020204" pitchFamily="34" charset="0"/>
              </a:rPr>
              <a:t>School of Education &amp; Cognitive Science</a:t>
            </a:r>
            <a:endParaRPr lang="en-MY" dirty="0">
              <a:effectLst/>
            </a:endParaRPr>
          </a:p>
          <a:p>
            <a:r>
              <a:rPr lang="en-MY" b="1" dirty="0">
                <a:latin typeface="Arial" panose="020B0604020202020204" pitchFamily="34" charset="0"/>
              </a:rPr>
              <a:t>Asia e University</a:t>
            </a:r>
            <a:endParaRPr lang="en-MY" dirty="0">
              <a:effectLst/>
            </a:endParaRPr>
          </a:p>
          <a:p>
            <a:r>
              <a:rPr lang="en-MY" b="1" dirty="0">
                <a:latin typeface="Arial" panose="020B0604020202020204" pitchFamily="34" charset="0"/>
              </a:rPr>
              <a:t>Malaysia</a:t>
            </a:r>
            <a:endParaRPr lang="en-MY" dirty="0"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en-MY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john.arul@aeu.edu.my</a:t>
            </a:r>
            <a:endParaRPr lang="en-MY" b="1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MY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http://www.aeu.edu.my</a:t>
            </a:r>
            <a:endParaRPr lang="en-M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FF6BD-F8A5-45B7-9FAA-6570DE18BE04}"/>
              </a:ext>
            </a:extLst>
          </p:cNvPr>
          <p:cNvSpPr/>
          <p:nvPr/>
        </p:nvSpPr>
        <p:spPr>
          <a:xfrm>
            <a:off x="1393372" y="4848290"/>
            <a:ext cx="1001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MY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33</a:t>
            </a:r>
            <a:r>
              <a:rPr lang="en-MY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MY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AAOU Annual Conference ‘Open Distance Learning: 2020 and Beyond’ </a:t>
            </a:r>
          </a:p>
          <a:p>
            <a:pPr algn="ctr"/>
            <a:r>
              <a:rPr lang="en-MY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14-16 October, 2019, Lahore, Pakistan 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6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ypls">
            <a:extLst>
              <a:ext uri="{FF2B5EF4-FFF2-40B4-BE49-F238E27FC236}">
                <a16:creationId xmlns:a16="http://schemas.microsoft.com/office/drawing/2014/main" id="{7AB4C0E6-73D6-4A0D-BE6D-5F3C4B43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61" y="282025"/>
            <a:ext cx="1179876" cy="11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88854F-10D7-4D02-8E6F-C4D64E5DED57}"/>
              </a:ext>
            </a:extLst>
          </p:cNvPr>
          <p:cNvSpPr/>
          <p:nvPr/>
        </p:nvSpPr>
        <p:spPr>
          <a:xfrm>
            <a:off x="421505" y="2812371"/>
            <a:ext cx="3943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Blue Button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5940E-3BE7-42BA-ADCC-5BD8850767CF}"/>
              </a:ext>
            </a:extLst>
          </p:cNvPr>
          <p:cNvSpPr txBox="1"/>
          <p:nvPr/>
        </p:nvSpPr>
        <p:spPr>
          <a:xfrm>
            <a:off x="507769" y="401828"/>
            <a:ext cx="3857197" cy="5420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089" tIns="55046" rIns="110089" bIns="55046">
            <a:spAutoFit/>
          </a:bodyPr>
          <a:lstStyle/>
          <a:p>
            <a:pPr marL="327059" indent="-327059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Technology Design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4B7052-936B-4897-988E-1A02BB202B1D}"/>
              </a:ext>
            </a:extLst>
          </p:cNvPr>
          <p:cNvSpPr/>
          <p:nvPr/>
        </p:nvSpPr>
        <p:spPr>
          <a:xfrm>
            <a:off x="4064190" y="2711041"/>
            <a:ext cx="4731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H5P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videos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 learning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F84AF3-4C88-436F-BC6E-E8EAFB8131A3}"/>
              </a:ext>
            </a:extLst>
          </p:cNvPr>
          <p:cNvSpPr/>
          <p:nvPr/>
        </p:nvSpPr>
        <p:spPr>
          <a:xfrm>
            <a:off x="4277016" y="1389270"/>
            <a:ext cx="3943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C69EEC-AC3E-410F-B6C0-69DCE64098F6}"/>
              </a:ext>
            </a:extLst>
          </p:cNvPr>
          <p:cNvSpPr/>
          <p:nvPr/>
        </p:nvSpPr>
        <p:spPr>
          <a:xfrm>
            <a:off x="8293222" y="2556081"/>
            <a:ext cx="30224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6B044-54A5-43EB-A9BF-F9F2ACD3A713}"/>
              </a:ext>
            </a:extLst>
          </p:cNvPr>
          <p:cNvSpPr/>
          <p:nvPr/>
        </p:nvSpPr>
        <p:spPr>
          <a:xfrm>
            <a:off x="7746175" y="1117856"/>
            <a:ext cx="3211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BBB06B-68D3-4148-BD22-932522766C6F}"/>
              </a:ext>
            </a:extLst>
          </p:cNvPr>
          <p:cNvSpPr/>
          <p:nvPr/>
        </p:nvSpPr>
        <p:spPr>
          <a:xfrm>
            <a:off x="464636" y="1029689"/>
            <a:ext cx="3943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F8BFD-7AF7-4F4F-A40B-D37CD85C1247}"/>
              </a:ext>
            </a:extLst>
          </p:cNvPr>
          <p:cNvSpPr/>
          <p:nvPr/>
        </p:nvSpPr>
        <p:spPr>
          <a:xfrm>
            <a:off x="691032" y="4887280"/>
            <a:ext cx="3943461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 Analytics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EDA1CA-B2B1-4EE5-82B3-CF010EF9F931}"/>
              </a:ext>
            </a:extLst>
          </p:cNvPr>
          <p:cNvSpPr/>
          <p:nvPr/>
        </p:nvSpPr>
        <p:spPr>
          <a:xfrm>
            <a:off x="3956584" y="4963491"/>
            <a:ext cx="2228556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Offline Quiz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D898D-3A8D-4B06-B9E9-751BE4BA51EF}"/>
              </a:ext>
            </a:extLst>
          </p:cNvPr>
          <p:cNvSpPr/>
          <p:nvPr/>
        </p:nvSpPr>
        <p:spPr>
          <a:xfrm>
            <a:off x="3323760" y="4269545"/>
            <a:ext cx="1906512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HotPot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506AE1-01EE-4B5F-89D2-31BE140C80E9}"/>
              </a:ext>
            </a:extLst>
          </p:cNvPr>
          <p:cNvSpPr/>
          <p:nvPr/>
        </p:nvSpPr>
        <p:spPr>
          <a:xfrm>
            <a:off x="6030359" y="4564989"/>
            <a:ext cx="3211555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Socialwall Format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0A1E93-28B2-422D-A2BD-B740617EBA2B}"/>
              </a:ext>
            </a:extLst>
          </p:cNvPr>
          <p:cNvSpPr/>
          <p:nvPr/>
        </p:nvSpPr>
        <p:spPr>
          <a:xfrm>
            <a:off x="5587747" y="5518204"/>
            <a:ext cx="2705475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Exabis Games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DB447F-6B17-4F4D-A87A-3DB0FCD7A5C5}"/>
              </a:ext>
            </a:extLst>
          </p:cNvPr>
          <p:cNvSpPr/>
          <p:nvPr/>
        </p:nvSpPr>
        <p:spPr>
          <a:xfrm>
            <a:off x="1247041" y="5533871"/>
            <a:ext cx="2395342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Chatbots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65FA40-366D-444E-AD06-C13325B1DD99}"/>
              </a:ext>
            </a:extLst>
          </p:cNvPr>
          <p:cNvSpPr/>
          <p:nvPr/>
        </p:nvSpPr>
        <p:spPr>
          <a:xfrm>
            <a:off x="8795494" y="5288868"/>
            <a:ext cx="2705474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Meeting </a:t>
            </a:r>
          </a:p>
        </p:txBody>
      </p:sp>
      <p:pic>
        <p:nvPicPr>
          <p:cNvPr id="2050" name="Picture 2" descr="Image result for moodle">
            <a:extLst>
              <a:ext uri="{FF2B5EF4-FFF2-40B4-BE49-F238E27FC236}">
                <a16:creationId xmlns:a16="http://schemas.microsoft.com/office/drawing/2014/main" id="{62634A10-50BB-42FB-BEE1-D4201F650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27350"/>
          <a:stretch/>
        </p:blipFill>
        <p:spPr bwMode="auto">
          <a:xfrm>
            <a:off x="8451905" y="293138"/>
            <a:ext cx="2705100" cy="7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429BD8-DE44-4315-A5D4-19BE5F5310AC}"/>
              </a:ext>
            </a:extLst>
          </p:cNvPr>
          <p:cNvSpPr/>
          <p:nvPr/>
        </p:nvSpPr>
        <p:spPr>
          <a:xfrm>
            <a:off x="6355610" y="395601"/>
            <a:ext cx="2197222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2400" u="sng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of </a:t>
            </a:r>
          </a:p>
        </p:txBody>
      </p:sp>
    </p:spTree>
    <p:extLst>
      <p:ext uri="{BB962C8B-B14F-4D97-AF65-F5344CB8AC3E}">
        <p14:creationId xmlns:p14="http://schemas.microsoft.com/office/powerpoint/2010/main" val="306066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9472D-2FE1-45B3-8A1E-A4746E5232B7}"/>
              </a:ext>
            </a:extLst>
          </p:cNvPr>
          <p:cNvSpPr/>
          <p:nvPr/>
        </p:nvSpPr>
        <p:spPr>
          <a:xfrm>
            <a:off x="3862841" y="408568"/>
            <a:ext cx="62642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spcAft>
                <a:spcPts val="750"/>
              </a:spcAft>
            </a:pPr>
            <a:r>
              <a:rPr lang="en-MY" sz="3200" b="1" dirty="0">
                <a:solidFill>
                  <a:srgbClr val="C0000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New Generation Learners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sz="3200" dirty="0">
              <a:latin typeface="Britannic Bold" panose="020B09030607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6352C-DFAD-4D30-9451-8B3CA204FB70}"/>
              </a:ext>
            </a:extLst>
          </p:cNvPr>
          <p:cNvSpPr/>
          <p:nvPr/>
        </p:nvSpPr>
        <p:spPr>
          <a:xfrm rot="21449783">
            <a:off x="948720" y="2544476"/>
            <a:ext cx="3568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Video-Based Learning</a:t>
            </a:r>
            <a:r>
              <a:rPr lang="en-MY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4" name="Picture 10" descr="Image result for gamification">
            <a:extLst>
              <a:ext uri="{FF2B5EF4-FFF2-40B4-BE49-F238E27FC236}">
                <a16:creationId xmlns:a16="http://schemas.microsoft.com/office/drawing/2014/main" id="{3FA71061-B025-4D51-9769-9BE1D4C9A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7608" r="5690" b="40834"/>
          <a:stretch/>
        </p:blipFill>
        <p:spPr bwMode="auto">
          <a:xfrm rot="188272">
            <a:off x="6115683" y="3804443"/>
            <a:ext cx="4387539" cy="8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0317A3-49F2-47D2-B23F-15B179F292A6}"/>
              </a:ext>
            </a:extLst>
          </p:cNvPr>
          <p:cNvSpPr/>
          <p:nvPr/>
        </p:nvSpPr>
        <p:spPr>
          <a:xfrm rot="21169721">
            <a:off x="843549" y="4448122"/>
            <a:ext cx="364421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- Performance-Based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E2D05-3329-4F52-84AB-331EC07A197B}"/>
              </a:ext>
            </a:extLst>
          </p:cNvPr>
          <p:cNvSpPr/>
          <p:nvPr/>
        </p:nvSpPr>
        <p:spPr>
          <a:xfrm rot="21342439">
            <a:off x="1379765" y="1202858"/>
            <a:ext cx="4691714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Made ‘Simple but </a:t>
            </a:r>
          </a:p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Simpler’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602E2-6E25-4B0A-BB23-C653A84D82E1}"/>
              </a:ext>
            </a:extLst>
          </p:cNvPr>
          <p:cNvSpPr/>
          <p:nvPr/>
        </p:nvSpPr>
        <p:spPr>
          <a:xfrm rot="346540">
            <a:off x="802153" y="3423050"/>
            <a:ext cx="46551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231F20"/>
                </a:solidFill>
                <a:latin typeface="Arial Black" panose="020B0A04020102020204" pitchFamily="34" charset="0"/>
              </a:rPr>
              <a:t>Work-Based Assignments</a:t>
            </a:r>
            <a:endParaRPr lang="en-MY" sz="2400" dirty="0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BDBCB-137A-4EAE-9423-34EF1B0B7C5B}"/>
              </a:ext>
            </a:extLst>
          </p:cNvPr>
          <p:cNvSpPr/>
          <p:nvPr/>
        </p:nvSpPr>
        <p:spPr>
          <a:xfrm rot="484361">
            <a:off x="6561250" y="1741582"/>
            <a:ext cx="465512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231F20"/>
                </a:solidFill>
                <a:latin typeface="Arial Black" panose="020B0A04020102020204" pitchFamily="34" charset="0"/>
              </a:rPr>
              <a:t>Emphasise Collaborative &amp; Cooperative Learning</a:t>
            </a:r>
            <a:endParaRPr lang="en-MY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997DBE-160C-4F3F-BA2F-9888DFC7E1CF}"/>
              </a:ext>
            </a:extLst>
          </p:cNvPr>
          <p:cNvSpPr/>
          <p:nvPr/>
        </p:nvSpPr>
        <p:spPr>
          <a:xfrm>
            <a:off x="5468694" y="2675550"/>
            <a:ext cx="42171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231F20"/>
                </a:solidFill>
                <a:latin typeface="Arial Black" panose="020B0A04020102020204" pitchFamily="34" charset="0"/>
              </a:rPr>
              <a:t>Immediate &amp; Continual Feedback</a:t>
            </a:r>
            <a:endParaRPr lang="en-MY" sz="24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DD999-B175-4344-97D3-5D279858A667}"/>
              </a:ext>
            </a:extLst>
          </p:cNvPr>
          <p:cNvSpPr txBox="1"/>
          <p:nvPr/>
        </p:nvSpPr>
        <p:spPr>
          <a:xfrm>
            <a:off x="507769" y="401828"/>
            <a:ext cx="3108267" cy="5420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089" tIns="55046" rIns="110089" bIns="55046">
            <a:spAutoFit/>
          </a:bodyPr>
          <a:lstStyle/>
          <a:p>
            <a:pPr marL="327059" indent="-327059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Content Design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BF368-942F-410F-9AB3-C791D065ACCC}"/>
              </a:ext>
            </a:extLst>
          </p:cNvPr>
          <p:cNvSpPr/>
          <p:nvPr/>
        </p:nvSpPr>
        <p:spPr>
          <a:xfrm rot="21169721">
            <a:off x="4492764" y="4862328"/>
            <a:ext cx="500441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Education Resources</a:t>
            </a:r>
          </a:p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OER</a:t>
            </a:r>
          </a:p>
        </p:txBody>
      </p:sp>
    </p:spTree>
    <p:extLst>
      <p:ext uri="{BB962C8B-B14F-4D97-AF65-F5344CB8AC3E}">
        <p14:creationId xmlns:p14="http://schemas.microsoft.com/office/powerpoint/2010/main" val="240085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D6352C-DFAD-4D30-9451-8B3CA204FB70}"/>
              </a:ext>
            </a:extLst>
          </p:cNvPr>
          <p:cNvSpPr/>
          <p:nvPr/>
        </p:nvSpPr>
        <p:spPr>
          <a:xfrm rot="398551">
            <a:off x="652229" y="2745871"/>
            <a:ext cx="35682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750"/>
              </a:spcAft>
            </a:pPr>
            <a:r>
              <a:rPr lang="en-MY" sz="24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Responsive Mobile  Learning</a:t>
            </a:r>
            <a:r>
              <a:rPr lang="en-MY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317A3-49F2-47D2-B23F-15B179F292A6}"/>
              </a:ext>
            </a:extLst>
          </p:cNvPr>
          <p:cNvSpPr/>
          <p:nvPr/>
        </p:nvSpPr>
        <p:spPr>
          <a:xfrm rot="21169721">
            <a:off x="652366" y="4138507"/>
            <a:ext cx="40003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Variety of Assessment Methods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E2D05-3329-4F52-84AB-331EC07A197B}"/>
              </a:ext>
            </a:extLst>
          </p:cNvPr>
          <p:cNvSpPr/>
          <p:nvPr/>
        </p:nvSpPr>
        <p:spPr>
          <a:xfrm rot="21169721">
            <a:off x="5443180" y="1188333"/>
            <a:ext cx="29236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602E2-6E25-4B0A-BB23-C653A84D82E1}"/>
              </a:ext>
            </a:extLst>
          </p:cNvPr>
          <p:cNvSpPr/>
          <p:nvPr/>
        </p:nvSpPr>
        <p:spPr>
          <a:xfrm rot="346540">
            <a:off x="958975" y="1276459"/>
            <a:ext cx="29547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231F20"/>
                </a:solidFill>
                <a:latin typeface="Arial Black" panose="020B0A04020102020204" pitchFamily="34" charset="0"/>
              </a:rPr>
              <a:t>Clear Pathways</a:t>
            </a:r>
            <a:endParaRPr lang="en-MY" sz="2400" dirty="0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BDBCB-137A-4EAE-9423-34EF1B0B7C5B}"/>
              </a:ext>
            </a:extLst>
          </p:cNvPr>
          <p:cNvSpPr/>
          <p:nvPr/>
        </p:nvSpPr>
        <p:spPr>
          <a:xfrm rot="21293643">
            <a:off x="5242002" y="2747781"/>
            <a:ext cx="4655127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231F20"/>
                </a:solidFill>
                <a:latin typeface="Arial Black" panose="020B0A04020102020204" pitchFamily="34" charset="0"/>
              </a:rPr>
              <a:t>Clear Expectations of Course &amp; Assignments</a:t>
            </a:r>
            <a:endParaRPr lang="en-MY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997DBE-160C-4F3F-BA2F-9888DFC7E1CF}"/>
              </a:ext>
            </a:extLst>
          </p:cNvPr>
          <p:cNvSpPr/>
          <p:nvPr/>
        </p:nvSpPr>
        <p:spPr>
          <a:xfrm rot="346540">
            <a:off x="5574764" y="4434099"/>
            <a:ext cx="445692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>
                <a:latin typeface="Arial Black" panose="020B0A04020102020204" pitchFamily="34" charset="0"/>
              </a:rPr>
              <a:t>Micro-learning – Snackable &amp; Stackable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B94A6-8F27-4D1E-A5D2-90A694205C03}"/>
              </a:ext>
            </a:extLst>
          </p:cNvPr>
          <p:cNvSpPr/>
          <p:nvPr/>
        </p:nvSpPr>
        <p:spPr>
          <a:xfrm>
            <a:off x="1279706" y="1969012"/>
            <a:ext cx="29236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9454D6-6B12-4409-B611-E00234B2DE09}"/>
              </a:ext>
            </a:extLst>
          </p:cNvPr>
          <p:cNvSpPr/>
          <p:nvPr/>
        </p:nvSpPr>
        <p:spPr>
          <a:xfrm>
            <a:off x="5621959" y="2014930"/>
            <a:ext cx="3480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Curation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BEDEC-D511-49F8-938B-4C735EAD6F4F}"/>
              </a:ext>
            </a:extLst>
          </p:cNvPr>
          <p:cNvSpPr txBox="1"/>
          <p:nvPr/>
        </p:nvSpPr>
        <p:spPr>
          <a:xfrm>
            <a:off x="507769" y="401828"/>
            <a:ext cx="3857197" cy="5420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089" tIns="55046" rIns="110089" bIns="55046">
            <a:spAutoFit/>
          </a:bodyPr>
          <a:lstStyle/>
          <a:p>
            <a:pPr marL="327059" indent="-327059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Content Design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D1FE1-A333-46E6-B66A-B2986D11841E}"/>
              </a:ext>
            </a:extLst>
          </p:cNvPr>
          <p:cNvSpPr/>
          <p:nvPr/>
        </p:nvSpPr>
        <p:spPr>
          <a:xfrm>
            <a:off x="4694903" y="429583"/>
            <a:ext cx="62642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spcAft>
                <a:spcPts val="750"/>
              </a:spcAft>
            </a:pPr>
            <a:r>
              <a:rPr lang="en-MY" sz="3200" b="1" dirty="0">
                <a:solidFill>
                  <a:srgbClr val="C0000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New Generation Learners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sz="3200" dirty="0">
              <a:latin typeface="Britannic Bold" panose="020B09030607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D147B-E293-42EF-95B8-F5F5AC581E6D}"/>
              </a:ext>
            </a:extLst>
          </p:cNvPr>
          <p:cNvSpPr txBox="1"/>
          <p:nvPr/>
        </p:nvSpPr>
        <p:spPr>
          <a:xfrm>
            <a:off x="5203034" y="2420114"/>
            <a:ext cx="3500445" cy="1606524"/>
          </a:xfrm>
          <a:prstGeom prst="rect">
            <a:avLst/>
          </a:prstGeom>
          <a:gradFill>
            <a:gsLst>
              <a:gs pos="0">
                <a:srgbClr val="CEF1F4"/>
              </a:gs>
              <a:gs pos="100000">
                <a:srgbClr val="E0F6F8"/>
              </a:gs>
            </a:gsLst>
            <a:path path="circle">
              <a:fillToRect l="50000" t="50000" r="50000" b="50000"/>
            </a:path>
          </a:gradFill>
          <a:ln w="9528">
            <a:solidFill>
              <a:srgbClr val="FF0000"/>
            </a:solidFill>
            <a:prstDash val="solid"/>
            <a:round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/>
              </a:rPr>
              <a:t>10 Topics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/>
              </a:rPr>
              <a:t>Learning Outcomes</a:t>
            </a:r>
          </a:p>
          <a:p>
            <a:pPr marL="342900" indent="-342900" defTabSz="1101669"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F9DA4-4618-4CEC-A48B-B1FF37E85C4D}"/>
              </a:ext>
            </a:extLst>
          </p:cNvPr>
          <p:cNvSpPr txBox="1"/>
          <p:nvPr/>
        </p:nvSpPr>
        <p:spPr>
          <a:xfrm>
            <a:off x="4810118" y="1270594"/>
            <a:ext cx="1428761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Word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Documents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AF825-764F-4D54-BF31-6438CD17E2C6}"/>
              </a:ext>
            </a:extLst>
          </p:cNvPr>
          <p:cNvSpPr txBox="1"/>
          <p:nvPr/>
        </p:nvSpPr>
        <p:spPr>
          <a:xfrm>
            <a:off x="8524894" y="1466806"/>
            <a:ext cx="1428761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Pdf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documents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E642-F53D-4D41-822E-73163B746469}"/>
              </a:ext>
            </a:extLst>
          </p:cNvPr>
          <p:cNvSpPr txBox="1"/>
          <p:nvPr/>
        </p:nvSpPr>
        <p:spPr>
          <a:xfrm>
            <a:off x="8882078" y="3494409"/>
            <a:ext cx="1500202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PPT Slides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A3D39-F4C1-47E8-800E-E91D26FA4B8C}"/>
              </a:ext>
            </a:extLst>
          </p:cNvPr>
          <p:cNvSpPr txBox="1"/>
          <p:nvPr/>
        </p:nvSpPr>
        <p:spPr>
          <a:xfrm>
            <a:off x="9239275" y="2447906"/>
            <a:ext cx="1000135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Video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Clips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8A7F3-9914-4ECF-9612-B1951F2ED05F}"/>
              </a:ext>
            </a:extLst>
          </p:cNvPr>
          <p:cNvSpPr txBox="1"/>
          <p:nvPr/>
        </p:nvSpPr>
        <p:spPr>
          <a:xfrm>
            <a:off x="9239274" y="4606317"/>
            <a:ext cx="857252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Audio Clips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955D6-8BB5-4883-957B-644000F8E0A7}"/>
              </a:ext>
            </a:extLst>
          </p:cNvPr>
          <p:cNvSpPr txBox="1"/>
          <p:nvPr/>
        </p:nvSpPr>
        <p:spPr>
          <a:xfrm>
            <a:off x="7953385" y="5194978"/>
            <a:ext cx="1428761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Online Test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5C71F-BC9A-4120-8887-A9E04D5C8336}"/>
              </a:ext>
            </a:extLst>
          </p:cNvPr>
          <p:cNvSpPr txBox="1"/>
          <p:nvPr/>
        </p:nvSpPr>
        <p:spPr>
          <a:xfrm>
            <a:off x="6738628" y="5448675"/>
            <a:ext cx="1428761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Simulators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CC392-F8C4-4174-A79A-569E9E81BAC4}"/>
              </a:ext>
            </a:extLst>
          </p:cNvPr>
          <p:cNvSpPr txBox="1"/>
          <p:nvPr/>
        </p:nvSpPr>
        <p:spPr>
          <a:xfrm>
            <a:off x="6453192" y="1401401"/>
            <a:ext cx="1143006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Websites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1" name="Elbow Connector 11">
            <a:extLst>
              <a:ext uri="{FF2B5EF4-FFF2-40B4-BE49-F238E27FC236}">
                <a16:creationId xmlns:a16="http://schemas.microsoft.com/office/drawing/2014/main" id="{23D99855-61BE-4E10-B73C-4B4D17C8DE49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7972089" y="1895102"/>
            <a:ext cx="676981" cy="428629"/>
          </a:xfrm>
          <a:prstGeom prst="bentConnector2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2" name="Elbow Connector 15">
            <a:extLst>
              <a:ext uri="{FF2B5EF4-FFF2-40B4-BE49-F238E27FC236}">
                <a16:creationId xmlns:a16="http://schemas.microsoft.com/office/drawing/2014/main" id="{6CE342DC-05C0-45B3-8D55-8965964AA7B7}"/>
              </a:ext>
            </a:extLst>
          </p:cNvPr>
          <p:cNvCxnSpPr>
            <a:endCxn id="3" idx="2"/>
          </p:cNvCxnSpPr>
          <p:nvPr/>
        </p:nvCxnSpPr>
        <p:spPr>
          <a:xfrm rot="16200000" flipV="1">
            <a:off x="5421573" y="1981756"/>
            <a:ext cx="634480" cy="428629"/>
          </a:xfrm>
          <a:prstGeom prst="bentConnector3">
            <a:avLst>
              <a:gd name="adj1" fmla="val 50000"/>
            </a:avLst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EB433C22-6A74-4D9C-929E-F1B7EF8DC499}"/>
              </a:ext>
            </a:extLst>
          </p:cNvPr>
          <p:cNvCxnSpPr/>
          <p:nvPr/>
        </p:nvCxnSpPr>
        <p:spPr>
          <a:xfrm flipV="1">
            <a:off x="8167697" y="2774939"/>
            <a:ext cx="857264" cy="327033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4" name="Elbow Connector 24">
            <a:extLst>
              <a:ext uri="{FF2B5EF4-FFF2-40B4-BE49-F238E27FC236}">
                <a16:creationId xmlns:a16="http://schemas.microsoft.com/office/drawing/2014/main" id="{BD2009F2-854F-4147-BDA2-C65B205B9F38}"/>
              </a:ext>
            </a:extLst>
          </p:cNvPr>
          <p:cNvCxnSpPr/>
          <p:nvPr/>
        </p:nvCxnSpPr>
        <p:spPr>
          <a:xfrm flipV="1">
            <a:off x="8453451" y="3625218"/>
            <a:ext cx="500068" cy="392438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5" name="Elbow Connector 26">
            <a:extLst>
              <a:ext uri="{FF2B5EF4-FFF2-40B4-BE49-F238E27FC236}">
                <a16:creationId xmlns:a16="http://schemas.microsoft.com/office/drawing/2014/main" id="{651E1F04-FBBA-40E7-8039-66BF717E15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04713" y="4341029"/>
            <a:ext cx="902555" cy="517445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6" name="Elbow Connector 30">
            <a:extLst>
              <a:ext uri="{FF2B5EF4-FFF2-40B4-BE49-F238E27FC236}">
                <a16:creationId xmlns:a16="http://schemas.microsoft.com/office/drawing/2014/main" id="{5D5A2CC6-85B1-43F5-AF95-8248FB8A8161}"/>
              </a:ext>
            </a:extLst>
          </p:cNvPr>
          <p:cNvCxnSpPr/>
          <p:nvPr/>
        </p:nvCxnSpPr>
        <p:spPr>
          <a:xfrm rot="16199987" flipH="1">
            <a:off x="6629858" y="4594254"/>
            <a:ext cx="1242718" cy="285754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17" name="TextBox 31">
            <a:extLst>
              <a:ext uri="{FF2B5EF4-FFF2-40B4-BE49-F238E27FC236}">
                <a16:creationId xmlns:a16="http://schemas.microsoft.com/office/drawing/2014/main" id="{8C3E2627-CA74-4EB5-A85E-03D970D31865}"/>
              </a:ext>
            </a:extLst>
          </p:cNvPr>
          <p:cNvSpPr txBox="1"/>
          <p:nvPr/>
        </p:nvSpPr>
        <p:spPr>
          <a:xfrm>
            <a:off x="5912396" y="5265065"/>
            <a:ext cx="857252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Case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Study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8" name="Elbow Connector 33">
            <a:extLst>
              <a:ext uri="{FF2B5EF4-FFF2-40B4-BE49-F238E27FC236}">
                <a16:creationId xmlns:a16="http://schemas.microsoft.com/office/drawing/2014/main" id="{63C18CAD-C115-40DF-8ED2-5F08A4110E0A}"/>
              </a:ext>
            </a:extLst>
          </p:cNvPr>
          <p:cNvCxnSpPr/>
          <p:nvPr/>
        </p:nvCxnSpPr>
        <p:spPr>
          <a:xfrm rot="16199987" flipH="1">
            <a:off x="5462414" y="4386723"/>
            <a:ext cx="1242728" cy="571510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9" name="Elbow Connector 35">
            <a:extLst>
              <a:ext uri="{FF2B5EF4-FFF2-40B4-BE49-F238E27FC236}">
                <a16:creationId xmlns:a16="http://schemas.microsoft.com/office/drawing/2014/main" id="{0BD8B5F7-D095-4545-8678-C942A6450EDC}"/>
              </a:ext>
            </a:extLst>
          </p:cNvPr>
          <p:cNvCxnSpPr/>
          <p:nvPr/>
        </p:nvCxnSpPr>
        <p:spPr>
          <a:xfrm rot="16199987" flipV="1">
            <a:off x="6807833" y="1867836"/>
            <a:ext cx="719470" cy="571499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20" name="Elbow Connector 40">
            <a:extLst>
              <a:ext uri="{FF2B5EF4-FFF2-40B4-BE49-F238E27FC236}">
                <a16:creationId xmlns:a16="http://schemas.microsoft.com/office/drawing/2014/main" id="{9D031E43-DBF1-4CE7-A66C-42D7035C63C9}"/>
              </a:ext>
            </a:extLst>
          </p:cNvPr>
          <p:cNvCxnSpPr>
            <a:endCxn id="7" idx="1"/>
          </p:cNvCxnSpPr>
          <p:nvPr/>
        </p:nvCxnSpPr>
        <p:spPr>
          <a:xfrm>
            <a:off x="8596358" y="4475507"/>
            <a:ext cx="642917" cy="434929"/>
          </a:xfrm>
          <a:prstGeom prst="bentConnector3">
            <a:avLst>
              <a:gd name="adj1" fmla="val 50000"/>
            </a:avLst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21" name="Oval 45">
            <a:extLst>
              <a:ext uri="{FF2B5EF4-FFF2-40B4-BE49-F238E27FC236}">
                <a16:creationId xmlns:a16="http://schemas.microsoft.com/office/drawing/2014/main" id="{4A78BC2D-709B-432B-90BA-71859E697DF4}"/>
              </a:ext>
            </a:extLst>
          </p:cNvPr>
          <p:cNvSpPr/>
          <p:nvPr/>
        </p:nvSpPr>
        <p:spPr>
          <a:xfrm>
            <a:off x="1563329" y="2186277"/>
            <a:ext cx="3603983" cy="18967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FFFFFF"/>
                </a:solidFill>
                <a:latin typeface="Arial Black" pitchFamily="34"/>
                <a:cs typeface="Arial"/>
              </a:rPr>
              <a:t>SELF-INSTRUCTIONAL MODULE AS </a:t>
            </a:r>
            <a:r>
              <a:rPr lang="en-US" sz="2000" b="1" i="1" dirty="0">
                <a:solidFill>
                  <a:srgbClr val="FFFFFF"/>
                </a:solidFill>
                <a:latin typeface="Arial Black" pitchFamily="34"/>
                <a:cs typeface="Arial"/>
              </a:rPr>
              <a:t>PDF</a:t>
            </a:r>
            <a:r>
              <a:rPr lang="en-US" sz="2000" b="1" dirty="0">
                <a:solidFill>
                  <a:srgbClr val="FFFFFF"/>
                </a:solidFill>
                <a:latin typeface="Arial Black" pitchFamily="34"/>
                <a:cs typeface="Arial"/>
              </a:rPr>
              <a:t> </a:t>
            </a:r>
            <a:endParaRPr lang="en-MY" sz="2000" b="1" dirty="0">
              <a:solidFill>
                <a:srgbClr val="FFFFFF"/>
              </a:solidFill>
              <a:latin typeface="Arial Black" pitchFamily="34"/>
              <a:cs typeface="Arial"/>
            </a:endParaRPr>
          </a:p>
        </p:txBody>
      </p:sp>
      <p:sp>
        <p:nvSpPr>
          <p:cNvPr id="22" name="Down Arrow 46">
            <a:extLst>
              <a:ext uri="{FF2B5EF4-FFF2-40B4-BE49-F238E27FC236}">
                <a16:creationId xmlns:a16="http://schemas.microsoft.com/office/drawing/2014/main" id="{DB65C81F-66A5-4DAE-B503-A1219DD23BD3}"/>
              </a:ext>
            </a:extLst>
          </p:cNvPr>
          <p:cNvSpPr/>
          <p:nvPr/>
        </p:nvSpPr>
        <p:spPr>
          <a:xfrm>
            <a:off x="3452797" y="1663030"/>
            <a:ext cx="357184" cy="457841"/>
          </a:xfrm>
          <a:custGeom>
            <a:avLst>
              <a:gd name="f0" fmla="val 131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BBE0E3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Bent-Up Arrow 48">
            <a:extLst>
              <a:ext uri="{FF2B5EF4-FFF2-40B4-BE49-F238E27FC236}">
                <a16:creationId xmlns:a16="http://schemas.microsoft.com/office/drawing/2014/main" id="{930514AB-5787-4ED0-90F7-B3F92DB83EC1}"/>
              </a:ext>
            </a:extLst>
          </p:cNvPr>
          <p:cNvSpPr/>
          <p:nvPr/>
        </p:nvSpPr>
        <p:spPr>
          <a:xfrm rot="5400013">
            <a:off x="4051440" y="3222799"/>
            <a:ext cx="588661" cy="1785946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360"/>
              <a:gd name="f14" fmla="+- 0 0 -270"/>
              <a:gd name="f15" fmla="+- 0 0 -180"/>
              <a:gd name="f16" fmla="+- 0 0 -90"/>
              <a:gd name="f17" fmla="abs f6"/>
              <a:gd name="f18" fmla="abs f7"/>
              <a:gd name="f19" fmla="abs f8"/>
              <a:gd name="f20" fmla="val f9"/>
              <a:gd name="f21" fmla="val f10"/>
              <a:gd name="f22" fmla="val f11"/>
              <a:gd name="f23" fmla="val f12"/>
              <a:gd name="f24" fmla="*/ f13 f3 1"/>
              <a:gd name="f25" fmla="*/ f14 f3 1"/>
              <a:gd name="f26" fmla="*/ f15 f3 1"/>
              <a:gd name="f27" fmla="*/ f16 f3 1"/>
              <a:gd name="f28" fmla="?: f17 f6 1"/>
              <a:gd name="f29" fmla="?: f18 f7 1"/>
              <a:gd name="f30" fmla="?: f19 f8 1"/>
              <a:gd name="f31" fmla="*/ f24 1 f5"/>
              <a:gd name="f32" fmla="*/ f25 1 f5"/>
              <a:gd name="f33" fmla="*/ f26 1 f5"/>
              <a:gd name="f34" fmla="*/ f27 1 f5"/>
              <a:gd name="f35" fmla="*/ f28 1 21600"/>
              <a:gd name="f36" fmla="*/ f29 1 21600"/>
              <a:gd name="f37" fmla="*/ 21600 f28 1"/>
              <a:gd name="f38" fmla="*/ 21600 f29 1"/>
              <a:gd name="f39" fmla="+- f31 0 f4"/>
              <a:gd name="f40" fmla="+- f32 0 f4"/>
              <a:gd name="f41" fmla="+- f33 0 f4"/>
              <a:gd name="f42" fmla="+- f34 0 f4"/>
              <a:gd name="f43" fmla="min f36 f35"/>
              <a:gd name="f44" fmla="*/ f37 1 f30"/>
              <a:gd name="f45" fmla="*/ f38 1 f30"/>
              <a:gd name="f46" fmla="val f44"/>
              <a:gd name="f47" fmla="val f45"/>
              <a:gd name="f48" fmla="*/ f20 f43 1"/>
              <a:gd name="f49" fmla="+- f47 0 f20"/>
              <a:gd name="f50" fmla="+- f46 0 f20"/>
              <a:gd name="f51" fmla="*/ f47 f43 1"/>
              <a:gd name="f52" fmla="*/ f46 f43 1"/>
              <a:gd name="f53" fmla="min f50 f49"/>
              <a:gd name="f54" fmla="*/ f53 f23 1"/>
              <a:gd name="f55" fmla="*/ f53 f22 1"/>
              <a:gd name="f56" fmla="*/ f53 f21 1"/>
              <a:gd name="f57" fmla="*/ f54 1 100000"/>
              <a:gd name="f58" fmla="*/ f55 1 50000"/>
              <a:gd name="f59" fmla="*/ f55 1 100000"/>
              <a:gd name="f60" fmla="*/ f56 1 200000"/>
              <a:gd name="f61" fmla="*/ f56 1 100000"/>
              <a:gd name="f62" fmla="+- f46 0 f58"/>
              <a:gd name="f63" fmla="+- f46 0 f59"/>
              <a:gd name="f64" fmla="+- f47 0 f61"/>
              <a:gd name="f65" fmla="+- f57 f47 0"/>
              <a:gd name="f66" fmla="*/ f57 f43 1"/>
              <a:gd name="f67" fmla="+- f63 0 f60"/>
              <a:gd name="f68" fmla="+- f63 f60 0"/>
              <a:gd name="f69" fmla="+- f64 f47 0"/>
              <a:gd name="f70" fmla="*/ f65 1 2"/>
              <a:gd name="f71" fmla="*/ f64 f43 1"/>
              <a:gd name="f72" fmla="*/ f62 f43 1"/>
              <a:gd name="f73" fmla="*/ f63 f43 1"/>
              <a:gd name="f74" fmla="*/ f68 1 2"/>
              <a:gd name="f75" fmla="*/ f69 1 2"/>
              <a:gd name="f76" fmla="*/ f68 f43 1"/>
              <a:gd name="f77" fmla="*/ f67 f43 1"/>
              <a:gd name="f78" fmla="*/ f70 f43 1"/>
              <a:gd name="f79" fmla="*/ f75 f43 1"/>
              <a:gd name="f80" fmla="*/ f74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73" y="f48"/>
              </a:cxn>
              <a:cxn ang="f40">
                <a:pos x="f72" y="f66"/>
              </a:cxn>
              <a:cxn ang="f40">
                <a:pos x="f48" y="f79"/>
              </a:cxn>
              <a:cxn ang="f41">
                <a:pos x="f80" y="f51"/>
              </a:cxn>
              <a:cxn ang="f42">
                <a:pos x="f76" y="f78"/>
              </a:cxn>
              <a:cxn ang="f42">
                <a:pos x="f52" y="f66"/>
              </a:cxn>
            </a:cxnLst>
            <a:rect l="f48" t="f71" r="f76" b="f51"/>
            <a:pathLst>
              <a:path>
                <a:moveTo>
                  <a:pt x="f48" y="f71"/>
                </a:moveTo>
                <a:lnTo>
                  <a:pt x="f77" y="f71"/>
                </a:lnTo>
                <a:lnTo>
                  <a:pt x="f77" y="f66"/>
                </a:lnTo>
                <a:lnTo>
                  <a:pt x="f72" y="f66"/>
                </a:lnTo>
                <a:lnTo>
                  <a:pt x="f73" y="f48"/>
                </a:lnTo>
                <a:lnTo>
                  <a:pt x="f52" y="f66"/>
                </a:lnTo>
                <a:lnTo>
                  <a:pt x="f76" y="f66"/>
                </a:lnTo>
                <a:lnTo>
                  <a:pt x="f76" y="f51"/>
                </a:lnTo>
                <a:lnTo>
                  <a:pt x="f48" y="f51"/>
                </a:lnTo>
                <a:close/>
              </a:path>
            </a:pathLst>
          </a:custGeom>
          <a:solidFill>
            <a:srgbClr val="BBE0E3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64E09112-F56F-43FF-8120-681B30FE83C2}"/>
              </a:ext>
            </a:extLst>
          </p:cNvPr>
          <p:cNvSpPr/>
          <p:nvPr/>
        </p:nvSpPr>
        <p:spPr>
          <a:xfrm>
            <a:off x="2309789" y="560439"/>
            <a:ext cx="2286014" cy="971783"/>
          </a:xfrm>
          <a:prstGeom prst="rect">
            <a:avLst/>
          </a:prstGeom>
          <a:solidFill>
            <a:srgbClr val="000000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FFFFFF"/>
                </a:solidFill>
                <a:latin typeface="Arial Black" pitchFamily="34"/>
                <a:cs typeface="Arial"/>
              </a:rPr>
              <a:t>CLOs</a:t>
            </a:r>
          </a:p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FFFFFF"/>
                </a:solidFill>
                <a:latin typeface="Arial Black" pitchFamily="34"/>
                <a:cs typeface="Arial"/>
              </a:rPr>
              <a:t>Table of Contents</a:t>
            </a:r>
          </a:p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 dirty="0">
              <a:solidFill>
                <a:srgbClr val="FFFFFF"/>
              </a:solidFill>
              <a:latin typeface="Arial Black" pitchFamily="34"/>
              <a:cs typeface="Arial"/>
            </a:endParaRPr>
          </a:p>
        </p:txBody>
      </p:sp>
      <p:sp>
        <p:nvSpPr>
          <p:cNvPr id="26" name="TextBox 55">
            <a:extLst>
              <a:ext uri="{FF2B5EF4-FFF2-40B4-BE49-F238E27FC236}">
                <a16:creationId xmlns:a16="http://schemas.microsoft.com/office/drawing/2014/main" id="{E9280390-4078-4D88-AD28-7DD58471AA3C}"/>
              </a:ext>
            </a:extLst>
          </p:cNvPr>
          <p:cNvSpPr txBox="1"/>
          <p:nvPr/>
        </p:nvSpPr>
        <p:spPr>
          <a:xfrm>
            <a:off x="4524362" y="5325788"/>
            <a:ext cx="1143006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Digital Library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7" name="Elbow Connector 57">
            <a:extLst>
              <a:ext uri="{FF2B5EF4-FFF2-40B4-BE49-F238E27FC236}">
                <a16:creationId xmlns:a16="http://schemas.microsoft.com/office/drawing/2014/main" id="{E940439F-EFC3-4639-B8CB-84EC98E4B6B1}"/>
              </a:ext>
            </a:extLst>
          </p:cNvPr>
          <p:cNvCxnSpPr>
            <a:cxnSpLocks/>
          </p:cNvCxnSpPr>
          <p:nvPr/>
        </p:nvCxnSpPr>
        <p:spPr>
          <a:xfrm rot="5400000">
            <a:off x="4791063" y="4446191"/>
            <a:ext cx="1125036" cy="372538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A77B2-49F0-4E49-9853-BF16EEDA106E}"/>
              </a:ext>
            </a:extLst>
          </p:cNvPr>
          <p:cNvSpPr/>
          <p:nvPr/>
        </p:nvSpPr>
        <p:spPr>
          <a:xfrm>
            <a:off x="1277441" y="4594813"/>
            <a:ext cx="17700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Model 1</a:t>
            </a:r>
          </a:p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227630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D147B-E293-42EF-95B8-F5F5AC581E6D}"/>
              </a:ext>
            </a:extLst>
          </p:cNvPr>
          <p:cNvSpPr txBox="1"/>
          <p:nvPr/>
        </p:nvSpPr>
        <p:spPr>
          <a:xfrm>
            <a:off x="5203034" y="2420114"/>
            <a:ext cx="3500445" cy="1606524"/>
          </a:xfrm>
          <a:prstGeom prst="rect">
            <a:avLst/>
          </a:prstGeom>
          <a:gradFill>
            <a:gsLst>
              <a:gs pos="0">
                <a:srgbClr val="CEF1F4"/>
              </a:gs>
              <a:gs pos="100000">
                <a:srgbClr val="E0F6F8"/>
              </a:gs>
            </a:gsLst>
            <a:path path="circle">
              <a:fillToRect l="50000" t="50000" r="50000" b="50000"/>
            </a:path>
          </a:gradFill>
          <a:ln w="9528">
            <a:solidFill>
              <a:srgbClr val="FF0000"/>
            </a:solidFill>
            <a:prstDash val="solid"/>
            <a:round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/>
              </a:rPr>
              <a:t>10 Topics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/>
              </a:rPr>
              <a:t>Learning Outcomes</a:t>
            </a:r>
          </a:p>
          <a:p>
            <a:pPr marL="342900" indent="-342900" defTabSz="1101669"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87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F9DA4-4618-4CEC-A48B-B1FF37E85C4D}"/>
              </a:ext>
            </a:extLst>
          </p:cNvPr>
          <p:cNvSpPr txBox="1"/>
          <p:nvPr/>
        </p:nvSpPr>
        <p:spPr>
          <a:xfrm>
            <a:off x="4810118" y="1270594"/>
            <a:ext cx="1428761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Word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Documents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AF825-764F-4D54-BF31-6438CD17E2C6}"/>
              </a:ext>
            </a:extLst>
          </p:cNvPr>
          <p:cNvSpPr txBox="1"/>
          <p:nvPr/>
        </p:nvSpPr>
        <p:spPr>
          <a:xfrm>
            <a:off x="8524894" y="1466806"/>
            <a:ext cx="1428761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Pdf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documents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E642-F53D-4D41-822E-73163B746469}"/>
              </a:ext>
            </a:extLst>
          </p:cNvPr>
          <p:cNvSpPr txBox="1"/>
          <p:nvPr/>
        </p:nvSpPr>
        <p:spPr>
          <a:xfrm>
            <a:off x="8882078" y="3494409"/>
            <a:ext cx="1500202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PPT Slides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A3D39-F4C1-47E8-800E-E91D26FA4B8C}"/>
              </a:ext>
            </a:extLst>
          </p:cNvPr>
          <p:cNvSpPr txBox="1"/>
          <p:nvPr/>
        </p:nvSpPr>
        <p:spPr>
          <a:xfrm>
            <a:off x="9239275" y="2447906"/>
            <a:ext cx="1000135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Video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Clips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8A7F3-9914-4ECF-9612-B1951F2ED05F}"/>
              </a:ext>
            </a:extLst>
          </p:cNvPr>
          <p:cNvSpPr txBox="1"/>
          <p:nvPr/>
        </p:nvSpPr>
        <p:spPr>
          <a:xfrm>
            <a:off x="9239274" y="4606317"/>
            <a:ext cx="857252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Audio Clips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955D6-8BB5-4883-957B-644000F8E0A7}"/>
              </a:ext>
            </a:extLst>
          </p:cNvPr>
          <p:cNvSpPr txBox="1"/>
          <p:nvPr/>
        </p:nvSpPr>
        <p:spPr>
          <a:xfrm>
            <a:off x="7953385" y="5194978"/>
            <a:ext cx="1428761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Online Test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5C71F-BC9A-4120-8887-A9E04D5C8336}"/>
              </a:ext>
            </a:extLst>
          </p:cNvPr>
          <p:cNvSpPr txBox="1"/>
          <p:nvPr/>
        </p:nvSpPr>
        <p:spPr>
          <a:xfrm>
            <a:off x="6738628" y="5448675"/>
            <a:ext cx="1428761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Simulators</a:t>
            </a:r>
            <a:endParaRPr lang="en-MY" sz="1687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CC392-F8C4-4174-A79A-569E9E81BAC4}"/>
              </a:ext>
            </a:extLst>
          </p:cNvPr>
          <p:cNvSpPr txBox="1"/>
          <p:nvPr/>
        </p:nvSpPr>
        <p:spPr>
          <a:xfrm>
            <a:off x="6453192" y="1401401"/>
            <a:ext cx="1143006" cy="348616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Websites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1" name="Elbow Connector 11">
            <a:extLst>
              <a:ext uri="{FF2B5EF4-FFF2-40B4-BE49-F238E27FC236}">
                <a16:creationId xmlns:a16="http://schemas.microsoft.com/office/drawing/2014/main" id="{23D99855-61BE-4E10-B73C-4B4D17C8DE49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7972089" y="1895102"/>
            <a:ext cx="676981" cy="428629"/>
          </a:xfrm>
          <a:prstGeom prst="bentConnector2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2" name="Elbow Connector 15">
            <a:extLst>
              <a:ext uri="{FF2B5EF4-FFF2-40B4-BE49-F238E27FC236}">
                <a16:creationId xmlns:a16="http://schemas.microsoft.com/office/drawing/2014/main" id="{6CE342DC-05C0-45B3-8D55-8965964AA7B7}"/>
              </a:ext>
            </a:extLst>
          </p:cNvPr>
          <p:cNvCxnSpPr>
            <a:endCxn id="3" idx="2"/>
          </p:cNvCxnSpPr>
          <p:nvPr/>
        </p:nvCxnSpPr>
        <p:spPr>
          <a:xfrm rot="16200000" flipV="1">
            <a:off x="5421573" y="1981756"/>
            <a:ext cx="634480" cy="428629"/>
          </a:xfrm>
          <a:prstGeom prst="bentConnector3">
            <a:avLst>
              <a:gd name="adj1" fmla="val 50000"/>
            </a:avLst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3" name="Elbow Connector 19">
            <a:extLst>
              <a:ext uri="{FF2B5EF4-FFF2-40B4-BE49-F238E27FC236}">
                <a16:creationId xmlns:a16="http://schemas.microsoft.com/office/drawing/2014/main" id="{EB433C22-6A74-4D9C-929E-F1B7EF8DC499}"/>
              </a:ext>
            </a:extLst>
          </p:cNvPr>
          <p:cNvCxnSpPr/>
          <p:nvPr/>
        </p:nvCxnSpPr>
        <p:spPr>
          <a:xfrm flipV="1">
            <a:off x="8167697" y="2774939"/>
            <a:ext cx="857264" cy="327033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4" name="Elbow Connector 24">
            <a:extLst>
              <a:ext uri="{FF2B5EF4-FFF2-40B4-BE49-F238E27FC236}">
                <a16:creationId xmlns:a16="http://schemas.microsoft.com/office/drawing/2014/main" id="{BD2009F2-854F-4147-BDA2-C65B205B9F38}"/>
              </a:ext>
            </a:extLst>
          </p:cNvPr>
          <p:cNvCxnSpPr/>
          <p:nvPr/>
        </p:nvCxnSpPr>
        <p:spPr>
          <a:xfrm flipV="1">
            <a:off x="8453451" y="3625218"/>
            <a:ext cx="500068" cy="392438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5" name="Elbow Connector 26">
            <a:extLst>
              <a:ext uri="{FF2B5EF4-FFF2-40B4-BE49-F238E27FC236}">
                <a16:creationId xmlns:a16="http://schemas.microsoft.com/office/drawing/2014/main" id="{651E1F04-FBBA-40E7-8039-66BF717E15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04713" y="4341029"/>
            <a:ext cx="902555" cy="517445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6" name="Elbow Connector 30">
            <a:extLst>
              <a:ext uri="{FF2B5EF4-FFF2-40B4-BE49-F238E27FC236}">
                <a16:creationId xmlns:a16="http://schemas.microsoft.com/office/drawing/2014/main" id="{5D5A2CC6-85B1-43F5-AF95-8248FB8A8161}"/>
              </a:ext>
            </a:extLst>
          </p:cNvPr>
          <p:cNvCxnSpPr/>
          <p:nvPr/>
        </p:nvCxnSpPr>
        <p:spPr>
          <a:xfrm rot="16199987" flipH="1">
            <a:off x="6629858" y="4594254"/>
            <a:ext cx="1242718" cy="285754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17" name="TextBox 31">
            <a:extLst>
              <a:ext uri="{FF2B5EF4-FFF2-40B4-BE49-F238E27FC236}">
                <a16:creationId xmlns:a16="http://schemas.microsoft.com/office/drawing/2014/main" id="{8C3E2627-CA74-4EB5-A85E-03D970D31865}"/>
              </a:ext>
            </a:extLst>
          </p:cNvPr>
          <p:cNvSpPr txBox="1"/>
          <p:nvPr/>
        </p:nvSpPr>
        <p:spPr>
          <a:xfrm>
            <a:off x="5912396" y="5265065"/>
            <a:ext cx="857252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Case</a:t>
            </a:r>
          </a:p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Study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18" name="Elbow Connector 33">
            <a:extLst>
              <a:ext uri="{FF2B5EF4-FFF2-40B4-BE49-F238E27FC236}">
                <a16:creationId xmlns:a16="http://schemas.microsoft.com/office/drawing/2014/main" id="{63C18CAD-C115-40DF-8ED2-5F08A4110E0A}"/>
              </a:ext>
            </a:extLst>
          </p:cNvPr>
          <p:cNvCxnSpPr/>
          <p:nvPr/>
        </p:nvCxnSpPr>
        <p:spPr>
          <a:xfrm rot="16199987" flipH="1">
            <a:off x="5462414" y="4386723"/>
            <a:ext cx="1242728" cy="571510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19" name="Elbow Connector 35">
            <a:extLst>
              <a:ext uri="{FF2B5EF4-FFF2-40B4-BE49-F238E27FC236}">
                <a16:creationId xmlns:a16="http://schemas.microsoft.com/office/drawing/2014/main" id="{0BD8B5F7-D095-4545-8678-C942A6450EDC}"/>
              </a:ext>
            </a:extLst>
          </p:cNvPr>
          <p:cNvCxnSpPr/>
          <p:nvPr/>
        </p:nvCxnSpPr>
        <p:spPr>
          <a:xfrm rot="16199987" flipV="1">
            <a:off x="6807833" y="1867836"/>
            <a:ext cx="719470" cy="571499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cxnSp>
        <p:nvCxnSpPr>
          <p:cNvPr id="20" name="Elbow Connector 40">
            <a:extLst>
              <a:ext uri="{FF2B5EF4-FFF2-40B4-BE49-F238E27FC236}">
                <a16:creationId xmlns:a16="http://schemas.microsoft.com/office/drawing/2014/main" id="{9D031E43-DBF1-4CE7-A66C-42D7035C63C9}"/>
              </a:ext>
            </a:extLst>
          </p:cNvPr>
          <p:cNvCxnSpPr>
            <a:endCxn id="7" idx="1"/>
          </p:cNvCxnSpPr>
          <p:nvPr/>
        </p:nvCxnSpPr>
        <p:spPr>
          <a:xfrm>
            <a:off x="8596358" y="4475507"/>
            <a:ext cx="642917" cy="434929"/>
          </a:xfrm>
          <a:prstGeom prst="bentConnector3">
            <a:avLst>
              <a:gd name="adj1" fmla="val 50000"/>
            </a:avLst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21" name="Oval 45">
            <a:extLst>
              <a:ext uri="{FF2B5EF4-FFF2-40B4-BE49-F238E27FC236}">
                <a16:creationId xmlns:a16="http://schemas.microsoft.com/office/drawing/2014/main" id="{4A78BC2D-709B-432B-90BA-71859E697DF4}"/>
              </a:ext>
            </a:extLst>
          </p:cNvPr>
          <p:cNvSpPr/>
          <p:nvPr/>
        </p:nvSpPr>
        <p:spPr>
          <a:xfrm>
            <a:off x="1563329" y="2186277"/>
            <a:ext cx="3603983" cy="18967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FFFFFF"/>
                </a:solidFill>
                <a:latin typeface="Arial Black" pitchFamily="34"/>
                <a:cs typeface="Arial"/>
              </a:rPr>
              <a:t> LIST OF READINGS </a:t>
            </a:r>
            <a:endParaRPr lang="en-MY" sz="2000" b="1" dirty="0">
              <a:solidFill>
                <a:srgbClr val="FFFFFF"/>
              </a:solidFill>
              <a:latin typeface="Arial Black" pitchFamily="34"/>
              <a:cs typeface="Arial"/>
            </a:endParaRPr>
          </a:p>
        </p:txBody>
      </p:sp>
      <p:sp>
        <p:nvSpPr>
          <p:cNvPr id="22" name="Down Arrow 46">
            <a:extLst>
              <a:ext uri="{FF2B5EF4-FFF2-40B4-BE49-F238E27FC236}">
                <a16:creationId xmlns:a16="http://schemas.microsoft.com/office/drawing/2014/main" id="{DB65C81F-66A5-4DAE-B503-A1219DD23BD3}"/>
              </a:ext>
            </a:extLst>
          </p:cNvPr>
          <p:cNvSpPr/>
          <p:nvPr/>
        </p:nvSpPr>
        <p:spPr>
          <a:xfrm>
            <a:off x="3452797" y="1663030"/>
            <a:ext cx="357184" cy="457841"/>
          </a:xfrm>
          <a:custGeom>
            <a:avLst>
              <a:gd name="f0" fmla="val 131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BBE0E3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Bent-Up Arrow 48">
            <a:extLst>
              <a:ext uri="{FF2B5EF4-FFF2-40B4-BE49-F238E27FC236}">
                <a16:creationId xmlns:a16="http://schemas.microsoft.com/office/drawing/2014/main" id="{930514AB-5787-4ED0-90F7-B3F92DB83EC1}"/>
              </a:ext>
            </a:extLst>
          </p:cNvPr>
          <p:cNvSpPr/>
          <p:nvPr/>
        </p:nvSpPr>
        <p:spPr>
          <a:xfrm rot="5400013">
            <a:off x="4051440" y="3222799"/>
            <a:ext cx="588661" cy="1785946"/>
          </a:xfrm>
          <a:custGeom>
            <a:avLst>
              <a:gd name="f10" fmla="val 25000"/>
              <a:gd name="f11" fmla="val 25000"/>
              <a:gd name="f12" fmla="val 250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25000"/>
              <a:gd name="f12" fmla="val 25000"/>
              <a:gd name="f13" fmla="+- 0 0 -360"/>
              <a:gd name="f14" fmla="+- 0 0 -270"/>
              <a:gd name="f15" fmla="+- 0 0 -180"/>
              <a:gd name="f16" fmla="+- 0 0 -90"/>
              <a:gd name="f17" fmla="abs f6"/>
              <a:gd name="f18" fmla="abs f7"/>
              <a:gd name="f19" fmla="abs f8"/>
              <a:gd name="f20" fmla="val f9"/>
              <a:gd name="f21" fmla="val f10"/>
              <a:gd name="f22" fmla="val f11"/>
              <a:gd name="f23" fmla="val f12"/>
              <a:gd name="f24" fmla="*/ f13 f3 1"/>
              <a:gd name="f25" fmla="*/ f14 f3 1"/>
              <a:gd name="f26" fmla="*/ f15 f3 1"/>
              <a:gd name="f27" fmla="*/ f16 f3 1"/>
              <a:gd name="f28" fmla="?: f17 f6 1"/>
              <a:gd name="f29" fmla="?: f18 f7 1"/>
              <a:gd name="f30" fmla="?: f19 f8 1"/>
              <a:gd name="f31" fmla="*/ f24 1 f5"/>
              <a:gd name="f32" fmla="*/ f25 1 f5"/>
              <a:gd name="f33" fmla="*/ f26 1 f5"/>
              <a:gd name="f34" fmla="*/ f27 1 f5"/>
              <a:gd name="f35" fmla="*/ f28 1 21600"/>
              <a:gd name="f36" fmla="*/ f29 1 21600"/>
              <a:gd name="f37" fmla="*/ 21600 f28 1"/>
              <a:gd name="f38" fmla="*/ 21600 f29 1"/>
              <a:gd name="f39" fmla="+- f31 0 f4"/>
              <a:gd name="f40" fmla="+- f32 0 f4"/>
              <a:gd name="f41" fmla="+- f33 0 f4"/>
              <a:gd name="f42" fmla="+- f34 0 f4"/>
              <a:gd name="f43" fmla="min f36 f35"/>
              <a:gd name="f44" fmla="*/ f37 1 f30"/>
              <a:gd name="f45" fmla="*/ f38 1 f30"/>
              <a:gd name="f46" fmla="val f44"/>
              <a:gd name="f47" fmla="val f45"/>
              <a:gd name="f48" fmla="*/ f20 f43 1"/>
              <a:gd name="f49" fmla="+- f47 0 f20"/>
              <a:gd name="f50" fmla="+- f46 0 f20"/>
              <a:gd name="f51" fmla="*/ f47 f43 1"/>
              <a:gd name="f52" fmla="*/ f46 f43 1"/>
              <a:gd name="f53" fmla="min f50 f49"/>
              <a:gd name="f54" fmla="*/ f53 f23 1"/>
              <a:gd name="f55" fmla="*/ f53 f22 1"/>
              <a:gd name="f56" fmla="*/ f53 f21 1"/>
              <a:gd name="f57" fmla="*/ f54 1 100000"/>
              <a:gd name="f58" fmla="*/ f55 1 50000"/>
              <a:gd name="f59" fmla="*/ f55 1 100000"/>
              <a:gd name="f60" fmla="*/ f56 1 200000"/>
              <a:gd name="f61" fmla="*/ f56 1 100000"/>
              <a:gd name="f62" fmla="+- f46 0 f58"/>
              <a:gd name="f63" fmla="+- f46 0 f59"/>
              <a:gd name="f64" fmla="+- f47 0 f61"/>
              <a:gd name="f65" fmla="+- f57 f47 0"/>
              <a:gd name="f66" fmla="*/ f57 f43 1"/>
              <a:gd name="f67" fmla="+- f63 0 f60"/>
              <a:gd name="f68" fmla="+- f63 f60 0"/>
              <a:gd name="f69" fmla="+- f64 f47 0"/>
              <a:gd name="f70" fmla="*/ f65 1 2"/>
              <a:gd name="f71" fmla="*/ f64 f43 1"/>
              <a:gd name="f72" fmla="*/ f62 f43 1"/>
              <a:gd name="f73" fmla="*/ f63 f43 1"/>
              <a:gd name="f74" fmla="*/ f68 1 2"/>
              <a:gd name="f75" fmla="*/ f69 1 2"/>
              <a:gd name="f76" fmla="*/ f68 f43 1"/>
              <a:gd name="f77" fmla="*/ f67 f43 1"/>
              <a:gd name="f78" fmla="*/ f70 f43 1"/>
              <a:gd name="f79" fmla="*/ f75 f43 1"/>
              <a:gd name="f80" fmla="*/ f74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73" y="f48"/>
              </a:cxn>
              <a:cxn ang="f40">
                <a:pos x="f72" y="f66"/>
              </a:cxn>
              <a:cxn ang="f40">
                <a:pos x="f48" y="f79"/>
              </a:cxn>
              <a:cxn ang="f41">
                <a:pos x="f80" y="f51"/>
              </a:cxn>
              <a:cxn ang="f42">
                <a:pos x="f76" y="f78"/>
              </a:cxn>
              <a:cxn ang="f42">
                <a:pos x="f52" y="f66"/>
              </a:cxn>
            </a:cxnLst>
            <a:rect l="f48" t="f71" r="f76" b="f51"/>
            <a:pathLst>
              <a:path>
                <a:moveTo>
                  <a:pt x="f48" y="f71"/>
                </a:moveTo>
                <a:lnTo>
                  <a:pt x="f77" y="f71"/>
                </a:lnTo>
                <a:lnTo>
                  <a:pt x="f77" y="f66"/>
                </a:lnTo>
                <a:lnTo>
                  <a:pt x="f72" y="f66"/>
                </a:lnTo>
                <a:lnTo>
                  <a:pt x="f73" y="f48"/>
                </a:lnTo>
                <a:lnTo>
                  <a:pt x="f52" y="f66"/>
                </a:lnTo>
                <a:lnTo>
                  <a:pt x="f76" y="f66"/>
                </a:lnTo>
                <a:lnTo>
                  <a:pt x="f76" y="f51"/>
                </a:lnTo>
                <a:lnTo>
                  <a:pt x="f48" y="f51"/>
                </a:lnTo>
                <a:close/>
              </a:path>
            </a:pathLst>
          </a:custGeom>
          <a:solidFill>
            <a:srgbClr val="BBE0E3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64E09112-F56F-43FF-8120-681B30FE83C2}"/>
              </a:ext>
            </a:extLst>
          </p:cNvPr>
          <p:cNvSpPr/>
          <p:nvPr/>
        </p:nvSpPr>
        <p:spPr>
          <a:xfrm>
            <a:off x="2309789" y="560439"/>
            <a:ext cx="2286014" cy="971783"/>
          </a:xfrm>
          <a:prstGeom prst="rect">
            <a:avLst/>
          </a:prstGeom>
          <a:solidFill>
            <a:srgbClr val="000000"/>
          </a:solidFill>
          <a:ln w="25402">
            <a:solidFill>
              <a:srgbClr val="89A4A7"/>
            </a:solidFill>
            <a:prstDash val="solid"/>
            <a:round/>
          </a:ln>
        </p:spPr>
        <p:txBody>
          <a:bodyPr vert="horz" wrap="square" lIns="88131" tIns="44066" rIns="88131" bIns="44066" anchor="ctr" anchorCtr="1" compatLnSpc="1">
            <a:noAutofit/>
          </a:bodyPr>
          <a:lstStyle/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FFFFFF"/>
                </a:solidFill>
                <a:latin typeface="Arial Black" pitchFamily="34"/>
                <a:cs typeface="Arial"/>
              </a:rPr>
              <a:t>CLOs</a:t>
            </a:r>
          </a:p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 dirty="0">
                <a:solidFill>
                  <a:srgbClr val="FFFFFF"/>
                </a:solidFill>
                <a:latin typeface="Arial Black" pitchFamily="34"/>
                <a:cs typeface="Arial"/>
              </a:rPr>
              <a:t>Table of Contents</a:t>
            </a:r>
          </a:p>
          <a:p>
            <a:pPr algn="ctr"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MY" sz="1687" b="1" dirty="0">
              <a:solidFill>
                <a:srgbClr val="FFFFFF"/>
              </a:solidFill>
              <a:latin typeface="Arial Black" pitchFamily="34"/>
              <a:cs typeface="Arial"/>
            </a:endParaRPr>
          </a:p>
        </p:txBody>
      </p:sp>
      <p:sp>
        <p:nvSpPr>
          <p:cNvPr id="26" name="TextBox 55">
            <a:extLst>
              <a:ext uri="{FF2B5EF4-FFF2-40B4-BE49-F238E27FC236}">
                <a16:creationId xmlns:a16="http://schemas.microsoft.com/office/drawing/2014/main" id="{E9280390-4078-4D88-AD28-7DD58471AA3C}"/>
              </a:ext>
            </a:extLst>
          </p:cNvPr>
          <p:cNvSpPr txBox="1"/>
          <p:nvPr/>
        </p:nvSpPr>
        <p:spPr>
          <a:xfrm>
            <a:off x="4524362" y="5325788"/>
            <a:ext cx="1143006" cy="60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8131" tIns="44066" rIns="88131" bIns="44066" anchor="t" anchorCtr="0" compatLnSpc="1">
            <a:spAutoFit/>
          </a:bodyPr>
          <a:lstStyle/>
          <a:p>
            <a:pPr defTabSz="11016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87" b="1">
                <a:solidFill>
                  <a:srgbClr val="000000"/>
                </a:solidFill>
                <a:latin typeface="Arial" pitchFamily="34"/>
                <a:cs typeface="Arial" pitchFamily="34"/>
              </a:rPr>
              <a:t>Digital Library</a:t>
            </a:r>
            <a:endParaRPr lang="en-MY" sz="1687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27" name="Elbow Connector 57">
            <a:extLst>
              <a:ext uri="{FF2B5EF4-FFF2-40B4-BE49-F238E27FC236}">
                <a16:creationId xmlns:a16="http://schemas.microsoft.com/office/drawing/2014/main" id="{E940439F-EFC3-4639-B8CB-84EC98E4B6B1}"/>
              </a:ext>
            </a:extLst>
          </p:cNvPr>
          <p:cNvCxnSpPr>
            <a:cxnSpLocks/>
          </p:cNvCxnSpPr>
          <p:nvPr/>
        </p:nvCxnSpPr>
        <p:spPr>
          <a:xfrm rot="5400000">
            <a:off x="4791063" y="4446191"/>
            <a:ext cx="1125036" cy="372538"/>
          </a:xfrm>
          <a:prstGeom prst="bentConnector3">
            <a:avLst/>
          </a:prstGeom>
          <a:noFill/>
          <a:ln w="9528">
            <a:solidFill>
              <a:srgbClr val="B6DCDF"/>
            </a:solidFill>
            <a:prstDash val="solid"/>
            <a:round/>
            <a:tailEnd type="arrow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A77B2-49F0-4E49-9853-BF16EEDA106E}"/>
              </a:ext>
            </a:extLst>
          </p:cNvPr>
          <p:cNvSpPr/>
          <p:nvPr/>
        </p:nvSpPr>
        <p:spPr>
          <a:xfrm>
            <a:off x="1206267" y="4594813"/>
            <a:ext cx="19123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Model 2</a:t>
            </a:r>
          </a:p>
          <a:p>
            <a:pPr algn="ctr"/>
            <a:r>
              <a:rPr lang="en-US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Readings</a:t>
            </a:r>
            <a:endParaRPr lang="en-US" sz="3600" b="1" cap="none" spc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82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 result for chat in moodle">
            <a:extLst>
              <a:ext uri="{FF2B5EF4-FFF2-40B4-BE49-F238E27FC236}">
                <a16:creationId xmlns:a16="http://schemas.microsoft.com/office/drawing/2014/main" id="{C1AD9634-1689-4DAB-9213-9445F6E4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04" y="4754322"/>
            <a:ext cx="2579374" cy="14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EB4E963-0BB0-4EF4-84DF-A27DD118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32" y="738935"/>
            <a:ext cx="5111318" cy="42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769" y="401828"/>
            <a:ext cx="4190538" cy="5420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089" tIns="55046" rIns="110089" bIns="55046">
            <a:spAutoFit/>
          </a:bodyPr>
          <a:lstStyle/>
          <a:p>
            <a:pPr marL="327059" indent="-327059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Interaction Design </a:t>
            </a:r>
          </a:p>
        </p:txBody>
      </p:sp>
      <p:pic>
        <p:nvPicPr>
          <p:cNvPr id="5122" name="Picture 2" descr="Image result for whatsapp">
            <a:extLst>
              <a:ext uri="{FF2B5EF4-FFF2-40B4-BE49-F238E27FC236}">
                <a16:creationId xmlns:a16="http://schemas.microsoft.com/office/drawing/2014/main" id="{7940979F-320B-4A7C-9A1B-B244BBC8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74" y="2136935"/>
            <a:ext cx="1376201" cy="10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acebook">
            <a:extLst>
              <a:ext uri="{FF2B5EF4-FFF2-40B4-BE49-F238E27FC236}">
                <a16:creationId xmlns:a16="http://schemas.microsoft.com/office/drawing/2014/main" id="{97D06852-9A31-4D09-AA42-4096C53E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14" y="1267083"/>
            <a:ext cx="2494781" cy="7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mail">
            <a:extLst>
              <a:ext uri="{FF2B5EF4-FFF2-40B4-BE49-F238E27FC236}">
                <a16:creationId xmlns:a16="http://schemas.microsoft.com/office/drawing/2014/main" id="{C53AFCB6-C7DE-472C-B8EF-4BA6A07E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75" y="5306784"/>
            <a:ext cx="1006005" cy="9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quiz">
            <a:extLst>
              <a:ext uri="{FF2B5EF4-FFF2-40B4-BE49-F238E27FC236}">
                <a16:creationId xmlns:a16="http://schemas.microsoft.com/office/drawing/2014/main" id="{9D2662F5-EF35-444E-8CF9-EF134239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1" y="2030478"/>
            <a:ext cx="1505744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elegram">
            <a:extLst>
              <a:ext uri="{FF2B5EF4-FFF2-40B4-BE49-F238E27FC236}">
                <a16:creationId xmlns:a16="http://schemas.microsoft.com/office/drawing/2014/main" id="{20B54061-9646-4FF7-A018-04EC76AC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9" y="3753140"/>
            <a:ext cx="1847094" cy="12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C57428-DFFA-4611-BC6E-F7756D582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856" y="3385719"/>
            <a:ext cx="1160901" cy="1160901"/>
          </a:xfrm>
          <a:prstGeom prst="rect">
            <a:avLst/>
          </a:prstGeom>
        </p:spPr>
      </p:pic>
      <p:pic>
        <p:nvPicPr>
          <p:cNvPr id="5134" name="Picture 14" descr="Image result for blog">
            <a:extLst>
              <a:ext uri="{FF2B5EF4-FFF2-40B4-BE49-F238E27FC236}">
                <a16:creationId xmlns:a16="http://schemas.microsoft.com/office/drawing/2014/main" id="{FF51B0CF-8AA8-4CEE-9266-833B9A4C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5" y="4647714"/>
            <a:ext cx="1544960" cy="11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website">
            <a:extLst>
              <a:ext uri="{FF2B5EF4-FFF2-40B4-BE49-F238E27FC236}">
                <a16:creationId xmlns:a16="http://schemas.microsoft.com/office/drawing/2014/main" id="{24641EAE-C076-46C2-861E-7E59D098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02" y="3351557"/>
            <a:ext cx="1917589" cy="10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facetime">
            <a:extLst>
              <a:ext uri="{FF2B5EF4-FFF2-40B4-BE49-F238E27FC236}">
                <a16:creationId xmlns:a16="http://schemas.microsoft.com/office/drawing/2014/main" id="{39D49A3E-09C2-4AD1-B7A7-B8D59585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13" y="431787"/>
            <a:ext cx="1856619" cy="6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 result for video conferencing">
            <a:extLst>
              <a:ext uri="{FF2B5EF4-FFF2-40B4-BE49-F238E27FC236}">
                <a16:creationId xmlns:a16="http://schemas.microsoft.com/office/drawing/2014/main" id="{16B3DF8E-5E6B-4282-90CA-2A82EA15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21" y="5236799"/>
            <a:ext cx="2227715" cy="13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mage result for gamification">
            <a:extLst>
              <a:ext uri="{FF2B5EF4-FFF2-40B4-BE49-F238E27FC236}">
                <a16:creationId xmlns:a16="http://schemas.microsoft.com/office/drawing/2014/main" id="{F278B029-4830-42AC-9001-DB061408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1" y="2830540"/>
            <a:ext cx="2306777" cy="10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wealthforumezine.net/App_Themes/common/images/DiscussionForum.jpg">
            <a:extLst>
              <a:ext uri="{FF2B5EF4-FFF2-40B4-BE49-F238E27FC236}">
                <a16:creationId xmlns:a16="http://schemas.microsoft.com/office/drawing/2014/main" id="{589BDDF9-8FAB-4FE9-911E-04E9D78B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61" y="1619199"/>
            <a:ext cx="2350792" cy="4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zoom">
            <a:extLst>
              <a:ext uri="{FF2B5EF4-FFF2-40B4-BE49-F238E27FC236}">
                <a16:creationId xmlns:a16="http://schemas.microsoft.com/office/drawing/2014/main" id="{3F7EEE3D-B5D5-4DF3-A329-3EC75F95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92" y="2136935"/>
            <a:ext cx="1604842" cy="8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]chatbots">
            <a:extLst>
              <a:ext uri="{FF2B5EF4-FFF2-40B4-BE49-F238E27FC236}">
                <a16:creationId xmlns:a16="http://schemas.microsoft.com/office/drawing/2014/main" id="{39E3008D-2A5B-419C-A00C-4300C82B8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3549" r="46238" b="64239"/>
          <a:stretch/>
        </p:blipFill>
        <p:spPr bwMode="auto">
          <a:xfrm>
            <a:off x="8181283" y="4739615"/>
            <a:ext cx="1699801" cy="3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]chatbots">
            <a:extLst>
              <a:ext uri="{FF2B5EF4-FFF2-40B4-BE49-F238E27FC236}">
                <a16:creationId xmlns:a16="http://schemas.microsoft.com/office/drawing/2014/main" id="{AD2E4AB4-7345-4BFD-8249-7FCDCD82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6" t="5303" r="2946" b="22543"/>
          <a:stretch/>
        </p:blipFill>
        <p:spPr bwMode="auto">
          <a:xfrm>
            <a:off x="9959376" y="4515987"/>
            <a:ext cx="1037924" cy="10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bigbluebutton in moodle">
            <a:extLst>
              <a:ext uri="{FF2B5EF4-FFF2-40B4-BE49-F238E27FC236}">
                <a16:creationId xmlns:a16="http://schemas.microsoft.com/office/drawing/2014/main" id="{55F7F280-6EEA-4375-BC70-6C8CBFF6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38" y="672855"/>
            <a:ext cx="935902" cy="9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BAA4E2-8403-4F63-BFCC-C62507851005}"/>
              </a:ext>
            </a:extLst>
          </p:cNvPr>
          <p:cNvSpPr txBox="1"/>
          <p:nvPr/>
        </p:nvSpPr>
        <p:spPr>
          <a:xfrm>
            <a:off x="8243640" y="901555"/>
            <a:ext cx="215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Big Blue Button</a:t>
            </a:r>
          </a:p>
        </p:txBody>
      </p:sp>
      <p:pic>
        <p:nvPicPr>
          <p:cNvPr id="5" name="Picture 4" descr="Image result for webex">
            <a:extLst>
              <a:ext uri="{FF2B5EF4-FFF2-40B4-BE49-F238E27FC236}">
                <a16:creationId xmlns:a16="http://schemas.microsoft.com/office/drawing/2014/main" id="{2A657243-7E3C-417A-8BB4-3B4F4545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55" y="4917956"/>
            <a:ext cx="1624969" cy="150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7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769" y="401828"/>
            <a:ext cx="4190538" cy="5420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0089" tIns="55046" rIns="110089" bIns="55046">
            <a:spAutoFit/>
          </a:bodyPr>
          <a:lstStyle/>
          <a:p>
            <a:pPr marL="327059" indent="-327059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Assessment Design 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1A9C2145-4402-49E0-8306-D7B518BCEF41}"/>
              </a:ext>
            </a:extLst>
          </p:cNvPr>
          <p:cNvSpPr txBox="1"/>
          <p:nvPr/>
        </p:nvSpPr>
        <p:spPr>
          <a:xfrm>
            <a:off x="1338248" y="2845837"/>
            <a:ext cx="3528852" cy="19440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assessment</a:t>
            </a:r>
            <a:endParaRPr lang="en-MY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Take-home exams</a:t>
            </a:r>
            <a:endParaRPr lang="en-MY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Open-book exams</a:t>
            </a:r>
            <a:endParaRPr lang="en-MY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Image result for alternative assessment">
            <a:extLst>
              <a:ext uri="{FF2B5EF4-FFF2-40B4-BE49-F238E27FC236}">
                <a16:creationId xmlns:a16="http://schemas.microsoft.com/office/drawing/2014/main" id="{485B085F-0E6C-4B8D-BA07-FD7C96B2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771" r="26689" b="78146"/>
          <a:stretch/>
        </p:blipFill>
        <p:spPr bwMode="auto">
          <a:xfrm>
            <a:off x="5481550" y="355064"/>
            <a:ext cx="4322618" cy="5888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5">
            <a:extLst>
              <a:ext uri="{FF2B5EF4-FFF2-40B4-BE49-F238E27FC236}">
                <a16:creationId xmlns:a16="http://schemas.microsoft.com/office/drawing/2014/main" id="{619635EE-8699-4755-A0A3-D0ACF6F611F7}"/>
              </a:ext>
            </a:extLst>
          </p:cNvPr>
          <p:cNvSpPr txBox="1"/>
          <p:nvPr/>
        </p:nvSpPr>
        <p:spPr>
          <a:xfrm>
            <a:off x="5689019" y="2314552"/>
            <a:ext cx="4873788" cy="231840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Work-based – assignments</a:t>
            </a:r>
          </a:p>
          <a:p>
            <a:pPr algn="l"/>
            <a:r>
              <a:rPr lang="en-MY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 assignments</a:t>
            </a:r>
          </a:p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Audio assignment</a:t>
            </a:r>
            <a:endParaRPr lang="en-MY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Competency-based</a:t>
            </a:r>
            <a:endParaRPr lang="en-MY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MY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portfolios</a:t>
            </a:r>
          </a:p>
          <a:p>
            <a:pPr algn="l"/>
            <a:r>
              <a:rPr lang="en-MY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Mini-projects</a:t>
            </a:r>
            <a:r>
              <a:rPr lang="en-MY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MY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098" name="Picture 2" descr="Image result for authentication">
            <a:extLst>
              <a:ext uri="{FF2B5EF4-FFF2-40B4-BE49-F238E27FC236}">
                <a16:creationId xmlns:a16="http://schemas.microsoft.com/office/drawing/2014/main" id="{13578141-124A-4DC0-ABF5-9172CB5DB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-2923" r="20799" b="88185"/>
          <a:stretch/>
        </p:blipFill>
        <p:spPr bwMode="auto">
          <a:xfrm>
            <a:off x="5110155" y="1498589"/>
            <a:ext cx="3265140" cy="4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giarism">
            <a:extLst>
              <a:ext uri="{FF2B5EF4-FFF2-40B4-BE49-F238E27FC236}">
                <a16:creationId xmlns:a16="http://schemas.microsoft.com/office/drawing/2014/main" id="{50D075F1-F596-4997-A0E1-1812B641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1" y="1214985"/>
            <a:ext cx="2132406" cy="10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eliability">
            <a:extLst>
              <a:ext uri="{FF2B5EF4-FFF2-40B4-BE49-F238E27FC236}">
                <a16:creationId xmlns:a16="http://schemas.microsoft.com/office/drawing/2014/main" id="{CCAC4DBC-1903-4D55-AA9A-CCFE7201A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24698" r="5240" b="27475"/>
          <a:stretch/>
        </p:blipFill>
        <p:spPr bwMode="auto">
          <a:xfrm>
            <a:off x="8256024" y="4567900"/>
            <a:ext cx="2846907" cy="11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validity">
            <a:extLst>
              <a:ext uri="{FF2B5EF4-FFF2-40B4-BE49-F238E27FC236}">
                <a16:creationId xmlns:a16="http://schemas.microsoft.com/office/drawing/2014/main" id="{5729C56C-83FB-4775-BD30-EC216F8A1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/>
          <a:stretch/>
        </p:blipFill>
        <p:spPr bwMode="auto">
          <a:xfrm rot="21071871">
            <a:off x="1673360" y="4692176"/>
            <a:ext cx="2072297" cy="7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9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353E56-6943-4DE5-B5EC-512D1F7C524E}"/>
              </a:ext>
            </a:extLst>
          </p:cNvPr>
          <p:cNvSpPr txBox="1"/>
          <p:nvPr/>
        </p:nvSpPr>
        <p:spPr>
          <a:xfrm>
            <a:off x="1067139" y="841673"/>
            <a:ext cx="526416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2800" dirty="0">
                <a:latin typeface="Gill Sans Ultra Bold" panose="020B0A02020104020203" pitchFamily="34" charset="0"/>
              </a:rPr>
              <a:t>Harnessing Technology to ……..</a:t>
            </a:r>
          </a:p>
        </p:txBody>
      </p:sp>
      <p:pic>
        <p:nvPicPr>
          <p:cNvPr id="7172" name="Picture 4" descr="Image result for thesis">
            <a:extLst>
              <a:ext uri="{FF2B5EF4-FFF2-40B4-BE49-F238E27FC236}">
                <a16:creationId xmlns:a16="http://schemas.microsoft.com/office/drawing/2014/main" id="{D845AC54-1130-486F-9F91-7FDC7E950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31873"/>
          <a:stretch/>
        </p:blipFill>
        <p:spPr bwMode="auto">
          <a:xfrm rot="209969">
            <a:off x="7019048" y="2284475"/>
            <a:ext cx="3691418" cy="11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dissertation">
            <a:extLst>
              <a:ext uri="{FF2B5EF4-FFF2-40B4-BE49-F238E27FC236}">
                <a16:creationId xmlns:a16="http://schemas.microsoft.com/office/drawing/2014/main" id="{53DD5417-75D1-41BC-96D8-BF1DD0645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2" b="33208"/>
          <a:stretch/>
        </p:blipFill>
        <p:spPr bwMode="auto">
          <a:xfrm>
            <a:off x="6852790" y="3357267"/>
            <a:ext cx="4065705" cy="11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project paper">
            <a:extLst>
              <a:ext uri="{FF2B5EF4-FFF2-40B4-BE49-F238E27FC236}">
                <a16:creationId xmlns:a16="http://schemas.microsoft.com/office/drawing/2014/main" id="{E37451B4-E59D-4A6E-9F94-B139D71C5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19070" r="16551" b="64079"/>
          <a:stretch/>
        </p:blipFill>
        <p:spPr bwMode="auto">
          <a:xfrm rot="342129">
            <a:off x="6921855" y="4904246"/>
            <a:ext cx="3784016" cy="9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Image result for student struggling">
            <a:extLst>
              <a:ext uri="{FF2B5EF4-FFF2-40B4-BE49-F238E27FC236}">
                <a16:creationId xmlns:a16="http://schemas.microsoft.com/office/drawing/2014/main" id="{D25AD875-33B4-4E2E-9722-907756CC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63" y="1795780"/>
            <a:ext cx="4001316" cy="26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dissertation">
            <a:extLst>
              <a:ext uri="{FF2B5EF4-FFF2-40B4-BE49-F238E27FC236}">
                <a16:creationId xmlns:a16="http://schemas.microsoft.com/office/drawing/2014/main" id="{7938A376-1473-4C47-B081-21BA791A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11810"/>
          <a:stretch/>
        </p:blipFill>
        <p:spPr bwMode="auto">
          <a:xfrm>
            <a:off x="1698563" y="4159328"/>
            <a:ext cx="4001316" cy="21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C954F5-DF7D-41EF-AE42-2E9563774A54}"/>
              </a:ext>
            </a:extLst>
          </p:cNvPr>
          <p:cNvSpPr/>
          <p:nvPr/>
        </p:nvSpPr>
        <p:spPr>
          <a:xfrm>
            <a:off x="7268705" y="838219"/>
            <a:ext cx="3649790" cy="91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MY" sz="4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…..</a:t>
            </a:r>
          </a:p>
        </p:txBody>
      </p:sp>
    </p:spTree>
    <p:extLst>
      <p:ext uri="{BB962C8B-B14F-4D97-AF65-F5344CB8AC3E}">
        <p14:creationId xmlns:p14="http://schemas.microsoft.com/office/powerpoint/2010/main" val="343175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2690F44-1A4B-43CC-B42C-DFFB1DD5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21" y="3165014"/>
            <a:ext cx="65" cy="321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4443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CE24FA-8FF2-4519-8E00-D4FB2D5605C6}"/>
              </a:ext>
            </a:extLst>
          </p:cNvPr>
          <p:cNvSpPr/>
          <p:nvPr/>
        </p:nvSpPr>
        <p:spPr>
          <a:xfrm>
            <a:off x="996207" y="1421959"/>
            <a:ext cx="2687781" cy="15842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tx1"/>
                </a:solidFill>
              </a:rPr>
              <a:t>COMPULSORY</a:t>
            </a:r>
          </a:p>
          <a:p>
            <a:pPr algn="ctr"/>
            <a:r>
              <a:rPr lang="en-MY" sz="2400" b="1" dirty="0">
                <a:solidFill>
                  <a:schemeClr val="tx1"/>
                </a:solidFill>
              </a:rPr>
              <a:t>Online Research </a:t>
            </a:r>
          </a:p>
          <a:p>
            <a:pPr algn="ctr"/>
            <a:r>
              <a:rPr lang="en-MY" sz="2400" b="1" dirty="0">
                <a:solidFill>
                  <a:schemeClr val="tx1"/>
                </a:solidFill>
              </a:rPr>
              <a:t>Methodology Modules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BC7BA-E0CE-47F4-BA4B-954693A3149F}"/>
              </a:ext>
            </a:extLst>
          </p:cNvPr>
          <p:cNvSpPr txBox="1"/>
          <p:nvPr/>
        </p:nvSpPr>
        <p:spPr>
          <a:xfrm>
            <a:off x="3739343" y="1440656"/>
            <a:ext cx="494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i="1" dirty="0"/>
              <a:t>1. Quantitative Research Methods</a:t>
            </a:r>
          </a:p>
          <a:p>
            <a:r>
              <a:rPr lang="en-MY" sz="2400" b="1" i="1" dirty="0"/>
              <a:t>2. Qualitative Research Methods</a:t>
            </a:r>
          </a:p>
          <a:p>
            <a:r>
              <a:rPr lang="en-MY" sz="2400" b="1" i="1" dirty="0"/>
              <a:t>3. Doing a Research Proposal</a:t>
            </a:r>
          </a:p>
          <a:p>
            <a:r>
              <a:rPr lang="en-MY" sz="2400" b="1" i="1" dirty="0"/>
              <a:t>4. Writing the Thesis or Project Paper</a:t>
            </a:r>
          </a:p>
          <a:p>
            <a:r>
              <a:rPr lang="en-MY" sz="2400" b="1" i="1" dirty="0"/>
              <a:t>5. Thesis Defence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F7684-C703-40EF-8E63-3A717D1ED018}"/>
              </a:ext>
            </a:extLst>
          </p:cNvPr>
          <p:cNvSpPr txBox="1"/>
          <p:nvPr/>
        </p:nvSpPr>
        <p:spPr>
          <a:xfrm>
            <a:off x="743307" y="503373"/>
            <a:ext cx="448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  <a:t>Doctoral Programmes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76156-A381-4590-83D6-B2796100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94" y="4348496"/>
            <a:ext cx="3833577" cy="215533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F738BF4-DA1E-461D-9FAC-D2537020B0D9}"/>
              </a:ext>
            </a:extLst>
          </p:cNvPr>
          <p:cNvSpPr/>
          <p:nvPr/>
        </p:nvSpPr>
        <p:spPr>
          <a:xfrm>
            <a:off x="5483492" y="4990575"/>
            <a:ext cx="1681994" cy="4710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3E8A986-92C1-4D99-943B-F87FDDDDBD59}"/>
              </a:ext>
            </a:extLst>
          </p:cNvPr>
          <p:cNvSpPr/>
          <p:nvPr/>
        </p:nvSpPr>
        <p:spPr>
          <a:xfrm>
            <a:off x="2975930" y="3172852"/>
            <a:ext cx="652703" cy="63113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7B73D-94FD-4C11-9661-416E227C3974}"/>
              </a:ext>
            </a:extLst>
          </p:cNvPr>
          <p:cNvSpPr txBox="1"/>
          <p:nvPr/>
        </p:nvSpPr>
        <p:spPr>
          <a:xfrm>
            <a:off x="2284052" y="3803983"/>
            <a:ext cx="225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Take Test Online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979AA-B674-46BD-B467-B3F06DDFAA12}"/>
              </a:ext>
            </a:extLst>
          </p:cNvPr>
          <p:cNvSpPr txBox="1"/>
          <p:nvPr/>
        </p:nvSpPr>
        <p:spPr>
          <a:xfrm>
            <a:off x="5533627" y="4454439"/>
            <a:ext cx="140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Awarded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F1CB8-9FE4-44CC-A891-898D2E00FE80}"/>
              </a:ext>
            </a:extLst>
          </p:cNvPr>
          <p:cNvSpPr txBox="1"/>
          <p:nvPr/>
        </p:nvSpPr>
        <p:spPr>
          <a:xfrm>
            <a:off x="9045010" y="1994654"/>
            <a:ext cx="240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Practice Tests Online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B8D77B5-938C-4CD4-9BE3-FCF22B3BA5B1}"/>
              </a:ext>
            </a:extLst>
          </p:cNvPr>
          <p:cNvSpPr/>
          <p:nvPr/>
        </p:nvSpPr>
        <p:spPr>
          <a:xfrm>
            <a:off x="8472391" y="2158888"/>
            <a:ext cx="552174" cy="38792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8194" name="Picture 2" descr="Image result for certificate of achievement">
            <a:extLst>
              <a:ext uri="{FF2B5EF4-FFF2-40B4-BE49-F238E27FC236}">
                <a16:creationId xmlns:a16="http://schemas.microsoft.com/office/drawing/2014/main" id="{E915E457-674D-4BB0-A124-B5AC01C2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19" y="3379648"/>
            <a:ext cx="3722701" cy="30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5D1179-D8C2-40F1-97C0-FBF8A9791FF3}"/>
              </a:ext>
            </a:extLst>
          </p:cNvPr>
          <p:cNvSpPr txBox="1"/>
          <p:nvPr/>
        </p:nvSpPr>
        <p:spPr>
          <a:xfrm>
            <a:off x="6096000" y="440255"/>
            <a:ext cx="448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Valmikiacademy.com</a:t>
            </a:r>
          </a:p>
        </p:txBody>
      </p:sp>
    </p:spTree>
    <p:extLst>
      <p:ext uri="{BB962C8B-B14F-4D97-AF65-F5344CB8AC3E}">
        <p14:creationId xmlns:p14="http://schemas.microsoft.com/office/powerpoint/2010/main" val="132242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micro credential">
            <a:extLst>
              <a:ext uri="{FF2B5EF4-FFF2-40B4-BE49-F238E27FC236}">
                <a16:creationId xmlns:a16="http://schemas.microsoft.com/office/drawing/2014/main" id="{9B8DD648-48A3-41F4-8478-3BFEA158E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32978" b="15012"/>
          <a:stretch/>
        </p:blipFill>
        <p:spPr bwMode="auto">
          <a:xfrm>
            <a:off x="2952201" y="665242"/>
            <a:ext cx="5828000" cy="180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cro credential disruptive innovation">
            <a:extLst>
              <a:ext uri="{FF2B5EF4-FFF2-40B4-BE49-F238E27FC236}">
                <a16:creationId xmlns:a16="http://schemas.microsoft.com/office/drawing/2014/main" id="{949B59B4-DDD2-44EC-AD9F-97AE0C3E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5" y="2522002"/>
            <a:ext cx="4345171" cy="21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verage">
            <a:extLst>
              <a:ext uri="{FF2B5EF4-FFF2-40B4-BE49-F238E27FC236}">
                <a16:creationId xmlns:a16="http://schemas.microsoft.com/office/drawing/2014/main" id="{D5A0C9CE-01CB-408F-847C-2D44EB32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6" y="2473511"/>
            <a:ext cx="3374368" cy="22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B440E1-D13B-495A-A8E5-60DB723B764B}"/>
              </a:ext>
            </a:extLst>
          </p:cNvPr>
          <p:cNvSpPr/>
          <p:nvPr/>
        </p:nvSpPr>
        <p:spPr>
          <a:xfrm>
            <a:off x="2678058" y="4831948"/>
            <a:ext cx="6034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Future of Education?</a:t>
            </a:r>
          </a:p>
        </p:txBody>
      </p:sp>
    </p:spTree>
    <p:extLst>
      <p:ext uri="{BB962C8B-B14F-4D97-AF65-F5344CB8AC3E}">
        <p14:creationId xmlns:p14="http://schemas.microsoft.com/office/powerpoint/2010/main" val="133538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357D9-0C8E-4AD1-B422-D2AB82ADCD05}"/>
              </a:ext>
            </a:extLst>
          </p:cNvPr>
          <p:cNvSpPr/>
          <p:nvPr/>
        </p:nvSpPr>
        <p:spPr>
          <a:xfrm>
            <a:off x="532227" y="2508253"/>
            <a:ext cx="46290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Changing Profile of Learners</a:t>
            </a:r>
          </a:p>
        </p:txBody>
      </p:sp>
      <p:pic>
        <p:nvPicPr>
          <p:cNvPr id="1026" name="Picture 2" descr="Image result for future icon">
            <a:extLst>
              <a:ext uri="{FF2B5EF4-FFF2-40B4-BE49-F238E27FC236}">
                <a16:creationId xmlns:a16="http://schemas.microsoft.com/office/drawing/2014/main" id="{A96E6E1A-9725-42F7-9606-20583502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8" y="33129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en universities">
            <a:extLst>
              <a:ext uri="{FF2B5EF4-FFF2-40B4-BE49-F238E27FC236}">
                <a16:creationId xmlns:a16="http://schemas.microsoft.com/office/drawing/2014/main" id="{C0F13B03-C417-4BA5-A254-AB3328A4A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53735" r="34086" b="28182"/>
          <a:stretch/>
        </p:blipFill>
        <p:spPr bwMode="auto">
          <a:xfrm>
            <a:off x="6417980" y="748105"/>
            <a:ext cx="3958276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99E578-FA92-4E75-B263-6229B8BDDF9F}"/>
              </a:ext>
            </a:extLst>
          </p:cNvPr>
          <p:cNvSpPr/>
          <p:nvPr/>
        </p:nvSpPr>
        <p:spPr>
          <a:xfrm>
            <a:off x="1288011" y="4264802"/>
            <a:ext cx="38733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Harnessing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62087C-9482-4B23-94E9-9691341EC3E7}"/>
              </a:ext>
            </a:extLst>
          </p:cNvPr>
          <p:cNvSpPr/>
          <p:nvPr/>
        </p:nvSpPr>
        <p:spPr>
          <a:xfrm>
            <a:off x="885819" y="3439541"/>
            <a:ext cx="2906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Learner Support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B2E1B-063F-4B71-8136-506118D35437}"/>
              </a:ext>
            </a:extLst>
          </p:cNvPr>
          <p:cNvSpPr/>
          <p:nvPr/>
        </p:nvSpPr>
        <p:spPr>
          <a:xfrm>
            <a:off x="7699122" y="5370412"/>
            <a:ext cx="31588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Quality Assurance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6E3EA-8C7B-4360-A2D1-9F4043FC6F9A}"/>
              </a:ext>
            </a:extLst>
          </p:cNvPr>
          <p:cNvSpPr/>
          <p:nvPr/>
        </p:nvSpPr>
        <p:spPr>
          <a:xfrm>
            <a:off x="7151123" y="4479387"/>
            <a:ext cx="32518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Staff Development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D6476-1DD7-4F34-809A-0A17F2317284}"/>
              </a:ext>
            </a:extLst>
          </p:cNvPr>
          <p:cNvSpPr/>
          <p:nvPr/>
        </p:nvSpPr>
        <p:spPr>
          <a:xfrm>
            <a:off x="6783664" y="3701151"/>
            <a:ext cx="47922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Assessment of Competencies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CC77BC-4500-462D-B3A5-E6183393DBB8}"/>
              </a:ext>
            </a:extLst>
          </p:cNvPr>
          <p:cNvSpPr/>
          <p:nvPr/>
        </p:nvSpPr>
        <p:spPr>
          <a:xfrm>
            <a:off x="5997607" y="2440794"/>
            <a:ext cx="401526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Skills Development and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599AE-A378-466A-9D7E-275F1613B8E1}"/>
              </a:ext>
            </a:extLst>
          </p:cNvPr>
          <p:cNvSpPr/>
          <p:nvPr/>
        </p:nvSpPr>
        <p:spPr>
          <a:xfrm>
            <a:off x="532227" y="5184299"/>
            <a:ext cx="6681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Roundtable of Vice Chancellors of Commonwealth Open Universities in Asia and Africa, 23-24 April 2019, New Delhi, India </a:t>
            </a:r>
          </a:p>
        </p:txBody>
      </p:sp>
      <p:pic>
        <p:nvPicPr>
          <p:cNvPr id="4" name="Picture 2" descr="Image result for 7 challenges">
            <a:extLst>
              <a:ext uri="{FF2B5EF4-FFF2-40B4-BE49-F238E27FC236}">
                <a16:creationId xmlns:a16="http://schemas.microsoft.com/office/drawing/2014/main" id="{D1EC5777-D34B-45CD-A720-9A436A639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7117" r="13128" b="66699"/>
          <a:stretch/>
        </p:blipFill>
        <p:spPr bwMode="auto">
          <a:xfrm rot="705851">
            <a:off x="3097671" y="880139"/>
            <a:ext cx="3158879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0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ntinuous professional development">
            <a:extLst>
              <a:ext uri="{FF2B5EF4-FFF2-40B4-BE49-F238E27FC236}">
                <a16:creationId xmlns:a16="http://schemas.microsoft.com/office/drawing/2014/main" id="{9792F868-C72D-45DD-A2AD-876655609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9507" r="8046" b="13930"/>
          <a:stretch/>
        </p:blipFill>
        <p:spPr bwMode="auto">
          <a:xfrm>
            <a:off x="8374403" y="2802321"/>
            <a:ext cx="3428742" cy="23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learning on demand">
            <a:extLst>
              <a:ext uri="{FF2B5EF4-FFF2-40B4-BE49-F238E27FC236}">
                <a16:creationId xmlns:a16="http://schemas.microsoft.com/office/drawing/2014/main" id="{F0BEA4F0-1F62-46DF-9B37-BF0B4BC15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236" b="39417"/>
          <a:stretch/>
        </p:blipFill>
        <p:spPr bwMode="auto">
          <a:xfrm>
            <a:off x="4012132" y="477838"/>
            <a:ext cx="7789336" cy="25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earning on demand">
            <a:extLst>
              <a:ext uri="{FF2B5EF4-FFF2-40B4-BE49-F238E27FC236}">
                <a16:creationId xmlns:a16="http://schemas.microsoft.com/office/drawing/2014/main" id="{FF95214E-0E92-41FF-9765-7BBADB58C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68112" r="2294" b="10536"/>
          <a:stretch/>
        </p:blipFill>
        <p:spPr bwMode="auto">
          <a:xfrm>
            <a:off x="501368" y="1859722"/>
            <a:ext cx="4890655" cy="8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kills gap">
            <a:extLst>
              <a:ext uri="{FF2B5EF4-FFF2-40B4-BE49-F238E27FC236}">
                <a16:creationId xmlns:a16="http://schemas.microsoft.com/office/drawing/2014/main" id="{923CFEA0-2987-489F-BA23-81775093E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9"/>
          <a:stretch/>
        </p:blipFill>
        <p:spPr bwMode="auto">
          <a:xfrm>
            <a:off x="415354" y="2787475"/>
            <a:ext cx="2854686" cy="27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duate employability">
            <a:extLst>
              <a:ext uri="{FF2B5EF4-FFF2-40B4-BE49-F238E27FC236}">
                <a16:creationId xmlns:a16="http://schemas.microsoft.com/office/drawing/2014/main" id="{6568DA28-5EBF-4F1C-B895-F53D7B989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2166" b="63776"/>
          <a:stretch/>
        </p:blipFill>
        <p:spPr bwMode="auto">
          <a:xfrm>
            <a:off x="3853722" y="3165572"/>
            <a:ext cx="3605705" cy="8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pskilling">
            <a:extLst>
              <a:ext uri="{FF2B5EF4-FFF2-40B4-BE49-F238E27FC236}">
                <a16:creationId xmlns:a16="http://schemas.microsoft.com/office/drawing/2014/main" id="{4AA6652E-2268-4BE5-8C25-B59D534B2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48490" r="2458" b="39685"/>
          <a:stretch/>
        </p:blipFill>
        <p:spPr bwMode="auto">
          <a:xfrm>
            <a:off x="3468730" y="4178568"/>
            <a:ext cx="4755982" cy="5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D992BC-8B26-44CE-A073-25A9214C9361}"/>
              </a:ext>
            </a:extLst>
          </p:cNvPr>
          <p:cNvSpPr/>
          <p:nvPr/>
        </p:nvSpPr>
        <p:spPr>
          <a:xfrm>
            <a:off x="511052" y="397786"/>
            <a:ext cx="29126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Meeting the 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needs …..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34" name="Picture 10" descr="Image result for update">
            <a:extLst>
              <a:ext uri="{FF2B5EF4-FFF2-40B4-BE49-F238E27FC236}">
                <a16:creationId xmlns:a16="http://schemas.microsoft.com/office/drawing/2014/main" id="{5223482B-B3C1-47B4-A668-1647BE6C1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b="20118"/>
          <a:stretch/>
        </p:blipFill>
        <p:spPr bwMode="auto">
          <a:xfrm>
            <a:off x="8976060" y="5298706"/>
            <a:ext cx="2103824" cy="7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mployers expectations">
            <a:extLst>
              <a:ext uri="{FF2B5EF4-FFF2-40B4-BE49-F238E27FC236}">
                <a16:creationId xmlns:a16="http://schemas.microsoft.com/office/drawing/2014/main" id="{8A449626-B995-44D1-8DE7-DCEA02CC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6803" r="31376" b="65697"/>
          <a:stretch/>
        </p:blipFill>
        <p:spPr bwMode="auto">
          <a:xfrm>
            <a:off x="3270040" y="5020487"/>
            <a:ext cx="4955158" cy="1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9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Image result for what are micro credentials">
            <a:extLst>
              <a:ext uri="{FF2B5EF4-FFF2-40B4-BE49-F238E27FC236}">
                <a16:creationId xmlns:a16="http://schemas.microsoft.com/office/drawing/2014/main" id="{3D80A0A3-A0FC-452A-B708-640BE09E7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t="24221" r="8015" b="50813"/>
          <a:stretch/>
        </p:blipFill>
        <p:spPr bwMode="auto">
          <a:xfrm>
            <a:off x="7748878" y="762000"/>
            <a:ext cx="3227888" cy="14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E32A4A-8B3B-4227-AA1B-CC6CEECD7EEA}"/>
              </a:ext>
            </a:extLst>
          </p:cNvPr>
          <p:cNvSpPr/>
          <p:nvPr/>
        </p:nvSpPr>
        <p:spPr>
          <a:xfrm>
            <a:off x="1831053" y="2131804"/>
            <a:ext cx="2068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Competency-Based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27226-1077-4FB1-8722-4AED5EC0AD2D}"/>
              </a:ext>
            </a:extLst>
          </p:cNvPr>
          <p:cNvSpPr/>
          <p:nvPr/>
        </p:nvSpPr>
        <p:spPr>
          <a:xfrm>
            <a:off x="797010" y="3031518"/>
            <a:ext cx="199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on Demand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D391B-3CA1-4159-9C9D-5AE144623082}"/>
              </a:ext>
            </a:extLst>
          </p:cNvPr>
          <p:cNvSpPr/>
          <p:nvPr/>
        </p:nvSpPr>
        <p:spPr>
          <a:xfrm>
            <a:off x="1313114" y="3868792"/>
            <a:ext cx="170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Embedded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FBA1F-C855-4F6B-8FCE-FE831013A9F9}"/>
              </a:ext>
            </a:extLst>
          </p:cNvPr>
          <p:cNvSpPr/>
          <p:nvPr/>
        </p:nvSpPr>
        <p:spPr>
          <a:xfrm>
            <a:off x="8445709" y="4574871"/>
            <a:ext cx="19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18B3D6-60CE-4066-80DA-52419D1BD424}"/>
              </a:ext>
            </a:extLst>
          </p:cNvPr>
          <p:cNvSpPr/>
          <p:nvPr/>
        </p:nvSpPr>
        <p:spPr>
          <a:xfrm>
            <a:off x="7356985" y="5005491"/>
            <a:ext cx="170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by Doing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469E5-57E8-48E1-9F39-92CCEC688BA7}"/>
              </a:ext>
            </a:extLst>
          </p:cNvPr>
          <p:cNvSpPr/>
          <p:nvPr/>
        </p:nvSpPr>
        <p:spPr>
          <a:xfrm>
            <a:off x="5071460" y="5434733"/>
            <a:ext cx="2285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 of Skills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E671DC-9F8B-4AC3-A639-A3BF3AEB2E37}"/>
              </a:ext>
            </a:extLst>
          </p:cNvPr>
          <p:cNvSpPr/>
          <p:nvPr/>
        </p:nvSpPr>
        <p:spPr>
          <a:xfrm>
            <a:off x="1831053" y="4774926"/>
            <a:ext cx="170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Bite-Size</a:t>
            </a:r>
          </a:p>
        </p:txBody>
      </p:sp>
      <p:pic>
        <p:nvPicPr>
          <p:cNvPr id="3078" name="Picture 6" descr="Image result for micro credential">
            <a:extLst>
              <a:ext uri="{FF2B5EF4-FFF2-40B4-BE49-F238E27FC236}">
                <a16:creationId xmlns:a16="http://schemas.microsoft.com/office/drawing/2014/main" id="{0B64667C-64E2-4567-BD36-287F2B331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32978" b="15012"/>
          <a:stretch/>
        </p:blipFill>
        <p:spPr bwMode="auto">
          <a:xfrm>
            <a:off x="396813" y="428251"/>
            <a:ext cx="4361793" cy="13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2457F8-332A-4382-B2DC-3778BB093930}"/>
              </a:ext>
            </a:extLst>
          </p:cNvPr>
          <p:cNvSpPr/>
          <p:nvPr/>
        </p:nvSpPr>
        <p:spPr>
          <a:xfrm>
            <a:off x="2811736" y="5388566"/>
            <a:ext cx="1306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DE1810-056F-4853-8F87-39504D4D254C}"/>
              </a:ext>
            </a:extLst>
          </p:cNvPr>
          <p:cNvSpPr/>
          <p:nvPr/>
        </p:nvSpPr>
        <p:spPr>
          <a:xfrm>
            <a:off x="4221447" y="1784597"/>
            <a:ext cx="2127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Performance-Based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E379D-9974-4268-BA71-F580FE0513EB}"/>
              </a:ext>
            </a:extLst>
          </p:cNvPr>
          <p:cNvSpPr/>
          <p:nvPr/>
        </p:nvSpPr>
        <p:spPr>
          <a:xfrm>
            <a:off x="4221447" y="4932855"/>
            <a:ext cx="170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Stackable</a:t>
            </a:r>
          </a:p>
        </p:txBody>
      </p:sp>
      <p:pic>
        <p:nvPicPr>
          <p:cNvPr id="3080" name="Picture 8" descr="Image result for micro credential">
            <a:extLst>
              <a:ext uri="{FF2B5EF4-FFF2-40B4-BE49-F238E27FC236}">
                <a16:creationId xmlns:a16="http://schemas.microsoft.com/office/drawing/2014/main" id="{40616BBE-3A74-46BE-ABC9-60061E8A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70" y="2736054"/>
            <a:ext cx="3540278" cy="19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A8CA22-6F6B-4178-BCD1-CC59BFC4A477}"/>
              </a:ext>
            </a:extLst>
          </p:cNvPr>
          <p:cNvSpPr/>
          <p:nvPr/>
        </p:nvSpPr>
        <p:spPr>
          <a:xfrm>
            <a:off x="7652079" y="4022680"/>
            <a:ext cx="167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454B5C-1444-40C0-930B-89FD349449F4}"/>
              </a:ext>
            </a:extLst>
          </p:cNvPr>
          <p:cNvSpPr/>
          <p:nvPr/>
        </p:nvSpPr>
        <p:spPr>
          <a:xfrm>
            <a:off x="9202001" y="3615920"/>
            <a:ext cx="167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99AB92-C482-4CD8-9EBE-2AB8B51C2A03}"/>
              </a:ext>
            </a:extLst>
          </p:cNvPr>
          <p:cNvSpPr/>
          <p:nvPr/>
        </p:nvSpPr>
        <p:spPr>
          <a:xfrm>
            <a:off x="7699635" y="3131165"/>
            <a:ext cx="167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Verifiable</a:t>
            </a:r>
          </a:p>
        </p:txBody>
      </p:sp>
    </p:spTree>
    <p:extLst>
      <p:ext uri="{BB962C8B-B14F-4D97-AF65-F5344CB8AC3E}">
        <p14:creationId xmlns:p14="http://schemas.microsoft.com/office/powerpoint/2010/main" val="299082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Right Arrow 1">
            <a:extLst>
              <a:ext uri="{FF2B5EF4-FFF2-40B4-BE49-F238E27FC236}">
                <a16:creationId xmlns:a16="http://schemas.microsoft.com/office/drawing/2014/main" id="{CD680288-5540-4797-9E95-323D2F6A6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66" y="2113641"/>
            <a:ext cx="2154057" cy="2744851"/>
          </a:xfrm>
          <a:prstGeom prst="rightArrowCallout">
            <a:avLst>
              <a:gd name="adj1" fmla="val 24999"/>
              <a:gd name="adj2" fmla="val 24999"/>
              <a:gd name="adj3" fmla="val 25000"/>
              <a:gd name="adj4" fmla="val 64977"/>
            </a:avLst>
          </a:prstGeom>
          <a:solidFill>
            <a:srgbClr val="FFF2CC"/>
          </a:solidFill>
          <a:ln>
            <a:noFill/>
          </a:ln>
          <a:effectLst>
            <a:outerShdw dist="12700" dir="54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Courses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SIMs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lowchart: Document 11">
            <a:extLst>
              <a:ext uri="{FF2B5EF4-FFF2-40B4-BE49-F238E27FC236}">
                <a16:creationId xmlns:a16="http://schemas.microsoft.com/office/drawing/2014/main" id="{2E3B5C4A-185D-476F-9386-4C85B15A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3" y="3201807"/>
            <a:ext cx="1791241" cy="454386"/>
          </a:xfrm>
          <a:prstGeom prst="flowChartDocument">
            <a:avLst/>
          </a:prstGeom>
          <a:solidFill>
            <a:srgbClr val="CFCDCD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Micro-Master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lowchart: Document 12">
            <a:extLst>
              <a:ext uri="{FF2B5EF4-FFF2-40B4-BE49-F238E27FC236}">
                <a16:creationId xmlns:a16="http://schemas.microsoft.com/office/drawing/2014/main" id="{0C204F41-EF5D-4441-B895-19DDFC31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59" y="3074492"/>
            <a:ext cx="1692096" cy="615243"/>
          </a:xfrm>
          <a:prstGeom prst="flowChartDocument">
            <a:avLst/>
          </a:prstGeom>
          <a:solidFill>
            <a:srgbClr val="FFE599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Nano-Degree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lowchart: Document 13">
            <a:extLst>
              <a:ext uri="{FF2B5EF4-FFF2-40B4-BE49-F238E27FC236}">
                <a16:creationId xmlns:a16="http://schemas.microsoft.com/office/drawing/2014/main" id="{87585F68-7D94-462A-9933-44D90359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749" y="1939464"/>
            <a:ext cx="1668463" cy="908185"/>
          </a:xfrm>
          <a:prstGeom prst="flowChartDocument">
            <a:avLst/>
          </a:prstGeom>
          <a:solidFill>
            <a:srgbClr val="C5E0B3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Certified Professional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owchart: Document 15">
            <a:extLst>
              <a:ext uri="{FF2B5EF4-FFF2-40B4-BE49-F238E27FC236}">
                <a16:creationId xmlns:a16="http://schemas.microsoft.com/office/drawing/2014/main" id="{B366A508-2420-4138-98A2-6098AEB7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034" y="4484514"/>
            <a:ext cx="1791240" cy="661159"/>
          </a:xfrm>
          <a:prstGeom prst="flowChartDocument">
            <a:avLst/>
          </a:prstGeom>
          <a:solidFill>
            <a:srgbClr val="F7CAAC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F5DBFF10-00D4-48E3-AF15-517F811B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930" y="2113641"/>
            <a:ext cx="3620986" cy="399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Technology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Multimedia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Science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Methodology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Islamic Studies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owchart: Document 33">
            <a:extLst>
              <a:ext uri="{FF2B5EF4-FFF2-40B4-BE49-F238E27FC236}">
                <a16:creationId xmlns:a16="http://schemas.microsoft.com/office/drawing/2014/main" id="{594EECF5-2B22-45E2-B89A-1164096C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753" y="997366"/>
            <a:ext cx="2052565" cy="757816"/>
          </a:xfrm>
          <a:prstGeom prst="flowChartDocument">
            <a:avLst/>
          </a:prstGeom>
          <a:solidFill>
            <a:srgbClr val="DEEAF6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Badges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8C3719-7A0A-43AC-869E-38D7EA24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855" y="1884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7F545B17-195A-4E7C-A329-AC186F3A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855" y="1884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83CB9F42-FFB2-4E9B-93E0-278A750CB90E}"/>
              </a:ext>
            </a:extLst>
          </p:cNvPr>
          <p:cNvSpPr/>
          <p:nvPr/>
        </p:nvSpPr>
        <p:spPr>
          <a:xfrm>
            <a:off x="4994155" y="5180785"/>
            <a:ext cx="2593282" cy="699711"/>
          </a:xfrm>
          <a:prstGeom prst="flowChartDocumen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 algn="l"/>
            <a:r>
              <a:rPr lang="en-MY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Micro-courses /</a:t>
            </a:r>
            <a:endParaRPr lang="en-MY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algn="l"/>
            <a:r>
              <a:rPr lang="en-MY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Microlearning</a:t>
            </a:r>
            <a:endParaRPr lang="en-MY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0BD5A5AB-D51C-4616-8190-CED75A27385A}"/>
              </a:ext>
            </a:extLst>
          </p:cNvPr>
          <p:cNvSpPr/>
          <p:nvPr/>
        </p:nvSpPr>
        <p:spPr>
          <a:xfrm>
            <a:off x="4966371" y="1886615"/>
            <a:ext cx="2415884" cy="96204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510" algn="l">
              <a:lnSpc>
                <a:spcPct val="120000"/>
              </a:lnSpc>
            </a:pPr>
            <a:r>
              <a:rPr lang="en-MY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Free-Standing Courses / MOOC</a:t>
            </a:r>
            <a:endParaRPr lang="en-MY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89" name="Picture 21" descr="Image result for micro credentials">
            <a:extLst>
              <a:ext uri="{FF2B5EF4-FFF2-40B4-BE49-F238E27FC236}">
                <a16:creationId xmlns:a16="http://schemas.microsoft.com/office/drawing/2014/main" id="{E08E7EA6-8B27-4367-84B7-1C4A73514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29650"/>
          <a:stretch/>
        </p:blipFill>
        <p:spPr bwMode="auto">
          <a:xfrm>
            <a:off x="7561992" y="526698"/>
            <a:ext cx="3884924" cy="11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Document 11">
            <a:extLst>
              <a:ext uri="{FF2B5EF4-FFF2-40B4-BE49-F238E27FC236}">
                <a16:creationId xmlns:a16="http://schemas.microsoft.com/office/drawing/2014/main" id="{DA3EFF6F-963F-41F3-82F9-576B5BB2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29" y="4146058"/>
            <a:ext cx="2415884" cy="454386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Micro-Certification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6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6A9E02-BAE2-4268-AEEC-E64BA8D2F592}"/>
              </a:ext>
            </a:extLst>
          </p:cNvPr>
          <p:cNvSpPr txBox="1"/>
          <p:nvPr/>
        </p:nvSpPr>
        <p:spPr>
          <a:xfrm>
            <a:off x="3607012" y="653885"/>
            <a:ext cx="291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Reduce data breach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e-Portfolio</a:t>
            </a:r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0EF37-4538-4765-A58D-69D38B75B717}"/>
              </a:ext>
            </a:extLst>
          </p:cNvPr>
          <p:cNvSpPr txBox="1"/>
          <p:nvPr/>
        </p:nvSpPr>
        <p:spPr>
          <a:xfrm>
            <a:off x="5472837" y="1069383"/>
            <a:ext cx="209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Transparency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CD9B8-216C-4B89-ACE1-63FE41B795E8}"/>
              </a:ext>
            </a:extLst>
          </p:cNvPr>
          <p:cNvSpPr txBox="1"/>
          <p:nvPr/>
        </p:nvSpPr>
        <p:spPr>
          <a:xfrm>
            <a:off x="9040114" y="685824"/>
            <a:ext cx="1497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Privacy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73F0-D89B-43CC-9918-A76FA9AFE3BA}"/>
              </a:ext>
            </a:extLst>
          </p:cNvPr>
          <p:cNvSpPr txBox="1"/>
          <p:nvPr/>
        </p:nvSpPr>
        <p:spPr>
          <a:xfrm>
            <a:off x="9462808" y="1585855"/>
            <a:ext cx="211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Verification of competencies</a:t>
            </a:r>
            <a:endParaRPr lang="en-MY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7AA422-7644-4855-8D12-5079F457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58" y="1963911"/>
            <a:ext cx="6949788" cy="36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blockchain for education">
            <a:extLst>
              <a:ext uri="{FF2B5EF4-FFF2-40B4-BE49-F238E27FC236}">
                <a16:creationId xmlns:a16="http://schemas.microsoft.com/office/drawing/2014/main" id="{1FBC02AB-706D-456F-9968-0AC6285B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39" y="1683776"/>
            <a:ext cx="2753566" cy="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FD413-C454-40E3-B00B-69FDE3C8BBE3}"/>
              </a:ext>
            </a:extLst>
          </p:cNvPr>
          <p:cNvSpPr txBox="1"/>
          <p:nvPr/>
        </p:nvSpPr>
        <p:spPr>
          <a:xfrm>
            <a:off x="1003594" y="693241"/>
            <a:ext cx="209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Distributed Ledger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3662B-FDA8-41F2-91E7-F9254FA6D604}"/>
              </a:ext>
            </a:extLst>
          </p:cNvPr>
          <p:cNvSpPr txBox="1"/>
          <p:nvPr/>
        </p:nvSpPr>
        <p:spPr>
          <a:xfrm>
            <a:off x="9642762" y="2639861"/>
            <a:ext cx="219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Badges – Specific competencies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D328-F05C-425B-A849-7187AA3F43C2}"/>
              </a:ext>
            </a:extLst>
          </p:cNvPr>
          <p:cNvSpPr txBox="1"/>
          <p:nvPr/>
        </p:nvSpPr>
        <p:spPr>
          <a:xfrm>
            <a:off x="744531" y="2046810"/>
            <a:ext cx="134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Student 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3D3E5-99BE-4072-9DC3-9AF041B0FC76}"/>
              </a:ext>
            </a:extLst>
          </p:cNvPr>
          <p:cNvSpPr txBox="1"/>
          <p:nvPr/>
        </p:nvSpPr>
        <p:spPr>
          <a:xfrm>
            <a:off x="629365" y="3137249"/>
            <a:ext cx="134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AF 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Records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ED0822-EF8D-42BC-B3F7-A2D9373C1E7D}"/>
              </a:ext>
            </a:extLst>
          </p:cNvPr>
          <p:cNvSpPr txBox="1"/>
          <p:nvPr/>
        </p:nvSpPr>
        <p:spPr>
          <a:xfrm>
            <a:off x="9642762" y="3969910"/>
            <a:ext cx="2192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Validate 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Student Assignment &amp; Attendance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5F215-D54A-430C-A58E-9348095C57C6}"/>
              </a:ext>
            </a:extLst>
          </p:cNvPr>
          <p:cNvSpPr txBox="1"/>
          <p:nvPr/>
        </p:nvSpPr>
        <p:spPr>
          <a:xfrm>
            <a:off x="528053" y="4362306"/>
            <a:ext cx="14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Smart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Learning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Contracts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1410B-61CF-4C6A-AE81-361714465B0F}"/>
              </a:ext>
            </a:extLst>
          </p:cNvPr>
          <p:cNvSpPr txBox="1"/>
          <p:nvPr/>
        </p:nvSpPr>
        <p:spPr>
          <a:xfrm>
            <a:off x="3099247" y="5562635"/>
            <a:ext cx="126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Credit Transfer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E31D7-F3B7-43F5-B195-60724A4B2243}"/>
              </a:ext>
            </a:extLst>
          </p:cNvPr>
          <p:cNvSpPr txBox="1"/>
          <p:nvPr/>
        </p:nvSpPr>
        <p:spPr>
          <a:xfrm>
            <a:off x="4812806" y="5593603"/>
            <a:ext cx="89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APEL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DE0AC8-C426-48AB-A6C3-B1586F8C87BC}"/>
              </a:ext>
            </a:extLst>
          </p:cNvPr>
          <p:cNvSpPr txBox="1"/>
          <p:nvPr/>
        </p:nvSpPr>
        <p:spPr>
          <a:xfrm>
            <a:off x="5921011" y="5535799"/>
            <a:ext cx="190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Share </a:t>
            </a:r>
          </a:p>
          <a:p>
            <a:r>
              <a:rPr lang="en-MY" sz="2400" b="1" dirty="0">
                <a:solidFill>
                  <a:srgbClr val="C00000"/>
                </a:solidFill>
              </a:rPr>
              <a:t>Credentials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29B4F-77B8-462D-801A-8E36AD59D815}"/>
              </a:ext>
            </a:extLst>
          </p:cNvPr>
          <p:cNvSpPr txBox="1"/>
          <p:nvPr/>
        </p:nvSpPr>
        <p:spPr>
          <a:xfrm>
            <a:off x="7335002" y="1259809"/>
            <a:ext cx="242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</a:rPr>
              <a:t>Links Students with Employers</a:t>
            </a:r>
          </a:p>
        </p:txBody>
      </p:sp>
    </p:spTree>
    <p:extLst>
      <p:ext uri="{BB962C8B-B14F-4D97-AF65-F5344CB8AC3E}">
        <p14:creationId xmlns:p14="http://schemas.microsoft.com/office/powerpoint/2010/main" val="205759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>
            <a:extLst>
              <a:ext uri="{FF2B5EF4-FFF2-40B4-BE49-F238E27FC236}">
                <a16:creationId xmlns:a16="http://schemas.microsoft.com/office/drawing/2014/main" id="{29EEF936-BDB3-4195-9A79-5226B5899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7070" r="6970" b="18283"/>
          <a:stretch/>
        </p:blipFill>
        <p:spPr bwMode="auto">
          <a:xfrm>
            <a:off x="2537210" y="1405057"/>
            <a:ext cx="6483720" cy="36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8B06023-17CE-4A44-A6F2-90D4423CE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577277"/>
              </p:ext>
            </p:extLst>
          </p:nvPr>
        </p:nvGraphicFramePr>
        <p:xfrm>
          <a:off x="2880960" y="1703180"/>
          <a:ext cx="6159261" cy="358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C70B4F-2029-4A78-B03C-9912714C4DE8}"/>
              </a:ext>
            </a:extLst>
          </p:cNvPr>
          <p:cNvSpPr txBox="1"/>
          <p:nvPr/>
        </p:nvSpPr>
        <p:spPr>
          <a:xfrm>
            <a:off x="4814059" y="288301"/>
            <a:ext cx="4080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Increased Internet penetration</a:t>
            </a:r>
          </a:p>
          <a:p>
            <a:r>
              <a:rPr lang="en-MY" sz="2400" b="1" dirty="0"/>
              <a:t>Faster Internet</a:t>
            </a:r>
          </a:p>
          <a:p>
            <a:r>
              <a:rPr lang="en-MY" sz="2400" b="1" dirty="0"/>
              <a:t>More affordable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889F5-7759-4BD6-BD20-9C5E585C9AC9}"/>
              </a:ext>
            </a:extLst>
          </p:cNvPr>
          <p:cNvSpPr txBox="1"/>
          <p:nvPr/>
        </p:nvSpPr>
        <p:spPr>
          <a:xfrm>
            <a:off x="9145960" y="2828835"/>
            <a:ext cx="261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Affordable devices</a:t>
            </a:r>
          </a:p>
          <a:p>
            <a:r>
              <a:rPr lang="en-MY" sz="2400" b="1" dirty="0"/>
              <a:t>Laptops, tablets &amp; </a:t>
            </a:r>
          </a:p>
          <a:p>
            <a:r>
              <a:rPr lang="en-MY" sz="2400" b="1" dirty="0"/>
              <a:t>smartphone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B2558-5AFE-4828-AB4B-6C0DFA723F7D}"/>
              </a:ext>
            </a:extLst>
          </p:cNvPr>
          <p:cNvSpPr txBox="1"/>
          <p:nvPr/>
        </p:nvSpPr>
        <p:spPr>
          <a:xfrm>
            <a:off x="4641009" y="5291767"/>
            <a:ext cx="371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Social networking</a:t>
            </a:r>
          </a:p>
          <a:p>
            <a:r>
              <a:rPr lang="en-MY" sz="2400" b="1" dirty="0"/>
              <a:t>Audio &amp; video conferencing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2F2BD-1C05-4C65-8810-DB7AED4C477F}"/>
              </a:ext>
            </a:extLst>
          </p:cNvPr>
          <p:cNvSpPr txBox="1"/>
          <p:nvPr/>
        </p:nvSpPr>
        <p:spPr>
          <a:xfrm>
            <a:off x="1096663" y="2822138"/>
            <a:ext cx="2611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Billions of text files, videos, podcasts, simulations, images</a:t>
            </a:r>
          </a:p>
        </p:txBody>
      </p:sp>
      <p:pic>
        <p:nvPicPr>
          <p:cNvPr id="1026" name="Picture 2" descr="Image result for harnessing the learning revolution">
            <a:extLst>
              <a:ext uri="{FF2B5EF4-FFF2-40B4-BE49-F238E27FC236}">
                <a16:creationId xmlns:a16="http://schemas.microsoft.com/office/drawing/2014/main" id="{225E0907-0511-42F4-8BF1-9BCA875E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29709" r="29582" b="57806"/>
          <a:stretch/>
        </p:blipFill>
        <p:spPr bwMode="auto">
          <a:xfrm>
            <a:off x="163769" y="1198752"/>
            <a:ext cx="4477240" cy="5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harnessing the learning revolution">
            <a:extLst>
              <a:ext uri="{FF2B5EF4-FFF2-40B4-BE49-F238E27FC236}">
                <a16:creationId xmlns:a16="http://schemas.microsoft.com/office/drawing/2014/main" id="{B7FE3122-E870-4A96-AE50-BF072514A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4" t="29709" r="4818" b="59386"/>
          <a:stretch/>
        </p:blipFill>
        <p:spPr bwMode="auto">
          <a:xfrm>
            <a:off x="871918" y="1807420"/>
            <a:ext cx="1690387" cy="4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8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en x y z alpha">
            <a:extLst>
              <a:ext uri="{FF2B5EF4-FFF2-40B4-BE49-F238E27FC236}">
                <a16:creationId xmlns:a16="http://schemas.microsoft.com/office/drawing/2014/main" id="{6FD83CCC-9BA7-452B-9F8F-C0989D775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2666"/>
          <a:stretch/>
        </p:blipFill>
        <p:spPr bwMode="auto">
          <a:xfrm>
            <a:off x="0" y="1759527"/>
            <a:ext cx="12192000" cy="5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C73BB3-2CB4-4256-9B54-9CBD1B42AE05}"/>
              </a:ext>
            </a:extLst>
          </p:cNvPr>
          <p:cNvSpPr/>
          <p:nvPr/>
        </p:nvSpPr>
        <p:spPr>
          <a:xfrm>
            <a:off x="1938350" y="709042"/>
            <a:ext cx="7844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ODL Learners Spanning GENERATIONS</a:t>
            </a:r>
          </a:p>
        </p:txBody>
      </p:sp>
    </p:spTree>
    <p:extLst>
      <p:ext uri="{BB962C8B-B14F-4D97-AF65-F5344CB8AC3E}">
        <p14:creationId xmlns:p14="http://schemas.microsoft.com/office/powerpoint/2010/main" val="358015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ian learners laptops pixabay">
            <a:extLst>
              <a:ext uri="{FF2B5EF4-FFF2-40B4-BE49-F238E27FC236}">
                <a16:creationId xmlns:a16="http://schemas.microsoft.com/office/drawing/2014/main" id="{80ACD206-070E-45F8-B6DE-19E7BAEC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1" y="2959497"/>
            <a:ext cx="4912161" cy="24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9E23AF-336E-47C0-A7E4-ECBE0D15BB31}"/>
              </a:ext>
            </a:extLst>
          </p:cNvPr>
          <p:cNvSpPr/>
          <p:nvPr/>
        </p:nvSpPr>
        <p:spPr>
          <a:xfrm>
            <a:off x="3290205" y="633234"/>
            <a:ext cx="5230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New Generation Learners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00D30-CEC1-472C-BAF9-4ED8CC42C90D}"/>
              </a:ext>
            </a:extLst>
          </p:cNvPr>
          <p:cNvSpPr/>
          <p:nvPr/>
        </p:nvSpPr>
        <p:spPr>
          <a:xfrm rot="21398695">
            <a:off x="742465" y="1528533"/>
            <a:ext cx="6349422" cy="1387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MY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FASCINATED WITH TECHNOLOGIES 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constantly discovering, curating, giving and receiving feedback and sharing</a:t>
            </a:r>
            <a:endParaRPr lang="en-MY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2C79B-196E-4816-8521-DF3A3B52BA74}"/>
              </a:ext>
            </a:extLst>
          </p:cNvPr>
          <p:cNvSpPr/>
          <p:nvPr/>
        </p:nvSpPr>
        <p:spPr>
          <a:xfrm rot="317977">
            <a:off x="4704695" y="3254105"/>
            <a:ext cx="5875527" cy="944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2550">
              <a:lnSpc>
                <a:spcPct val="120000"/>
              </a:lnSpc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SOCIAL LEARNERS 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- rely on online sources and others to make decisions </a:t>
            </a:r>
            <a:endParaRPr lang="en-MY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02AD7-5937-4B31-8CFD-BAF7A29AE078}"/>
              </a:ext>
            </a:extLst>
          </p:cNvPr>
          <p:cNvSpPr/>
          <p:nvPr/>
        </p:nvSpPr>
        <p:spPr>
          <a:xfrm rot="21314556">
            <a:off x="8102201" y="4774108"/>
            <a:ext cx="3640248" cy="1388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APPLICATION 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 real world situations – WHY not just the WHAT</a:t>
            </a:r>
            <a:r>
              <a:rPr lang="en-MY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A4978-08E7-4227-986B-7AC7657EEC77}"/>
              </a:ext>
            </a:extLst>
          </p:cNvPr>
          <p:cNvSpPr/>
          <p:nvPr/>
        </p:nvSpPr>
        <p:spPr>
          <a:xfrm rot="676418">
            <a:off x="7497605" y="1923670"/>
            <a:ext cx="4040167" cy="933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AUTHENTIC GOALS – </a:t>
            </a:r>
          </a:p>
          <a:p>
            <a:pPr lvl="0" algn="just">
              <a:spcAft>
                <a:spcPts val="750"/>
              </a:spcAft>
            </a:pP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Meaningful and Engaging 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290C83-E3E0-4AB5-8EF1-59A11E4B7E7F}"/>
              </a:ext>
            </a:extLst>
          </p:cNvPr>
          <p:cNvSpPr/>
          <p:nvPr/>
        </p:nvSpPr>
        <p:spPr>
          <a:xfrm rot="342872">
            <a:off x="2856996" y="5305646"/>
            <a:ext cx="4750263" cy="944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ACCUSTOMED TO MULTI-TASKING 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sian learners with smartphone">
            <a:extLst>
              <a:ext uri="{FF2B5EF4-FFF2-40B4-BE49-F238E27FC236}">
                <a16:creationId xmlns:a16="http://schemas.microsoft.com/office/drawing/2014/main" id="{658D2129-8EB6-4B62-ABE5-9304C1649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 t="7468" r="8085" b="3865"/>
          <a:stretch/>
        </p:blipFill>
        <p:spPr bwMode="auto">
          <a:xfrm rot="20852768">
            <a:off x="942878" y="1595119"/>
            <a:ext cx="3463636" cy="45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9E23AF-336E-47C0-A7E4-ECBE0D15BB31}"/>
              </a:ext>
            </a:extLst>
          </p:cNvPr>
          <p:cNvSpPr/>
          <p:nvPr/>
        </p:nvSpPr>
        <p:spPr>
          <a:xfrm>
            <a:off x="531065" y="508543"/>
            <a:ext cx="5816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Changing Profile of Learners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00D30-CEC1-472C-BAF9-4ED8CC42C90D}"/>
              </a:ext>
            </a:extLst>
          </p:cNvPr>
          <p:cNvSpPr/>
          <p:nvPr/>
        </p:nvSpPr>
        <p:spPr>
          <a:xfrm rot="294967">
            <a:off x="4504687" y="1394483"/>
            <a:ext cx="6318196" cy="944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PREFER VIDEOS &amp; AUDIO CLIPS 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- the ‘YouTube generation’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AD994-5D59-410F-82F9-03B392ED914E}"/>
              </a:ext>
            </a:extLst>
          </p:cNvPr>
          <p:cNvSpPr/>
          <p:nvPr/>
        </p:nvSpPr>
        <p:spPr>
          <a:xfrm rot="562502">
            <a:off x="7471590" y="3568077"/>
            <a:ext cx="3619932" cy="944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SHORT BURSTS OF INFORMATION 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255A4-9E66-4158-9E10-E08EEA925532}"/>
              </a:ext>
            </a:extLst>
          </p:cNvPr>
          <p:cNvSpPr/>
          <p:nvPr/>
        </p:nvSpPr>
        <p:spPr>
          <a:xfrm>
            <a:off x="4662682" y="2339667"/>
            <a:ext cx="40259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PANCAKE GENERATION  </a:t>
            </a:r>
          </a:p>
          <a:p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- Short attention span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8ED51-12E2-4F52-8408-6BA07FF90EB4}"/>
              </a:ext>
            </a:extLst>
          </p:cNvPr>
          <p:cNvSpPr/>
          <p:nvPr/>
        </p:nvSpPr>
        <p:spPr>
          <a:xfrm rot="175657">
            <a:off x="5471722" y="4535104"/>
            <a:ext cx="3054233" cy="1830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STRUCTURE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Clear and definitive outcomes Time Constraints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21A0C-4036-4E69-83B0-B58167852207}"/>
              </a:ext>
            </a:extLst>
          </p:cNvPr>
          <p:cNvSpPr/>
          <p:nvPr/>
        </p:nvSpPr>
        <p:spPr>
          <a:xfrm rot="20924298">
            <a:off x="3891159" y="3512567"/>
            <a:ext cx="3305815" cy="500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VIDEOGRAPHERS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E23AF-336E-47C0-A7E4-ECBE0D15BB31}"/>
              </a:ext>
            </a:extLst>
          </p:cNvPr>
          <p:cNvSpPr/>
          <p:nvPr/>
        </p:nvSpPr>
        <p:spPr>
          <a:xfrm>
            <a:off x="531065" y="508543"/>
            <a:ext cx="5816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Changing Profile of Learners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00D30-CEC1-472C-BAF9-4ED8CC42C90D}"/>
              </a:ext>
            </a:extLst>
          </p:cNvPr>
          <p:cNvSpPr/>
          <p:nvPr/>
        </p:nvSpPr>
        <p:spPr>
          <a:xfrm rot="221634">
            <a:off x="4150966" y="1304196"/>
            <a:ext cx="46009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LESS FORMAL LEARNING ENVIRONMENT </a:t>
            </a: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– ‘Laid back’ setting</a:t>
            </a:r>
            <a:r>
              <a:rPr lang="en-MY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MY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odafone Foundation">
            <a:extLst>
              <a:ext uri="{FF2B5EF4-FFF2-40B4-BE49-F238E27FC236}">
                <a16:creationId xmlns:a16="http://schemas.microsoft.com/office/drawing/2014/main" id="{794B0D9B-C04E-4D3C-A920-47BAEFC49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/>
          <a:stretch/>
        </p:blipFill>
        <p:spPr bwMode="auto">
          <a:xfrm rot="20969926">
            <a:off x="601851" y="1530685"/>
            <a:ext cx="3451003" cy="26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B99578-C84E-440C-AD02-DA2678D6DFE6}"/>
              </a:ext>
            </a:extLst>
          </p:cNvPr>
          <p:cNvSpPr/>
          <p:nvPr/>
        </p:nvSpPr>
        <p:spPr>
          <a:xfrm rot="21254190">
            <a:off x="4879242" y="2436434"/>
            <a:ext cx="6096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>
              <a:spcBef>
                <a:spcPts val="500"/>
              </a:spcBef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COURSES TO LEVERAGE ON THEIR EXPERIENCES</a:t>
            </a:r>
            <a:r>
              <a:rPr lang="en-MY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MY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BCE9B-5106-4406-938F-9CB896F8B25D}"/>
              </a:ext>
            </a:extLst>
          </p:cNvPr>
          <p:cNvSpPr/>
          <p:nvPr/>
        </p:nvSpPr>
        <p:spPr>
          <a:xfrm rot="184938">
            <a:off x="4499349" y="3923370"/>
            <a:ext cx="58270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LOWER PROFICIENCY IN ENGLISH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56B12-06C9-4E89-B526-65B6C2C78818}"/>
              </a:ext>
            </a:extLst>
          </p:cNvPr>
          <p:cNvSpPr/>
          <p:nvPr/>
        </p:nvSpPr>
        <p:spPr>
          <a:xfrm rot="21424924">
            <a:off x="668680" y="4421389"/>
            <a:ext cx="404500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750"/>
              </a:spcAft>
            </a:pPr>
            <a:r>
              <a:rPr lang="en-MY" sz="2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Include students – with </a:t>
            </a: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DISABILITIES, UNDERREPRESENTED &amp; DISADVANTAGED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717FA-26C4-45A1-837E-632B1D01D254}"/>
              </a:ext>
            </a:extLst>
          </p:cNvPr>
          <p:cNvSpPr/>
          <p:nvPr/>
        </p:nvSpPr>
        <p:spPr>
          <a:xfrm rot="562502">
            <a:off x="5524052" y="4617181"/>
            <a:ext cx="3777640" cy="1489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Generation ‘C’ -</a:t>
            </a:r>
          </a:p>
          <a:p>
            <a:pPr>
              <a:lnSpc>
                <a:spcPct val="120000"/>
              </a:lnSpc>
              <a:spcAft>
                <a:spcPts val="750"/>
              </a:spcAft>
            </a:pPr>
            <a:r>
              <a:rPr lang="en-MY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CONNECT, CONSUME, CREATE &amp; CURATE</a:t>
            </a:r>
            <a:endParaRPr lang="en-MY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3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ian children and technology">
            <a:extLst>
              <a:ext uri="{FF2B5EF4-FFF2-40B4-BE49-F238E27FC236}">
                <a16:creationId xmlns:a16="http://schemas.microsoft.com/office/drawing/2014/main" id="{4343C83E-8A2D-4BD4-A296-F8877BF44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82"/>
          <a:stretch/>
        </p:blipFill>
        <p:spPr bwMode="auto">
          <a:xfrm>
            <a:off x="3519031" y="3808019"/>
            <a:ext cx="3006436" cy="26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sian learners with smartphone">
            <a:extLst>
              <a:ext uri="{FF2B5EF4-FFF2-40B4-BE49-F238E27FC236}">
                <a16:creationId xmlns:a16="http://schemas.microsoft.com/office/drawing/2014/main" id="{84D98854-9084-4A75-8AC1-D106FAC3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930">
            <a:off x="1074214" y="1581142"/>
            <a:ext cx="4607684" cy="24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21A08B-9258-4F01-A941-C053E3327990}"/>
              </a:ext>
            </a:extLst>
          </p:cNvPr>
          <p:cNvSpPr/>
          <p:nvPr/>
        </p:nvSpPr>
        <p:spPr>
          <a:xfrm>
            <a:off x="531660" y="528649"/>
            <a:ext cx="4490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Dare You to Predict !!!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2" name="Picture 4" descr="Image result for asian children and technology">
            <a:extLst>
              <a:ext uri="{FF2B5EF4-FFF2-40B4-BE49-F238E27FC236}">
                <a16:creationId xmlns:a16="http://schemas.microsoft.com/office/drawing/2014/main" id="{4928AED8-0C22-431E-A2D6-7EBE6745C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0" b="11313"/>
          <a:stretch/>
        </p:blipFill>
        <p:spPr bwMode="auto">
          <a:xfrm>
            <a:off x="8183119" y="961348"/>
            <a:ext cx="3006436" cy="22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ural asian children with phone">
            <a:extLst>
              <a:ext uri="{FF2B5EF4-FFF2-40B4-BE49-F238E27FC236}">
                <a16:creationId xmlns:a16="http://schemas.microsoft.com/office/drawing/2014/main" id="{84CD7141-8D14-4EF8-9D9D-D0D7B7AC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20060" r="28829" b="17294"/>
          <a:stretch/>
        </p:blipFill>
        <p:spPr bwMode="auto">
          <a:xfrm>
            <a:off x="9862505" y="3429000"/>
            <a:ext cx="1966640" cy="28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erful student girl holding digital tablet : Stock Photo">
            <a:extLst>
              <a:ext uri="{FF2B5EF4-FFF2-40B4-BE49-F238E27FC236}">
                <a16:creationId xmlns:a16="http://schemas.microsoft.com/office/drawing/2014/main" id="{FE3FE767-D418-4C04-8A9B-3A24FF62D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1"/>
          <a:stretch/>
        </p:blipFill>
        <p:spPr bwMode="auto">
          <a:xfrm>
            <a:off x="5843428" y="877895"/>
            <a:ext cx="2257150" cy="29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sian babies with tablets">
            <a:extLst>
              <a:ext uri="{FF2B5EF4-FFF2-40B4-BE49-F238E27FC236}">
                <a16:creationId xmlns:a16="http://schemas.microsoft.com/office/drawing/2014/main" id="{203D9840-A456-4AC5-9F36-F53D7A152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20491"/>
          <a:stretch/>
        </p:blipFill>
        <p:spPr bwMode="auto">
          <a:xfrm>
            <a:off x="1151598" y="4032144"/>
            <a:ext cx="2742580" cy="24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babies with tablets">
            <a:extLst>
              <a:ext uri="{FF2B5EF4-FFF2-40B4-BE49-F238E27FC236}">
                <a16:creationId xmlns:a16="http://schemas.microsoft.com/office/drawing/2014/main" id="{00659C1E-67EA-4CAB-B4AB-AAF489F7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38" y="3886954"/>
            <a:ext cx="3877867" cy="26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5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learner learner interaction learner content interaction">
            <a:extLst>
              <a:ext uri="{FF2B5EF4-FFF2-40B4-BE49-F238E27FC236}">
                <a16:creationId xmlns:a16="http://schemas.microsoft.com/office/drawing/2014/main" id="{930CC727-5468-4A3F-BBDE-654527B96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26246" r="5437"/>
          <a:stretch/>
        </p:blipFill>
        <p:spPr bwMode="auto">
          <a:xfrm>
            <a:off x="5918279" y="2867152"/>
            <a:ext cx="3780791" cy="24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932012" y="1912942"/>
            <a:ext cx="2438752" cy="110296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1842" b="1" dirty="0">
                <a:latin typeface="Arial Black" panose="020B0A04020102020204" pitchFamily="34" charset="0"/>
              </a:rPr>
              <a:t>Technology Design</a:t>
            </a:r>
            <a:endParaRPr lang="en-MY" sz="1842" b="1" dirty="0"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064571" y="4383130"/>
            <a:ext cx="2306193" cy="110296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1842" b="1" dirty="0">
                <a:latin typeface="Arial Black" panose="020B0A04020102020204" pitchFamily="34" charset="0"/>
              </a:rPr>
              <a:t>Content Design</a:t>
            </a:r>
            <a:endParaRPr lang="en-MY" sz="1842" b="1" dirty="0">
              <a:latin typeface="Arial Black" panose="020B0A04020102020204" pitchFamily="34" charset="0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 bwMode="auto">
          <a:xfrm flipV="1">
            <a:off x="5054271" y="4077264"/>
            <a:ext cx="778586" cy="467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arrow"/>
            <a:tailEnd type="arrow"/>
          </a:ln>
          <a:effectLst/>
        </p:spPr>
      </p:cxnSp>
      <p:sp>
        <p:nvSpPr>
          <p:cNvPr id="37" name="Striped Right Arrow 36"/>
          <p:cNvSpPr/>
          <p:nvPr/>
        </p:nvSpPr>
        <p:spPr bwMode="auto">
          <a:xfrm>
            <a:off x="9624944" y="3704973"/>
            <a:ext cx="401078" cy="401077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endParaRPr lang="en-MY" sz="1842" b="1"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825483" y="3525010"/>
            <a:ext cx="1604308" cy="90242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1842" b="1" dirty="0">
                <a:latin typeface="Arial" charset="0"/>
              </a:rPr>
              <a:t>Learning</a:t>
            </a:r>
          </a:p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1842" b="1" dirty="0">
                <a:latin typeface="Arial" charset="0"/>
              </a:rPr>
              <a:t>Outcomes</a:t>
            </a:r>
            <a:endParaRPr lang="en-MY" sz="1842" b="1" dirty="0">
              <a:latin typeface="Arial" charset="0"/>
            </a:endParaRPr>
          </a:p>
        </p:txBody>
      </p:sp>
      <p:cxnSp>
        <p:nvCxnSpPr>
          <p:cNvPr id="40" name="Shape 39"/>
          <p:cNvCxnSpPr/>
          <p:nvPr/>
        </p:nvCxnSpPr>
        <p:spPr bwMode="auto">
          <a:xfrm rot="10800000" flipV="1">
            <a:off x="4009833" y="1426863"/>
            <a:ext cx="1540966" cy="36206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513871" y="1173669"/>
            <a:ext cx="3780791" cy="60161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 Narrow" pitchFamily="34" charset="0"/>
              </a:rPr>
              <a:t>Moodle Tools &amp; Plugins</a:t>
            </a:r>
            <a:endParaRPr lang="en-MY" sz="2800" b="1" dirty="0">
              <a:latin typeface="Arial Narrow" pitchFamily="34" charset="0"/>
            </a:endParaRPr>
          </a:p>
        </p:txBody>
      </p:sp>
      <p:cxnSp>
        <p:nvCxnSpPr>
          <p:cNvPr id="42" name="Shape 41"/>
          <p:cNvCxnSpPr/>
          <p:nvPr/>
        </p:nvCxnSpPr>
        <p:spPr bwMode="auto">
          <a:xfrm rot="10800000">
            <a:off x="4323846" y="5636480"/>
            <a:ext cx="1591102" cy="30080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5914947" y="5620194"/>
            <a:ext cx="3506143" cy="60161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 Narrow" pitchFamily="34" charset="0"/>
              </a:rPr>
              <a:t>Principles of SIM Design</a:t>
            </a:r>
            <a:endParaRPr lang="en-MY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79528" y="1853785"/>
            <a:ext cx="3905881" cy="60161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 Narrow" pitchFamily="34" charset="0"/>
              </a:rPr>
              <a:t>Learning Activities &amp;</a:t>
            </a:r>
          </a:p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 Narrow" pitchFamily="34" charset="0"/>
              </a:rPr>
              <a:t>Social Learning Technological Tools</a:t>
            </a:r>
            <a:endParaRPr lang="en-MY" sz="2400" b="1" dirty="0">
              <a:latin typeface="Arial Narrow" pitchFamily="34" charset="0"/>
            </a:endParaRPr>
          </a:p>
        </p:txBody>
      </p:sp>
      <p:cxnSp>
        <p:nvCxnSpPr>
          <p:cNvPr id="58" name="Elbow Connector 57"/>
          <p:cNvCxnSpPr/>
          <p:nvPr/>
        </p:nvCxnSpPr>
        <p:spPr bwMode="auto">
          <a:xfrm rot="5400000">
            <a:off x="6319891" y="2564693"/>
            <a:ext cx="601616" cy="401077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31324" y="433317"/>
            <a:ext cx="5714058" cy="4907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20284" tIns="60142" rIns="120284" bIns="60142">
            <a:spAutoFit/>
          </a:bodyPr>
          <a:lstStyle/>
          <a:p>
            <a:pPr marL="357218" indent="-357218"/>
            <a:r>
              <a:rPr lang="en-US" sz="2400" dirty="0">
                <a:solidFill>
                  <a:schemeClr val="bg1"/>
                </a:solidFill>
                <a:latin typeface="Eras Bold ITC" panose="020B0907030504020204" pitchFamily="34" charset="0"/>
              </a:rPr>
              <a:t> AeU Pedagogical Framework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901DE7-D1CA-4F04-A984-73DFCECC380A}"/>
              </a:ext>
            </a:extLst>
          </p:cNvPr>
          <p:cNvSpPr/>
          <p:nvPr/>
        </p:nvSpPr>
        <p:spPr bwMode="auto">
          <a:xfrm>
            <a:off x="424895" y="3027923"/>
            <a:ext cx="2544261" cy="1102962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20323" tIns="60162" rIns="120323" bIns="60162" numCol="1" rtlCol="0" anchor="t" anchorCtr="0" compatLnSpc="1">
            <a:prstTxWarp prst="textNoShape">
              <a:avLst/>
            </a:prstTxWarp>
          </a:bodyPr>
          <a:lstStyle/>
          <a:p>
            <a:pPr algn="ctr" defTabSz="898266" fontAlgn="base">
              <a:spcBef>
                <a:spcPct val="0"/>
              </a:spcBef>
              <a:spcAft>
                <a:spcPct val="0"/>
              </a:spcAft>
            </a:pPr>
            <a:r>
              <a:rPr lang="en-US" sz="1842" b="1" dirty="0">
                <a:latin typeface="Arial Black" panose="020B0A04020102020204" pitchFamily="34" charset="0"/>
              </a:rPr>
              <a:t>Assessment Design</a:t>
            </a:r>
            <a:endParaRPr lang="en-MY" sz="1842" b="1" dirty="0">
              <a:latin typeface="Arial Black" panose="020B0A040201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135EED-5807-4B09-B21D-473D114495E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77153" y="4106050"/>
            <a:ext cx="692003" cy="5497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arrow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84A4B8-9AA9-4B6B-92F4-29531F0D2594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3292" y="2548556"/>
            <a:ext cx="778586" cy="467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arrow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6FDBCE-0552-4AED-8083-F9059DE2F9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10048" y="2819269"/>
            <a:ext cx="585413" cy="7417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bevel/>
            <a:headEnd type="arrow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688</Words>
  <Application>Microsoft Office PowerPoint</Application>
  <PresentationFormat>Widescreen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Aharoni</vt:lpstr>
      <vt:lpstr>Arial</vt:lpstr>
      <vt:lpstr>Arial Black</vt:lpstr>
      <vt:lpstr>Arial Narrow</vt:lpstr>
      <vt:lpstr>Britannic Bold</vt:lpstr>
      <vt:lpstr>Calibri</vt:lpstr>
      <vt:lpstr>Calibri Light</vt:lpstr>
      <vt:lpstr>Comic Sans MS</vt:lpstr>
      <vt:lpstr>Eras Bold ITC</vt:lpstr>
      <vt:lpstr>Gill Sans Ultra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51</cp:revision>
  <dcterms:created xsi:type="dcterms:W3CDTF">2019-10-11T06:48:56Z</dcterms:created>
  <dcterms:modified xsi:type="dcterms:W3CDTF">2019-10-14T10:23:02Z</dcterms:modified>
</cp:coreProperties>
</file>