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57" r:id="rId3"/>
    <p:sldId id="280" r:id="rId4"/>
    <p:sldId id="291" r:id="rId5"/>
    <p:sldId id="292" r:id="rId6"/>
    <p:sldId id="260" r:id="rId7"/>
    <p:sldId id="276" r:id="rId8"/>
    <p:sldId id="261" r:id="rId9"/>
    <p:sldId id="293" r:id="rId10"/>
    <p:sldId id="263" r:id="rId11"/>
    <p:sldId id="264" r:id="rId12"/>
    <p:sldId id="266" r:id="rId13"/>
    <p:sldId id="282" r:id="rId14"/>
    <p:sldId id="285" r:id="rId15"/>
    <p:sldId id="294" r:id="rId16"/>
    <p:sldId id="284"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89593" autoAdjust="0"/>
  </p:normalViewPr>
  <p:slideViewPr>
    <p:cSldViewPr snapToGrid="0">
      <p:cViewPr varScale="1">
        <p:scale>
          <a:sx n="65" d="100"/>
          <a:sy n="65" d="100"/>
        </p:scale>
        <p:origin x="-63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E293AF-F1A7-43DD-8AE1-44954816C88C}" type="datetimeFigureOut">
              <a:rPr lang="en-US" smtClean="0"/>
              <a:pPr/>
              <a:t>10/12/2019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F5DA15-CDCF-4E2B-982D-701F19507E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3200D-07F1-4E67-B3D7-95D77242ABC1}" type="datetimeFigureOut">
              <a:rPr lang="en-US" smtClean="0"/>
              <a:pPr/>
              <a:t>10/12/2019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6E266-FA96-4DAE-849A-9EDAE6565B05}" type="slidenum">
              <a:rPr lang="en-US" smtClean="0"/>
              <a:pPr/>
              <a:t>‹#›</a:t>
            </a:fld>
            <a:endParaRPr lang="en-US"/>
          </a:p>
        </p:txBody>
      </p:sp>
    </p:spTree>
    <p:extLst>
      <p:ext uri="{BB962C8B-B14F-4D97-AF65-F5344CB8AC3E}">
        <p14:creationId xmlns:p14="http://schemas.microsoft.com/office/powerpoint/2010/main" xmlns="" val="212594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a:t>
            </a:fld>
            <a:endParaRPr lang="en-US"/>
          </a:p>
        </p:txBody>
      </p:sp>
    </p:spTree>
    <p:extLst>
      <p:ext uri="{BB962C8B-B14F-4D97-AF65-F5344CB8AC3E}">
        <p14:creationId xmlns:p14="http://schemas.microsoft.com/office/powerpoint/2010/main" xmlns="" val="245988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Candara"/>
            </a:endParaRPr>
          </a:p>
        </p:txBody>
      </p:sp>
      <p:sp>
        <p:nvSpPr>
          <p:cNvPr id="4" name="Slide Number Placeholder 3"/>
          <p:cNvSpPr>
            <a:spLocks noGrp="1"/>
          </p:cNvSpPr>
          <p:nvPr>
            <p:ph type="sldNum" sz="quarter" idx="10"/>
          </p:nvPr>
        </p:nvSpPr>
        <p:spPr/>
        <p:txBody>
          <a:bodyPr/>
          <a:lstStyle/>
          <a:p>
            <a:fld id="{9436E266-FA96-4DAE-849A-9EDAE6565B05}" type="slidenum">
              <a:rPr lang="en-US" smtClean="0"/>
              <a:pPr/>
              <a:t>6</a:t>
            </a:fld>
            <a:endParaRPr lang="en-US"/>
          </a:p>
        </p:txBody>
      </p:sp>
    </p:spTree>
    <p:extLst>
      <p:ext uri="{BB962C8B-B14F-4D97-AF65-F5344CB8AC3E}">
        <p14:creationId xmlns:p14="http://schemas.microsoft.com/office/powerpoint/2010/main" xmlns="" val="56127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solidFill>
            </a:endParaRPr>
          </a:p>
        </p:txBody>
      </p:sp>
      <p:sp>
        <p:nvSpPr>
          <p:cNvPr id="4" name="Slide Number Placeholder 3"/>
          <p:cNvSpPr>
            <a:spLocks noGrp="1"/>
          </p:cNvSpPr>
          <p:nvPr>
            <p:ph type="sldNum" sz="quarter" idx="10"/>
          </p:nvPr>
        </p:nvSpPr>
        <p:spPr/>
        <p:txBody>
          <a:bodyPr/>
          <a:lstStyle/>
          <a:p>
            <a:fld id="{9436E266-FA96-4DAE-849A-9EDAE6565B05}" type="slidenum">
              <a:rPr lang="en-US" smtClean="0"/>
              <a:pPr/>
              <a:t>8</a:t>
            </a:fld>
            <a:endParaRPr lang="en-US"/>
          </a:p>
        </p:txBody>
      </p:sp>
    </p:spTree>
    <p:extLst>
      <p:ext uri="{BB962C8B-B14F-4D97-AF65-F5344CB8AC3E}">
        <p14:creationId xmlns:p14="http://schemas.microsoft.com/office/powerpoint/2010/main" xmlns="" val="2037852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CTS were assessed through a self reported survey questionnaire. </a:t>
            </a:r>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10</a:t>
            </a:fld>
            <a:endParaRPr lang="en-US"/>
          </a:p>
        </p:txBody>
      </p:sp>
    </p:spTree>
    <p:extLst>
      <p:ext uri="{BB962C8B-B14F-4D97-AF65-F5344CB8AC3E}">
        <p14:creationId xmlns:p14="http://schemas.microsoft.com/office/powerpoint/2010/main" xmlns="" val="3469140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11</a:t>
            </a:fld>
            <a:endParaRPr lang="en-US"/>
          </a:p>
        </p:txBody>
      </p:sp>
    </p:spTree>
    <p:extLst>
      <p:ext uri="{BB962C8B-B14F-4D97-AF65-F5344CB8AC3E}">
        <p14:creationId xmlns:p14="http://schemas.microsoft.com/office/powerpoint/2010/main" xmlns="" val="36686093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93361-B861-4430-BE58-8770ACB6D2F8}"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234174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20A129-F692-43C3-ABBE-DDA028CEC5D9}"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237486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1365E9-D860-40F5-8C41-BF6652AFBECD}"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64796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069D7-B34A-4469-84A4-54D6599513D2}"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155861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8457D74-C685-4538-BA90-6493D9667235}" type="datetime1">
              <a:rPr lang="en-US" smtClean="0"/>
              <a:pPr/>
              <a:t>10/12/2019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133442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C0857A-36CA-4B08-936C-FC0BEC6F679E}" type="datetime1">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387782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2995C-AA41-48AF-9141-D9638FA89D2C}" type="datetime1">
              <a:rPr lang="en-US" smtClean="0"/>
              <a:pPr/>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184301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5F006D-A39C-4F8A-A268-27A1735F91CA}" type="datetime1">
              <a:rPr lang="en-US" smtClean="0"/>
              <a:pPr/>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416807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698AD-5159-4E28-A3AD-C23687B189F1}" type="datetime1">
              <a:rPr lang="en-US" smtClean="0"/>
              <a:pPr/>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19020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4885F-EC35-456E-A345-E2A275CB2992}" type="datetime1">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22578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D5BC5-2066-47AB-8DF9-DC3250B47DBD}" type="datetime1">
              <a:rPr lang="en-US" smtClean="0"/>
              <a:pPr/>
              <a:t>10/12/2019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227610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EFA35F0-13A8-4606-937E-43C0D38F0DC7}" type="datetime1">
              <a:rPr lang="en-US" smtClean="0"/>
              <a:pPr/>
              <a:t>10/12/2019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EC715CB-780B-4937-9F88-F20FDCE51E74}" type="slidenum">
              <a:rPr lang="en-US" smtClean="0"/>
              <a:pPr/>
              <a:t>‹#›</a:t>
            </a:fld>
            <a:endParaRPr lang="en-US"/>
          </a:p>
        </p:txBody>
      </p:sp>
    </p:spTree>
    <p:extLst>
      <p:ext uri="{BB962C8B-B14F-4D97-AF65-F5344CB8AC3E}">
        <p14:creationId xmlns:p14="http://schemas.microsoft.com/office/powerpoint/2010/main" xmlns="" val="185160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145620"/>
            <a:ext cx="9966960" cy="3035808"/>
          </a:xfrm>
        </p:spPr>
        <p:txBody>
          <a:bodyPr/>
          <a:lstStyle/>
          <a:p>
            <a:pPr algn="ctr">
              <a:lnSpc>
                <a:spcPct val="100000"/>
              </a:lnSpc>
              <a:spcBef>
                <a:spcPts val="0"/>
              </a:spcBef>
            </a:pP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smtClean="0">
                <a:solidFill>
                  <a:schemeClr val="tx1"/>
                </a:solidFill>
              </a:rPr>
              <a:t>Contribution of Authentic Assessment Tasks in Developing Critical and Innovative Thinking Skills in Open and Distance Learning Environment</a:t>
            </a:r>
            <a:endParaRPr lang="en-US" dirty="0">
              <a:solidFill>
                <a:schemeClr val="tx1"/>
              </a:solidFill>
            </a:endParaRPr>
          </a:p>
        </p:txBody>
      </p:sp>
      <p:sp>
        <p:nvSpPr>
          <p:cNvPr id="3" name="Subtitle 2"/>
          <p:cNvSpPr>
            <a:spLocks noGrp="1"/>
          </p:cNvSpPr>
          <p:nvPr>
            <p:ph type="subTitle" idx="1"/>
          </p:nvPr>
        </p:nvSpPr>
        <p:spPr>
          <a:xfrm>
            <a:off x="1499434" y="4804011"/>
            <a:ext cx="9071212" cy="1760562"/>
          </a:xfrm>
        </p:spPr>
        <p:txBody>
          <a:bodyPr>
            <a:normAutofit fontScale="85000" lnSpcReduction="20000"/>
          </a:bodyPr>
          <a:lstStyle/>
          <a:p>
            <a:pPr algn="ctr"/>
            <a:r>
              <a:rPr lang="en-US" sz="2600" b="1" dirty="0" err="1" smtClean="0">
                <a:latin typeface="Times New Roman" pitchFamily="18" charset="0"/>
                <a:cs typeface="Times New Roman" pitchFamily="18" charset="0"/>
              </a:rPr>
              <a:t>Nasir</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Mahmood</a:t>
            </a:r>
            <a:r>
              <a:rPr lang="en-US" sz="2600" b="1" dirty="0" smtClean="0">
                <a:latin typeface="Times New Roman" pitchFamily="18" charset="0"/>
                <a:cs typeface="Times New Roman" pitchFamily="18" charset="0"/>
              </a:rPr>
              <a:t> </a:t>
            </a:r>
          </a:p>
          <a:p>
            <a:pPr algn="ctr"/>
            <a:r>
              <a:rPr lang="en-US" sz="2600" b="1" dirty="0" err="1" smtClean="0">
                <a:latin typeface="Times New Roman" pitchFamily="18" charset="0"/>
                <a:cs typeface="Times New Roman" pitchFamily="18" charset="0"/>
              </a:rPr>
              <a:t>Tooba</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Saleem</a:t>
            </a:r>
            <a:r>
              <a:rPr lang="en-US" sz="26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ctr"/>
            <a:endParaRPr lang="en-US" sz="1200" b="1" dirty="0">
              <a:latin typeface="Times New Roman" pitchFamily="18" charset="0"/>
              <a:cs typeface="Times New Roman" pitchFamily="18" charset="0"/>
            </a:endParaRPr>
          </a:p>
          <a:p>
            <a:pPr algn="ctr"/>
            <a:r>
              <a:rPr lang="en-US" sz="2600" b="1" dirty="0" err="1">
                <a:solidFill>
                  <a:srgbClr val="002060"/>
                </a:solidFill>
                <a:latin typeface="Times New Roman" pitchFamily="18" charset="0"/>
                <a:cs typeface="Times New Roman" pitchFamily="18" charset="0"/>
              </a:rPr>
              <a:t>Allama</a:t>
            </a:r>
            <a:r>
              <a:rPr lang="en-US" sz="2600" b="1" dirty="0">
                <a:solidFill>
                  <a:srgbClr val="002060"/>
                </a:solidFill>
                <a:latin typeface="Times New Roman" pitchFamily="18" charset="0"/>
                <a:cs typeface="Times New Roman" pitchFamily="18" charset="0"/>
              </a:rPr>
              <a:t> Iqbal Open University, </a:t>
            </a:r>
            <a:r>
              <a:rPr lang="en-US" sz="2600" b="1" dirty="0" smtClean="0">
                <a:solidFill>
                  <a:srgbClr val="002060"/>
                </a:solidFill>
                <a:latin typeface="Times New Roman" pitchFamily="18" charset="0"/>
                <a:cs typeface="Times New Roman" pitchFamily="18" charset="0"/>
              </a:rPr>
              <a:t>Pakistan.</a:t>
            </a:r>
            <a:endParaRPr lang="en-US" sz="2100" b="1" dirty="0" smtClean="0">
              <a:solidFill>
                <a:srgbClr val="002060"/>
              </a:solidFill>
              <a:latin typeface="Times New Roman" pitchFamily="18" charset="0"/>
              <a:cs typeface="Times New Roman" pitchFamily="18" charset="0"/>
            </a:endParaRPr>
          </a:p>
          <a:p>
            <a:pPr algn="ctr"/>
            <a:r>
              <a:rPr lang="en-US" sz="2100" b="1" dirty="0" smtClean="0">
                <a:solidFill>
                  <a:srgbClr val="002060"/>
                </a:solidFill>
                <a:latin typeface="Times New Roman" pitchFamily="18" charset="0"/>
                <a:cs typeface="Times New Roman" pitchFamily="18" charset="0"/>
              </a:rPr>
              <a:t>October 15, 2019</a:t>
            </a:r>
            <a:endParaRPr lang="en-US" sz="1900" b="1" dirty="0">
              <a:solidFill>
                <a:srgbClr val="002060"/>
              </a:solidFill>
              <a:latin typeface="Times New Roman" pitchFamily="18" charset="0"/>
              <a:cs typeface="Times New Roman" pitchFamily="18" charset="0"/>
            </a:endParaRPr>
          </a:p>
          <a:p>
            <a:endParaRPr lang="en-US" dirty="0"/>
          </a:p>
        </p:txBody>
      </p:sp>
      <p:pic>
        <p:nvPicPr>
          <p:cNvPr id="4" name="Picture 2" descr="C:\Users\Tooba Malik\Desktop\logo_Al0U.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60785" y="5730916"/>
            <a:ext cx="1219200" cy="1127084"/>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AIOU\Desktop\aaou_logo-1.png"/>
          <p:cNvPicPr>
            <a:picLocks noChangeAspect="1" noChangeArrowheads="1"/>
          </p:cNvPicPr>
          <p:nvPr/>
        </p:nvPicPr>
        <p:blipFill>
          <a:blip r:embed="rId4" cstate="print"/>
          <a:srcRect/>
          <a:stretch>
            <a:fillRect/>
          </a:stretch>
        </p:blipFill>
        <p:spPr bwMode="auto">
          <a:xfrm>
            <a:off x="0" y="6135328"/>
            <a:ext cx="3207657" cy="722671"/>
          </a:xfrm>
          <a:prstGeom prst="rect">
            <a:avLst/>
          </a:prstGeom>
          <a:solidFill>
            <a:srgbClr val="00B0F0"/>
          </a:solidFill>
        </p:spPr>
      </p:pic>
    </p:spTree>
    <p:extLst>
      <p:ext uri="{BB962C8B-B14F-4D97-AF65-F5344CB8AC3E}">
        <p14:creationId xmlns:p14="http://schemas.microsoft.com/office/powerpoint/2010/main" xmlns="" val="3117371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Instrumentation</a:t>
            </a:r>
            <a:endParaRPr lang="en-US" dirty="0">
              <a:solidFill>
                <a:schemeClr val="tx1"/>
              </a:solidFill>
            </a:endParaRPr>
          </a:p>
        </p:txBody>
      </p:sp>
      <p:sp>
        <p:nvSpPr>
          <p:cNvPr id="3" name="Content Placeholder 2"/>
          <p:cNvSpPr>
            <a:spLocks noGrp="1"/>
          </p:cNvSpPr>
          <p:nvPr>
            <p:ph idx="1"/>
          </p:nvPr>
        </p:nvSpPr>
        <p:spPr>
          <a:xfrm>
            <a:off x="1069848" y="1967696"/>
            <a:ext cx="10058400" cy="4204504"/>
          </a:xfrm>
        </p:spPr>
        <p:txBody>
          <a:bodyPr/>
          <a:lstStyle/>
          <a:p>
            <a:r>
              <a:rPr lang="en-US" dirty="0" smtClean="0"/>
              <a:t>A self-constructed Critical and Innovative Thinking Skills Scale was used . The reliability (r</a:t>
            </a:r>
            <a:r>
              <a:rPr lang="en-US" dirty="0" smtClean="0"/>
              <a:t>=.</a:t>
            </a:r>
            <a:r>
              <a:rPr lang="en-US" dirty="0" smtClean="0"/>
              <a:t>96</a:t>
            </a:r>
            <a:r>
              <a:rPr lang="en-US" dirty="0" smtClean="0"/>
              <a:t>) </a:t>
            </a:r>
            <a:r>
              <a:rPr lang="en-US" dirty="0" smtClean="0"/>
              <a:t>of the instrument was measured </a:t>
            </a:r>
            <a:r>
              <a:rPr lang="en-US" dirty="0" smtClean="0">
                <a:latin typeface="Times New Roman" pitchFamily="18" charset="0"/>
                <a:cs typeface="Times New Roman" pitchFamily="18" charset="0"/>
              </a:rPr>
              <a:t>The scale was </a:t>
            </a:r>
            <a:r>
              <a:rPr lang="en-US" dirty="0">
                <a:latin typeface="Times New Roman" pitchFamily="18" charset="0"/>
                <a:cs typeface="Times New Roman" pitchFamily="18" charset="0"/>
              </a:rPr>
              <a:t>consisted of </a:t>
            </a:r>
            <a:r>
              <a:rPr lang="en-US" b="1" dirty="0" smtClean="0">
                <a:latin typeface="Times New Roman" pitchFamily="18" charset="0"/>
                <a:cs typeface="Times New Roman" pitchFamily="18" charset="0"/>
              </a:rPr>
              <a:t> 66 </a:t>
            </a:r>
            <a:r>
              <a:rPr lang="en-US" dirty="0">
                <a:latin typeface="Times New Roman" pitchFamily="18" charset="0"/>
                <a:cs typeface="Times New Roman" pitchFamily="18" charset="0"/>
              </a:rPr>
              <a:t>items to be rated on six point scale for the </a:t>
            </a:r>
            <a:r>
              <a:rPr lang="en-US" dirty="0" smtClean="0">
                <a:latin typeface="Times New Roman" pitchFamily="18" charset="0"/>
                <a:cs typeface="Times New Roman" pitchFamily="18" charset="0"/>
              </a:rPr>
              <a:t>three aspects </a:t>
            </a:r>
            <a:r>
              <a:rPr lang="en-US" dirty="0">
                <a:latin typeface="Times New Roman" pitchFamily="18" charset="0"/>
                <a:cs typeface="Times New Roman" pitchFamily="18" charset="0"/>
              </a:rPr>
              <a:t>given below</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7EC715CB-780B-4937-9F88-F20FDCE51E74}" type="slidenum">
              <a:rPr lang="en-US" smtClean="0"/>
              <a:pPr/>
              <a:t>10</a:t>
            </a:fld>
            <a:endParaRPr lang="en-US"/>
          </a:p>
        </p:txBody>
      </p:sp>
      <p:graphicFrame>
        <p:nvGraphicFramePr>
          <p:cNvPr id="8" name="Table 7"/>
          <p:cNvGraphicFramePr>
            <a:graphicFrameLocks noGrp="1"/>
          </p:cNvGraphicFramePr>
          <p:nvPr/>
        </p:nvGraphicFramePr>
        <p:xfrm>
          <a:off x="690466" y="3176388"/>
          <a:ext cx="10842171" cy="3576716"/>
        </p:xfrm>
        <a:graphic>
          <a:graphicData uri="http://schemas.openxmlformats.org/drawingml/2006/table">
            <a:tbl>
              <a:tblPr firstRow="1" bandRow="1">
                <a:tableStyleId>{5C22544A-7EE6-4342-B048-85BDC9FD1C3A}</a:tableStyleId>
              </a:tblPr>
              <a:tblGrid>
                <a:gridCol w="445160"/>
                <a:gridCol w="3200400"/>
                <a:gridCol w="988142"/>
                <a:gridCol w="6208469"/>
              </a:tblGrid>
              <a:tr h="691082">
                <a:tc>
                  <a:txBody>
                    <a:bodyPr/>
                    <a:lstStyle/>
                    <a:p>
                      <a:r>
                        <a:rPr lang="en-US" dirty="0" smtClean="0"/>
                        <a:t>#</a:t>
                      </a:r>
                      <a:endParaRPr lang="en-US" dirty="0"/>
                    </a:p>
                  </a:txBody>
                  <a:tcPr/>
                </a:tc>
                <a:tc>
                  <a:txBody>
                    <a:bodyPr/>
                    <a:lstStyle/>
                    <a:p>
                      <a:pPr>
                        <a:lnSpc>
                          <a:spcPct val="150000"/>
                        </a:lnSpc>
                        <a:spcAft>
                          <a:spcPts val="0"/>
                        </a:spcAft>
                      </a:pPr>
                      <a:r>
                        <a:rPr lang="en-US" sz="1800" b="1" dirty="0">
                          <a:latin typeface="+mn-lt"/>
                          <a:ea typeface="Calibri"/>
                          <a:cs typeface="Times New Roman"/>
                        </a:rPr>
                        <a:t>Subscales </a:t>
                      </a:r>
                    </a:p>
                  </a:txBody>
                  <a:tcPr marL="0" marR="0" marT="0" marB="0"/>
                </a:tc>
                <a:tc>
                  <a:txBody>
                    <a:bodyPr/>
                    <a:lstStyle/>
                    <a:p>
                      <a:r>
                        <a:rPr lang="en-US" dirty="0" smtClean="0"/>
                        <a:t>Items (N)</a:t>
                      </a:r>
                      <a:endParaRPr lang="en-US" dirty="0"/>
                    </a:p>
                  </a:txBody>
                  <a:tcPr/>
                </a:tc>
                <a:tc>
                  <a:txBody>
                    <a:bodyPr/>
                    <a:lstStyle/>
                    <a:p>
                      <a:r>
                        <a:rPr lang="en-US" dirty="0" smtClean="0"/>
                        <a:t>Sample Item</a:t>
                      </a:r>
                      <a:endParaRPr lang="en-US" dirty="0"/>
                    </a:p>
                  </a:txBody>
                  <a:tcPr/>
                </a:tc>
              </a:tr>
              <a:tr h="619857">
                <a:tc>
                  <a:txBody>
                    <a:bodyPr/>
                    <a:lstStyle/>
                    <a:p>
                      <a:r>
                        <a:rPr lang="en-US" b="1" dirty="0" smtClean="0"/>
                        <a:t>1</a:t>
                      </a:r>
                      <a:endParaRPr lang="en-US" b="1" dirty="0"/>
                    </a:p>
                  </a:txBody>
                  <a:tcPr/>
                </a:tc>
                <a:tc>
                  <a:txBody>
                    <a:bodyPr/>
                    <a:lstStyle/>
                    <a:p>
                      <a:pPr marL="38100" marR="38100">
                        <a:lnSpc>
                          <a:spcPct val="150000"/>
                        </a:lnSpc>
                        <a:spcAft>
                          <a:spcPts val="0"/>
                        </a:spcAft>
                      </a:pPr>
                      <a:r>
                        <a:rPr lang="en-US" sz="1800" b="1" dirty="0" smtClean="0">
                          <a:solidFill>
                            <a:srgbClr val="000000"/>
                          </a:solidFill>
                          <a:latin typeface="+mn-lt"/>
                          <a:ea typeface="Calibri"/>
                          <a:cs typeface="Times New Roman"/>
                        </a:rPr>
                        <a:t>Look  </a:t>
                      </a:r>
                      <a:r>
                        <a:rPr lang="en-US" sz="1800" b="1" dirty="0">
                          <a:solidFill>
                            <a:srgbClr val="000000"/>
                          </a:solidFill>
                          <a:latin typeface="+mn-lt"/>
                          <a:ea typeface="Calibri"/>
                          <a:cs typeface="Times New Roman"/>
                        </a:rPr>
                        <a:t>for Evidence </a:t>
                      </a:r>
                      <a:endParaRPr lang="en-US" sz="1800" b="1" dirty="0">
                        <a:latin typeface="+mn-lt"/>
                        <a:ea typeface="Calibri"/>
                        <a:cs typeface="Times New Roman"/>
                      </a:endParaRPr>
                    </a:p>
                  </a:txBody>
                  <a:tcPr marL="0" marR="0" marT="0" marB="0" anchor="ctr"/>
                </a:tc>
                <a:tc>
                  <a:txBody>
                    <a:bodyPr/>
                    <a:lstStyle/>
                    <a:p>
                      <a:pPr algn="ctr"/>
                      <a:r>
                        <a:rPr lang="en-US" b="1" dirty="0" smtClean="0"/>
                        <a:t>9</a:t>
                      </a:r>
                      <a:endParaRPr lang="en-US" b="1" dirty="0"/>
                    </a:p>
                  </a:txBody>
                  <a:tcPr/>
                </a:tc>
                <a:tc>
                  <a:txBody>
                    <a:bodyPr/>
                    <a:lstStyle/>
                    <a:p>
                      <a:r>
                        <a:rPr lang="en-US" sz="1800" kern="1200" dirty="0" smtClean="0">
                          <a:solidFill>
                            <a:schemeClr val="dk1"/>
                          </a:solidFill>
                          <a:latin typeface="+mn-lt"/>
                          <a:ea typeface="+mn-ea"/>
                          <a:cs typeface="+mn-cs"/>
                        </a:rPr>
                        <a:t>I use facts while talking about any issue</a:t>
                      </a:r>
                      <a:endParaRPr lang="en-US" dirty="0"/>
                    </a:p>
                  </a:txBody>
                  <a:tcPr/>
                </a:tc>
              </a:tr>
              <a:tr h="619857">
                <a:tc>
                  <a:txBody>
                    <a:bodyPr/>
                    <a:lstStyle/>
                    <a:p>
                      <a:r>
                        <a:rPr lang="en-US" b="1" dirty="0" smtClean="0"/>
                        <a:t>2</a:t>
                      </a:r>
                      <a:endParaRPr lang="en-US" b="1" dirty="0"/>
                    </a:p>
                  </a:txBody>
                  <a:tcPr/>
                </a:tc>
                <a:tc>
                  <a:txBody>
                    <a:bodyPr/>
                    <a:lstStyle/>
                    <a:p>
                      <a:pPr marL="38100" marR="38100">
                        <a:lnSpc>
                          <a:spcPct val="150000"/>
                        </a:lnSpc>
                        <a:spcAft>
                          <a:spcPts val="0"/>
                        </a:spcAft>
                      </a:pPr>
                      <a:r>
                        <a:rPr lang="en-US" sz="1800" b="1" dirty="0" smtClean="0">
                          <a:solidFill>
                            <a:srgbClr val="000000"/>
                          </a:solidFill>
                          <a:latin typeface="+mn-lt"/>
                          <a:ea typeface="Calibri"/>
                          <a:cs typeface="Times New Roman"/>
                        </a:rPr>
                        <a:t>Draw </a:t>
                      </a:r>
                      <a:r>
                        <a:rPr lang="en-US" sz="1800" b="1" dirty="0">
                          <a:solidFill>
                            <a:srgbClr val="000000"/>
                          </a:solidFill>
                          <a:latin typeface="+mn-lt"/>
                          <a:ea typeface="Calibri"/>
                          <a:cs typeface="Times New Roman"/>
                        </a:rPr>
                        <a:t>Conclusion </a:t>
                      </a:r>
                      <a:endParaRPr lang="en-US" sz="1800" b="1" dirty="0">
                        <a:latin typeface="+mn-lt"/>
                        <a:ea typeface="Calibri"/>
                        <a:cs typeface="Times New Roman"/>
                      </a:endParaRPr>
                    </a:p>
                  </a:txBody>
                  <a:tcPr marL="0" marR="0" marT="0" marB="0" anchor="ctr"/>
                </a:tc>
                <a:tc>
                  <a:txBody>
                    <a:bodyPr/>
                    <a:lstStyle/>
                    <a:p>
                      <a:pPr algn="ctr"/>
                      <a:r>
                        <a:rPr lang="en-US" b="1" dirty="0" smtClean="0"/>
                        <a:t>23</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 put forth my argument with reason</a:t>
                      </a:r>
                    </a:p>
                  </a:txBody>
                  <a:tcPr/>
                </a:tc>
              </a:tr>
              <a:tr h="545247">
                <a:tc>
                  <a:txBody>
                    <a:bodyPr/>
                    <a:lstStyle/>
                    <a:p>
                      <a:r>
                        <a:rPr lang="en-US" b="1" dirty="0" smtClean="0"/>
                        <a:t>3</a:t>
                      </a:r>
                      <a:endParaRPr lang="en-US" b="1" dirty="0"/>
                    </a:p>
                  </a:txBody>
                  <a:tcPr/>
                </a:tc>
                <a:tc>
                  <a:txBody>
                    <a:bodyPr/>
                    <a:lstStyle/>
                    <a:p>
                      <a:pPr marL="38100" marR="38100">
                        <a:lnSpc>
                          <a:spcPct val="150000"/>
                        </a:lnSpc>
                        <a:spcAft>
                          <a:spcPts val="0"/>
                        </a:spcAft>
                      </a:pPr>
                      <a:r>
                        <a:rPr lang="en-US" sz="1800" b="1" dirty="0" smtClean="0">
                          <a:solidFill>
                            <a:srgbClr val="000000"/>
                          </a:solidFill>
                          <a:latin typeface="+mn-lt"/>
                          <a:ea typeface="Calibri"/>
                          <a:cs typeface="Times New Roman"/>
                        </a:rPr>
                        <a:t>Decision </a:t>
                      </a:r>
                      <a:r>
                        <a:rPr lang="en-US" sz="1800" b="1" dirty="0">
                          <a:solidFill>
                            <a:srgbClr val="000000"/>
                          </a:solidFill>
                          <a:latin typeface="+mn-lt"/>
                          <a:ea typeface="Calibri"/>
                          <a:cs typeface="Times New Roman"/>
                        </a:rPr>
                        <a:t>Making </a:t>
                      </a:r>
                      <a:endParaRPr lang="en-US" sz="1800" b="1" dirty="0">
                        <a:latin typeface="+mn-lt"/>
                        <a:ea typeface="Calibri"/>
                        <a:cs typeface="Times New Roman"/>
                      </a:endParaRPr>
                    </a:p>
                  </a:txBody>
                  <a:tcPr marL="0" marR="0" marT="0" marB="0" anchor="ctr"/>
                </a:tc>
                <a:tc>
                  <a:txBody>
                    <a:bodyPr/>
                    <a:lstStyle/>
                    <a:p>
                      <a:pPr algn="ctr"/>
                      <a:r>
                        <a:rPr lang="en-US" b="1" dirty="0" smtClean="0"/>
                        <a:t>15</a:t>
                      </a:r>
                      <a:endParaRPr lang="en-US" b="1" dirty="0"/>
                    </a:p>
                  </a:txBody>
                  <a:tcPr/>
                </a:tc>
                <a:tc>
                  <a:txBody>
                    <a:bodyPr/>
                    <a:lstStyle/>
                    <a:p>
                      <a:r>
                        <a:rPr lang="en-US" sz="1800" kern="1200" dirty="0" smtClean="0">
                          <a:solidFill>
                            <a:schemeClr val="dk1"/>
                          </a:solidFill>
                          <a:latin typeface="+mn-lt"/>
                          <a:ea typeface="+mn-ea"/>
                          <a:cs typeface="+mn-cs"/>
                        </a:rPr>
                        <a:t>I consider all possible solutions before drawing conclusion</a:t>
                      </a:r>
                      <a:endParaRPr lang="en-US" dirty="0"/>
                    </a:p>
                  </a:txBody>
                  <a:tcPr/>
                </a:tc>
              </a:tr>
              <a:tr h="346797">
                <a:tc>
                  <a:txBody>
                    <a:bodyPr/>
                    <a:lstStyle/>
                    <a:p>
                      <a:r>
                        <a:rPr lang="en-US" sz="1800" b="1" dirty="0" smtClean="0">
                          <a:solidFill>
                            <a:srgbClr val="000000"/>
                          </a:solidFill>
                          <a:latin typeface="+mn-lt"/>
                          <a:ea typeface="Calibri"/>
                          <a:cs typeface="Times New Roman"/>
                        </a:rPr>
                        <a:t>4.</a:t>
                      </a:r>
                      <a:endParaRPr lang="en-US" b="1" dirty="0"/>
                    </a:p>
                  </a:txBody>
                  <a:tcPr/>
                </a:tc>
                <a:tc>
                  <a:txBody>
                    <a:bodyPr/>
                    <a:lstStyle/>
                    <a:p>
                      <a:pPr marL="38100" marR="38100">
                        <a:lnSpc>
                          <a:spcPct val="150000"/>
                        </a:lnSpc>
                        <a:spcAft>
                          <a:spcPts val="0"/>
                        </a:spcAft>
                      </a:pPr>
                      <a:r>
                        <a:rPr lang="en-US" sz="1800" b="1" dirty="0" smtClean="0">
                          <a:solidFill>
                            <a:srgbClr val="000000"/>
                          </a:solidFill>
                          <a:latin typeface="+mn-lt"/>
                          <a:ea typeface="Calibri"/>
                          <a:cs typeface="Times New Roman"/>
                        </a:rPr>
                        <a:t>Implementing </a:t>
                      </a:r>
                      <a:r>
                        <a:rPr lang="en-US" sz="1800" b="1" dirty="0">
                          <a:solidFill>
                            <a:srgbClr val="000000"/>
                          </a:solidFill>
                          <a:latin typeface="+mn-lt"/>
                          <a:ea typeface="Calibri"/>
                          <a:cs typeface="Times New Roman"/>
                        </a:rPr>
                        <a:t>New Ideas </a:t>
                      </a:r>
                      <a:endParaRPr lang="en-US" sz="1800" b="1" dirty="0">
                        <a:latin typeface="+mn-lt"/>
                        <a:ea typeface="Calibri"/>
                        <a:cs typeface="Times New Roman"/>
                      </a:endParaRPr>
                    </a:p>
                  </a:txBody>
                  <a:tcPr marL="0" marR="0" marT="0" marB="0" anchor="ctr"/>
                </a:tc>
                <a:tc>
                  <a:txBody>
                    <a:bodyPr/>
                    <a:lstStyle/>
                    <a:p>
                      <a:pPr algn="ctr"/>
                      <a:r>
                        <a:rPr lang="en-US" b="1" dirty="0" smtClean="0"/>
                        <a:t>19</a:t>
                      </a:r>
                      <a:endParaRPr lang="en-US" b="1" dirty="0"/>
                    </a:p>
                  </a:txBody>
                  <a:tcPr/>
                </a:tc>
                <a:tc>
                  <a:txBody>
                    <a:bodyPr/>
                    <a:lstStyle/>
                    <a:p>
                      <a:r>
                        <a:rPr lang="en-US" sz="1800" kern="1200" smtClean="0">
                          <a:solidFill>
                            <a:schemeClr val="dk1"/>
                          </a:solidFill>
                          <a:latin typeface="+mn-lt"/>
                          <a:ea typeface="+mn-ea"/>
                          <a:cs typeface="+mn-cs"/>
                        </a:rPr>
                        <a:t>I am open to new ideas to have clear understanding of the concept</a:t>
                      </a:r>
                      <a:endParaRPr lang="en-US" dirty="0"/>
                    </a:p>
                  </a:txBody>
                  <a:tcPr/>
                </a:tc>
              </a:tr>
              <a:tr h="354203">
                <a:tc>
                  <a:txBody>
                    <a:bodyPr/>
                    <a:lstStyle/>
                    <a:p>
                      <a:endParaRPr lang="en-US" dirty="0"/>
                    </a:p>
                  </a:txBody>
                  <a:tcPr/>
                </a:tc>
                <a:tc>
                  <a:txBody>
                    <a:bodyPr/>
                    <a:lstStyle/>
                    <a:p>
                      <a:r>
                        <a:rPr lang="en-US" dirty="0" smtClean="0"/>
                        <a:t>Total Items</a:t>
                      </a:r>
                      <a:endParaRPr lang="en-US" dirty="0"/>
                    </a:p>
                  </a:txBody>
                  <a:tcPr/>
                </a:tc>
                <a:tc>
                  <a:txBody>
                    <a:bodyPr/>
                    <a:lstStyle/>
                    <a:p>
                      <a:pPr algn="ctr"/>
                      <a:r>
                        <a:rPr lang="en-US" b="1" dirty="0" smtClean="0"/>
                        <a:t>66</a:t>
                      </a:r>
                      <a:endParaRPr lang="en-US" b="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400710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tx1"/>
                </a:solidFill>
              </a:rPr>
              <a:t>Validity and </a:t>
            </a:r>
            <a:r>
              <a:rPr lang="en-US" sz="3600" b="1" dirty="0" smtClean="0">
                <a:solidFill>
                  <a:schemeClr val="tx1"/>
                </a:solidFill>
              </a:rPr>
              <a:t>Reliability:</a:t>
            </a:r>
            <a:br>
              <a:rPr lang="en-US" sz="3600" b="1" dirty="0" smtClean="0">
                <a:solidFill>
                  <a:schemeClr val="tx1"/>
                </a:solidFill>
              </a:rPr>
            </a:br>
            <a:r>
              <a:rPr lang="en-US" sz="2800" b="1" dirty="0" smtClean="0">
                <a:solidFill>
                  <a:schemeClr val="accent1"/>
                </a:solidFill>
              </a:rPr>
              <a:t>Critical and Innovative Thinking </a:t>
            </a:r>
            <a:r>
              <a:rPr lang="en-US" sz="2800" b="1" dirty="0" smtClean="0">
                <a:solidFill>
                  <a:schemeClr val="accent1"/>
                </a:solidFill>
              </a:rPr>
              <a:t>Scale (CITS)</a:t>
            </a:r>
            <a:endParaRPr lang="en-US" sz="3600" dirty="0">
              <a:solidFill>
                <a:schemeClr val="accent1"/>
              </a:solidFill>
            </a:endParaRPr>
          </a:p>
        </p:txBody>
      </p:sp>
      <p:sp>
        <p:nvSpPr>
          <p:cNvPr id="3" name="Content Placeholder 2"/>
          <p:cNvSpPr>
            <a:spLocks noGrp="1"/>
          </p:cNvSpPr>
          <p:nvPr>
            <p:ph idx="1"/>
          </p:nvPr>
        </p:nvSpPr>
        <p:spPr>
          <a:xfrm>
            <a:off x="1069848" y="2121408"/>
            <a:ext cx="10058400" cy="1736217"/>
          </a:xfrm>
        </p:spPr>
        <p:txBody>
          <a:bodyPr>
            <a:normAutofit/>
          </a:bodyPr>
          <a:lstStyle/>
          <a:p>
            <a:pPr marL="274320" lvl="0" indent="-274320">
              <a:lnSpc>
                <a:spcPct val="100000"/>
              </a:lnSpc>
              <a:spcBef>
                <a:spcPct val="20000"/>
              </a:spcBef>
              <a:buClr>
                <a:srgbClr val="31B6FD"/>
              </a:buClr>
              <a:buSzPct val="100000"/>
              <a:buFont typeface="Symbol" pitchFamily="18" charset="2"/>
              <a:buChar char=""/>
            </a:pPr>
            <a:r>
              <a:rPr lang="en-US" sz="2800" b="1" dirty="0">
                <a:solidFill>
                  <a:srgbClr val="C00000"/>
                </a:solidFill>
                <a:latin typeface="Times New Roman" pitchFamily="18" charset="0"/>
                <a:cs typeface="Times New Roman" pitchFamily="18" charset="0"/>
              </a:rPr>
              <a:t>Content validity </a:t>
            </a:r>
            <a:r>
              <a:rPr lang="en-US" sz="2800" dirty="0">
                <a:solidFill>
                  <a:prstClr val="black"/>
                </a:solidFill>
                <a:latin typeface="Times New Roman" pitchFamily="18" charset="0"/>
                <a:cs typeface="Times New Roman" pitchFamily="18" charset="0"/>
              </a:rPr>
              <a:t>of instruments was ensured through the</a:t>
            </a:r>
            <a:r>
              <a:rPr lang="en-US" sz="2800" dirty="0" smtClean="0">
                <a:solidFill>
                  <a:prstClr val="black"/>
                </a:solidFill>
                <a:latin typeface="Times New Roman" pitchFamily="18" charset="0"/>
                <a:cs typeface="Times New Roman" pitchFamily="18" charset="0"/>
              </a:rPr>
              <a:t>:</a:t>
            </a:r>
            <a:endParaRPr lang="en-US" sz="2800" dirty="0">
              <a:solidFill>
                <a:prstClr val="black"/>
              </a:solidFill>
              <a:latin typeface="Times New Roman" pitchFamily="18" charset="0"/>
              <a:cs typeface="Times New Roman" pitchFamily="18" charset="0"/>
            </a:endParaRPr>
          </a:p>
          <a:p>
            <a:pPr marL="514350" lvl="0" indent="-514350">
              <a:lnSpc>
                <a:spcPct val="100000"/>
              </a:lnSpc>
              <a:spcBef>
                <a:spcPct val="20000"/>
              </a:spcBef>
              <a:buClr>
                <a:srgbClr val="31B6FD"/>
              </a:buClr>
              <a:buSzPct val="100000"/>
              <a:buFont typeface="Symbol" pitchFamily="18" charset="2"/>
              <a:buAutoNum type="romanLcParenBoth"/>
            </a:pPr>
            <a:r>
              <a:rPr lang="en-US" sz="2800" dirty="0">
                <a:solidFill>
                  <a:prstClr val="black"/>
                </a:solidFill>
                <a:latin typeface="Times New Roman" pitchFamily="18" charset="0"/>
                <a:cs typeface="Times New Roman" pitchFamily="18" charset="0"/>
              </a:rPr>
              <a:t>Expert </a:t>
            </a:r>
            <a:r>
              <a:rPr lang="en-US" sz="2800" dirty="0" smtClean="0">
                <a:solidFill>
                  <a:prstClr val="black"/>
                </a:solidFill>
                <a:latin typeface="Times New Roman" pitchFamily="18" charset="0"/>
                <a:cs typeface="Times New Roman" pitchFamily="18" charset="0"/>
              </a:rPr>
              <a:t>opinion</a:t>
            </a:r>
            <a:endParaRPr lang="en-US" sz="2800" dirty="0">
              <a:solidFill>
                <a:prstClr val="black"/>
              </a:solidFill>
              <a:latin typeface="Times New Roman" pitchFamily="18" charset="0"/>
              <a:cs typeface="Times New Roman" pitchFamily="18" charset="0"/>
            </a:endParaRPr>
          </a:p>
          <a:p>
            <a:pPr marL="274320" lvl="0" indent="-274320">
              <a:lnSpc>
                <a:spcPct val="100000"/>
              </a:lnSpc>
              <a:spcBef>
                <a:spcPct val="20000"/>
              </a:spcBef>
              <a:buClr>
                <a:srgbClr val="31B6FD"/>
              </a:buClr>
              <a:buSzPct val="100000"/>
              <a:buFont typeface="Symbol" pitchFamily="18" charset="2"/>
              <a:buChar char=""/>
            </a:pPr>
            <a:r>
              <a:rPr lang="en-US" sz="2800" b="1" dirty="0" smtClean="0">
                <a:solidFill>
                  <a:srgbClr val="C00000"/>
                </a:solidFill>
                <a:latin typeface="Times New Roman" pitchFamily="18" charset="0"/>
                <a:cs typeface="Times New Roman" pitchFamily="18" charset="0"/>
              </a:rPr>
              <a:t>Reliability</a:t>
            </a:r>
          </a:p>
          <a:p>
            <a:pPr marL="274320" lvl="0" indent="-274320">
              <a:lnSpc>
                <a:spcPct val="100000"/>
              </a:lnSpc>
              <a:spcBef>
                <a:spcPct val="20000"/>
              </a:spcBef>
              <a:buClr>
                <a:srgbClr val="31B6FD"/>
              </a:buClr>
              <a:buSzPct val="100000"/>
              <a:buFont typeface="Symbol" pitchFamily="18" charset="2"/>
              <a:buChar char=""/>
            </a:pPr>
            <a:endParaRPr lang="en-US" sz="2400" b="1" dirty="0">
              <a:solidFill>
                <a:schemeClr val="accent2"/>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11</a:t>
            </a:fld>
            <a:endParaRPr lang="en-US"/>
          </a:p>
        </p:txBody>
      </p:sp>
      <p:pic>
        <p:nvPicPr>
          <p:cNvPr id="2051" name="Picture 3"/>
          <p:cNvPicPr>
            <a:picLocks noChangeAspect="1" noChangeArrowheads="1"/>
          </p:cNvPicPr>
          <p:nvPr/>
        </p:nvPicPr>
        <p:blipFill>
          <a:blip r:embed="rId3" cstate="print"/>
          <a:srcRect/>
          <a:stretch>
            <a:fillRect/>
          </a:stretch>
        </p:blipFill>
        <p:spPr bwMode="auto">
          <a:xfrm>
            <a:off x="857251" y="3743325"/>
            <a:ext cx="11110340" cy="2806344"/>
          </a:xfrm>
          <a:prstGeom prst="rect">
            <a:avLst/>
          </a:prstGeom>
          <a:noFill/>
          <a:ln w="9525">
            <a:noFill/>
            <a:miter lim="800000"/>
            <a:headEnd/>
            <a:tailEnd/>
          </a:ln>
        </p:spPr>
      </p:pic>
    </p:spTree>
    <p:extLst>
      <p:ext uri="{BB962C8B-B14F-4D97-AF65-F5344CB8AC3E}">
        <p14:creationId xmlns:p14="http://schemas.microsoft.com/office/powerpoint/2010/main" xmlns="" val="103925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Analysis and Findings</a:t>
            </a:r>
            <a:endParaRPr lang="en-US" dirty="0">
              <a:solidFill>
                <a:schemeClr val="tx1"/>
              </a:solidFill>
            </a:endParaRPr>
          </a:p>
        </p:txBody>
      </p:sp>
      <p:sp>
        <p:nvSpPr>
          <p:cNvPr id="3" name="Content Placeholder 2"/>
          <p:cNvSpPr>
            <a:spLocks noGrp="1"/>
          </p:cNvSpPr>
          <p:nvPr>
            <p:ph idx="1"/>
          </p:nvPr>
        </p:nvSpPr>
        <p:spPr/>
        <p:txBody>
          <a:bodyPr/>
          <a:lstStyle/>
          <a:p>
            <a:pPr>
              <a:buNone/>
            </a:pPr>
            <a:r>
              <a:rPr lang="en-US" sz="2400" b="1" dirty="0" smtClean="0"/>
              <a:t> </a:t>
            </a:r>
            <a:endParaRPr lang="en-US" sz="2800" dirty="0" smtClean="0"/>
          </a:p>
          <a:p>
            <a:r>
              <a:rPr lang="en-US" sz="3200" b="1" dirty="0" smtClean="0"/>
              <a:t>Descriptive Analysis </a:t>
            </a:r>
          </a:p>
          <a:p>
            <a:r>
              <a:rPr lang="en-US" sz="3200" dirty="0" smtClean="0"/>
              <a:t>Descriptive analyses were used (i.e. mean, standard deviation, </a:t>
            </a:r>
            <a:r>
              <a:rPr lang="en-US" sz="3200" dirty="0" err="1" smtClean="0"/>
              <a:t>skewness</a:t>
            </a:r>
            <a:r>
              <a:rPr lang="en-US" sz="3200" dirty="0" smtClean="0"/>
              <a:t> and kurtosis) to check the </a:t>
            </a:r>
            <a:r>
              <a:rPr lang="en-US" sz="3200" dirty="0" smtClean="0"/>
              <a:t>normality of data. </a:t>
            </a:r>
            <a:endParaRPr lang="en-US" sz="32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12</a:t>
            </a:fld>
            <a:endParaRPr lang="en-US"/>
          </a:p>
        </p:txBody>
      </p:sp>
    </p:spTree>
    <p:extLst>
      <p:ext uri="{BB962C8B-B14F-4D97-AF65-F5344CB8AC3E}">
        <p14:creationId xmlns:p14="http://schemas.microsoft.com/office/powerpoint/2010/main" xmlns="" val="2852149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86672"/>
          </a:xfrm>
        </p:spPr>
        <p:txBody>
          <a:bodyPr/>
          <a:lstStyle/>
          <a:p>
            <a:r>
              <a:rPr lang="en-US" dirty="0" smtClean="0">
                <a:solidFill>
                  <a:schemeClr val="tx1"/>
                </a:solidFill>
              </a:rPr>
              <a:t>Descriptive Analysis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13</a:t>
            </a:fld>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811161" y="2094270"/>
            <a:ext cx="10795820" cy="42327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Pre-test post-test comparison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14</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870156" y="2120900"/>
            <a:ext cx="10412360" cy="40513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Major Findings</a:t>
            </a:r>
            <a:endParaRPr lang="en-US" dirty="0">
              <a:solidFill>
                <a:schemeClr val="tx1"/>
              </a:solidFill>
            </a:endParaRPr>
          </a:p>
        </p:txBody>
      </p:sp>
      <p:sp>
        <p:nvSpPr>
          <p:cNvPr id="3" name="Content Placeholder 2"/>
          <p:cNvSpPr>
            <a:spLocks noGrp="1"/>
          </p:cNvSpPr>
          <p:nvPr>
            <p:ph idx="1"/>
          </p:nvPr>
        </p:nvSpPr>
        <p:spPr>
          <a:xfrm>
            <a:off x="1069848" y="2121408"/>
            <a:ext cx="10058400" cy="4325112"/>
          </a:xfrm>
        </p:spPr>
        <p:txBody>
          <a:bodyPr>
            <a:normAutofit lnSpcReduction="10000"/>
          </a:bodyPr>
          <a:lstStyle/>
          <a:p>
            <a:r>
              <a:rPr lang="en-US" sz="3200" dirty="0" smtClean="0"/>
              <a:t>The findings of the study highlighted a significant positive change in the development of students ability to draw conclusions (</a:t>
            </a:r>
            <a:r>
              <a:rPr lang="en-US" sz="3200" i="1" dirty="0" smtClean="0"/>
              <a:t>p=</a:t>
            </a:r>
            <a:r>
              <a:rPr lang="en-US" sz="3200" dirty="0" smtClean="0"/>
              <a:t> .004), decision making (</a:t>
            </a:r>
            <a:r>
              <a:rPr lang="en-US" sz="3200" i="1" dirty="0" smtClean="0"/>
              <a:t>p=.</a:t>
            </a:r>
            <a:r>
              <a:rPr lang="en-US" sz="3200" dirty="0" smtClean="0"/>
              <a:t>013) and Implementing new ideas (</a:t>
            </a:r>
            <a:r>
              <a:rPr lang="en-US" sz="3200" i="1" dirty="0" smtClean="0"/>
              <a:t>p=.</a:t>
            </a:r>
            <a:r>
              <a:rPr lang="en-US" sz="3200" dirty="0" smtClean="0"/>
              <a:t>000). </a:t>
            </a:r>
          </a:p>
          <a:p>
            <a:r>
              <a:rPr lang="en-US" sz="3200" dirty="0" smtClean="0"/>
              <a:t>The space for creativity and implementing new ideas in given assignment tasks helped students to enhance critical and innovative thinking skills using learning management system at </a:t>
            </a:r>
            <a:r>
              <a:rPr lang="en-US" sz="3200" dirty="0" err="1" smtClean="0"/>
              <a:t>Allama</a:t>
            </a:r>
            <a:r>
              <a:rPr lang="en-US" sz="3200" dirty="0" smtClean="0"/>
              <a:t> </a:t>
            </a:r>
            <a:r>
              <a:rPr lang="en-US" sz="3200" dirty="0" err="1" smtClean="0"/>
              <a:t>Iqbal</a:t>
            </a:r>
            <a:r>
              <a:rPr lang="en-US" sz="3200" dirty="0" smtClean="0"/>
              <a:t> Open University.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It can be concluded from the results that authentic assessment tasks helps the students to improve their critical and creative thinking skills. Learning management system provides the space to use 21</a:t>
            </a:r>
            <a:r>
              <a:rPr lang="en-US" sz="3200" baseline="30000" dirty="0" smtClean="0"/>
              <a:t>st</a:t>
            </a:r>
            <a:r>
              <a:rPr lang="en-US" sz="3200" dirty="0" smtClean="0"/>
              <a:t> century tools to gather and interpret information and use it in more creative way. But Sometimes the lack of having appropriate ICT skills create hindrance to exhibit critical and creative abilities while working on learning management system or working online.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2335" y="685799"/>
            <a:ext cx="3539613" cy="1290485"/>
          </a:xfrm>
        </p:spPr>
        <p:txBody>
          <a:bodyPr>
            <a:normAutofit fontScale="90000"/>
          </a:bodyPr>
          <a:lstStyle/>
          <a:p>
            <a:pPr>
              <a:lnSpc>
                <a:spcPct val="100000"/>
              </a:lnSpc>
            </a:pPr>
            <a:r>
              <a:rPr lang="en-US" sz="1800" dirty="0" smtClean="0">
                <a:solidFill>
                  <a:schemeClr val="accent1"/>
                </a:solidFill>
              </a:rPr>
              <a:t>Contact:</a:t>
            </a:r>
            <a:r>
              <a:rPr lang="en-US" sz="1800" dirty="0" smtClean="0">
                <a:solidFill>
                  <a:schemeClr val="tx1"/>
                </a:solidFill>
              </a:rPr>
              <a:t/>
            </a:r>
            <a:br>
              <a:rPr lang="en-US" sz="1800" dirty="0" smtClean="0">
                <a:solidFill>
                  <a:schemeClr val="tx1"/>
                </a:solidFill>
              </a:rPr>
            </a:br>
            <a:r>
              <a:rPr lang="en-US" sz="1800" dirty="0" smtClean="0">
                <a:solidFill>
                  <a:schemeClr val="tx1"/>
                </a:solidFill>
              </a:rPr>
              <a:t>Prof. Dr. </a:t>
            </a:r>
            <a:r>
              <a:rPr lang="en-US" sz="1800" dirty="0" err="1" smtClean="0">
                <a:solidFill>
                  <a:schemeClr val="tx1"/>
                </a:solidFill>
              </a:rPr>
              <a:t>Nasir</a:t>
            </a:r>
            <a:r>
              <a:rPr lang="en-US" sz="1800" dirty="0" smtClean="0">
                <a:solidFill>
                  <a:schemeClr val="tx1"/>
                </a:solidFill>
              </a:rPr>
              <a:t> </a:t>
            </a:r>
            <a:r>
              <a:rPr lang="en-US" sz="1800" dirty="0" err="1" smtClean="0">
                <a:solidFill>
                  <a:schemeClr val="tx1"/>
                </a:solidFill>
              </a:rPr>
              <a:t>Mahmood</a:t>
            </a:r>
            <a:r>
              <a:rPr lang="en-US" sz="1800" dirty="0" smtClean="0">
                <a:solidFill>
                  <a:schemeClr val="tx1"/>
                </a:solidFill>
              </a:rPr>
              <a:t/>
            </a:r>
            <a:br>
              <a:rPr lang="en-US" sz="1800" dirty="0" smtClean="0">
                <a:solidFill>
                  <a:schemeClr val="tx1"/>
                </a:solidFill>
              </a:rPr>
            </a:br>
            <a:r>
              <a:rPr lang="en-US" sz="1800" dirty="0" err="1" smtClean="0">
                <a:solidFill>
                  <a:schemeClr val="tx1"/>
                </a:solidFill>
                <a:cs typeface="Times New Roman" pitchFamily="18" charset="0"/>
              </a:rPr>
              <a:t>Tooba</a:t>
            </a:r>
            <a:r>
              <a:rPr lang="en-US" sz="1800" dirty="0" smtClean="0">
                <a:solidFill>
                  <a:schemeClr val="tx1"/>
                </a:solidFill>
                <a:cs typeface="Times New Roman" pitchFamily="18" charset="0"/>
              </a:rPr>
              <a:t>  </a:t>
            </a:r>
            <a:r>
              <a:rPr lang="en-US" sz="1800" dirty="0" err="1" smtClean="0">
                <a:solidFill>
                  <a:schemeClr val="tx1"/>
                </a:solidFill>
                <a:cs typeface="Times New Roman" pitchFamily="18" charset="0"/>
              </a:rPr>
              <a:t>Saleem</a:t>
            </a:r>
            <a:r>
              <a:rPr lang="en-US" sz="1800" dirty="0" smtClean="0">
                <a:solidFill>
                  <a:schemeClr val="tx1"/>
                </a:solidFill>
                <a:cs typeface="Times New Roman" pitchFamily="18" charset="0"/>
              </a:rPr>
              <a:t/>
            </a:r>
            <a:br>
              <a:rPr lang="en-US" sz="1800" dirty="0" smtClean="0">
                <a:solidFill>
                  <a:schemeClr val="tx1"/>
                </a:solidFill>
                <a:cs typeface="Times New Roman" pitchFamily="18" charset="0"/>
              </a:rPr>
            </a:br>
            <a:r>
              <a:rPr lang="en-US" sz="1800" cap="none" dirty="0" err="1" smtClean="0">
                <a:solidFill>
                  <a:schemeClr val="tx1"/>
                </a:solidFill>
                <a:cs typeface="Times New Roman" pitchFamily="18" charset="0"/>
              </a:rPr>
              <a:t>Allama</a:t>
            </a:r>
            <a:r>
              <a:rPr lang="en-US" sz="1800" cap="none" dirty="0" smtClean="0">
                <a:solidFill>
                  <a:schemeClr val="tx1"/>
                </a:solidFill>
                <a:cs typeface="Times New Roman" pitchFamily="18" charset="0"/>
              </a:rPr>
              <a:t>  </a:t>
            </a:r>
            <a:r>
              <a:rPr lang="en-US" sz="1800" cap="none" dirty="0" err="1" smtClean="0">
                <a:solidFill>
                  <a:schemeClr val="tx1"/>
                </a:solidFill>
                <a:cs typeface="Times New Roman" pitchFamily="18" charset="0"/>
              </a:rPr>
              <a:t>Iqbal</a:t>
            </a:r>
            <a:r>
              <a:rPr lang="en-US" sz="1800" cap="none" dirty="0" smtClean="0">
                <a:solidFill>
                  <a:schemeClr val="tx1"/>
                </a:solidFill>
                <a:cs typeface="Times New Roman" pitchFamily="18" charset="0"/>
              </a:rPr>
              <a:t> Open University, Pakistan</a:t>
            </a:r>
            <a:r>
              <a:rPr lang="en-US" sz="1600" cap="none" dirty="0" smtClean="0">
                <a:solidFill>
                  <a:schemeClr val="tx1"/>
                </a:solidFill>
                <a:cs typeface="Times New Roman" pitchFamily="18" charset="0"/>
              </a:rPr>
              <a:t/>
            </a:r>
            <a:br>
              <a:rPr lang="en-US" sz="1600" cap="none" dirty="0" smtClean="0">
                <a:solidFill>
                  <a:schemeClr val="tx1"/>
                </a:solidFill>
                <a:cs typeface="Times New Roman" pitchFamily="18" charset="0"/>
              </a:rPr>
            </a:br>
            <a:endParaRPr lang="en-US" sz="1600" dirty="0">
              <a:solidFill>
                <a:schemeClr val="tx1"/>
              </a:solidFill>
              <a:cs typeface="Times New Roman" pitchFamily="18" charset="0"/>
            </a:endParaRPr>
          </a:p>
        </p:txBody>
      </p:sp>
      <p:sp>
        <p:nvSpPr>
          <p:cNvPr id="4" name="Text Placeholder 3"/>
          <p:cNvSpPr>
            <a:spLocks noGrp="1"/>
          </p:cNvSpPr>
          <p:nvPr>
            <p:ph type="body" sz="half" idx="2"/>
          </p:nvPr>
        </p:nvSpPr>
        <p:spPr>
          <a:xfrm>
            <a:off x="8244348" y="2035278"/>
            <a:ext cx="3770671" cy="1469545"/>
          </a:xfrm>
        </p:spPr>
        <p:txBody>
          <a:bodyPr>
            <a:normAutofit/>
          </a:bodyPr>
          <a:lstStyle/>
          <a:p>
            <a:r>
              <a:rPr lang="en-US" sz="1800" b="1" dirty="0" smtClean="0"/>
              <a:t>Email address:</a:t>
            </a:r>
          </a:p>
          <a:p>
            <a:r>
              <a:rPr lang="en-US" sz="1800" b="1" dirty="0" smtClean="0"/>
              <a:t>nasir.mahmood@aiou.edu.pk</a:t>
            </a:r>
          </a:p>
          <a:p>
            <a:r>
              <a:rPr lang="en-US" sz="1800" b="1" dirty="0" smtClean="0"/>
              <a:t>tooba.saleem@aiou.edu.pk</a:t>
            </a:r>
          </a:p>
          <a:p>
            <a:endParaRPr lang="en-US" sz="1800" b="1" dirty="0"/>
          </a:p>
        </p:txBody>
      </p:sp>
      <p:sp>
        <p:nvSpPr>
          <p:cNvPr id="5" name="Slide Number Placeholder 4"/>
          <p:cNvSpPr>
            <a:spLocks noGrp="1"/>
          </p:cNvSpPr>
          <p:nvPr>
            <p:ph type="sldNum" sz="quarter" idx="12"/>
          </p:nvPr>
        </p:nvSpPr>
        <p:spPr/>
        <p:txBody>
          <a:bodyPr/>
          <a:lstStyle/>
          <a:p>
            <a:fld id="{7EC715CB-780B-4937-9F88-F20FDCE51E74}" type="slidenum">
              <a:rPr lang="en-US" smtClean="0"/>
              <a:pPr/>
              <a:t>17</a:t>
            </a:fld>
            <a:endParaRPr lang="en-US"/>
          </a:p>
        </p:txBody>
      </p:sp>
      <p:pic>
        <p:nvPicPr>
          <p:cNvPr id="2050" name="Picture 2" descr="C:\Users\AIOU\Desktop\thanks.jpg"/>
          <p:cNvPicPr>
            <a:picLocks noGrp="1" noChangeAspect="1" noChangeArrowheads="1"/>
          </p:cNvPicPr>
          <p:nvPr>
            <p:ph idx="1"/>
          </p:nvPr>
        </p:nvPicPr>
        <p:blipFill>
          <a:blip r:embed="rId2" cstate="print"/>
          <a:srcRect/>
          <a:stretch>
            <a:fillRect/>
          </a:stretch>
        </p:blipFill>
        <p:spPr bwMode="auto">
          <a:xfrm>
            <a:off x="567159" y="416690"/>
            <a:ext cx="7569843" cy="6050446"/>
          </a:xfrm>
          <a:prstGeom prst="rect">
            <a:avLst/>
          </a:prstGeom>
          <a:noFill/>
        </p:spPr>
      </p:pic>
    </p:spTree>
    <p:extLst>
      <p:ext uri="{BB962C8B-B14F-4D97-AF65-F5344CB8AC3E}">
        <p14:creationId xmlns:p14="http://schemas.microsoft.com/office/powerpoint/2010/main" xmlns="" val="303198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Introduction</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In 21st century, the development and assessment of critical and innovative thinking skills is at the core of higher education level programs. For academic institutions, charged with equipping graduates to compete in today’s knowledge economy with growing recognition that individuals need a wide array of skills in order to meet the needs of the modern workplace.</a:t>
            </a:r>
          </a:p>
        </p:txBody>
      </p:sp>
      <p:sp>
        <p:nvSpPr>
          <p:cNvPr id="4" name="Slide Number Placeholder 3"/>
          <p:cNvSpPr>
            <a:spLocks noGrp="1"/>
          </p:cNvSpPr>
          <p:nvPr>
            <p:ph type="sldNum" sz="quarter" idx="12"/>
          </p:nvPr>
        </p:nvSpPr>
        <p:spPr/>
        <p:txBody>
          <a:bodyPr/>
          <a:lstStyle/>
          <a:p>
            <a:fld id="{7EC715CB-780B-4937-9F88-F20FDCE51E74}" type="slidenum">
              <a:rPr lang="en-US" smtClean="0"/>
              <a:pPr/>
              <a:t>2</a:t>
            </a:fld>
            <a:endParaRPr lang="en-US"/>
          </a:p>
        </p:txBody>
      </p:sp>
    </p:spTree>
    <p:extLst>
      <p:ext uri="{BB962C8B-B14F-4D97-AF65-F5344CB8AC3E}">
        <p14:creationId xmlns:p14="http://schemas.microsoft.com/office/powerpoint/2010/main" xmlns="" val="222378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idx="1"/>
          </p:nvPr>
        </p:nvSpPr>
        <p:spPr/>
        <p:txBody>
          <a:bodyPr>
            <a:normAutofit/>
          </a:bodyPr>
          <a:lstStyle/>
          <a:p>
            <a:pPr>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3</a:t>
            </a:fld>
            <a:endParaRPr lang="en-US"/>
          </a:p>
        </p:txBody>
      </p:sp>
      <p:sp>
        <p:nvSpPr>
          <p:cNvPr id="5" name="Rectangle 4"/>
          <p:cNvSpPr/>
          <p:nvPr/>
        </p:nvSpPr>
        <p:spPr>
          <a:xfrm>
            <a:off x="762000" y="1943100"/>
            <a:ext cx="10896600" cy="4031873"/>
          </a:xfrm>
          <a:prstGeom prst="rect">
            <a:avLst/>
          </a:prstGeom>
        </p:spPr>
        <p:txBody>
          <a:bodyPr wrap="square">
            <a:spAutoFit/>
          </a:bodyPr>
          <a:lstStyle/>
          <a:p>
            <a:r>
              <a:rPr lang="en-US" sz="3200" dirty="0" smtClean="0"/>
              <a:t>In this context, our existing assessment procedures are unable for developing </a:t>
            </a:r>
            <a:r>
              <a:rPr lang="en-US" sz="3200" dirty="0" smtClean="0"/>
              <a:t>and measuring the critical and innovative thinking </a:t>
            </a:r>
            <a:r>
              <a:rPr lang="en-US" sz="3200" dirty="0" smtClean="0"/>
              <a:t>skills and traits with traditional assessment procedures. In this context, a panel survey study was designed to examine the development of critical and innovative thinking skills through an intervention of authentic assessment tasks using learning management system (LMS). </a:t>
            </a:r>
            <a:endParaRPr lang="en-US" sz="3200" dirty="0"/>
          </a:p>
        </p:txBody>
      </p:sp>
    </p:spTree>
    <p:extLst>
      <p:ext uri="{BB962C8B-B14F-4D97-AF65-F5344CB8AC3E}">
        <p14:creationId xmlns:p14="http://schemas.microsoft.com/office/powerpoint/2010/main" xmlns="" val="2223785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3200" dirty="0" smtClean="0"/>
              <a:t>Critical thinking is purposeful, reasoned, and goal-directed. It is the kind of thinking involved in solving problems, formulating inferences, calculating likelihoods, and making decisions” (</a:t>
            </a:r>
            <a:r>
              <a:rPr lang="en-US" sz="3200" dirty="0" err="1" smtClean="0"/>
              <a:t>Halpern</a:t>
            </a:r>
            <a:r>
              <a:rPr lang="en-US" sz="3200" dirty="0" smtClean="0"/>
              <a:t>, 1998, pp. 450-451).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rPr>
              <a:t>Authentic Assessment and critical thinking Skills </a:t>
            </a:r>
            <a:endParaRPr lang="en-US" sz="4000" dirty="0">
              <a:solidFill>
                <a:schemeClr val="tx1"/>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5</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41968" y="2705100"/>
            <a:ext cx="11418405" cy="34861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effectLst>
                  <a:outerShdw blurRad="38100" dist="38100" dir="2700000" algn="tl">
                    <a:srgbClr val="000000">
                      <a:alpha val="43137"/>
                    </a:srgbClr>
                  </a:outerShdw>
                </a:effectLst>
              </a:rPr>
              <a:t>Aim of the Study</a:t>
            </a:r>
            <a:r>
              <a:rPr lang="en-US" b="1" dirty="0" smtClean="0">
                <a:solidFill>
                  <a:schemeClr val="tx1"/>
                </a:solidFill>
                <a:effectLst>
                  <a:outerShdw blurRad="38100" dist="38100" dir="2700000" algn="tl">
                    <a:srgbClr val="000000">
                      <a:alpha val="43137"/>
                    </a:srgbClr>
                  </a:outerShdw>
                </a:effectLst>
              </a:rPr>
              <a:t>…</a:t>
            </a:r>
            <a:endParaRPr lang="en-US"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2800" dirty="0" smtClean="0"/>
              <a:t>In this context our research attempts to: </a:t>
            </a:r>
          </a:p>
          <a:p>
            <a:r>
              <a:rPr lang="en-US" sz="3600" dirty="0" smtClean="0"/>
              <a:t> examine the development of critical and innovative thinking skills through an intervention of authentic assessment tasks using learning management system (LMS). </a:t>
            </a:r>
          </a:p>
          <a:p>
            <a:pPr>
              <a:buNone/>
            </a:pPr>
            <a:endParaRPr lang="en-US" sz="3200" dirty="0" smtClean="0"/>
          </a:p>
          <a:p>
            <a:endParaRPr lang="en-US" sz="3200" dirty="0" smtClean="0"/>
          </a:p>
          <a:p>
            <a:endParaRPr lang="en-US" sz="3200" dirty="0"/>
          </a:p>
          <a:p>
            <a:endParaRPr lang="en-US" sz="3200" dirty="0" smtClean="0"/>
          </a:p>
          <a:p>
            <a:endParaRPr lang="en-US" sz="3200" dirty="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6</a:t>
            </a:fld>
            <a:endParaRPr lang="en-US"/>
          </a:p>
        </p:txBody>
      </p:sp>
    </p:spTree>
    <p:extLst>
      <p:ext uri="{BB962C8B-B14F-4D97-AF65-F5344CB8AC3E}">
        <p14:creationId xmlns:p14="http://schemas.microsoft.com/office/powerpoint/2010/main" xmlns="" val="346432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65774" y="5416952"/>
            <a:ext cx="9052560" cy="1088020"/>
          </a:xfrm>
        </p:spPr>
        <p:txBody>
          <a:bodyPr>
            <a:normAutofit fontScale="25000" lnSpcReduction="20000"/>
          </a:bodyPr>
          <a:lstStyle/>
          <a:p>
            <a:endParaRPr lang="en-US" sz="2800" b="1" dirty="0" smtClean="0"/>
          </a:p>
          <a:p>
            <a:pPr algn="ctr"/>
            <a:r>
              <a:rPr lang="en-US" sz="12800" b="1" dirty="0" smtClean="0"/>
              <a:t>Conceptual </a:t>
            </a:r>
            <a:r>
              <a:rPr lang="en-US" sz="12800" b="1" dirty="0" smtClean="0"/>
              <a:t>Framework</a:t>
            </a:r>
          </a:p>
          <a:p>
            <a:pPr algn="ctr"/>
            <a:r>
              <a:rPr lang="en-US" sz="9600" b="1" dirty="0" smtClean="0">
                <a:solidFill>
                  <a:schemeClr val="accent1"/>
                </a:solidFill>
              </a:rPr>
              <a:t>Critical and Innovative Thinking Scale (CITS)</a:t>
            </a:r>
            <a:r>
              <a:rPr lang="en-US" sz="11200" b="1" dirty="0" smtClean="0"/>
              <a:t> </a:t>
            </a:r>
            <a:endParaRPr lang="en-US" sz="11200" b="1" dirty="0"/>
          </a:p>
        </p:txBody>
      </p:sp>
      <p:sp>
        <p:nvSpPr>
          <p:cNvPr id="5" name="Slide Number Placeholder 4"/>
          <p:cNvSpPr>
            <a:spLocks noGrp="1"/>
          </p:cNvSpPr>
          <p:nvPr>
            <p:ph type="sldNum" sz="quarter" idx="12"/>
          </p:nvPr>
        </p:nvSpPr>
        <p:spPr/>
        <p:txBody>
          <a:bodyPr/>
          <a:lstStyle/>
          <a:p>
            <a:fld id="{7EC715CB-780B-4937-9F88-F20FDCE51E74}" type="slidenum">
              <a:rPr lang="en-US" smtClean="0"/>
              <a:pPr/>
              <a:t>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xmlns="" val="3439105432"/>
              </p:ext>
            </p:extLst>
          </p:nvPr>
        </p:nvGraphicFramePr>
        <p:xfrm>
          <a:off x="296008" y="469321"/>
          <a:ext cx="11372850" cy="4951028"/>
        </p:xfrm>
        <a:graphic>
          <a:graphicData uri="http://schemas.openxmlformats.org/drawingml/2006/table">
            <a:tbl>
              <a:tblPr firstRow="1" firstCol="1" bandRow="1">
                <a:tableStyleId>{5C22544A-7EE6-4342-B048-85BDC9FD1C3A}</a:tableStyleId>
              </a:tblPr>
              <a:tblGrid>
                <a:gridCol w="6913684"/>
                <a:gridCol w="4459166"/>
              </a:tblGrid>
              <a:tr h="351156">
                <a:tc>
                  <a:txBody>
                    <a:bodyPr/>
                    <a:lstStyle/>
                    <a:p>
                      <a:pPr marL="0" marR="0">
                        <a:lnSpc>
                          <a:spcPct val="107000"/>
                        </a:lnSpc>
                        <a:spcBef>
                          <a:spcPts val="0"/>
                        </a:spcBef>
                        <a:spcAft>
                          <a:spcPts val="0"/>
                        </a:spcAft>
                      </a:pPr>
                      <a:r>
                        <a:rPr lang="en-US" sz="2200" dirty="0">
                          <a:effectLst/>
                        </a:rPr>
                        <a:t>Construct Definition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c>
                  <a:txBody>
                    <a:bodyPr/>
                    <a:lstStyle/>
                    <a:p>
                      <a:pPr marL="0" marR="0">
                        <a:lnSpc>
                          <a:spcPct val="107000"/>
                        </a:lnSpc>
                        <a:spcBef>
                          <a:spcPts val="0"/>
                        </a:spcBef>
                        <a:spcAft>
                          <a:spcPts val="0"/>
                        </a:spcAft>
                      </a:pPr>
                      <a:r>
                        <a:rPr lang="en-US" sz="2200">
                          <a:effectLst/>
                        </a:rPr>
                        <a:t>Sub-Constructs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053467">
                <a:tc rowSpan="4">
                  <a:txBody>
                    <a:bodyPr/>
                    <a:lstStyle/>
                    <a:p>
                      <a:r>
                        <a:rPr lang="en-US" sz="2400" b="1" kern="1200" dirty="0" smtClean="0">
                          <a:solidFill>
                            <a:schemeClr val="lt1"/>
                          </a:solidFill>
                          <a:latin typeface="+mn-lt"/>
                          <a:ea typeface="+mn-ea"/>
                          <a:cs typeface="+mn-cs"/>
                        </a:rPr>
                        <a:t>Reason effectively, use systems thinking and evaluate evidence .</a:t>
                      </a:r>
                      <a:r>
                        <a:rPr lang="en-US" sz="2400" b="1" kern="1200" baseline="0" dirty="0" smtClean="0">
                          <a:solidFill>
                            <a:schemeClr val="lt1"/>
                          </a:solidFill>
                          <a:latin typeface="+mn-lt"/>
                          <a:ea typeface="+mn-ea"/>
                          <a:cs typeface="+mn-cs"/>
                        </a:rPr>
                        <a:t> </a:t>
                      </a:r>
                      <a:r>
                        <a:rPr lang="en-US" sz="2400" b="1" u="none" strike="noStrike" kern="1200" dirty="0" smtClean="0">
                          <a:solidFill>
                            <a:schemeClr val="lt1"/>
                          </a:solidFill>
                          <a:latin typeface="+mn-lt"/>
                          <a:ea typeface="+mn-ea"/>
                          <a:cs typeface="+mn-cs"/>
                        </a:rPr>
                        <a:t>Understand systems and strategies for tackling unfamiliar problems .Understand the importance of evidence in belief formation Reevaluate beliefs when presented with conflicting evidence </a:t>
                      </a:r>
                    </a:p>
                    <a:p>
                      <a:r>
                        <a:rPr lang="en-US" sz="2400" b="1" kern="1200" dirty="0" smtClean="0">
                          <a:solidFill>
                            <a:schemeClr val="lt1"/>
                          </a:solidFill>
                          <a:latin typeface="+mn-lt"/>
                          <a:ea typeface="+mn-ea"/>
                          <a:cs typeface="+mn-cs"/>
                        </a:rPr>
                        <a:t>Solve problems </a:t>
                      </a:r>
                      <a:r>
                        <a:rPr lang="en-US" sz="2400" b="1" kern="1200" baseline="0" dirty="0" smtClean="0">
                          <a:solidFill>
                            <a:schemeClr val="lt1"/>
                          </a:solidFill>
                          <a:latin typeface="+mn-lt"/>
                          <a:ea typeface="+mn-ea"/>
                          <a:cs typeface="+mn-cs"/>
                        </a:rPr>
                        <a:t> and </a:t>
                      </a:r>
                      <a:r>
                        <a:rPr lang="en-US" sz="2400" b="1" u="none" strike="noStrike" kern="1200" dirty="0" smtClean="0">
                          <a:solidFill>
                            <a:schemeClr val="lt1"/>
                          </a:solidFill>
                          <a:latin typeface="+mn-lt"/>
                          <a:ea typeface="+mn-ea"/>
                          <a:cs typeface="+mn-cs"/>
                        </a:rPr>
                        <a:t>Identify gaps in knowledge </a:t>
                      </a:r>
                      <a:r>
                        <a:rPr lang="en-US" sz="2400" b="1" u="none" strike="noStrike" kern="1200" baseline="0" dirty="0" smtClean="0">
                          <a:solidFill>
                            <a:schemeClr val="lt1"/>
                          </a:solidFill>
                          <a:latin typeface="+mn-lt"/>
                          <a:ea typeface="+mn-ea"/>
                          <a:cs typeface="+mn-cs"/>
                        </a:rPr>
                        <a:t>. </a:t>
                      </a:r>
                      <a:r>
                        <a:rPr lang="en-US" sz="2400" b="1" u="none" strike="noStrike" kern="1200" dirty="0" smtClean="0">
                          <a:solidFill>
                            <a:schemeClr val="lt1"/>
                          </a:solidFill>
                          <a:latin typeface="+mn-lt"/>
                          <a:ea typeface="+mn-ea"/>
                          <a:cs typeface="+mn-cs"/>
                        </a:rPr>
                        <a:t>Ask significant questions that clarify various points of view and lead to better solutions </a:t>
                      </a:r>
                    </a:p>
                    <a:p>
                      <a:pPr marL="0" marR="0">
                        <a:lnSpc>
                          <a:spcPct val="107000"/>
                        </a:lnSpc>
                        <a:spcBef>
                          <a:spcPts val="0"/>
                        </a:spcBef>
                        <a:spcAft>
                          <a:spcPts val="0"/>
                        </a:spcAft>
                      </a:pP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c>
                  <a:txBody>
                    <a:bodyPr/>
                    <a:lstStyle/>
                    <a:p>
                      <a:pPr marL="0" marR="0">
                        <a:lnSpc>
                          <a:spcPct val="107000"/>
                        </a:lnSpc>
                        <a:spcBef>
                          <a:spcPts val="0"/>
                        </a:spcBef>
                        <a:spcAft>
                          <a:spcPts val="0"/>
                        </a:spcAft>
                      </a:pPr>
                      <a:r>
                        <a:rPr lang="en-US" sz="2200" dirty="0" smtClean="0">
                          <a:solidFill>
                            <a:schemeClr val="tx1"/>
                          </a:solidFill>
                          <a:effectLst/>
                        </a:rPr>
                        <a:t>1.</a:t>
                      </a:r>
                      <a:r>
                        <a:rPr lang="en-US" sz="2400" b="1" kern="1200" dirty="0" smtClean="0">
                          <a:solidFill>
                            <a:schemeClr val="tx1"/>
                          </a:solidFill>
                          <a:latin typeface="+mn-lt"/>
                          <a:ea typeface="+mn-ea"/>
                          <a:cs typeface="+mn-cs"/>
                        </a:rPr>
                        <a:t>Look for evidence</a:t>
                      </a:r>
                    </a:p>
                    <a:p>
                      <a:pPr marL="0" marR="0">
                        <a:lnSpc>
                          <a:spcPct val="107000"/>
                        </a:lnSpc>
                        <a:spcBef>
                          <a:spcPts val="0"/>
                        </a:spcBef>
                        <a:spcAft>
                          <a:spcPts val="0"/>
                        </a:spcAft>
                      </a:pPr>
                      <a:endPar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053467">
                <a:tc vMerge="1">
                  <a:txBody>
                    <a:bodyPr/>
                    <a:lstStyle/>
                    <a:p>
                      <a:endParaRPr lang="en-US"/>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smtClean="0">
                          <a:solidFill>
                            <a:schemeClr val="tx1"/>
                          </a:solidFill>
                          <a:effectLst/>
                        </a:rPr>
                        <a:t>2.</a:t>
                      </a:r>
                      <a:r>
                        <a:rPr lang="en-US" sz="2400" b="1" kern="1200" dirty="0" smtClean="0">
                          <a:solidFill>
                            <a:schemeClr val="tx1"/>
                          </a:solidFill>
                          <a:latin typeface="+mn-lt"/>
                          <a:ea typeface="+mn-ea"/>
                          <a:cs typeface="+mn-cs"/>
                        </a:rPr>
                        <a:t> Draw conclusions</a:t>
                      </a:r>
                    </a:p>
                    <a:p>
                      <a:pPr marL="0" marR="0">
                        <a:lnSpc>
                          <a:spcPct val="107000"/>
                        </a:lnSpc>
                        <a:spcBef>
                          <a:spcPts val="0"/>
                        </a:spcBef>
                        <a:spcAft>
                          <a:spcPts val="0"/>
                        </a:spcAft>
                      </a:pPr>
                      <a:endParaRPr lang="en-US" sz="2200" dirty="0" smtClean="0">
                        <a:solidFill>
                          <a:schemeClr val="tx1"/>
                        </a:solidFill>
                        <a:effectLst/>
                      </a:endParaRPr>
                    </a:p>
                    <a:p>
                      <a:pPr marL="0" marR="0">
                        <a:lnSpc>
                          <a:spcPct val="107000"/>
                        </a:lnSpc>
                        <a:spcBef>
                          <a:spcPts val="0"/>
                        </a:spcBef>
                        <a:spcAft>
                          <a:spcPts val="0"/>
                        </a:spcAft>
                      </a:pPr>
                      <a:r>
                        <a:rPr lang="en-US" sz="2200" dirty="0" smtClean="0">
                          <a:solidFill>
                            <a:schemeClr val="tx1"/>
                          </a:solidFill>
                          <a:effectLst/>
                        </a:rPr>
                        <a:t> </a:t>
                      </a:r>
                      <a:endPar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618797">
                <a:tc vMerge="1">
                  <a:txBody>
                    <a:bodyPr/>
                    <a:lstStyle/>
                    <a:p>
                      <a:endParaRPr lang="en-US"/>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smtClean="0">
                          <a:solidFill>
                            <a:schemeClr val="tx1"/>
                          </a:solidFill>
                          <a:effectLst/>
                        </a:rPr>
                        <a:t>3.</a:t>
                      </a:r>
                      <a:r>
                        <a:rPr lang="en-US" sz="2400" b="1" kern="1200" dirty="0" smtClean="0">
                          <a:solidFill>
                            <a:schemeClr val="tx1"/>
                          </a:solidFill>
                          <a:latin typeface="+mn-lt"/>
                          <a:ea typeface="+mn-ea"/>
                          <a:cs typeface="+mn-cs"/>
                        </a:rPr>
                        <a:t> Decision making</a:t>
                      </a:r>
                    </a:p>
                    <a:p>
                      <a:pPr marL="0" marR="0">
                        <a:lnSpc>
                          <a:spcPct val="107000"/>
                        </a:lnSpc>
                        <a:spcBef>
                          <a:spcPts val="0"/>
                        </a:spcBef>
                        <a:spcAft>
                          <a:spcPts val="0"/>
                        </a:spcAft>
                      </a:pPr>
                      <a:endPar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679759">
                <a:tc vMerge="1">
                  <a:txBody>
                    <a:bodyPr/>
                    <a:lstStyle/>
                    <a:p>
                      <a:pPr marL="0" marR="0">
                        <a:lnSpc>
                          <a:spcPct val="107000"/>
                        </a:lnSpc>
                        <a:spcBef>
                          <a:spcPts val="0"/>
                        </a:spcBef>
                        <a:spcAft>
                          <a:spcPts val="0"/>
                        </a:spcAft>
                      </a:pP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2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r>
                        <a:rPr lang="en-US" sz="2400" b="1" kern="1200" dirty="0" smtClean="0">
                          <a:solidFill>
                            <a:schemeClr val="tx1"/>
                          </a:solidFill>
                          <a:latin typeface="+mn-lt"/>
                          <a:ea typeface="+mn-ea"/>
                          <a:cs typeface="+mn-cs"/>
                        </a:rPr>
                        <a:t> Implementing new ideas</a:t>
                      </a:r>
                    </a:p>
                    <a:p>
                      <a:pPr marL="0" marR="0">
                        <a:lnSpc>
                          <a:spcPct val="107000"/>
                        </a:lnSpc>
                        <a:spcBef>
                          <a:spcPts val="0"/>
                        </a:spcBef>
                        <a:spcAft>
                          <a:spcPts val="0"/>
                        </a:spcAft>
                      </a:pPr>
                      <a:endPar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Methodology</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4400" b="1" dirty="0">
                <a:solidFill>
                  <a:srgbClr val="002060"/>
                </a:solidFill>
                <a:effectLst>
                  <a:outerShdw blurRad="38100" dist="38100" dir="2700000" algn="tl">
                    <a:srgbClr val="000000">
                      <a:alpha val="43137"/>
                    </a:srgbClr>
                  </a:outerShdw>
                </a:effectLst>
              </a:rPr>
              <a:t>Research </a:t>
            </a:r>
            <a:r>
              <a:rPr lang="en-US" sz="4400" b="1" dirty="0" smtClean="0">
                <a:solidFill>
                  <a:srgbClr val="002060"/>
                </a:solidFill>
                <a:effectLst>
                  <a:outerShdw blurRad="38100" dist="38100" dir="2700000" algn="tl">
                    <a:srgbClr val="000000">
                      <a:alpha val="43137"/>
                    </a:srgbClr>
                  </a:outerShdw>
                </a:effectLst>
              </a:rPr>
              <a:t>Design</a:t>
            </a:r>
            <a:endParaRPr lang="en-US" sz="1600" b="1" dirty="0">
              <a:solidFill>
                <a:srgbClr val="002060"/>
              </a:solidFill>
            </a:endParaRPr>
          </a:p>
          <a:p>
            <a:r>
              <a:rPr lang="en-US" sz="3200" dirty="0" smtClean="0"/>
              <a:t>The study was quantitative in nature. A panel survey study was designed to examine the development of critical and innovative thinking skills through an intervention of authentic assessment tasks using learning management system (LMS). A cohort of </a:t>
            </a:r>
            <a:r>
              <a:rPr lang="en-US" sz="3200" dirty="0" err="1" smtClean="0"/>
              <a:t>MPhil</a:t>
            </a:r>
            <a:r>
              <a:rPr lang="en-US" sz="3200" dirty="0" smtClean="0"/>
              <a:t> students (N=38) was pretested and went through an intervention of two semesters in which ten authentic assessment tasks were given to students for developing critical and innovative thinking skills.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8</a:t>
            </a:fld>
            <a:endParaRPr lang="en-US"/>
          </a:p>
        </p:txBody>
      </p:sp>
    </p:spTree>
    <p:extLst>
      <p:ext uri="{BB962C8B-B14F-4D97-AF65-F5344CB8AC3E}">
        <p14:creationId xmlns:p14="http://schemas.microsoft.com/office/powerpoint/2010/main" xmlns="" val="57254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At the end of course assessment tasks were evaluated against a rubric to find the evidence of critical and innovative thinking skills in completing tasks and a post-test of skills was taken. Internal validity threats were controlled during intervention and reliability of scale was ensured (α=.965).</a:t>
            </a:r>
            <a:endParaRPr lang="en-US" sz="36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3868</TotalTime>
  <Words>787</Words>
  <Application>Microsoft Office PowerPoint</Application>
  <PresentationFormat>Custom</PresentationFormat>
  <Paragraphs>106</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Wood Type</vt:lpstr>
      <vt:lpstr> Contribution of Authentic Assessment Tasks in Developing Critical and Innovative Thinking Skills in Open and Distance Learning Environment</vt:lpstr>
      <vt:lpstr>Introduction</vt:lpstr>
      <vt:lpstr>Cont…</vt:lpstr>
      <vt:lpstr>Cont…</vt:lpstr>
      <vt:lpstr>Authentic Assessment and critical thinking Skills </vt:lpstr>
      <vt:lpstr>Aim of the Study…</vt:lpstr>
      <vt:lpstr>Slide 7</vt:lpstr>
      <vt:lpstr>Methodology</vt:lpstr>
      <vt:lpstr>Slide 9</vt:lpstr>
      <vt:lpstr>Instrumentation</vt:lpstr>
      <vt:lpstr>Validity and Reliability: Critical and Innovative Thinking Scale (CITS)</vt:lpstr>
      <vt:lpstr>Analysis and Findings</vt:lpstr>
      <vt:lpstr>Descriptive Analysis</vt:lpstr>
      <vt:lpstr>Pre-test post-test comparison </vt:lpstr>
      <vt:lpstr>Major Findings</vt:lpstr>
      <vt:lpstr>Conclusions</vt:lpstr>
      <vt:lpstr>Contact: Prof. Dr. Nasir Mahmood Tooba  Saleem Allama  Iqbal Open University, Pakistan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Tooba Saleem</dc:creator>
  <cp:lastModifiedBy>AIOU</cp:lastModifiedBy>
  <cp:revision>315</cp:revision>
  <dcterms:created xsi:type="dcterms:W3CDTF">2018-07-28T09:34:08Z</dcterms:created>
  <dcterms:modified xsi:type="dcterms:W3CDTF">2019-10-12T07:19:38Z</dcterms:modified>
</cp:coreProperties>
</file>