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3.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 id="2147483705" r:id="rId3"/>
    <p:sldMasterId id="2147483723" r:id="rId4"/>
  </p:sldMasterIdLst>
  <p:notesMasterIdLst>
    <p:notesMasterId r:id="rId29"/>
  </p:notesMasterIdLst>
  <p:sldIdLst>
    <p:sldId id="257" r:id="rId5"/>
    <p:sldId id="258" r:id="rId6"/>
    <p:sldId id="277" r:id="rId7"/>
    <p:sldId id="278" r:id="rId8"/>
    <p:sldId id="279" r:id="rId9"/>
    <p:sldId id="296" r:id="rId10"/>
    <p:sldId id="294" r:id="rId11"/>
    <p:sldId id="297" r:id="rId12"/>
    <p:sldId id="262" r:id="rId13"/>
    <p:sldId id="281" r:id="rId14"/>
    <p:sldId id="282" r:id="rId15"/>
    <p:sldId id="263" r:id="rId16"/>
    <p:sldId id="270" r:id="rId17"/>
    <p:sldId id="287" r:id="rId18"/>
    <p:sldId id="288" r:id="rId19"/>
    <p:sldId id="289" r:id="rId20"/>
    <p:sldId id="298" r:id="rId21"/>
    <p:sldId id="299" r:id="rId22"/>
    <p:sldId id="290" r:id="rId23"/>
    <p:sldId id="300" r:id="rId24"/>
    <p:sldId id="273" r:id="rId25"/>
    <p:sldId id="292" r:id="rId26"/>
    <p:sldId id="293" r:id="rId27"/>
    <p:sldId id="295"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Front Matter" id="{15202A74-163D-4B71-BBA8-E2FCD164262F}">
          <p14:sldIdLst>
            <p14:sldId id="257"/>
            <p14:sldId id="258"/>
            <p14:sldId id="277"/>
            <p14:sldId id="278"/>
            <p14:sldId id="279"/>
            <p14:sldId id="296"/>
            <p14:sldId id="294"/>
            <p14:sldId id="297"/>
          </p14:sldIdLst>
        </p14:section>
        <p14:section name="Group Member 2" id="{ED02CA79-8112-418E-8BC2-0FD9B68AECB3}">
          <p14:sldIdLst/>
        </p14:section>
        <p14:section name="Group Member 1" id="{0860697E-8C4A-43F9-A7C0-C435911657B2}">
          <p14:sldIdLst>
            <p14:sldId id="262"/>
            <p14:sldId id="281"/>
            <p14:sldId id="282"/>
            <p14:sldId id="263"/>
          </p14:sldIdLst>
        </p14:section>
        <p14:section name="Group Member 3" id="{0DAD77B1-60C5-4EB2-933E-C56E97A5B2A7}">
          <p14:sldIdLst>
            <p14:sldId id="270"/>
            <p14:sldId id="287"/>
            <p14:sldId id="288"/>
            <p14:sldId id="289"/>
            <p14:sldId id="298"/>
            <p14:sldId id="299"/>
            <p14:sldId id="290"/>
            <p14:sldId id="300"/>
            <p14:sldId id="273"/>
            <p14:sldId id="292"/>
            <p14:sldId id="293"/>
            <p14:sldId id="295"/>
          </p14:sldIdLst>
        </p14:section>
        <p14:section name="General Closing" id="{4AB6C702-EE4D-4283-ACB0-770710E41AE6}">
          <p14:sldIdLst/>
        </p14:section>
      </p14:sectionLst>
    </p:ex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7104" autoAdjust="0"/>
  </p:normalViewPr>
  <p:slideViewPr>
    <p:cSldViewPr snapToGrid="0">
      <p:cViewPr>
        <p:scale>
          <a:sx n="100" d="100"/>
          <a:sy n="100" d="100"/>
        </p:scale>
        <p:origin x="-208" y="376"/>
      </p:cViewPr>
      <p:guideLst>
        <p:guide orient="horz" pos="2160"/>
        <p:guide pos="3840"/>
      </p:guideLst>
    </p:cSldViewPr>
  </p:slideViewPr>
  <p:notesTextViewPr>
    <p:cViewPr>
      <p:scale>
        <a:sx n="1" d="1"/>
        <a:sy n="1" d="1"/>
      </p:scale>
      <p:origin x="0" y="0"/>
    </p:cViewPr>
  </p:notesTextViewPr>
  <p:sorterViewPr>
    <p:cViewPr>
      <p:scale>
        <a:sx n="100" d="100"/>
        <a:sy n="100" d="100"/>
      </p:scale>
      <p:origin x="0" y="-2166"/>
    </p:cViewPr>
  </p:sorter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775AAE-0936-40B9-ACF9-A981EEF95D23}" type="datetimeFigureOut">
              <a:rPr lang="en-US" smtClean="0"/>
              <a:pPr/>
              <a:t>14/10/19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7B1F30-39B2-4CE2-8EF3-91F3179569A5}" type="slidenum">
              <a:rPr lang="en-US" smtClean="0"/>
              <a:pPr/>
              <a:t>‹#›</a:t>
            </a:fld>
            <a:endParaRPr lang="en-US"/>
          </a:p>
        </p:txBody>
      </p:sp>
    </p:spTree>
    <p:extLst>
      <p:ext uri="{BB962C8B-B14F-4D97-AF65-F5344CB8AC3E}">
        <p14:creationId xmlns:p14="http://schemas.microsoft.com/office/powerpoint/2010/main" val="3319242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smtClean="0"/>
              <a:t>Presented in International Conference AAOU 2019 conducted by Virtual University in </a:t>
            </a:r>
            <a:r>
              <a:rPr lang="en-US" smtClean="0"/>
              <a:t>Lahore.</a:t>
            </a:r>
            <a:endParaRPr lang="en-US" dirty="0" smtClean="0"/>
          </a:p>
        </p:txBody>
      </p:sp>
      <p:sp>
        <p:nvSpPr>
          <p:cNvPr id="4" name="Slide Number Placeholder 3"/>
          <p:cNvSpPr>
            <a:spLocks noGrp="1"/>
          </p:cNvSpPr>
          <p:nvPr>
            <p:ph type="sldNum" sz="quarter" idx="10"/>
          </p:nvPr>
        </p:nvSpPr>
        <p:spPr/>
        <p:txBody>
          <a:bodyPr/>
          <a:lstStyle/>
          <a:p>
            <a:fld id="{A7666ED7-631A-46AF-B451-227D0A8685A0}" type="slidenum">
              <a:rPr lang="en-US" smtClean="0"/>
              <a:pPr/>
              <a:t>1</a:t>
            </a:fld>
            <a:endParaRPr lang="en-US"/>
          </a:p>
        </p:txBody>
      </p:sp>
      <p:sp>
        <p:nvSpPr>
          <p:cNvPr id="7" name="Slide Image Placeholder 6"/>
          <p:cNvSpPr>
            <a:spLocks noGrp="1" noRot="1" noChangeAspect="1"/>
          </p:cNvSpPr>
          <p:nvPr>
            <p:ph type="sldImg"/>
          </p:nvPr>
        </p:nvSpPr>
        <p:spPr/>
      </p:sp>
    </p:spTree>
    <p:extLst>
      <p:ext uri="{BB962C8B-B14F-4D97-AF65-F5344CB8AC3E}">
        <p14:creationId xmlns:p14="http://schemas.microsoft.com/office/powerpoint/2010/main" val="854613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Done</a:t>
            </a:r>
            <a:endParaRPr lang="en-US" dirty="0"/>
          </a:p>
        </p:txBody>
      </p:sp>
      <p:sp>
        <p:nvSpPr>
          <p:cNvPr id="4" name="Slide Number Placeholder 3"/>
          <p:cNvSpPr>
            <a:spLocks noGrp="1"/>
          </p:cNvSpPr>
          <p:nvPr>
            <p:ph type="sldNum" sz="quarter" idx="10"/>
          </p:nvPr>
        </p:nvSpPr>
        <p:spPr/>
        <p:txBody>
          <a:bodyPr/>
          <a:lstStyle/>
          <a:p>
            <a:fld id="{B37B1F30-39B2-4CE2-8EF3-91F3179569A5}" type="slidenum">
              <a:rPr lang="en-US" smtClean="0"/>
              <a:pPr/>
              <a:t>10</a:t>
            </a:fld>
            <a:endParaRPr lang="en-US"/>
          </a:p>
        </p:txBody>
      </p:sp>
    </p:spTree>
    <p:extLst>
      <p:ext uri="{BB962C8B-B14F-4D97-AF65-F5344CB8AC3E}">
        <p14:creationId xmlns:p14="http://schemas.microsoft.com/office/powerpoint/2010/main" val="1830518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Done</a:t>
            </a:r>
            <a:endParaRPr lang="en-US" dirty="0"/>
          </a:p>
        </p:txBody>
      </p:sp>
      <p:sp>
        <p:nvSpPr>
          <p:cNvPr id="4" name="Slide Number Placeholder 3"/>
          <p:cNvSpPr>
            <a:spLocks noGrp="1"/>
          </p:cNvSpPr>
          <p:nvPr>
            <p:ph type="sldNum" sz="quarter" idx="10"/>
          </p:nvPr>
        </p:nvSpPr>
        <p:spPr/>
        <p:txBody>
          <a:bodyPr/>
          <a:lstStyle/>
          <a:p>
            <a:fld id="{A7666ED7-631A-46AF-B451-227D0A8685A0}" type="slidenum">
              <a:rPr lang="en-US"/>
              <a:pPr/>
              <a:t>12</a:t>
            </a:fld>
            <a:endParaRPr lang="en-US"/>
          </a:p>
        </p:txBody>
      </p:sp>
    </p:spTree>
    <p:extLst>
      <p:ext uri="{BB962C8B-B14F-4D97-AF65-F5344CB8AC3E}">
        <p14:creationId xmlns:p14="http://schemas.microsoft.com/office/powerpoint/2010/main" val="2461861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pPr/>
              <a:t>13</a:t>
            </a:fld>
            <a:endParaRPr lang="en-US"/>
          </a:p>
        </p:txBody>
      </p:sp>
    </p:spTree>
    <p:extLst>
      <p:ext uri="{BB962C8B-B14F-4D97-AF65-F5344CB8AC3E}">
        <p14:creationId xmlns:p14="http://schemas.microsoft.com/office/powerpoint/2010/main" val="198118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done</a:t>
            </a:r>
            <a:endParaRPr lang="en-US" dirty="0"/>
          </a:p>
        </p:txBody>
      </p:sp>
      <p:sp>
        <p:nvSpPr>
          <p:cNvPr id="4" name="Slide Number Placeholder 3"/>
          <p:cNvSpPr>
            <a:spLocks noGrp="1"/>
          </p:cNvSpPr>
          <p:nvPr>
            <p:ph type="sldNum" sz="quarter" idx="10"/>
          </p:nvPr>
        </p:nvSpPr>
        <p:spPr/>
        <p:txBody>
          <a:bodyPr/>
          <a:lstStyle/>
          <a:p>
            <a:fld id="{B37B1F30-39B2-4CE2-8EF3-91F3179569A5}" type="slidenum">
              <a:rPr lang="en-US" smtClean="0"/>
              <a:pPr/>
              <a:t>14</a:t>
            </a:fld>
            <a:endParaRPr lang="en-US"/>
          </a:p>
        </p:txBody>
      </p:sp>
    </p:spTree>
    <p:extLst>
      <p:ext uri="{BB962C8B-B14F-4D97-AF65-F5344CB8AC3E}">
        <p14:creationId xmlns:p14="http://schemas.microsoft.com/office/powerpoint/2010/main" val="1617757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done</a:t>
            </a:r>
            <a:endParaRPr lang="en-US" dirty="0"/>
          </a:p>
        </p:txBody>
      </p:sp>
      <p:sp>
        <p:nvSpPr>
          <p:cNvPr id="4" name="Slide Number Placeholder 3"/>
          <p:cNvSpPr>
            <a:spLocks noGrp="1"/>
          </p:cNvSpPr>
          <p:nvPr>
            <p:ph type="sldNum" sz="quarter" idx="10"/>
          </p:nvPr>
        </p:nvSpPr>
        <p:spPr/>
        <p:txBody>
          <a:bodyPr/>
          <a:lstStyle/>
          <a:p>
            <a:fld id="{B37B1F30-39B2-4CE2-8EF3-91F3179569A5}" type="slidenum">
              <a:rPr lang="en-US" smtClean="0"/>
              <a:pPr/>
              <a:t>15</a:t>
            </a:fld>
            <a:endParaRPr lang="en-US"/>
          </a:p>
        </p:txBody>
      </p:sp>
    </p:spTree>
    <p:extLst>
      <p:ext uri="{BB962C8B-B14F-4D97-AF65-F5344CB8AC3E}">
        <p14:creationId xmlns:p14="http://schemas.microsoft.com/office/powerpoint/2010/main" val="3541348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done</a:t>
            </a:r>
            <a:endParaRPr lang="en-US" dirty="0"/>
          </a:p>
        </p:txBody>
      </p:sp>
      <p:sp>
        <p:nvSpPr>
          <p:cNvPr id="4" name="Slide Number Placeholder 3"/>
          <p:cNvSpPr>
            <a:spLocks noGrp="1"/>
          </p:cNvSpPr>
          <p:nvPr>
            <p:ph type="sldNum" sz="quarter" idx="10"/>
          </p:nvPr>
        </p:nvSpPr>
        <p:spPr/>
        <p:txBody>
          <a:bodyPr/>
          <a:lstStyle/>
          <a:p>
            <a:fld id="{B37B1F30-39B2-4CE2-8EF3-91F3179569A5}" type="slidenum">
              <a:rPr lang="en-US" smtClean="0"/>
              <a:pPr/>
              <a:t>18</a:t>
            </a:fld>
            <a:endParaRPr lang="en-US"/>
          </a:p>
        </p:txBody>
      </p:sp>
    </p:spTree>
    <p:extLst>
      <p:ext uri="{BB962C8B-B14F-4D97-AF65-F5344CB8AC3E}">
        <p14:creationId xmlns:p14="http://schemas.microsoft.com/office/powerpoint/2010/main" val="1946944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done</a:t>
            </a:r>
            <a:endParaRPr lang="en-US" dirty="0"/>
          </a:p>
        </p:txBody>
      </p:sp>
      <p:sp>
        <p:nvSpPr>
          <p:cNvPr id="4" name="Slide Number Placeholder 3"/>
          <p:cNvSpPr>
            <a:spLocks noGrp="1"/>
          </p:cNvSpPr>
          <p:nvPr>
            <p:ph type="sldNum" sz="quarter" idx="10"/>
          </p:nvPr>
        </p:nvSpPr>
        <p:spPr/>
        <p:txBody>
          <a:bodyPr/>
          <a:lstStyle/>
          <a:p>
            <a:fld id="{B37B1F30-39B2-4CE2-8EF3-91F3179569A5}" type="slidenum">
              <a:rPr lang="en-US" smtClean="0"/>
              <a:pPr/>
              <a:t>19</a:t>
            </a:fld>
            <a:endParaRPr lang="en-US"/>
          </a:p>
        </p:txBody>
      </p:sp>
    </p:spTree>
    <p:extLst>
      <p:ext uri="{BB962C8B-B14F-4D97-AF65-F5344CB8AC3E}">
        <p14:creationId xmlns:p14="http://schemas.microsoft.com/office/powerpoint/2010/main" val="4642318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done</a:t>
            </a:r>
            <a:endParaRPr lang="en-US" dirty="0"/>
          </a:p>
        </p:txBody>
      </p:sp>
      <p:sp>
        <p:nvSpPr>
          <p:cNvPr id="4" name="Slide Number Placeholder 3"/>
          <p:cNvSpPr>
            <a:spLocks noGrp="1"/>
          </p:cNvSpPr>
          <p:nvPr>
            <p:ph type="sldNum" sz="quarter" idx="10"/>
          </p:nvPr>
        </p:nvSpPr>
        <p:spPr/>
        <p:txBody>
          <a:bodyPr/>
          <a:lstStyle/>
          <a:p>
            <a:fld id="{B37B1F30-39B2-4CE2-8EF3-91F3179569A5}" type="slidenum">
              <a:rPr lang="en-US" smtClean="0"/>
              <a:pPr/>
              <a:t>20</a:t>
            </a:fld>
            <a:endParaRPr lang="en-US"/>
          </a:p>
        </p:txBody>
      </p:sp>
    </p:spTree>
    <p:extLst>
      <p:ext uri="{BB962C8B-B14F-4D97-AF65-F5344CB8AC3E}">
        <p14:creationId xmlns:p14="http://schemas.microsoft.com/office/powerpoint/2010/main" val="869297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pPr/>
              <a:t>2</a:t>
            </a:fld>
            <a:endParaRPr lang="en-US"/>
          </a:p>
        </p:txBody>
      </p:sp>
    </p:spTree>
    <p:extLst>
      <p:ext uri="{BB962C8B-B14F-4D97-AF65-F5344CB8AC3E}">
        <p14:creationId xmlns:p14="http://schemas.microsoft.com/office/powerpoint/2010/main" val="3290616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done</a:t>
            </a:r>
            <a:endParaRPr lang="en-US" dirty="0"/>
          </a:p>
        </p:txBody>
      </p:sp>
      <p:sp>
        <p:nvSpPr>
          <p:cNvPr id="4" name="Slide Number Placeholder 3"/>
          <p:cNvSpPr>
            <a:spLocks noGrp="1"/>
          </p:cNvSpPr>
          <p:nvPr>
            <p:ph type="sldNum" sz="quarter" idx="10"/>
          </p:nvPr>
        </p:nvSpPr>
        <p:spPr/>
        <p:txBody>
          <a:bodyPr/>
          <a:lstStyle/>
          <a:p>
            <a:fld id="{B37B1F30-39B2-4CE2-8EF3-91F3179569A5}" type="slidenum">
              <a:rPr lang="en-US" smtClean="0"/>
              <a:pPr/>
              <a:t>3</a:t>
            </a:fld>
            <a:endParaRPr lang="en-US"/>
          </a:p>
        </p:txBody>
      </p:sp>
    </p:spTree>
    <p:extLst>
      <p:ext uri="{BB962C8B-B14F-4D97-AF65-F5344CB8AC3E}">
        <p14:creationId xmlns:p14="http://schemas.microsoft.com/office/powerpoint/2010/main" val="4072655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done</a:t>
            </a:r>
            <a:endParaRPr lang="en-US" dirty="0"/>
          </a:p>
        </p:txBody>
      </p:sp>
      <p:sp>
        <p:nvSpPr>
          <p:cNvPr id="4" name="Slide Number Placeholder 3"/>
          <p:cNvSpPr>
            <a:spLocks noGrp="1"/>
          </p:cNvSpPr>
          <p:nvPr>
            <p:ph type="sldNum" sz="quarter" idx="10"/>
          </p:nvPr>
        </p:nvSpPr>
        <p:spPr/>
        <p:txBody>
          <a:bodyPr/>
          <a:lstStyle/>
          <a:p>
            <a:fld id="{B37B1F30-39B2-4CE2-8EF3-91F3179569A5}" type="slidenum">
              <a:rPr lang="en-US" smtClean="0"/>
              <a:pPr/>
              <a:t>4</a:t>
            </a:fld>
            <a:endParaRPr lang="en-US"/>
          </a:p>
        </p:txBody>
      </p:sp>
    </p:spTree>
    <p:extLst>
      <p:ext uri="{BB962C8B-B14F-4D97-AF65-F5344CB8AC3E}">
        <p14:creationId xmlns:p14="http://schemas.microsoft.com/office/powerpoint/2010/main" val="679253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Done</a:t>
            </a:r>
            <a:endParaRPr lang="en-US" dirty="0"/>
          </a:p>
        </p:txBody>
      </p:sp>
      <p:sp>
        <p:nvSpPr>
          <p:cNvPr id="4" name="Slide Number Placeholder 3"/>
          <p:cNvSpPr>
            <a:spLocks noGrp="1"/>
          </p:cNvSpPr>
          <p:nvPr>
            <p:ph type="sldNum" sz="quarter" idx="10"/>
          </p:nvPr>
        </p:nvSpPr>
        <p:spPr/>
        <p:txBody>
          <a:bodyPr/>
          <a:lstStyle/>
          <a:p>
            <a:fld id="{B37B1F30-39B2-4CE2-8EF3-91F3179569A5}" type="slidenum">
              <a:rPr lang="en-US" smtClean="0"/>
              <a:pPr/>
              <a:t>5</a:t>
            </a:fld>
            <a:endParaRPr lang="en-US"/>
          </a:p>
        </p:txBody>
      </p:sp>
    </p:spTree>
    <p:extLst>
      <p:ext uri="{BB962C8B-B14F-4D97-AF65-F5344CB8AC3E}">
        <p14:creationId xmlns:p14="http://schemas.microsoft.com/office/powerpoint/2010/main" val="3362158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done</a:t>
            </a:r>
            <a:endParaRPr lang="en-US" dirty="0"/>
          </a:p>
        </p:txBody>
      </p:sp>
      <p:sp>
        <p:nvSpPr>
          <p:cNvPr id="4" name="Slide Number Placeholder 3"/>
          <p:cNvSpPr>
            <a:spLocks noGrp="1"/>
          </p:cNvSpPr>
          <p:nvPr>
            <p:ph type="sldNum" sz="quarter" idx="10"/>
          </p:nvPr>
        </p:nvSpPr>
        <p:spPr/>
        <p:txBody>
          <a:bodyPr/>
          <a:lstStyle/>
          <a:p>
            <a:fld id="{B37B1F30-39B2-4CE2-8EF3-91F3179569A5}" type="slidenum">
              <a:rPr lang="en-US" smtClean="0"/>
              <a:pPr/>
              <a:t>6</a:t>
            </a:fld>
            <a:endParaRPr lang="en-US"/>
          </a:p>
        </p:txBody>
      </p:sp>
    </p:spTree>
    <p:extLst>
      <p:ext uri="{BB962C8B-B14F-4D97-AF65-F5344CB8AC3E}">
        <p14:creationId xmlns:p14="http://schemas.microsoft.com/office/powerpoint/2010/main" val="704946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Done</a:t>
            </a:r>
            <a:endParaRPr lang="en-US" dirty="0"/>
          </a:p>
        </p:txBody>
      </p:sp>
      <p:sp>
        <p:nvSpPr>
          <p:cNvPr id="4" name="Slide Number Placeholder 3"/>
          <p:cNvSpPr>
            <a:spLocks noGrp="1"/>
          </p:cNvSpPr>
          <p:nvPr>
            <p:ph type="sldNum" sz="quarter" idx="10"/>
          </p:nvPr>
        </p:nvSpPr>
        <p:spPr/>
        <p:txBody>
          <a:bodyPr/>
          <a:lstStyle/>
          <a:p>
            <a:fld id="{B37B1F30-39B2-4CE2-8EF3-91F3179569A5}" type="slidenum">
              <a:rPr lang="en-US" smtClean="0"/>
              <a:pPr/>
              <a:t>7</a:t>
            </a:fld>
            <a:endParaRPr lang="en-US"/>
          </a:p>
        </p:txBody>
      </p:sp>
    </p:spTree>
    <p:extLst>
      <p:ext uri="{BB962C8B-B14F-4D97-AF65-F5344CB8AC3E}">
        <p14:creationId xmlns:p14="http://schemas.microsoft.com/office/powerpoint/2010/main" val="1994341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Done</a:t>
            </a:r>
            <a:endParaRPr lang="en-US" dirty="0"/>
          </a:p>
        </p:txBody>
      </p:sp>
      <p:sp>
        <p:nvSpPr>
          <p:cNvPr id="4" name="Slide Number Placeholder 3"/>
          <p:cNvSpPr>
            <a:spLocks noGrp="1"/>
          </p:cNvSpPr>
          <p:nvPr>
            <p:ph type="sldNum" sz="quarter" idx="10"/>
          </p:nvPr>
        </p:nvSpPr>
        <p:spPr/>
        <p:txBody>
          <a:bodyPr/>
          <a:lstStyle/>
          <a:p>
            <a:fld id="{B37B1F30-39B2-4CE2-8EF3-91F3179569A5}" type="slidenum">
              <a:rPr lang="en-US" smtClean="0"/>
              <a:pPr/>
              <a:t>8</a:t>
            </a:fld>
            <a:endParaRPr lang="en-US"/>
          </a:p>
        </p:txBody>
      </p:sp>
    </p:spTree>
    <p:extLst>
      <p:ext uri="{BB962C8B-B14F-4D97-AF65-F5344CB8AC3E}">
        <p14:creationId xmlns:p14="http://schemas.microsoft.com/office/powerpoint/2010/main" val="2672580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666ED7-631A-46AF-B451-227D0A8685A0}" type="slidenum">
              <a:rPr lang="en-US"/>
              <a:pPr/>
              <a:t>9</a:t>
            </a:fld>
            <a:endParaRPr lang="en-US"/>
          </a:p>
        </p:txBody>
      </p:sp>
    </p:spTree>
    <p:extLst>
      <p:ext uri="{BB962C8B-B14F-4D97-AF65-F5344CB8AC3E}">
        <p14:creationId xmlns:p14="http://schemas.microsoft.com/office/powerpoint/2010/main" val="3957557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pn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3.png"/></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14/10/19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3784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47399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53910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522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pPr/>
              <a:t>14/10/19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72232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61956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pPr/>
              <a:t>14/10/19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5431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41840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5701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64239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3836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45995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87304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2336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6081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0984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pPr/>
              <a:t>14/10/19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7995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4068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47468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07432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1050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pPr/>
              <a:t>14/10/19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0935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2705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pPr/>
              <a:t>14/10/19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91131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26324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218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90165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31110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373428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886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220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2462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14/10/19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3159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pPr/>
              <a:t>14/10/19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0988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842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5799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1986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039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pPr/>
              <a:t>14/10/19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2925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0146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pPr/>
              <a:t>14/10/19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05378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33333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12067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060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74527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897023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smtClean="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68646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smtClean="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3517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smtClean="0"/>
              <a:pPr/>
              <a:t>14/10/19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9172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pPr/>
              <a:t>14/10/19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49903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pPr/>
              <a:t>14/10/19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454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14/10/19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pPr/>
              <a:t>14/10/19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slideLayout" Target="../slideLayouts/slideLayout29.xml"/><Relationship Id="rId13" Type="http://schemas.openxmlformats.org/officeDocument/2006/relationships/slideLayout" Target="../slideLayouts/slideLayout30.xml"/><Relationship Id="rId14" Type="http://schemas.openxmlformats.org/officeDocument/2006/relationships/slideLayout" Target="../slideLayouts/slideLayout31.xml"/><Relationship Id="rId15" Type="http://schemas.openxmlformats.org/officeDocument/2006/relationships/slideLayout" Target="../slideLayouts/slideLayout32.xml"/><Relationship Id="rId16" Type="http://schemas.openxmlformats.org/officeDocument/2006/relationships/slideLayout" Target="../slideLayouts/slideLayout33.xml"/><Relationship Id="rId17" Type="http://schemas.openxmlformats.org/officeDocument/2006/relationships/slideLayout" Target="../slideLayouts/slideLayout34.xml"/><Relationship Id="rId18" Type="http://schemas.openxmlformats.org/officeDocument/2006/relationships/theme" Target="../theme/theme2.xml"/><Relationship Id="rId19"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Relationship Id="rId15" Type="http://schemas.openxmlformats.org/officeDocument/2006/relationships/slideLayout" Target="../slideLayouts/slideLayout49.xml"/><Relationship Id="rId16" Type="http://schemas.openxmlformats.org/officeDocument/2006/relationships/slideLayout" Target="../slideLayouts/slideLayout50.xml"/><Relationship Id="rId17" Type="http://schemas.openxmlformats.org/officeDocument/2006/relationships/slideLayout" Target="../slideLayouts/slideLayout51.xml"/><Relationship Id="rId18" Type="http://schemas.openxmlformats.org/officeDocument/2006/relationships/theme" Target="../theme/theme3.xml"/><Relationship Id="rId19" Type="http://schemas.openxmlformats.org/officeDocument/2006/relationships/image" Target="../media/image1.png"/><Relationship Id="rId1" Type="http://schemas.openxmlformats.org/officeDocument/2006/relationships/slideLayout" Target="../slideLayouts/slideLayout35.xml"/><Relationship Id="rId2" Type="http://schemas.openxmlformats.org/officeDocument/2006/relationships/slideLayout" Target="../slideLayouts/slideLayout36.xml"/><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62.xml"/><Relationship Id="rId12" Type="http://schemas.openxmlformats.org/officeDocument/2006/relationships/slideLayout" Target="../slideLayouts/slideLayout63.xml"/><Relationship Id="rId13" Type="http://schemas.openxmlformats.org/officeDocument/2006/relationships/slideLayout" Target="../slideLayouts/slideLayout64.xml"/><Relationship Id="rId14" Type="http://schemas.openxmlformats.org/officeDocument/2006/relationships/slideLayout" Target="../slideLayouts/slideLayout65.xml"/><Relationship Id="rId15" Type="http://schemas.openxmlformats.org/officeDocument/2006/relationships/slideLayout" Target="../slideLayouts/slideLayout66.xml"/><Relationship Id="rId16" Type="http://schemas.openxmlformats.org/officeDocument/2006/relationships/slideLayout" Target="../slideLayouts/slideLayout67.xml"/><Relationship Id="rId17" Type="http://schemas.openxmlformats.org/officeDocument/2006/relationships/slideLayout" Target="../slideLayouts/slideLayout68.xml"/><Relationship Id="rId18" Type="http://schemas.openxmlformats.org/officeDocument/2006/relationships/theme" Target="../theme/theme4.xml"/><Relationship Id="rId19" Type="http://schemas.openxmlformats.org/officeDocument/2006/relationships/image" Target="../media/image1.png"/><Relationship Id="rId1" Type="http://schemas.openxmlformats.org/officeDocument/2006/relationships/slideLayout" Target="../slideLayouts/slideLayout52.xml"/><Relationship Id="rId2" Type="http://schemas.openxmlformats.org/officeDocument/2006/relationships/slideLayout" Target="../slideLayouts/slideLayout53.xml"/><Relationship Id="rId3" Type="http://schemas.openxmlformats.org/officeDocument/2006/relationships/slideLayout" Target="../slideLayouts/slideLayout54.xml"/><Relationship Id="rId4" Type="http://schemas.openxmlformats.org/officeDocument/2006/relationships/slideLayout" Target="../slideLayouts/slideLayout55.xml"/><Relationship Id="rId5" Type="http://schemas.openxmlformats.org/officeDocument/2006/relationships/slideLayout" Target="../slideLayouts/slideLayout56.xml"/><Relationship Id="rId6" Type="http://schemas.openxmlformats.org/officeDocument/2006/relationships/slideLayout" Target="../slideLayouts/slideLayout57.xml"/><Relationship Id="rId7" Type="http://schemas.openxmlformats.org/officeDocument/2006/relationships/slideLayout" Target="../slideLayouts/slideLayout58.xml"/><Relationship Id="rId8" Type="http://schemas.openxmlformats.org/officeDocument/2006/relationships/slideLayout" Target="../slideLayouts/slideLayout59.xml"/><Relationship Id="rId9" Type="http://schemas.openxmlformats.org/officeDocument/2006/relationships/slideLayout" Target="../slideLayouts/slideLayout60.xml"/><Relationship Id="rId10"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14/10/19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pPr/>
              <a:t>14/10/19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762867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pPr/>
              <a:t>14/10/19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75826612"/>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pPr/>
              <a:t>14/10/19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26897659"/>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3.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3.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3.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3.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1.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600" b="1" dirty="0"/>
              <a:t>Potential Risk Factors of School Bullying in Secondary Schools</a:t>
            </a:r>
            <a:r>
              <a:rPr lang="en-US" sz="3600" dirty="0"/>
              <a:t> </a:t>
            </a:r>
            <a:endParaRPr lang="en-US" sz="3600" dirty="0">
              <a:solidFill>
                <a:schemeClr val="bg1">
                  <a:lumMod val="85000"/>
                  <a:lumOff val="15000"/>
                </a:schemeClr>
              </a:solidFill>
              <a:latin typeface="Batang" pitchFamily="18" charset="-127"/>
              <a:ea typeface="Batang" pitchFamily="18" charset="-127"/>
            </a:endParaRPr>
          </a:p>
        </p:txBody>
      </p:sp>
      <p:sp>
        <p:nvSpPr>
          <p:cNvPr id="3" name="Subtitle 2"/>
          <p:cNvSpPr>
            <a:spLocks noGrp="1"/>
          </p:cNvSpPr>
          <p:nvPr>
            <p:ph type="subTitle" idx="1"/>
          </p:nvPr>
        </p:nvSpPr>
        <p:spPr>
          <a:xfrm>
            <a:off x="3629451" y="4394039"/>
            <a:ext cx="5261316" cy="2006761"/>
          </a:xfrm>
        </p:spPr>
        <p:txBody>
          <a:bodyPr>
            <a:noAutofit/>
          </a:bodyPr>
          <a:lstStyle/>
          <a:p>
            <a:pPr>
              <a:lnSpc>
                <a:spcPct val="100000"/>
              </a:lnSpc>
              <a:spcBef>
                <a:spcPts val="600"/>
              </a:spcBef>
            </a:pPr>
            <a:r>
              <a:rPr lang="en-US" sz="2400" b="1" dirty="0" smtClean="0">
                <a:latin typeface="Aharoni" pitchFamily="2" charset="-79"/>
                <a:ea typeface="Batang" pitchFamily="18" charset="-127"/>
                <a:cs typeface="Aharoni" pitchFamily="2" charset="-79"/>
              </a:rPr>
              <a:t>AAOU-2019(Lahore)</a:t>
            </a:r>
          </a:p>
          <a:p>
            <a:pPr>
              <a:lnSpc>
                <a:spcPct val="100000"/>
              </a:lnSpc>
              <a:spcBef>
                <a:spcPts val="600"/>
              </a:spcBef>
            </a:pPr>
            <a:r>
              <a:rPr lang="en-US" sz="2400" b="1" dirty="0" smtClean="0">
                <a:latin typeface="Aharoni" pitchFamily="2" charset="-79"/>
                <a:ea typeface="Batang" pitchFamily="18" charset="-127"/>
                <a:cs typeface="Aharoni" pitchFamily="2" charset="-79"/>
              </a:rPr>
              <a:t>By</a:t>
            </a:r>
          </a:p>
          <a:p>
            <a:pPr>
              <a:lnSpc>
                <a:spcPct val="100000"/>
              </a:lnSpc>
              <a:spcBef>
                <a:spcPts val="600"/>
              </a:spcBef>
            </a:pPr>
            <a:r>
              <a:rPr lang="en-US" sz="2400" b="1" dirty="0" smtClean="0">
                <a:latin typeface="Aharoni" pitchFamily="2" charset="-79"/>
                <a:ea typeface="Batang" pitchFamily="18" charset="-127"/>
                <a:cs typeface="Aharoni" pitchFamily="2" charset="-79"/>
              </a:rPr>
              <a:t>Dr </a:t>
            </a:r>
            <a:r>
              <a:rPr lang="en-US" sz="2400" b="1" dirty="0" err="1" smtClean="0">
                <a:latin typeface="Aharoni" pitchFamily="2" charset="-79"/>
                <a:ea typeface="Batang" pitchFamily="18" charset="-127"/>
                <a:cs typeface="Aharoni" pitchFamily="2" charset="-79"/>
              </a:rPr>
              <a:t>Nargis</a:t>
            </a:r>
            <a:r>
              <a:rPr lang="en-US" sz="2400" b="1" dirty="0" smtClean="0">
                <a:latin typeface="Aharoni" pitchFamily="2" charset="-79"/>
                <a:ea typeface="Batang" pitchFamily="18" charset="-127"/>
                <a:cs typeface="Aharoni" pitchFamily="2" charset="-79"/>
              </a:rPr>
              <a:t> </a:t>
            </a:r>
            <a:r>
              <a:rPr lang="en-US" sz="2400" b="1" dirty="0" err="1" smtClean="0">
                <a:latin typeface="Aharoni" pitchFamily="2" charset="-79"/>
                <a:ea typeface="Batang" pitchFamily="18" charset="-127"/>
                <a:cs typeface="Aharoni" pitchFamily="2" charset="-79"/>
              </a:rPr>
              <a:t>Abbas</a:t>
            </a:r>
            <a:endParaRPr lang="en-US" sz="2400" b="1" dirty="0" smtClean="0">
              <a:latin typeface="Aharoni" pitchFamily="2" charset="-79"/>
              <a:ea typeface="Batang" pitchFamily="18" charset="-127"/>
              <a:cs typeface="Aharoni" pitchFamily="2" charset="-79"/>
            </a:endParaRPr>
          </a:p>
          <a:p>
            <a:pPr>
              <a:lnSpc>
                <a:spcPct val="100000"/>
              </a:lnSpc>
              <a:spcBef>
                <a:spcPts val="600"/>
              </a:spcBef>
            </a:pPr>
            <a:r>
              <a:rPr lang="en-US" sz="2400" b="1" dirty="0" smtClean="0">
                <a:latin typeface="Aharoni" pitchFamily="2" charset="-79"/>
                <a:ea typeface="Batang" pitchFamily="18" charset="-127"/>
                <a:cs typeface="Aharoni" pitchFamily="2" charset="-79"/>
              </a:rPr>
              <a:t>Dr. </a:t>
            </a:r>
            <a:r>
              <a:rPr lang="en-US" sz="2400" b="1" dirty="0" err="1" smtClean="0">
                <a:latin typeface="Aharoni" pitchFamily="2" charset="-79"/>
                <a:ea typeface="Batang" pitchFamily="18" charset="-127"/>
                <a:cs typeface="Aharoni" pitchFamily="2" charset="-79"/>
              </a:rPr>
              <a:t>Uzma</a:t>
            </a:r>
            <a:r>
              <a:rPr lang="en-US" sz="2400" b="1" dirty="0" smtClean="0">
                <a:latin typeface="Aharoni" pitchFamily="2" charset="-79"/>
                <a:ea typeface="Batang" pitchFamily="18" charset="-127"/>
                <a:cs typeface="Aharoni" pitchFamily="2" charset="-79"/>
              </a:rPr>
              <a:t> </a:t>
            </a:r>
            <a:r>
              <a:rPr lang="en-US" sz="2400" b="1" dirty="0" err="1" smtClean="0">
                <a:latin typeface="Aharoni" pitchFamily="2" charset="-79"/>
                <a:ea typeface="Batang" pitchFamily="18" charset="-127"/>
                <a:cs typeface="Aharoni" pitchFamily="2" charset="-79"/>
              </a:rPr>
              <a:t>Ashiq</a:t>
            </a:r>
            <a:endParaRPr lang="en-US" sz="2400" b="1" dirty="0" smtClean="0">
              <a:latin typeface="Aharoni" pitchFamily="2" charset="-79"/>
              <a:ea typeface="Batang" pitchFamily="18" charset="-127"/>
              <a:cs typeface="Aharoni" pitchFamily="2" charset="-79"/>
            </a:endParaRPr>
          </a:p>
          <a:p>
            <a:pPr>
              <a:lnSpc>
                <a:spcPct val="100000"/>
              </a:lnSpc>
              <a:spcBef>
                <a:spcPts val="600"/>
              </a:spcBef>
            </a:pPr>
            <a:r>
              <a:rPr lang="en-US" sz="2400" b="1" dirty="0" smtClean="0">
                <a:latin typeface="Aharoni" pitchFamily="2" charset="-79"/>
                <a:ea typeface="Batang" pitchFamily="18" charset="-127"/>
                <a:cs typeface="Aharoni" pitchFamily="2" charset="-79"/>
              </a:rPr>
              <a:t>Ms. Ayesha </a:t>
            </a:r>
            <a:r>
              <a:rPr lang="en-US" sz="2400" b="1" dirty="0" err="1" smtClean="0">
                <a:latin typeface="Aharoni" pitchFamily="2" charset="-79"/>
                <a:ea typeface="Batang" pitchFamily="18" charset="-127"/>
                <a:cs typeface="Aharoni" pitchFamily="2" charset="-79"/>
              </a:rPr>
              <a:t>Saddiqa</a:t>
            </a:r>
            <a:endParaRPr lang="en-US" sz="2400" b="1" dirty="0">
              <a:latin typeface="Aharoni" pitchFamily="2" charset="-79"/>
              <a:ea typeface="Batang" pitchFamily="18" charset="-127"/>
              <a:cs typeface="Aharoni" pitchFamily="2" charset="-79"/>
            </a:endParaRPr>
          </a:p>
        </p:txBody>
      </p:sp>
    </p:spTree>
    <p:extLst>
      <p:ext uri="{BB962C8B-B14F-4D97-AF65-F5344CB8AC3E}">
        <p14:creationId xmlns:p14="http://schemas.microsoft.com/office/powerpoint/2010/main" val="328929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2236" y="681992"/>
            <a:ext cx="10325127" cy="5632312"/>
          </a:xfrm>
          <a:prstGeom prst="rect">
            <a:avLst/>
          </a:prstGeom>
          <a:noFill/>
        </p:spPr>
        <p:txBody>
          <a:bodyPr wrap="square" rtlCol="0">
            <a:spAutoFit/>
          </a:bodyPr>
          <a:lstStyle/>
          <a:p>
            <a:r>
              <a:rPr lang="en-US" sz="3600" dirty="0" smtClean="0">
                <a:latin typeface="Comic Sans MS" pitchFamily="66" charset="0"/>
              </a:rPr>
              <a:t>A  Quantitative Survey research design was used to conduct this study in public sector secondary schools of Sargodha. </a:t>
            </a:r>
          </a:p>
          <a:p>
            <a:endParaRPr lang="en-US" sz="3600" dirty="0" smtClean="0">
              <a:latin typeface="Comic Sans MS" pitchFamily="66" charset="0"/>
            </a:endParaRPr>
          </a:p>
          <a:p>
            <a:r>
              <a:rPr lang="en-US" sz="3600" dirty="0" smtClean="0">
                <a:latin typeface="Comic Sans MS" pitchFamily="66" charset="0"/>
              </a:rPr>
              <a:t>In this study, influence of three variables as potential risk factors were investigated on school bullying incident, these were; Delinquent Siblings, Academic failure, and sexual </a:t>
            </a:r>
            <a:r>
              <a:rPr lang="en-US" sz="3600" dirty="0" err="1" smtClean="0">
                <a:latin typeface="Comic Sans MS" pitchFamily="66" charset="0"/>
              </a:rPr>
              <a:t>harassement</a:t>
            </a:r>
            <a:r>
              <a:rPr lang="en-US" sz="3600" dirty="0" smtClean="0">
                <a:latin typeface="Comic Sans MS" pitchFamily="66" charset="0"/>
              </a:rPr>
              <a:t>.</a:t>
            </a:r>
          </a:p>
          <a:p>
            <a:endParaRPr lang="en-US" sz="3600" dirty="0" smtClean="0">
              <a:latin typeface="Comic Sans MS" pitchFamily="66"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Instrument</a:t>
            </a:r>
            <a:endParaRPr lang="en-US" dirty="0"/>
          </a:p>
        </p:txBody>
      </p:sp>
      <p:sp>
        <p:nvSpPr>
          <p:cNvPr id="3" name="Content Placeholder 2"/>
          <p:cNvSpPr>
            <a:spLocks noGrp="1"/>
          </p:cNvSpPr>
          <p:nvPr>
            <p:ph sz="half" idx="1"/>
          </p:nvPr>
        </p:nvSpPr>
        <p:spPr>
          <a:xfrm>
            <a:off x="126607" y="2025744"/>
            <a:ext cx="10951149" cy="3312502"/>
          </a:xfrm>
        </p:spPr>
        <p:txBody>
          <a:bodyPr>
            <a:noAutofit/>
          </a:bodyPr>
          <a:lstStyle/>
          <a:p>
            <a:pPr marL="0" indent="0">
              <a:buNone/>
            </a:pPr>
            <a:r>
              <a:rPr lang="en-GB" sz="3200" dirty="0" smtClean="0"/>
              <a:t>After </a:t>
            </a:r>
            <a:r>
              <a:rPr lang="en-GB" sz="3200" dirty="0"/>
              <a:t>reviewing the relevant </a:t>
            </a:r>
            <a:r>
              <a:rPr lang="en-GB" sz="3200" dirty="0" smtClean="0"/>
              <a:t>literature, </a:t>
            </a:r>
            <a:r>
              <a:rPr lang="en-GB" sz="3200" dirty="0"/>
              <a:t>a questionnaire was developed. The questionnaire was divided into two </a:t>
            </a:r>
            <a:r>
              <a:rPr lang="en-GB" sz="3200" dirty="0" smtClean="0"/>
              <a:t>sections</a:t>
            </a:r>
            <a:r>
              <a:rPr lang="en-GB" sz="3200" dirty="0"/>
              <a:t>; demographic </a:t>
            </a:r>
            <a:r>
              <a:rPr lang="en-GB" sz="3200" dirty="0" smtClean="0"/>
              <a:t>information and scales measuring </a:t>
            </a:r>
            <a:r>
              <a:rPr lang="en-GB" sz="3200" dirty="0"/>
              <a:t>risk factors. Three potential risk factors were measured on 7-points </a:t>
            </a:r>
            <a:r>
              <a:rPr lang="en-GB" sz="3200" dirty="0" err="1"/>
              <a:t>Likert</a:t>
            </a:r>
            <a:r>
              <a:rPr lang="en-GB" sz="3200" dirty="0"/>
              <a:t> scale. Further, to measure school bullying, “Bullying Participant </a:t>
            </a:r>
            <a:r>
              <a:rPr lang="en-GB" sz="3200" dirty="0" err="1"/>
              <a:t>Behaviors</a:t>
            </a:r>
            <a:r>
              <a:rPr lang="en-GB" sz="3200" dirty="0"/>
              <a:t> Questionnaire (BPBQ)” by </a:t>
            </a:r>
            <a:r>
              <a:rPr lang="en-GB" sz="3200" dirty="0" err="1"/>
              <a:t>Demaray</a:t>
            </a:r>
            <a:r>
              <a:rPr lang="en-GB" sz="3200" dirty="0"/>
              <a:t> et al, (2016) was </a:t>
            </a:r>
            <a:r>
              <a:rPr lang="en-GB" sz="3200" dirty="0" smtClean="0"/>
              <a:t>adopted.</a:t>
            </a:r>
            <a:endParaRPr lang="en-US" sz="3200" dirty="0"/>
          </a:p>
        </p:txBody>
      </p:sp>
      <p:sp>
        <p:nvSpPr>
          <p:cNvPr id="6" name="Oval 5"/>
          <p:cNvSpPr/>
          <p:nvPr/>
        </p:nvSpPr>
        <p:spPr>
          <a:xfrm>
            <a:off x="6546533" y="4263193"/>
            <a:ext cx="5303520" cy="25948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164851" y="4873364"/>
            <a:ext cx="4515729" cy="1446550"/>
          </a:xfrm>
          <a:prstGeom prst="rect">
            <a:avLst/>
          </a:prstGeom>
          <a:noFill/>
        </p:spPr>
        <p:txBody>
          <a:bodyPr wrap="square" rtlCol="0">
            <a:spAutoFit/>
          </a:bodyPr>
          <a:lstStyle/>
          <a:p>
            <a:r>
              <a:rPr lang="en-US" sz="2200" dirty="0" smtClean="0">
                <a:solidFill>
                  <a:schemeClr val="bg1"/>
                </a:solidFill>
                <a:latin typeface="Comic Sans MS" pitchFamily="66" charset="0"/>
              </a:rPr>
              <a:t>Research Instrument was developed.</a:t>
            </a:r>
          </a:p>
          <a:p>
            <a:pPr>
              <a:buFont typeface="Arial" pitchFamily="34" charset="0"/>
              <a:buChar char="•"/>
            </a:pPr>
            <a:r>
              <a:rPr lang="en-US" sz="2200" dirty="0" smtClean="0">
                <a:solidFill>
                  <a:schemeClr val="bg1"/>
                </a:solidFill>
                <a:latin typeface="Comic Sans MS" pitchFamily="66" charset="0"/>
              </a:rPr>
              <a:t>Factors were explored through EFA technique.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6" grpId="0"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itchFamily="34" charset="0"/>
              </a:rPr>
              <a:t>Population and Sampling</a:t>
            </a:r>
            <a:endParaRPr lang="en-US" dirty="0">
              <a:latin typeface="Arial Black" pitchFamily="34" charset="0"/>
            </a:endParaRPr>
          </a:p>
        </p:txBody>
      </p:sp>
      <p:sp>
        <p:nvSpPr>
          <p:cNvPr id="4" name="Content Placeholder 3"/>
          <p:cNvSpPr>
            <a:spLocks noGrp="1"/>
          </p:cNvSpPr>
          <p:nvPr>
            <p:ph sz="half" idx="2"/>
          </p:nvPr>
        </p:nvSpPr>
        <p:spPr>
          <a:xfrm>
            <a:off x="0" y="1988999"/>
            <a:ext cx="4698355" cy="3819577"/>
          </a:xfrm>
        </p:spPr>
        <p:txBody>
          <a:bodyPr>
            <a:normAutofit lnSpcReduction="10000"/>
          </a:bodyPr>
          <a:lstStyle/>
          <a:p>
            <a:r>
              <a:rPr lang="en-US" dirty="0" smtClean="0"/>
              <a:t>Stratified sampling technique was adopted to draw the sample. </a:t>
            </a:r>
          </a:p>
          <a:p>
            <a:r>
              <a:rPr lang="en-US" dirty="0" smtClean="0"/>
              <a:t>At first stage, </a:t>
            </a:r>
            <a:r>
              <a:rPr lang="en-GB" dirty="0" smtClean="0"/>
              <a:t>15</a:t>
            </a:r>
            <a:r>
              <a:rPr lang="en-GB" dirty="0"/>
              <a:t>% of secondary schools of Sargodha Tehsil were selected through random sampling. Thus, total thirty (30) schools were selected among them twenty (20) were public and remaining ten (10) were private </a:t>
            </a:r>
            <a:r>
              <a:rPr lang="en-GB" dirty="0" smtClean="0"/>
              <a:t>schools.</a:t>
            </a:r>
            <a:endParaRPr lang="en-US" dirty="0"/>
          </a:p>
        </p:txBody>
      </p:sp>
      <p:sp>
        <p:nvSpPr>
          <p:cNvPr id="6" name="Content Placeholder 5"/>
          <p:cNvSpPr>
            <a:spLocks noGrp="1"/>
          </p:cNvSpPr>
          <p:nvPr>
            <p:ph sz="quarter" idx="4"/>
          </p:nvPr>
        </p:nvSpPr>
        <p:spPr>
          <a:xfrm>
            <a:off x="4595318" y="2593907"/>
            <a:ext cx="3409199" cy="2779947"/>
          </a:xfrm>
        </p:spPr>
        <p:txBody>
          <a:bodyPr>
            <a:normAutofit/>
          </a:bodyPr>
          <a:lstStyle/>
          <a:p>
            <a:pPr marL="0" indent="0">
              <a:buNone/>
            </a:pPr>
            <a:r>
              <a:rPr lang="en-US" dirty="0" smtClean="0"/>
              <a:t>At this stage, half of the schools were girls secondary schools and half were boys secondary schools (15 each).</a:t>
            </a:r>
            <a:endParaRPr lang="en-US" dirty="0"/>
          </a:p>
        </p:txBody>
      </p:sp>
      <p:sp>
        <p:nvSpPr>
          <p:cNvPr id="9" name="TextBox 8"/>
          <p:cNvSpPr txBox="1"/>
          <p:nvPr/>
        </p:nvSpPr>
        <p:spPr>
          <a:xfrm>
            <a:off x="8370276" y="3446572"/>
            <a:ext cx="3821723" cy="3416320"/>
          </a:xfrm>
          <a:prstGeom prst="rect">
            <a:avLst/>
          </a:prstGeom>
          <a:noFill/>
        </p:spPr>
        <p:txBody>
          <a:bodyPr wrap="square" rtlCol="0">
            <a:spAutoFit/>
          </a:bodyPr>
          <a:lstStyle/>
          <a:p>
            <a:r>
              <a:rPr lang="en-US" sz="2400" dirty="0" smtClean="0">
                <a:latin typeface="Comic Sans MS" pitchFamily="66" charset="0"/>
              </a:rPr>
              <a:t>At Next stage, 25% of the 10</a:t>
            </a:r>
            <a:r>
              <a:rPr lang="en-US" sz="2400" baseline="30000" dirty="0" smtClean="0">
                <a:latin typeface="Comic Sans MS" pitchFamily="66" charset="0"/>
              </a:rPr>
              <a:t>th</a:t>
            </a:r>
            <a:r>
              <a:rPr lang="en-US" sz="2400" dirty="0" smtClean="0">
                <a:latin typeface="Comic Sans MS" pitchFamily="66" charset="0"/>
              </a:rPr>
              <a:t> grade students from each school were selected through systematic sampling. Total 555 students of secondary schools of Sargodha tehsil was the sample of this study.</a:t>
            </a:r>
            <a:endParaRPr lang="en-US" sz="2400" dirty="0">
              <a:latin typeface="Comic Sans MS" pitchFamily="66" charset="0"/>
            </a:endParaRPr>
          </a:p>
        </p:txBody>
      </p:sp>
      <p:sp>
        <p:nvSpPr>
          <p:cNvPr id="10" name="Curved Up Arrow 9"/>
          <p:cNvSpPr/>
          <p:nvPr/>
        </p:nvSpPr>
        <p:spPr>
          <a:xfrm rot="20625392">
            <a:off x="3063623" y="5502860"/>
            <a:ext cx="2745741" cy="138066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urved Down Arrow 10"/>
          <p:cNvSpPr/>
          <p:nvPr/>
        </p:nvSpPr>
        <p:spPr>
          <a:xfrm rot="1326729">
            <a:off x="7680960" y="2110145"/>
            <a:ext cx="2082018" cy="90033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9670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fade">
                                      <p:cBhvr>
                                        <p:cTn id="20" dur="2000"/>
                                        <p:tgtEl>
                                          <p:spTgt spid="6">
                                            <p:txEl>
                                              <p:pRg st="0" end="0"/>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20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fade">
                                      <p:cBhvr>
                                        <p:cTn id="28" dur="2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9" grpId="0" build="allAtOnce"/>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Results and Findings</a:t>
            </a:r>
            <a:endParaRPr lang="en-US" dirty="0"/>
          </a:p>
        </p:txBody>
      </p:sp>
    </p:spTree>
    <p:extLst>
      <p:ext uri="{BB962C8B-B14F-4D97-AF65-F5344CB8AC3E}">
        <p14:creationId xmlns:p14="http://schemas.microsoft.com/office/powerpoint/2010/main" val="2062253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Table 1</a:t>
            </a:r>
            <a:r>
              <a:rPr lang="en-US" dirty="0" smtClean="0"/>
              <a:t>: Respondents’ demographic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18696063"/>
              </p:ext>
            </p:extLst>
          </p:nvPr>
        </p:nvGraphicFramePr>
        <p:xfrm>
          <a:off x="94077" y="1895441"/>
          <a:ext cx="12089103" cy="4894919"/>
        </p:xfrm>
        <a:graphic>
          <a:graphicData uri="http://schemas.openxmlformats.org/drawingml/2006/table">
            <a:tbl>
              <a:tblPr firstRow="1" bandRow="1">
                <a:tableStyleId>{5C22544A-7EE6-4342-B048-85BDC9FD1C3A}</a:tableStyleId>
              </a:tblPr>
              <a:tblGrid>
                <a:gridCol w="3993441"/>
                <a:gridCol w="3642453"/>
                <a:gridCol w="4453209"/>
              </a:tblGrid>
              <a:tr h="367263">
                <a:tc>
                  <a:txBody>
                    <a:bodyPr/>
                    <a:lstStyle/>
                    <a:p>
                      <a:pPr marL="21590" algn="just">
                        <a:lnSpc>
                          <a:spcPct val="107000"/>
                        </a:lnSpc>
                        <a:spcAft>
                          <a:spcPts val="0"/>
                        </a:spcAft>
                      </a:pPr>
                      <a:r>
                        <a:rPr lang="en-GB" sz="2400" b="1" i="0" dirty="0">
                          <a:effectLst/>
                          <a:latin typeface="Times New Roman"/>
                          <a:ea typeface="游明朝"/>
                          <a:cs typeface="Times New Roman"/>
                        </a:rPr>
                        <a:t>Variables</a:t>
                      </a:r>
                      <a:endParaRPr lang="en-US" sz="2000" b="1" i="0" dirty="0">
                        <a:effectLst/>
                        <a:latin typeface="Times New Roman"/>
                        <a:ea typeface="Calibri"/>
                        <a:cs typeface="Times New Roman"/>
                      </a:endParaRPr>
                    </a:p>
                  </a:txBody>
                  <a:tcPr marL="68580" marR="68580" marT="0" marB="0"/>
                </a:tc>
                <a:tc>
                  <a:txBody>
                    <a:bodyPr/>
                    <a:lstStyle/>
                    <a:p>
                      <a:pPr marL="85090" algn="ctr">
                        <a:lnSpc>
                          <a:spcPct val="107000"/>
                        </a:lnSpc>
                        <a:spcAft>
                          <a:spcPts val="0"/>
                        </a:spcAft>
                      </a:pPr>
                      <a:r>
                        <a:rPr lang="en-GB" sz="2400" b="1" i="0">
                          <a:effectLst/>
                          <a:latin typeface="Times New Roman"/>
                          <a:ea typeface="游明朝"/>
                          <a:cs typeface="Times New Roman"/>
                        </a:rPr>
                        <a:t>Frequency</a:t>
                      </a:r>
                      <a:endParaRPr lang="en-US" sz="2000" b="1" i="0">
                        <a:effectLst/>
                        <a:latin typeface="Times New Roman"/>
                        <a:ea typeface="Calibri"/>
                        <a:cs typeface="Times New Roman"/>
                      </a:endParaRPr>
                    </a:p>
                  </a:txBody>
                  <a:tcPr marL="68580" marR="68580" marT="0" marB="0"/>
                </a:tc>
                <a:tc>
                  <a:txBody>
                    <a:bodyPr/>
                    <a:lstStyle/>
                    <a:p>
                      <a:pPr marL="111760" algn="ctr">
                        <a:lnSpc>
                          <a:spcPct val="107000"/>
                        </a:lnSpc>
                        <a:spcAft>
                          <a:spcPts val="0"/>
                        </a:spcAft>
                      </a:pPr>
                      <a:r>
                        <a:rPr lang="en-GB" sz="2400" b="1" i="0" dirty="0">
                          <a:effectLst/>
                          <a:latin typeface="Times New Roman"/>
                          <a:ea typeface="游明朝"/>
                          <a:cs typeface="Times New Roman"/>
                        </a:rPr>
                        <a:t>Percentage</a:t>
                      </a:r>
                      <a:endParaRPr lang="en-US" sz="2000" b="1" i="0" dirty="0">
                        <a:effectLst/>
                        <a:latin typeface="Times New Roman"/>
                        <a:ea typeface="Calibri"/>
                        <a:cs typeface="Times New Roman"/>
                      </a:endParaRPr>
                    </a:p>
                  </a:txBody>
                  <a:tcPr marL="68580" marR="68580" marT="0" marB="0"/>
                </a:tc>
              </a:tr>
              <a:tr h="367263">
                <a:tc>
                  <a:txBody>
                    <a:bodyPr/>
                    <a:lstStyle/>
                    <a:p>
                      <a:pPr marL="21590" algn="just">
                        <a:lnSpc>
                          <a:spcPct val="107000"/>
                        </a:lnSpc>
                        <a:spcAft>
                          <a:spcPts val="0"/>
                        </a:spcAft>
                      </a:pPr>
                      <a:r>
                        <a:rPr lang="en-GB" sz="2400" b="1" i="0">
                          <a:effectLst/>
                          <a:latin typeface="Times New Roman"/>
                          <a:ea typeface="游明朝"/>
                          <a:cs typeface="Times New Roman"/>
                        </a:rPr>
                        <a:t>Gender</a:t>
                      </a:r>
                      <a:endParaRPr lang="en-US" sz="2000" b="1" i="0">
                        <a:effectLst/>
                        <a:latin typeface="Times New Roman"/>
                        <a:ea typeface="Calibri"/>
                        <a:cs typeface="Times New Roman"/>
                      </a:endParaRPr>
                    </a:p>
                  </a:txBody>
                  <a:tcPr marL="68580" marR="68580" marT="0" marB="0"/>
                </a:tc>
                <a:tc>
                  <a:txBody>
                    <a:bodyPr/>
                    <a:lstStyle/>
                    <a:p>
                      <a:pPr algn="ctr">
                        <a:lnSpc>
                          <a:spcPct val="107000"/>
                        </a:lnSpc>
                        <a:spcAft>
                          <a:spcPts val="0"/>
                        </a:spcAft>
                      </a:pPr>
                      <a:r>
                        <a:rPr lang="en-GB" sz="2400" b="1" i="0" dirty="0">
                          <a:effectLst/>
                          <a:latin typeface="Times New Roman"/>
                          <a:ea typeface="游明朝"/>
                          <a:cs typeface="Times New Roman"/>
                        </a:rPr>
                        <a:t> </a:t>
                      </a:r>
                      <a:endParaRPr lang="en-US" sz="2000" b="1" i="0" dirty="0">
                        <a:effectLst/>
                        <a:latin typeface="Times New Roman"/>
                        <a:ea typeface="Calibri"/>
                        <a:cs typeface="Times New Roman"/>
                      </a:endParaRPr>
                    </a:p>
                  </a:txBody>
                  <a:tcPr marL="68580" marR="68580" marT="0" marB="0"/>
                </a:tc>
                <a:tc>
                  <a:txBody>
                    <a:bodyPr/>
                    <a:lstStyle/>
                    <a:p>
                      <a:pPr algn="ctr">
                        <a:lnSpc>
                          <a:spcPct val="107000"/>
                        </a:lnSpc>
                        <a:spcAft>
                          <a:spcPts val="0"/>
                        </a:spcAft>
                      </a:pPr>
                      <a:r>
                        <a:rPr lang="en-GB" sz="2400" b="1" i="0">
                          <a:effectLst/>
                          <a:latin typeface="Times New Roman"/>
                          <a:ea typeface="游明朝"/>
                          <a:cs typeface="Times New Roman"/>
                        </a:rPr>
                        <a:t> </a:t>
                      </a:r>
                      <a:endParaRPr lang="en-US" sz="2000" b="1" i="0">
                        <a:effectLst/>
                        <a:latin typeface="Times New Roman"/>
                        <a:ea typeface="Calibri"/>
                        <a:cs typeface="Times New Roman"/>
                      </a:endParaRPr>
                    </a:p>
                  </a:txBody>
                  <a:tcPr marL="68580" marR="68580" marT="0" marB="0"/>
                </a:tc>
              </a:tr>
              <a:tr h="367263">
                <a:tc>
                  <a:txBody>
                    <a:bodyPr/>
                    <a:lstStyle/>
                    <a:p>
                      <a:pPr algn="just">
                        <a:lnSpc>
                          <a:spcPct val="107000"/>
                        </a:lnSpc>
                        <a:spcAft>
                          <a:spcPts val="0"/>
                        </a:spcAft>
                      </a:pPr>
                      <a:r>
                        <a:rPr lang="en-GB" sz="2000" b="0" i="0" dirty="0">
                          <a:effectLst/>
                          <a:latin typeface="Times New Roman"/>
                          <a:ea typeface="游明朝"/>
                          <a:cs typeface="Times New Roman"/>
                        </a:rPr>
                        <a:t>Male</a:t>
                      </a:r>
                      <a:endParaRPr lang="en-US" sz="1800" b="0" i="0" dirty="0">
                        <a:effectLst/>
                        <a:latin typeface="Times New Roman"/>
                        <a:ea typeface="Calibri"/>
                        <a:cs typeface="Times New Roman"/>
                      </a:endParaRPr>
                    </a:p>
                  </a:txBody>
                  <a:tcPr marL="68580" marR="68580" marT="0" marB="0"/>
                </a:tc>
                <a:tc>
                  <a:txBody>
                    <a:bodyPr/>
                    <a:lstStyle/>
                    <a:p>
                      <a:pPr marL="38100" marR="38100" algn="ctr">
                        <a:lnSpc>
                          <a:spcPct val="107000"/>
                        </a:lnSpc>
                        <a:spcAft>
                          <a:spcPts val="0"/>
                        </a:spcAft>
                      </a:pPr>
                      <a:r>
                        <a:rPr lang="en-GB" sz="2000" b="1" i="0">
                          <a:solidFill>
                            <a:srgbClr val="000000"/>
                          </a:solidFill>
                          <a:effectLst/>
                          <a:latin typeface="Times New Roman"/>
                          <a:ea typeface="游明朝"/>
                          <a:cs typeface="Times New Roman"/>
                        </a:rPr>
                        <a:t>264</a:t>
                      </a:r>
                      <a:endParaRPr lang="en-US" sz="1800" b="1" i="0">
                        <a:effectLst/>
                        <a:latin typeface="Times New Roman"/>
                        <a:ea typeface="Calibri"/>
                        <a:cs typeface="Times New Roman"/>
                      </a:endParaRPr>
                    </a:p>
                  </a:txBody>
                  <a:tcPr marL="68580" marR="68580" marT="0" marB="0"/>
                </a:tc>
                <a:tc>
                  <a:txBody>
                    <a:bodyPr/>
                    <a:lstStyle/>
                    <a:p>
                      <a:pPr marL="38100" marR="38100" algn="ctr">
                        <a:lnSpc>
                          <a:spcPct val="107000"/>
                        </a:lnSpc>
                        <a:spcAft>
                          <a:spcPts val="0"/>
                        </a:spcAft>
                      </a:pPr>
                      <a:r>
                        <a:rPr lang="en-GB" sz="2000" b="1" i="0" dirty="0">
                          <a:solidFill>
                            <a:srgbClr val="000000"/>
                          </a:solidFill>
                          <a:effectLst/>
                          <a:latin typeface="Times New Roman"/>
                          <a:ea typeface="游明朝"/>
                          <a:cs typeface="Times New Roman"/>
                        </a:rPr>
                        <a:t>47.6%</a:t>
                      </a:r>
                      <a:endParaRPr lang="en-US" sz="1800" b="1" i="0" dirty="0">
                        <a:effectLst/>
                        <a:latin typeface="Times New Roman"/>
                        <a:ea typeface="Calibri"/>
                        <a:cs typeface="Times New Roman"/>
                      </a:endParaRPr>
                    </a:p>
                  </a:txBody>
                  <a:tcPr marL="68580" marR="68580" marT="0" marB="0"/>
                </a:tc>
              </a:tr>
              <a:tr h="367263">
                <a:tc>
                  <a:txBody>
                    <a:bodyPr/>
                    <a:lstStyle/>
                    <a:p>
                      <a:pPr algn="just">
                        <a:lnSpc>
                          <a:spcPct val="107000"/>
                        </a:lnSpc>
                        <a:spcAft>
                          <a:spcPts val="0"/>
                        </a:spcAft>
                      </a:pPr>
                      <a:r>
                        <a:rPr lang="en-GB" sz="2000" b="0" i="0" dirty="0">
                          <a:effectLst/>
                          <a:latin typeface="Times New Roman"/>
                          <a:ea typeface="游明朝"/>
                          <a:cs typeface="Times New Roman"/>
                        </a:rPr>
                        <a:t>Female</a:t>
                      </a:r>
                      <a:endParaRPr lang="en-US" sz="1800" b="0" i="0" dirty="0">
                        <a:effectLst/>
                        <a:latin typeface="Times New Roman"/>
                        <a:ea typeface="Calibri"/>
                        <a:cs typeface="Times New Roman"/>
                      </a:endParaRPr>
                    </a:p>
                  </a:txBody>
                  <a:tcPr marL="68580" marR="68580" marT="0" marB="0"/>
                </a:tc>
                <a:tc>
                  <a:txBody>
                    <a:bodyPr/>
                    <a:lstStyle/>
                    <a:p>
                      <a:pPr marL="38100" marR="38100" algn="ctr">
                        <a:lnSpc>
                          <a:spcPct val="107000"/>
                        </a:lnSpc>
                        <a:spcAft>
                          <a:spcPts val="0"/>
                        </a:spcAft>
                      </a:pPr>
                      <a:r>
                        <a:rPr lang="en-GB" sz="2000" b="1" i="0">
                          <a:solidFill>
                            <a:srgbClr val="000000"/>
                          </a:solidFill>
                          <a:effectLst/>
                          <a:latin typeface="Times New Roman"/>
                          <a:ea typeface="游明朝"/>
                          <a:cs typeface="Times New Roman"/>
                        </a:rPr>
                        <a:t>291</a:t>
                      </a:r>
                      <a:endParaRPr lang="en-US" sz="1800" b="1" i="0">
                        <a:effectLst/>
                        <a:latin typeface="Times New Roman"/>
                        <a:ea typeface="Calibri"/>
                        <a:cs typeface="Times New Roman"/>
                      </a:endParaRPr>
                    </a:p>
                  </a:txBody>
                  <a:tcPr marL="68580" marR="68580" marT="0" marB="0"/>
                </a:tc>
                <a:tc>
                  <a:txBody>
                    <a:bodyPr/>
                    <a:lstStyle/>
                    <a:p>
                      <a:pPr marL="38100" marR="38100" algn="ctr">
                        <a:lnSpc>
                          <a:spcPct val="107000"/>
                        </a:lnSpc>
                        <a:spcAft>
                          <a:spcPts val="0"/>
                        </a:spcAft>
                      </a:pPr>
                      <a:r>
                        <a:rPr lang="en-GB" sz="2000" b="1" i="0" dirty="0">
                          <a:solidFill>
                            <a:srgbClr val="000000"/>
                          </a:solidFill>
                          <a:effectLst/>
                          <a:latin typeface="Times New Roman"/>
                          <a:ea typeface="游明朝"/>
                          <a:cs typeface="Times New Roman"/>
                        </a:rPr>
                        <a:t>52.4%</a:t>
                      </a:r>
                      <a:endParaRPr lang="en-US" sz="1800" b="1" i="0" dirty="0">
                        <a:effectLst/>
                        <a:latin typeface="Times New Roman"/>
                        <a:ea typeface="Calibri"/>
                        <a:cs typeface="Times New Roman"/>
                      </a:endParaRPr>
                    </a:p>
                  </a:txBody>
                  <a:tcPr marL="68580" marR="68580" marT="0" marB="0"/>
                </a:tc>
              </a:tr>
              <a:tr h="367263">
                <a:tc>
                  <a:txBody>
                    <a:bodyPr/>
                    <a:lstStyle/>
                    <a:p>
                      <a:pPr algn="just">
                        <a:lnSpc>
                          <a:spcPct val="107000"/>
                        </a:lnSpc>
                        <a:spcAft>
                          <a:spcPts val="0"/>
                        </a:spcAft>
                      </a:pPr>
                      <a:r>
                        <a:rPr lang="en-GB" sz="2400" b="1" i="0" dirty="0">
                          <a:effectLst/>
                          <a:latin typeface="Times New Roman"/>
                          <a:ea typeface="游明朝"/>
                          <a:cs typeface="Times New Roman"/>
                        </a:rPr>
                        <a:t>Grades</a:t>
                      </a:r>
                      <a:endParaRPr lang="en-US" sz="2000" b="1" i="0" dirty="0">
                        <a:effectLst/>
                        <a:latin typeface="Times New Roman"/>
                        <a:ea typeface="Calibri"/>
                        <a:cs typeface="Times New Roman"/>
                      </a:endParaRPr>
                    </a:p>
                  </a:txBody>
                  <a:tcPr marL="68580" marR="68580" marT="0" marB="0"/>
                </a:tc>
                <a:tc>
                  <a:txBody>
                    <a:bodyPr/>
                    <a:lstStyle/>
                    <a:p>
                      <a:pPr algn="ctr">
                        <a:lnSpc>
                          <a:spcPct val="107000"/>
                        </a:lnSpc>
                        <a:spcAft>
                          <a:spcPts val="0"/>
                        </a:spcAft>
                      </a:pPr>
                      <a:r>
                        <a:rPr lang="en-GB" sz="2400" b="1" i="0">
                          <a:effectLst/>
                          <a:latin typeface="Times New Roman"/>
                          <a:ea typeface="游明朝"/>
                          <a:cs typeface="Times New Roman"/>
                        </a:rPr>
                        <a:t> </a:t>
                      </a:r>
                      <a:endParaRPr lang="en-US" sz="2000" b="1" i="0">
                        <a:effectLst/>
                        <a:latin typeface="Times New Roman"/>
                        <a:ea typeface="Calibri"/>
                        <a:cs typeface="Times New Roman"/>
                      </a:endParaRPr>
                    </a:p>
                  </a:txBody>
                  <a:tcPr marL="68580" marR="68580" marT="0" marB="0"/>
                </a:tc>
                <a:tc>
                  <a:txBody>
                    <a:bodyPr/>
                    <a:lstStyle/>
                    <a:p>
                      <a:pPr algn="ctr">
                        <a:lnSpc>
                          <a:spcPct val="107000"/>
                        </a:lnSpc>
                        <a:spcAft>
                          <a:spcPts val="0"/>
                        </a:spcAft>
                      </a:pPr>
                      <a:r>
                        <a:rPr lang="en-GB" sz="2400" b="1" i="0">
                          <a:effectLst/>
                          <a:latin typeface="Times New Roman"/>
                          <a:ea typeface="游明朝"/>
                          <a:cs typeface="Times New Roman"/>
                        </a:rPr>
                        <a:t> </a:t>
                      </a:r>
                      <a:endParaRPr lang="en-US" sz="2000" b="1" i="0">
                        <a:effectLst/>
                        <a:latin typeface="Times New Roman"/>
                        <a:ea typeface="Calibri"/>
                        <a:cs typeface="Times New Roman"/>
                      </a:endParaRPr>
                    </a:p>
                  </a:txBody>
                  <a:tcPr marL="68580" marR="68580" marT="0" marB="0"/>
                </a:tc>
              </a:tr>
              <a:tr h="367263">
                <a:tc>
                  <a:txBody>
                    <a:bodyPr/>
                    <a:lstStyle/>
                    <a:p>
                      <a:pPr algn="just">
                        <a:lnSpc>
                          <a:spcPct val="107000"/>
                        </a:lnSpc>
                        <a:spcAft>
                          <a:spcPts val="0"/>
                        </a:spcAft>
                      </a:pPr>
                      <a:r>
                        <a:rPr lang="en-GB" sz="2000" b="0" i="0">
                          <a:effectLst/>
                          <a:latin typeface="Times New Roman"/>
                          <a:ea typeface="游明朝"/>
                          <a:cs typeface="Times New Roman"/>
                        </a:rPr>
                        <a:t>Ninth</a:t>
                      </a:r>
                      <a:endParaRPr lang="en-US" sz="1800" b="0" i="0">
                        <a:effectLst/>
                        <a:latin typeface="Times New Roman"/>
                        <a:ea typeface="Calibri"/>
                        <a:cs typeface="Times New Roman"/>
                      </a:endParaRPr>
                    </a:p>
                  </a:txBody>
                  <a:tcPr marL="68580" marR="68580" marT="0" marB="0"/>
                </a:tc>
                <a:tc>
                  <a:txBody>
                    <a:bodyPr/>
                    <a:lstStyle/>
                    <a:p>
                      <a:pPr marL="38100" marR="38100" algn="ctr">
                        <a:lnSpc>
                          <a:spcPct val="107000"/>
                        </a:lnSpc>
                        <a:spcAft>
                          <a:spcPts val="0"/>
                        </a:spcAft>
                      </a:pPr>
                      <a:r>
                        <a:rPr lang="en-GB" sz="2000" b="1" i="0">
                          <a:solidFill>
                            <a:srgbClr val="000000"/>
                          </a:solidFill>
                          <a:effectLst/>
                          <a:latin typeface="Times New Roman"/>
                          <a:ea typeface="游明朝"/>
                          <a:cs typeface="Times New Roman"/>
                        </a:rPr>
                        <a:t>281</a:t>
                      </a:r>
                      <a:endParaRPr lang="en-US" sz="1800" b="1" i="0">
                        <a:effectLst/>
                        <a:latin typeface="Times New Roman"/>
                        <a:ea typeface="Calibri"/>
                        <a:cs typeface="Times New Roman"/>
                      </a:endParaRPr>
                    </a:p>
                  </a:txBody>
                  <a:tcPr marL="68580" marR="68580" marT="0" marB="0"/>
                </a:tc>
                <a:tc>
                  <a:txBody>
                    <a:bodyPr/>
                    <a:lstStyle/>
                    <a:p>
                      <a:pPr marL="38100" marR="38100" algn="ctr">
                        <a:lnSpc>
                          <a:spcPct val="107000"/>
                        </a:lnSpc>
                        <a:spcAft>
                          <a:spcPts val="0"/>
                        </a:spcAft>
                      </a:pPr>
                      <a:r>
                        <a:rPr lang="en-GB" sz="2000" b="1" i="0" dirty="0">
                          <a:solidFill>
                            <a:srgbClr val="000000"/>
                          </a:solidFill>
                          <a:effectLst/>
                          <a:latin typeface="Times New Roman"/>
                          <a:ea typeface="游明朝"/>
                          <a:cs typeface="Times New Roman"/>
                        </a:rPr>
                        <a:t>50.6%</a:t>
                      </a:r>
                      <a:endParaRPr lang="en-US" sz="1800" b="1" i="0" dirty="0">
                        <a:effectLst/>
                        <a:latin typeface="Times New Roman"/>
                        <a:ea typeface="Calibri"/>
                        <a:cs typeface="Times New Roman"/>
                      </a:endParaRPr>
                    </a:p>
                  </a:txBody>
                  <a:tcPr marL="68580" marR="68580" marT="0" marB="0"/>
                </a:tc>
              </a:tr>
              <a:tr h="367263">
                <a:tc>
                  <a:txBody>
                    <a:bodyPr/>
                    <a:lstStyle/>
                    <a:p>
                      <a:pPr algn="just">
                        <a:lnSpc>
                          <a:spcPct val="107000"/>
                        </a:lnSpc>
                        <a:spcAft>
                          <a:spcPts val="0"/>
                        </a:spcAft>
                      </a:pPr>
                      <a:r>
                        <a:rPr lang="en-GB" sz="2000" b="0" i="0" dirty="0">
                          <a:effectLst/>
                          <a:latin typeface="Times New Roman"/>
                          <a:ea typeface="游明朝"/>
                          <a:cs typeface="Times New Roman"/>
                        </a:rPr>
                        <a:t>Tenth</a:t>
                      </a:r>
                      <a:endParaRPr lang="en-US" sz="1800" b="0" i="0" dirty="0">
                        <a:effectLst/>
                        <a:latin typeface="Times New Roman"/>
                        <a:ea typeface="Calibri"/>
                        <a:cs typeface="Times New Roman"/>
                      </a:endParaRPr>
                    </a:p>
                  </a:txBody>
                  <a:tcPr marL="68580" marR="68580" marT="0" marB="0"/>
                </a:tc>
                <a:tc>
                  <a:txBody>
                    <a:bodyPr/>
                    <a:lstStyle/>
                    <a:p>
                      <a:pPr marL="38100" marR="38100" algn="ctr">
                        <a:lnSpc>
                          <a:spcPct val="107000"/>
                        </a:lnSpc>
                        <a:spcAft>
                          <a:spcPts val="0"/>
                        </a:spcAft>
                      </a:pPr>
                      <a:r>
                        <a:rPr lang="en-GB" sz="2000" b="1" i="0">
                          <a:solidFill>
                            <a:srgbClr val="000000"/>
                          </a:solidFill>
                          <a:effectLst/>
                          <a:latin typeface="Times New Roman"/>
                          <a:ea typeface="游明朝"/>
                          <a:cs typeface="Times New Roman"/>
                        </a:rPr>
                        <a:t>274</a:t>
                      </a:r>
                      <a:endParaRPr lang="en-US" sz="1800" b="1" i="0">
                        <a:effectLst/>
                        <a:latin typeface="Times New Roman"/>
                        <a:ea typeface="Calibri"/>
                        <a:cs typeface="Times New Roman"/>
                      </a:endParaRPr>
                    </a:p>
                  </a:txBody>
                  <a:tcPr marL="68580" marR="68580" marT="0" marB="0"/>
                </a:tc>
                <a:tc>
                  <a:txBody>
                    <a:bodyPr/>
                    <a:lstStyle/>
                    <a:p>
                      <a:pPr marL="38100" marR="38100" algn="ctr">
                        <a:lnSpc>
                          <a:spcPct val="107000"/>
                        </a:lnSpc>
                        <a:spcAft>
                          <a:spcPts val="0"/>
                        </a:spcAft>
                      </a:pPr>
                      <a:r>
                        <a:rPr lang="en-GB" sz="2000" b="1" i="0" dirty="0">
                          <a:solidFill>
                            <a:srgbClr val="000000"/>
                          </a:solidFill>
                          <a:effectLst/>
                          <a:latin typeface="Times New Roman"/>
                          <a:ea typeface="游明朝"/>
                          <a:cs typeface="Times New Roman"/>
                        </a:rPr>
                        <a:t>49.4%</a:t>
                      </a:r>
                      <a:endParaRPr lang="en-US" sz="1800" b="1" i="0" dirty="0">
                        <a:effectLst/>
                        <a:latin typeface="Times New Roman"/>
                        <a:ea typeface="Calibri"/>
                        <a:cs typeface="Times New Roman"/>
                      </a:endParaRPr>
                    </a:p>
                  </a:txBody>
                  <a:tcPr marL="68580" marR="68580" marT="0" marB="0"/>
                </a:tc>
              </a:tr>
              <a:tr h="367263">
                <a:tc>
                  <a:txBody>
                    <a:bodyPr/>
                    <a:lstStyle/>
                    <a:p>
                      <a:pPr algn="just">
                        <a:lnSpc>
                          <a:spcPct val="107000"/>
                        </a:lnSpc>
                        <a:spcAft>
                          <a:spcPts val="0"/>
                        </a:spcAft>
                      </a:pPr>
                      <a:r>
                        <a:rPr lang="en-GB" sz="2400" b="1" i="0">
                          <a:effectLst/>
                          <a:latin typeface="Times New Roman"/>
                          <a:ea typeface="游明朝"/>
                          <a:cs typeface="Times New Roman"/>
                        </a:rPr>
                        <a:t>Area</a:t>
                      </a:r>
                      <a:endParaRPr lang="en-US" sz="2000" b="1" i="0">
                        <a:effectLst/>
                        <a:latin typeface="Times New Roman"/>
                        <a:ea typeface="Calibri"/>
                        <a:cs typeface="Times New Roman"/>
                      </a:endParaRPr>
                    </a:p>
                  </a:txBody>
                  <a:tcPr marL="68580" marR="68580" marT="0" marB="0"/>
                </a:tc>
                <a:tc>
                  <a:txBody>
                    <a:bodyPr/>
                    <a:lstStyle/>
                    <a:p>
                      <a:pPr algn="ctr">
                        <a:lnSpc>
                          <a:spcPct val="107000"/>
                        </a:lnSpc>
                        <a:spcAft>
                          <a:spcPts val="0"/>
                        </a:spcAft>
                      </a:pPr>
                      <a:r>
                        <a:rPr lang="en-GB" sz="2400" b="1" i="0">
                          <a:effectLst/>
                          <a:latin typeface="Times New Roman"/>
                          <a:ea typeface="游明朝"/>
                          <a:cs typeface="Times New Roman"/>
                        </a:rPr>
                        <a:t> </a:t>
                      </a:r>
                      <a:endParaRPr lang="en-US" sz="2000" b="1" i="0">
                        <a:effectLst/>
                        <a:latin typeface="Times New Roman"/>
                        <a:ea typeface="Calibri"/>
                        <a:cs typeface="Times New Roman"/>
                      </a:endParaRPr>
                    </a:p>
                  </a:txBody>
                  <a:tcPr marL="68580" marR="68580" marT="0" marB="0"/>
                </a:tc>
                <a:tc>
                  <a:txBody>
                    <a:bodyPr/>
                    <a:lstStyle/>
                    <a:p>
                      <a:pPr algn="ctr">
                        <a:lnSpc>
                          <a:spcPct val="107000"/>
                        </a:lnSpc>
                        <a:spcAft>
                          <a:spcPts val="0"/>
                        </a:spcAft>
                      </a:pPr>
                      <a:r>
                        <a:rPr lang="en-GB" sz="2400" b="1" i="0">
                          <a:effectLst/>
                          <a:latin typeface="Times New Roman"/>
                          <a:ea typeface="游明朝"/>
                          <a:cs typeface="Times New Roman"/>
                        </a:rPr>
                        <a:t> </a:t>
                      </a:r>
                      <a:endParaRPr lang="en-US" sz="2000" b="1" i="0">
                        <a:effectLst/>
                        <a:latin typeface="Times New Roman"/>
                        <a:ea typeface="Calibri"/>
                        <a:cs typeface="Times New Roman"/>
                      </a:endParaRPr>
                    </a:p>
                  </a:txBody>
                  <a:tcPr marL="68580" marR="68580" marT="0" marB="0"/>
                </a:tc>
              </a:tr>
              <a:tr h="367263">
                <a:tc>
                  <a:txBody>
                    <a:bodyPr/>
                    <a:lstStyle/>
                    <a:p>
                      <a:pPr algn="just">
                        <a:lnSpc>
                          <a:spcPct val="107000"/>
                        </a:lnSpc>
                        <a:spcAft>
                          <a:spcPts val="0"/>
                        </a:spcAft>
                      </a:pPr>
                      <a:r>
                        <a:rPr lang="en-GB" sz="2000" b="0" i="0">
                          <a:effectLst/>
                          <a:latin typeface="Times New Roman"/>
                          <a:ea typeface="游明朝"/>
                          <a:cs typeface="Times New Roman"/>
                        </a:rPr>
                        <a:t>Rural</a:t>
                      </a:r>
                      <a:endParaRPr lang="en-US" sz="1800" b="0" i="0">
                        <a:effectLst/>
                        <a:latin typeface="Times New Roman"/>
                        <a:ea typeface="Calibri"/>
                        <a:cs typeface="Times New Roman"/>
                      </a:endParaRPr>
                    </a:p>
                  </a:txBody>
                  <a:tcPr marL="68580" marR="68580" marT="0" marB="0"/>
                </a:tc>
                <a:tc>
                  <a:txBody>
                    <a:bodyPr/>
                    <a:lstStyle/>
                    <a:p>
                      <a:pPr algn="ctr">
                        <a:lnSpc>
                          <a:spcPct val="107000"/>
                        </a:lnSpc>
                        <a:spcAft>
                          <a:spcPts val="0"/>
                        </a:spcAft>
                      </a:pPr>
                      <a:r>
                        <a:rPr lang="en-GB" sz="2000" b="1" i="0">
                          <a:effectLst/>
                          <a:latin typeface="Times New Roman"/>
                          <a:ea typeface="游明朝"/>
                          <a:cs typeface="Times New Roman"/>
                        </a:rPr>
                        <a:t>335</a:t>
                      </a:r>
                      <a:endParaRPr lang="en-US" sz="1800" b="1" i="0">
                        <a:effectLst/>
                        <a:latin typeface="Times New Roman"/>
                        <a:ea typeface="Calibri"/>
                        <a:cs typeface="Times New Roman"/>
                      </a:endParaRPr>
                    </a:p>
                  </a:txBody>
                  <a:tcPr marL="68580" marR="68580" marT="0" marB="0"/>
                </a:tc>
                <a:tc>
                  <a:txBody>
                    <a:bodyPr/>
                    <a:lstStyle/>
                    <a:p>
                      <a:pPr algn="ctr">
                        <a:lnSpc>
                          <a:spcPct val="107000"/>
                        </a:lnSpc>
                        <a:spcAft>
                          <a:spcPts val="0"/>
                        </a:spcAft>
                      </a:pPr>
                      <a:r>
                        <a:rPr lang="en-GB" sz="2000" b="1" i="0" dirty="0">
                          <a:effectLst/>
                          <a:latin typeface="Times New Roman"/>
                          <a:ea typeface="游明朝"/>
                          <a:cs typeface="Times New Roman"/>
                        </a:rPr>
                        <a:t>60.4%</a:t>
                      </a:r>
                      <a:endParaRPr lang="en-US" sz="1800" b="1" i="0" dirty="0">
                        <a:effectLst/>
                        <a:latin typeface="Times New Roman"/>
                        <a:ea typeface="Calibri"/>
                        <a:cs typeface="Times New Roman"/>
                      </a:endParaRPr>
                    </a:p>
                  </a:txBody>
                  <a:tcPr marL="68580" marR="68580" marT="0" marB="0"/>
                </a:tc>
              </a:tr>
              <a:tr h="367263">
                <a:tc>
                  <a:txBody>
                    <a:bodyPr/>
                    <a:lstStyle/>
                    <a:p>
                      <a:pPr algn="just">
                        <a:lnSpc>
                          <a:spcPct val="107000"/>
                        </a:lnSpc>
                        <a:spcAft>
                          <a:spcPts val="0"/>
                        </a:spcAft>
                      </a:pPr>
                      <a:r>
                        <a:rPr lang="en-GB" sz="2000" b="0" i="0" dirty="0">
                          <a:effectLst/>
                          <a:latin typeface="Times New Roman"/>
                          <a:ea typeface="游明朝"/>
                          <a:cs typeface="Times New Roman"/>
                        </a:rPr>
                        <a:t>Urban</a:t>
                      </a:r>
                      <a:endParaRPr lang="en-US" sz="1800" b="0" i="0" dirty="0">
                        <a:effectLst/>
                        <a:latin typeface="Times New Roman"/>
                        <a:ea typeface="Calibri"/>
                        <a:cs typeface="Times New Roman"/>
                      </a:endParaRPr>
                    </a:p>
                  </a:txBody>
                  <a:tcPr marL="68580" marR="68580" marT="0" marB="0"/>
                </a:tc>
                <a:tc>
                  <a:txBody>
                    <a:bodyPr/>
                    <a:lstStyle/>
                    <a:p>
                      <a:pPr algn="ctr">
                        <a:lnSpc>
                          <a:spcPct val="107000"/>
                        </a:lnSpc>
                        <a:spcAft>
                          <a:spcPts val="0"/>
                        </a:spcAft>
                      </a:pPr>
                      <a:r>
                        <a:rPr lang="en-GB" sz="2000" b="1" i="0">
                          <a:effectLst/>
                          <a:latin typeface="Times New Roman"/>
                          <a:ea typeface="游明朝"/>
                          <a:cs typeface="Times New Roman"/>
                        </a:rPr>
                        <a:t>220</a:t>
                      </a:r>
                      <a:endParaRPr lang="en-US" sz="1800" b="1" i="0">
                        <a:effectLst/>
                        <a:latin typeface="Times New Roman"/>
                        <a:ea typeface="Calibri"/>
                        <a:cs typeface="Times New Roman"/>
                      </a:endParaRPr>
                    </a:p>
                  </a:txBody>
                  <a:tcPr marL="68580" marR="68580" marT="0" marB="0"/>
                </a:tc>
                <a:tc>
                  <a:txBody>
                    <a:bodyPr/>
                    <a:lstStyle/>
                    <a:p>
                      <a:pPr algn="ctr">
                        <a:lnSpc>
                          <a:spcPct val="107000"/>
                        </a:lnSpc>
                        <a:spcAft>
                          <a:spcPts val="0"/>
                        </a:spcAft>
                      </a:pPr>
                      <a:r>
                        <a:rPr lang="en-GB" sz="2000" b="1" i="0" dirty="0">
                          <a:effectLst/>
                          <a:latin typeface="Times New Roman"/>
                          <a:ea typeface="游明朝"/>
                          <a:cs typeface="Times New Roman"/>
                        </a:rPr>
                        <a:t>39.6%</a:t>
                      </a:r>
                      <a:endParaRPr lang="en-US" sz="1800" b="1" i="0" dirty="0">
                        <a:effectLst/>
                        <a:latin typeface="Times New Roman"/>
                        <a:ea typeface="Calibri"/>
                        <a:cs typeface="Times New Roman"/>
                      </a:endParaRPr>
                    </a:p>
                  </a:txBody>
                  <a:tcPr marL="68580" marR="68580" marT="0" marB="0"/>
                </a:tc>
              </a:tr>
              <a:tr h="367263">
                <a:tc>
                  <a:txBody>
                    <a:bodyPr/>
                    <a:lstStyle/>
                    <a:p>
                      <a:pPr algn="just">
                        <a:lnSpc>
                          <a:spcPct val="107000"/>
                        </a:lnSpc>
                        <a:spcAft>
                          <a:spcPts val="0"/>
                        </a:spcAft>
                      </a:pPr>
                      <a:r>
                        <a:rPr lang="en-GB" sz="2400" b="1" i="0">
                          <a:effectLst/>
                          <a:latin typeface="Times New Roman"/>
                          <a:ea typeface="游明朝"/>
                          <a:cs typeface="Times New Roman"/>
                        </a:rPr>
                        <a:t>Sector</a:t>
                      </a:r>
                      <a:endParaRPr lang="en-US" sz="2000" b="1" i="0">
                        <a:effectLst/>
                        <a:latin typeface="Times New Roman"/>
                        <a:ea typeface="Calibri"/>
                        <a:cs typeface="Times New Roman"/>
                      </a:endParaRPr>
                    </a:p>
                  </a:txBody>
                  <a:tcPr marL="68580" marR="68580" marT="0" marB="0"/>
                </a:tc>
                <a:tc>
                  <a:txBody>
                    <a:bodyPr/>
                    <a:lstStyle/>
                    <a:p>
                      <a:pPr algn="ctr">
                        <a:lnSpc>
                          <a:spcPct val="107000"/>
                        </a:lnSpc>
                        <a:spcAft>
                          <a:spcPts val="0"/>
                        </a:spcAft>
                      </a:pPr>
                      <a:r>
                        <a:rPr lang="en-GB" sz="2400" b="1" i="0">
                          <a:effectLst/>
                          <a:latin typeface="Times New Roman"/>
                          <a:ea typeface="游明朝"/>
                          <a:cs typeface="Times New Roman"/>
                        </a:rPr>
                        <a:t> </a:t>
                      </a:r>
                      <a:endParaRPr lang="en-US" sz="2000" b="1" i="0">
                        <a:effectLst/>
                        <a:latin typeface="Times New Roman"/>
                        <a:ea typeface="Calibri"/>
                        <a:cs typeface="Times New Roman"/>
                      </a:endParaRPr>
                    </a:p>
                  </a:txBody>
                  <a:tcPr marL="68580" marR="68580" marT="0" marB="0"/>
                </a:tc>
                <a:tc>
                  <a:txBody>
                    <a:bodyPr/>
                    <a:lstStyle/>
                    <a:p>
                      <a:pPr algn="ctr">
                        <a:lnSpc>
                          <a:spcPct val="107000"/>
                        </a:lnSpc>
                        <a:spcAft>
                          <a:spcPts val="0"/>
                        </a:spcAft>
                      </a:pPr>
                      <a:r>
                        <a:rPr lang="en-GB" sz="2400" b="1" i="0">
                          <a:effectLst/>
                          <a:latin typeface="Times New Roman"/>
                          <a:ea typeface="游明朝"/>
                          <a:cs typeface="Times New Roman"/>
                        </a:rPr>
                        <a:t> </a:t>
                      </a:r>
                      <a:endParaRPr lang="en-US" sz="2000" b="1" i="0">
                        <a:effectLst/>
                        <a:latin typeface="Times New Roman"/>
                        <a:ea typeface="Calibri"/>
                        <a:cs typeface="Times New Roman"/>
                      </a:endParaRPr>
                    </a:p>
                  </a:txBody>
                  <a:tcPr marL="68580" marR="68580" marT="0" marB="0"/>
                </a:tc>
              </a:tr>
              <a:tr h="367263">
                <a:tc>
                  <a:txBody>
                    <a:bodyPr/>
                    <a:lstStyle/>
                    <a:p>
                      <a:pPr algn="just">
                        <a:lnSpc>
                          <a:spcPct val="107000"/>
                        </a:lnSpc>
                        <a:spcAft>
                          <a:spcPts val="0"/>
                        </a:spcAft>
                      </a:pPr>
                      <a:r>
                        <a:rPr lang="en-GB" sz="2000" b="0" i="0">
                          <a:effectLst/>
                          <a:latin typeface="Times New Roman"/>
                          <a:ea typeface="游明朝"/>
                          <a:cs typeface="Times New Roman"/>
                        </a:rPr>
                        <a:t>Public</a:t>
                      </a:r>
                      <a:endParaRPr lang="en-US" sz="1800" b="0" i="0">
                        <a:effectLst/>
                        <a:latin typeface="Times New Roman"/>
                        <a:ea typeface="Calibri"/>
                        <a:cs typeface="Times New Roman"/>
                      </a:endParaRPr>
                    </a:p>
                  </a:txBody>
                  <a:tcPr marL="68580" marR="68580" marT="0" marB="0"/>
                </a:tc>
                <a:tc>
                  <a:txBody>
                    <a:bodyPr/>
                    <a:lstStyle/>
                    <a:p>
                      <a:pPr marL="457200" marR="38100" algn="ctr">
                        <a:lnSpc>
                          <a:spcPct val="107000"/>
                        </a:lnSpc>
                        <a:spcAft>
                          <a:spcPts val="0"/>
                        </a:spcAft>
                      </a:pPr>
                      <a:r>
                        <a:rPr lang="en-GB" sz="2000" b="1" i="0">
                          <a:solidFill>
                            <a:srgbClr val="000000"/>
                          </a:solidFill>
                          <a:effectLst/>
                          <a:latin typeface="Times New Roman"/>
                          <a:ea typeface="Calibri"/>
                          <a:cs typeface="Times New Roman"/>
                        </a:rPr>
                        <a:t>387</a:t>
                      </a:r>
                      <a:endParaRPr lang="en-US" sz="1800" b="1" i="0">
                        <a:effectLst/>
                        <a:latin typeface="Times New Roman"/>
                        <a:ea typeface="Calibri"/>
                        <a:cs typeface="Times New Roman"/>
                      </a:endParaRPr>
                    </a:p>
                  </a:txBody>
                  <a:tcPr marL="68580" marR="68580" marT="0" marB="0" anchor="ctr"/>
                </a:tc>
                <a:tc>
                  <a:txBody>
                    <a:bodyPr/>
                    <a:lstStyle/>
                    <a:p>
                      <a:pPr marL="457200" marR="38100" algn="ctr">
                        <a:lnSpc>
                          <a:spcPct val="107000"/>
                        </a:lnSpc>
                        <a:spcAft>
                          <a:spcPts val="0"/>
                        </a:spcAft>
                      </a:pPr>
                      <a:r>
                        <a:rPr lang="en-GB" sz="2000" b="1" i="0" dirty="0">
                          <a:solidFill>
                            <a:srgbClr val="000000"/>
                          </a:solidFill>
                          <a:effectLst/>
                          <a:latin typeface="Times New Roman"/>
                          <a:ea typeface="Calibri"/>
                          <a:cs typeface="Times New Roman"/>
                        </a:rPr>
                        <a:t>69.7%</a:t>
                      </a:r>
                      <a:endParaRPr lang="en-US" sz="1800" b="1" i="0" dirty="0">
                        <a:effectLst/>
                        <a:latin typeface="Times New Roman"/>
                        <a:ea typeface="Calibri"/>
                        <a:cs typeface="Times New Roman"/>
                      </a:endParaRPr>
                    </a:p>
                  </a:txBody>
                  <a:tcPr marL="68580" marR="68580" marT="0" marB="0" anchor="ctr"/>
                </a:tc>
              </a:tr>
              <a:tr h="367263">
                <a:tc>
                  <a:txBody>
                    <a:bodyPr/>
                    <a:lstStyle/>
                    <a:p>
                      <a:pPr algn="just">
                        <a:lnSpc>
                          <a:spcPct val="107000"/>
                        </a:lnSpc>
                        <a:spcAft>
                          <a:spcPts val="0"/>
                        </a:spcAft>
                      </a:pPr>
                      <a:r>
                        <a:rPr lang="en-GB" sz="2000" b="0" i="0" dirty="0">
                          <a:effectLst/>
                          <a:latin typeface="Times New Roman"/>
                          <a:ea typeface="游明朝"/>
                          <a:cs typeface="Times New Roman"/>
                        </a:rPr>
                        <a:t>Private</a:t>
                      </a:r>
                      <a:endParaRPr lang="en-US" sz="1800" b="0" i="0" dirty="0">
                        <a:effectLst/>
                        <a:latin typeface="Times New Roman"/>
                        <a:ea typeface="Calibri"/>
                        <a:cs typeface="Times New Roman"/>
                      </a:endParaRPr>
                    </a:p>
                  </a:txBody>
                  <a:tcPr marL="68580" marR="68580" marT="0" marB="0"/>
                </a:tc>
                <a:tc>
                  <a:txBody>
                    <a:bodyPr/>
                    <a:lstStyle/>
                    <a:p>
                      <a:pPr marL="457200" marR="38100" algn="ctr">
                        <a:lnSpc>
                          <a:spcPct val="107000"/>
                        </a:lnSpc>
                        <a:spcAft>
                          <a:spcPts val="0"/>
                        </a:spcAft>
                      </a:pPr>
                      <a:r>
                        <a:rPr lang="en-GB" sz="2000" b="1" i="0" dirty="0">
                          <a:solidFill>
                            <a:srgbClr val="000000"/>
                          </a:solidFill>
                          <a:effectLst/>
                          <a:latin typeface="Times New Roman"/>
                          <a:ea typeface="Calibri"/>
                          <a:cs typeface="Times New Roman"/>
                        </a:rPr>
                        <a:t>168</a:t>
                      </a:r>
                      <a:endParaRPr lang="en-US" sz="1800" b="1" i="0" dirty="0">
                        <a:effectLst/>
                        <a:latin typeface="Times New Roman"/>
                        <a:ea typeface="Calibri"/>
                        <a:cs typeface="Times New Roman"/>
                      </a:endParaRPr>
                    </a:p>
                  </a:txBody>
                  <a:tcPr marL="68580" marR="68580" marT="0" marB="0" anchor="ctr"/>
                </a:tc>
                <a:tc>
                  <a:txBody>
                    <a:bodyPr/>
                    <a:lstStyle/>
                    <a:p>
                      <a:pPr marL="457200" marR="38100" algn="ctr">
                        <a:lnSpc>
                          <a:spcPct val="107000"/>
                        </a:lnSpc>
                        <a:spcAft>
                          <a:spcPts val="0"/>
                        </a:spcAft>
                      </a:pPr>
                      <a:r>
                        <a:rPr lang="en-GB" sz="2000" b="1" i="0" dirty="0">
                          <a:solidFill>
                            <a:srgbClr val="000000"/>
                          </a:solidFill>
                          <a:effectLst/>
                          <a:latin typeface="Times New Roman"/>
                          <a:ea typeface="Calibri"/>
                          <a:cs typeface="Times New Roman"/>
                        </a:rPr>
                        <a:t>30.3%</a:t>
                      </a:r>
                      <a:endParaRPr lang="en-US" sz="1800" b="1" i="0" dirty="0">
                        <a:effectLst/>
                        <a:latin typeface="Times New Roman"/>
                        <a:ea typeface="Calibri"/>
                        <a:cs typeface="Times New Roman"/>
                      </a:endParaRPr>
                    </a:p>
                  </a:txBody>
                  <a:tcPr marL="68580" marR="68580" marT="0" marB="0"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Gender Differences</a:t>
            </a:r>
            <a:endParaRPr lang="en-US" dirty="0"/>
          </a:p>
        </p:txBody>
      </p:sp>
      <p:sp>
        <p:nvSpPr>
          <p:cNvPr id="6" name="TextBox 5"/>
          <p:cNvSpPr txBox="1"/>
          <p:nvPr/>
        </p:nvSpPr>
        <p:spPr>
          <a:xfrm>
            <a:off x="10410092" y="6175725"/>
            <a:ext cx="1781908" cy="369332"/>
          </a:xfrm>
          <a:prstGeom prst="rect">
            <a:avLst/>
          </a:prstGeom>
          <a:noFill/>
        </p:spPr>
        <p:txBody>
          <a:bodyPr wrap="square" rtlCol="0">
            <a:spAutoFit/>
          </a:bodyPr>
          <a:lstStyle/>
          <a:p>
            <a:r>
              <a:rPr lang="en-US" dirty="0" smtClean="0"/>
              <a:t>***p&lt;0.001.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20922520"/>
              </p:ext>
            </p:extLst>
          </p:nvPr>
        </p:nvGraphicFramePr>
        <p:xfrm>
          <a:off x="-2" y="2007562"/>
          <a:ext cx="10325130" cy="5017668"/>
        </p:xfrm>
        <a:graphic>
          <a:graphicData uri="http://schemas.openxmlformats.org/drawingml/2006/table">
            <a:tbl>
              <a:tblPr firstRow="1" bandRow="1">
                <a:tableStyleId>{5C22544A-7EE6-4342-B048-85BDC9FD1C3A}</a:tableStyleId>
              </a:tblPr>
              <a:tblGrid>
                <a:gridCol w="1720855"/>
                <a:gridCol w="1720855"/>
                <a:gridCol w="1720855"/>
                <a:gridCol w="1720855"/>
                <a:gridCol w="1720855"/>
                <a:gridCol w="1720855"/>
              </a:tblGrid>
              <a:tr h="485044">
                <a:tc rowSpan="2">
                  <a:txBody>
                    <a:bodyPr/>
                    <a:lstStyle/>
                    <a:p>
                      <a:pPr algn="just">
                        <a:lnSpc>
                          <a:spcPct val="107000"/>
                        </a:lnSpc>
                        <a:spcAft>
                          <a:spcPts val="0"/>
                        </a:spcAft>
                      </a:pPr>
                      <a:r>
                        <a:rPr lang="en-SG" sz="2000" b="1" dirty="0">
                          <a:solidFill>
                            <a:srgbClr val="000000"/>
                          </a:solidFill>
                          <a:effectLst/>
                          <a:latin typeface="Times New Roman"/>
                          <a:ea typeface="Cambria"/>
                          <a:cs typeface="Times New Roman"/>
                        </a:rPr>
                        <a:t> </a:t>
                      </a:r>
                      <a:endParaRPr lang="en-US" sz="2000" dirty="0">
                        <a:effectLst/>
                        <a:latin typeface="Times New Roman"/>
                        <a:ea typeface="Calibri"/>
                        <a:cs typeface="Times New Roman"/>
                      </a:endParaRPr>
                    </a:p>
                  </a:txBody>
                  <a:tcPr marL="68580" marR="68580" marT="0" marB="0"/>
                </a:tc>
                <a:tc rowSpan="2">
                  <a:txBody>
                    <a:bodyPr/>
                    <a:lstStyle/>
                    <a:p>
                      <a:pPr algn="just">
                        <a:lnSpc>
                          <a:spcPct val="107000"/>
                        </a:lnSpc>
                        <a:spcAft>
                          <a:spcPts val="0"/>
                        </a:spcAft>
                      </a:pPr>
                      <a:r>
                        <a:rPr lang="en-SG" sz="2000" b="1">
                          <a:solidFill>
                            <a:srgbClr val="000000"/>
                          </a:solidFill>
                          <a:effectLst/>
                          <a:latin typeface="Times New Roman"/>
                          <a:ea typeface="Cambria"/>
                          <a:cs typeface="Times New Roman"/>
                        </a:rPr>
                        <a:t> </a:t>
                      </a:r>
                      <a:endParaRPr lang="en-US" sz="2000">
                        <a:effectLst/>
                        <a:latin typeface="Times New Roman"/>
                        <a:ea typeface="Calibri"/>
                        <a:cs typeface="Times New Roman"/>
                      </a:endParaRPr>
                    </a:p>
                    <a:p>
                      <a:pPr algn="just">
                        <a:lnSpc>
                          <a:spcPct val="107000"/>
                        </a:lnSpc>
                        <a:spcAft>
                          <a:spcPts val="0"/>
                        </a:spcAft>
                      </a:pPr>
                      <a:r>
                        <a:rPr lang="en-SG" sz="2000" b="1">
                          <a:solidFill>
                            <a:srgbClr val="000000"/>
                          </a:solidFill>
                          <a:effectLst/>
                          <a:latin typeface="Times New Roman"/>
                          <a:ea typeface="Cambria"/>
                          <a:cs typeface="Times New Roman"/>
                        </a:rPr>
                        <a:t>Gender</a:t>
                      </a:r>
                      <a:endParaRPr lang="en-US" sz="2000">
                        <a:effectLst/>
                        <a:latin typeface="Times New Roman"/>
                        <a:ea typeface="Calibri"/>
                        <a:cs typeface="Times New Roman"/>
                      </a:endParaRPr>
                    </a:p>
                  </a:txBody>
                  <a:tcPr marL="68580" marR="68580" marT="0" marB="0"/>
                </a:tc>
                <a:tc gridSpan="3">
                  <a:txBody>
                    <a:bodyPr/>
                    <a:lstStyle/>
                    <a:p>
                      <a:pPr algn="just">
                        <a:lnSpc>
                          <a:spcPct val="107000"/>
                        </a:lnSpc>
                        <a:spcAft>
                          <a:spcPts val="0"/>
                        </a:spcAft>
                      </a:pPr>
                      <a:r>
                        <a:rPr lang="en-SG" sz="2000" b="1">
                          <a:solidFill>
                            <a:srgbClr val="000000"/>
                          </a:solidFill>
                          <a:effectLst/>
                          <a:latin typeface="Times New Roman"/>
                          <a:ea typeface="Cambria"/>
                          <a:cs typeface="Times New Roman"/>
                        </a:rPr>
                        <a:t>Descriptive Statistics</a:t>
                      </a:r>
                      <a:endParaRPr lang="en-US" sz="2000">
                        <a:effectLst/>
                        <a:latin typeface="Times New Roman"/>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rowSpan="2">
                  <a:txBody>
                    <a:bodyPr/>
                    <a:lstStyle/>
                    <a:p>
                      <a:pPr algn="just">
                        <a:lnSpc>
                          <a:spcPct val="107000"/>
                        </a:lnSpc>
                        <a:spcAft>
                          <a:spcPts val="0"/>
                        </a:spcAft>
                      </a:pPr>
                      <a:r>
                        <a:rPr lang="en-SG" sz="2000" b="1">
                          <a:solidFill>
                            <a:srgbClr val="000000"/>
                          </a:solidFill>
                          <a:effectLst/>
                          <a:latin typeface="Times New Roman"/>
                          <a:ea typeface="Cambria"/>
                          <a:cs typeface="Times New Roman"/>
                        </a:rPr>
                        <a:t> </a:t>
                      </a:r>
                      <a:endParaRPr lang="en-US" sz="2000">
                        <a:effectLst/>
                        <a:latin typeface="Times New Roman"/>
                        <a:ea typeface="Calibri"/>
                        <a:cs typeface="Times New Roman"/>
                      </a:endParaRPr>
                    </a:p>
                    <a:p>
                      <a:pPr algn="just">
                        <a:lnSpc>
                          <a:spcPct val="107000"/>
                        </a:lnSpc>
                        <a:spcAft>
                          <a:spcPts val="0"/>
                        </a:spcAft>
                      </a:pPr>
                      <a:r>
                        <a:rPr lang="en-SG" sz="2000" b="1">
                          <a:solidFill>
                            <a:srgbClr val="000000"/>
                          </a:solidFill>
                          <a:effectLst/>
                          <a:latin typeface="Times New Roman"/>
                          <a:ea typeface="Cambria"/>
                          <a:cs typeface="Times New Roman"/>
                        </a:rPr>
                        <a:t>t-value</a:t>
                      </a:r>
                      <a:endParaRPr lang="en-US" sz="2000">
                        <a:effectLst/>
                        <a:latin typeface="Times New Roman"/>
                        <a:ea typeface="Calibri"/>
                        <a:cs typeface="Times New Roman"/>
                      </a:endParaRPr>
                    </a:p>
                  </a:txBody>
                  <a:tcPr marL="68580" marR="68580" marT="0" marB="0"/>
                </a:tc>
              </a:tr>
              <a:tr h="485044">
                <a:tc vMerge="1">
                  <a:txBody>
                    <a:bodyPr/>
                    <a:lstStyle/>
                    <a:p>
                      <a:endParaRPr lang="en-US"/>
                    </a:p>
                  </a:txBody>
                  <a:tcPr/>
                </a:tc>
                <a:tc vMerge="1">
                  <a:txBody>
                    <a:bodyPr/>
                    <a:lstStyle/>
                    <a:p>
                      <a:endParaRPr lang="en-US"/>
                    </a:p>
                  </a:txBody>
                  <a:tcPr/>
                </a:tc>
                <a:tc>
                  <a:txBody>
                    <a:bodyPr/>
                    <a:lstStyle/>
                    <a:p>
                      <a:pPr algn="just">
                        <a:lnSpc>
                          <a:spcPct val="107000"/>
                        </a:lnSpc>
                        <a:spcAft>
                          <a:spcPts val="0"/>
                        </a:spcAft>
                      </a:pPr>
                      <a:r>
                        <a:rPr lang="en-SG" sz="2000" b="1">
                          <a:solidFill>
                            <a:srgbClr val="000000"/>
                          </a:solidFill>
                          <a:effectLst/>
                          <a:latin typeface="Times New Roman"/>
                          <a:ea typeface="Cambria"/>
                          <a:cs typeface="Times New Roman"/>
                        </a:rPr>
                        <a:t>N</a:t>
                      </a:r>
                      <a:endParaRPr lang="en-US" sz="2000">
                        <a:effectLst/>
                        <a:latin typeface="Times New Roman"/>
                        <a:ea typeface="Calibri"/>
                        <a:cs typeface="Times New Roman"/>
                      </a:endParaRPr>
                    </a:p>
                  </a:txBody>
                  <a:tcPr marL="68580" marR="68580" marT="0" marB="0"/>
                </a:tc>
                <a:tc>
                  <a:txBody>
                    <a:bodyPr/>
                    <a:lstStyle/>
                    <a:p>
                      <a:pPr algn="just">
                        <a:lnSpc>
                          <a:spcPct val="107000"/>
                        </a:lnSpc>
                        <a:spcAft>
                          <a:spcPts val="0"/>
                        </a:spcAft>
                      </a:pPr>
                      <a:r>
                        <a:rPr lang="en-SG" sz="2000" b="1">
                          <a:solidFill>
                            <a:srgbClr val="000000"/>
                          </a:solidFill>
                          <a:effectLst/>
                          <a:latin typeface="Times New Roman"/>
                          <a:ea typeface="Cambria"/>
                          <a:cs typeface="Times New Roman"/>
                        </a:rPr>
                        <a:t>Mean</a:t>
                      </a:r>
                      <a:endParaRPr lang="en-US" sz="2000">
                        <a:effectLst/>
                        <a:latin typeface="Times New Roman"/>
                        <a:ea typeface="Calibri"/>
                        <a:cs typeface="Times New Roman"/>
                      </a:endParaRPr>
                    </a:p>
                  </a:txBody>
                  <a:tcPr marL="68580" marR="68580" marT="0" marB="0"/>
                </a:tc>
                <a:tc>
                  <a:txBody>
                    <a:bodyPr/>
                    <a:lstStyle/>
                    <a:p>
                      <a:pPr algn="just">
                        <a:lnSpc>
                          <a:spcPct val="107000"/>
                        </a:lnSpc>
                        <a:spcAft>
                          <a:spcPts val="0"/>
                        </a:spcAft>
                      </a:pPr>
                      <a:r>
                        <a:rPr lang="en-SG" sz="2000" b="1">
                          <a:solidFill>
                            <a:srgbClr val="000000"/>
                          </a:solidFill>
                          <a:effectLst/>
                          <a:latin typeface="Times New Roman"/>
                          <a:ea typeface="Cambria"/>
                          <a:cs typeface="Times New Roman"/>
                        </a:rPr>
                        <a:t>SD</a:t>
                      </a:r>
                      <a:endParaRPr lang="en-US" sz="2000">
                        <a:effectLst/>
                        <a:latin typeface="Times New Roman"/>
                        <a:ea typeface="Calibri"/>
                        <a:cs typeface="Times New Roman"/>
                      </a:endParaRPr>
                    </a:p>
                  </a:txBody>
                  <a:tcPr marL="68580" marR="68580" marT="0" marB="0"/>
                </a:tc>
                <a:tc vMerge="1">
                  <a:txBody>
                    <a:bodyPr/>
                    <a:lstStyle/>
                    <a:p>
                      <a:endParaRPr lang="en-US"/>
                    </a:p>
                  </a:txBody>
                  <a:tcPr/>
                </a:tc>
              </a:tr>
              <a:tr h="485044">
                <a:tc rowSpan="2">
                  <a:txBody>
                    <a:bodyPr/>
                    <a:lstStyle/>
                    <a:p>
                      <a:pPr algn="just">
                        <a:lnSpc>
                          <a:spcPct val="107000"/>
                        </a:lnSpc>
                        <a:spcAft>
                          <a:spcPts val="0"/>
                        </a:spcAft>
                      </a:pPr>
                      <a:r>
                        <a:rPr lang="en-SG" sz="2000">
                          <a:solidFill>
                            <a:srgbClr val="000000"/>
                          </a:solidFill>
                          <a:effectLst/>
                          <a:latin typeface="Times New Roman"/>
                          <a:ea typeface="Cambria"/>
                          <a:cs typeface="Times New Roman"/>
                        </a:rPr>
                        <a:t>Academic Failure</a:t>
                      </a:r>
                      <a:endParaRPr lang="en-US" sz="2000">
                        <a:effectLst/>
                        <a:latin typeface="Times New Roman"/>
                        <a:ea typeface="Calibri"/>
                        <a:cs typeface="Times New Roman"/>
                      </a:endParaRPr>
                    </a:p>
                  </a:txBody>
                  <a:tcPr marL="68580" marR="68580" marT="0" marB="0"/>
                </a:tc>
                <a:tc>
                  <a:txBody>
                    <a:bodyPr/>
                    <a:lstStyle/>
                    <a:p>
                      <a:pPr algn="just">
                        <a:lnSpc>
                          <a:spcPct val="107000"/>
                        </a:lnSpc>
                        <a:spcAft>
                          <a:spcPts val="0"/>
                        </a:spcAft>
                      </a:pPr>
                      <a:r>
                        <a:rPr lang="en-SG" sz="2000">
                          <a:solidFill>
                            <a:srgbClr val="000000"/>
                          </a:solidFill>
                          <a:effectLst/>
                          <a:latin typeface="Times New Roman"/>
                          <a:ea typeface="Times New Roman"/>
                          <a:cs typeface="Times New Roman"/>
                        </a:rPr>
                        <a:t>Male</a:t>
                      </a:r>
                      <a:endParaRPr lang="en-US" sz="2000">
                        <a:effectLst/>
                        <a:latin typeface="Times New Roman"/>
                        <a:ea typeface="Calibri"/>
                        <a:cs typeface="Times New Roman"/>
                      </a:endParaRPr>
                    </a:p>
                  </a:txBody>
                  <a:tcPr marL="68580" marR="68580" marT="0" marB="0"/>
                </a:tc>
                <a:tc>
                  <a:txBody>
                    <a:bodyPr/>
                    <a:lstStyle/>
                    <a:p>
                      <a:pPr marL="38100" marR="38100" algn="just">
                        <a:lnSpc>
                          <a:spcPct val="107000"/>
                        </a:lnSpc>
                        <a:spcAft>
                          <a:spcPts val="0"/>
                        </a:spcAft>
                      </a:pPr>
                      <a:r>
                        <a:rPr lang="en-SG" sz="2000">
                          <a:solidFill>
                            <a:srgbClr val="000000"/>
                          </a:solidFill>
                          <a:effectLst/>
                          <a:latin typeface="Times New Roman"/>
                          <a:ea typeface="Times New Roman"/>
                          <a:cs typeface="Times New Roman"/>
                        </a:rPr>
                        <a:t>264</a:t>
                      </a:r>
                      <a:endParaRPr lang="en-US" sz="2000">
                        <a:effectLst/>
                        <a:latin typeface="Times New Roman"/>
                        <a:ea typeface="Calibri"/>
                        <a:cs typeface="Times New Roman"/>
                      </a:endParaRPr>
                    </a:p>
                  </a:txBody>
                  <a:tcPr marL="68580" marR="68580" marT="0" marB="0" anchor="ctr"/>
                </a:tc>
                <a:tc>
                  <a:txBody>
                    <a:bodyPr/>
                    <a:lstStyle/>
                    <a:p>
                      <a:pPr marL="38100" marR="38100" algn="just">
                        <a:lnSpc>
                          <a:spcPct val="107000"/>
                        </a:lnSpc>
                        <a:spcAft>
                          <a:spcPts val="0"/>
                        </a:spcAft>
                      </a:pPr>
                      <a:r>
                        <a:rPr lang="en-SG" sz="2000">
                          <a:solidFill>
                            <a:srgbClr val="000000"/>
                          </a:solidFill>
                          <a:effectLst/>
                          <a:latin typeface="Times New Roman"/>
                          <a:ea typeface="Times New Roman"/>
                          <a:cs typeface="Times New Roman"/>
                        </a:rPr>
                        <a:t>78.47</a:t>
                      </a:r>
                      <a:endParaRPr lang="en-US" sz="2000">
                        <a:effectLst/>
                        <a:latin typeface="Times New Roman"/>
                        <a:ea typeface="Calibri"/>
                        <a:cs typeface="Times New Roman"/>
                      </a:endParaRPr>
                    </a:p>
                  </a:txBody>
                  <a:tcPr marL="68580" marR="68580" marT="0" marB="0" anchor="ctr"/>
                </a:tc>
                <a:tc>
                  <a:txBody>
                    <a:bodyPr/>
                    <a:lstStyle/>
                    <a:p>
                      <a:pPr marL="38100" marR="38100" algn="just">
                        <a:lnSpc>
                          <a:spcPct val="107000"/>
                        </a:lnSpc>
                        <a:spcAft>
                          <a:spcPts val="0"/>
                        </a:spcAft>
                      </a:pPr>
                      <a:r>
                        <a:rPr lang="en-US" sz="2000">
                          <a:solidFill>
                            <a:srgbClr val="000000"/>
                          </a:solidFill>
                          <a:effectLst/>
                          <a:latin typeface="Times New Roman"/>
                          <a:ea typeface="Times New Roman"/>
                          <a:cs typeface="Times New Roman"/>
                        </a:rPr>
                        <a:t>14.730</a:t>
                      </a:r>
                      <a:endParaRPr lang="en-US" sz="2000">
                        <a:effectLst/>
                        <a:latin typeface="Times New Roman"/>
                        <a:ea typeface="Calibri"/>
                        <a:cs typeface="Times New Roman"/>
                      </a:endParaRPr>
                    </a:p>
                  </a:txBody>
                  <a:tcPr marL="68580" marR="68580" marT="0" marB="0" anchor="ctr"/>
                </a:tc>
                <a:tc rowSpan="2">
                  <a:txBody>
                    <a:bodyPr/>
                    <a:lstStyle/>
                    <a:p>
                      <a:pPr algn="just">
                        <a:lnSpc>
                          <a:spcPct val="107000"/>
                        </a:lnSpc>
                        <a:spcAft>
                          <a:spcPts val="0"/>
                        </a:spcAft>
                      </a:pPr>
                      <a:r>
                        <a:rPr lang="en-US" sz="2000">
                          <a:solidFill>
                            <a:srgbClr val="000000"/>
                          </a:solidFill>
                          <a:effectLst/>
                          <a:latin typeface="Times New Roman"/>
                          <a:ea typeface="Calibri"/>
                          <a:cs typeface="Times New Roman"/>
                        </a:rPr>
                        <a:t>3.855***</a:t>
                      </a:r>
                      <a:endParaRPr lang="en-US" sz="2000">
                        <a:effectLst/>
                        <a:latin typeface="Times New Roman"/>
                        <a:ea typeface="Calibri"/>
                        <a:cs typeface="Times New Roman"/>
                      </a:endParaRPr>
                    </a:p>
                  </a:txBody>
                  <a:tcPr marL="68580" marR="68580" marT="0" marB="0"/>
                </a:tc>
              </a:tr>
              <a:tr h="485044">
                <a:tc vMerge="1">
                  <a:txBody>
                    <a:bodyPr/>
                    <a:lstStyle/>
                    <a:p>
                      <a:endParaRPr lang="en-US"/>
                    </a:p>
                  </a:txBody>
                  <a:tcPr/>
                </a:tc>
                <a:tc>
                  <a:txBody>
                    <a:bodyPr/>
                    <a:lstStyle/>
                    <a:p>
                      <a:pPr algn="just">
                        <a:lnSpc>
                          <a:spcPct val="107000"/>
                        </a:lnSpc>
                        <a:spcAft>
                          <a:spcPts val="0"/>
                        </a:spcAft>
                      </a:pPr>
                      <a:r>
                        <a:rPr lang="en-SG" sz="2000">
                          <a:solidFill>
                            <a:srgbClr val="000000"/>
                          </a:solidFill>
                          <a:effectLst/>
                          <a:latin typeface="Times New Roman"/>
                          <a:ea typeface="Times New Roman"/>
                          <a:cs typeface="Times New Roman"/>
                        </a:rPr>
                        <a:t>Female</a:t>
                      </a:r>
                      <a:endParaRPr lang="en-US" sz="2000">
                        <a:effectLst/>
                        <a:latin typeface="Times New Roman"/>
                        <a:ea typeface="Calibri"/>
                        <a:cs typeface="Times New Roman"/>
                      </a:endParaRPr>
                    </a:p>
                  </a:txBody>
                  <a:tcPr marL="68580" marR="68580" marT="0" marB="0"/>
                </a:tc>
                <a:tc>
                  <a:txBody>
                    <a:bodyPr/>
                    <a:lstStyle/>
                    <a:p>
                      <a:pPr marL="38100" marR="38100" algn="just">
                        <a:lnSpc>
                          <a:spcPct val="107000"/>
                        </a:lnSpc>
                        <a:spcAft>
                          <a:spcPts val="0"/>
                        </a:spcAft>
                      </a:pPr>
                      <a:r>
                        <a:rPr lang="en-SG" sz="2000">
                          <a:solidFill>
                            <a:srgbClr val="000000"/>
                          </a:solidFill>
                          <a:effectLst/>
                          <a:latin typeface="Times New Roman"/>
                          <a:ea typeface="Times New Roman"/>
                          <a:cs typeface="Times New Roman"/>
                        </a:rPr>
                        <a:t>291</a:t>
                      </a:r>
                      <a:endParaRPr lang="en-US" sz="2000">
                        <a:effectLst/>
                        <a:latin typeface="Times New Roman"/>
                        <a:ea typeface="Calibri"/>
                        <a:cs typeface="Times New Roman"/>
                      </a:endParaRPr>
                    </a:p>
                  </a:txBody>
                  <a:tcPr marL="68580" marR="68580" marT="0" marB="0" anchor="ctr"/>
                </a:tc>
                <a:tc>
                  <a:txBody>
                    <a:bodyPr/>
                    <a:lstStyle/>
                    <a:p>
                      <a:pPr marL="38100" marR="38100" algn="just">
                        <a:lnSpc>
                          <a:spcPct val="107000"/>
                        </a:lnSpc>
                        <a:spcAft>
                          <a:spcPts val="0"/>
                        </a:spcAft>
                      </a:pPr>
                      <a:r>
                        <a:rPr lang="en-SG" sz="2000">
                          <a:solidFill>
                            <a:srgbClr val="000000"/>
                          </a:solidFill>
                          <a:effectLst/>
                          <a:latin typeface="Times New Roman"/>
                          <a:ea typeface="Times New Roman"/>
                          <a:cs typeface="Times New Roman"/>
                        </a:rPr>
                        <a:t>73.16</a:t>
                      </a:r>
                      <a:endParaRPr lang="en-US" sz="2000">
                        <a:effectLst/>
                        <a:latin typeface="Times New Roman"/>
                        <a:ea typeface="Calibri"/>
                        <a:cs typeface="Times New Roman"/>
                      </a:endParaRPr>
                    </a:p>
                  </a:txBody>
                  <a:tcPr marL="68580" marR="68580" marT="0" marB="0" anchor="ctr"/>
                </a:tc>
                <a:tc>
                  <a:txBody>
                    <a:bodyPr/>
                    <a:lstStyle/>
                    <a:p>
                      <a:pPr marL="38100" marR="38100" algn="just">
                        <a:lnSpc>
                          <a:spcPct val="107000"/>
                        </a:lnSpc>
                        <a:spcAft>
                          <a:spcPts val="0"/>
                        </a:spcAft>
                      </a:pPr>
                      <a:r>
                        <a:rPr lang="en-SG" sz="2000">
                          <a:solidFill>
                            <a:srgbClr val="000000"/>
                          </a:solidFill>
                          <a:effectLst/>
                          <a:latin typeface="Times New Roman"/>
                          <a:ea typeface="Times New Roman"/>
                          <a:cs typeface="Times New Roman"/>
                        </a:rPr>
                        <a:t>17.679</a:t>
                      </a:r>
                      <a:endParaRPr lang="en-US" sz="2000">
                        <a:effectLst/>
                        <a:latin typeface="Times New Roman"/>
                        <a:ea typeface="Calibri"/>
                        <a:cs typeface="Times New Roman"/>
                      </a:endParaRPr>
                    </a:p>
                  </a:txBody>
                  <a:tcPr marL="68580" marR="68580" marT="0" marB="0" anchor="ctr"/>
                </a:tc>
                <a:tc vMerge="1">
                  <a:txBody>
                    <a:bodyPr/>
                    <a:lstStyle/>
                    <a:p>
                      <a:endParaRPr lang="en-US"/>
                    </a:p>
                  </a:txBody>
                  <a:tcPr/>
                </a:tc>
              </a:tr>
              <a:tr h="485044">
                <a:tc rowSpan="2">
                  <a:txBody>
                    <a:bodyPr/>
                    <a:lstStyle/>
                    <a:p>
                      <a:pPr algn="just">
                        <a:lnSpc>
                          <a:spcPct val="107000"/>
                        </a:lnSpc>
                        <a:spcAft>
                          <a:spcPts val="0"/>
                        </a:spcAft>
                      </a:pPr>
                      <a:r>
                        <a:rPr lang="en-SG" sz="2000">
                          <a:solidFill>
                            <a:srgbClr val="000000"/>
                          </a:solidFill>
                          <a:effectLst/>
                          <a:latin typeface="Times New Roman"/>
                          <a:ea typeface="Cambria"/>
                          <a:cs typeface="Times New Roman"/>
                        </a:rPr>
                        <a:t>Delinquent Sibling</a:t>
                      </a:r>
                      <a:endParaRPr lang="en-US" sz="2000">
                        <a:effectLst/>
                        <a:latin typeface="Times New Roman"/>
                        <a:ea typeface="Calibri"/>
                        <a:cs typeface="Times New Roman"/>
                      </a:endParaRPr>
                    </a:p>
                  </a:txBody>
                  <a:tcPr marL="68580" marR="68580" marT="0" marB="0"/>
                </a:tc>
                <a:tc>
                  <a:txBody>
                    <a:bodyPr/>
                    <a:lstStyle/>
                    <a:p>
                      <a:pPr algn="just">
                        <a:lnSpc>
                          <a:spcPct val="107000"/>
                        </a:lnSpc>
                        <a:spcAft>
                          <a:spcPts val="0"/>
                        </a:spcAft>
                      </a:pPr>
                      <a:r>
                        <a:rPr lang="en-SG" sz="2000">
                          <a:solidFill>
                            <a:srgbClr val="000000"/>
                          </a:solidFill>
                          <a:effectLst/>
                          <a:latin typeface="Times New Roman"/>
                          <a:ea typeface="Times New Roman"/>
                          <a:cs typeface="Times New Roman"/>
                        </a:rPr>
                        <a:t>Male</a:t>
                      </a:r>
                      <a:endParaRPr lang="en-US" sz="2000">
                        <a:effectLst/>
                        <a:latin typeface="Times New Roman"/>
                        <a:ea typeface="Calibri"/>
                        <a:cs typeface="Times New Roman"/>
                      </a:endParaRPr>
                    </a:p>
                  </a:txBody>
                  <a:tcPr marL="68580" marR="68580" marT="0" marB="0"/>
                </a:tc>
                <a:tc>
                  <a:txBody>
                    <a:bodyPr/>
                    <a:lstStyle/>
                    <a:p>
                      <a:pPr marL="38100" marR="38100" algn="just">
                        <a:lnSpc>
                          <a:spcPct val="107000"/>
                        </a:lnSpc>
                        <a:spcAft>
                          <a:spcPts val="0"/>
                        </a:spcAft>
                      </a:pPr>
                      <a:r>
                        <a:rPr lang="en-SG" sz="2000">
                          <a:solidFill>
                            <a:srgbClr val="000000"/>
                          </a:solidFill>
                          <a:effectLst/>
                          <a:latin typeface="Times New Roman"/>
                          <a:ea typeface="Times New Roman"/>
                          <a:cs typeface="Times New Roman"/>
                        </a:rPr>
                        <a:t>264</a:t>
                      </a:r>
                      <a:endParaRPr lang="en-US" sz="2000">
                        <a:effectLst/>
                        <a:latin typeface="Times New Roman"/>
                        <a:ea typeface="Calibri"/>
                        <a:cs typeface="Times New Roman"/>
                      </a:endParaRPr>
                    </a:p>
                  </a:txBody>
                  <a:tcPr marL="68580" marR="68580" marT="0" marB="0" anchor="ctr"/>
                </a:tc>
                <a:tc>
                  <a:txBody>
                    <a:bodyPr/>
                    <a:lstStyle/>
                    <a:p>
                      <a:pPr marL="38100" marR="38100" algn="just">
                        <a:lnSpc>
                          <a:spcPct val="107000"/>
                        </a:lnSpc>
                        <a:spcAft>
                          <a:spcPts val="0"/>
                        </a:spcAft>
                      </a:pPr>
                      <a:r>
                        <a:rPr lang="en-SG" sz="2000">
                          <a:solidFill>
                            <a:srgbClr val="000000"/>
                          </a:solidFill>
                          <a:effectLst/>
                          <a:latin typeface="Times New Roman"/>
                          <a:ea typeface="Times New Roman"/>
                          <a:cs typeface="Times New Roman"/>
                        </a:rPr>
                        <a:t>62.56</a:t>
                      </a:r>
                      <a:endParaRPr lang="en-US" sz="2000">
                        <a:effectLst/>
                        <a:latin typeface="Times New Roman"/>
                        <a:ea typeface="Calibri"/>
                        <a:cs typeface="Times New Roman"/>
                      </a:endParaRPr>
                    </a:p>
                  </a:txBody>
                  <a:tcPr marL="68580" marR="68580" marT="0" marB="0" anchor="ctr"/>
                </a:tc>
                <a:tc>
                  <a:txBody>
                    <a:bodyPr/>
                    <a:lstStyle/>
                    <a:p>
                      <a:pPr marL="38100" marR="38100" algn="just">
                        <a:lnSpc>
                          <a:spcPct val="107000"/>
                        </a:lnSpc>
                        <a:spcAft>
                          <a:spcPts val="0"/>
                        </a:spcAft>
                      </a:pPr>
                      <a:r>
                        <a:rPr lang="en-US" sz="2000">
                          <a:solidFill>
                            <a:srgbClr val="000000"/>
                          </a:solidFill>
                          <a:effectLst/>
                          <a:latin typeface="Times New Roman"/>
                          <a:ea typeface="Times New Roman"/>
                          <a:cs typeface="Times New Roman"/>
                        </a:rPr>
                        <a:t>9.186</a:t>
                      </a:r>
                      <a:endParaRPr lang="en-US" sz="2000">
                        <a:effectLst/>
                        <a:latin typeface="Times New Roman"/>
                        <a:ea typeface="Calibri"/>
                        <a:cs typeface="Times New Roman"/>
                      </a:endParaRPr>
                    </a:p>
                  </a:txBody>
                  <a:tcPr marL="68580" marR="68580" marT="0" marB="0" anchor="ctr"/>
                </a:tc>
                <a:tc rowSpan="2">
                  <a:txBody>
                    <a:bodyPr/>
                    <a:lstStyle/>
                    <a:p>
                      <a:pPr algn="just">
                        <a:lnSpc>
                          <a:spcPct val="107000"/>
                        </a:lnSpc>
                        <a:spcAft>
                          <a:spcPts val="0"/>
                        </a:spcAft>
                      </a:pPr>
                      <a:r>
                        <a:rPr lang="en-US" sz="2000">
                          <a:solidFill>
                            <a:srgbClr val="000000"/>
                          </a:solidFill>
                          <a:effectLst/>
                          <a:latin typeface="Times New Roman"/>
                          <a:ea typeface="Calibri"/>
                          <a:cs typeface="Times New Roman"/>
                        </a:rPr>
                        <a:t>1.434</a:t>
                      </a:r>
                      <a:endParaRPr lang="en-US" sz="2000">
                        <a:effectLst/>
                        <a:latin typeface="Times New Roman"/>
                        <a:ea typeface="Calibri"/>
                        <a:cs typeface="Times New Roman"/>
                      </a:endParaRPr>
                    </a:p>
                  </a:txBody>
                  <a:tcPr marL="68580" marR="68580" marT="0" marB="0"/>
                </a:tc>
              </a:tr>
              <a:tr h="485044">
                <a:tc vMerge="1">
                  <a:txBody>
                    <a:bodyPr/>
                    <a:lstStyle/>
                    <a:p>
                      <a:endParaRPr lang="en-US"/>
                    </a:p>
                  </a:txBody>
                  <a:tcPr/>
                </a:tc>
                <a:tc>
                  <a:txBody>
                    <a:bodyPr/>
                    <a:lstStyle/>
                    <a:p>
                      <a:pPr algn="just">
                        <a:lnSpc>
                          <a:spcPct val="107000"/>
                        </a:lnSpc>
                        <a:spcAft>
                          <a:spcPts val="0"/>
                        </a:spcAft>
                      </a:pPr>
                      <a:r>
                        <a:rPr lang="en-SG" sz="2000">
                          <a:solidFill>
                            <a:srgbClr val="000000"/>
                          </a:solidFill>
                          <a:effectLst/>
                          <a:latin typeface="Times New Roman"/>
                          <a:ea typeface="Times New Roman"/>
                          <a:cs typeface="Times New Roman"/>
                        </a:rPr>
                        <a:t>Female</a:t>
                      </a:r>
                      <a:endParaRPr lang="en-US" sz="2000">
                        <a:effectLst/>
                        <a:latin typeface="Times New Roman"/>
                        <a:ea typeface="Calibri"/>
                        <a:cs typeface="Times New Roman"/>
                      </a:endParaRPr>
                    </a:p>
                  </a:txBody>
                  <a:tcPr marL="68580" marR="68580" marT="0" marB="0"/>
                </a:tc>
                <a:tc>
                  <a:txBody>
                    <a:bodyPr/>
                    <a:lstStyle/>
                    <a:p>
                      <a:pPr marL="38100" marR="38100" algn="just">
                        <a:lnSpc>
                          <a:spcPct val="107000"/>
                        </a:lnSpc>
                        <a:spcAft>
                          <a:spcPts val="0"/>
                        </a:spcAft>
                      </a:pPr>
                      <a:r>
                        <a:rPr lang="en-SG" sz="2000">
                          <a:solidFill>
                            <a:srgbClr val="000000"/>
                          </a:solidFill>
                          <a:effectLst/>
                          <a:latin typeface="Times New Roman"/>
                          <a:ea typeface="Times New Roman"/>
                          <a:cs typeface="Times New Roman"/>
                        </a:rPr>
                        <a:t>291</a:t>
                      </a:r>
                      <a:endParaRPr lang="en-US" sz="2000">
                        <a:effectLst/>
                        <a:latin typeface="Times New Roman"/>
                        <a:ea typeface="Calibri"/>
                        <a:cs typeface="Times New Roman"/>
                      </a:endParaRPr>
                    </a:p>
                  </a:txBody>
                  <a:tcPr marL="68580" marR="68580" marT="0" marB="0" anchor="ctr"/>
                </a:tc>
                <a:tc>
                  <a:txBody>
                    <a:bodyPr/>
                    <a:lstStyle/>
                    <a:p>
                      <a:pPr marL="38100" marR="38100" algn="just">
                        <a:lnSpc>
                          <a:spcPct val="107000"/>
                        </a:lnSpc>
                        <a:spcAft>
                          <a:spcPts val="0"/>
                        </a:spcAft>
                      </a:pPr>
                      <a:r>
                        <a:rPr lang="en-SG" sz="2000">
                          <a:solidFill>
                            <a:srgbClr val="000000"/>
                          </a:solidFill>
                          <a:effectLst/>
                          <a:latin typeface="Times New Roman"/>
                          <a:ea typeface="Times New Roman"/>
                          <a:cs typeface="Times New Roman"/>
                        </a:rPr>
                        <a:t>61.32</a:t>
                      </a:r>
                      <a:endParaRPr lang="en-US" sz="2000">
                        <a:effectLst/>
                        <a:latin typeface="Times New Roman"/>
                        <a:ea typeface="Calibri"/>
                        <a:cs typeface="Times New Roman"/>
                      </a:endParaRPr>
                    </a:p>
                  </a:txBody>
                  <a:tcPr marL="68580" marR="68580" marT="0" marB="0" anchor="ctr"/>
                </a:tc>
                <a:tc>
                  <a:txBody>
                    <a:bodyPr/>
                    <a:lstStyle/>
                    <a:p>
                      <a:pPr marL="38100" marR="38100" algn="just">
                        <a:lnSpc>
                          <a:spcPct val="107000"/>
                        </a:lnSpc>
                        <a:spcAft>
                          <a:spcPts val="0"/>
                        </a:spcAft>
                      </a:pPr>
                      <a:r>
                        <a:rPr lang="en-US" sz="2000">
                          <a:solidFill>
                            <a:srgbClr val="000000"/>
                          </a:solidFill>
                          <a:effectLst/>
                          <a:latin typeface="Times New Roman"/>
                          <a:ea typeface="Calibri"/>
                          <a:cs typeface="Times New Roman"/>
                        </a:rPr>
                        <a:t>11.186</a:t>
                      </a:r>
                      <a:endParaRPr lang="en-US" sz="2000">
                        <a:effectLst/>
                        <a:latin typeface="Times New Roman"/>
                        <a:ea typeface="Calibri"/>
                        <a:cs typeface="Times New Roman"/>
                      </a:endParaRPr>
                    </a:p>
                  </a:txBody>
                  <a:tcPr marL="68580" marR="68580" marT="0" marB="0" anchor="ctr"/>
                </a:tc>
                <a:tc vMerge="1">
                  <a:txBody>
                    <a:bodyPr/>
                    <a:lstStyle/>
                    <a:p>
                      <a:endParaRPr lang="en-US"/>
                    </a:p>
                  </a:txBody>
                  <a:tcPr/>
                </a:tc>
              </a:tr>
              <a:tr h="485044">
                <a:tc rowSpan="2">
                  <a:txBody>
                    <a:bodyPr/>
                    <a:lstStyle/>
                    <a:p>
                      <a:pPr algn="just">
                        <a:lnSpc>
                          <a:spcPct val="107000"/>
                        </a:lnSpc>
                        <a:spcAft>
                          <a:spcPts val="0"/>
                        </a:spcAft>
                      </a:pPr>
                      <a:r>
                        <a:rPr lang="en-SG" sz="2000">
                          <a:solidFill>
                            <a:srgbClr val="000000"/>
                          </a:solidFill>
                          <a:effectLst/>
                          <a:latin typeface="Times New Roman"/>
                          <a:ea typeface="Cambria"/>
                          <a:cs typeface="Times New Roman"/>
                        </a:rPr>
                        <a:t>Sexual Harassment</a:t>
                      </a:r>
                      <a:endParaRPr lang="en-US" sz="2000">
                        <a:effectLst/>
                        <a:latin typeface="Times New Roman"/>
                        <a:ea typeface="Calibri"/>
                        <a:cs typeface="Times New Roman"/>
                      </a:endParaRPr>
                    </a:p>
                  </a:txBody>
                  <a:tcPr marL="68580" marR="68580" marT="0" marB="0"/>
                </a:tc>
                <a:tc>
                  <a:txBody>
                    <a:bodyPr/>
                    <a:lstStyle/>
                    <a:p>
                      <a:pPr algn="just">
                        <a:lnSpc>
                          <a:spcPct val="107000"/>
                        </a:lnSpc>
                        <a:spcAft>
                          <a:spcPts val="0"/>
                        </a:spcAft>
                      </a:pPr>
                      <a:r>
                        <a:rPr lang="en-SG" sz="2000">
                          <a:solidFill>
                            <a:srgbClr val="000000"/>
                          </a:solidFill>
                          <a:effectLst/>
                          <a:latin typeface="Times New Roman"/>
                          <a:ea typeface="Times New Roman"/>
                          <a:cs typeface="Times New Roman"/>
                        </a:rPr>
                        <a:t>Male</a:t>
                      </a:r>
                      <a:endParaRPr lang="en-US" sz="2000">
                        <a:effectLst/>
                        <a:latin typeface="Times New Roman"/>
                        <a:ea typeface="Calibri"/>
                        <a:cs typeface="Times New Roman"/>
                      </a:endParaRPr>
                    </a:p>
                  </a:txBody>
                  <a:tcPr marL="68580" marR="68580" marT="0" marB="0"/>
                </a:tc>
                <a:tc>
                  <a:txBody>
                    <a:bodyPr/>
                    <a:lstStyle/>
                    <a:p>
                      <a:pPr marL="38100" marR="38100" algn="just">
                        <a:lnSpc>
                          <a:spcPct val="107000"/>
                        </a:lnSpc>
                        <a:spcAft>
                          <a:spcPts val="0"/>
                        </a:spcAft>
                      </a:pPr>
                      <a:r>
                        <a:rPr lang="en-SG" sz="2000">
                          <a:solidFill>
                            <a:srgbClr val="000000"/>
                          </a:solidFill>
                          <a:effectLst/>
                          <a:latin typeface="Times New Roman"/>
                          <a:ea typeface="Times New Roman"/>
                          <a:cs typeface="Times New Roman"/>
                        </a:rPr>
                        <a:t>264</a:t>
                      </a:r>
                      <a:endParaRPr lang="en-US" sz="2000">
                        <a:effectLst/>
                        <a:latin typeface="Times New Roman"/>
                        <a:ea typeface="Calibri"/>
                        <a:cs typeface="Times New Roman"/>
                      </a:endParaRPr>
                    </a:p>
                  </a:txBody>
                  <a:tcPr marL="68580" marR="68580" marT="0" marB="0" anchor="ctr"/>
                </a:tc>
                <a:tc>
                  <a:txBody>
                    <a:bodyPr/>
                    <a:lstStyle/>
                    <a:p>
                      <a:pPr marL="38100" marR="38100" algn="just">
                        <a:lnSpc>
                          <a:spcPct val="107000"/>
                        </a:lnSpc>
                        <a:spcAft>
                          <a:spcPts val="0"/>
                        </a:spcAft>
                      </a:pPr>
                      <a:r>
                        <a:rPr lang="en-SG" sz="2000">
                          <a:solidFill>
                            <a:srgbClr val="000000"/>
                          </a:solidFill>
                          <a:effectLst/>
                          <a:latin typeface="Times New Roman"/>
                          <a:ea typeface="Times New Roman"/>
                          <a:cs typeface="Times New Roman"/>
                        </a:rPr>
                        <a:t>62.55</a:t>
                      </a:r>
                      <a:endParaRPr lang="en-US" sz="2000">
                        <a:effectLst/>
                        <a:latin typeface="Times New Roman"/>
                        <a:ea typeface="Calibri"/>
                        <a:cs typeface="Times New Roman"/>
                      </a:endParaRPr>
                    </a:p>
                  </a:txBody>
                  <a:tcPr marL="68580" marR="68580" marT="0" marB="0" anchor="ctr"/>
                </a:tc>
                <a:tc>
                  <a:txBody>
                    <a:bodyPr/>
                    <a:lstStyle/>
                    <a:p>
                      <a:pPr marL="38100" marR="38100" algn="just">
                        <a:lnSpc>
                          <a:spcPct val="107000"/>
                        </a:lnSpc>
                        <a:spcAft>
                          <a:spcPts val="0"/>
                        </a:spcAft>
                      </a:pPr>
                      <a:r>
                        <a:rPr lang="en-US" sz="2000">
                          <a:solidFill>
                            <a:srgbClr val="000000"/>
                          </a:solidFill>
                          <a:effectLst/>
                          <a:latin typeface="Times New Roman"/>
                          <a:ea typeface="Calibri"/>
                          <a:cs typeface="Times New Roman"/>
                        </a:rPr>
                        <a:t>15.067</a:t>
                      </a:r>
                      <a:endParaRPr lang="en-US" sz="2000">
                        <a:effectLst/>
                        <a:latin typeface="Times New Roman"/>
                        <a:ea typeface="Calibri"/>
                        <a:cs typeface="Times New Roman"/>
                      </a:endParaRPr>
                    </a:p>
                  </a:txBody>
                  <a:tcPr marL="68580" marR="68580" marT="0" marB="0" anchor="ctr"/>
                </a:tc>
                <a:tc rowSpan="2">
                  <a:txBody>
                    <a:bodyPr/>
                    <a:lstStyle/>
                    <a:p>
                      <a:pPr algn="just">
                        <a:lnSpc>
                          <a:spcPct val="107000"/>
                        </a:lnSpc>
                        <a:spcAft>
                          <a:spcPts val="0"/>
                        </a:spcAft>
                      </a:pPr>
                      <a:r>
                        <a:rPr lang="en-US" sz="2000">
                          <a:solidFill>
                            <a:srgbClr val="000000"/>
                          </a:solidFill>
                          <a:effectLst/>
                          <a:latin typeface="Times New Roman"/>
                          <a:ea typeface="Calibri"/>
                          <a:cs typeface="Times New Roman"/>
                        </a:rPr>
                        <a:t>4.080***</a:t>
                      </a:r>
                      <a:endParaRPr lang="en-US" sz="2000">
                        <a:effectLst/>
                        <a:latin typeface="Times New Roman"/>
                        <a:ea typeface="Calibri"/>
                        <a:cs typeface="Times New Roman"/>
                      </a:endParaRPr>
                    </a:p>
                  </a:txBody>
                  <a:tcPr marL="68580" marR="68580" marT="0" marB="0"/>
                </a:tc>
              </a:tr>
              <a:tr h="485044">
                <a:tc vMerge="1">
                  <a:txBody>
                    <a:bodyPr/>
                    <a:lstStyle/>
                    <a:p>
                      <a:endParaRPr lang="en-US"/>
                    </a:p>
                  </a:txBody>
                  <a:tcPr/>
                </a:tc>
                <a:tc>
                  <a:txBody>
                    <a:bodyPr/>
                    <a:lstStyle/>
                    <a:p>
                      <a:pPr algn="just">
                        <a:lnSpc>
                          <a:spcPct val="107000"/>
                        </a:lnSpc>
                        <a:spcAft>
                          <a:spcPts val="0"/>
                        </a:spcAft>
                      </a:pPr>
                      <a:r>
                        <a:rPr lang="en-SG" sz="2000">
                          <a:solidFill>
                            <a:srgbClr val="000000"/>
                          </a:solidFill>
                          <a:effectLst/>
                          <a:latin typeface="Times New Roman"/>
                          <a:ea typeface="Times New Roman"/>
                          <a:cs typeface="Times New Roman"/>
                        </a:rPr>
                        <a:t>Female</a:t>
                      </a:r>
                      <a:endParaRPr lang="en-US" sz="2000">
                        <a:effectLst/>
                        <a:latin typeface="Times New Roman"/>
                        <a:ea typeface="Calibri"/>
                        <a:cs typeface="Times New Roman"/>
                      </a:endParaRPr>
                    </a:p>
                  </a:txBody>
                  <a:tcPr marL="68580" marR="68580" marT="0" marB="0"/>
                </a:tc>
                <a:tc>
                  <a:txBody>
                    <a:bodyPr/>
                    <a:lstStyle/>
                    <a:p>
                      <a:pPr marL="38100" marR="38100" algn="just">
                        <a:lnSpc>
                          <a:spcPct val="107000"/>
                        </a:lnSpc>
                        <a:spcAft>
                          <a:spcPts val="0"/>
                        </a:spcAft>
                      </a:pPr>
                      <a:r>
                        <a:rPr lang="en-SG" sz="2000">
                          <a:solidFill>
                            <a:srgbClr val="000000"/>
                          </a:solidFill>
                          <a:effectLst/>
                          <a:latin typeface="Times New Roman"/>
                          <a:ea typeface="Times New Roman"/>
                          <a:cs typeface="Times New Roman"/>
                        </a:rPr>
                        <a:t>291</a:t>
                      </a:r>
                      <a:endParaRPr lang="en-US" sz="2000">
                        <a:effectLst/>
                        <a:latin typeface="Times New Roman"/>
                        <a:ea typeface="Calibri"/>
                        <a:cs typeface="Times New Roman"/>
                      </a:endParaRPr>
                    </a:p>
                  </a:txBody>
                  <a:tcPr marL="68580" marR="68580" marT="0" marB="0" anchor="ctr"/>
                </a:tc>
                <a:tc>
                  <a:txBody>
                    <a:bodyPr/>
                    <a:lstStyle/>
                    <a:p>
                      <a:pPr marL="38100" marR="38100" algn="just">
                        <a:lnSpc>
                          <a:spcPct val="107000"/>
                        </a:lnSpc>
                        <a:spcAft>
                          <a:spcPts val="0"/>
                        </a:spcAft>
                      </a:pPr>
                      <a:r>
                        <a:rPr lang="en-SG" sz="2000">
                          <a:solidFill>
                            <a:srgbClr val="000000"/>
                          </a:solidFill>
                          <a:effectLst/>
                          <a:latin typeface="Times New Roman"/>
                          <a:ea typeface="Times New Roman"/>
                          <a:cs typeface="Times New Roman"/>
                        </a:rPr>
                        <a:t>57.02</a:t>
                      </a:r>
                      <a:endParaRPr lang="en-US" sz="2000">
                        <a:effectLst/>
                        <a:latin typeface="Times New Roman"/>
                        <a:ea typeface="Calibri"/>
                        <a:cs typeface="Times New Roman"/>
                      </a:endParaRPr>
                    </a:p>
                  </a:txBody>
                  <a:tcPr marL="68580" marR="68580" marT="0" marB="0" anchor="ctr"/>
                </a:tc>
                <a:tc>
                  <a:txBody>
                    <a:bodyPr/>
                    <a:lstStyle/>
                    <a:p>
                      <a:pPr marL="38100" marR="38100" algn="just">
                        <a:lnSpc>
                          <a:spcPct val="107000"/>
                        </a:lnSpc>
                        <a:spcAft>
                          <a:spcPts val="0"/>
                        </a:spcAft>
                      </a:pPr>
                      <a:r>
                        <a:rPr lang="en-US" sz="2000">
                          <a:solidFill>
                            <a:srgbClr val="000000"/>
                          </a:solidFill>
                          <a:effectLst/>
                          <a:latin typeface="Times New Roman"/>
                          <a:ea typeface="Calibri"/>
                          <a:cs typeface="Times New Roman"/>
                        </a:rPr>
                        <a:t>16.832</a:t>
                      </a:r>
                      <a:endParaRPr lang="en-US" sz="2000">
                        <a:effectLst/>
                        <a:latin typeface="Times New Roman"/>
                        <a:ea typeface="Calibri"/>
                        <a:cs typeface="Times New Roman"/>
                      </a:endParaRPr>
                    </a:p>
                  </a:txBody>
                  <a:tcPr marL="68580" marR="68580" marT="0" marB="0" anchor="ctr"/>
                </a:tc>
                <a:tc vMerge="1">
                  <a:txBody>
                    <a:bodyPr/>
                    <a:lstStyle/>
                    <a:p>
                      <a:endParaRPr lang="en-US"/>
                    </a:p>
                  </a:txBody>
                  <a:tcPr/>
                </a:tc>
              </a:tr>
              <a:tr h="485044">
                <a:tc>
                  <a:txBody>
                    <a:bodyPr/>
                    <a:lstStyle/>
                    <a:p>
                      <a:pPr algn="just">
                        <a:lnSpc>
                          <a:spcPct val="107000"/>
                        </a:lnSpc>
                        <a:spcAft>
                          <a:spcPts val="0"/>
                        </a:spcAft>
                      </a:pPr>
                      <a:r>
                        <a:rPr lang="en-SG" sz="2000">
                          <a:solidFill>
                            <a:srgbClr val="000000"/>
                          </a:solidFill>
                          <a:effectLst/>
                          <a:latin typeface="Times New Roman"/>
                          <a:ea typeface="Cambria"/>
                          <a:cs typeface="Times New Roman"/>
                        </a:rPr>
                        <a:t>School Bullying </a:t>
                      </a:r>
                      <a:endParaRPr lang="en-US" sz="2000">
                        <a:effectLst/>
                        <a:latin typeface="Times New Roman"/>
                        <a:ea typeface="Calibri"/>
                        <a:cs typeface="Times New Roman"/>
                      </a:endParaRPr>
                    </a:p>
                  </a:txBody>
                  <a:tcPr marL="68580" marR="68580" marT="0" marB="0"/>
                </a:tc>
                <a:tc>
                  <a:txBody>
                    <a:bodyPr/>
                    <a:lstStyle/>
                    <a:p>
                      <a:pPr algn="just">
                        <a:lnSpc>
                          <a:spcPct val="107000"/>
                        </a:lnSpc>
                        <a:spcAft>
                          <a:spcPts val="0"/>
                        </a:spcAft>
                      </a:pPr>
                      <a:r>
                        <a:rPr lang="en-SG" sz="2000">
                          <a:solidFill>
                            <a:srgbClr val="000000"/>
                          </a:solidFill>
                          <a:effectLst/>
                          <a:latin typeface="Times New Roman"/>
                          <a:ea typeface="Times New Roman"/>
                          <a:cs typeface="Times New Roman"/>
                        </a:rPr>
                        <a:t>Male</a:t>
                      </a:r>
                      <a:endParaRPr lang="en-US" sz="2000">
                        <a:effectLst/>
                        <a:latin typeface="Times New Roman"/>
                        <a:ea typeface="Calibri"/>
                        <a:cs typeface="Times New Roman"/>
                      </a:endParaRPr>
                    </a:p>
                  </a:txBody>
                  <a:tcPr marL="68580" marR="68580" marT="0" marB="0"/>
                </a:tc>
                <a:tc>
                  <a:txBody>
                    <a:bodyPr/>
                    <a:lstStyle/>
                    <a:p>
                      <a:pPr marL="38100" marR="38100" algn="just">
                        <a:lnSpc>
                          <a:spcPct val="107000"/>
                        </a:lnSpc>
                        <a:spcAft>
                          <a:spcPts val="0"/>
                        </a:spcAft>
                      </a:pPr>
                      <a:r>
                        <a:rPr lang="en-SG" sz="2000">
                          <a:solidFill>
                            <a:srgbClr val="000000"/>
                          </a:solidFill>
                          <a:effectLst/>
                          <a:latin typeface="Times New Roman"/>
                          <a:ea typeface="Times New Roman"/>
                          <a:cs typeface="Times New Roman"/>
                        </a:rPr>
                        <a:t>264</a:t>
                      </a:r>
                      <a:endParaRPr lang="en-US" sz="2000">
                        <a:effectLst/>
                        <a:latin typeface="Times New Roman"/>
                        <a:ea typeface="Calibri"/>
                        <a:cs typeface="Times New Roman"/>
                      </a:endParaRPr>
                    </a:p>
                  </a:txBody>
                  <a:tcPr marL="68580" marR="68580" marT="0" marB="0" anchor="ctr"/>
                </a:tc>
                <a:tc>
                  <a:txBody>
                    <a:bodyPr/>
                    <a:lstStyle/>
                    <a:p>
                      <a:pPr marL="38100" marR="38100" algn="just">
                        <a:lnSpc>
                          <a:spcPct val="107000"/>
                        </a:lnSpc>
                        <a:spcAft>
                          <a:spcPts val="0"/>
                        </a:spcAft>
                      </a:pPr>
                      <a:r>
                        <a:rPr lang="en-US" sz="2000">
                          <a:solidFill>
                            <a:srgbClr val="000000"/>
                          </a:solidFill>
                          <a:effectLst/>
                          <a:latin typeface="Times New Roman"/>
                          <a:ea typeface="Calibri"/>
                          <a:cs typeface="Times New Roman"/>
                        </a:rPr>
                        <a:t>67.83</a:t>
                      </a:r>
                      <a:endParaRPr lang="en-US" sz="2000">
                        <a:effectLst/>
                        <a:latin typeface="Times New Roman"/>
                        <a:ea typeface="Calibri"/>
                        <a:cs typeface="Times New Roman"/>
                      </a:endParaRPr>
                    </a:p>
                  </a:txBody>
                  <a:tcPr marL="68580" marR="68580" marT="0" marB="0" anchor="ctr"/>
                </a:tc>
                <a:tc>
                  <a:txBody>
                    <a:bodyPr/>
                    <a:lstStyle/>
                    <a:p>
                      <a:pPr marL="38100" marR="38100" algn="just">
                        <a:lnSpc>
                          <a:spcPct val="107000"/>
                        </a:lnSpc>
                        <a:spcAft>
                          <a:spcPts val="0"/>
                        </a:spcAft>
                      </a:pPr>
                      <a:r>
                        <a:rPr lang="en-US" sz="2000">
                          <a:solidFill>
                            <a:srgbClr val="000000"/>
                          </a:solidFill>
                          <a:effectLst/>
                          <a:latin typeface="Times New Roman"/>
                          <a:ea typeface="Times New Roman"/>
                          <a:cs typeface="Times New Roman"/>
                        </a:rPr>
                        <a:t>10.131</a:t>
                      </a:r>
                      <a:endParaRPr lang="en-US" sz="2000">
                        <a:effectLst/>
                        <a:latin typeface="Times New Roman"/>
                        <a:ea typeface="Calibri"/>
                        <a:cs typeface="Times New Roman"/>
                      </a:endParaRPr>
                    </a:p>
                  </a:txBody>
                  <a:tcPr marL="68580" marR="68580" marT="0" marB="0" anchor="ctr"/>
                </a:tc>
                <a:tc rowSpan="2">
                  <a:txBody>
                    <a:bodyPr/>
                    <a:lstStyle/>
                    <a:p>
                      <a:pPr algn="just">
                        <a:lnSpc>
                          <a:spcPct val="107000"/>
                        </a:lnSpc>
                        <a:spcAft>
                          <a:spcPts val="0"/>
                        </a:spcAft>
                      </a:pPr>
                      <a:r>
                        <a:rPr lang="en-SG" sz="2000">
                          <a:solidFill>
                            <a:srgbClr val="000000"/>
                          </a:solidFill>
                          <a:effectLst/>
                          <a:latin typeface="Times New Roman"/>
                          <a:ea typeface="Cambria"/>
                          <a:cs typeface="Times New Roman"/>
                        </a:rPr>
                        <a:t>1.719</a:t>
                      </a:r>
                      <a:endParaRPr lang="en-US" sz="2000">
                        <a:effectLst/>
                        <a:latin typeface="Times New Roman"/>
                        <a:ea typeface="Calibri"/>
                        <a:cs typeface="Times New Roman"/>
                      </a:endParaRPr>
                    </a:p>
                  </a:txBody>
                  <a:tcPr marL="68580" marR="68580" marT="0" marB="0"/>
                </a:tc>
              </a:tr>
              <a:tr h="485044">
                <a:tc>
                  <a:txBody>
                    <a:bodyPr/>
                    <a:lstStyle/>
                    <a:p>
                      <a:pPr algn="just">
                        <a:lnSpc>
                          <a:spcPct val="107000"/>
                        </a:lnSpc>
                        <a:spcAft>
                          <a:spcPts val="0"/>
                        </a:spcAft>
                      </a:pPr>
                      <a:r>
                        <a:rPr lang="en-SG" sz="2000">
                          <a:solidFill>
                            <a:srgbClr val="000000"/>
                          </a:solidFill>
                          <a:effectLst/>
                          <a:latin typeface="Times New Roman"/>
                          <a:ea typeface="Cambria"/>
                          <a:cs typeface="Times New Roman"/>
                        </a:rPr>
                        <a:t> </a:t>
                      </a:r>
                      <a:endParaRPr lang="en-US" sz="2000">
                        <a:effectLst/>
                        <a:latin typeface="Times New Roman"/>
                        <a:ea typeface="Calibri"/>
                        <a:cs typeface="Times New Roman"/>
                      </a:endParaRPr>
                    </a:p>
                  </a:txBody>
                  <a:tcPr marL="68580" marR="68580" marT="0" marB="0"/>
                </a:tc>
                <a:tc>
                  <a:txBody>
                    <a:bodyPr/>
                    <a:lstStyle/>
                    <a:p>
                      <a:pPr algn="just">
                        <a:lnSpc>
                          <a:spcPct val="107000"/>
                        </a:lnSpc>
                        <a:spcAft>
                          <a:spcPts val="0"/>
                        </a:spcAft>
                      </a:pPr>
                      <a:r>
                        <a:rPr lang="en-SG" sz="2000">
                          <a:solidFill>
                            <a:srgbClr val="000000"/>
                          </a:solidFill>
                          <a:effectLst/>
                          <a:latin typeface="Times New Roman"/>
                          <a:ea typeface="Times New Roman"/>
                          <a:cs typeface="Times New Roman"/>
                        </a:rPr>
                        <a:t>Female</a:t>
                      </a:r>
                      <a:endParaRPr lang="en-US" sz="2000">
                        <a:effectLst/>
                        <a:latin typeface="Times New Roman"/>
                        <a:ea typeface="Calibri"/>
                        <a:cs typeface="Times New Roman"/>
                      </a:endParaRPr>
                    </a:p>
                  </a:txBody>
                  <a:tcPr marL="68580" marR="68580" marT="0" marB="0"/>
                </a:tc>
                <a:tc>
                  <a:txBody>
                    <a:bodyPr/>
                    <a:lstStyle/>
                    <a:p>
                      <a:pPr marL="38100" marR="38100" algn="just">
                        <a:lnSpc>
                          <a:spcPct val="107000"/>
                        </a:lnSpc>
                        <a:spcAft>
                          <a:spcPts val="0"/>
                        </a:spcAft>
                      </a:pPr>
                      <a:r>
                        <a:rPr lang="en-SG" sz="2000">
                          <a:solidFill>
                            <a:srgbClr val="000000"/>
                          </a:solidFill>
                          <a:effectLst/>
                          <a:latin typeface="Times New Roman"/>
                          <a:ea typeface="Times New Roman"/>
                          <a:cs typeface="Times New Roman"/>
                        </a:rPr>
                        <a:t>291</a:t>
                      </a:r>
                      <a:endParaRPr lang="en-US" sz="2000">
                        <a:effectLst/>
                        <a:latin typeface="Times New Roman"/>
                        <a:ea typeface="Calibri"/>
                        <a:cs typeface="Times New Roman"/>
                      </a:endParaRPr>
                    </a:p>
                  </a:txBody>
                  <a:tcPr marL="68580" marR="68580" marT="0" marB="0" anchor="ctr"/>
                </a:tc>
                <a:tc>
                  <a:txBody>
                    <a:bodyPr/>
                    <a:lstStyle/>
                    <a:p>
                      <a:pPr marL="38100" marR="38100" algn="just">
                        <a:lnSpc>
                          <a:spcPct val="107000"/>
                        </a:lnSpc>
                        <a:spcAft>
                          <a:spcPts val="0"/>
                        </a:spcAft>
                      </a:pPr>
                      <a:r>
                        <a:rPr lang="en-US" sz="2000">
                          <a:solidFill>
                            <a:srgbClr val="000000"/>
                          </a:solidFill>
                          <a:effectLst/>
                          <a:latin typeface="Times New Roman"/>
                          <a:ea typeface="Calibri"/>
                          <a:cs typeface="Times New Roman"/>
                        </a:rPr>
                        <a:t>66.34</a:t>
                      </a:r>
                      <a:endParaRPr lang="en-US" sz="2000">
                        <a:effectLst/>
                        <a:latin typeface="Times New Roman"/>
                        <a:ea typeface="Calibri"/>
                        <a:cs typeface="Times New Roman"/>
                      </a:endParaRPr>
                    </a:p>
                  </a:txBody>
                  <a:tcPr marL="68580" marR="68580" marT="0" marB="0" anchor="ctr"/>
                </a:tc>
                <a:tc>
                  <a:txBody>
                    <a:bodyPr/>
                    <a:lstStyle/>
                    <a:p>
                      <a:pPr marL="38100" marR="38100" algn="just">
                        <a:lnSpc>
                          <a:spcPct val="107000"/>
                        </a:lnSpc>
                        <a:spcAft>
                          <a:spcPts val="0"/>
                        </a:spcAft>
                      </a:pPr>
                      <a:r>
                        <a:rPr lang="en-US" sz="2000" dirty="0">
                          <a:solidFill>
                            <a:srgbClr val="000000"/>
                          </a:solidFill>
                          <a:effectLst/>
                          <a:latin typeface="Times New Roman"/>
                          <a:ea typeface="Calibri"/>
                          <a:cs typeface="Times New Roman"/>
                        </a:rPr>
                        <a:t>10.291</a:t>
                      </a:r>
                      <a:endParaRPr lang="en-US" sz="2000" dirty="0">
                        <a:effectLst/>
                        <a:latin typeface="Times New Roman"/>
                        <a:ea typeface="Calibri"/>
                        <a:cs typeface="Times New Roman"/>
                      </a:endParaRPr>
                    </a:p>
                  </a:txBody>
                  <a:tcPr marL="68580" marR="68580" marT="0" marB="0" anchor="ctr"/>
                </a:tc>
                <a:tc vMerge="1">
                  <a:txBody>
                    <a:bodyPr/>
                    <a:lstStyle/>
                    <a:p>
                      <a:endParaRPr lang="en-US"/>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556" y="753228"/>
            <a:ext cx="9613861" cy="1080938"/>
          </a:xfrm>
        </p:spPr>
        <p:txBody>
          <a:bodyPr/>
          <a:lstStyle/>
          <a:p>
            <a:r>
              <a:rPr lang="en-US" dirty="0" smtClean="0"/>
              <a:t>Prediction of School Bullying</a:t>
            </a:r>
            <a:endParaRPr lang="en-US" dirty="0"/>
          </a:p>
        </p:txBody>
      </p:sp>
      <p:sp>
        <p:nvSpPr>
          <p:cNvPr id="3" name="Content Placeholder 2"/>
          <p:cNvSpPr>
            <a:spLocks noGrp="1"/>
          </p:cNvSpPr>
          <p:nvPr>
            <p:ph idx="1"/>
          </p:nvPr>
        </p:nvSpPr>
        <p:spPr>
          <a:xfrm>
            <a:off x="1" y="1944309"/>
            <a:ext cx="12192000" cy="4782372"/>
          </a:xfrm>
        </p:spPr>
        <p:txBody>
          <a:bodyPr>
            <a:noAutofit/>
          </a:bodyPr>
          <a:lstStyle/>
          <a:p>
            <a:pPr marL="0" indent="0">
              <a:buNone/>
            </a:pPr>
            <a:r>
              <a:rPr lang="en-US" sz="2800" dirty="0"/>
              <a:t>Multiple regression is an extension of simple linear regression. It is used when we want to predict the value of a variable based on the value of two or more other variables</a:t>
            </a:r>
            <a:r>
              <a:rPr lang="en-US" sz="2800" dirty="0" smtClean="0"/>
              <a:t>. Following </a:t>
            </a:r>
            <a:r>
              <a:rPr lang="en-US" sz="2800" dirty="0"/>
              <a:t>regression model was adopted for the current study.</a:t>
            </a:r>
          </a:p>
          <a:p>
            <a:r>
              <a:rPr lang="en-US" sz="2800" dirty="0"/>
              <a:t>Y= a+b</a:t>
            </a:r>
            <a:r>
              <a:rPr lang="en-US" sz="2800" baseline="-25000" dirty="0"/>
              <a:t>1</a:t>
            </a:r>
            <a:r>
              <a:rPr lang="en-US" sz="2800" dirty="0"/>
              <a:t>x</a:t>
            </a:r>
            <a:r>
              <a:rPr lang="en-US" sz="2800" baseline="-25000" dirty="0"/>
              <a:t>1</a:t>
            </a:r>
            <a:r>
              <a:rPr lang="en-US" sz="2800" dirty="0"/>
              <a:t>+ b</a:t>
            </a:r>
            <a:r>
              <a:rPr lang="en-US" sz="2800" baseline="-25000" dirty="0"/>
              <a:t>2</a:t>
            </a:r>
            <a:r>
              <a:rPr lang="en-US" sz="2800" dirty="0"/>
              <a:t>x</a:t>
            </a:r>
            <a:r>
              <a:rPr lang="en-US" sz="2800" baseline="-25000" dirty="0"/>
              <a:t>2</a:t>
            </a:r>
            <a:r>
              <a:rPr lang="en-US" sz="2800" dirty="0"/>
              <a:t>+ b</a:t>
            </a:r>
            <a:r>
              <a:rPr lang="en-US" sz="2800" baseline="-25000" dirty="0"/>
              <a:t>3</a:t>
            </a:r>
            <a:r>
              <a:rPr lang="en-US" sz="2800" dirty="0"/>
              <a:t>x</a:t>
            </a:r>
            <a:r>
              <a:rPr lang="en-US" sz="2800" baseline="-25000" dirty="0"/>
              <a:t>3</a:t>
            </a:r>
            <a:endParaRPr lang="en-US" sz="2800" dirty="0"/>
          </a:p>
          <a:p>
            <a:r>
              <a:rPr lang="en-US" sz="2800" dirty="0"/>
              <a:t>Where; </a:t>
            </a:r>
          </a:p>
          <a:p>
            <a:r>
              <a:rPr lang="en-US" sz="2800" dirty="0"/>
              <a:t>Y = School </a:t>
            </a:r>
            <a:r>
              <a:rPr lang="en-US" sz="2800" dirty="0" smtClean="0"/>
              <a:t>bullying				</a:t>
            </a:r>
            <a:r>
              <a:rPr lang="en-US" sz="2800" dirty="0"/>
              <a:t>x</a:t>
            </a:r>
            <a:r>
              <a:rPr lang="en-US" sz="2800" baseline="-25000" dirty="0"/>
              <a:t>1 </a:t>
            </a:r>
            <a:r>
              <a:rPr lang="en-US" sz="2800" dirty="0"/>
              <a:t>= Academic </a:t>
            </a:r>
            <a:r>
              <a:rPr lang="en-US" sz="2800" dirty="0" smtClean="0"/>
              <a:t>failure</a:t>
            </a:r>
            <a:endParaRPr lang="en-US" sz="2800" dirty="0"/>
          </a:p>
          <a:p>
            <a:r>
              <a:rPr lang="en-US" sz="2800" dirty="0"/>
              <a:t>a= constant </a:t>
            </a:r>
            <a:r>
              <a:rPr lang="en-US" sz="2800" dirty="0" smtClean="0"/>
              <a:t>					</a:t>
            </a:r>
            <a:r>
              <a:rPr lang="en-US" sz="2800" dirty="0"/>
              <a:t>x</a:t>
            </a:r>
            <a:r>
              <a:rPr lang="en-US" sz="2800" baseline="-25000" dirty="0"/>
              <a:t>2 </a:t>
            </a:r>
            <a:r>
              <a:rPr lang="en-US" sz="2800" dirty="0"/>
              <a:t>=</a:t>
            </a:r>
            <a:r>
              <a:rPr lang="en-US" sz="2800" baseline="-25000" dirty="0"/>
              <a:t> </a:t>
            </a:r>
            <a:r>
              <a:rPr lang="en-US" sz="2800" dirty="0"/>
              <a:t>Delinquent </a:t>
            </a:r>
            <a:r>
              <a:rPr lang="en-US" sz="2800" dirty="0" smtClean="0"/>
              <a:t>sibling</a:t>
            </a:r>
            <a:endParaRPr lang="en-US" sz="2800" dirty="0"/>
          </a:p>
          <a:p>
            <a:r>
              <a:rPr lang="en-US" sz="2800" dirty="0"/>
              <a:t>b= regression </a:t>
            </a:r>
            <a:r>
              <a:rPr lang="en-US" sz="2800" dirty="0" smtClean="0"/>
              <a:t>coefficient			</a:t>
            </a:r>
            <a:r>
              <a:rPr lang="en-US" sz="2800" dirty="0"/>
              <a:t>x</a:t>
            </a:r>
            <a:r>
              <a:rPr lang="en-US" sz="2800" baseline="-25000" dirty="0"/>
              <a:t>3 </a:t>
            </a:r>
            <a:r>
              <a:rPr lang="en-US" sz="2800" dirty="0"/>
              <a:t>= Sexual </a:t>
            </a:r>
            <a:r>
              <a:rPr lang="en-US" sz="2800" dirty="0" smtClean="0"/>
              <a:t>harassment</a:t>
            </a:r>
            <a:endParaRPr lang="en-US" sz="2800" dirty="0"/>
          </a:p>
        </p:txBody>
      </p:sp>
    </p:spTree>
    <p:extLst>
      <p:ext uri="{BB962C8B-B14F-4D97-AF65-F5344CB8AC3E}">
        <p14:creationId xmlns:p14="http://schemas.microsoft.com/office/powerpoint/2010/main" val="126810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Summary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27403937"/>
              </p:ext>
            </p:extLst>
          </p:nvPr>
        </p:nvGraphicFramePr>
        <p:xfrm>
          <a:off x="-2" y="1998881"/>
          <a:ext cx="12192000" cy="2438962"/>
        </p:xfrm>
        <a:graphic>
          <a:graphicData uri="http://schemas.openxmlformats.org/drawingml/2006/table">
            <a:tbl>
              <a:tblPr firstRow="1" bandRow="1">
                <a:tableStyleId>{5C22544A-7EE6-4342-B048-85BDC9FD1C3A}</a:tableStyleId>
              </a:tblPr>
              <a:tblGrid>
                <a:gridCol w="2438400"/>
                <a:gridCol w="1936257"/>
                <a:gridCol w="2399005"/>
                <a:gridCol w="2563642"/>
                <a:gridCol w="2854696"/>
              </a:tblGrid>
              <a:tr h="664745">
                <a:tc gridSpan="5">
                  <a:txBody>
                    <a:bodyPr/>
                    <a:lstStyle/>
                    <a:p>
                      <a:pPr marL="38100" marR="38100" algn="ctr">
                        <a:lnSpc>
                          <a:spcPts val="1600"/>
                        </a:lnSpc>
                        <a:spcAft>
                          <a:spcPts val="0"/>
                        </a:spcAft>
                      </a:pPr>
                      <a:r>
                        <a:rPr lang="en-US" sz="2800" b="1" i="0" dirty="0">
                          <a:solidFill>
                            <a:srgbClr val="000000"/>
                          </a:solidFill>
                          <a:effectLst/>
                          <a:latin typeface="Calibri"/>
                          <a:ea typeface="Calibri"/>
                          <a:cs typeface="Calibri"/>
                        </a:rPr>
                        <a:t>Model Summary</a:t>
                      </a:r>
                      <a:endParaRPr lang="en-US" sz="2400" b="1" i="0" dirty="0">
                        <a:effectLst/>
                        <a:latin typeface="Calibri"/>
                        <a:ea typeface="Calibri"/>
                        <a:cs typeface="Calibri"/>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92731">
                <a:tc>
                  <a:txBody>
                    <a:bodyPr/>
                    <a:lstStyle/>
                    <a:p>
                      <a:pPr marL="38100" marR="38100">
                        <a:lnSpc>
                          <a:spcPct val="130000"/>
                        </a:lnSpc>
                        <a:spcAft>
                          <a:spcPts val="0"/>
                        </a:spcAft>
                      </a:pPr>
                      <a:r>
                        <a:rPr lang="en-US" sz="2800" b="1" i="0" dirty="0">
                          <a:solidFill>
                            <a:srgbClr val="000000"/>
                          </a:solidFill>
                          <a:effectLst/>
                          <a:latin typeface="Calibri"/>
                          <a:ea typeface="Calibri"/>
                          <a:cs typeface="Calibri"/>
                        </a:rPr>
                        <a:t>Model</a:t>
                      </a:r>
                      <a:endParaRPr lang="en-US" sz="2400" b="1" i="0" dirty="0">
                        <a:effectLst/>
                        <a:latin typeface="Calibri"/>
                        <a:ea typeface="Calibri"/>
                        <a:cs typeface="Calibri"/>
                      </a:endParaRPr>
                    </a:p>
                  </a:txBody>
                  <a:tcPr marL="0" marR="0" marT="0" marB="0" anchor="b"/>
                </a:tc>
                <a:tc>
                  <a:txBody>
                    <a:bodyPr/>
                    <a:lstStyle/>
                    <a:p>
                      <a:pPr marL="38100" marR="38100" algn="ctr">
                        <a:lnSpc>
                          <a:spcPct val="130000"/>
                        </a:lnSpc>
                        <a:spcAft>
                          <a:spcPts val="0"/>
                        </a:spcAft>
                      </a:pPr>
                      <a:r>
                        <a:rPr lang="en-US" sz="2800" b="1" i="0" dirty="0">
                          <a:solidFill>
                            <a:srgbClr val="000000"/>
                          </a:solidFill>
                          <a:effectLst/>
                          <a:latin typeface="Calibri"/>
                          <a:ea typeface="Calibri"/>
                          <a:cs typeface="Calibri"/>
                        </a:rPr>
                        <a:t>R</a:t>
                      </a:r>
                      <a:endParaRPr lang="en-US" sz="2400" b="1" i="0" dirty="0">
                        <a:effectLst/>
                        <a:latin typeface="Calibri"/>
                        <a:ea typeface="Calibri"/>
                        <a:cs typeface="Calibri"/>
                      </a:endParaRPr>
                    </a:p>
                  </a:txBody>
                  <a:tcPr marL="0" marR="0" marT="0" marB="0" anchor="b"/>
                </a:tc>
                <a:tc>
                  <a:txBody>
                    <a:bodyPr/>
                    <a:lstStyle/>
                    <a:p>
                      <a:pPr marL="38100" marR="38100" algn="ctr">
                        <a:lnSpc>
                          <a:spcPct val="130000"/>
                        </a:lnSpc>
                        <a:spcAft>
                          <a:spcPts val="0"/>
                        </a:spcAft>
                      </a:pPr>
                      <a:r>
                        <a:rPr lang="en-US" sz="2800" b="1" i="0">
                          <a:solidFill>
                            <a:srgbClr val="000000"/>
                          </a:solidFill>
                          <a:effectLst/>
                          <a:latin typeface="Calibri"/>
                          <a:ea typeface="Calibri"/>
                          <a:cs typeface="Calibri"/>
                        </a:rPr>
                        <a:t>R</a:t>
                      </a:r>
                      <a:r>
                        <a:rPr lang="en-US" sz="2800" b="1" i="0" baseline="30000">
                          <a:solidFill>
                            <a:srgbClr val="000000"/>
                          </a:solidFill>
                          <a:effectLst/>
                          <a:latin typeface="Calibri"/>
                          <a:ea typeface="Calibri"/>
                          <a:cs typeface="Calibri"/>
                        </a:rPr>
                        <a:t>2</a:t>
                      </a:r>
                      <a:endParaRPr lang="en-US" sz="2400" b="1" i="0">
                        <a:effectLst/>
                        <a:latin typeface="Calibri"/>
                        <a:ea typeface="Calibri"/>
                        <a:cs typeface="Calibri"/>
                      </a:endParaRPr>
                    </a:p>
                  </a:txBody>
                  <a:tcPr marL="0" marR="0" marT="0" marB="0" anchor="b"/>
                </a:tc>
                <a:tc>
                  <a:txBody>
                    <a:bodyPr/>
                    <a:lstStyle/>
                    <a:p>
                      <a:pPr marL="38100" marR="38100" algn="ctr">
                        <a:lnSpc>
                          <a:spcPct val="130000"/>
                        </a:lnSpc>
                        <a:spcAft>
                          <a:spcPts val="0"/>
                        </a:spcAft>
                      </a:pPr>
                      <a:r>
                        <a:rPr lang="en-US" sz="2800" b="1" i="0" dirty="0">
                          <a:solidFill>
                            <a:srgbClr val="000000"/>
                          </a:solidFill>
                          <a:effectLst/>
                          <a:latin typeface="Calibri"/>
                          <a:ea typeface="Calibri"/>
                          <a:cs typeface="Calibri"/>
                        </a:rPr>
                        <a:t>Adjusted R Square</a:t>
                      </a:r>
                      <a:endParaRPr lang="en-US" sz="2400" b="1" i="0" dirty="0">
                        <a:effectLst/>
                        <a:latin typeface="Calibri"/>
                        <a:ea typeface="Calibri"/>
                        <a:cs typeface="Calibri"/>
                      </a:endParaRPr>
                    </a:p>
                  </a:txBody>
                  <a:tcPr marL="0" marR="0" marT="0" marB="0" anchor="b"/>
                </a:tc>
                <a:tc>
                  <a:txBody>
                    <a:bodyPr/>
                    <a:lstStyle/>
                    <a:p>
                      <a:pPr marL="38100" marR="38100" algn="ctr">
                        <a:lnSpc>
                          <a:spcPct val="130000"/>
                        </a:lnSpc>
                        <a:spcAft>
                          <a:spcPts val="0"/>
                        </a:spcAft>
                      </a:pPr>
                      <a:r>
                        <a:rPr lang="en-US" sz="2800" b="1" i="0" dirty="0">
                          <a:solidFill>
                            <a:srgbClr val="000000"/>
                          </a:solidFill>
                          <a:effectLst/>
                          <a:latin typeface="Calibri"/>
                          <a:ea typeface="Calibri"/>
                          <a:cs typeface="Calibri"/>
                        </a:rPr>
                        <a:t>Std. Error of the Estimate</a:t>
                      </a:r>
                      <a:endParaRPr lang="en-US" sz="2400" b="1" i="0" dirty="0">
                        <a:effectLst/>
                        <a:latin typeface="Calibri"/>
                        <a:ea typeface="Calibri"/>
                        <a:cs typeface="Calibri"/>
                      </a:endParaRPr>
                    </a:p>
                  </a:txBody>
                  <a:tcPr marL="0" marR="0" marT="0" marB="0" anchor="b"/>
                </a:tc>
              </a:tr>
              <a:tr h="664745">
                <a:tc>
                  <a:txBody>
                    <a:bodyPr/>
                    <a:lstStyle/>
                    <a:p>
                      <a:pPr marL="38100" marR="38100" algn="ctr">
                        <a:lnSpc>
                          <a:spcPts val="1600"/>
                        </a:lnSpc>
                        <a:spcAft>
                          <a:spcPts val="0"/>
                        </a:spcAft>
                      </a:pPr>
                      <a:r>
                        <a:rPr lang="en-US" sz="2800" b="1" i="0">
                          <a:solidFill>
                            <a:srgbClr val="000000"/>
                          </a:solidFill>
                          <a:effectLst/>
                          <a:latin typeface="Calibri"/>
                          <a:ea typeface="Calibri"/>
                          <a:cs typeface="Calibri"/>
                        </a:rPr>
                        <a:t>1</a:t>
                      </a:r>
                      <a:endParaRPr lang="en-US" sz="2400" b="1" i="0">
                        <a:effectLst/>
                        <a:latin typeface="Calibri"/>
                        <a:ea typeface="Calibri"/>
                        <a:cs typeface="Calibri"/>
                      </a:endParaRPr>
                    </a:p>
                  </a:txBody>
                  <a:tcPr marL="0" marR="0" marT="0" marB="0"/>
                </a:tc>
                <a:tc>
                  <a:txBody>
                    <a:bodyPr/>
                    <a:lstStyle/>
                    <a:p>
                      <a:pPr marL="38100" marR="38100" algn="ctr">
                        <a:lnSpc>
                          <a:spcPts val="1600"/>
                        </a:lnSpc>
                        <a:spcAft>
                          <a:spcPts val="0"/>
                        </a:spcAft>
                      </a:pPr>
                      <a:r>
                        <a:rPr lang="en-US" sz="2800" b="1" i="0">
                          <a:solidFill>
                            <a:srgbClr val="000000"/>
                          </a:solidFill>
                          <a:effectLst/>
                          <a:latin typeface="Calibri"/>
                          <a:ea typeface="Calibri"/>
                          <a:cs typeface="Calibri"/>
                        </a:rPr>
                        <a:t>.426</a:t>
                      </a:r>
                      <a:r>
                        <a:rPr lang="en-US" sz="2800" b="1" i="0" baseline="30000">
                          <a:solidFill>
                            <a:srgbClr val="000000"/>
                          </a:solidFill>
                          <a:effectLst/>
                          <a:latin typeface="Calibri"/>
                          <a:ea typeface="Calibri"/>
                          <a:cs typeface="Calibri"/>
                        </a:rPr>
                        <a:t>a</a:t>
                      </a:r>
                      <a:endParaRPr lang="en-US" sz="2400" b="1" i="0">
                        <a:effectLst/>
                        <a:latin typeface="Calibri"/>
                        <a:ea typeface="Calibri"/>
                        <a:cs typeface="Calibri"/>
                      </a:endParaRPr>
                    </a:p>
                  </a:txBody>
                  <a:tcPr marL="0" marR="0" marT="0" marB="0" anchor="ctr"/>
                </a:tc>
                <a:tc>
                  <a:txBody>
                    <a:bodyPr/>
                    <a:lstStyle/>
                    <a:p>
                      <a:pPr marL="38100" marR="38100" algn="ctr">
                        <a:lnSpc>
                          <a:spcPts val="1600"/>
                        </a:lnSpc>
                        <a:spcAft>
                          <a:spcPts val="0"/>
                        </a:spcAft>
                      </a:pPr>
                      <a:r>
                        <a:rPr lang="en-US" sz="2800" b="1" i="0" dirty="0">
                          <a:solidFill>
                            <a:srgbClr val="000000"/>
                          </a:solidFill>
                          <a:effectLst/>
                          <a:latin typeface="Calibri"/>
                          <a:ea typeface="Calibri"/>
                          <a:cs typeface="Calibri"/>
                        </a:rPr>
                        <a:t>.181</a:t>
                      </a:r>
                      <a:endParaRPr lang="en-US" sz="2400" b="1" i="0" dirty="0">
                        <a:effectLst/>
                        <a:latin typeface="Calibri"/>
                        <a:ea typeface="Calibri"/>
                        <a:cs typeface="Calibri"/>
                      </a:endParaRPr>
                    </a:p>
                  </a:txBody>
                  <a:tcPr marL="0" marR="0" marT="0" marB="0" anchor="ctr"/>
                </a:tc>
                <a:tc>
                  <a:txBody>
                    <a:bodyPr/>
                    <a:lstStyle/>
                    <a:p>
                      <a:pPr marL="38100" marR="38100" algn="ctr">
                        <a:lnSpc>
                          <a:spcPts val="1600"/>
                        </a:lnSpc>
                        <a:spcAft>
                          <a:spcPts val="0"/>
                        </a:spcAft>
                      </a:pPr>
                      <a:r>
                        <a:rPr lang="en-US" sz="2800" b="1" i="0">
                          <a:solidFill>
                            <a:srgbClr val="000000"/>
                          </a:solidFill>
                          <a:effectLst/>
                          <a:latin typeface="Calibri"/>
                          <a:ea typeface="Calibri"/>
                          <a:cs typeface="Calibri"/>
                        </a:rPr>
                        <a:t>.172</a:t>
                      </a:r>
                      <a:endParaRPr lang="en-US" sz="2400" b="1" i="0">
                        <a:effectLst/>
                        <a:latin typeface="Calibri"/>
                        <a:ea typeface="Calibri"/>
                        <a:cs typeface="Calibri"/>
                      </a:endParaRPr>
                    </a:p>
                  </a:txBody>
                  <a:tcPr marL="0" marR="0" marT="0" marB="0" anchor="ctr"/>
                </a:tc>
                <a:tc>
                  <a:txBody>
                    <a:bodyPr/>
                    <a:lstStyle/>
                    <a:p>
                      <a:pPr marL="38100" marR="38100" algn="ctr">
                        <a:lnSpc>
                          <a:spcPts val="1600"/>
                        </a:lnSpc>
                        <a:spcAft>
                          <a:spcPts val="0"/>
                        </a:spcAft>
                      </a:pPr>
                      <a:r>
                        <a:rPr lang="en-US" sz="2800" b="1" i="0" dirty="0">
                          <a:solidFill>
                            <a:srgbClr val="000000"/>
                          </a:solidFill>
                          <a:effectLst/>
                          <a:latin typeface="Calibri"/>
                          <a:ea typeface="Calibri"/>
                          <a:cs typeface="Calibri"/>
                        </a:rPr>
                        <a:t>9.311</a:t>
                      </a:r>
                      <a:endParaRPr lang="en-US" sz="2400" b="1" i="0" dirty="0">
                        <a:effectLst/>
                        <a:latin typeface="Calibri"/>
                        <a:ea typeface="Calibri"/>
                        <a:cs typeface="Calibri"/>
                      </a:endParaRPr>
                    </a:p>
                  </a:txBody>
                  <a:tcPr marL="0" marR="0" marT="0" marB="0" anchor="ctr"/>
                </a:tc>
              </a:tr>
            </a:tbl>
          </a:graphicData>
        </a:graphic>
      </p:graphicFrame>
      <p:sp>
        <p:nvSpPr>
          <p:cNvPr id="5" name="TextBox 4"/>
          <p:cNvSpPr txBox="1"/>
          <p:nvPr/>
        </p:nvSpPr>
        <p:spPr>
          <a:xfrm>
            <a:off x="0" y="4656267"/>
            <a:ext cx="12018543" cy="2246769"/>
          </a:xfrm>
          <a:prstGeom prst="rect">
            <a:avLst/>
          </a:prstGeom>
          <a:noFill/>
        </p:spPr>
        <p:txBody>
          <a:bodyPr wrap="square" rtlCol="0">
            <a:spAutoFit/>
          </a:bodyPr>
          <a:lstStyle/>
          <a:p>
            <a:r>
              <a:rPr lang="en-US" sz="2800" dirty="0">
                <a:latin typeface="Times New Roman"/>
                <a:cs typeface="Times New Roman"/>
              </a:rPr>
              <a:t>The "R" value is the multiple correlation coefficients, represents the measure of the quality of the prediction of the dependent variable. For the current model, it was found </a:t>
            </a:r>
            <a:r>
              <a:rPr lang="en-US" sz="2800" dirty="0" smtClean="0">
                <a:latin typeface="Times New Roman"/>
                <a:cs typeface="Times New Roman"/>
              </a:rPr>
              <a:t>0.426 </a:t>
            </a:r>
            <a:r>
              <a:rPr lang="en-US" sz="2800" dirty="0">
                <a:latin typeface="Times New Roman"/>
                <a:cs typeface="Times New Roman"/>
              </a:rPr>
              <a:t>which is a good level of prediction. The R</a:t>
            </a:r>
            <a:r>
              <a:rPr lang="en-US" sz="2800" baseline="30000" dirty="0">
                <a:latin typeface="Times New Roman"/>
                <a:cs typeface="Times New Roman"/>
              </a:rPr>
              <a:t>2</a:t>
            </a:r>
            <a:r>
              <a:rPr lang="en-US" sz="2800" dirty="0">
                <a:latin typeface="Times New Roman"/>
                <a:cs typeface="Times New Roman"/>
              </a:rPr>
              <a:t>=0.181 explains that the potential risk factor in this study explain the 18% of the variation in School bullying</a:t>
            </a:r>
            <a:r>
              <a:rPr lang="en-US" sz="2800" dirty="0" smtClean="0">
                <a:latin typeface="Times New Roman"/>
                <a:cs typeface="Times New Roman"/>
              </a:rPr>
              <a:t>.</a:t>
            </a:r>
            <a:endParaRPr lang="en-US" sz="2800" dirty="0">
              <a:latin typeface="Times New Roman"/>
              <a:cs typeface="Times New Roman"/>
            </a:endParaRPr>
          </a:p>
        </p:txBody>
      </p:sp>
    </p:spTree>
    <p:extLst>
      <p:ext uri="{BB962C8B-B14F-4D97-AF65-F5344CB8AC3E}">
        <p14:creationId xmlns:p14="http://schemas.microsoft.com/office/powerpoint/2010/main" val="2472059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a:cs typeface="Times New Roman"/>
              </a:rPr>
              <a:t>Significance of the Regression Model</a:t>
            </a:r>
            <a:endParaRPr lang="en-US" sz="4000" b="1" dirty="0">
              <a:latin typeface="Times New Roman"/>
              <a:cs typeface="Times New Roman"/>
            </a:endParaRPr>
          </a:p>
        </p:txBody>
      </p:sp>
      <p:sp>
        <p:nvSpPr>
          <p:cNvPr id="3" name="Content Placeholder 2"/>
          <p:cNvSpPr>
            <a:spLocks noGrp="1"/>
          </p:cNvSpPr>
          <p:nvPr>
            <p:ph idx="1"/>
          </p:nvPr>
        </p:nvSpPr>
        <p:spPr>
          <a:xfrm>
            <a:off x="258717" y="2234068"/>
            <a:ext cx="11524630" cy="4256487"/>
          </a:xfrm>
        </p:spPr>
        <p:txBody>
          <a:bodyPr>
            <a:noAutofit/>
          </a:bodyPr>
          <a:lstStyle/>
          <a:p>
            <a:r>
              <a:rPr lang="en-US" sz="3200" b="1" dirty="0">
                <a:latin typeface="Times New Roman"/>
                <a:cs typeface="Times New Roman"/>
              </a:rPr>
              <a:t>Further, in order to investigate whether the suggested model is significantly exist with the combination of the potential risk </a:t>
            </a:r>
            <a:r>
              <a:rPr lang="en-US" sz="3200" b="1" dirty="0" smtClean="0">
                <a:latin typeface="Times New Roman"/>
                <a:cs typeface="Times New Roman"/>
              </a:rPr>
              <a:t>factors </a:t>
            </a:r>
            <a:r>
              <a:rPr lang="en-US" sz="3200" b="1" dirty="0">
                <a:latin typeface="Times New Roman"/>
                <a:cs typeface="Times New Roman"/>
              </a:rPr>
              <a:t>or not, ANOVA results were studied. The F-ratio was found significant, that is, the regression model significantly predicts the dependent variable ‘School bullying’, that is, the regression model is a good fit of the data </a:t>
            </a:r>
            <a:endParaRPr lang="en-US" sz="3200" b="1" dirty="0" smtClean="0">
              <a:latin typeface="Times New Roman"/>
              <a:cs typeface="Times New Roman"/>
            </a:endParaRPr>
          </a:p>
          <a:p>
            <a:pPr marL="0" indent="0">
              <a:buNone/>
            </a:pPr>
            <a:r>
              <a:rPr lang="en-US" sz="3200" b="1" dirty="0" smtClean="0">
                <a:latin typeface="Times New Roman"/>
                <a:cs typeface="Times New Roman"/>
              </a:rPr>
              <a:t>{ </a:t>
            </a:r>
            <a:r>
              <a:rPr lang="en-US" sz="3200" b="1" dirty="0">
                <a:latin typeface="Times New Roman"/>
                <a:cs typeface="Times New Roman"/>
              </a:rPr>
              <a:t>F(6, 548) =20.200, p &lt; .</a:t>
            </a:r>
            <a:r>
              <a:rPr lang="en-US" sz="3200" b="1" dirty="0" smtClean="0">
                <a:latin typeface="Times New Roman"/>
                <a:cs typeface="Times New Roman"/>
              </a:rPr>
              <a:t>0001 </a:t>
            </a:r>
            <a:r>
              <a:rPr lang="en-US" sz="3200" b="1" dirty="0">
                <a:latin typeface="Times New Roman"/>
                <a:cs typeface="Times New Roman"/>
              </a:rPr>
              <a:t>}. </a:t>
            </a:r>
          </a:p>
        </p:txBody>
      </p:sp>
    </p:spTree>
    <p:extLst>
      <p:ext uri="{BB962C8B-B14F-4D97-AF65-F5344CB8AC3E}">
        <p14:creationId xmlns:p14="http://schemas.microsoft.com/office/powerpoint/2010/main" val="3131397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3228"/>
            <a:ext cx="10504601" cy="1080938"/>
          </a:xfrm>
        </p:spPr>
        <p:txBody>
          <a:bodyPr>
            <a:normAutofit/>
          </a:bodyPr>
          <a:lstStyle/>
          <a:p>
            <a:r>
              <a:rPr lang="en-US" dirty="0"/>
              <a:t>Table 3. Model summary of four regression </a:t>
            </a:r>
            <a:r>
              <a:rPr lang="en-US" dirty="0" smtClean="0"/>
              <a:t>models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503163"/>
              </p:ext>
            </p:extLst>
          </p:nvPr>
        </p:nvGraphicFramePr>
        <p:xfrm>
          <a:off x="1" y="1975386"/>
          <a:ext cx="12191998" cy="4820883"/>
        </p:xfrm>
        <a:graphic>
          <a:graphicData uri="http://schemas.openxmlformats.org/drawingml/2006/table">
            <a:tbl>
              <a:tblPr firstRow="1" bandRow="1">
                <a:tableStyleId>{5C22544A-7EE6-4342-B048-85BDC9FD1C3A}</a:tableStyleId>
              </a:tblPr>
              <a:tblGrid>
                <a:gridCol w="1270060"/>
                <a:gridCol w="2963476"/>
                <a:gridCol w="1411180"/>
                <a:gridCol w="1599336"/>
                <a:gridCol w="2163808"/>
                <a:gridCol w="1411179"/>
                <a:gridCol w="1372959"/>
              </a:tblGrid>
              <a:tr h="474963">
                <a:tc gridSpan="7">
                  <a:txBody>
                    <a:bodyPr/>
                    <a:lstStyle/>
                    <a:p>
                      <a:pPr marL="38100" marR="38100" algn="ctr">
                        <a:lnSpc>
                          <a:spcPts val="1600"/>
                        </a:lnSpc>
                        <a:spcAft>
                          <a:spcPts val="0"/>
                        </a:spcAft>
                      </a:pPr>
                      <a:r>
                        <a:rPr lang="en-US" sz="2800" b="1" dirty="0" err="1">
                          <a:solidFill>
                            <a:srgbClr val="000000"/>
                          </a:solidFill>
                          <a:effectLst/>
                          <a:latin typeface="Times New Roman"/>
                          <a:ea typeface="Calibri"/>
                          <a:cs typeface="Times New Roman"/>
                        </a:rPr>
                        <a:t>Coefficients</a:t>
                      </a:r>
                      <a:r>
                        <a:rPr lang="en-US" sz="2800" b="1" baseline="30000" dirty="0" err="1">
                          <a:solidFill>
                            <a:srgbClr val="000000"/>
                          </a:solidFill>
                          <a:effectLst/>
                          <a:latin typeface="Times New Roman"/>
                          <a:ea typeface="Calibri"/>
                          <a:cs typeface="Times New Roman"/>
                        </a:rPr>
                        <a:t>a</a:t>
                      </a:r>
                      <a:endParaRPr lang="en-US" sz="2800" dirty="0">
                        <a:effectLst/>
                        <a:latin typeface="Calibri"/>
                        <a:ea typeface="Calibri"/>
                        <a:cs typeface="Times New Roman"/>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41014">
                <a:tc rowSpan="2" gridSpan="2">
                  <a:txBody>
                    <a:bodyPr/>
                    <a:lstStyle/>
                    <a:p>
                      <a:pPr marL="38100" marR="38100">
                        <a:lnSpc>
                          <a:spcPct val="110000"/>
                        </a:lnSpc>
                        <a:spcAft>
                          <a:spcPts val="0"/>
                        </a:spcAft>
                      </a:pPr>
                      <a:r>
                        <a:rPr lang="en-US" sz="2800" dirty="0">
                          <a:solidFill>
                            <a:srgbClr val="000000"/>
                          </a:solidFill>
                          <a:effectLst/>
                          <a:latin typeface="Times New Roman"/>
                          <a:ea typeface="Calibri"/>
                          <a:cs typeface="Times New Roman"/>
                        </a:rPr>
                        <a:t>      Model</a:t>
                      </a:r>
                      <a:endParaRPr lang="en-US" sz="2800" dirty="0">
                        <a:effectLst/>
                        <a:latin typeface="Calibri"/>
                        <a:ea typeface="Calibri"/>
                        <a:cs typeface="Times New Roman"/>
                      </a:endParaRPr>
                    </a:p>
                  </a:txBody>
                  <a:tcPr marL="0" marR="0" marT="0" marB="0" anchor="b"/>
                </a:tc>
                <a:tc rowSpan="2" hMerge="1">
                  <a:txBody>
                    <a:bodyPr/>
                    <a:lstStyle/>
                    <a:p>
                      <a:endParaRPr lang="en-US"/>
                    </a:p>
                  </a:txBody>
                  <a:tcPr/>
                </a:tc>
                <a:tc gridSpan="2">
                  <a:txBody>
                    <a:bodyPr/>
                    <a:lstStyle/>
                    <a:p>
                      <a:pPr marL="38100" marR="38100" algn="ctr">
                        <a:lnSpc>
                          <a:spcPct val="110000"/>
                        </a:lnSpc>
                        <a:spcAft>
                          <a:spcPts val="0"/>
                        </a:spcAft>
                      </a:pPr>
                      <a:r>
                        <a:rPr lang="en-US" sz="2800" dirty="0">
                          <a:solidFill>
                            <a:srgbClr val="000000"/>
                          </a:solidFill>
                          <a:effectLst/>
                          <a:latin typeface="Times New Roman"/>
                          <a:ea typeface="Calibri"/>
                          <a:cs typeface="Times New Roman"/>
                        </a:rPr>
                        <a:t>Unstandardized Coefficients</a:t>
                      </a:r>
                      <a:endParaRPr lang="en-US" sz="2800" dirty="0">
                        <a:effectLst/>
                        <a:latin typeface="Calibri"/>
                        <a:ea typeface="Calibri"/>
                        <a:cs typeface="Times New Roman"/>
                      </a:endParaRPr>
                    </a:p>
                  </a:txBody>
                  <a:tcPr marL="0" marR="0" marT="0" marB="0" anchor="b"/>
                </a:tc>
                <a:tc hMerge="1">
                  <a:txBody>
                    <a:bodyPr/>
                    <a:lstStyle/>
                    <a:p>
                      <a:endParaRPr lang="en-US"/>
                    </a:p>
                  </a:txBody>
                  <a:tcPr/>
                </a:tc>
                <a:tc>
                  <a:txBody>
                    <a:bodyPr/>
                    <a:lstStyle/>
                    <a:p>
                      <a:pPr marL="38100" marR="38100" algn="ctr">
                        <a:lnSpc>
                          <a:spcPct val="110000"/>
                        </a:lnSpc>
                        <a:spcAft>
                          <a:spcPts val="0"/>
                        </a:spcAft>
                      </a:pPr>
                      <a:r>
                        <a:rPr lang="en-US" sz="2800" dirty="0">
                          <a:solidFill>
                            <a:srgbClr val="000000"/>
                          </a:solidFill>
                          <a:effectLst/>
                          <a:latin typeface="Times New Roman"/>
                          <a:ea typeface="Calibri"/>
                          <a:cs typeface="Times New Roman"/>
                        </a:rPr>
                        <a:t>Standardized Coefficients</a:t>
                      </a:r>
                      <a:endParaRPr lang="en-US" sz="2800" dirty="0">
                        <a:effectLst/>
                        <a:latin typeface="Calibri"/>
                        <a:ea typeface="Calibri"/>
                        <a:cs typeface="Times New Roman"/>
                      </a:endParaRPr>
                    </a:p>
                  </a:txBody>
                  <a:tcPr marL="0" marR="0" marT="0" marB="0" anchor="b"/>
                </a:tc>
                <a:tc rowSpan="2">
                  <a:txBody>
                    <a:bodyPr/>
                    <a:lstStyle/>
                    <a:p>
                      <a:pPr marL="38100" marR="38100" algn="ctr">
                        <a:lnSpc>
                          <a:spcPts val="1600"/>
                        </a:lnSpc>
                        <a:spcAft>
                          <a:spcPts val="0"/>
                        </a:spcAft>
                      </a:pPr>
                      <a:r>
                        <a:rPr lang="en-US" sz="2800" dirty="0" smtClean="0">
                          <a:solidFill>
                            <a:srgbClr val="000000"/>
                          </a:solidFill>
                          <a:effectLst/>
                          <a:latin typeface="Times New Roman"/>
                          <a:ea typeface="Calibri"/>
                          <a:cs typeface="Times New Roman"/>
                        </a:rPr>
                        <a:t>t-value</a:t>
                      </a:r>
                      <a:endParaRPr lang="en-US" sz="2800" dirty="0">
                        <a:effectLst/>
                        <a:latin typeface="Calibri"/>
                        <a:ea typeface="Calibri"/>
                        <a:cs typeface="Times New Roman"/>
                      </a:endParaRPr>
                    </a:p>
                  </a:txBody>
                  <a:tcPr marL="0" marR="0" marT="0" marB="0" anchor="b"/>
                </a:tc>
                <a:tc rowSpan="2">
                  <a:txBody>
                    <a:bodyPr/>
                    <a:lstStyle/>
                    <a:p>
                      <a:pPr marL="38100" marR="38100" algn="ctr">
                        <a:lnSpc>
                          <a:spcPts val="1600"/>
                        </a:lnSpc>
                        <a:spcAft>
                          <a:spcPts val="0"/>
                        </a:spcAft>
                      </a:pPr>
                      <a:r>
                        <a:rPr lang="en-US" sz="2800">
                          <a:solidFill>
                            <a:srgbClr val="000000"/>
                          </a:solidFill>
                          <a:effectLst/>
                          <a:latin typeface="Times New Roman"/>
                          <a:ea typeface="Calibri"/>
                          <a:cs typeface="Times New Roman"/>
                        </a:rPr>
                        <a:t>Sig.</a:t>
                      </a:r>
                      <a:endParaRPr lang="en-US" sz="2800">
                        <a:effectLst/>
                        <a:latin typeface="Calibri"/>
                        <a:ea typeface="Calibri"/>
                        <a:cs typeface="Times New Roman"/>
                      </a:endParaRPr>
                    </a:p>
                  </a:txBody>
                  <a:tcPr marL="0" marR="0" marT="0" marB="0" anchor="b"/>
                </a:tc>
              </a:tr>
              <a:tr h="520506">
                <a:tc gridSpan="2" vMerge="1">
                  <a:txBody>
                    <a:bodyPr/>
                    <a:lstStyle/>
                    <a:p>
                      <a:endParaRPr lang="en-US"/>
                    </a:p>
                  </a:txBody>
                  <a:tcPr/>
                </a:tc>
                <a:tc hMerge="1" vMerge="1">
                  <a:txBody>
                    <a:bodyPr/>
                    <a:lstStyle/>
                    <a:p>
                      <a:endParaRPr lang="en-US"/>
                    </a:p>
                  </a:txBody>
                  <a:tcPr/>
                </a:tc>
                <a:tc>
                  <a:txBody>
                    <a:bodyPr/>
                    <a:lstStyle/>
                    <a:p>
                      <a:pPr marL="38100" marR="38100" algn="ctr">
                        <a:lnSpc>
                          <a:spcPts val="1600"/>
                        </a:lnSpc>
                        <a:spcAft>
                          <a:spcPts val="0"/>
                        </a:spcAft>
                      </a:pPr>
                      <a:r>
                        <a:rPr lang="en-US" sz="2800">
                          <a:solidFill>
                            <a:srgbClr val="000000"/>
                          </a:solidFill>
                          <a:effectLst/>
                          <a:latin typeface="Times New Roman"/>
                          <a:ea typeface="Calibri"/>
                          <a:cs typeface="Times New Roman"/>
                        </a:rPr>
                        <a:t>B</a:t>
                      </a:r>
                      <a:endParaRPr lang="en-US" sz="2800">
                        <a:effectLst/>
                        <a:latin typeface="Calibri"/>
                        <a:ea typeface="Calibri"/>
                        <a:cs typeface="Times New Roman"/>
                      </a:endParaRPr>
                    </a:p>
                  </a:txBody>
                  <a:tcPr marL="0" marR="0" marT="0" marB="0" anchor="b"/>
                </a:tc>
                <a:tc>
                  <a:txBody>
                    <a:bodyPr/>
                    <a:lstStyle/>
                    <a:p>
                      <a:pPr marL="38100" marR="38100" algn="ctr">
                        <a:lnSpc>
                          <a:spcPts val="1600"/>
                        </a:lnSpc>
                        <a:spcAft>
                          <a:spcPts val="0"/>
                        </a:spcAft>
                      </a:pPr>
                      <a:r>
                        <a:rPr lang="en-US" sz="2800">
                          <a:solidFill>
                            <a:srgbClr val="000000"/>
                          </a:solidFill>
                          <a:effectLst/>
                          <a:latin typeface="Times New Roman"/>
                          <a:ea typeface="Calibri"/>
                          <a:cs typeface="Times New Roman"/>
                        </a:rPr>
                        <a:t>Std. Error</a:t>
                      </a:r>
                      <a:endParaRPr lang="en-US" sz="2800">
                        <a:effectLst/>
                        <a:latin typeface="Calibri"/>
                        <a:ea typeface="Calibri"/>
                        <a:cs typeface="Times New Roman"/>
                      </a:endParaRPr>
                    </a:p>
                  </a:txBody>
                  <a:tcPr marL="0" marR="0" marT="0" marB="0" anchor="b"/>
                </a:tc>
                <a:tc>
                  <a:txBody>
                    <a:bodyPr/>
                    <a:lstStyle/>
                    <a:p>
                      <a:pPr marL="38100" marR="38100" algn="ctr">
                        <a:lnSpc>
                          <a:spcPts val="1600"/>
                        </a:lnSpc>
                        <a:spcAft>
                          <a:spcPts val="0"/>
                        </a:spcAft>
                      </a:pPr>
                      <a:r>
                        <a:rPr lang="en-US" sz="2800">
                          <a:solidFill>
                            <a:srgbClr val="000000"/>
                          </a:solidFill>
                          <a:effectLst/>
                          <a:latin typeface="Times New Roman"/>
                          <a:ea typeface="Calibri"/>
                          <a:cs typeface="Times New Roman"/>
                        </a:rPr>
                        <a:t>Beta</a:t>
                      </a:r>
                      <a:endParaRPr lang="en-US" sz="2800">
                        <a:effectLst/>
                        <a:latin typeface="Calibri"/>
                        <a:ea typeface="Calibri"/>
                        <a:cs typeface="Times New Roman"/>
                      </a:endParaRPr>
                    </a:p>
                  </a:txBody>
                  <a:tcPr marL="0" marR="0" marT="0" marB="0" anchor="b"/>
                </a:tc>
                <a:tc vMerge="1">
                  <a:txBody>
                    <a:bodyPr/>
                    <a:lstStyle/>
                    <a:p>
                      <a:endParaRPr lang="en-US"/>
                    </a:p>
                  </a:txBody>
                  <a:tcPr/>
                </a:tc>
                <a:tc vMerge="1">
                  <a:txBody>
                    <a:bodyPr/>
                    <a:lstStyle/>
                    <a:p>
                      <a:endParaRPr lang="en-US"/>
                    </a:p>
                  </a:txBody>
                  <a:tcPr/>
                </a:tc>
              </a:tr>
              <a:tr h="584789">
                <a:tc rowSpan="4">
                  <a:txBody>
                    <a:bodyPr/>
                    <a:lstStyle/>
                    <a:p>
                      <a:pPr marR="38100" indent="38100">
                        <a:lnSpc>
                          <a:spcPts val="1600"/>
                        </a:lnSpc>
                        <a:spcAft>
                          <a:spcPts val="0"/>
                        </a:spcAft>
                      </a:pPr>
                      <a:r>
                        <a:rPr lang="en-US" sz="2800">
                          <a:solidFill>
                            <a:srgbClr val="000000"/>
                          </a:solidFill>
                          <a:effectLst/>
                          <a:latin typeface="Times New Roman"/>
                          <a:ea typeface="Calibri"/>
                          <a:cs typeface="Times New Roman"/>
                        </a:rPr>
                        <a:t> </a:t>
                      </a:r>
                      <a:endParaRPr lang="en-US" sz="2800">
                        <a:effectLst/>
                        <a:latin typeface="Calibri"/>
                        <a:ea typeface="Calibri"/>
                        <a:cs typeface="Times New Roman"/>
                      </a:endParaRPr>
                    </a:p>
                  </a:txBody>
                  <a:tcPr marL="0" marR="0" marT="0" marB="0"/>
                </a:tc>
                <a:tc>
                  <a:txBody>
                    <a:bodyPr/>
                    <a:lstStyle/>
                    <a:p>
                      <a:pPr marL="38100" marR="38100">
                        <a:lnSpc>
                          <a:spcPct val="90000"/>
                        </a:lnSpc>
                        <a:spcAft>
                          <a:spcPts val="0"/>
                        </a:spcAft>
                      </a:pPr>
                      <a:r>
                        <a:rPr lang="en-US" sz="2800" dirty="0">
                          <a:solidFill>
                            <a:srgbClr val="000000"/>
                          </a:solidFill>
                          <a:effectLst/>
                          <a:latin typeface="Times New Roman"/>
                          <a:ea typeface="Calibri"/>
                          <a:cs typeface="Times New Roman"/>
                        </a:rPr>
                        <a:t>(Constant)</a:t>
                      </a:r>
                      <a:endParaRPr lang="en-US" sz="2800" dirty="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n-US" sz="2800">
                          <a:solidFill>
                            <a:srgbClr val="000000"/>
                          </a:solidFill>
                          <a:effectLst/>
                          <a:latin typeface="Times New Roman"/>
                          <a:ea typeface="Calibri"/>
                          <a:cs typeface="Times New Roman"/>
                        </a:rPr>
                        <a:t>44.327</a:t>
                      </a:r>
                      <a:endParaRPr lang="en-US" sz="2800">
                        <a:effectLst/>
                        <a:latin typeface="Calibri"/>
                        <a:ea typeface="Calibri"/>
                        <a:cs typeface="Times New Roman"/>
                      </a:endParaRPr>
                    </a:p>
                  </a:txBody>
                  <a:tcPr marL="0" marR="0" marT="0" marB="0" anchor="ctr"/>
                </a:tc>
                <a:tc>
                  <a:txBody>
                    <a:bodyPr/>
                    <a:lstStyle/>
                    <a:p>
                      <a:pPr marL="38100" marR="38100" algn="r">
                        <a:lnSpc>
                          <a:spcPts val="1600"/>
                        </a:lnSpc>
                        <a:spcAft>
                          <a:spcPts val="0"/>
                        </a:spcAft>
                      </a:pPr>
                      <a:r>
                        <a:rPr lang="en-US" sz="2800">
                          <a:solidFill>
                            <a:srgbClr val="000000"/>
                          </a:solidFill>
                          <a:effectLst/>
                          <a:latin typeface="Times New Roman"/>
                          <a:ea typeface="Calibri"/>
                          <a:cs typeface="Times New Roman"/>
                        </a:rPr>
                        <a:t>2.773</a:t>
                      </a:r>
                      <a:endParaRPr lang="en-US" sz="2800">
                        <a:effectLst/>
                        <a:latin typeface="Calibri"/>
                        <a:ea typeface="Calibri"/>
                        <a:cs typeface="Times New Roman"/>
                      </a:endParaRPr>
                    </a:p>
                  </a:txBody>
                  <a:tcPr marL="0" marR="0" marT="0" marB="0" anchor="ctr"/>
                </a:tc>
                <a:tc>
                  <a:txBody>
                    <a:bodyPr/>
                    <a:lstStyle/>
                    <a:p>
                      <a:pPr>
                        <a:lnSpc>
                          <a:spcPct val="107000"/>
                        </a:lnSpc>
                        <a:spcAft>
                          <a:spcPts val="0"/>
                        </a:spcAft>
                      </a:pPr>
                      <a:r>
                        <a:rPr lang="en-US" sz="2800">
                          <a:effectLst/>
                          <a:latin typeface="Times New Roman"/>
                          <a:ea typeface="Calibri"/>
                          <a:cs typeface="Times New Roman"/>
                        </a:rPr>
                        <a:t> </a:t>
                      </a:r>
                      <a:endParaRPr lang="en-US" sz="2800">
                        <a:effectLst/>
                        <a:latin typeface="Calibri"/>
                        <a:ea typeface="Calibri"/>
                        <a:cs typeface="Times New Roman"/>
                      </a:endParaRPr>
                    </a:p>
                  </a:txBody>
                  <a:tcPr marL="0" marR="0" marT="0" marB="0" anchor="ctr"/>
                </a:tc>
                <a:tc>
                  <a:txBody>
                    <a:bodyPr/>
                    <a:lstStyle/>
                    <a:p>
                      <a:pPr marL="38100" marR="38100" algn="r">
                        <a:lnSpc>
                          <a:spcPts val="1600"/>
                        </a:lnSpc>
                        <a:spcAft>
                          <a:spcPts val="0"/>
                        </a:spcAft>
                      </a:pPr>
                      <a:r>
                        <a:rPr lang="en-US" sz="2800">
                          <a:solidFill>
                            <a:srgbClr val="000000"/>
                          </a:solidFill>
                          <a:effectLst/>
                          <a:latin typeface="Times New Roman"/>
                          <a:ea typeface="Calibri"/>
                          <a:cs typeface="Times New Roman"/>
                        </a:rPr>
                        <a:t> </a:t>
                      </a:r>
                      <a:endParaRPr lang="en-US" sz="2800">
                        <a:effectLst/>
                        <a:latin typeface="Calibri"/>
                        <a:ea typeface="Calibri"/>
                        <a:cs typeface="Times New Roman"/>
                      </a:endParaRPr>
                    </a:p>
                  </a:txBody>
                  <a:tcPr marL="0" marR="0" marT="0" marB="0" anchor="ctr"/>
                </a:tc>
                <a:tc>
                  <a:txBody>
                    <a:bodyPr/>
                    <a:lstStyle/>
                    <a:p>
                      <a:pPr marL="38100" marR="38100" algn="ctr">
                        <a:lnSpc>
                          <a:spcPts val="1600"/>
                        </a:lnSpc>
                        <a:spcAft>
                          <a:spcPts val="0"/>
                        </a:spcAft>
                      </a:pPr>
                      <a:r>
                        <a:rPr lang="en-US" sz="2800">
                          <a:solidFill>
                            <a:srgbClr val="000000"/>
                          </a:solidFill>
                          <a:effectLst/>
                          <a:latin typeface="Times New Roman"/>
                          <a:ea typeface="Calibri"/>
                          <a:cs typeface="Times New Roman"/>
                        </a:rPr>
                        <a:t>.000</a:t>
                      </a:r>
                      <a:endParaRPr lang="en-US" sz="2800">
                        <a:effectLst/>
                        <a:latin typeface="Calibri"/>
                        <a:ea typeface="Calibri"/>
                        <a:cs typeface="Times New Roman"/>
                      </a:endParaRPr>
                    </a:p>
                  </a:txBody>
                  <a:tcPr marL="0" marR="0" marT="0" marB="0" anchor="ctr"/>
                </a:tc>
              </a:tr>
              <a:tr h="520506">
                <a:tc vMerge="1">
                  <a:txBody>
                    <a:bodyPr/>
                    <a:lstStyle/>
                    <a:p>
                      <a:endParaRPr lang="en-US"/>
                    </a:p>
                  </a:txBody>
                  <a:tcPr/>
                </a:tc>
                <a:tc>
                  <a:txBody>
                    <a:bodyPr/>
                    <a:lstStyle/>
                    <a:p>
                      <a:pPr marL="38100" marR="38100">
                        <a:lnSpc>
                          <a:spcPct val="90000"/>
                        </a:lnSpc>
                        <a:spcAft>
                          <a:spcPts val="0"/>
                        </a:spcAft>
                      </a:pPr>
                      <a:r>
                        <a:rPr lang="en-US" sz="2800" dirty="0">
                          <a:solidFill>
                            <a:srgbClr val="000000"/>
                          </a:solidFill>
                          <a:effectLst/>
                          <a:latin typeface="Times New Roman"/>
                          <a:ea typeface="Calibri"/>
                          <a:cs typeface="Times New Roman"/>
                        </a:rPr>
                        <a:t>Academic Failure</a:t>
                      </a:r>
                      <a:endParaRPr lang="en-US" sz="2800" dirty="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n-US" sz="2800">
                          <a:solidFill>
                            <a:srgbClr val="000000"/>
                          </a:solidFill>
                          <a:effectLst/>
                          <a:latin typeface="Times New Roman"/>
                          <a:ea typeface="Calibri"/>
                          <a:cs typeface="Times New Roman"/>
                        </a:rPr>
                        <a:t>.206</a:t>
                      </a:r>
                      <a:endParaRPr lang="en-US" sz="2800">
                        <a:effectLst/>
                        <a:latin typeface="Calibri"/>
                        <a:ea typeface="Calibri"/>
                        <a:cs typeface="Times New Roman"/>
                      </a:endParaRPr>
                    </a:p>
                  </a:txBody>
                  <a:tcPr marL="0" marR="0" marT="0" marB="0" anchor="ctr"/>
                </a:tc>
                <a:tc>
                  <a:txBody>
                    <a:bodyPr/>
                    <a:lstStyle/>
                    <a:p>
                      <a:pPr marL="38100" marR="38100" algn="r">
                        <a:lnSpc>
                          <a:spcPts val="1600"/>
                        </a:lnSpc>
                        <a:spcAft>
                          <a:spcPts val="0"/>
                        </a:spcAft>
                      </a:pPr>
                      <a:r>
                        <a:rPr lang="en-US" sz="2800">
                          <a:solidFill>
                            <a:srgbClr val="000000"/>
                          </a:solidFill>
                          <a:effectLst/>
                          <a:latin typeface="Times New Roman"/>
                          <a:ea typeface="Calibri"/>
                          <a:cs typeface="Times New Roman"/>
                        </a:rPr>
                        <a:t>.029</a:t>
                      </a:r>
                      <a:endParaRPr lang="en-US" sz="2800">
                        <a:effectLst/>
                        <a:latin typeface="Calibri"/>
                        <a:ea typeface="Calibri"/>
                        <a:cs typeface="Times New Roman"/>
                      </a:endParaRPr>
                    </a:p>
                  </a:txBody>
                  <a:tcPr marL="0" marR="0" marT="0" marB="0" anchor="ctr"/>
                </a:tc>
                <a:tc>
                  <a:txBody>
                    <a:bodyPr/>
                    <a:lstStyle/>
                    <a:p>
                      <a:pPr marL="38100" marR="38100" algn="r">
                        <a:lnSpc>
                          <a:spcPts val="1600"/>
                        </a:lnSpc>
                        <a:spcAft>
                          <a:spcPts val="0"/>
                        </a:spcAft>
                      </a:pPr>
                      <a:r>
                        <a:rPr lang="en-US" sz="2800">
                          <a:solidFill>
                            <a:srgbClr val="000000"/>
                          </a:solidFill>
                          <a:effectLst/>
                          <a:latin typeface="Times New Roman"/>
                          <a:ea typeface="Calibri"/>
                          <a:cs typeface="Times New Roman"/>
                        </a:rPr>
                        <a:t>.333</a:t>
                      </a:r>
                      <a:endParaRPr lang="en-US" sz="2800">
                        <a:effectLst/>
                        <a:latin typeface="Calibri"/>
                        <a:ea typeface="Calibri"/>
                        <a:cs typeface="Times New Roman"/>
                      </a:endParaRPr>
                    </a:p>
                  </a:txBody>
                  <a:tcPr marL="0" marR="0" marT="0" marB="0" anchor="ctr"/>
                </a:tc>
                <a:tc>
                  <a:txBody>
                    <a:bodyPr/>
                    <a:lstStyle/>
                    <a:p>
                      <a:pPr marL="38100" marR="38100" algn="r">
                        <a:lnSpc>
                          <a:spcPts val="1600"/>
                        </a:lnSpc>
                        <a:spcAft>
                          <a:spcPts val="0"/>
                        </a:spcAft>
                      </a:pPr>
                      <a:r>
                        <a:rPr lang="en-US" sz="2800">
                          <a:solidFill>
                            <a:srgbClr val="000000"/>
                          </a:solidFill>
                          <a:effectLst/>
                          <a:latin typeface="Times New Roman"/>
                          <a:ea typeface="Calibri"/>
                          <a:cs typeface="Times New Roman"/>
                        </a:rPr>
                        <a:t>7.125</a:t>
                      </a:r>
                      <a:endParaRPr lang="en-US" sz="2800">
                        <a:effectLst/>
                        <a:latin typeface="Calibri"/>
                        <a:ea typeface="Calibri"/>
                        <a:cs typeface="Times New Roman"/>
                      </a:endParaRPr>
                    </a:p>
                  </a:txBody>
                  <a:tcPr marL="0" marR="0" marT="0" marB="0" anchor="ctr"/>
                </a:tc>
                <a:tc>
                  <a:txBody>
                    <a:bodyPr/>
                    <a:lstStyle/>
                    <a:p>
                      <a:pPr marL="38100" marR="38100" algn="ctr">
                        <a:lnSpc>
                          <a:spcPts val="1600"/>
                        </a:lnSpc>
                        <a:spcAft>
                          <a:spcPts val="0"/>
                        </a:spcAft>
                      </a:pPr>
                      <a:r>
                        <a:rPr lang="en-US" sz="2800">
                          <a:solidFill>
                            <a:srgbClr val="000000"/>
                          </a:solidFill>
                          <a:effectLst/>
                          <a:latin typeface="Times New Roman"/>
                          <a:ea typeface="Calibri"/>
                          <a:cs typeface="Times New Roman"/>
                        </a:rPr>
                        <a:t>.000</a:t>
                      </a:r>
                      <a:endParaRPr lang="en-US" sz="2800">
                        <a:effectLst/>
                        <a:latin typeface="Calibri"/>
                        <a:ea typeface="Calibri"/>
                        <a:cs typeface="Times New Roman"/>
                      </a:endParaRPr>
                    </a:p>
                  </a:txBody>
                  <a:tcPr marL="0" marR="0" marT="0" marB="0" anchor="ctr"/>
                </a:tc>
              </a:tr>
              <a:tr h="780761">
                <a:tc vMerge="1">
                  <a:txBody>
                    <a:bodyPr/>
                    <a:lstStyle/>
                    <a:p>
                      <a:endParaRPr lang="en-US"/>
                    </a:p>
                  </a:txBody>
                  <a:tcPr/>
                </a:tc>
                <a:tc>
                  <a:txBody>
                    <a:bodyPr/>
                    <a:lstStyle/>
                    <a:p>
                      <a:pPr marL="38100" marR="38100">
                        <a:lnSpc>
                          <a:spcPct val="90000"/>
                        </a:lnSpc>
                        <a:spcAft>
                          <a:spcPts val="0"/>
                        </a:spcAft>
                      </a:pPr>
                      <a:r>
                        <a:rPr lang="en-US" sz="2800" dirty="0">
                          <a:solidFill>
                            <a:srgbClr val="000000"/>
                          </a:solidFill>
                          <a:effectLst/>
                          <a:latin typeface="Times New Roman"/>
                          <a:ea typeface="Calibri"/>
                          <a:cs typeface="Times New Roman"/>
                        </a:rPr>
                        <a:t>Delinquent Sibling</a:t>
                      </a:r>
                      <a:endParaRPr lang="en-US" sz="2800" dirty="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n-US" sz="2800">
                          <a:solidFill>
                            <a:srgbClr val="000000"/>
                          </a:solidFill>
                          <a:effectLst/>
                          <a:latin typeface="Times New Roman"/>
                          <a:ea typeface="Calibri"/>
                          <a:cs typeface="Times New Roman"/>
                        </a:rPr>
                        <a:t>.021</a:t>
                      </a:r>
                      <a:endParaRPr lang="en-US" sz="2800">
                        <a:effectLst/>
                        <a:latin typeface="Calibri"/>
                        <a:ea typeface="Calibri"/>
                        <a:cs typeface="Times New Roman"/>
                      </a:endParaRPr>
                    </a:p>
                  </a:txBody>
                  <a:tcPr marL="0" marR="0" marT="0" marB="0" anchor="ctr"/>
                </a:tc>
                <a:tc>
                  <a:txBody>
                    <a:bodyPr/>
                    <a:lstStyle/>
                    <a:p>
                      <a:pPr marL="38100" marR="38100" algn="r">
                        <a:lnSpc>
                          <a:spcPts val="1600"/>
                        </a:lnSpc>
                        <a:spcAft>
                          <a:spcPts val="0"/>
                        </a:spcAft>
                      </a:pPr>
                      <a:r>
                        <a:rPr lang="en-US" sz="2800">
                          <a:solidFill>
                            <a:srgbClr val="000000"/>
                          </a:solidFill>
                          <a:effectLst/>
                          <a:latin typeface="Times New Roman"/>
                          <a:ea typeface="Calibri"/>
                          <a:cs typeface="Times New Roman"/>
                        </a:rPr>
                        <a:t>.044</a:t>
                      </a:r>
                      <a:endParaRPr lang="en-US" sz="2800">
                        <a:effectLst/>
                        <a:latin typeface="Calibri"/>
                        <a:ea typeface="Calibri"/>
                        <a:cs typeface="Times New Roman"/>
                      </a:endParaRPr>
                    </a:p>
                  </a:txBody>
                  <a:tcPr marL="0" marR="0" marT="0" marB="0" anchor="ctr"/>
                </a:tc>
                <a:tc>
                  <a:txBody>
                    <a:bodyPr/>
                    <a:lstStyle/>
                    <a:p>
                      <a:pPr marL="38100" marR="38100" algn="r">
                        <a:lnSpc>
                          <a:spcPts val="1600"/>
                        </a:lnSpc>
                        <a:spcAft>
                          <a:spcPts val="0"/>
                        </a:spcAft>
                      </a:pPr>
                      <a:r>
                        <a:rPr lang="en-US" sz="2800">
                          <a:solidFill>
                            <a:srgbClr val="000000"/>
                          </a:solidFill>
                          <a:effectLst/>
                          <a:latin typeface="Times New Roman"/>
                          <a:ea typeface="Calibri"/>
                          <a:cs typeface="Times New Roman"/>
                        </a:rPr>
                        <a:t>.021</a:t>
                      </a:r>
                      <a:endParaRPr lang="en-US" sz="2800">
                        <a:effectLst/>
                        <a:latin typeface="Calibri"/>
                        <a:ea typeface="Calibri"/>
                        <a:cs typeface="Times New Roman"/>
                      </a:endParaRPr>
                    </a:p>
                  </a:txBody>
                  <a:tcPr marL="0" marR="0" marT="0" marB="0" anchor="ctr"/>
                </a:tc>
                <a:tc>
                  <a:txBody>
                    <a:bodyPr/>
                    <a:lstStyle/>
                    <a:p>
                      <a:pPr marL="38100" marR="38100" algn="r">
                        <a:lnSpc>
                          <a:spcPts val="1600"/>
                        </a:lnSpc>
                        <a:spcAft>
                          <a:spcPts val="0"/>
                        </a:spcAft>
                      </a:pPr>
                      <a:r>
                        <a:rPr lang="en-US" sz="2800">
                          <a:solidFill>
                            <a:srgbClr val="000000"/>
                          </a:solidFill>
                          <a:effectLst/>
                          <a:latin typeface="Times New Roman"/>
                          <a:ea typeface="Calibri"/>
                          <a:cs typeface="Times New Roman"/>
                        </a:rPr>
                        <a:t>.032</a:t>
                      </a:r>
                      <a:endParaRPr lang="en-US" sz="2800">
                        <a:effectLst/>
                        <a:latin typeface="Calibri"/>
                        <a:ea typeface="Calibri"/>
                        <a:cs typeface="Times New Roman"/>
                      </a:endParaRPr>
                    </a:p>
                  </a:txBody>
                  <a:tcPr marL="0" marR="0" marT="0" marB="0" anchor="ctr"/>
                </a:tc>
                <a:tc>
                  <a:txBody>
                    <a:bodyPr/>
                    <a:lstStyle/>
                    <a:p>
                      <a:pPr marL="38100" marR="38100" algn="ctr">
                        <a:lnSpc>
                          <a:spcPts val="1600"/>
                        </a:lnSpc>
                        <a:spcAft>
                          <a:spcPts val="0"/>
                        </a:spcAft>
                      </a:pPr>
                      <a:r>
                        <a:rPr lang="en-US" sz="2800">
                          <a:solidFill>
                            <a:srgbClr val="000000"/>
                          </a:solidFill>
                          <a:effectLst/>
                          <a:latin typeface="Times New Roman"/>
                          <a:ea typeface="Calibri"/>
                          <a:cs typeface="Times New Roman"/>
                        </a:rPr>
                        <a:t>.974</a:t>
                      </a:r>
                      <a:endParaRPr lang="en-US" sz="2800">
                        <a:effectLst/>
                        <a:latin typeface="Calibri"/>
                        <a:ea typeface="Calibri"/>
                        <a:cs typeface="Times New Roman"/>
                      </a:endParaRPr>
                    </a:p>
                  </a:txBody>
                  <a:tcPr marL="0" marR="0" marT="0" marB="0" anchor="ctr"/>
                </a:tc>
              </a:tr>
              <a:tr h="898344">
                <a:tc vMerge="1">
                  <a:txBody>
                    <a:bodyPr/>
                    <a:lstStyle/>
                    <a:p>
                      <a:endParaRPr lang="en-US"/>
                    </a:p>
                  </a:txBody>
                  <a:tcPr/>
                </a:tc>
                <a:tc>
                  <a:txBody>
                    <a:bodyPr/>
                    <a:lstStyle/>
                    <a:p>
                      <a:pPr marL="38100" marR="38100">
                        <a:lnSpc>
                          <a:spcPct val="90000"/>
                        </a:lnSpc>
                        <a:spcAft>
                          <a:spcPts val="0"/>
                        </a:spcAft>
                      </a:pPr>
                      <a:r>
                        <a:rPr lang="en-US" sz="2800" dirty="0">
                          <a:solidFill>
                            <a:srgbClr val="000000"/>
                          </a:solidFill>
                          <a:effectLst/>
                          <a:latin typeface="Times New Roman"/>
                          <a:ea typeface="Calibri"/>
                          <a:cs typeface="Times New Roman"/>
                        </a:rPr>
                        <a:t>Sexual Harassment</a:t>
                      </a:r>
                      <a:endParaRPr lang="en-US" sz="2800" dirty="0">
                        <a:effectLst/>
                        <a:latin typeface="Calibri"/>
                        <a:ea typeface="Calibri"/>
                        <a:cs typeface="Times New Roman"/>
                      </a:endParaRPr>
                    </a:p>
                  </a:txBody>
                  <a:tcPr marL="0" marR="0" marT="0" marB="0"/>
                </a:tc>
                <a:tc>
                  <a:txBody>
                    <a:bodyPr/>
                    <a:lstStyle/>
                    <a:p>
                      <a:pPr marL="38100" marR="38100" algn="r">
                        <a:lnSpc>
                          <a:spcPts val="1600"/>
                        </a:lnSpc>
                        <a:spcAft>
                          <a:spcPts val="0"/>
                        </a:spcAft>
                      </a:pPr>
                      <a:r>
                        <a:rPr lang="en-US" sz="2800">
                          <a:solidFill>
                            <a:srgbClr val="000000"/>
                          </a:solidFill>
                          <a:effectLst/>
                          <a:latin typeface="Times New Roman"/>
                          <a:ea typeface="Calibri"/>
                          <a:cs typeface="Times New Roman"/>
                        </a:rPr>
                        <a:t>.064</a:t>
                      </a:r>
                      <a:endParaRPr lang="en-US" sz="2800">
                        <a:effectLst/>
                        <a:latin typeface="Calibri"/>
                        <a:ea typeface="Calibri"/>
                        <a:cs typeface="Times New Roman"/>
                      </a:endParaRPr>
                    </a:p>
                  </a:txBody>
                  <a:tcPr marL="0" marR="0" marT="0" marB="0" anchor="ctr"/>
                </a:tc>
                <a:tc>
                  <a:txBody>
                    <a:bodyPr/>
                    <a:lstStyle/>
                    <a:p>
                      <a:pPr marL="38100" marR="38100" algn="r">
                        <a:lnSpc>
                          <a:spcPts val="1600"/>
                        </a:lnSpc>
                        <a:spcAft>
                          <a:spcPts val="0"/>
                        </a:spcAft>
                      </a:pPr>
                      <a:r>
                        <a:rPr lang="en-US" sz="2800">
                          <a:solidFill>
                            <a:srgbClr val="000000"/>
                          </a:solidFill>
                          <a:effectLst/>
                          <a:latin typeface="Times New Roman"/>
                          <a:ea typeface="Calibri"/>
                          <a:cs typeface="Times New Roman"/>
                        </a:rPr>
                        <a:t>.030</a:t>
                      </a:r>
                      <a:endParaRPr lang="en-US" sz="2800">
                        <a:effectLst/>
                        <a:latin typeface="Calibri"/>
                        <a:ea typeface="Calibri"/>
                        <a:cs typeface="Times New Roman"/>
                      </a:endParaRPr>
                    </a:p>
                  </a:txBody>
                  <a:tcPr marL="0" marR="0" marT="0" marB="0" anchor="ctr"/>
                </a:tc>
                <a:tc>
                  <a:txBody>
                    <a:bodyPr/>
                    <a:lstStyle/>
                    <a:p>
                      <a:pPr marL="38100" marR="38100" algn="r">
                        <a:lnSpc>
                          <a:spcPts val="1600"/>
                        </a:lnSpc>
                        <a:spcAft>
                          <a:spcPts val="0"/>
                        </a:spcAft>
                      </a:pPr>
                      <a:r>
                        <a:rPr lang="en-US" sz="2800">
                          <a:solidFill>
                            <a:srgbClr val="000000"/>
                          </a:solidFill>
                          <a:effectLst/>
                          <a:latin typeface="Times New Roman"/>
                          <a:ea typeface="Calibri"/>
                          <a:cs typeface="Times New Roman"/>
                        </a:rPr>
                        <a:t>.101</a:t>
                      </a:r>
                      <a:endParaRPr lang="en-US" sz="2800">
                        <a:effectLst/>
                        <a:latin typeface="Calibri"/>
                        <a:ea typeface="Calibri"/>
                        <a:cs typeface="Times New Roman"/>
                      </a:endParaRPr>
                    </a:p>
                  </a:txBody>
                  <a:tcPr marL="0" marR="0" marT="0" marB="0" anchor="ctr"/>
                </a:tc>
                <a:tc>
                  <a:txBody>
                    <a:bodyPr/>
                    <a:lstStyle/>
                    <a:p>
                      <a:pPr marL="38100" marR="38100" algn="r">
                        <a:lnSpc>
                          <a:spcPts val="1600"/>
                        </a:lnSpc>
                        <a:spcAft>
                          <a:spcPts val="0"/>
                        </a:spcAft>
                      </a:pPr>
                      <a:r>
                        <a:rPr lang="en-US" sz="2800">
                          <a:solidFill>
                            <a:srgbClr val="000000"/>
                          </a:solidFill>
                          <a:effectLst/>
                          <a:latin typeface="Times New Roman"/>
                          <a:ea typeface="Calibri"/>
                          <a:cs typeface="Times New Roman"/>
                        </a:rPr>
                        <a:t>2.097</a:t>
                      </a:r>
                      <a:endParaRPr lang="en-US" sz="2800">
                        <a:effectLst/>
                        <a:latin typeface="Calibri"/>
                        <a:ea typeface="Calibri"/>
                        <a:cs typeface="Times New Roman"/>
                      </a:endParaRPr>
                    </a:p>
                  </a:txBody>
                  <a:tcPr marL="0" marR="0" marT="0" marB="0" anchor="ctr"/>
                </a:tc>
                <a:tc>
                  <a:txBody>
                    <a:bodyPr/>
                    <a:lstStyle/>
                    <a:p>
                      <a:pPr marL="38100" marR="38100" algn="ctr">
                        <a:lnSpc>
                          <a:spcPts val="1600"/>
                        </a:lnSpc>
                        <a:spcAft>
                          <a:spcPts val="0"/>
                        </a:spcAft>
                      </a:pPr>
                      <a:r>
                        <a:rPr lang="en-US" sz="2800" dirty="0">
                          <a:solidFill>
                            <a:srgbClr val="000000"/>
                          </a:solidFill>
                          <a:effectLst/>
                          <a:latin typeface="Times New Roman"/>
                          <a:ea typeface="Calibri"/>
                          <a:cs typeface="Times New Roman"/>
                        </a:rPr>
                        <a:t>.036</a:t>
                      </a:r>
                      <a:endParaRPr lang="en-US" sz="28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1218674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a:cs typeface="Arial Black"/>
              </a:rPr>
              <a:t>Points of Discussion</a:t>
            </a:r>
            <a:endParaRPr lang="en-US" dirty="0">
              <a:latin typeface="Arial Black"/>
              <a:cs typeface="Arial Black"/>
            </a:endParaRPr>
          </a:p>
        </p:txBody>
      </p:sp>
      <p:sp>
        <p:nvSpPr>
          <p:cNvPr id="3" name="Content Placeholder 2"/>
          <p:cNvSpPr>
            <a:spLocks noGrp="1"/>
          </p:cNvSpPr>
          <p:nvPr>
            <p:ph idx="1"/>
          </p:nvPr>
        </p:nvSpPr>
        <p:spPr>
          <a:xfrm>
            <a:off x="680321" y="2336873"/>
            <a:ext cx="10750230" cy="4153682"/>
          </a:xfrm>
        </p:spPr>
        <p:txBody>
          <a:bodyPr>
            <a:normAutofit/>
          </a:bodyPr>
          <a:lstStyle/>
          <a:p>
            <a:r>
              <a:rPr lang="en-US" sz="3200" b="1" dirty="0" smtClean="0">
                <a:latin typeface="Arial Black"/>
                <a:cs typeface="Arial Black"/>
              </a:rPr>
              <a:t>Background of the Study</a:t>
            </a:r>
          </a:p>
          <a:p>
            <a:r>
              <a:rPr lang="en-US" sz="3200" b="1" dirty="0" smtClean="0">
                <a:latin typeface="Arial Black"/>
                <a:cs typeface="Arial Black"/>
              </a:rPr>
              <a:t>Theoretical Framework</a:t>
            </a:r>
          </a:p>
          <a:p>
            <a:r>
              <a:rPr lang="en-US" sz="3200" b="1" dirty="0" smtClean="0">
                <a:latin typeface="Arial Black"/>
                <a:cs typeface="Arial Black"/>
              </a:rPr>
              <a:t>Operational Definitions</a:t>
            </a:r>
          </a:p>
          <a:p>
            <a:r>
              <a:rPr lang="en-US" sz="3200" b="1" dirty="0" smtClean="0">
                <a:latin typeface="Arial Black"/>
                <a:cs typeface="Arial Black"/>
              </a:rPr>
              <a:t>Research Methodology</a:t>
            </a:r>
          </a:p>
          <a:p>
            <a:r>
              <a:rPr lang="en-US" sz="3200" b="1" dirty="0" smtClean="0">
                <a:latin typeface="Arial Black"/>
                <a:cs typeface="Arial Black"/>
              </a:rPr>
              <a:t>Key Findings/Results</a:t>
            </a:r>
          </a:p>
          <a:p>
            <a:r>
              <a:rPr lang="en-US" sz="3200" b="1" dirty="0" smtClean="0">
                <a:latin typeface="Arial Black"/>
                <a:cs typeface="Arial Black"/>
              </a:rPr>
              <a:t>Conclusion</a:t>
            </a:r>
          </a:p>
          <a:p>
            <a:r>
              <a:rPr lang="en-US" sz="3200" b="1" dirty="0" smtClean="0">
                <a:latin typeface="Arial Black"/>
                <a:cs typeface="Arial Black"/>
              </a:rPr>
              <a:t>Suggestions</a:t>
            </a:r>
            <a:endParaRPr lang="en-US" sz="3200" b="1" dirty="0">
              <a:latin typeface="Arial Black"/>
              <a:cs typeface="Arial Black"/>
            </a:endParaRPr>
          </a:p>
        </p:txBody>
      </p:sp>
    </p:spTree>
    <p:extLst>
      <p:ext uri="{BB962C8B-B14F-4D97-AF65-F5344CB8AC3E}">
        <p14:creationId xmlns:p14="http://schemas.microsoft.com/office/powerpoint/2010/main" val="277256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a:xfrm>
            <a:off x="0" y="1857802"/>
            <a:ext cx="12191999" cy="4906130"/>
          </a:xfrm>
        </p:spPr>
        <p:txBody>
          <a:bodyPr>
            <a:noAutofit/>
          </a:bodyPr>
          <a:lstStyle/>
          <a:p>
            <a:r>
              <a:rPr lang="en-US" sz="2800" dirty="0">
                <a:latin typeface="Times New Roman"/>
                <a:cs typeface="Times New Roman"/>
              </a:rPr>
              <a:t>The unstandardized coefficient, B, for ‘academic failure’ is equal to .206 which means that for one unit increase in academic failure, there is an increase in .206 units in school bullying. </a:t>
            </a:r>
            <a:endParaRPr lang="en-US" sz="2800" dirty="0" smtClean="0">
              <a:latin typeface="Times New Roman"/>
              <a:cs typeface="Times New Roman"/>
            </a:endParaRPr>
          </a:p>
          <a:p>
            <a:r>
              <a:rPr lang="en-US" sz="2800" dirty="0" smtClean="0">
                <a:latin typeface="Times New Roman"/>
                <a:cs typeface="Times New Roman"/>
              </a:rPr>
              <a:t>The </a:t>
            </a:r>
            <a:r>
              <a:rPr lang="en-US" sz="2800" dirty="0">
                <a:latin typeface="Times New Roman"/>
                <a:cs typeface="Times New Roman"/>
              </a:rPr>
              <a:t>unstandardized coefficient, B, for ‘delinquent sibling’ is equal to .</a:t>
            </a:r>
            <a:r>
              <a:rPr lang="en-US" sz="2800" dirty="0" smtClean="0">
                <a:latin typeface="Times New Roman"/>
                <a:cs typeface="Times New Roman"/>
              </a:rPr>
              <a:t>021, which </a:t>
            </a:r>
            <a:r>
              <a:rPr lang="en-US" sz="2800" dirty="0">
                <a:latin typeface="Times New Roman"/>
                <a:cs typeface="Times New Roman"/>
              </a:rPr>
              <a:t>means that for one unit increase in delinquent sibling, there is a increase of .021 units in school bullying. </a:t>
            </a:r>
            <a:endParaRPr lang="en-US" sz="2800" dirty="0" smtClean="0">
              <a:latin typeface="Times New Roman"/>
              <a:cs typeface="Times New Roman"/>
            </a:endParaRPr>
          </a:p>
          <a:p>
            <a:r>
              <a:rPr lang="en-US" sz="2800" dirty="0" smtClean="0">
                <a:latin typeface="Times New Roman"/>
                <a:cs typeface="Times New Roman"/>
              </a:rPr>
              <a:t>The </a:t>
            </a:r>
            <a:r>
              <a:rPr lang="en-US" sz="2800" dirty="0">
                <a:latin typeface="Times New Roman"/>
                <a:cs typeface="Times New Roman"/>
              </a:rPr>
              <a:t>unstandardized coefficient, B, for sexual harassment is equal to .064 which means that for one unit increase in sexual harassment, there is an increase of .064 units in school bullying. </a:t>
            </a:r>
            <a:endParaRPr lang="en-US" sz="2800" dirty="0" smtClean="0">
              <a:latin typeface="Times New Roman"/>
              <a:cs typeface="Times New Roman"/>
            </a:endParaRPr>
          </a:p>
          <a:p>
            <a:r>
              <a:rPr lang="en-US" sz="2800" dirty="0" smtClean="0">
                <a:latin typeface="Times New Roman"/>
                <a:cs typeface="Times New Roman"/>
              </a:rPr>
              <a:t>Further</a:t>
            </a:r>
            <a:r>
              <a:rPr lang="en-US" sz="2800" dirty="0">
                <a:latin typeface="Times New Roman"/>
                <a:cs typeface="Times New Roman"/>
              </a:rPr>
              <a:t>, t-values shows that most significant potential risk factors that can significantly predict the school bullying among secondary school students were ‘academic failure’ and ‘sexual </a:t>
            </a:r>
            <a:r>
              <a:rPr lang="en-US" sz="2800" dirty="0" smtClean="0">
                <a:latin typeface="Times New Roman"/>
                <a:cs typeface="Times New Roman"/>
              </a:rPr>
              <a:t>harassment’. </a:t>
            </a:r>
            <a:endParaRPr lang="en-US" sz="2800" dirty="0">
              <a:latin typeface="Times New Roman"/>
              <a:cs typeface="Times New Roman"/>
            </a:endParaRPr>
          </a:p>
        </p:txBody>
      </p:sp>
    </p:spTree>
    <p:extLst>
      <p:ext uri="{BB962C8B-B14F-4D97-AF65-F5344CB8AC3E}">
        <p14:creationId xmlns:p14="http://schemas.microsoft.com/office/powerpoint/2010/main" val="775583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Conclusion &amp; Discussion</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&amp; Discussion</a:t>
            </a:r>
            <a:endParaRPr lang="en-US" dirty="0"/>
          </a:p>
        </p:txBody>
      </p:sp>
      <p:sp>
        <p:nvSpPr>
          <p:cNvPr id="3" name="Content Placeholder 2"/>
          <p:cNvSpPr>
            <a:spLocks noGrp="1"/>
          </p:cNvSpPr>
          <p:nvPr>
            <p:ph idx="1"/>
          </p:nvPr>
        </p:nvSpPr>
        <p:spPr>
          <a:xfrm>
            <a:off x="1" y="2069452"/>
            <a:ext cx="12192000" cy="4788548"/>
          </a:xfrm>
        </p:spPr>
        <p:txBody>
          <a:bodyPr>
            <a:noAutofit/>
          </a:bodyPr>
          <a:lstStyle/>
          <a:p>
            <a:r>
              <a:rPr lang="en-US" sz="2800" dirty="0"/>
              <a:t>Researches found that particular demographics of students can also impact school bullying, for example, </a:t>
            </a:r>
            <a:r>
              <a:rPr lang="en-US" sz="2800" dirty="0"/>
              <a:t>higher grades </a:t>
            </a:r>
            <a:r>
              <a:rPr lang="en-US" sz="2800" dirty="0" smtClean="0"/>
              <a:t>and increase in </a:t>
            </a:r>
            <a:r>
              <a:rPr lang="en-US" sz="2800" dirty="0" smtClean="0"/>
              <a:t>age </a:t>
            </a:r>
            <a:r>
              <a:rPr lang="en-US" sz="2800" dirty="0"/>
              <a:t>of a student </a:t>
            </a:r>
            <a:r>
              <a:rPr lang="en-US" sz="2800" dirty="0" smtClean="0"/>
              <a:t>result in decline in </a:t>
            </a:r>
            <a:r>
              <a:rPr lang="en-US" sz="2800" dirty="0" smtClean="0"/>
              <a:t>the</a:t>
            </a:r>
            <a:r>
              <a:rPr lang="en-US" sz="2800" dirty="0" smtClean="0"/>
              <a:t> </a:t>
            </a:r>
            <a:r>
              <a:rPr lang="en-US" sz="2800" dirty="0"/>
              <a:t>school bulling. </a:t>
            </a:r>
            <a:endParaRPr lang="en-US" sz="2800" dirty="0" smtClean="0"/>
          </a:p>
          <a:p>
            <a:r>
              <a:rPr lang="en-US" sz="2800" dirty="0" smtClean="0"/>
              <a:t>The </a:t>
            </a:r>
            <a:r>
              <a:rPr lang="en-US" sz="2800" dirty="0"/>
              <a:t>findings of current research show non significant difference with respect to grade which support the findings of previous researches that higher grades reduce the school bullying</a:t>
            </a:r>
            <a:r>
              <a:rPr lang="en-US" sz="2800" dirty="0" smtClean="0"/>
              <a:t>.</a:t>
            </a:r>
          </a:p>
          <a:p>
            <a:r>
              <a:rPr lang="en-US" sz="2800" dirty="0" smtClean="0"/>
              <a:t>In </a:t>
            </a:r>
            <a:r>
              <a:rPr lang="en-US" sz="2800" dirty="0"/>
              <a:t>addition, it is found in literature review that boys </a:t>
            </a:r>
            <a:r>
              <a:rPr lang="en-US" sz="2800" dirty="0" smtClean="0"/>
              <a:t>experience </a:t>
            </a:r>
            <a:r>
              <a:rPr lang="en-US" sz="2800" dirty="0"/>
              <a:t>more bullying </a:t>
            </a:r>
            <a:r>
              <a:rPr lang="en-US" sz="2800" dirty="0" smtClean="0"/>
              <a:t>than </a:t>
            </a:r>
            <a:r>
              <a:rPr lang="en-US" sz="2800" dirty="0"/>
              <a:t>girls. The findings of present research with respect to gender difference support the previous researches that </a:t>
            </a:r>
            <a:r>
              <a:rPr lang="en-US" sz="2800" dirty="0" smtClean="0"/>
              <a:t>boys get </a:t>
            </a:r>
            <a:r>
              <a:rPr lang="en-US" sz="2800" dirty="0" smtClean="0"/>
              <a:t>more victimized of bullying </a:t>
            </a:r>
            <a:r>
              <a:rPr lang="en-US" sz="2800" dirty="0"/>
              <a:t>than </a:t>
            </a:r>
            <a:r>
              <a:rPr lang="en-US" sz="2800" dirty="0" smtClean="0"/>
              <a:t>girls.</a:t>
            </a:r>
            <a:endParaRPr lang="en-US" sz="2800" dirty="0"/>
          </a:p>
        </p:txBody>
      </p:sp>
    </p:spTree>
    <p:extLst>
      <p:ext uri="{BB962C8B-B14F-4D97-AF65-F5344CB8AC3E}">
        <p14:creationId xmlns:p14="http://schemas.microsoft.com/office/powerpoint/2010/main" val="2622533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mr-IN" dirty="0" smtClean="0"/>
              <a:t>…</a:t>
            </a:r>
            <a:r>
              <a:rPr lang="fr-FR" dirty="0" smtClean="0"/>
              <a:t>..</a:t>
            </a:r>
            <a:endParaRPr lang="en-US" dirty="0"/>
          </a:p>
        </p:txBody>
      </p:sp>
      <p:sp>
        <p:nvSpPr>
          <p:cNvPr id="3" name="Content Placeholder 2"/>
          <p:cNvSpPr>
            <a:spLocks noGrp="1"/>
          </p:cNvSpPr>
          <p:nvPr>
            <p:ph idx="1"/>
          </p:nvPr>
        </p:nvSpPr>
        <p:spPr>
          <a:xfrm>
            <a:off x="1" y="1975386"/>
            <a:ext cx="12192000" cy="4882613"/>
          </a:xfrm>
        </p:spPr>
        <p:txBody>
          <a:bodyPr>
            <a:normAutofit/>
          </a:bodyPr>
          <a:lstStyle/>
          <a:p>
            <a:r>
              <a:rPr lang="en-US" sz="2800" dirty="0" smtClean="0"/>
              <a:t>Moreover, </a:t>
            </a:r>
            <a:r>
              <a:rPr lang="en-US" sz="2800" dirty="0"/>
              <a:t>it was found that ‘academic failure’ and ‘sexual </a:t>
            </a:r>
            <a:r>
              <a:rPr lang="en-US" sz="2800" dirty="0" smtClean="0"/>
              <a:t>harassment’ </a:t>
            </a:r>
            <a:r>
              <a:rPr lang="en-US" sz="2800" dirty="0"/>
              <a:t>are the potential predictors of the school bullying. Considering the major findings of study it is suggested that bullying victimization can be controlled through training sessions</a:t>
            </a:r>
            <a:r>
              <a:rPr lang="en-US" sz="2800" dirty="0" smtClean="0"/>
              <a:t>.</a:t>
            </a:r>
          </a:p>
          <a:p>
            <a:endParaRPr lang="en-US" sz="2800" dirty="0" smtClean="0"/>
          </a:p>
          <a:p>
            <a:r>
              <a:rPr lang="en-US" sz="2800" dirty="0" smtClean="0"/>
              <a:t>Awareness </a:t>
            </a:r>
            <a:r>
              <a:rPr lang="en-US" sz="2800" dirty="0"/>
              <a:t>programs should </a:t>
            </a:r>
            <a:r>
              <a:rPr lang="en-US" sz="2800" dirty="0" smtClean="0"/>
              <a:t>be arranged </a:t>
            </a:r>
            <a:r>
              <a:rPr lang="en-US" sz="2800" dirty="0"/>
              <a:t>in </a:t>
            </a:r>
            <a:r>
              <a:rPr lang="en-US" sz="2800" dirty="0" smtClean="0"/>
              <a:t>schools </a:t>
            </a:r>
            <a:r>
              <a:rPr lang="en-US" sz="2800" dirty="0"/>
              <a:t>in </a:t>
            </a:r>
            <a:r>
              <a:rPr lang="en-US" sz="2800" dirty="0" smtClean="0"/>
              <a:t>the presence </a:t>
            </a:r>
            <a:r>
              <a:rPr lang="en-US" sz="2800" dirty="0"/>
              <a:t>of parents to reduce the intensity of </a:t>
            </a:r>
            <a:r>
              <a:rPr lang="en-US" sz="2800" smtClean="0"/>
              <a:t>school bullying. </a:t>
            </a:r>
            <a:endParaRPr lang="en-US" sz="2800" dirty="0" smtClean="0"/>
          </a:p>
          <a:p>
            <a:endParaRPr lang="en-US" sz="2800" dirty="0" smtClean="0"/>
          </a:p>
          <a:p>
            <a:r>
              <a:rPr lang="en-US" sz="2800" dirty="0" smtClean="0"/>
              <a:t>Further </a:t>
            </a:r>
            <a:r>
              <a:rPr lang="en-US" sz="2800" dirty="0"/>
              <a:t>in depth studies would be pertinent to explore more prospect risk factors that can define the school bullying phenomenon.</a:t>
            </a:r>
          </a:p>
        </p:txBody>
      </p:sp>
    </p:spTree>
    <p:extLst>
      <p:ext uri="{BB962C8B-B14F-4D97-AF65-F5344CB8AC3E}">
        <p14:creationId xmlns:p14="http://schemas.microsoft.com/office/powerpoint/2010/main" val="1195019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1533" y="2967335"/>
            <a:ext cx="7022062" cy="1754327"/>
          </a:xfrm>
          <a:prstGeom prst="rect">
            <a:avLst/>
          </a:prstGeom>
          <a:noFill/>
        </p:spPr>
        <p:txBody>
          <a:bodyPr wrap="none" lIns="91440" tIns="45720" rIns="91440" bIns="45720">
            <a:spAutoFit/>
          </a:bodyPr>
          <a:lstStyle/>
          <a:p>
            <a:pPr algn="ctr"/>
            <a:r>
              <a:rPr lang="fr-FR" sz="5400" b="1" dirty="0" err="1" smtClean="0">
                <a:ln w="12700">
                  <a:solidFill>
                    <a:schemeClr val="tx2">
                      <a:satMod val="155000"/>
                    </a:schemeClr>
                  </a:solidFill>
                  <a:prstDash val="solid"/>
                </a:ln>
                <a:effectLst>
                  <a:outerShdw blurRad="41275" dist="20320" dir="1800000" algn="tl" rotWithShape="0">
                    <a:srgbClr val="000000">
                      <a:alpha val="40000"/>
                    </a:srgbClr>
                  </a:outerShdw>
                </a:effectLst>
              </a:rPr>
              <a:t>Any</a:t>
            </a:r>
            <a:r>
              <a:rPr lang="fr-FR" sz="5400" b="1" dirty="0" smtClean="0">
                <a:ln w="12700">
                  <a:solidFill>
                    <a:schemeClr val="tx2">
                      <a:satMod val="155000"/>
                    </a:schemeClr>
                  </a:solidFill>
                  <a:prstDash val="solid"/>
                </a:ln>
                <a:effectLst>
                  <a:outerShdw blurRad="41275" dist="20320" dir="1800000" algn="tl" rotWithShape="0">
                    <a:srgbClr val="000000">
                      <a:alpha val="40000"/>
                    </a:srgbClr>
                  </a:outerShdw>
                </a:effectLst>
              </a:rPr>
              <a:t> Question </a:t>
            </a:r>
            <a:r>
              <a:rPr lang="fr-FR" sz="5400" b="1" dirty="0" err="1" smtClean="0">
                <a:ln w="12700">
                  <a:solidFill>
                    <a:schemeClr val="tx2">
                      <a:satMod val="155000"/>
                    </a:schemeClr>
                  </a:solidFill>
                  <a:prstDash val="solid"/>
                </a:ln>
                <a:effectLst>
                  <a:outerShdw blurRad="41275" dist="20320" dir="1800000" algn="tl" rotWithShape="0">
                    <a:srgbClr val="000000">
                      <a:alpha val="40000"/>
                    </a:srgbClr>
                  </a:outerShdw>
                </a:effectLst>
              </a:rPr>
              <a:t>please</a:t>
            </a:r>
            <a:r>
              <a:rPr lang="fr-FR" sz="5400" b="1" dirty="0" smtClean="0">
                <a:ln w="12700">
                  <a:solidFill>
                    <a:schemeClr val="tx2">
                      <a:satMod val="155000"/>
                    </a:schemeClr>
                  </a:solidFill>
                  <a:prstDash val="solid"/>
                </a:ln>
                <a:effectLst>
                  <a:outerShdw blurRad="41275" dist="20320" dir="1800000" algn="tl" rotWithShape="0">
                    <a:srgbClr val="000000">
                      <a:alpha val="40000"/>
                    </a:srgbClr>
                  </a:outerShdw>
                </a:effectLst>
              </a:rPr>
              <a:t>!</a:t>
            </a:r>
          </a:p>
          <a:p>
            <a:pPr algn="ctr"/>
            <a:endParaRPr lang="fr-F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 name="Picture 2"/>
          <p:cNvPicPr>
            <a:picLocks noChangeAspect="1"/>
          </p:cNvPicPr>
          <p:nvPr/>
        </p:nvPicPr>
        <p:blipFill>
          <a:blip r:embed="rId2"/>
          <a:stretch>
            <a:fillRect/>
          </a:stretch>
        </p:blipFill>
        <p:spPr>
          <a:xfrm>
            <a:off x="7855564" y="0"/>
            <a:ext cx="4336436" cy="6858000"/>
          </a:xfrm>
          <a:prstGeom prst="rect">
            <a:avLst/>
          </a:prstGeom>
        </p:spPr>
      </p:pic>
    </p:spTree>
    <p:extLst>
      <p:ext uri="{BB962C8B-B14F-4D97-AF65-F5344CB8AC3E}">
        <p14:creationId xmlns:p14="http://schemas.microsoft.com/office/powerpoint/2010/main" val="4096958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the Study</a:t>
            </a:r>
            <a:endParaRPr lang="en-US" dirty="0"/>
          </a:p>
        </p:txBody>
      </p:sp>
      <p:sp>
        <p:nvSpPr>
          <p:cNvPr id="3" name="Content Placeholder 2"/>
          <p:cNvSpPr>
            <a:spLocks noGrp="1"/>
          </p:cNvSpPr>
          <p:nvPr>
            <p:ph idx="1"/>
          </p:nvPr>
        </p:nvSpPr>
        <p:spPr>
          <a:xfrm>
            <a:off x="0" y="1975386"/>
            <a:ext cx="12192000" cy="4882614"/>
          </a:xfrm>
        </p:spPr>
        <p:txBody>
          <a:bodyPr>
            <a:noAutofit/>
          </a:bodyPr>
          <a:lstStyle/>
          <a:p>
            <a:r>
              <a:rPr lang="en-US" sz="2800" dirty="0">
                <a:effectLst/>
              </a:rPr>
              <a:t>Bullying around the world, among school students declared as a prevailing issue with alarming impacts. Thus bullying and other behavior issues are major concerns for teacher and parents as those students who experience bullying victimization get socially segregated, isolated, and peers humiliating rejection </a:t>
            </a:r>
            <a:r>
              <a:rPr lang="en-US" sz="2800" dirty="0" smtClean="0">
                <a:effectLst/>
              </a:rPr>
              <a:t>(Abbas </a:t>
            </a:r>
            <a:r>
              <a:rPr lang="en-US" sz="2800" dirty="0">
                <a:effectLst/>
              </a:rPr>
              <a:t>et al., </a:t>
            </a:r>
            <a:r>
              <a:rPr lang="en-US" sz="2800" dirty="0" smtClean="0">
                <a:effectLst/>
              </a:rPr>
              <a:t>2019)</a:t>
            </a:r>
            <a:r>
              <a:rPr lang="en-US" sz="2800" dirty="0">
                <a:effectLst/>
              </a:rPr>
              <a:t>. </a:t>
            </a:r>
            <a:endParaRPr lang="en-US" sz="2800" dirty="0" smtClean="0">
              <a:effectLst/>
            </a:endParaRPr>
          </a:p>
          <a:p>
            <a:r>
              <a:rPr lang="en-US" sz="2800" dirty="0">
                <a:effectLst/>
              </a:rPr>
              <a:t>T</a:t>
            </a:r>
            <a:r>
              <a:rPr lang="en-US" sz="2800" dirty="0" smtClean="0">
                <a:effectLst/>
              </a:rPr>
              <a:t>here </a:t>
            </a:r>
            <a:r>
              <a:rPr lang="en-US" sz="2800" dirty="0">
                <a:effectLst/>
              </a:rPr>
              <a:t>are a number of risk factors which can increase the probability that a student will be a victim of bullying in school. Bullying has short term effects like truancy and absenteeism from schools as well as long term effects like poor academic achievements, complex personality disorders and above all suicide attempts. </a:t>
            </a:r>
            <a:endParaRPr lang="en-US" sz="2700" dirty="0" smtClean="0">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mr-IN" dirty="0" smtClean="0"/>
              <a:t>…</a:t>
            </a:r>
            <a:endParaRPr lang="en-US" dirty="0"/>
          </a:p>
        </p:txBody>
      </p:sp>
      <p:sp>
        <p:nvSpPr>
          <p:cNvPr id="3" name="Content Placeholder 2"/>
          <p:cNvSpPr>
            <a:spLocks noGrp="1"/>
          </p:cNvSpPr>
          <p:nvPr>
            <p:ph idx="1"/>
          </p:nvPr>
        </p:nvSpPr>
        <p:spPr>
          <a:xfrm>
            <a:off x="164639" y="2092968"/>
            <a:ext cx="12027362" cy="4765031"/>
          </a:xfrm>
        </p:spPr>
        <p:txBody>
          <a:bodyPr>
            <a:normAutofit/>
          </a:bodyPr>
          <a:lstStyle/>
          <a:p>
            <a:pPr marL="0" indent="0">
              <a:buNone/>
            </a:pPr>
            <a:r>
              <a:rPr lang="en-US" sz="3600" dirty="0">
                <a:effectLst/>
                <a:latin typeface="Arial"/>
                <a:cs typeface="Arial"/>
              </a:rPr>
              <a:t>S</a:t>
            </a:r>
            <a:r>
              <a:rPr lang="en-US" sz="3600" dirty="0" smtClean="0">
                <a:effectLst/>
                <a:latin typeface="Arial"/>
                <a:cs typeface="Arial"/>
              </a:rPr>
              <a:t>iblings </a:t>
            </a:r>
            <a:r>
              <a:rPr lang="en-US" sz="3600" dirty="0">
                <a:effectLst/>
                <a:latin typeface="Arial"/>
                <a:cs typeface="Arial"/>
              </a:rPr>
              <a:t>have a significant place in one’s life as friends, educators, and parental figures through their relationship and their communications with each other. Research demonstrates a relationship between kin bullying and school bullying, like half of the kids who dealt kin exploitation equally experienced exploitation at school. </a:t>
            </a:r>
            <a:endParaRPr lang="en-US" sz="3600" dirty="0">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Theoretical Framework</a:t>
            </a:r>
            <a:endParaRPr lang="en-US" b="1" dirty="0"/>
          </a:p>
        </p:txBody>
      </p:sp>
      <p:sp>
        <p:nvSpPr>
          <p:cNvPr id="3" name="Content Placeholder 2"/>
          <p:cNvSpPr>
            <a:spLocks noGrp="1"/>
          </p:cNvSpPr>
          <p:nvPr>
            <p:ph idx="1"/>
          </p:nvPr>
        </p:nvSpPr>
        <p:spPr>
          <a:xfrm>
            <a:off x="182881" y="2011680"/>
            <a:ext cx="11394830" cy="4846320"/>
          </a:xfrm>
        </p:spPr>
        <p:txBody>
          <a:bodyPr>
            <a:noAutofit/>
          </a:bodyPr>
          <a:lstStyle/>
          <a:p>
            <a:pPr>
              <a:lnSpc>
                <a:spcPct val="80000"/>
              </a:lnSpc>
              <a:spcBef>
                <a:spcPts val="600"/>
              </a:spcBef>
              <a:buNone/>
            </a:pPr>
            <a:r>
              <a:rPr lang="en-US" sz="2800" dirty="0" smtClean="0"/>
              <a:t>	</a:t>
            </a:r>
            <a:r>
              <a:rPr lang="en-US" sz="3200" dirty="0">
                <a:effectLst/>
              </a:rPr>
              <a:t>Incidents of bullying and victimization do not happen solely between a bully and a bullied. Indeed, bullying incidents are complex social interaction between individuals, their peers and wide social environment around them. The Risk factors of bullying can be best explained through key theory the </a:t>
            </a:r>
            <a:r>
              <a:rPr lang="en-US" sz="3200" dirty="0" smtClean="0">
                <a:effectLst/>
              </a:rPr>
              <a:t>“Social Ecological </a:t>
            </a:r>
            <a:r>
              <a:rPr lang="en-US" sz="3200" dirty="0">
                <a:effectLst/>
              </a:rPr>
              <a:t>Model”</a:t>
            </a:r>
            <a:r>
              <a:rPr lang="en-US" sz="3200" dirty="0" smtClean="0">
                <a:effectLst/>
              </a:rPr>
              <a:t>.</a:t>
            </a:r>
          </a:p>
          <a:p>
            <a:pPr>
              <a:lnSpc>
                <a:spcPct val="80000"/>
              </a:lnSpc>
              <a:spcBef>
                <a:spcPts val="600"/>
              </a:spcBef>
              <a:buNone/>
            </a:pPr>
            <a:endParaRPr lang="en-US" sz="3200" dirty="0">
              <a:effectLst/>
            </a:endParaRPr>
          </a:p>
          <a:p>
            <a:pPr>
              <a:lnSpc>
                <a:spcPct val="80000"/>
              </a:lnSpc>
              <a:spcBef>
                <a:spcPts val="600"/>
              </a:spcBef>
              <a:buNone/>
            </a:pPr>
            <a:r>
              <a:rPr lang="en-US" sz="3200" dirty="0" smtClean="0">
                <a:effectLst/>
              </a:rPr>
              <a:t>The Social </a:t>
            </a:r>
            <a:r>
              <a:rPr lang="en-US" sz="3200" dirty="0">
                <a:effectLst/>
              </a:rPr>
              <a:t>Ecological Model (EM) outlines behavior as the function of an individual’s interactions with environment.  There are four levels of the EM, which are conceptualized as concentric circles beginning with the center and working </a:t>
            </a:r>
            <a:r>
              <a:rPr lang="en-US" sz="3200" dirty="0" smtClean="0">
                <a:effectLst/>
              </a:rPr>
              <a:t>outward.</a:t>
            </a:r>
            <a:endParaRPr lang="en-US" sz="32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3127695"/>
            <a:ext cx="12191999" cy="3645085"/>
          </a:xfrm>
        </p:spPr>
        <p:txBody>
          <a:bodyPr>
            <a:normAutofit/>
          </a:bodyPr>
          <a:lstStyle/>
          <a:p>
            <a:pPr marL="0" indent="0">
              <a:buNone/>
            </a:pPr>
            <a:r>
              <a:rPr lang="en-US" sz="3200" dirty="0" smtClean="0">
                <a:effectLst/>
                <a:latin typeface="Arial"/>
                <a:cs typeface="Arial"/>
              </a:rPr>
              <a:t>Each </a:t>
            </a:r>
            <a:r>
              <a:rPr lang="en-US" sz="3200" dirty="0">
                <a:effectLst/>
                <a:latin typeface="Arial"/>
                <a:cs typeface="Arial"/>
              </a:rPr>
              <a:t>level of the model has impact on the next. The center of the framework encompasses the individual. Individual factors that may influence a child’s behavior. The next level is relationship; family and others living in the home. The next level is the community level, which includes schools, peers, community members and neighborhoods. The outer level of the EM is society, which encompasses broad societal factors that include social and cultural norms, policies and laws. </a:t>
            </a:r>
            <a:endParaRPr lang="en-US" sz="3200" dirty="0">
              <a:latin typeface="Arial"/>
              <a:cs typeface="Arial"/>
            </a:endParaRPr>
          </a:p>
          <a:p>
            <a:pPr marL="0" indent="0">
              <a:buNone/>
            </a:pPr>
            <a:endParaRPr lang="en-US" sz="3200" dirty="0">
              <a:latin typeface="Arial"/>
              <a:cs typeface="Arial"/>
            </a:endParaRPr>
          </a:p>
        </p:txBody>
      </p:sp>
      <p:pic>
        <p:nvPicPr>
          <p:cNvPr id="4" name="Picture 3"/>
          <p:cNvPicPr>
            <a:picLocks noChangeAspect="1"/>
          </p:cNvPicPr>
          <p:nvPr/>
        </p:nvPicPr>
        <p:blipFill>
          <a:blip r:embed="rId3"/>
          <a:stretch>
            <a:fillRect/>
          </a:stretch>
        </p:blipFill>
        <p:spPr>
          <a:xfrm>
            <a:off x="0" y="0"/>
            <a:ext cx="12192000" cy="3095360"/>
          </a:xfrm>
          <a:prstGeom prst="rect">
            <a:avLst/>
          </a:prstGeom>
        </p:spPr>
      </p:pic>
    </p:spTree>
    <p:extLst>
      <p:ext uri="{BB962C8B-B14F-4D97-AF65-F5344CB8AC3E}">
        <p14:creationId xmlns:p14="http://schemas.microsoft.com/office/powerpoint/2010/main" val="3947224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022420"/>
            <a:ext cx="12191999" cy="4835580"/>
          </a:xfrm>
        </p:spPr>
        <p:txBody>
          <a:bodyPr>
            <a:normAutofit/>
          </a:bodyPr>
          <a:lstStyle/>
          <a:p>
            <a:pPr marL="0" indent="0">
              <a:buNone/>
            </a:pPr>
            <a:r>
              <a:rPr lang="en-US" sz="3200" dirty="0">
                <a:effectLst/>
              </a:rPr>
              <a:t>This research study consists of three potential risk factors </a:t>
            </a:r>
            <a:r>
              <a:rPr lang="en-US" sz="3200" dirty="0" err="1" smtClean="0">
                <a:effectLst/>
              </a:rPr>
              <a:t>i.e</a:t>
            </a:r>
            <a:r>
              <a:rPr lang="en-US" sz="3200" dirty="0" smtClean="0">
                <a:effectLst/>
              </a:rPr>
              <a:t>,</a:t>
            </a:r>
          </a:p>
          <a:p>
            <a:pPr marL="514350" indent="-514350">
              <a:buFont typeface="+mj-lt"/>
              <a:buAutoNum type="arabicPeriod"/>
            </a:pPr>
            <a:r>
              <a:rPr lang="en-US" sz="3200" dirty="0">
                <a:effectLst/>
              </a:rPr>
              <a:t>A</a:t>
            </a:r>
            <a:r>
              <a:rPr lang="en-US" sz="3200" dirty="0" smtClean="0">
                <a:effectLst/>
              </a:rPr>
              <a:t>cademic </a:t>
            </a:r>
            <a:r>
              <a:rPr lang="en-US" sz="3200" dirty="0" smtClean="0">
                <a:effectLst/>
              </a:rPr>
              <a:t>failure</a:t>
            </a:r>
            <a:endParaRPr lang="en-US" sz="3200" dirty="0" smtClean="0">
              <a:effectLst/>
            </a:endParaRPr>
          </a:p>
          <a:p>
            <a:pPr marL="514350" indent="-514350">
              <a:buFont typeface="+mj-lt"/>
              <a:buAutoNum type="arabicPeriod"/>
            </a:pPr>
            <a:r>
              <a:rPr lang="en-US" sz="3200" dirty="0">
                <a:effectLst/>
              </a:rPr>
              <a:t>D</a:t>
            </a:r>
            <a:r>
              <a:rPr lang="en-US" sz="3200" dirty="0" smtClean="0">
                <a:effectLst/>
              </a:rPr>
              <a:t>elinquent </a:t>
            </a:r>
            <a:r>
              <a:rPr lang="en-US" sz="3200" dirty="0" smtClean="0">
                <a:effectLst/>
              </a:rPr>
              <a:t>sibling </a:t>
            </a:r>
            <a:endParaRPr lang="en-US" sz="3200" dirty="0" smtClean="0">
              <a:effectLst/>
            </a:endParaRPr>
          </a:p>
          <a:p>
            <a:pPr marL="514350" indent="-514350">
              <a:buFont typeface="+mj-lt"/>
              <a:buAutoNum type="arabicPeriod"/>
            </a:pPr>
            <a:r>
              <a:rPr lang="en-US" sz="3200" dirty="0">
                <a:effectLst/>
              </a:rPr>
              <a:t>S</a:t>
            </a:r>
            <a:r>
              <a:rPr lang="en-US" sz="3200" dirty="0" smtClean="0">
                <a:effectLst/>
              </a:rPr>
              <a:t>exual </a:t>
            </a:r>
            <a:r>
              <a:rPr lang="en-US" sz="3200" dirty="0" smtClean="0">
                <a:effectLst/>
              </a:rPr>
              <a:t>harassment </a:t>
            </a:r>
            <a:endParaRPr lang="en-US" sz="3200" dirty="0" smtClean="0">
              <a:effectLst/>
            </a:endParaRPr>
          </a:p>
          <a:p>
            <a:pPr marL="0" indent="0">
              <a:buNone/>
            </a:pPr>
            <a:endParaRPr lang="en-US" sz="3200" dirty="0">
              <a:effectLst/>
            </a:endParaRPr>
          </a:p>
          <a:p>
            <a:pPr marL="0" indent="0">
              <a:buNone/>
            </a:pPr>
            <a:r>
              <a:rPr lang="en-US" sz="3200" dirty="0" smtClean="0">
                <a:effectLst/>
              </a:rPr>
              <a:t>Thus </a:t>
            </a:r>
            <a:r>
              <a:rPr lang="en-US" sz="3200" dirty="0">
                <a:effectLst/>
              </a:rPr>
              <a:t>this study aimed at investigating that how risk factors are </a:t>
            </a:r>
            <a:r>
              <a:rPr lang="en-US" sz="3200" dirty="0" smtClean="0">
                <a:effectLst/>
              </a:rPr>
              <a:t>affecting the </a:t>
            </a:r>
            <a:r>
              <a:rPr lang="en-US" sz="3200" dirty="0">
                <a:effectLst/>
              </a:rPr>
              <a:t>students with regard to gender, grade and age in schools or home? </a:t>
            </a:r>
          </a:p>
          <a:p>
            <a:pPr marL="0" indent="0">
              <a:buNone/>
            </a:pPr>
            <a:endParaRPr lang="en-US" sz="3200" dirty="0"/>
          </a:p>
        </p:txBody>
      </p:sp>
      <p:sp>
        <p:nvSpPr>
          <p:cNvPr id="4" name="TextBox 3"/>
          <p:cNvSpPr txBox="1"/>
          <p:nvPr/>
        </p:nvSpPr>
        <p:spPr>
          <a:xfrm>
            <a:off x="0" y="987693"/>
            <a:ext cx="10419205" cy="923330"/>
          </a:xfrm>
          <a:prstGeom prst="rect">
            <a:avLst/>
          </a:prstGeom>
          <a:noFill/>
        </p:spPr>
        <p:txBody>
          <a:bodyPr wrap="square" rtlCol="0">
            <a:spAutoFit/>
          </a:bodyPr>
          <a:lstStyle/>
          <a:p>
            <a:r>
              <a:rPr lang="en-US" sz="5400" dirty="0" smtClean="0">
                <a:latin typeface="Arial Black"/>
                <a:cs typeface="Arial Black"/>
              </a:rPr>
              <a:t>Research Questions</a:t>
            </a:r>
            <a:endParaRPr lang="en-US" sz="5400" dirty="0">
              <a:latin typeface="Arial Black"/>
              <a:cs typeface="Arial Black"/>
            </a:endParaRPr>
          </a:p>
        </p:txBody>
      </p:sp>
    </p:spTree>
    <p:extLst>
      <p:ext uri="{BB962C8B-B14F-4D97-AF65-F5344CB8AC3E}">
        <p14:creationId xmlns:p14="http://schemas.microsoft.com/office/powerpoint/2010/main" val="619364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Arial Black"/>
                <a:cs typeface="Arial Black"/>
              </a:rPr>
              <a:t>Operational Definitions</a:t>
            </a:r>
            <a:endParaRPr lang="en-US" sz="4000" dirty="0">
              <a:latin typeface="Arial Black"/>
              <a:cs typeface="Arial Black"/>
            </a:endParaRPr>
          </a:p>
        </p:txBody>
      </p:sp>
      <p:sp>
        <p:nvSpPr>
          <p:cNvPr id="3" name="Content Placeholder 2"/>
          <p:cNvSpPr>
            <a:spLocks noGrp="1"/>
          </p:cNvSpPr>
          <p:nvPr>
            <p:ph idx="1"/>
          </p:nvPr>
        </p:nvSpPr>
        <p:spPr>
          <a:xfrm>
            <a:off x="1" y="2069452"/>
            <a:ext cx="12192000" cy="4788547"/>
          </a:xfrm>
        </p:spPr>
        <p:txBody>
          <a:bodyPr>
            <a:noAutofit/>
          </a:bodyPr>
          <a:lstStyle/>
          <a:p>
            <a:pPr marL="0" indent="0">
              <a:buNone/>
            </a:pPr>
            <a:r>
              <a:rPr lang="en-US" sz="3200" dirty="0">
                <a:latin typeface="Arial"/>
                <a:cs typeface="Arial"/>
              </a:rPr>
              <a:t>For the current study, </a:t>
            </a:r>
            <a:endParaRPr lang="en-US" sz="3200" dirty="0" smtClean="0">
              <a:latin typeface="Arial"/>
              <a:cs typeface="Arial"/>
            </a:endParaRPr>
          </a:p>
          <a:p>
            <a:r>
              <a:rPr lang="en-US" sz="3200" dirty="0">
                <a:latin typeface="Arial"/>
                <a:cs typeface="Arial"/>
              </a:rPr>
              <a:t>A</a:t>
            </a:r>
            <a:r>
              <a:rPr lang="en-US" sz="3200" dirty="0" smtClean="0">
                <a:latin typeface="Arial"/>
                <a:cs typeface="Arial"/>
              </a:rPr>
              <a:t>cademic </a:t>
            </a:r>
            <a:r>
              <a:rPr lang="en-US" sz="3200" dirty="0">
                <a:latin typeface="Arial"/>
                <a:cs typeface="Arial"/>
              </a:rPr>
              <a:t>failure is assumed as </a:t>
            </a:r>
            <a:r>
              <a:rPr lang="en-GB" sz="3200" dirty="0">
                <a:latin typeface="Arial"/>
                <a:cs typeface="Arial"/>
              </a:rPr>
              <a:t>the performance that is not up to the mark or below the standardized criteria of being </a:t>
            </a:r>
            <a:r>
              <a:rPr lang="en-GB" sz="3200" dirty="0" smtClean="0">
                <a:latin typeface="Arial"/>
                <a:cs typeface="Arial"/>
              </a:rPr>
              <a:t>passed.</a:t>
            </a:r>
          </a:p>
          <a:p>
            <a:r>
              <a:rPr lang="en-GB" sz="3200" dirty="0" smtClean="0">
                <a:latin typeface="Arial"/>
                <a:cs typeface="Arial"/>
              </a:rPr>
              <a:t>Delinquent </a:t>
            </a:r>
            <a:r>
              <a:rPr lang="en-GB" sz="3200" dirty="0">
                <a:latin typeface="Arial"/>
                <a:cs typeface="Arial"/>
              </a:rPr>
              <a:t>siblings show hostile behaviour on the base of individual difference like age, size and mental growth, which leads them to </a:t>
            </a:r>
            <a:r>
              <a:rPr lang="en-GB" sz="3200" dirty="0" smtClean="0">
                <a:latin typeface="Arial"/>
                <a:cs typeface="Arial"/>
              </a:rPr>
              <a:t>severe </a:t>
            </a:r>
            <a:r>
              <a:rPr lang="en-GB" sz="3200" dirty="0">
                <a:latin typeface="Arial"/>
                <a:cs typeface="Arial"/>
              </a:rPr>
              <a:t>situations like humiliation, aggression and social </a:t>
            </a:r>
            <a:r>
              <a:rPr lang="en-GB" sz="3200" dirty="0" smtClean="0">
                <a:latin typeface="Arial"/>
                <a:cs typeface="Arial"/>
              </a:rPr>
              <a:t>boycott.</a:t>
            </a:r>
          </a:p>
          <a:p>
            <a:r>
              <a:rPr lang="en-GB" sz="3200" dirty="0" smtClean="0">
                <a:latin typeface="Arial"/>
                <a:cs typeface="Arial"/>
              </a:rPr>
              <a:t>Sexual </a:t>
            </a:r>
            <a:r>
              <a:rPr lang="en-GB" sz="3200" dirty="0">
                <a:latin typeface="Arial"/>
                <a:cs typeface="Arial"/>
              </a:rPr>
              <a:t>harassment is forceful sexual behaviour, which affects your life through gender harassment, seductive behaviour, and sexual coercion.</a:t>
            </a:r>
            <a:endParaRPr lang="en-US" sz="3200" dirty="0">
              <a:latin typeface="Arial"/>
              <a:cs typeface="Arial"/>
            </a:endParaRPr>
          </a:p>
        </p:txBody>
      </p:sp>
    </p:spTree>
    <p:extLst>
      <p:ext uri="{BB962C8B-B14F-4D97-AF65-F5344CB8AC3E}">
        <p14:creationId xmlns:p14="http://schemas.microsoft.com/office/powerpoint/2010/main" val="143472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Research Methodology</a:t>
            </a:r>
            <a:endParaRPr lang="en-US" dirty="0"/>
          </a:p>
        </p:txBody>
      </p:sp>
    </p:spTree>
    <p:extLst>
      <p:ext uri="{BB962C8B-B14F-4D97-AF65-F5344CB8AC3E}">
        <p14:creationId xmlns:p14="http://schemas.microsoft.com/office/powerpoint/2010/main" val="3263914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1_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B587E4A9-1405-4B4F-8BC3-512EE08D2EBF}"/>
    </a:ext>
  </a:extLst>
</a:theme>
</file>

<file path=ppt/theme/theme3.xml><?xml version="1.0" encoding="utf-8"?>
<a:theme xmlns:a="http://schemas.openxmlformats.org/drawingml/2006/main" name="2_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7DC10E3-4FF5-456B-A359-A0F378C1E5FB}"/>
    </a:ext>
  </a:extLst>
</a:theme>
</file>

<file path=ppt/theme/theme4.xml><?xml version="1.0" encoding="utf-8"?>
<a:theme xmlns:a="http://schemas.openxmlformats.org/drawingml/2006/main" name="3_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7D30EEFE-7128-4DE5-8A0D-8D4EF32CB0AF}"/>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385</TotalTime>
  <Words>1435</Words>
  <Application>Microsoft Macintosh PowerPoint</Application>
  <PresentationFormat>Custom</PresentationFormat>
  <Paragraphs>248</Paragraphs>
  <Slides>24</Slides>
  <Notes>17</Notes>
  <HiddenSlides>0</HiddenSlides>
  <MMClips>0</MMClips>
  <ScaleCrop>false</ScaleCrop>
  <HeadingPairs>
    <vt:vector size="4" baseType="variant">
      <vt:variant>
        <vt:lpstr>Theme</vt:lpstr>
      </vt:variant>
      <vt:variant>
        <vt:i4>4</vt:i4>
      </vt:variant>
      <vt:variant>
        <vt:lpstr>Slide Titles</vt:lpstr>
      </vt:variant>
      <vt:variant>
        <vt:i4>24</vt:i4>
      </vt:variant>
    </vt:vector>
  </HeadingPairs>
  <TitlesOfParts>
    <vt:vector size="28" baseType="lpstr">
      <vt:lpstr>Berlin</vt:lpstr>
      <vt:lpstr>1_Berlin</vt:lpstr>
      <vt:lpstr>2_Berlin</vt:lpstr>
      <vt:lpstr>3_Berlin</vt:lpstr>
      <vt:lpstr>Potential Risk Factors of School Bullying in Secondary Schools </vt:lpstr>
      <vt:lpstr>Points of Discussion</vt:lpstr>
      <vt:lpstr>Background of the Study</vt:lpstr>
      <vt:lpstr>Cont…</vt:lpstr>
      <vt:lpstr>Theoretical Framework</vt:lpstr>
      <vt:lpstr>PowerPoint Presentation</vt:lpstr>
      <vt:lpstr>PowerPoint Presentation</vt:lpstr>
      <vt:lpstr>Operational Definitions</vt:lpstr>
      <vt:lpstr>Research Methodology</vt:lpstr>
      <vt:lpstr>PowerPoint Presentation</vt:lpstr>
      <vt:lpstr>Research Instrument</vt:lpstr>
      <vt:lpstr>Population and Sampling</vt:lpstr>
      <vt:lpstr>Results and Findings</vt:lpstr>
      <vt:lpstr>Table 1: Respondents’ demographic </vt:lpstr>
      <vt:lpstr>Gender Differences</vt:lpstr>
      <vt:lpstr>Prediction of School Bullying</vt:lpstr>
      <vt:lpstr>Model Summary</vt:lpstr>
      <vt:lpstr>Significance of the Regression Model</vt:lpstr>
      <vt:lpstr>Table 3. Model summary of four regression models</vt:lpstr>
      <vt:lpstr>Findings</vt:lpstr>
      <vt:lpstr>Conclusion &amp; Discussion</vt:lpstr>
      <vt:lpstr>Conclusion &amp; Discussion</vt:lpstr>
      <vt:lpstr>Cont…..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name</dc:title>
  <dc:creator>Mirza</dc:creator>
  <cp:lastModifiedBy>AH</cp:lastModifiedBy>
  <cp:revision>184</cp:revision>
  <dcterms:created xsi:type="dcterms:W3CDTF">2014-04-17T23:07:25Z</dcterms:created>
  <dcterms:modified xsi:type="dcterms:W3CDTF">2019-10-14T18:35:14Z</dcterms:modified>
</cp:coreProperties>
</file>