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 id="2147483705" r:id="rId3"/>
    <p:sldMasterId id="2147483723" r:id="rId4"/>
  </p:sldMasterIdLst>
  <p:notesMasterIdLst>
    <p:notesMasterId r:id="rId28"/>
  </p:notesMasterIdLst>
  <p:sldIdLst>
    <p:sldId id="257" r:id="rId5"/>
    <p:sldId id="258" r:id="rId6"/>
    <p:sldId id="277" r:id="rId7"/>
    <p:sldId id="278" r:id="rId8"/>
    <p:sldId id="279" r:id="rId9"/>
    <p:sldId id="294" r:id="rId10"/>
    <p:sldId id="260" r:id="rId11"/>
    <p:sldId id="266" r:id="rId12"/>
    <p:sldId id="280" r:id="rId13"/>
    <p:sldId id="262" r:id="rId14"/>
    <p:sldId id="281" r:id="rId15"/>
    <p:sldId id="282" r:id="rId16"/>
    <p:sldId id="263" r:id="rId17"/>
    <p:sldId id="270" r:id="rId18"/>
    <p:sldId id="287" r:id="rId19"/>
    <p:sldId id="288" r:id="rId20"/>
    <p:sldId id="289" r:id="rId21"/>
    <p:sldId id="290" r:id="rId22"/>
    <p:sldId id="291" r:id="rId23"/>
    <p:sldId id="273" r:id="rId24"/>
    <p:sldId id="292" r:id="rId25"/>
    <p:sldId id="293" r:id="rId26"/>
    <p:sldId id="29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ront Matter" id="{15202A74-163D-4B71-BBA8-E2FCD164262F}">
          <p14:sldIdLst>
            <p14:sldId id="257"/>
            <p14:sldId id="258"/>
            <p14:sldId id="277"/>
            <p14:sldId id="278"/>
            <p14:sldId id="279"/>
            <p14:sldId id="294"/>
            <p14:sldId id="260"/>
          </p14:sldIdLst>
        </p14:section>
        <p14:section name="Group Member 2" id="{ED02CA79-8112-418E-8BC2-0FD9B68AECB3}">
          <p14:sldIdLst>
            <p14:sldId id="266"/>
            <p14:sldId id="280"/>
          </p14:sldIdLst>
        </p14:section>
        <p14:section name="Group Member 1" id="{0860697E-8C4A-43F9-A7C0-C435911657B2}">
          <p14:sldIdLst>
            <p14:sldId id="262"/>
            <p14:sldId id="281"/>
            <p14:sldId id="282"/>
            <p14:sldId id="263"/>
          </p14:sldIdLst>
        </p14:section>
        <p14:section name="Group Member 3" id="{0DAD77B1-60C5-4EB2-933E-C56E97A5B2A7}">
          <p14:sldIdLst>
            <p14:sldId id="270"/>
            <p14:sldId id="287"/>
            <p14:sldId id="288"/>
            <p14:sldId id="289"/>
            <p14:sldId id="290"/>
            <p14:sldId id="291"/>
            <p14:sldId id="273"/>
            <p14:sldId id="292"/>
            <p14:sldId id="293"/>
            <p14:sldId id="295"/>
          </p14:sldIdLst>
        </p14:section>
        <p14:section name="General Closing" id="{4AB6C702-EE4D-4283-ACB0-770710E41AE6}">
          <p14:sldIdLst/>
        </p14:section>
      </p14:sectionLst>
    </p:ex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67149" autoAdjust="0"/>
  </p:normalViewPr>
  <p:slideViewPr>
    <p:cSldViewPr snapToGrid="0">
      <p:cViewPr>
        <p:scale>
          <a:sx n="110" d="100"/>
          <a:sy n="110" d="100"/>
        </p:scale>
        <p:origin x="-80" y="648"/>
      </p:cViewPr>
      <p:guideLst>
        <p:guide orient="horz" pos="2160"/>
        <p:guide pos="3840"/>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775AAE-0936-40B9-ACF9-A981EEF95D23}" type="datetimeFigureOut">
              <a:rPr lang="en-US" smtClean="0"/>
              <a:pPr/>
              <a:t>14/10/19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7B1F30-39B2-4CE2-8EF3-91F3179569A5}" type="slidenum">
              <a:rPr lang="en-US" smtClean="0"/>
              <a:pPr/>
              <a:t>‹#›</a:t>
            </a:fld>
            <a:endParaRPr lang="en-US"/>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Presented in International Conference AAOU 2019 conducted by Virtual University in Lahore.</a:t>
            </a:r>
          </a:p>
          <a:p>
            <a:r>
              <a:rPr lang="en-US" dirty="0" smtClean="0"/>
              <a:t/>
            </a:r>
            <a:br>
              <a:rPr lang="en-US" dirty="0" smtClean="0"/>
            </a:br>
            <a:r>
              <a:rPr lang="en-US" dirty="0" smtClean="0"/>
              <a:t>Mark where you want to add the slide: Select an existing one in the Thumbnails pane, click the New Slide button, then choose a layout. The new slide gets the same theme as the other slides in your set. </a:t>
            </a:r>
          </a:p>
          <a:p>
            <a:endParaRPr lang="en-US" dirty="0" smtClean="0"/>
          </a:p>
          <a:p>
            <a:r>
              <a:rPr lang="en-US" dirty="0" smtClean="0"/>
              <a:t>Careful! Don’t annoy your fellow presenters by accidentally changing their themes. That can happen if you choose a different theme from the Design tab, which changes all of the slides in the presentation to that look. </a:t>
            </a:r>
            <a:endParaRPr lang="en-US" dirty="0"/>
          </a:p>
        </p:txBody>
      </p:sp>
      <p:sp>
        <p:nvSpPr>
          <p:cNvPr id="4" name="Slide Number Placeholder 3"/>
          <p:cNvSpPr>
            <a:spLocks noGrp="1"/>
          </p:cNvSpPr>
          <p:nvPr>
            <p:ph type="sldNum" sz="quarter" idx="10"/>
          </p:nvPr>
        </p:nvSpPr>
        <p:spPr/>
        <p:txBody>
          <a:bodyPr/>
          <a:lstStyle/>
          <a:p>
            <a:fld id="{A7666ED7-631A-46AF-B451-227D0A8685A0}" type="slidenum">
              <a:rPr lang="en-US" smtClean="0"/>
              <a:pPr/>
              <a:t>1</a:t>
            </a:fld>
            <a:endParaRPr lang="en-US"/>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854613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Table 4. Regression models of Academic Attitude</a:t>
            </a:r>
          </a:p>
          <a:p>
            <a:endParaRPr lang="en-US" dirty="0"/>
          </a:p>
        </p:txBody>
      </p:sp>
      <p:sp>
        <p:nvSpPr>
          <p:cNvPr id="4" name="Slide Number Placeholder 3"/>
          <p:cNvSpPr>
            <a:spLocks noGrp="1"/>
          </p:cNvSpPr>
          <p:nvPr>
            <p:ph type="sldNum" sz="quarter" idx="10"/>
          </p:nvPr>
        </p:nvSpPr>
        <p:spPr/>
        <p:txBody>
          <a:bodyPr/>
          <a:lstStyle/>
          <a:p>
            <a:fld id="{B37B1F30-39B2-4CE2-8EF3-91F3179569A5}" type="slidenum">
              <a:rPr lang="en-US" smtClean="0"/>
              <a:pPr/>
              <a:t>19</a:t>
            </a:fld>
            <a:endParaRPr lang="en-US"/>
          </a:p>
        </p:txBody>
      </p:sp>
    </p:spTree>
    <p:extLst>
      <p:ext uri="{BB962C8B-B14F-4D97-AF65-F5344CB8AC3E}">
        <p14:creationId xmlns:p14="http://schemas.microsoft.com/office/powerpoint/2010/main" val="1701917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pPr/>
              <a:t>2</a:t>
            </a:fld>
            <a:endParaRPr lang="en-US"/>
          </a:p>
        </p:txBody>
      </p:sp>
    </p:spTree>
    <p:extLst>
      <p:ext uri="{BB962C8B-B14F-4D97-AF65-F5344CB8AC3E}">
        <p14:creationId xmlns:p14="http://schemas.microsoft.com/office/powerpoint/2010/main" val="329061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pPr/>
              <a:t>7</a:t>
            </a:fld>
            <a:endParaRPr lang="en-US"/>
          </a:p>
        </p:txBody>
      </p:sp>
    </p:spTree>
    <p:extLst>
      <p:ext uri="{BB962C8B-B14F-4D97-AF65-F5344CB8AC3E}">
        <p14:creationId xmlns:p14="http://schemas.microsoft.com/office/powerpoint/2010/main" val="2577236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pPr/>
              <a:t>8</a:t>
            </a:fld>
            <a:endParaRPr lang="en-US"/>
          </a:p>
        </p:txBody>
      </p:sp>
    </p:spTree>
    <p:extLst>
      <p:ext uri="{BB962C8B-B14F-4D97-AF65-F5344CB8AC3E}">
        <p14:creationId xmlns:p14="http://schemas.microsoft.com/office/powerpoint/2010/main" val="2763084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Correct</a:t>
            </a:r>
            <a:r>
              <a:rPr lang="en-US" baseline="0" dirty="0" smtClean="0"/>
              <a:t> the variables</a:t>
            </a:r>
            <a:endParaRPr lang="en-US" dirty="0"/>
          </a:p>
        </p:txBody>
      </p:sp>
      <p:sp>
        <p:nvSpPr>
          <p:cNvPr id="4" name="Slide Number Placeholder 3"/>
          <p:cNvSpPr>
            <a:spLocks noGrp="1"/>
          </p:cNvSpPr>
          <p:nvPr>
            <p:ph type="sldNum" sz="quarter" idx="10"/>
          </p:nvPr>
        </p:nvSpPr>
        <p:spPr/>
        <p:txBody>
          <a:bodyPr/>
          <a:lstStyle/>
          <a:p>
            <a:fld id="{B37B1F30-39B2-4CE2-8EF3-91F3179569A5}"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pPr/>
              <a:t>10</a:t>
            </a:fld>
            <a:endParaRPr lang="en-US"/>
          </a:p>
        </p:txBody>
      </p:sp>
    </p:spTree>
    <p:extLst>
      <p:ext uri="{BB962C8B-B14F-4D97-AF65-F5344CB8AC3E}">
        <p14:creationId xmlns:p14="http://schemas.microsoft.com/office/powerpoint/2010/main" val="3957557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pPr/>
              <a:t>13</a:t>
            </a:fld>
            <a:endParaRPr lang="en-US"/>
          </a:p>
        </p:txBody>
      </p:sp>
    </p:spTree>
    <p:extLst>
      <p:ext uri="{BB962C8B-B14F-4D97-AF65-F5344CB8AC3E}">
        <p14:creationId xmlns:p14="http://schemas.microsoft.com/office/powerpoint/2010/main" val="2461861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pPr/>
              <a:t>14</a:t>
            </a:fld>
            <a:endParaRPr lang="en-US"/>
          </a:p>
        </p:txBody>
      </p:sp>
    </p:spTree>
    <p:extLst>
      <p:ext uri="{BB962C8B-B14F-4D97-AF65-F5344CB8AC3E}">
        <p14:creationId xmlns:p14="http://schemas.microsoft.com/office/powerpoint/2010/main" val="198118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a:cs typeface="Times New Roman"/>
              </a:rPr>
              <a:t>The "R" value is the multiple correlation coefficients, represents the measure of the quality of the prediction of the dependent variable. For the current model, it was found 0.628 which is a good level of prediction. The R</a:t>
            </a:r>
            <a:r>
              <a:rPr lang="en-US" sz="1200" baseline="30000" dirty="0" smtClean="0">
                <a:latin typeface="Times New Roman"/>
                <a:cs typeface="Times New Roman"/>
              </a:rPr>
              <a:t>2</a:t>
            </a:r>
            <a:r>
              <a:rPr lang="en-US" sz="1200" dirty="0" smtClean="0">
                <a:latin typeface="Times New Roman"/>
                <a:cs typeface="Times New Roman"/>
              </a:rPr>
              <a:t>=0.394 explains that </a:t>
            </a:r>
            <a:r>
              <a:rPr lang="en-US" sz="1200" dirty="0" err="1" smtClean="0">
                <a:latin typeface="Times New Roman"/>
                <a:cs typeface="Times New Roman"/>
              </a:rPr>
              <a:t>UoT</a:t>
            </a:r>
            <a:r>
              <a:rPr lang="en-US" sz="1200" dirty="0" smtClean="0">
                <a:latin typeface="Times New Roman"/>
                <a:cs typeface="Times New Roman"/>
              </a:rPr>
              <a:t> factor in this study explain the 39% of the variation in </a:t>
            </a:r>
            <a:r>
              <a:rPr lang="en-US" sz="1200" smtClean="0">
                <a:latin typeface="Times New Roman"/>
                <a:cs typeface="Times New Roman"/>
              </a:rPr>
              <a:t>Academic attitude.</a:t>
            </a:r>
            <a:endParaRPr lang="en-US" sz="1200" dirty="0" smtClean="0">
              <a:latin typeface="Times New Roman"/>
              <a:cs typeface="Times New Roman"/>
            </a:endParaRPr>
          </a:p>
          <a:p>
            <a:endParaRPr lang="en-US" dirty="0"/>
          </a:p>
        </p:txBody>
      </p:sp>
      <p:sp>
        <p:nvSpPr>
          <p:cNvPr id="4" name="Slide Number Placeholder 3"/>
          <p:cNvSpPr>
            <a:spLocks noGrp="1"/>
          </p:cNvSpPr>
          <p:nvPr>
            <p:ph type="sldNum" sz="quarter" idx="10"/>
          </p:nvPr>
        </p:nvSpPr>
        <p:spPr/>
        <p:txBody>
          <a:bodyPr/>
          <a:lstStyle/>
          <a:p>
            <a:fld id="{B37B1F30-39B2-4CE2-8EF3-91F3179569A5}" type="slidenum">
              <a:rPr lang="en-US" smtClean="0"/>
              <a:pPr/>
              <a:t>18</a:t>
            </a:fld>
            <a:endParaRPr lang="en-US"/>
          </a:p>
        </p:txBody>
      </p:sp>
    </p:spTree>
    <p:extLst>
      <p:ext uri="{BB962C8B-B14F-4D97-AF65-F5344CB8AC3E}">
        <p14:creationId xmlns:p14="http://schemas.microsoft.com/office/powerpoint/2010/main" val="1031268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3.png"/></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14/10/19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3784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4739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5391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522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pPr/>
              <a:t>14/10/19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7223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6195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pPr/>
              <a:t>14/10/19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5431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4184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570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6423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3836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45995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87304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2336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608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0984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pPr/>
              <a:t>14/10/19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7995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4068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4746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0743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1050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pPr/>
              <a:t>14/10/19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0935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2705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pPr/>
              <a:t>14/10/19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9113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632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218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9016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3111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37342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886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20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462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14/10/19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3159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pPr/>
              <a:t>14/10/19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0988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842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5799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1986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039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pPr/>
              <a:t>14/10/19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2925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0146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pPr/>
              <a:t>14/10/19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0537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3333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206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060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7452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897023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68646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351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9172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49903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pPr/>
              <a:t>14/10/19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454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14/10/19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slideLayout" Target="../slideLayouts/slideLayout29.xml"/><Relationship Id="rId13" Type="http://schemas.openxmlformats.org/officeDocument/2006/relationships/slideLayout" Target="../slideLayouts/slideLayout30.xml"/><Relationship Id="rId14" Type="http://schemas.openxmlformats.org/officeDocument/2006/relationships/slideLayout" Target="../slideLayouts/slideLayout31.xml"/><Relationship Id="rId15" Type="http://schemas.openxmlformats.org/officeDocument/2006/relationships/slideLayout" Target="../slideLayouts/slideLayout32.xml"/><Relationship Id="rId16" Type="http://schemas.openxmlformats.org/officeDocument/2006/relationships/slideLayout" Target="../slideLayouts/slideLayout33.xml"/><Relationship Id="rId17" Type="http://schemas.openxmlformats.org/officeDocument/2006/relationships/slideLayout" Target="../slideLayouts/slideLayout34.xml"/><Relationship Id="rId18" Type="http://schemas.openxmlformats.org/officeDocument/2006/relationships/theme" Target="../theme/theme2.xml"/><Relationship Id="rId19"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Relationship Id="rId15" Type="http://schemas.openxmlformats.org/officeDocument/2006/relationships/slideLayout" Target="../slideLayouts/slideLayout49.xml"/><Relationship Id="rId16" Type="http://schemas.openxmlformats.org/officeDocument/2006/relationships/slideLayout" Target="../slideLayouts/slideLayout50.xml"/><Relationship Id="rId17" Type="http://schemas.openxmlformats.org/officeDocument/2006/relationships/slideLayout" Target="../slideLayouts/slideLayout51.xml"/><Relationship Id="rId18" Type="http://schemas.openxmlformats.org/officeDocument/2006/relationships/theme" Target="../theme/theme3.xml"/><Relationship Id="rId19" Type="http://schemas.openxmlformats.org/officeDocument/2006/relationships/image" Target="../media/image1.png"/><Relationship Id="rId1" Type="http://schemas.openxmlformats.org/officeDocument/2006/relationships/slideLayout" Target="../slideLayouts/slideLayout35.xml"/><Relationship Id="rId2" Type="http://schemas.openxmlformats.org/officeDocument/2006/relationships/slideLayout" Target="../slideLayouts/slideLayout36.xml"/><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62.xml"/><Relationship Id="rId12" Type="http://schemas.openxmlformats.org/officeDocument/2006/relationships/slideLayout" Target="../slideLayouts/slideLayout63.xml"/><Relationship Id="rId13" Type="http://schemas.openxmlformats.org/officeDocument/2006/relationships/slideLayout" Target="../slideLayouts/slideLayout64.xml"/><Relationship Id="rId14" Type="http://schemas.openxmlformats.org/officeDocument/2006/relationships/slideLayout" Target="../slideLayouts/slideLayout65.xml"/><Relationship Id="rId15" Type="http://schemas.openxmlformats.org/officeDocument/2006/relationships/slideLayout" Target="../slideLayouts/slideLayout66.xml"/><Relationship Id="rId16" Type="http://schemas.openxmlformats.org/officeDocument/2006/relationships/slideLayout" Target="../slideLayouts/slideLayout67.xml"/><Relationship Id="rId17" Type="http://schemas.openxmlformats.org/officeDocument/2006/relationships/slideLayout" Target="../slideLayouts/slideLayout68.xml"/><Relationship Id="rId18" Type="http://schemas.openxmlformats.org/officeDocument/2006/relationships/theme" Target="../theme/theme4.xml"/><Relationship Id="rId19" Type="http://schemas.openxmlformats.org/officeDocument/2006/relationships/image" Target="../media/image1.png"/><Relationship Id="rId1" Type="http://schemas.openxmlformats.org/officeDocument/2006/relationships/slideLayout" Target="../slideLayouts/slideLayout52.xml"/><Relationship Id="rId2" Type="http://schemas.openxmlformats.org/officeDocument/2006/relationships/slideLayout" Target="../slideLayouts/slideLayout53.xml"/><Relationship Id="rId3" Type="http://schemas.openxmlformats.org/officeDocument/2006/relationships/slideLayout" Target="../slideLayouts/slideLayout54.xml"/><Relationship Id="rId4" Type="http://schemas.openxmlformats.org/officeDocument/2006/relationships/slideLayout" Target="../slideLayouts/slideLayout55.xml"/><Relationship Id="rId5" Type="http://schemas.openxmlformats.org/officeDocument/2006/relationships/slideLayout" Target="../slideLayouts/slideLayout56.xml"/><Relationship Id="rId6" Type="http://schemas.openxmlformats.org/officeDocument/2006/relationships/slideLayout" Target="../slideLayouts/slideLayout57.xml"/><Relationship Id="rId7" Type="http://schemas.openxmlformats.org/officeDocument/2006/relationships/slideLayout" Target="../slideLayouts/slideLayout58.xml"/><Relationship Id="rId8" Type="http://schemas.openxmlformats.org/officeDocument/2006/relationships/slideLayout" Target="../slideLayouts/slideLayout59.xml"/><Relationship Id="rId9" Type="http://schemas.openxmlformats.org/officeDocument/2006/relationships/slideLayout" Target="../slideLayouts/slideLayout60.xml"/><Relationship Id="rId10"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14/10/19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pPr/>
              <a:t>14/10/19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762867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pPr/>
              <a:t>14/10/19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75826612"/>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pPr/>
              <a:t>14/10/19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26897659"/>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716" y="2733709"/>
            <a:ext cx="8565740" cy="1373070"/>
          </a:xfrm>
        </p:spPr>
        <p:txBody>
          <a:bodyPr/>
          <a:lstStyle/>
          <a:p>
            <a:pPr algn="ctr"/>
            <a:r>
              <a:rPr lang="en-US" sz="3600" b="1" dirty="0" smtClean="0">
                <a:latin typeface="Batang" pitchFamily="18" charset="-127"/>
                <a:ea typeface="Batang" pitchFamily="18" charset="-127"/>
              </a:rPr>
              <a:t>Role of Information Technology in the Formation of Academic Attitude of Primary School Students</a:t>
            </a:r>
            <a:endParaRPr lang="en-US" sz="3600" dirty="0">
              <a:solidFill>
                <a:schemeClr val="bg1"/>
              </a:solidFill>
              <a:latin typeface="Batang" pitchFamily="18" charset="-127"/>
              <a:ea typeface="Batang" pitchFamily="18" charset="-127"/>
            </a:endParaRPr>
          </a:p>
        </p:txBody>
      </p:sp>
      <p:sp>
        <p:nvSpPr>
          <p:cNvPr id="3" name="Subtitle 2"/>
          <p:cNvSpPr>
            <a:spLocks noGrp="1"/>
          </p:cNvSpPr>
          <p:nvPr>
            <p:ph type="subTitle" idx="1"/>
          </p:nvPr>
        </p:nvSpPr>
        <p:spPr>
          <a:xfrm>
            <a:off x="3629451" y="4394039"/>
            <a:ext cx="5261316" cy="2006761"/>
          </a:xfrm>
        </p:spPr>
        <p:txBody>
          <a:bodyPr>
            <a:noAutofit/>
          </a:bodyPr>
          <a:lstStyle/>
          <a:p>
            <a:pPr>
              <a:lnSpc>
                <a:spcPct val="100000"/>
              </a:lnSpc>
              <a:spcBef>
                <a:spcPts val="600"/>
              </a:spcBef>
            </a:pPr>
            <a:r>
              <a:rPr lang="en-US" sz="2400" b="1" dirty="0" smtClean="0">
                <a:latin typeface="Aharoni" pitchFamily="2" charset="-79"/>
                <a:ea typeface="Batang" pitchFamily="18" charset="-127"/>
                <a:cs typeface="Aharoni" pitchFamily="2" charset="-79"/>
              </a:rPr>
              <a:t>AAOU-2019(Lahore)</a:t>
            </a:r>
          </a:p>
          <a:p>
            <a:pPr>
              <a:lnSpc>
                <a:spcPct val="100000"/>
              </a:lnSpc>
              <a:spcBef>
                <a:spcPts val="600"/>
              </a:spcBef>
            </a:pPr>
            <a:r>
              <a:rPr lang="en-US" sz="2400" b="1" dirty="0" smtClean="0">
                <a:latin typeface="Aharoni" pitchFamily="2" charset="-79"/>
                <a:ea typeface="Batang" pitchFamily="18" charset="-127"/>
                <a:cs typeface="Aharoni" pitchFamily="2" charset="-79"/>
              </a:rPr>
              <a:t>By</a:t>
            </a:r>
          </a:p>
          <a:p>
            <a:pPr>
              <a:lnSpc>
                <a:spcPct val="100000"/>
              </a:lnSpc>
              <a:spcBef>
                <a:spcPts val="600"/>
              </a:spcBef>
            </a:pPr>
            <a:r>
              <a:rPr lang="en-US" sz="2400" b="1" dirty="0" smtClean="0">
                <a:latin typeface="Aharoni" pitchFamily="2" charset="-79"/>
                <a:ea typeface="Batang" pitchFamily="18" charset="-127"/>
                <a:cs typeface="Aharoni" pitchFamily="2" charset="-79"/>
              </a:rPr>
              <a:t>Dr </a:t>
            </a:r>
            <a:r>
              <a:rPr lang="en-US" sz="2400" b="1" dirty="0" err="1" smtClean="0">
                <a:latin typeface="Aharoni" pitchFamily="2" charset="-79"/>
                <a:ea typeface="Batang" pitchFamily="18" charset="-127"/>
                <a:cs typeface="Aharoni" pitchFamily="2" charset="-79"/>
              </a:rPr>
              <a:t>Nargis</a:t>
            </a:r>
            <a:r>
              <a:rPr lang="en-US" sz="2400" b="1" dirty="0" smtClean="0">
                <a:latin typeface="Aharoni" pitchFamily="2" charset="-79"/>
                <a:ea typeface="Batang" pitchFamily="18" charset="-127"/>
                <a:cs typeface="Aharoni" pitchFamily="2" charset="-79"/>
              </a:rPr>
              <a:t> </a:t>
            </a:r>
            <a:r>
              <a:rPr lang="en-US" sz="2400" b="1" dirty="0" err="1" smtClean="0">
                <a:latin typeface="Aharoni" pitchFamily="2" charset="-79"/>
                <a:ea typeface="Batang" pitchFamily="18" charset="-127"/>
                <a:cs typeface="Aharoni" pitchFamily="2" charset="-79"/>
              </a:rPr>
              <a:t>Abbas</a:t>
            </a:r>
            <a:endParaRPr lang="en-US" sz="2400" b="1" dirty="0" smtClean="0">
              <a:latin typeface="Aharoni" pitchFamily="2" charset="-79"/>
              <a:ea typeface="Batang" pitchFamily="18" charset="-127"/>
              <a:cs typeface="Aharoni" pitchFamily="2" charset="-79"/>
            </a:endParaRPr>
          </a:p>
          <a:p>
            <a:pPr>
              <a:lnSpc>
                <a:spcPct val="100000"/>
              </a:lnSpc>
              <a:spcBef>
                <a:spcPts val="600"/>
              </a:spcBef>
            </a:pPr>
            <a:r>
              <a:rPr lang="en-US" sz="2400" b="1" dirty="0" smtClean="0">
                <a:latin typeface="Aharoni" pitchFamily="2" charset="-79"/>
                <a:ea typeface="Batang" pitchFamily="18" charset="-127"/>
                <a:cs typeface="Aharoni" pitchFamily="2" charset="-79"/>
              </a:rPr>
              <a:t>Ms. </a:t>
            </a:r>
            <a:r>
              <a:rPr lang="en-US" sz="2400" b="1" dirty="0" err="1" smtClean="0">
                <a:latin typeface="Aharoni" pitchFamily="2" charset="-79"/>
                <a:ea typeface="Batang" pitchFamily="18" charset="-127"/>
                <a:cs typeface="Aharoni" pitchFamily="2" charset="-79"/>
              </a:rPr>
              <a:t>Farhat</a:t>
            </a:r>
            <a:r>
              <a:rPr lang="en-US" sz="2400" b="1" dirty="0" smtClean="0">
                <a:latin typeface="Aharoni" pitchFamily="2" charset="-79"/>
                <a:ea typeface="Batang" pitchFamily="18" charset="-127"/>
                <a:cs typeface="Aharoni" pitchFamily="2" charset="-79"/>
              </a:rPr>
              <a:t> </a:t>
            </a:r>
            <a:r>
              <a:rPr lang="en-US" sz="2400" b="1" dirty="0" err="1" smtClean="0">
                <a:latin typeface="Aharoni" pitchFamily="2" charset="-79"/>
                <a:ea typeface="Batang" pitchFamily="18" charset="-127"/>
                <a:cs typeface="Aharoni" pitchFamily="2" charset="-79"/>
              </a:rPr>
              <a:t>Abbas</a:t>
            </a:r>
            <a:endParaRPr lang="en-US" sz="2400" b="1" dirty="0" smtClean="0">
              <a:latin typeface="Aharoni" pitchFamily="2" charset="-79"/>
              <a:ea typeface="Batang" pitchFamily="18" charset="-127"/>
              <a:cs typeface="Aharoni" pitchFamily="2" charset="-79"/>
            </a:endParaRPr>
          </a:p>
          <a:p>
            <a:pPr>
              <a:lnSpc>
                <a:spcPct val="100000"/>
              </a:lnSpc>
              <a:spcBef>
                <a:spcPts val="600"/>
              </a:spcBef>
            </a:pPr>
            <a:r>
              <a:rPr lang="en-US" sz="2400" b="1" dirty="0" smtClean="0">
                <a:latin typeface="Aharoni" pitchFamily="2" charset="-79"/>
                <a:ea typeface="Batang" pitchFamily="18" charset="-127"/>
                <a:cs typeface="Aharoni" pitchFamily="2" charset="-79"/>
              </a:rPr>
              <a:t>Ms. </a:t>
            </a:r>
            <a:r>
              <a:rPr lang="en-US" sz="2400" b="1" dirty="0" err="1" smtClean="0">
                <a:latin typeface="Aharoni" pitchFamily="2" charset="-79"/>
                <a:ea typeface="Batang" pitchFamily="18" charset="-127"/>
                <a:cs typeface="Aharoni" pitchFamily="2" charset="-79"/>
              </a:rPr>
              <a:t>Sameen</a:t>
            </a:r>
            <a:r>
              <a:rPr lang="en-US" sz="2400" b="1" dirty="0" smtClean="0">
                <a:latin typeface="Aharoni" pitchFamily="2" charset="-79"/>
                <a:ea typeface="Batang" pitchFamily="18" charset="-127"/>
                <a:cs typeface="Aharoni" pitchFamily="2" charset="-79"/>
              </a:rPr>
              <a:t> </a:t>
            </a:r>
            <a:r>
              <a:rPr lang="en-US" sz="2400" b="1" dirty="0" err="1" smtClean="0">
                <a:latin typeface="Aharoni" pitchFamily="2" charset="-79"/>
                <a:ea typeface="Batang" pitchFamily="18" charset="-127"/>
                <a:cs typeface="Aharoni" pitchFamily="2" charset="-79"/>
              </a:rPr>
              <a:t>Gul</a:t>
            </a:r>
            <a:endParaRPr lang="en-US" sz="2400" b="1" dirty="0">
              <a:latin typeface="Aharoni" pitchFamily="2" charset="-79"/>
              <a:ea typeface="Batang" pitchFamily="18" charset="-127"/>
              <a:cs typeface="Aharoni" pitchFamily="2" charset="-79"/>
            </a:endParaRPr>
          </a:p>
        </p:txBody>
      </p:sp>
    </p:spTree>
    <p:extLst>
      <p:ext uri="{BB962C8B-B14F-4D97-AF65-F5344CB8AC3E}">
        <p14:creationId xmlns:p14="http://schemas.microsoft.com/office/powerpoint/2010/main" val="32892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Methodology</a:t>
            </a:r>
            <a:endParaRPr lang="en-US" dirty="0"/>
          </a:p>
        </p:txBody>
      </p:sp>
    </p:spTree>
    <p:extLst>
      <p:ext uri="{BB962C8B-B14F-4D97-AF65-F5344CB8AC3E}">
        <p14:creationId xmlns:p14="http://schemas.microsoft.com/office/powerpoint/2010/main" val="3263914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7858" y="1312605"/>
            <a:ext cx="8901219" cy="5078313"/>
          </a:xfrm>
          <a:prstGeom prst="rect">
            <a:avLst/>
          </a:prstGeom>
          <a:noFill/>
        </p:spPr>
        <p:txBody>
          <a:bodyPr wrap="square" rtlCol="0">
            <a:spAutoFit/>
          </a:bodyPr>
          <a:lstStyle/>
          <a:p>
            <a:r>
              <a:rPr lang="en-US" sz="3600" dirty="0" smtClean="0">
                <a:latin typeface="Comic Sans MS" pitchFamily="66" charset="0"/>
              </a:rPr>
              <a:t>A  Quantitative Survey research design was used to conduct this study in public sector primary schools of Sargodha district of Punjab. </a:t>
            </a:r>
          </a:p>
          <a:p>
            <a:endParaRPr lang="en-US" sz="3600" dirty="0" smtClean="0">
              <a:latin typeface="Comic Sans MS" pitchFamily="66" charset="0"/>
            </a:endParaRPr>
          </a:p>
          <a:p>
            <a:r>
              <a:rPr lang="en-US" sz="3600" dirty="0" smtClean="0">
                <a:latin typeface="Comic Sans MS" pitchFamily="66" charset="0"/>
              </a:rPr>
              <a:t>In this study mainly two variables were investigated, the use of technology tools and academic attitude of students. </a:t>
            </a:r>
          </a:p>
          <a:p>
            <a:endParaRPr lang="en-US" sz="3600" dirty="0" smtClean="0">
              <a:latin typeface="Comic Sans MS" pitchFamily="66"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Instrument</a:t>
            </a:r>
            <a:endParaRPr lang="en-US" dirty="0"/>
          </a:p>
        </p:txBody>
      </p:sp>
      <p:sp>
        <p:nvSpPr>
          <p:cNvPr id="3" name="Content Placeholder 2"/>
          <p:cNvSpPr>
            <a:spLocks noGrp="1"/>
          </p:cNvSpPr>
          <p:nvPr>
            <p:ph sz="half" idx="1"/>
          </p:nvPr>
        </p:nvSpPr>
        <p:spPr>
          <a:xfrm>
            <a:off x="126607" y="2025744"/>
            <a:ext cx="5458265" cy="4051495"/>
          </a:xfrm>
        </p:spPr>
        <p:txBody>
          <a:bodyPr>
            <a:noAutofit/>
          </a:bodyPr>
          <a:lstStyle/>
          <a:p>
            <a:pPr marL="514350" indent="-514350">
              <a:buFont typeface="+mj-lt"/>
              <a:buAutoNum type="arabicPeriod"/>
            </a:pPr>
            <a:r>
              <a:rPr lang="en-US" sz="3200" b="1" dirty="0" smtClean="0">
                <a:latin typeface="Arial Black" pitchFamily="34" charset="0"/>
              </a:rPr>
              <a:t>Information Technology Usage</a:t>
            </a:r>
          </a:p>
          <a:p>
            <a:pPr marL="1028700" lvl="1" indent="-571500">
              <a:buFont typeface="+mj-lt"/>
              <a:buAutoNum type="romanLcPeriod"/>
            </a:pPr>
            <a:r>
              <a:rPr lang="en-US" sz="2800" dirty="0" smtClean="0"/>
              <a:t>Use of various types of IT tools</a:t>
            </a:r>
          </a:p>
          <a:p>
            <a:pPr marL="1028700" lvl="1" indent="-571500">
              <a:buFont typeface="+mj-lt"/>
              <a:buAutoNum type="romanLcPeriod"/>
            </a:pPr>
            <a:r>
              <a:rPr lang="en-US" sz="2800" dirty="0" smtClean="0"/>
              <a:t>Frequency of usage of IT tools</a:t>
            </a:r>
          </a:p>
          <a:p>
            <a:pPr marL="1028700" lvl="1" indent="-571500">
              <a:buFont typeface="+mj-lt"/>
              <a:buAutoNum type="romanLcPeriod"/>
            </a:pPr>
            <a:r>
              <a:rPr lang="en-US" sz="2800" dirty="0" smtClean="0"/>
              <a:t>Students’ engagement with IT tools</a:t>
            </a:r>
          </a:p>
          <a:p>
            <a:endParaRPr lang="en-US" sz="3200" dirty="0"/>
          </a:p>
        </p:txBody>
      </p:sp>
      <p:sp>
        <p:nvSpPr>
          <p:cNvPr id="4" name="Content Placeholder 3"/>
          <p:cNvSpPr>
            <a:spLocks noGrp="1"/>
          </p:cNvSpPr>
          <p:nvPr>
            <p:ph sz="half" idx="2"/>
          </p:nvPr>
        </p:nvSpPr>
        <p:spPr>
          <a:xfrm>
            <a:off x="6227183" y="3938995"/>
            <a:ext cx="5688152" cy="2883877"/>
          </a:xfrm>
        </p:spPr>
        <p:txBody>
          <a:bodyPr>
            <a:normAutofit/>
          </a:bodyPr>
          <a:lstStyle/>
          <a:p>
            <a:pPr marL="742950" indent="-742950">
              <a:buFont typeface="+mj-lt"/>
              <a:buAutoNum type="arabicPeriod" startAt="2"/>
            </a:pPr>
            <a:r>
              <a:rPr lang="en-US" sz="3600" b="1" dirty="0" smtClean="0">
                <a:latin typeface="Arial Black" pitchFamily="34" charset="0"/>
              </a:rPr>
              <a:t>Academic attitude </a:t>
            </a:r>
          </a:p>
          <a:p>
            <a:pPr marL="1028700" lvl="1" indent="-571500">
              <a:buFont typeface="+mj-lt"/>
              <a:buAutoNum type="romanLcPeriod"/>
            </a:pPr>
            <a:r>
              <a:rPr lang="en-US" sz="3200" dirty="0" smtClean="0"/>
              <a:t>Active learner</a:t>
            </a:r>
          </a:p>
          <a:p>
            <a:pPr marL="1028700" lvl="1" indent="-571500">
              <a:buFont typeface="+mj-lt"/>
              <a:buAutoNum type="romanLcPeriod"/>
            </a:pPr>
            <a:r>
              <a:rPr lang="en-US" sz="3200" dirty="0" smtClean="0"/>
              <a:t>Intrinsic motivation</a:t>
            </a:r>
          </a:p>
          <a:p>
            <a:pPr marL="1028700" lvl="1" indent="-571500">
              <a:buFont typeface="+mj-lt"/>
              <a:buAutoNum type="romanLcPeriod"/>
            </a:pPr>
            <a:r>
              <a:rPr lang="en-US" sz="3200" dirty="0" smtClean="0"/>
              <a:t>Learning attitude</a:t>
            </a:r>
            <a:endParaRPr lang="en-US" sz="3200" dirty="0"/>
          </a:p>
        </p:txBody>
      </p:sp>
      <p:sp>
        <p:nvSpPr>
          <p:cNvPr id="6" name="Oval 5"/>
          <p:cNvSpPr/>
          <p:nvPr/>
        </p:nvSpPr>
        <p:spPr>
          <a:xfrm>
            <a:off x="6428935" y="900333"/>
            <a:ext cx="5303520" cy="29401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58929" y="1322363"/>
            <a:ext cx="4515729" cy="2262158"/>
          </a:xfrm>
          <a:prstGeom prst="rect">
            <a:avLst/>
          </a:prstGeom>
          <a:noFill/>
        </p:spPr>
        <p:txBody>
          <a:bodyPr wrap="square" rtlCol="0">
            <a:spAutoFit/>
          </a:bodyPr>
          <a:lstStyle/>
          <a:p>
            <a:r>
              <a:rPr lang="en-US" sz="2200" dirty="0" smtClean="0">
                <a:solidFill>
                  <a:schemeClr val="bg1"/>
                </a:solidFill>
                <a:latin typeface="Comic Sans MS" pitchFamily="66" charset="0"/>
              </a:rPr>
              <a:t>Research Instrument was developed.</a:t>
            </a:r>
          </a:p>
          <a:p>
            <a:pPr>
              <a:buFont typeface="Arial" pitchFamily="34" charset="0"/>
              <a:buChar char="•"/>
            </a:pPr>
            <a:r>
              <a:rPr lang="en-US" sz="2200" dirty="0" smtClean="0">
                <a:solidFill>
                  <a:schemeClr val="bg1"/>
                </a:solidFill>
                <a:latin typeface="Comic Sans MS" pitchFamily="66" charset="0"/>
              </a:rPr>
              <a:t>Factors were explored through EFA technique.</a:t>
            </a:r>
          </a:p>
          <a:p>
            <a:endParaRPr lang="en-US" sz="900" dirty="0" smtClean="0">
              <a:solidFill>
                <a:schemeClr val="bg1"/>
              </a:solidFill>
              <a:latin typeface="Comic Sans MS" pitchFamily="66" charset="0"/>
            </a:endParaRPr>
          </a:p>
          <a:p>
            <a:pPr>
              <a:buFont typeface="Arial" pitchFamily="34" charset="0"/>
              <a:buChar char="•"/>
            </a:pPr>
            <a:r>
              <a:rPr lang="en-US" sz="2200" dirty="0" smtClean="0">
                <a:solidFill>
                  <a:schemeClr val="bg1"/>
                </a:solidFill>
                <a:latin typeface="Comic Sans MS" pitchFamily="66" charset="0"/>
              </a:rPr>
              <a:t>Later, model was verified through CFA technique.</a:t>
            </a:r>
            <a:endParaRPr lang="en-US" sz="2200" dirty="0">
              <a:solidFill>
                <a:schemeClr val="bg1"/>
              </a:solidFill>
              <a:latin typeface="Comic Sans MS" pitchFamily="66"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2000"/>
                                        <p:tgtEl>
                                          <p:spTgt spid="4">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fade">
                                      <p:cBhvr>
                                        <p:cTn id="24" dur="2000"/>
                                        <p:tgtEl>
                                          <p:spTgt spid="4">
                                            <p:txEl>
                                              <p:pRg st="1" end="1"/>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2000"/>
                                        <p:tgtEl>
                                          <p:spTgt spid="4">
                                            <p:txEl>
                                              <p:pRg st="2" end="2"/>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fade">
                                      <p:cBhvr>
                                        <p:cTn id="30" dur="2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down)">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P spid="6"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Population and Sampling</a:t>
            </a:r>
            <a:endParaRPr lang="en-US" dirty="0">
              <a:latin typeface="Arial Black" pitchFamily="34" charset="0"/>
            </a:endParaRPr>
          </a:p>
        </p:txBody>
      </p:sp>
      <p:sp>
        <p:nvSpPr>
          <p:cNvPr id="4" name="Content Placeholder 3"/>
          <p:cNvSpPr>
            <a:spLocks noGrp="1"/>
          </p:cNvSpPr>
          <p:nvPr>
            <p:ph sz="half" idx="2"/>
          </p:nvPr>
        </p:nvSpPr>
        <p:spPr>
          <a:xfrm>
            <a:off x="0" y="1988999"/>
            <a:ext cx="4698355" cy="2906179"/>
          </a:xfrm>
        </p:spPr>
        <p:txBody>
          <a:bodyPr>
            <a:normAutofit lnSpcReduction="10000"/>
          </a:bodyPr>
          <a:lstStyle/>
          <a:p>
            <a:r>
              <a:rPr lang="en-US" dirty="0" smtClean="0"/>
              <a:t>Stratified sampling technique was adopted to draw the sample. </a:t>
            </a:r>
          </a:p>
          <a:p>
            <a:r>
              <a:rPr lang="en-US" dirty="0" smtClean="0"/>
              <a:t>At first stage, three out of 7 </a:t>
            </a:r>
            <a:r>
              <a:rPr lang="en-US" dirty="0" err="1" smtClean="0"/>
              <a:t>Tehsils</a:t>
            </a:r>
            <a:r>
              <a:rPr lang="en-US" dirty="0" smtClean="0"/>
              <a:t> were selected randomly;</a:t>
            </a:r>
          </a:p>
          <a:p>
            <a:pPr lvl="1"/>
            <a:r>
              <a:rPr lang="en-US" dirty="0" smtClean="0"/>
              <a:t>Sargodha (353 primary schools)</a:t>
            </a:r>
          </a:p>
          <a:p>
            <a:pPr lvl="1"/>
            <a:r>
              <a:rPr lang="en-US" dirty="0" err="1" smtClean="0"/>
              <a:t>Kotmomin</a:t>
            </a:r>
            <a:r>
              <a:rPr lang="en-US" dirty="0" smtClean="0"/>
              <a:t> (189 primary schools)</a:t>
            </a:r>
          </a:p>
          <a:p>
            <a:pPr lvl="1"/>
            <a:r>
              <a:rPr lang="en-US" dirty="0" err="1" smtClean="0"/>
              <a:t>Sahiwal</a:t>
            </a:r>
            <a:r>
              <a:rPr lang="en-US" dirty="0" smtClean="0"/>
              <a:t> (173 primary schools)</a:t>
            </a:r>
            <a:endParaRPr lang="en-US" dirty="0"/>
          </a:p>
        </p:txBody>
      </p:sp>
      <p:sp>
        <p:nvSpPr>
          <p:cNvPr id="6" name="Content Placeholder 5"/>
          <p:cNvSpPr>
            <a:spLocks noGrp="1"/>
          </p:cNvSpPr>
          <p:nvPr>
            <p:ph sz="quarter" idx="4"/>
          </p:nvPr>
        </p:nvSpPr>
        <p:spPr>
          <a:xfrm>
            <a:off x="4595318" y="2593907"/>
            <a:ext cx="3409199" cy="2779947"/>
          </a:xfrm>
        </p:spPr>
        <p:txBody>
          <a:bodyPr>
            <a:normAutofit/>
          </a:bodyPr>
          <a:lstStyle/>
          <a:p>
            <a:r>
              <a:rPr lang="en-US" dirty="0" smtClean="0"/>
              <a:t>At the second stage, 10% of primary public schools from each </a:t>
            </a:r>
            <a:r>
              <a:rPr lang="en-US" dirty="0" err="1" smtClean="0"/>
              <a:t>tehsil</a:t>
            </a:r>
            <a:r>
              <a:rPr lang="en-US" dirty="0" smtClean="0"/>
              <a:t> (71 primary schools), including both Male and Female schools were selected as sample.</a:t>
            </a:r>
            <a:endParaRPr lang="en-US" dirty="0"/>
          </a:p>
        </p:txBody>
      </p:sp>
      <p:sp>
        <p:nvSpPr>
          <p:cNvPr id="9" name="TextBox 8"/>
          <p:cNvSpPr txBox="1"/>
          <p:nvPr/>
        </p:nvSpPr>
        <p:spPr>
          <a:xfrm>
            <a:off x="8370276" y="3446572"/>
            <a:ext cx="3821723" cy="3416320"/>
          </a:xfrm>
          <a:prstGeom prst="rect">
            <a:avLst/>
          </a:prstGeom>
          <a:noFill/>
        </p:spPr>
        <p:txBody>
          <a:bodyPr wrap="square" rtlCol="0">
            <a:spAutoFit/>
          </a:bodyPr>
          <a:lstStyle/>
          <a:p>
            <a:r>
              <a:rPr lang="en-US" sz="2400" dirty="0" smtClean="0">
                <a:latin typeface="Comic Sans MS" pitchFamily="66" charset="0"/>
              </a:rPr>
              <a:t>Lastly, 10% of the 5</a:t>
            </a:r>
            <a:r>
              <a:rPr lang="en-US" sz="2400" baseline="30000" dirty="0" smtClean="0">
                <a:latin typeface="Comic Sans MS" pitchFamily="66" charset="0"/>
              </a:rPr>
              <a:t>th</a:t>
            </a:r>
            <a:r>
              <a:rPr lang="en-US" sz="2400" dirty="0" smtClean="0">
                <a:latin typeface="Comic Sans MS" pitchFamily="66" charset="0"/>
              </a:rPr>
              <a:t> grade students from each school were selected randomly. Total 500 male and female students of public primary schools of Sargodha district is the sample of this study.</a:t>
            </a:r>
            <a:endParaRPr lang="en-US" sz="2400" dirty="0">
              <a:latin typeface="Comic Sans MS" pitchFamily="66" charset="0"/>
            </a:endParaRPr>
          </a:p>
        </p:txBody>
      </p:sp>
      <p:sp>
        <p:nvSpPr>
          <p:cNvPr id="10" name="Curved Up Arrow 9"/>
          <p:cNvSpPr/>
          <p:nvPr/>
        </p:nvSpPr>
        <p:spPr>
          <a:xfrm rot="904780">
            <a:off x="2428583" y="5209768"/>
            <a:ext cx="2646861" cy="94473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Down Arrow 10"/>
          <p:cNvSpPr/>
          <p:nvPr/>
        </p:nvSpPr>
        <p:spPr>
          <a:xfrm rot="1326729">
            <a:off x="7680960" y="2110145"/>
            <a:ext cx="2082018" cy="90033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down)">
                                      <p:cBhvr>
                                        <p:cTn id="15" dur="500"/>
                                        <p:tgtEl>
                                          <p:spTgt spid="4">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ipe(down)">
                                      <p:cBhvr>
                                        <p:cTn id="18" dur="500"/>
                                        <p:tgtEl>
                                          <p:spTgt spid="4">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wipe(down)">
                                      <p:cBhvr>
                                        <p:cTn id="21" dur="500"/>
                                        <p:tgtEl>
                                          <p:spTgt spid="4">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down)">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fade">
                                      <p:cBhvr>
                                        <p:cTn id="29" dur="2000"/>
                                        <p:tgtEl>
                                          <p:spTgt spid="6">
                                            <p:txEl>
                                              <p:pRg st="0" end="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2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fade">
                                      <p:cBhvr>
                                        <p:cTn id="37"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9" grpId="0" build="allAtOnce"/>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Results and Findings</a:t>
            </a:r>
            <a:endParaRPr lang="en-US" dirty="0"/>
          </a:p>
        </p:txBody>
      </p:sp>
    </p:spTree>
    <p:extLst>
      <p:ext uri="{BB962C8B-B14F-4D97-AF65-F5344CB8AC3E}">
        <p14:creationId xmlns:p14="http://schemas.microsoft.com/office/powerpoint/2010/main" val="2062253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Table 1</a:t>
            </a:r>
            <a:r>
              <a:rPr lang="en-US" dirty="0" smtClean="0"/>
              <a:t>: Respondents’ demographic </a:t>
            </a:r>
            <a:endParaRPr lang="en-US" dirty="0"/>
          </a:p>
        </p:txBody>
      </p:sp>
      <p:graphicFrame>
        <p:nvGraphicFramePr>
          <p:cNvPr id="4" name="Content Placeholder 3"/>
          <p:cNvGraphicFramePr>
            <a:graphicFrameLocks noGrp="1"/>
          </p:cNvGraphicFramePr>
          <p:nvPr>
            <p:ph idx="1"/>
          </p:nvPr>
        </p:nvGraphicFramePr>
        <p:xfrm>
          <a:off x="681038" y="2083576"/>
          <a:ext cx="9349227" cy="4719320"/>
        </p:xfrm>
        <a:graphic>
          <a:graphicData uri="http://schemas.openxmlformats.org/drawingml/2006/table">
            <a:tbl>
              <a:tblPr firstRow="1" bandRow="1">
                <a:tableStyleId>{5C22544A-7EE6-4342-B048-85BDC9FD1C3A}</a:tableStyleId>
              </a:tblPr>
              <a:tblGrid>
                <a:gridCol w="3116409"/>
                <a:gridCol w="2842504"/>
                <a:gridCol w="3390314"/>
              </a:tblGrid>
              <a:tr h="370840">
                <a:tc>
                  <a:txBody>
                    <a:bodyPr/>
                    <a:lstStyle/>
                    <a:p>
                      <a:pPr marL="0" marR="0" algn="just">
                        <a:lnSpc>
                          <a:spcPct val="150000"/>
                        </a:lnSpc>
                        <a:spcBef>
                          <a:spcPts val="600"/>
                        </a:spcBef>
                        <a:spcAft>
                          <a:spcPts val="600"/>
                        </a:spcAft>
                      </a:pPr>
                      <a:r>
                        <a:rPr lang="en-US" sz="2800" b="1" dirty="0">
                          <a:solidFill>
                            <a:srgbClr val="000000"/>
                          </a:solidFill>
                          <a:latin typeface="Comic Sans MS" pitchFamily="66" charset="0"/>
                          <a:ea typeface="Times New Roman"/>
                          <a:cs typeface="Times New Roman"/>
                        </a:rPr>
                        <a:t>Variables</a:t>
                      </a:r>
                      <a:endParaRPr lang="en-US" sz="2800" dirty="0">
                        <a:latin typeface="Comic Sans MS" pitchFamily="66" charset="0"/>
                        <a:ea typeface="Calibri"/>
                        <a:cs typeface="Times New Roman"/>
                      </a:endParaRPr>
                    </a:p>
                  </a:txBody>
                  <a:tcPr marL="68580" marR="68580" marT="0" marB="0" anchor="ctr"/>
                </a:tc>
                <a:tc>
                  <a:txBody>
                    <a:bodyPr/>
                    <a:lstStyle/>
                    <a:p>
                      <a:pPr marL="0" marR="0" algn="ctr">
                        <a:lnSpc>
                          <a:spcPct val="150000"/>
                        </a:lnSpc>
                        <a:spcBef>
                          <a:spcPts val="600"/>
                        </a:spcBef>
                        <a:spcAft>
                          <a:spcPts val="600"/>
                        </a:spcAft>
                      </a:pPr>
                      <a:r>
                        <a:rPr lang="en-US" sz="2800" b="1" dirty="0">
                          <a:solidFill>
                            <a:srgbClr val="000000"/>
                          </a:solidFill>
                          <a:latin typeface="Comic Sans MS" pitchFamily="66" charset="0"/>
                          <a:ea typeface="Times New Roman"/>
                          <a:cs typeface="Times New Roman"/>
                        </a:rPr>
                        <a:t>Frequency</a:t>
                      </a:r>
                      <a:endParaRPr lang="en-US" sz="2800" dirty="0">
                        <a:latin typeface="Comic Sans MS" pitchFamily="66" charset="0"/>
                        <a:ea typeface="Calibri"/>
                        <a:cs typeface="Times New Roman"/>
                      </a:endParaRPr>
                    </a:p>
                  </a:txBody>
                  <a:tcPr marL="68580" marR="68580" marT="0" marB="0" anchor="ctr"/>
                </a:tc>
                <a:tc>
                  <a:txBody>
                    <a:bodyPr/>
                    <a:lstStyle/>
                    <a:p>
                      <a:pPr marL="0" marR="0" algn="ctr">
                        <a:lnSpc>
                          <a:spcPct val="150000"/>
                        </a:lnSpc>
                        <a:spcBef>
                          <a:spcPts val="600"/>
                        </a:spcBef>
                        <a:spcAft>
                          <a:spcPts val="600"/>
                        </a:spcAft>
                      </a:pPr>
                      <a:r>
                        <a:rPr lang="en-US" sz="2800" b="1" dirty="0">
                          <a:solidFill>
                            <a:srgbClr val="000000"/>
                          </a:solidFill>
                          <a:latin typeface="Comic Sans MS" pitchFamily="66" charset="0"/>
                          <a:ea typeface="Times New Roman"/>
                          <a:cs typeface="Times New Roman"/>
                        </a:rPr>
                        <a:t>Percentage</a:t>
                      </a:r>
                      <a:endParaRPr lang="en-US" sz="2800" dirty="0">
                        <a:latin typeface="Comic Sans MS" pitchFamily="66" charset="0"/>
                        <a:ea typeface="Calibri"/>
                        <a:cs typeface="Times New Roman"/>
                      </a:endParaRPr>
                    </a:p>
                  </a:txBody>
                  <a:tcPr marL="68580" marR="68580" marT="0" marB="0" anchor="ctr"/>
                </a:tc>
              </a:tr>
              <a:tr h="370840">
                <a:tc>
                  <a:txBody>
                    <a:bodyPr/>
                    <a:lstStyle/>
                    <a:p>
                      <a:pPr marL="0" marR="0" algn="just">
                        <a:lnSpc>
                          <a:spcPct val="115000"/>
                        </a:lnSpc>
                        <a:spcBef>
                          <a:spcPts val="0"/>
                        </a:spcBef>
                        <a:spcAft>
                          <a:spcPts val="0"/>
                        </a:spcAft>
                      </a:pPr>
                      <a:r>
                        <a:rPr lang="en-US" sz="2000" b="1">
                          <a:solidFill>
                            <a:srgbClr val="000000"/>
                          </a:solidFill>
                          <a:latin typeface="Comic Sans MS" pitchFamily="66" charset="0"/>
                          <a:ea typeface="Times New Roman"/>
                          <a:cs typeface="Times New Roman"/>
                        </a:rPr>
                        <a:t>Gender</a:t>
                      </a:r>
                      <a:endParaRPr lang="en-US" sz="2000">
                        <a:latin typeface="Comic Sans MS" pitchFamily="66" charset="0"/>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2000" dirty="0">
                        <a:latin typeface="Comic Sans MS" pitchFamily="66" charset="0"/>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2000">
                        <a:latin typeface="Comic Sans MS" pitchFamily="66" charset="0"/>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en-US" sz="2000">
                          <a:solidFill>
                            <a:srgbClr val="000000"/>
                          </a:solidFill>
                          <a:latin typeface="Comic Sans MS" pitchFamily="66" charset="0"/>
                          <a:ea typeface="Times New Roman"/>
                          <a:cs typeface="Times New Roman"/>
                        </a:rPr>
                        <a:t>Male </a:t>
                      </a:r>
                      <a:endParaRPr lang="en-US" sz="2000">
                        <a:latin typeface="Comic Sans MS" pitchFamily="66"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solidFill>
                            <a:srgbClr val="000000"/>
                          </a:solidFill>
                          <a:latin typeface="Comic Sans MS" pitchFamily="66" charset="0"/>
                          <a:ea typeface="Times New Roman"/>
                          <a:cs typeface="Times New Roman"/>
                        </a:rPr>
                        <a:t>310</a:t>
                      </a:r>
                      <a:endParaRPr lang="en-US" sz="2000" dirty="0">
                        <a:latin typeface="Comic Sans MS" pitchFamily="66"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a:solidFill>
                            <a:srgbClr val="000000"/>
                          </a:solidFill>
                          <a:latin typeface="Comic Sans MS" pitchFamily="66" charset="0"/>
                          <a:ea typeface="Times New Roman"/>
                          <a:cs typeface="Times New Roman"/>
                        </a:rPr>
                        <a:t>62%</a:t>
                      </a:r>
                      <a:endParaRPr lang="en-US" sz="2000">
                        <a:latin typeface="Comic Sans MS" pitchFamily="66" charset="0"/>
                        <a:ea typeface="Calibri"/>
                        <a:cs typeface="Times New Roman"/>
                      </a:endParaRPr>
                    </a:p>
                  </a:txBody>
                  <a:tcPr marL="68580" marR="68580" marT="0" marB="0" anchor="ctr"/>
                </a:tc>
              </a:tr>
              <a:tr h="370840">
                <a:tc>
                  <a:txBody>
                    <a:bodyPr/>
                    <a:lstStyle/>
                    <a:p>
                      <a:pPr marL="0" marR="0" algn="just">
                        <a:lnSpc>
                          <a:spcPct val="115000"/>
                        </a:lnSpc>
                        <a:spcBef>
                          <a:spcPts val="0"/>
                        </a:spcBef>
                        <a:spcAft>
                          <a:spcPts val="0"/>
                        </a:spcAft>
                      </a:pPr>
                      <a:r>
                        <a:rPr lang="en-US" sz="2000">
                          <a:solidFill>
                            <a:srgbClr val="000000"/>
                          </a:solidFill>
                          <a:latin typeface="Comic Sans MS" pitchFamily="66" charset="0"/>
                          <a:ea typeface="Times New Roman"/>
                          <a:cs typeface="Times New Roman"/>
                        </a:rPr>
                        <a:t>Female</a:t>
                      </a:r>
                      <a:endParaRPr lang="en-US" sz="2000">
                        <a:latin typeface="Comic Sans MS" pitchFamily="66"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solidFill>
                            <a:srgbClr val="000000"/>
                          </a:solidFill>
                          <a:latin typeface="Comic Sans MS" pitchFamily="66" charset="0"/>
                          <a:ea typeface="Times New Roman"/>
                          <a:cs typeface="Times New Roman"/>
                        </a:rPr>
                        <a:t>190</a:t>
                      </a:r>
                      <a:endParaRPr lang="en-US" sz="2000" dirty="0">
                        <a:latin typeface="Comic Sans MS" pitchFamily="66"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a:solidFill>
                            <a:srgbClr val="000000"/>
                          </a:solidFill>
                          <a:latin typeface="Comic Sans MS" pitchFamily="66" charset="0"/>
                          <a:ea typeface="Times New Roman"/>
                          <a:cs typeface="Times New Roman"/>
                        </a:rPr>
                        <a:t>38%</a:t>
                      </a:r>
                      <a:endParaRPr lang="en-US" sz="2000">
                        <a:latin typeface="Comic Sans MS" pitchFamily="66" charset="0"/>
                        <a:ea typeface="Calibri"/>
                        <a:cs typeface="Times New Roman"/>
                      </a:endParaRPr>
                    </a:p>
                  </a:txBody>
                  <a:tcPr marL="68580" marR="68580" marT="0" marB="0" anchor="ctr"/>
                </a:tc>
              </a:tr>
              <a:tr h="370840">
                <a:tc>
                  <a:txBody>
                    <a:bodyPr/>
                    <a:lstStyle/>
                    <a:p>
                      <a:pPr marL="0" marR="0" algn="just">
                        <a:lnSpc>
                          <a:spcPct val="115000"/>
                        </a:lnSpc>
                        <a:spcBef>
                          <a:spcPts val="0"/>
                        </a:spcBef>
                        <a:spcAft>
                          <a:spcPts val="0"/>
                        </a:spcAft>
                      </a:pPr>
                      <a:r>
                        <a:rPr lang="en-US" sz="2000" b="1">
                          <a:solidFill>
                            <a:srgbClr val="000000"/>
                          </a:solidFill>
                          <a:latin typeface="Comic Sans MS" pitchFamily="66" charset="0"/>
                          <a:ea typeface="Times New Roman"/>
                          <a:cs typeface="Times New Roman"/>
                        </a:rPr>
                        <a:t>Tehsils</a:t>
                      </a:r>
                      <a:endParaRPr lang="en-US" sz="2000">
                        <a:latin typeface="Comic Sans MS" pitchFamily="66" charset="0"/>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2000" dirty="0">
                        <a:latin typeface="Comic Sans MS" pitchFamily="66"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2000" dirty="0">
                        <a:latin typeface="Comic Sans MS" pitchFamily="66" charset="0"/>
                        <a:ea typeface="Calibri"/>
                        <a:cs typeface="Times New Roman"/>
                      </a:endParaRPr>
                    </a:p>
                  </a:txBody>
                  <a:tcPr marL="68580" marR="68580" marT="0" marB="0" anchor="ctr"/>
                </a:tc>
              </a:tr>
              <a:tr h="370840">
                <a:tc>
                  <a:txBody>
                    <a:bodyPr/>
                    <a:lstStyle/>
                    <a:p>
                      <a:pPr marL="0" marR="0" algn="just">
                        <a:lnSpc>
                          <a:spcPct val="115000"/>
                        </a:lnSpc>
                        <a:spcBef>
                          <a:spcPts val="0"/>
                        </a:spcBef>
                        <a:spcAft>
                          <a:spcPts val="0"/>
                        </a:spcAft>
                      </a:pPr>
                      <a:r>
                        <a:rPr lang="en-US" sz="2000">
                          <a:solidFill>
                            <a:srgbClr val="000000"/>
                          </a:solidFill>
                          <a:latin typeface="Comic Sans MS" pitchFamily="66" charset="0"/>
                          <a:ea typeface="Times New Roman"/>
                          <a:cs typeface="Times New Roman"/>
                        </a:rPr>
                        <a:t>Sargodha</a:t>
                      </a:r>
                      <a:endParaRPr lang="en-US" sz="2000">
                        <a:latin typeface="Comic Sans MS" pitchFamily="66"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solidFill>
                            <a:srgbClr val="000000"/>
                          </a:solidFill>
                          <a:latin typeface="Comic Sans MS" pitchFamily="66" charset="0"/>
                          <a:ea typeface="Times New Roman"/>
                          <a:cs typeface="Times New Roman"/>
                        </a:rPr>
                        <a:t>190</a:t>
                      </a:r>
                      <a:endParaRPr lang="en-US" sz="2000" dirty="0">
                        <a:latin typeface="Comic Sans MS" pitchFamily="66"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dirty="0">
                          <a:solidFill>
                            <a:srgbClr val="000000"/>
                          </a:solidFill>
                          <a:latin typeface="Comic Sans MS" pitchFamily="66" charset="0"/>
                          <a:ea typeface="Times New Roman"/>
                          <a:cs typeface="Times New Roman"/>
                        </a:rPr>
                        <a:t>38%</a:t>
                      </a:r>
                      <a:endParaRPr lang="en-US" sz="2000" dirty="0">
                        <a:latin typeface="Comic Sans MS" pitchFamily="66" charset="0"/>
                        <a:ea typeface="Calibri"/>
                        <a:cs typeface="Times New Roman"/>
                      </a:endParaRPr>
                    </a:p>
                  </a:txBody>
                  <a:tcPr marL="68580" marR="68580" marT="0" marB="0" anchor="ctr"/>
                </a:tc>
              </a:tr>
              <a:tr h="370840">
                <a:tc>
                  <a:txBody>
                    <a:bodyPr/>
                    <a:lstStyle/>
                    <a:p>
                      <a:pPr marL="0" marR="0" algn="just">
                        <a:lnSpc>
                          <a:spcPct val="115000"/>
                        </a:lnSpc>
                        <a:spcBef>
                          <a:spcPts val="0"/>
                        </a:spcBef>
                        <a:spcAft>
                          <a:spcPts val="0"/>
                        </a:spcAft>
                      </a:pPr>
                      <a:r>
                        <a:rPr lang="en-US" sz="2000">
                          <a:solidFill>
                            <a:srgbClr val="000000"/>
                          </a:solidFill>
                          <a:latin typeface="Comic Sans MS" pitchFamily="66" charset="0"/>
                          <a:ea typeface="Times New Roman"/>
                          <a:cs typeface="Times New Roman"/>
                        </a:rPr>
                        <a:t>Kotmomin</a:t>
                      </a:r>
                      <a:endParaRPr lang="en-US" sz="2000">
                        <a:latin typeface="Comic Sans MS" pitchFamily="66"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latin typeface="Comic Sans MS" pitchFamily="66" charset="0"/>
                          <a:ea typeface="Times New Roman"/>
                          <a:cs typeface="Times New Roman"/>
                        </a:rPr>
                        <a:t>150</a:t>
                      </a:r>
                      <a:endParaRPr lang="en-US" sz="2000">
                        <a:latin typeface="Comic Sans MS" pitchFamily="66"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dirty="0">
                          <a:solidFill>
                            <a:srgbClr val="000000"/>
                          </a:solidFill>
                          <a:latin typeface="Comic Sans MS" pitchFamily="66" charset="0"/>
                          <a:ea typeface="Times New Roman"/>
                          <a:cs typeface="Times New Roman"/>
                        </a:rPr>
                        <a:t>30%</a:t>
                      </a:r>
                      <a:endParaRPr lang="en-US" sz="2000" dirty="0">
                        <a:latin typeface="Comic Sans MS" pitchFamily="66" charset="0"/>
                        <a:ea typeface="Calibri"/>
                        <a:cs typeface="Times New Roman"/>
                      </a:endParaRPr>
                    </a:p>
                  </a:txBody>
                  <a:tcPr marL="68580" marR="68580" marT="0" marB="0" anchor="ctr"/>
                </a:tc>
              </a:tr>
              <a:tr h="370840">
                <a:tc>
                  <a:txBody>
                    <a:bodyPr/>
                    <a:lstStyle/>
                    <a:p>
                      <a:pPr marL="0" marR="0" algn="just">
                        <a:lnSpc>
                          <a:spcPct val="115000"/>
                        </a:lnSpc>
                        <a:spcBef>
                          <a:spcPts val="0"/>
                        </a:spcBef>
                        <a:spcAft>
                          <a:spcPts val="0"/>
                        </a:spcAft>
                      </a:pPr>
                      <a:r>
                        <a:rPr lang="en-US" sz="2000">
                          <a:solidFill>
                            <a:srgbClr val="000000"/>
                          </a:solidFill>
                          <a:latin typeface="Comic Sans MS" pitchFamily="66" charset="0"/>
                          <a:ea typeface="Times New Roman"/>
                          <a:cs typeface="Times New Roman"/>
                        </a:rPr>
                        <a:t>Sahiwal</a:t>
                      </a:r>
                      <a:endParaRPr lang="en-US" sz="2000">
                        <a:latin typeface="Comic Sans MS" pitchFamily="66"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latin typeface="Comic Sans MS" pitchFamily="66" charset="0"/>
                          <a:ea typeface="Times New Roman"/>
                          <a:cs typeface="Times New Roman"/>
                        </a:rPr>
                        <a:t>160</a:t>
                      </a:r>
                      <a:endParaRPr lang="en-US" sz="2000">
                        <a:latin typeface="Comic Sans MS" pitchFamily="66"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dirty="0">
                          <a:solidFill>
                            <a:srgbClr val="000000"/>
                          </a:solidFill>
                          <a:latin typeface="Comic Sans MS" pitchFamily="66" charset="0"/>
                          <a:ea typeface="Times New Roman"/>
                          <a:cs typeface="Times New Roman"/>
                        </a:rPr>
                        <a:t>32%</a:t>
                      </a:r>
                      <a:endParaRPr lang="en-US" sz="2000" dirty="0">
                        <a:latin typeface="Comic Sans MS" pitchFamily="66" charset="0"/>
                        <a:ea typeface="Calibri"/>
                        <a:cs typeface="Times New Roman"/>
                      </a:endParaRPr>
                    </a:p>
                  </a:txBody>
                  <a:tcPr marL="68580" marR="68580" marT="0" marB="0" anchor="ctr"/>
                </a:tc>
              </a:tr>
              <a:tr h="370840">
                <a:tc>
                  <a:txBody>
                    <a:bodyPr/>
                    <a:lstStyle/>
                    <a:p>
                      <a:pPr marL="0" marR="0" algn="just">
                        <a:lnSpc>
                          <a:spcPct val="115000"/>
                        </a:lnSpc>
                        <a:spcBef>
                          <a:spcPts val="0"/>
                        </a:spcBef>
                        <a:spcAft>
                          <a:spcPts val="0"/>
                        </a:spcAft>
                      </a:pPr>
                      <a:r>
                        <a:rPr lang="en-US" sz="2000" b="1">
                          <a:solidFill>
                            <a:srgbClr val="000000"/>
                          </a:solidFill>
                          <a:latin typeface="Comic Sans MS" pitchFamily="66" charset="0"/>
                          <a:ea typeface="Times New Roman"/>
                          <a:cs typeface="Times New Roman"/>
                        </a:rPr>
                        <a:t>Where do you live?</a:t>
                      </a:r>
                      <a:endParaRPr lang="en-US" sz="2000">
                        <a:latin typeface="Comic Sans MS" pitchFamily="66" charset="0"/>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2000">
                        <a:latin typeface="Comic Sans MS" pitchFamily="66" charset="0"/>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2000" dirty="0">
                        <a:latin typeface="Comic Sans MS" pitchFamily="66" charset="0"/>
                        <a:ea typeface="Calibri"/>
                        <a:cs typeface="Times New Roman"/>
                      </a:endParaRPr>
                    </a:p>
                  </a:txBody>
                  <a:tcPr marL="68580" marR="68580" marT="0" marB="0"/>
                </a:tc>
              </a:tr>
              <a:tr h="370840">
                <a:tc>
                  <a:txBody>
                    <a:bodyPr/>
                    <a:lstStyle/>
                    <a:p>
                      <a:pPr marL="0" marR="0" algn="just">
                        <a:lnSpc>
                          <a:spcPct val="115000"/>
                        </a:lnSpc>
                        <a:spcBef>
                          <a:spcPts val="0"/>
                        </a:spcBef>
                        <a:spcAft>
                          <a:spcPts val="0"/>
                        </a:spcAft>
                      </a:pPr>
                      <a:r>
                        <a:rPr lang="en-US" sz="2000">
                          <a:solidFill>
                            <a:srgbClr val="000000"/>
                          </a:solidFill>
                          <a:latin typeface="Comic Sans MS" pitchFamily="66" charset="0"/>
                          <a:ea typeface="Times New Roman"/>
                          <a:cs typeface="Times New Roman"/>
                        </a:rPr>
                        <a:t>City </a:t>
                      </a:r>
                      <a:endParaRPr lang="en-US" sz="2000">
                        <a:latin typeface="Comic Sans MS" pitchFamily="66"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latin typeface="Comic Sans MS" pitchFamily="66" charset="0"/>
                          <a:ea typeface="Times New Roman"/>
                          <a:cs typeface="Times New Roman"/>
                        </a:rPr>
                        <a:t>230</a:t>
                      </a:r>
                      <a:endParaRPr lang="en-US" sz="2000">
                        <a:latin typeface="Comic Sans MS" pitchFamily="66"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dirty="0">
                          <a:solidFill>
                            <a:srgbClr val="000000"/>
                          </a:solidFill>
                          <a:latin typeface="Comic Sans MS" pitchFamily="66" charset="0"/>
                          <a:ea typeface="Times New Roman"/>
                          <a:cs typeface="Times New Roman"/>
                        </a:rPr>
                        <a:t>46%</a:t>
                      </a:r>
                      <a:endParaRPr lang="en-US" sz="2000" dirty="0">
                        <a:latin typeface="Comic Sans MS" pitchFamily="66" charset="0"/>
                        <a:ea typeface="Calibri"/>
                        <a:cs typeface="Times New Roman"/>
                      </a:endParaRPr>
                    </a:p>
                  </a:txBody>
                  <a:tcPr marL="68580" marR="68580" marT="0" marB="0" anchor="ctr"/>
                </a:tc>
              </a:tr>
              <a:tr h="370840">
                <a:tc>
                  <a:txBody>
                    <a:bodyPr/>
                    <a:lstStyle/>
                    <a:p>
                      <a:pPr marL="0" marR="0" algn="just">
                        <a:lnSpc>
                          <a:spcPct val="115000"/>
                        </a:lnSpc>
                        <a:spcBef>
                          <a:spcPts val="0"/>
                        </a:spcBef>
                        <a:spcAft>
                          <a:spcPts val="0"/>
                        </a:spcAft>
                      </a:pPr>
                      <a:r>
                        <a:rPr lang="en-US" sz="2000">
                          <a:solidFill>
                            <a:srgbClr val="000000"/>
                          </a:solidFill>
                          <a:latin typeface="Comic Sans MS" pitchFamily="66" charset="0"/>
                          <a:ea typeface="Times New Roman"/>
                          <a:cs typeface="Times New Roman"/>
                        </a:rPr>
                        <a:t>Village</a:t>
                      </a:r>
                      <a:endParaRPr lang="en-US" sz="2000">
                        <a:latin typeface="Comic Sans MS" pitchFamily="66"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latin typeface="Comic Sans MS" pitchFamily="66" charset="0"/>
                          <a:ea typeface="Times New Roman"/>
                          <a:cs typeface="Times New Roman"/>
                        </a:rPr>
                        <a:t>132</a:t>
                      </a:r>
                      <a:endParaRPr lang="en-US" sz="2000">
                        <a:latin typeface="Comic Sans MS" pitchFamily="66"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dirty="0">
                          <a:solidFill>
                            <a:srgbClr val="000000"/>
                          </a:solidFill>
                          <a:latin typeface="Comic Sans MS" pitchFamily="66" charset="0"/>
                          <a:ea typeface="Times New Roman"/>
                          <a:cs typeface="Times New Roman"/>
                        </a:rPr>
                        <a:t>26.4%</a:t>
                      </a:r>
                      <a:endParaRPr lang="en-US" sz="2000" dirty="0">
                        <a:latin typeface="Comic Sans MS" pitchFamily="66" charset="0"/>
                        <a:ea typeface="Calibri"/>
                        <a:cs typeface="Times New Roman"/>
                      </a:endParaRPr>
                    </a:p>
                  </a:txBody>
                  <a:tcPr marL="68580" marR="68580" marT="0" marB="0" anchor="ctr"/>
                </a:tc>
              </a:tr>
              <a:tr h="370840">
                <a:tc>
                  <a:txBody>
                    <a:bodyPr/>
                    <a:lstStyle/>
                    <a:p>
                      <a:pPr marL="0" marR="0" algn="just">
                        <a:lnSpc>
                          <a:spcPct val="115000"/>
                        </a:lnSpc>
                        <a:spcBef>
                          <a:spcPts val="0"/>
                        </a:spcBef>
                        <a:spcAft>
                          <a:spcPts val="0"/>
                        </a:spcAft>
                      </a:pPr>
                      <a:r>
                        <a:rPr lang="en-US" sz="2000">
                          <a:solidFill>
                            <a:srgbClr val="000000"/>
                          </a:solidFill>
                          <a:latin typeface="Comic Sans MS" pitchFamily="66" charset="0"/>
                          <a:ea typeface="Times New Roman"/>
                          <a:cs typeface="Times New Roman"/>
                        </a:rPr>
                        <a:t>Town</a:t>
                      </a:r>
                      <a:endParaRPr lang="en-US" sz="2000">
                        <a:latin typeface="Comic Sans MS" pitchFamily="66" charset="0"/>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solidFill>
                            <a:srgbClr val="000000"/>
                          </a:solidFill>
                          <a:latin typeface="Comic Sans MS" pitchFamily="66" charset="0"/>
                          <a:ea typeface="Times New Roman"/>
                          <a:cs typeface="Times New Roman"/>
                        </a:rPr>
                        <a:t>138</a:t>
                      </a:r>
                      <a:endParaRPr lang="en-US" sz="2000">
                        <a:latin typeface="Comic Sans MS" pitchFamily="66"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dirty="0">
                          <a:solidFill>
                            <a:srgbClr val="000000"/>
                          </a:solidFill>
                          <a:latin typeface="Comic Sans MS" pitchFamily="66" charset="0"/>
                          <a:ea typeface="Times New Roman"/>
                          <a:cs typeface="Times New Roman"/>
                        </a:rPr>
                        <a:t>27.6%</a:t>
                      </a:r>
                      <a:endParaRPr lang="en-US" sz="2000" dirty="0">
                        <a:latin typeface="Comic Sans MS" pitchFamily="66" charset="0"/>
                        <a:ea typeface="Calibri"/>
                        <a:cs typeface="Times New Roman"/>
                      </a:endParaRPr>
                    </a:p>
                  </a:txBody>
                  <a:tcPr marL="68580" marR="68580" marT="0" marB="0"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Gender Differences</a:t>
            </a:r>
            <a:endParaRPr lang="en-US" dirty="0"/>
          </a:p>
        </p:txBody>
      </p:sp>
      <p:graphicFrame>
        <p:nvGraphicFramePr>
          <p:cNvPr id="4" name="Content Placeholder 3"/>
          <p:cNvGraphicFramePr>
            <a:graphicFrameLocks noGrp="1"/>
          </p:cNvGraphicFramePr>
          <p:nvPr>
            <p:ph idx="1"/>
          </p:nvPr>
        </p:nvGraphicFramePr>
        <p:xfrm>
          <a:off x="815942" y="1933908"/>
          <a:ext cx="9439424" cy="4951987"/>
        </p:xfrm>
        <a:graphic>
          <a:graphicData uri="http://schemas.openxmlformats.org/drawingml/2006/table">
            <a:tbl>
              <a:tblPr firstRow="1" bandRow="1">
                <a:tableStyleId>{5C22544A-7EE6-4342-B048-85BDC9FD1C3A}</a:tableStyleId>
              </a:tblPr>
              <a:tblGrid>
                <a:gridCol w="2682923"/>
                <a:gridCol w="2036789"/>
                <a:gridCol w="2359856"/>
                <a:gridCol w="2359856"/>
              </a:tblGrid>
              <a:tr h="700040">
                <a:tc>
                  <a:txBody>
                    <a:bodyPr/>
                    <a:lstStyle/>
                    <a:p>
                      <a:pPr marL="0" marR="0" algn="just">
                        <a:lnSpc>
                          <a:spcPct val="115000"/>
                        </a:lnSpc>
                        <a:spcBef>
                          <a:spcPts val="0"/>
                        </a:spcBef>
                        <a:spcAft>
                          <a:spcPts val="0"/>
                        </a:spcAft>
                      </a:pPr>
                      <a:r>
                        <a:rPr lang="en-US" sz="2000" dirty="0" smtClean="0">
                          <a:latin typeface="Arial Black" pitchFamily="34" charset="0"/>
                          <a:ea typeface="Calibri"/>
                          <a:cs typeface="Times New Roman"/>
                        </a:rPr>
                        <a:t>Variables</a:t>
                      </a:r>
                      <a:endParaRPr lang="en-US" sz="2000" dirty="0">
                        <a:latin typeface="Arial Black" pitchFamily="34"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000" dirty="0" smtClean="0">
                          <a:latin typeface="Arial Black" pitchFamily="34" charset="0"/>
                          <a:ea typeface="Calibri"/>
                          <a:cs typeface="Times New Roman"/>
                        </a:rPr>
                        <a:t>Mean</a:t>
                      </a:r>
                    </a:p>
                    <a:p>
                      <a:pPr marL="0" marR="0" algn="just">
                        <a:lnSpc>
                          <a:spcPct val="115000"/>
                        </a:lnSpc>
                        <a:spcBef>
                          <a:spcPts val="0"/>
                        </a:spcBef>
                        <a:spcAft>
                          <a:spcPts val="0"/>
                        </a:spcAft>
                      </a:pPr>
                      <a:r>
                        <a:rPr lang="en-US" sz="2000" dirty="0" smtClean="0">
                          <a:latin typeface="Arial Black" pitchFamily="34" charset="0"/>
                          <a:ea typeface="Calibri"/>
                          <a:cs typeface="Times New Roman"/>
                        </a:rPr>
                        <a:t>(SD)</a:t>
                      </a:r>
                      <a:endParaRPr lang="en-US" sz="2000" dirty="0">
                        <a:latin typeface="Arial Black" pitchFamily="34"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000" dirty="0" smtClean="0">
                          <a:latin typeface="Arial Black" pitchFamily="34" charset="0"/>
                          <a:ea typeface="Calibri"/>
                          <a:cs typeface="Times New Roman"/>
                        </a:rPr>
                        <a:t>Mean</a:t>
                      </a:r>
                    </a:p>
                    <a:p>
                      <a:pPr marL="0" marR="0" algn="just">
                        <a:lnSpc>
                          <a:spcPct val="115000"/>
                        </a:lnSpc>
                        <a:spcBef>
                          <a:spcPts val="0"/>
                        </a:spcBef>
                        <a:spcAft>
                          <a:spcPts val="0"/>
                        </a:spcAft>
                      </a:pPr>
                      <a:r>
                        <a:rPr lang="en-US" sz="2000" dirty="0" smtClean="0">
                          <a:latin typeface="Arial Black" pitchFamily="34" charset="0"/>
                          <a:ea typeface="Calibri"/>
                          <a:cs typeface="Times New Roman"/>
                        </a:rPr>
                        <a:t>(SD)</a:t>
                      </a:r>
                    </a:p>
                  </a:txBody>
                  <a:tcPr marL="68580" marR="68580" marT="0" marB="0"/>
                </a:tc>
                <a:tc>
                  <a:txBody>
                    <a:bodyPr/>
                    <a:lstStyle/>
                    <a:p>
                      <a:pPr marL="0" marR="0" algn="just">
                        <a:lnSpc>
                          <a:spcPct val="115000"/>
                        </a:lnSpc>
                        <a:spcBef>
                          <a:spcPts val="0"/>
                        </a:spcBef>
                        <a:spcAft>
                          <a:spcPts val="0"/>
                        </a:spcAft>
                      </a:pPr>
                      <a:endParaRPr lang="en-US" sz="2000" dirty="0">
                        <a:latin typeface="Arial Black" pitchFamily="34" charset="0"/>
                        <a:ea typeface="Calibri"/>
                        <a:cs typeface="Times New Roman"/>
                      </a:endParaRPr>
                    </a:p>
                  </a:txBody>
                  <a:tcPr marL="68580" marR="68580" marT="0" marB="0"/>
                </a:tc>
              </a:tr>
              <a:tr h="465331">
                <a:tc>
                  <a:txBody>
                    <a:bodyPr/>
                    <a:lstStyle/>
                    <a:p>
                      <a:pPr marL="0" marR="0" algn="just">
                        <a:lnSpc>
                          <a:spcPct val="115000"/>
                        </a:lnSpc>
                        <a:spcBef>
                          <a:spcPts val="0"/>
                        </a:spcBef>
                        <a:spcAft>
                          <a:spcPts val="0"/>
                        </a:spcAft>
                      </a:pPr>
                      <a:endParaRPr lang="en-US" sz="2000" dirty="0">
                        <a:latin typeface="Arial Black" pitchFamily="34"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000" b="1" dirty="0">
                          <a:solidFill>
                            <a:srgbClr val="000000"/>
                          </a:solidFill>
                          <a:latin typeface="Arial Black" pitchFamily="34" charset="0"/>
                          <a:ea typeface="Times New Roman"/>
                          <a:cs typeface="Times New Roman"/>
                        </a:rPr>
                        <a:t>Male</a:t>
                      </a:r>
                      <a:endParaRPr lang="en-US" sz="2000" dirty="0">
                        <a:latin typeface="Arial Black" pitchFamily="34"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000" b="1">
                          <a:solidFill>
                            <a:srgbClr val="000000"/>
                          </a:solidFill>
                          <a:latin typeface="Arial Black" pitchFamily="34" charset="0"/>
                          <a:ea typeface="Times New Roman"/>
                          <a:cs typeface="Times New Roman"/>
                        </a:rPr>
                        <a:t>Female       </a:t>
                      </a:r>
                      <a:endParaRPr lang="en-US" sz="2000">
                        <a:latin typeface="Arial Black" pitchFamily="34"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000" b="1" dirty="0">
                          <a:solidFill>
                            <a:srgbClr val="000000"/>
                          </a:solidFill>
                          <a:latin typeface="Arial Black" pitchFamily="34" charset="0"/>
                          <a:ea typeface="Times New Roman"/>
                          <a:cs typeface="Times New Roman"/>
                        </a:rPr>
                        <a:t>t-value</a:t>
                      </a:r>
                      <a:endParaRPr lang="en-US" sz="2000" dirty="0">
                        <a:latin typeface="Arial Black" pitchFamily="34" charset="0"/>
                        <a:ea typeface="Calibri"/>
                        <a:cs typeface="Times New Roman"/>
                      </a:endParaRPr>
                    </a:p>
                  </a:txBody>
                  <a:tcPr marL="68580" marR="68580" marT="0" marB="0"/>
                </a:tc>
              </a:tr>
              <a:tr h="630036">
                <a:tc>
                  <a:txBody>
                    <a:bodyPr/>
                    <a:lstStyle/>
                    <a:p>
                      <a:pPr marL="0" marR="0" algn="just">
                        <a:lnSpc>
                          <a:spcPct val="115000"/>
                        </a:lnSpc>
                        <a:spcBef>
                          <a:spcPts val="0"/>
                        </a:spcBef>
                        <a:spcAft>
                          <a:spcPts val="0"/>
                        </a:spcAft>
                      </a:pPr>
                      <a:r>
                        <a:rPr lang="en-US" sz="1800" dirty="0">
                          <a:solidFill>
                            <a:srgbClr val="000000"/>
                          </a:solidFill>
                          <a:latin typeface="Comic Sans MS" pitchFamily="66" charset="0"/>
                          <a:ea typeface="Times New Roman"/>
                          <a:cs typeface="Times New Roman"/>
                        </a:rPr>
                        <a:t>Use IT Devices</a:t>
                      </a:r>
                      <a:endParaRPr lang="en-US" sz="1800" dirty="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dirty="0">
                          <a:solidFill>
                            <a:srgbClr val="000000"/>
                          </a:solidFill>
                          <a:latin typeface="Comic Sans MS" pitchFamily="66" charset="0"/>
                          <a:ea typeface="Times New Roman"/>
                          <a:cs typeface="Times New Roman"/>
                        </a:rPr>
                        <a:t>32.79</a:t>
                      </a:r>
                      <a:endParaRPr lang="en-US" sz="1800" dirty="0">
                        <a:latin typeface="Comic Sans MS" pitchFamily="66" charset="0"/>
                        <a:ea typeface="Calibri"/>
                        <a:cs typeface="Times New Roman"/>
                      </a:endParaRPr>
                    </a:p>
                    <a:p>
                      <a:pPr marL="0" marR="0" algn="just">
                        <a:lnSpc>
                          <a:spcPct val="115000"/>
                        </a:lnSpc>
                        <a:spcBef>
                          <a:spcPts val="0"/>
                        </a:spcBef>
                        <a:spcAft>
                          <a:spcPts val="0"/>
                        </a:spcAft>
                      </a:pPr>
                      <a:r>
                        <a:rPr lang="en-US" sz="1800" dirty="0">
                          <a:solidFill>
                            <a:srgbClr val="000000"/>
                          </a:solidFill>
                          <a:latin typeface="Comic Sans MS" pitchFamily="66" charset="0"/>
                          <a:ea typeface="Times New Roman"/>
                          <a:cs typeface="Times New Roman"/>
                        </a:rPr>
                        <a:t>(7.99)</a:t>
                      </a:r>
                      <a:endParaRPr lang="en-US" sz="1800" dirty="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32.65</a:t>
                      </a:r>
                      <a:endParaRPr lang="en-US" sz="1800">
                        <a:latin typeface="Comic Sans MS" pitchFamily="66" charset="0"/>
                        <a:ea typeface="Calibri"/>
                        <a:cs typeface="Times New Roman"/>
                      </a:endParaRPr>
                    </a:p>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(8.85)</a:t>
                      </a:r>
                      <a:endParaRPr lang="en-US" sz="180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.190</a:t>
                      </a:r>
                      <a:endParaRPr lang="en-US" sz="1800">
                        <a:latin typeface="Comic Sans MS" pitchFamily="66" charset="0"/>
                        <a:ea typeface="Calibri"/>
                        <a:cs typeface="Times New Roman"/>
                      </a:endParaRPr>
                    </a:p>
                  </a:txBody>
                  <a:tcPr marL="68580" marR="68580" marT="0" marB="0"/>
                </a:tc>
              </a:tr>
              <a:tr h="630036">
                <a:tc>
                  <a:txBody>
                    <a:bodyPr/>
                    <a:lstStyle/>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Usage frequency</a:t>
                      </a:r>
                      <a:endParaRPr lang="en-US" sz="180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dirty="0">
                          <a:solidFill>
                            <a:srgbClr val="000000"/>
                          </a:solidFill>
                          <a:latin typeface="Comic Sans MS" pitchFamily="66" charset="0"/>
                          <a:ea typeface="Times New Roman"/>
                          <a:cs typeface="Times New Roman"/>
                        </a:rPr>
                        <a:t>35.60</a:t>
                      </a:r>
                      <a:endParaRPr lang="en-US" sz="1800" dirty="0">
                        <a:latin typeface="Comic Sans MS" pitchFamily="66" charset="0"/>
                        <a:ea typeface="Calibri"/>
                        <a:cs typeface="Times New Roman"/>
                      </a:endParaRPr>
                    </a:p>
                    <a:p>
                      <a:pPr marL="0" marR="0" algn="just">
                        <a:lnSpc>
                          <a:spcPct val="115000"/>
                        </a:lnSpc>
                        <a:spcBef>
                          <a:spcPts val="0"/>
                        </a:spcBef>
                        <a:spcAft>
                          <a:spcPts val="0"/>
                        </a:spcAft>
                      </a:pPr>
                      <a:r>
                        <a:rPr lang="en-US" sz="1800" dirty="0">
                          <a:solidFill>
                            <a:srgbClr val="000000"/>
                          </a:solidFill>
                          <a:latin typeface="Comic Sans MS" pitchFamily="66" charset="0"/>
                          <a:ea typeface="Times New Roman"/>
                          <a:cs typeface="Times New Roman"/>
                        </a:rPr>
                        <a:t>(8.16)</a:t>
                      </a:r>
                      <a:endParaRPr lang="en-US" sz="1800" dirty="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34.28</a:t>
                      </a:r>
                      <a:endParaRPr lang="en-US" sz="1800">
                        <a:latin typeface="Comic Sans MS" pitchFamily="66" charset="0"/>
                        <a:ea typeface="Calibri"/>
                        <a:cs typeface="Times New Roman"/>
                      </a:endParaRPr>
                    </a:p>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(7.84)</a:t>
                      </a:r>
                      <a:endParaRPr lang="en-US" sz="180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dirty="0">
                          <a:solidFill>
                            <a:srgbClr val="000000"/>
                          </a:solidFill>
                          <a:latin typeface="Comic Sans MS" pitchFamily="66" charset="0"/>
                          <a:ea typeface="Times New Roman"/>
                          <a:cs typeface="Times New Roman"/>
                        </a:rPr>
                        <a:t>1.78</a:t>
                      </a:r>
                      <a:endParaRPr lang="en-US" sz="1800" dirty="0">
                        <a:latin typeface="Comic Sans MS" pitchFamily="66" charset="0"/>
                        <a:ea typeface="Calibri"/>
                        <a:cs typeface="Times New Roman"/>
                      </a:endParaRPr>
                    </a:p>
                  </a:txBody>
                  <a:tcPr marL="68580" marR="68580" marT="0" marB="0"/>
                </a:tc>
              </a:tr>
              <a:tr h="630036">
                <a:tc>
                  <a:txBody>
                    <a:bodyPr/>
                    <a:lstStyle/>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Student Engagement</a:t>
                      </a:r>
                      <a:endParaRPr lang="en-US" sz="180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6.96</a:t>
                      </a:r>
                      <a:endParaRPr lang="en-US" sz="1800">
                        <a:latin typeface="Comic Sans MS" pitchFamily="66" charset="0"/>
                        <a:ea typeface="Calibri"/>
                        <a:cs typeface="Times New Roman"/>
                      </a:endParaRPr>
                    </a:p>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(.39)</a:t>
                      </a:r>
                      <a:endParaRPr lang="en-US" sz="180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dirty="0">
                          <a:solidFill>
                            <a:srgbClr val="000000"/>
                          </a:solidFill>
                          <a:latin typeface="Comic Sans MS" pitchFamily="66" charset="0"/>
                          <a:ea typeface="Times New Roman"/>
                          <a:cs typeface="Times New Roman"/>
                        </a:rPr>
                        <a:t>5.87</a:t>
                      </a:r>
                      <a:endParaRPr lang="en-US" sz="1800" dirty="0">
                        <a:latin typeface="Comic Sans MS" pitchFamily="66" charset="0"/>
                        <a:ea typeface="Calibri"/>
                        <a:cs typeface="Times New Roman"/>
                      </a:endParaRPr>
                    </a:p>
                    <a:p>
                      <a:pPr marL="0" marR="0" algn="just">
                        <a:lnSpc>
                          <a:spcPct val="115000"/>
                        </a:lnSpc>
                        <a:spcBef>
                          <a:spcPts val="0"/>
                        </a:spcBef>
                        <a:spcAft>
                          <a:spcPts val="0"/>
                        </a:spcAft>
                      </a:pPr>
                      <a:r>
                        <a:rPr lang="en-US" sz="1800" dirty="0">
                          <a:solidFill>
                            <a:srgbClr val="000000"/>
                          </a:solidFill>
                          <a:latin typeface="Comic Sans MS" pitchFamily="66" charset="0"/>
                          <a:ea typeface="Times New Roman"/>
                          <a:cs typeface="Times New Roman"/>
                        </a:rPr>
                        <a:t>(.43)</a:t>
                      </a:r>
                      <a:endParaRPr lang="en-US" sz="1800" dirty="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1.39</a:t>
                      </a:r>
                      <a:endParaRPr lang="en-US" sz="1800">
                        <a:latin typeface="Comic Sans MS" pitchFamily="66" charset="0"/>
                        <a:ea typeface="Calibri"/>
                        <a:cs typeface="Times New Roman"/>
                      </a:endParaRPr>
                    </a:p>
                  </a:txBody>
                  <a:tcPr marL="68580" marR="68580" marT="0" marB="0"/>
                </a:tc>
              </a:tr>
              <a:tr h="630036">
                <a:tc>
                  <a:txBody>
                    <a:bodyPr/>
                    <a:lstStyle/>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Active Learner</a:t>
                      </a:r>
                      <a:endParaRPr lang="en-US" sz="180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31.92</a:t>
                      </a:r>
                      <a:endParaRPr lang="en-US" sz="1800">
                        <a:latin typeface="Comic Sans MS" pitchFamily="66" charset="0"/>
                        <a:ea typeface="Calibri"/>
                        <a:cs typeface="Times New Roman"/>
                      </a:endParaRPr>
                    </a:p>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(11.1)</a:t>
                      </a:r>
                      <a:endParaRPr lang="en-US" sz="180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dirty="0">
                          <a:solidFill>
                            <a:srgbClr val="000000"/>
                          </a:solidFill>
                          <a:latin typeface="Comic Sans MS" pitchFamily="66" charset="0"/>
                          <a:ea typeface="Times New Roman"/>
                          <a:cs typeface="Times New Roman"/>
                        </a:rPr>
                        <a:t>28.03</a:t>
                      </a:r>
                      <a:endParaRPr lang="en-US" sz="1800" dirty="0">
                        <a:latin typeface="Comic Sans MS" pitchFamily="66" charset="0"/>
                        <a:ea typeface="Calibri"/>
                        <a:cs typeface="Times New Roman"/>
                      </a:endParaRPr>
                    </a:p>
                    <a:p>
                      <a:pPr marL="0" marR="0" algn="just">
                        <a:lnSpc>
                          <a:spcPct val="115000"/>
                        </a:lnSpc>
                        <a:spcBef>
                          <a:spcPts val="0"/>
                        </a:spcBef>
                        <a:spcAft>
                          <a:spcPts val="0"/>
                        </a:spcAft>
                      </a:pPr>
                      <a:r>
                        <a:rPr lang="en-US" sz="1800" dirty="0">
                          <a:solidFill>
                            <a:srgbClr val="000000"/>
                          </a:solidFill>
                          <a:latin typeface="Comic Sans MS" pitchFamily="66" charset="0"/>
                          <a:ea typeface="Times New Roman"/>
                          <a:cs typeface="Times New Roman"/>
                        </a:rPr>
                        <a:t>(9.61)</a:t>
                      </a:r>
                      <a:endParaRPr lang="en-US" sz="1800" dirty="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dirty="0">
                          <a:solidFill>
                            <a:srgbClr val="000000"/>
                          </a:solidFill>
                          <a:latin typeface="Comic Sans MS" pitchFamily="66" charset="0"/>
                          <a:ea typeface="Times New Roman"/>
                          <a:cs typeface="Times New Roman"/>
                        </a:rPr>
                        <a:t>4.12***</a:t>
                      </a:r>
                      <a:endParaRPr lang="en-US" sz="1800" dirty="0">
                        <a:latin typeface="Comic Sans MS" pitchFamily="66" charset="0"/>
                        <a:ea typeface="Calibri"/>
                        <a:cs typeface="Times New Roman"/>
                      </a:endParaRPr>
                    </a:p>
                  </a:txBody>
                  <a:tcPr marL="68580" marR="68580" marT="0" marB="0"/>
                </a:tc>
              </a:tr>
              <a:tr h="630036">
                <a:tc>
                  <a:txBody>
                    <a:bodyPr/>
                    <a:lstStyle/>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Learning Attitude </a:t>
                      </a:r>
                      <a:endParaRPr lang="en-US" sz="180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41.26</a:t>
                      </a:r>
                      <a:endParaRPr lang="en-US" sz="1800">
                        <a:latin typeface="Comic Sans MS" pitchFamily="66" charset="0"/>
                        <a:ea typeface="Calibri"/>
                        <a:cs typeface="Times New Roman"/>
                      </a:endParaRPr>
                    </a:p>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(10.87)</a:t>
                      </a:r>
                      <a:endParaRPr lang="en-US" sz="180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38.56</a:t>
                      </a:r>
                      <a:endParaRPr lang="en-US" sz="1800">
                        <a:latin typeface="Comic Sans MS" pitchFamily="66" charset="0"/>
                        <a:ea typeface="Calibri"/>
                        <a:cs typeface="Times New Roman"/>
                      </a:endParaRPr>
                    </a:p>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(10.86)</a:t>
                      </a:r>
                      <a:endParaRPr lang="en-US" sz="180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dirty="0">
                          <a:solidFill>
                            <a:srgbClr val="000000"/>
                          </a:solidFill>
                          <a:latin typeface="Comic Sans MS" pitchFamily="66" charset="0"/>
                          <a:ea typeface="Times New Roman"/>
                          <a:cs typeface="Times New Roman"/>
                        </a:rPr>
                        <a:t>2.69**</a:t>
                      </a:r>
                      <a:endParaRPr lang="en-US" sz="1800" dirty="0">
                        <a:latin typeface="Comic Sans MS" pitchFamily="66" charset="0"/>
                        <a:ea typeface="Calibri"/>
                        <a:cs typeface="Times New Roman"/>
                      </a:endParaRPr>
                    </a:p>
                  </a:txBody>
                  <a:tcPr marL="68580" marR="68580" marT="0" marB="0"/>
                </a:tc>
              </a:tr>
              <a:tr h="608541">
                <a:tc>
                  <a:txBody>
                    <a:bodyPr/>
                    <a:lstStyle/>
                    <a:p>
                      <a:pPr marL="0" marR="0" algn="just">
                        <a:lnSpc>
                          <a:spcPct val="115000"/>
                        </a:lnSpc>
                        <a:spcBef>
                          <a:spcPts val="0"/>
                        </a:spcBef>
                        <a:spcAft>
                          <a:spcPts val="0"/>
                        </a:spcAft>
                      </a:pPr>
                      <a:r>
                        <a:rPr lang="en-US" sz="1800" dirty="0">
                          <a:solidFill>
                            <a:srgbClr val="000000"/>
                          </a:solidFill>
                          <a:latin typeface="Comic Sans MS" pitchFamily="66" charset="0"/>
                          <a:ea typeface="Times New Roman"/>
                          <a:cs typeface="Times New Roman"/>
                        </a:rPr>
                        <a:t>Intrinsic Motivation</a:t>
                      </a:r>
                      <a:endParaRPr lang="en-US" sz="1800" dirty="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21.63</a:t>
                      </a:r>
                      <a:endParaRPr lang="en-US" sz="1800">
                        <a:latin typeface="Comic Sans MS" pitchFamily="66" charset="0"/>
                        <a:ea typeface="Calibri"/>
                        <a:cs typeface="Times New Roman"/>
                      </a:endParaRPr>
                    </a:p>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(5.95)</a:t>
                      </a:r>
                      <a:endParaRPr lang="en-US" sz="180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20.92</a:t>
                      </a:r>
                      <a:endParaRPr lang="en-US" sz="1800">
                        <a:latin typeface="Comic Sans MS" pitchFamily="66" charset="0"/>
                        <a:ea typeface="Calibri"/>
                        <a:cs typeface="Times New Roman"/>
                      </a:endParaRPr>
                    </a:p>
                    <a:p>
                      <a:pPr marL="0" marR="0" algn="just">
                        <a:lnSpc>
                          <a:spcPct val="115000"/>
                        </a:lnSpc>
                        <a:spcBef>
                          <a:spcPts val="0"/>
                        </a:spcBef>
                        <a:spcAft>
                          <a:spcPts val="0"/>
                        </a:spcAft>
                      </a:pPr>
                      <a:r>
                        <a:rPr lang="en-US" sz="1800">
                          <a:solidFill>
                            <a:srgbClr val="000000"/>
                          </a:solidFill>
                          <a:latin typeface="Comic Sans MS" pitchFamily="66" charset="0"/>
                          <a:ea typeface="Times New Roman"/>
                          <a:cs typeface="Times New Roman"/>
                        </a:rPr>
                        <a:t>(6.29)</a:t>
                      </a:r>
                      <a:endParaRPr lang="en-US" sz="1800">
                        <a:latin typeface="Comic Sans MS" pitchFamily="66"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800" dirty="0">
                          <a:solidFill>
                            <a:srgbClr val="000000"/>
                          </a:solidFill>
                          <a:latin typeface="Comic Sans MS" pitchFamily="66" charset="0"/>
                          <a:ea typeface="Times New Roman"/>
                          <a:cs typeface="Times New Roman"/>
                        </a:rPr>
                        <a:t>1.27</a:t>
                      </a:r>
                      <a:endParaRPr lang="en-US" sz="1800" dirty="0">
                        <a:latin typeface="Comic Sans MS" pitchFamily="66" charset="0"/>
                        <a:ea typeface="Calibri"/>
                        <a:cs typeface="Times New Roman"/>
                      </a:endParaRPr>
                    </a:p>
                  </a:txBody>
                  <a:tcPr marL="68580" marR="68580" marT="0" marB="0"/>
                </a:tc>
              </a:tr>
            </a:tbl>
          </a:graphicData>
        </a:graphic>
      </p:graphicFrame>
      <p:sp>
        <p:nvSpPr>
          <p:cNvPr id="6" name="TextBox 5"/>
          <p:cNvSpPr txBox="1"/>
          <p:nvPr/>
        </p:nvSpPr>
        <p:spPr>
          <a:xfrm>
            <a:off x="10410092" y="6175725"/>
            <a:ext cx="1781908" cy="646331"/>
          </a:xfrm>
          <a:prstGeom prst="rect">
            <a:avLst/>
          </a:prstGeom>
          <a:noFill/>
        </p:spPr>
        <p:txBody>
          <a:bodyPr wrap="square" rtlCol="0">
            <a:spAutoFit/>
          </a:bodyPr>
          <a:lstStyle/>
          <a:p>
            <a:r>
              <a:rPr lang="en-US" dirty="0" smtClean="0"/>
              <a:t>** p&lt; 0.01; ***p&lt;0.001.</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556" y="753228"/>
            <a:ext cx="9613861" cy="1080938"/>
          </a:xfrm>
        </p:spPr>
        <p:txBody>
          <a:bodyPr/>
          <a:lstStyle/>
          <a:p>
            <a:r>
              <a:rPr lang="en-US" dirty="0" smtClean="0"/>
              <a:t>Prediction of Academic Attitude</a:t>
            </a:r>
            <a:endParaRPr lang="en-US" dirty="0"/>
          </a:p>
        </p:txBody>
      </p:sp>
      <p:sp>
        <p:nvSpPr>
          <p:cNvPr id="3" name="Content Placeholder 2"/>
          <p:cNvSpPr>
            <a:spLocks noGrp="1"/>
          </p:cNvSpPr>
          <p:nvPr>
            <p:ph idx="1"/>
          </p:nvPr>
        </p:nvSpPr>
        <p:spPr>
          <a:xfrm>
            <a:off x="1" y="1944309"/>
            <a:ext cx="12192000" cy="4782372"/>
          </a:xfrm>
        </p:spPr>
        <p:txBody>
          <a:bodyPr>
            <a:noAutofit/>
          </a:bodyPr>
          <a:lstStyle/>
          <a:p>
            <a:pPr marL="0" indent="0">
              <a:buNone/>
            </a:pPr>
            <a:r>
              <a:rPr lang="en-US" sz="2600" dirty="0"/>
              <a:t>T</a:t>
            </a:r>
            <a:r>
              <a:rPr lang="en-US" sz="2600" dirty="0" smtClean="0"/>
              <a:t>he </a:t>
            </a:r>
            <a:r>
              <a:rPr lang="en-US" sz="2600" dirty="0"/>
              <a:t>prediction of </a:t>
            </a:r>
            <a:r>
              <a:rPr lang="en-US" sz="2600" dirty="0" smtClean="0"/>
              <a:t>Academic </a:t>
            </a:r>
            <a:r>
              <a:rPr lang="en-US" sz="2600" dirty="0"/>
              <a:t>A</a:t>
            </a:r>
            <a:r>
              <a:rPr lang="en-US" sz="2600" dirty="0" smtClean="0"/>
              <a:t>ttitude </a:t>
            </a:r>
            <a:r>
              <a:rPr lang="en-US" sz="2600" dirty="0"/>
              <a:t>of the primary grade students was measured on the basis of their effective usage of information technology tools. </a:t>
            </a:r>
            <a:endParaRPr lang="en-US" sz="2600" dirty="0" smtClean="0"/>
          </a:p>
          <a:p>
            <a:pPr marL="0" indent="0">
              <a:buNone/>
            </a:pPr>
            <a:r>
              <a:rPr lang="en-US" sz="2600" dirty="0" smtClean="0"/>
              <a:t>Along </a:t>
            </a:r>
            <a:r>
              <a:rPr lang="en-US" sz="2600" dirty="0"/>
              <a:t>with it, three regression models depending upon the sub variables, learning attitude, intrinsic motivation and active learner of the ‘academic attitude’ were computed to study the individual effect of IT usage.</a:t>
            </a:r>
          </a:p>
          <a:p>
            <a:pPr marL="0" indent="0">
              <a:buNone/>
            </a:pPr>
            <a:r>
              <a:rPr lang="en-US" sz="2600" dirty="0"/>
              <a:t>The four regression models were;</a:t>
            </a:r>
          </a:p>
          <a:p>
            <a:r>
              <a:rPr lang="en-US" sz="2600" dirty="0"/>
              <a:t>M1: Academic Attitude = a</a:t>
            </a:r>
            <a:r>
              <a:rPr lang="en-US" sz="2600" baseline="-25000" dirty="0"/>
              <a:t>1</a:t>
            </a:r>
            <a:r>
              <a:rPr lang="en-US" sz="2600" dirty="0"/>
              <a:t> + b</a:t>
            </a:r>
            <a:r>
              <a:rPr lang="en-US" sz="2600" baseline="-25000" dirty="0"/>
              <a:t>1 </a:t>
            </a:r>
            <a:r>
              <a:rPr lang="en-US" sz="2600" dirty="0"/>
              <a:t>X</a:t>
            </a:r>
          </a:p>
          <a:p>
            <a:r>
              <a:rPr lang="en-US" sz="2600" dirty="0"/>
              <a:t>M2: Learning Attitude = a</a:t>
            </a:r>
            <a:r>
              <a:rPr lang="en-US" sz="2600" baseline="-25000" dirty="0"/>
              <a:t>2</a:t>
            </a:r>
            <a:r>
              <a:rPr lang="en-US" sz="2600" dirty="0"/>
              <a:t> + b</a:t>
            </a:r>
            <a:r>
              <a:rPr lang="en-US" sz="2600" baseline="-25000" dirty="0"/>
              <a:t>2</a:t>
            </a:r>
            <a:r>
              <a:rPr lang="en-US" sz="2600" dirty="0"/>
              <a:t> X</a:t>
            </a:r>
          </a:p>
          <a:p>
            <a:r>
              <a:rPr lang="en-US" sz="2600" dirty="0"/>
              <a:t>M3: Intrinsic Motivation = a</a:t>
            </a:r>
            <a:r>
              <a:rPr lang="en-US" sz="2600" baseline="-25000" dirty="0"/>
              <a:t>3</a:t>
            </a:r>
            <a:r>
              <a:rPr lang="en-US" sz="2600" dirty="0"/>
              <a:t> + b</a:t>
            </a:r>
            <a:r>
              <a:rPr lang="en-US" sz="2600" baseline="-25000" dirty="0"/>
              <a:t>3</a:t>
            </a:r>
            <a:r>
              <a:rPr lang="en-US" sz="2600" dirty="0"/>
              <a:t> X</a:t>
            </a:r>
          </a:p>
          <a:p>
            <a:r>
              <a:rPr lang="en-US" sz="2600" dirty="0"/>
              <a:t>M4: Active learner = a</a:t>
            </a:r>
            <a:r>
              <a:rPr lang="en-US" sz="2600" baseline="-25000" dirty="0"/>
              <a:t>4</a:t>
            </a:r>
            <a:r>
              <a:rPr lang="en-US" sz="2600" dirty="0"/>
              <a:t> + b</a:t>
            </a:r>
            <a:r>
              <a:rPr lang="en-US" sz="2600" baseline="-25000" dirty="0"/>
              <a:t>4</a:t>
            </a:r>
            <a:r>
              <a:rPr lang="en-US" sz="2600" dirty="0"/>
              <a:t> X,	where, X =Use of IT tools</a:t>
            </a:r>
          </a:p>
          <a:p>
            <a:endParaRPr lang="en-US" sz="2600" dirty="0"/>
          </a:p>
        </p:txBody>
      </p:sp>
    </p:spTree>
    <p:extLst>
      <p:ext uri="{BB962C8B-B14F-4D97-AF65-F5344CB8AC3E}">
        <p14:creationId xmlns:p14="http://schemas.microsoft.com/office/powerpoint/2010/main" val="126810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3228"/>
            <a:ext cx="10504601" cy="1080938"/>
          </a:xfrm>
        </p:spPr>
        <p:txBody>
          <a:bodyPr>
            <a:normAutofit/>
          </a:bodyPr>
          <a:lstStyle/>
          <a:p>
            <a:r>
              <a:rPr lang="en-US" dirty="0"/>
              <a:t>Table 3. Model summary of four regression </a:t>
            </a:r>
            <a:r>
              <a:rPr lang="en-US" dirty="0" smtClean="0"/>
              <a:t>models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6637720"/>
              </p:ext>
            </p:extLst>
          </p:nvPr>
        </p:nvGraphicFramePr>
        <p:xfrm>
          <a:off x="376283" y="2070240"/>
          <a:ext cx="11147420" cy="4623251"/>
        </p:xfrm>
        <a:graphic>
          <a:graphicData uri="http://schemas.openxmlformats.org/drawingml/2006/table">
            <a:tbl>
              <a:tblPr firstRow="1" bandRow="1">
                <a:tableStyleId>{5C22544A-7EE6-4342-B048-85BDC9FD1C3A}</a:tableStyleId>
              </a:tblPr>
              <a:tblGrid>
                <a:gridCol w="2229484"/>
                <a:gridCol w="2229484"/>
                <a:gridCol w="2229484"/>
                <a:gridCol w="2229484"/>
                <a:gridCol w="2229484"/>
              </a:tblGrid>
              <a:tr h="606966">
                <a:tc gridSpan="5">
                  <a:txBody>
                    <a:bodyPr/>
                    <a:lstStyle/>
                    <a:p>
                      <a:pPr marL="38100" marR="38100" algn="ctr">
                        <a:lnSpc>
                          <a:spcPct val="115000"/>
                        </a:lnSpc>
                        <a:spcAft>
                          <a:spcPts val="0"/>
                        </a:spcAft>
                      </a:pPr>
                      <a:r>
                        <a:rPr lang="en-US" sz="2800" b="1" dirty="0">
                          <a:solidFill>
                            <a:srgbClr val="000000"/>
                          </a:solidFill>
                          <a:effectLst/>
                          <a:latin typeface="Times New Roman"/>
                          <a:ea typeface="Calibri"/>
                          <a:cs typeface="Times New Roman"/>
                        </a:rPr>
                        <a:t>Model Summary</a:t>
                      </a:r>
                      <a:endParaRPr lang="en-US" sz="2800" b="1" dirty="0">
                        <a:effectLst/>
                        <a:latin typeface="Calibri"/>
                        <a:ea typeface="Calibri"/>
                        <a:cs typeface="Times New Roman"/>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6966">
                <a:tc>
                  <a:txBody>
                    <a:bodyPr/>
                    <a:lstStyle/>
                    <a:p>
                      <a:pPr marL="38100" marR="38100">
                        <a:lnSpc>
                          <a:spcPct val="115000"/>
                        </a:lnSpc>
                        <a:spcAft>
                          <a:spcPts val="0"/>
                        </a:spcAft>
                      </a:pPr>
                      <a:r>
                        <a:rPr lang="en-US" sz="2800" b="1">
                          <a:solidFill>
                            <a:srgbClr val="000000"/>
                          </a:solidFill>
                          <a:effectLst/>
                          <a:latin typeface="Times New Roman"/>
                          <a:ea typeface="Calibri"/>
                          <a:cs typeface="Times New Roman"/>
                        </a:rPr>
                        <a:t>Model</a:t>
                      </a:r>
                      <a:endParaRPr lang="en-US" sz="2800" b="1">
                        <a:effectLst/>
                        <a:latin typeface="Calibri"/>
                        <a:ea typeface="Calibri"/>
                        <a:cs typeface="Times New Roman"/>
                      </a:endParaRPr>
                    </a:p>
                  </a:txBody>
                  <a:tcPr marL="0" marR="0" marT="0" marB="0" anchor="b"/>
                </a:tc>
                <a:tc>
                  <a:txBody>
                    <a:bodyPr/>
                    <a:lstStyle/>
                    <a:p>
                      <a:pPr marL="38100" marR="38100" algn="ctr">
                        <a:lnSpc>
                          <a:spcPct val="115000"/>
                        </a:lnSpc>
                        <a:spcAft>
                          <a:spcPts val="0"/>
                        </a:spcAft>
                      </a:pPr>
                      <a:r>
                        <a:rPr lang="en-US" sz="2800" b="1">
                          <a:solidFill>
                            <a:srgbClr val="000000"/>
                          </a:solidFill>
                          <a:effectLst/>
                          <a:latin typeface="Times New Roman"/>
                          <a:ea typeface="Calibri"/>
                          <a:cs typeface="Times New Roman"/>
                        </a:rPr>
                        <a:t>R</a:t>
                      </a:r>
                      <a:endParaRPr lang="en-US" sz="2800" b="1">
                        <a:effectLst/>
                        <a:latin typeface="Calibri"/>
                        <a:ea typeface="Calibri"/>
                        <a:cs typeface="Times New Roman"/>
                      </a:endParaRPr>
                    </a:p>
                  </a:txBody>
                  <a:tcPr marL="0" marR="0" marT="0" marB="0" anchor="b"/>
                </a:tc>
                <a:tc>
                  <a:txBody>
                    <a:bodyPr/>
                    <a:lstStyle/>
                    <a:p>
                      <a:pPr marL="38100" marR="38100" algn="ctr">
                        <a:lnSpc>
                          <a:spcPct val="115000"/>
                        </a:lnSpc>
                        <a:spcAft>
                          <a:spcPts val="0"/>
                        </a:spcAft>
                      </a:pPr>
                      <a:r>
                        <a:rPr lang="en-US" sz="2800" b="1">
                          <a:solidFill>
                            <a:srgbClr val="000000"/>
                          </a:solidFill>
                          <a:effectLst/>
                          <a:latin typeface="Times New Roman"/>
                          <a:ea typeface="Calibri"/>
                          <a:cs typeface="Times New Roman"/>
                        </a:rPr>
                        <a:t>R Square</a:t>
                      </a:r>
                      <a:endParaRPr lang="en-US" sz="2800" b="1">
                        <a:effectLst/>
                        <a:latin typeface="Calibri"/>
                        <a:ea typeface="Calibri"/>
                        <a:cs typeface="Times New Roman"/>
                      </a:endParaRPr>
                    </a:p>
                  </a:txBody>
                  <a:tcPr marL="0" marR="0" marT="0" marB="0" anchor="b"/>
                </a:tc>
                <a:tc>
                  <a:txBody>
                    <a:bodyPr/>
                    <a:lstStyle/>
                    <a:p>
                      <a:pPr marL="38100" marR="38100" algn="ctr">
                        <a:lnSpc>
                          <a:spcPct val="115000"/>
                        </a:lnSpc>
                        <a:spcAft>
                          <a:spcPts val="0"/>
                        </a:spcAft>
                      </a:pPr>
                      <a:r>
                        <a:rPr lang="en-US" sz="2800" b="1">
                          <a:solidFill>
                            <a:srgbClr val="000000"/>
                          </a:solidFill>
                          <a:effectLst/>
                          <a:latin typeface="Times New Roman"/>
                          <a:ea typeface="Calibri"/>
                          <a:cs typeface="Times New Roman"/>
                        </a:rPr>
                        <a:t>Adjusted R Square</a:t>
                      </a:r>
                      <a:endParaRPr lang="en-US" sz="2800" b="1">
                        <a:effectLst/>
                        <a:latin typeface="Calibri"/>
                        <a:ea typeface="Calibri"/>
                        <a:cs typeface="Times New Roman"/>
                      </a:endParaRPr>
                    </a:p>
                  </a:txBody>
                  <a:tcPr marL="0" marR="0" marT="0" marB="0" anchor="b"/>
                </a:tc>
                <a:tc>
                  <a:txBody>
                    <a:bodyPr/>
                    <a:lstStyle/>
                    <a:p>
                      <a:pPr marL="38100" marR="38100" algn="ctr">
                        <a:lnSpc>
                          <a:spcPct val="115000"/>
                        </a:lnSpc>
                        <a:spcAft>
                          <a:spcPts val="0"/>
                        </a:spcAft>
                      </a:pPr>
                      <a:r>
                        <a:rPr lang="en-US" sz="2800" b="1" dirty="0">
                          <a:solidFill>
                            <a:srgbClr val="000000"/>
                          </a:solidFill>
                          <a:effectLst/>
                          <a:latin typeface="Times New Roman"/>
                          <a:ea typeface="Calibri"/>
                          <a:cs typeface="Times New Roman"/>
                        </a:rPr>
                        <a:t>Std. Error of the Estimate</a:t>
                      </a:r>
                      <a:endParaRPr lang="en-US" sz="2800" b="1" dirty="0">
                        <a:effectLst/>
                        <a:latin typeface="Calibri"/>
                        <a:ea typeface="Calibri"/>
                        <a:cs typeface="Times New Roman"/>
                      </a:endParaRPr>
                    </a:p>
                  </a:txBody>
                  <a:tcPr marL="0" marR="0" marT="0" marB="0" anchor="b"/>
                </a:tc>
              </a:tr>
              <a:tr h="606966">
                <a:tc>
                  <a:txBody>
                    <a:bodyPr/>
                    <a:lstStyle/>
                    <a:p>
                      <a:pPr marL="38100" marR="38100">
                        <a:lnSpc>
                          <a:spcPct val="115000"/>
                        </a:lnSpc>
                        <a:spcAft>
                          <a:spcPts val="0"/>
                        </a:spcAft>
                      </a:pPr>
                      <a:r>
                        <a:rPr lang="en-US" sz="2800" b="1">
                          <a:solidFill>
                            <a:srgbClr val="000000"/>
                          </a:solidFill>
                          <a:effectLst/>
                          <a:latin typeface="Times New Roman"/>
                          <a:ea typeface="Calibri"/>
                          <a:cs typeface="Times New Roman"/>
                        </a:rPr>
                        <a:t>M1</a:t>
                      </a:r>
                      <a:endParaRPr lang="en-US" sz="2800" b="1">
                        <a:effectLst/>
                        <a:latin typeface="Calibri"/>
                        <a:ea typeface="Calibri"/>
                        <a:cs typeface="Times New Roman"/>
                      </a:endParaRPr>
                    </a:p>
                  </a:txBody>
                  <a:tcPr marL="0" marR="0" marT="0" marB="0" anchor="b"/>
                </a:tc>
                <a:tc>
                  <a:txBody>
                    <a:bodyPr/>
                    <a:lstStyle/>
                    <a:p>
                      <a:pPr marL="38100" marR="38100" algn="ctr">
                        <a:lnSpc>
                          <a:spcPct val="115000"/>
                        </a:lnSpc>
                        <a:spcAft>
                          <a:spcPts val="0"/>
                        </a:spcAft>
                      </a:pPr>
                      <a:r>
                        <a:rPr lang="en-US" sz="2800">
                          <a:solidFill>
                            <a:srgbClr val="000000"/>
                          </a:solidFill>
                          <a:effectLst/>
                          <a:latin typeface="Times New Roman"/>
                          <a:ea typeface="Calibri"/>
                          <a:cs typeface="Times New Roman"/>
                        </a:rPr>
                        <a:t>.628</a:t>
                      </a:r>
                      <a:r>
                        <a:rPr lang="en-US" sz="2800" baseline="30000">
                          <a:solidFill>
                            <a:srgbClr val="000000"/>
                          </a:solidFill>
                          <a:effectLst/>
                          <a:latin typeface="Times New Roman"/>
                          <a:ea typeface="Calibri"/>
                          <a:cs typeface="Times New Roman"/>
                        </a:rPr>
                        <a:t>1</a:t>
                      </a:r>
                      <a:endParaRPr lang="en-US" sz="2800">
                        <a:effectLst/>
                        <a:latin typeface="Calibri"/>
                        <a:ea typeface="Calibri"/>
                        <a:cs typeface="Times New Roman"/>
                      </a:endParaRPr>
                    </a:p>
                  </a:txBody>
                  <a:tcPr marL="0" marR="0" marT="0" marB="0" anchor="b"/>
                </a:tc>
                <a:tc>
                  <a:txBody>
                    <a:bodyPr/>
                    <a:lstStyle/>
                    <a:p>
                      <a:pPr marL="38100" marR="38100" algn="ctr">
                        <a:lnSpc>
                          <a:spcPct val="115000"/>
                        </a:lnSpc>
                        <a:spcAft>
                          <a:spcPts val="0"/>
                        </a:spcAft>
                      </a:pPr>
                      <a:r>
                        <a:rPr lang="en-US" sz="2800">
                          <a:solidFill>
                            <a:srgbClr val="000000"/>
                          </a:solidFill>
                          <a:effectLst/>
                          <a:latin typeface="Times New Roman"/>
                          <a:ea typeface="Calibri"/>
                          <a:cs typeface="Times New Roman"/>
                        </a:rPr>
                        <a:t>.394</a:t>
                      </a:r>
                      <a:endParaRPr lang="en-US" sz="2800">
                        <a:effectLst/>
                        <a:latin typeface="Calibri"/>
                        <a:ea typeface="Calibri"/>
                        <a:cs typeface="Times New Roman"/>
                      </a:endParaRPr>
                    </a:p>
                  </a:txBody>
                  <a:tcPr marL="0" marR="0" marT="0" marB="0" anchor="b"/>
                </a:tc>
                <a:tc>
                  <a:txBody>
                    <a:bodyPr/>
                    <a:lstStyle/>
                    <a:p>
                      <a:pPr marL="38100" marR="38100" algn="ctr">
                        <a:lnSpc>
                          <a:spcPct val="115000"/>
                        </a:lnSpc>
                        <a:spcAft>
                          <a:spcPts val="0"/>
                        </a:spcAft>
                      </a:pPr>
                      <a:r>
                        <a:rPr lang="en-US" sz="2800">
                          <a:solidFill>
                            <a:srgbClr val="000000"/>
                          </a:solidFill>
                          <a:effectLst/>
                          <a:latin typeface="Times New Roman"/>
                          <a:ea typeface="Calibri"/>
                          <a:cs typeface="Times New Roman"/>
                        </a:rPr>
                        <a:t>.393</a:t>
                      </a:r>
                      <a:endParaRPr lang="en-US" sz="2800">
                        <a:effectLst/>
                        <a:latin typeface="Calibri"/>
                        <a:ea typeface="Calibri"/>
                        <a:cs typeface="Times New Roman"/>
                      </a:endParaRPr>
                    </a:p>
                  </a:txBody>
                  <a:tcPr marL="0" marR="0" marT="0" marB="0" anchor="b"/>
                </a:tc>
                <a:tc>
                  <a:txBody>
                    <a:bodyPr/>
                    <a:lstStyle/>
                    <a:p>
                      <a:pPr marL="38100" marR="38100" algn="ctr">
                        <a:lnSpc>
                          <a:spcPct val="115000"/>
                        </a:lnSpc>
                        <a:spcAft>
                          <a:spcPts val="0"/>
                        </a:spcAft>
                      </a:pPr>
                      <a:r>
                        <a:rPr lang="en-US" sz="2800">
                          <a:solidFill>
                            <a:srgbClr val="000000"/>
                          </a:solidFill>
                          <a:effectLst/>
                          <a:latin typeface="Times New Roman"/>
                          <a:ea typeface="Calibri"/>
                          <a:cs typeface="Times New Roman"/>
                        </a:rPr>
                        <a:t>10.743</a:t>
                      </a:r>
                      <a:endParaRPr lang="en-US" sz="2800">
                        <a:effectLst/>
                        <a:latin typeface="Calibri"/>
                        <a:ea typeface="Calibri"/>
                        <a:cs typeface="Times New Roman"/>
                      </a:endParaRPr>
                    </a:p>
                  </a:txBody>
                  <a:tcPr marL="0" marR="0" marT="0" marB="0" anchor="b"/>
                </a:tc>
              </a:tr>
              <a:tr h="606966">
                <a:tc>
                  <a:txBody>
                    <a:bodyPr/>
                    <a:lstStyle/>
                    <a:p>
                      <a:pPr marL="38100" marR="38100">
                        <a:lnSpc>
                          <a:spcPct val="115000"/>
                        </a:lnSpc>
                        <a:spcAft>
                          <a:spcPts val="0"/>
                        </a:spcAft>
                      </a:pPr>
                      <a:r>
                        <a:rPr lang="en-US" sz="2800" b="1">
                          <a:solidFill>
                            <a:srgbClr val="000000"/>
                          </a:solidFill>
                          <a:effectLst/>
                          <a:latin typeface="Times New Roman"/>
                          <a:ea typeface="Calibri"/>
                          <a:cs typeface="Times New Roman"/>
                        </a:rPr>
                        <a:t>M2</a:t>
                      </a:r>
                      <a:endParaRPr lang="en-US" sz="2800" b="1">
                        <a:effectLst/>
                        <a:latin typeface="Calibri"/>
                        <a:ea typeface="Calibri"/>
                        <a:cs typeface="Times New Roman"/>
                      </a:endParaRPr>
                    </a:p>
                  </a:txBody>
                  <a:tcPr marL="0" marR="0" marT="0" marB="0"/>
                </a:tc>
                <a:tc>
                  <a:txBody>
                    <a:bodyPr/>
                    <a:lstStyle/>
                    <a:p>
                      <a:pPr marL="38100" marR="38100" algn="ctr">
                        <a:lnSpc>
                          <a:spcPct val="115000"/>
                        </a:lnSpc>
                        <a:spcAft>
                          <a:spcPts val="0"/>
                        </a:spcAft>
                      </a:pPr>
                      <a:r>
                        <a:rPr lang="en-US" sz="2800">
                          <a:solidFill>
                            <a:srgbClr val="000000"/>
                          </a:solidFill>
                          <a:effectLst/>
                          <a:latin typeface="Times New Roman"/>
                          <a:ea typeface="Calibri"/>
                          <a:cs typeface="Times New Roman"/>
                        </a:rPr>
                        <a:t>.686</a:t>
                      </a:r>
                      <a:r>
                        <a:rPr lang="en-US" sz="2800" baseline="30000">
                          <a:solidFill>
                            <a:srgbClr val="000000"/>
                          </a:solidFill>
                          <a:effectLst/>
                          <a:latin typeface="Times New Roman"/>
                          <a:ea typeface="Calibri"/>
                          <a:cs typeface="Times New Roman"/>
                        </a:rPr>
                        <a:t>2</a:t>
                      </a:r>
                      <a:endParaRPr lang="en-US" sz="2800">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800">
                          <a:solidFill>
                            <a:srgbClr val="000000"/>
                          </a:solidFill>
                          <a:effectLst/>
                          <a:latin typeface="Times New Roman"/>
                          <a:ea typeface="Calibri"/>
                          <a:cs typeface="Times New Roman"/>
                        </a:rPr>
                        <a:t>.471</a:t>
                      </a:r>
                      <a:endParaRPr lang="en-US" sz="2800">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800">
                          <a:solidFill>
                            <a:srgbClr val="000000"/>
                          </a:solidFill>
                          <a:effectLst/>
                          <a:latin typeface="Times New Roman"/>
                          <a:ea typeface="Calibri"/>
                          <a:cs typeface="Times New Roman"/>
                        </a:rPr>
                        <a:t>.469</a:t>
                      </a:r>
                      <a:endParaRPr lang="en-US" sz="2800">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800">
                          <a:solidFill>
                            <a:srgbClr val="000000"/>
                          </a:solidFill>
                          <a:effectLst/>
                          <a:latin typeface="Times New Roman"/>
                          <a:ea typeface="Calibri"/>
                          <a:cs typeface="Times New Roman"/>
                        </a:rPr>
                        <a:t>7.969</a:t>
                      </a:r>
                      <a:endParaRPr lang="en-US" sz="2800">
                        <a:effectLst/>
                        <a:latin typeface="Calibri"/>
                        <a:ea typeface="Calibri"/>
                        <a:cs typeface="Times New Roman"/>
                      </a:endParaRPr>
                    </a:p>
                  </a:txBody>
                  <a:tcPr marL="0" marR="0" marT="0" marB="0" anchor="ctr"/>
                </a:tc>
              </a:tr>
              <a:tr h="606966">
                <a:tc>
                  <a:txBody>
                    <a:bodyPr/>
                    <a:lstStyle/>
                    <a:p>
                      <a:pPr marL="38100" marR="38100">
                        <a:lnSpc>
                          <a:spcPct val="115000"/>
                        </a:lnSpc>
                        <a:spcAft>
                          <a:spcPts val="0"/>
                        </a:spcAft>
                      </a:pPr>
                      <a:r>
                        <a:rPr lang="en-US" sz="2800" b="1">
                          <a:solidFill>
                            <a:srgbClr val="000000"/>
                          </a:solidFill>
                          <a:effectLst/>
                          <a:latin typeface="Times New Roman"/>
                          <a:ea typeface="Calibri"/>
                          <a:cs typeface="Times New Roman"/>
                        </a:rPr>
                        <a:t>M3</a:t>
                      </a:r>
                      <a:endParaRPr lang="en-US" sz="2800" b="1">
                        <a:effectLst/>
                        <a:latin typeface="Calibri"/>
                        <a:ea typeface="Calibri"/>
                        <a:cs typeface="Times New Roman"/>
                      </a:endParaRPr>
                    </a:p>
                  </a:txBody>
                  <a:tcPr marL="0" marR="0" marT="0" marB="0"/>
                </a:tc>
                <a:tc>
                  <a:txBody>
                    <a:bodyPr/>
                    <a:lstStyle/>
                    <a:p>
                      <a:pPr marL="38100" marR="38100" algn="ctr">
                        <a:lnSpc>
                          <a:spcPct val="115000"/>
                        </a:lnSpc>
                        <a:spcAft>
                          <a:spcPts val="0"/>
                        </a:spcAft>
                      </a:pPr>
                      <a:r>
                        <a:rPr lang="en-US" sz="2800">
                          <a:solidFill>
                            <a:srgbClr val="000000"/>
                          </a:solidFill>
                          <a:effectLst/>
                          <a:latin typeface="Times New Roman"/>
                          <a:ea typeface="Calibri"/>
                          <a:cs typeface="Times New Roman"/>
                        </a:rPr>
                        <a:t>.460</a:t>
                      </a:r>
                      <a:r>
                        <a:rPr lang="en-US" sz="2800" baseline="30000">
                          <a:solidFill>
                            <a:srgbClr val="000000"/>
                          </a:solidFill>
                          <a:effectLst/>
                          <a:latin typeface="Times New Roman"/>
                          <a:ea typeface="Calibri"/>
                          <a:cs typeface="Times New Roman"/>
                        </a:rPr>
                        <a:t>3</a:t>
                      </a:r>
                      <a:endParaRPr lang="en-US" sz="2800">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800">
                          <a:solidFill>
                            <a:srgbClr val="000000"/>
                          </a:solidFill>
                          <a:effectLst/>
                          <a:latin typeface="Times New Roman"/>
                          <a:ea typeface="Calibri"/>
                          <a:cs typeface="Times New Roman"/>
                        </a:rPr>
                        <a:t>.212</a:t>
                      </a:r>
                      <a:endParaRPr lang="en-US" sz="2800">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800">
                          <a:solidFill>
                            <a:srgbClr val="000000"/>
                          </a:solidFill>
                          <a:effectLst/>
                          <a:latin typeface="Times New Roman"/>
                          <a:ea typeface="Calibri"/>
                          <a:cs typeface="Times New Roman"/>
                        </a:rPr>
                        <a:t>.210</a:t>
                      </a:r>
                      <a:endParaRPr lang="en-US" sz="2800">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800">
                          <a:solidFill>
                            <a:srgbClr val="000000"/>
                          </a:solidFill>
                          <a:effectLst/>
                          <a:latin typeface="Times New Roman"/>
                          <a:ea typeface="Calibri"/>
                          <a:cs typeface="Times New Roman"/>
                        </a:rPr>
                        <a:t>5.406</a:t>
                      </a:r>
                      <a:endParaRPr lang="en-US" sz="2800">
                        <a:effectLst/>
                        <a:latin typeface="Calibri"/>
                        <a:ea typeface="Calibri"/>
                        <a:cs typeface="Times New Roman"/>
                      </a:endParaRPr>
                    </a:p>
                  </a:txBody>
                  <a:tcPr marL="0" marR="0" marT="0" marB="0" anchor="ctr"/>
                </a:tc>
              </a:tr>
              <a:tr h="606966">
                <a:tc>
                  <a:txBody>
                    <a:bodyPr/>
                    <a:lstStyle/>
                    <a:p>
                      <a:pPr marL="38100" marR="38100">
                        <a:lnSpc>
                          <a:spcPct val="115000"/>
                        </a:lnSpc>
                        <a:spcAft>
                          <a:spcPts val="0"/>
                        </a:spcAft>
                      </a:pPr>
                      <a:r>
                        <a:rPr lang="en-US" sz="2800" b="1">
                          <a:solidFill>
                            <a:srgbClr val="000000"/>
                          </a:solidFill>
                          <a:effectLst/>
                          <a:latin typeface="Times New Roman"/>
                          <a:ea typeface="Calibri"/>
                          <a:cs typeface="Times New Roman"/>
                        </a:rPr>
                        <a:t>M4</a:t>
                      </a:r>
                      <a:endParaRPr lang="en-US" sz="2800" b="1">
                        <a:effectLst/>
                        <a:latin typeface="Calibri"/>
                        <a:ea typeface="Calibri"/>
                        <a:cs typeface="Times New Roman"/>
                      </a:endParaRPr>
                    </a:p>
                  </a:txBody>
                  <a:tcPr marL="0" marR="0" marT="0" marB="0"/>
                </a:tc>
                <a:tc>
                  <a:txBody>
                    <a:bodyPr/>
                    <a:lstStyle/>
                    <a:p>
                      <a:pPr marL="38100" marR="38100" algn="ctr">
                        <a:lnSpc>
                          <a:spcPct val="115000"/>
                        </a:lnSpc>
                        <a:spcAft>
                          <a:spcPts val="0"/>
                        </a:spcAft>
                      </a:pPr>
                      <a:r>
                        <a:rPr lang="en-US" sz="2800">
                          <a:solidFill>
                            <a:srgbClr val="000000"/>
                          </a:solidFill>
                          <a:effectLst/>
                          <a:latin typeface="Times New Roman"/>
                          <a:ea typeface="Calibri"/>
                          <a:cs typeface="Times New Roman"/>
                        </a:rPr>
                        <a:t>.285</a:t>
                      </a:r>
                      <a:r>
                        <a:rPr lang="en-US" sz="2800" baseline="30000">
                          <a:solidFill>
                            <a:srgbClr val="000000"/>
                          </a:solidFill>
                          <a:effectLst/>
                          <a:latin typeface="Times New Roman"/>
                          <a:ea typeface="Calibri"/>
                          <a:cs typeface="Times New Roman"/>
                        </a:rPr>
                        <a:t>4</a:t>
                      </a:r>
                      <a:endParaRPr lang="en-US" sz="2800">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800">
                          <a:solidFill>
                            <a:srgbClr val="000000"/>
                          </a:solidFill>
                          <a:effectLst/>
                          <a:latin typeface="Times New Roman"/>
                          <a:ea typeface="Calibri"/>
                          <a:cs typeface="Times New Roman"/>
                        </a:rPr>
                        <a:t>.081</a:t>
                      </a:r>
                      <a:endParaRPr lang="en-US" sz="2800">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800">
                          <a:solidFill>
                            <a:srgbClr val="000000"/>
                          </a:solidFill>
                          <a:effectLst/>
                          <a:latin typeface="Times New Roman"/>
                          <a:ea typeface="Calibri"/>
                          <a:cs typeface="Times New Roman"/>
                        </a:rPr>
                        <a:t>.079</a:t>
                      </a:r>
                      <a:endParaRPr lang="en-US" sz="2800">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800">
                          <a:solidFill>
                            <a:srgbClr val="000000"/>
                          </a:solidFill>
                          <a:effectLst/>
                          <a:latin typeface="Times New Roman"/>
                          <a:ea typeface="Calibri"/>
                          <a:cs typeface="Times New Roman"/>
                        </a:rPr>
                        <a:t>5.556</a:t>
                      </a:r>
                      <a:endParaRPr lang="en-US" sz="2800">
                        <a:effectLst/>
                        <a:latin typeface="Calibri"/>
                        <a:ea typeface="Calibri"/>
                        <a:cs typeface="Times New Roman"/>
                      </a:endParaRPr>
                    </a:p>
                  </a:txBody>
                  <a:tcPr marL="0" marR="0" marT="0" marB="0" anchor="ctr"/>
                </a:tc>
              </a:tr>
              <a:tr h="606966">
                <a:tc gridSpan="5">
                  <a:txBody>
                    <a:bodyPr/>
                    <a:lstStyle/>
                    <a:p>
                      <a:pPr marL="38100" marR="38100">
                        <a:lnSpc>
                          <a:spcPct val="115000"/>
                        </a:lnSpc>
                        <a:spcAft>
                          <a:spcPts val="0"/>
                        </a:spcAft>
                      </a:pPr>
                      <a:r>
                        <a:rPr lang="en-US" sz="2800" b="1" dirty="0">
                          <a:solidFill>
                            <a:srgbClr val="000000"/>
                          </a:solidFill>
                          <a:effectLst/>
                          <a:latin typeface="Times New Roman"/>
                          <a:ea typeface="Calibri"/>
                          <a:cs typeface="Times New Roman"/>
                        </a:rPr>
                        <a:t>a. Predictors: (Constant), UOT</a:t>
                      </a:r>
                      <a:endParaRPr lang="en-US" sz="2800" b="1" dirty="0">
                        <a:effectLst/>
                        <a:latin typeface="Calibri"/>
                        <a:ea typeface="Calibri"/>
                        <a:cs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218674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49111226"/>
              </p:ext>
            </p:extLst>
          </p:nvPr>
        </p:nvGraphicFramePr>
        <p:xfrm>
          <a:off x="-2" y="164617"/>
          <a:ext cx="12192000" cy="6626250"/>
        </p:xfrm>
        <a:graphic>
          <a:graphicData uri="http://schemas.openxmlformats.org/drawingml/2006/table">
            <a:tbl>
              <a:tblPr firstRow="1" bandRow="1">
                <a:tableStyleId>{5C22544A-7EE6-4342-B048-85BDC9FD1C3A}</a:tableStyleId>
              </a:tblPr>
              <a:tblGrid>
                <a:gridCol w="1219200"/>
                <a:gridCol w="2026514"/>
                <a:gridCol w="2304926"/>
                <a:gridCol w="2187328"/>
                <a:gridCol w="2351965"/>
                <a:gridCol w="2102067"/>
              </a:tblGrid>
              <a:tr h="729068">
                <a:tc rowSpan="2" gridSpan="2">
                  <a:txBody>
                    <a:bodyPr/>
                    <a:lstStyle/>
                    <a:p>
                      <a:pPr marL="39370" marR="39370" indent="354965">
                        <a:lnSpc>
                          <a:spcPct val="115000"/>
                        </a:lnSpc>
                        <a:spcAft>
                          <a:spcPts val="0"/>
                        </a:spcAft>
                      </a:pPr>
                      <a:r>
                        <a:rPr lang="en-US" sz="2400" b="1" dirty="0">
                          <a:solidFill>
                            <a:srgbClr val="000000"/>
                          </a:solidFill>
                          <a:effectLst/>
                          <a:latin typeface="Times New Roman"/>
                          <a:ea typeface="Calibri"/>
                          <a:cs typeface="Times New Roman"/>
                        </a:rPr>
                        <a:t>Models</a:t>
                      </a:r>
                      <a:endParaRPr lang="en-US" sz="2000" b="1" dirty="0">
                        <a:effectLst/>
                        <a:latin typeface="Calibri"/>
                        <a:ea typeface="Calibri"/>
                        <a:cs typeface="Times New Roman"/>
                      </a:endParaRPr>
                    </a:p>
                  </a:txBody>
                  <a:tcPr marL="0" marR="0" marT="0" marB="0" anchor="b"/>
                </a:tc>
                <a:tc rowSpan="2" hMerge="1">
                  <a:txBody>
                    <a:bodyPr/>
                    <a:lstStyle/>
                    <a:p>
                      <a:endParaRPr lang="en-US"/>
                    </a:p>
                  </a:txBody>
                  <a:tcPr/>
                </a:tc>
                <a:tc gridSpan="2">
                  <a:txBody>
                    <a:bodyPr/>
                    <a:lstStyle/>
                    <a:p>
                      <a:pPr marL="39370" marR="39370" algn="ctr">
                        <a:lnSpc>
                          <a:spcPct val="115000"/>
                        </a:lnSpc>
                        <a:spcAft>
                          <a:spcPts val="0"/>
                        </a:spcAft>
                      </a:pPr>
                      <a:r>
                        <a:rPr lang="en-US" sz="2400" b="1">
                          <a:solidFill>
                            <a:srgbClr val="000000"/>
                          </a:solidFill>
                          <a:effectLst/>
                          <a:latin typeface="Times New Roman"/>
                          <a:ea typeface="Calibri"/>
                          <a:cs typeface="Times New Roman"/>
                        </a:rPr>
                        <a:t>Unstandardized Coeff</a:t>
                      </a:r>
                      <a:endParaRPr lang="en-US" sz="2000" b="1">
                        <a:effectLst/>
                        <a:latin typeface="Calibri"/>
                        <a:ea typeface="Calibri"/>
                        <a:cs typeface="Times New Roman"/>
                      </a:endParaRPr>
                    </a:p>
                  </a:txBody>
                  <a:tcPr marL="0" marR="0" marT="0" marB="0" anchor="b"/>
                </a:tc>
                <a:tc hMerge="1">
                  <a:txBody>
                    <a:bodyPr/>
                    <a:lstStyle/>
                    <a:p>
                      <a:endParaRPr lang="en-US"/>
                    </a:p>
                  </a:txBody>
                  <a:tcPr/>
                </a:tc>
                <a:tc>
                  <a:txBody>
                    <a:bodyPr/>
                    <a:lstStyle/>
                    <a:p>
                      <a:pPr marL="39370" marR="39370" algn="ctr">
                        <a:lnSpc>
                          <a:spcPct val="115000"/>
                        </a:lnSpc>
                        <a:spcAft>
                          <a:spcPts val="0"/>
                        </a:spcAft>
                      </a:pPr>
                      <a:r>
                        <a:rPr lang="en-US" sz="2400" b="1">
                          <a:solidFill>
                            <a:srgbClr val="000000"/>
                          </a:solidFill>
                          <a:effectLst/>
                          <a:latin typeface="Times New Roman"/>
                          <a:ea typeface="Calibri"/>
                          <a:cs typeface="Times New Roman"/>
                        </a:rPr>
                        <a:t>Standardized Coeff</a:t>
                      </a:r>
                      <a:endParaRPr lang="en-US" sz="2000" b="1">
                        <a:effectLst/>
                        <a:latin typeface="Calibri"/>
                        <a:ea typeface="Calibri"/>
                        <a:cs typeface="Times New Roman"/>
                      </a:endParaRPr>
                    </a:p>
                  </a:txBody>
                  <a:tcPr marL="0" marR="0" marT="0" marB="0" anchor="b"/>
                </a:tc>
                <a:tc rowSpan="2">
                  <a:txBody>
                    <a:bodyPr/>
                    <a:lstStyle/>
                    <a:p>
                      <a:pPr marL="39370" marR="39370" algn="ctr">
                        <a:lnSpc>
                          <a:spcPct val="115000"/>
                        </a:lnSpc>
                        <a:spcAft>
                          <a:spcPts val="0"/>
                        </a:spcAft>
                      </a:pPr>
                      <a:r>
                        <a:rPr lang="en-US" sz="2400" b="1">
                          <a:solidFill>
                            <a:srgbClr val="000000"/>
                          </a:solidFill>
                          <a:effectLst/>
                          <a:latin typeface="Times New Roman"/>
                          <a:ea typeface="Calibri"/>
                          <a:cs typeface="Times New Roman"/>
                        </a:rPr>
                        <a:t>t</a:t>
                      </a:r>
                      <a:endParaRPr lang="en-US" sz="2000" b="1">
                        <a:effectLst/>
                        <a:latin typeface="Calibri"/>
                        <a:ea typeface="Calibri"/>
                        <a:cs typeface="Times New Roman"/>
                      </a:endParaRPr>
                    </a:p>
                  </a:txBody>
                  <a:tcPr marL="0" marR="0" marT="0" marB="0" anchor="b"/>
                </a:tc>
              </a:tr>
              <a:tr h="642778">
                <a:tc gridSpan="2" vMerge="1">
                  <a:txBody>
                    <a:bodyPr/>
                    <a:lstStyle/>
                    <a:p>
                      <a:endParaRPr lang="en-US"/>
                    </a:p>
                  </a:txBody>
                  <a:tcPr/>
                </a:tc>
                <a:tc hMerge="1" vMerge="1">
                  <a:txBody>
                    <a:bodyPr/>
                    <a:lstStyle/>
                    <a:p>
                      <a:endParaRPr lang="en-US"/>
                    </a:p>
                  </a:txBody>
                  <a:tcPr/>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B</a:t>
                      </a:r>
                      <a:endParaRPr lang="en-US" sz="2000" b="1">
                        <a:effectLst/>
                        <a:latin typeface="Calibri"/>
                        <a:ea typeface="Calibri"/>
                        <a:cs typeface="Times New Roman"/>
                      </a:endParaRPr>
                    </a:p>
                  </a:txBody>
                  <a:tcPr marL="0" marR="0" marT="0" marB="0" anchor="b"/>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Std. Error</a:t>
                      </a:r>
                      <a:endParaRPr lang="en-US" sz="2000" b="1">
                        <a:effectLst/>
                        <a:latin typeface="Calibri"/>
                        <a:ea typeface="Calibri"/>
                        <a:cs typeface="Times New Roman"/>
                      </a:endParaRPr>
                    </a:p>
                  </a:txBody>
                  <a:tcPr marL="0" marR="0" marT="0" marB="0" anchor="b"/>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Beta</a:t>
                      </a:r>
                      <a:endParaRPr lang="en-US" sz="2000" b="1">
                        <a:effectLst/>
                        <a:latin typeface="Calibri"/>
                        <a:ea typeface="Calibri"/>
                        <a:cs typeface="Times New Roman"/>
                      </a:endParaRPr>
                    </a:p>
                  </a:txBody>
                  <a:tcPr marL="0" marR="0" marT="0" marB="0" anchor="b"/>
                </a:tc>
                <a:tc vMerge="1">
                  <a:txBody>
                    <a:bodyPr/>
                    <a:lstStyle/>
                    <a:p>
                      <a:endParaRPr lang="en-US"/>
                    </a:p>
                  </a:txBody>
                  <a:tcPr/>
                </a:tc>
              </a:tr>
              <a:tr h="642778">
                <a:tc rowSpan="2">
                  <a:txBody>
                    <a:bodyPr/>
                    <a:lstStyle/>
                    <a:p>
                      <a:pPr algn="ctr">
                        <a:lnSpc>
                          <a:spcPct val="115000"/>
                        </a:lnSpc>
                        <a:spcAft>
                          <a:spcPts val="0"/>
                        </a:spcAft>
                      </a:pPr>
                      <a:r>
                        <a:rPr lang="en-US" sz="2400" b="1">
                          <a:solidFill>
                            <a:srgbClr val="000000"/>
                          </a:solidFill>
                          <a:effectLst/>
                          <a:latin typeface="Times New Roman"/>
                          <a:ea typeface="Times New Roman"/>
                          <a:cs typeface="Times New Roman"/>
                        </a:rPr>
                        <a:t>M1</a:t>
                      </a:r>
                      <a:endParaRPr lang="en-US" sz="2000" b="1">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b="1">
                          <a:solidFill>
                            <a:srgbClr val="000000"/>
                          </a:solidFill>
                          <a:effectLst/>
                          <a:latin typeface="Times New Roman"/>
                          <a:ea typeface="Times New Roman"/>
                          <a:cs typeface="Times New Roman"/>
                        </a:rPr>
                        <a:t>(Constant)</a:t>
                      </a:r>
                      <a:endParaRPr lang="en-US" sz="2000" b="1">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b="1">
                          <a:solidFill>
                            <a:srgbClr val="000000"/>
                          </a:solidFill>
                          <a:effectLst/>
                          <a:latin typeface="Times New Roman"/>
                          <a:ea typeface="Times New Roman"/>
                          <a:cs typeface="Times New Roman"/>
                        </a:rPr>
                        <a:t>51.124</a:t>
                      </a:r>
                      <a:endParaRPr lang="en-US" sz="20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400" b="1">
                          <a:solidFill>
                            <a:srgbClr val="000000"/>
                          </a:solidFill>
                          <a:effectLst/>
                          <a:latin typeface="Times New Roman"/>
                          <a:ea typeface="Times New Roman"/>
                          <a:cs typeface="Times New Roman"/>
                        </a:rPr>
                        <a:t>2.497</a:t>
                      </a:r>
                      <a:endParaRPr lang="en-US" sz="20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400" b="1">
                          <a:effectLst/>
                          <a:latin typeface="Times New Roman"/>
                          <a:ea typeface="Times New Roman"/>
                          <a:cs typeface="Times New Roman"/>
                        </a:rPr>
                        <a:t> </a:t>
                      </a:r>
                      <a:endParaRPr lang="en-US" sz="20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400" b="1">
                          <a:solidFill>
                            <a:srgbClr val="000000"/>
                          </a:solidFill>
                          <a:effectLst/>
                          <a:latin typeface="Times New Roman"/>
                          <a:ea typeface="Times New Roman"/>
                          <a:cs typeface="Times New Roman"/>
                        </a:rPr>
                        <a:t> </a:t>
                      </a:r>
                      <a:endParaRPr lang="en-US" sz="2000" b="1">
                        <a:effectLst/>
                        <a:latin typeface="Calibri"/>
                        <a:ea typeface="Calibri"/>
                        <a:cs typeface="Times New Roman"/>
                      </a:endParaRPr>
                    </a:p>
                  </a:txBody>
                  <a:tcPr marL="68580" marR="68580" marT="0" marB="0" anchor="ctr"/>
                </a:tc>
              </a:tr>
              <a:tr h="642778">
                <a:tc vMerge="1">
                  <a:txBody>
                    <a:bodyPr/>
                    <a:lstStyle/>
                    <a:p>
                      <a:endParaRPr lang="en-US"/>
                    </a:p>
                  </a:txBody>
                  <a:tcPr/>
                </a:tc>
                <a:tc>
                  <a:txBody>
                    <a:bodyPr/>
                    <a:lstStyle/>
                    <a:p>
                      <a:pPr algn="ctr">
                        <a:lnSpc>
                          <a:spcPct val="115000"/>
                        </a:lnSpc>
                        <a:spcAft>
                          <a:spcPts val="0"/>
                        </a:spcAft>
                      </a:pPr>
                      <a:r>
                        <a:rPr lang="en-US" sz="2400" b="1">
                          <a:solidFill>
                            <a:srgbClr val="000000"/>
                          </a:solidFill>
                          <a:effectLst/>
                          <a:latin typeface="Times New Roman"/>
                          <a:ea typeface="Times New Roman"/>
                          <a:cs typeface="Times New Roman"/>
                        </a:rPr>
                        <a:t>UOT</a:t>
                      </a:r>
                      <a:endParaRPr lang="en-US" sz="2000" b="1">
                        <a:effectLst/>
                        <a:latin typeface="Calibri"/>
                        <a:ea typeface="Calibri"/>
                        <a:cs typeface="Times New Roman"/>
                      </a:endParaRPr>
                    </a:p>
                  </a:txBody>
                  <a:tcPr marL="68580" marR="68580" marT="0" marB="0"/>
                </a:tc>
                <a:tc>
                  <a:txBody>
                    <a:bodyPr/>
                    <a:lstStyle/>
                    <a:p>
                      <a:pPr algn="ctr">
                        <a:lnSpc>
                          <a:spcPct val="115000"/>
                        </a:lnSpc>
                        <a:spcAft>
                          <a:spcPts val="0"/>
                        </a:spcAft>
                      </a:pPr>
                      <a:r>
                        <a:rPr lang="en-US" sz="2400" b="1">
                          <a:solidFill>
                            <a:srgbClr val="000000"/>
                          </a:solidFill>
                          <a:effectLst/>
                          <a:latin typeface="Times New Roman"/>
                          <a:ea typeface="Times New Roman"/>
                          <a:cs typeface="Times New Roman"/>
                        </a:rPr>
                        <a:t>.349</a:t>
                      </a:r>
                      <a:endParaRPr lang="en-US" sz="20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400" b="1">
                          <a:solidFill>
                            <a:srgbClr val="000000"/>
                          </a:solidFill>
                          <a:effectLst/>
                          <a:latin typeface="Times New Roman"/>
                          <a:ea typeface="Times New Roman"/>
                          <a:cs typeface="Times New Roman"/>
                        </a:rPr>
                        <a:t>.019</a:t>
                      </a:r>
                      <a:endParaRPr lang="en-US" sz="20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400" b="1">
                          <a:solidFill>
                            <a:srgbClr val="000000"/>
                          </a:solidFill>
                          <a:effectLst/>
                          <a:latin typeface="Times New Roman"/>
                          <a:ea typeface="Times New Roman"/>
                          <a:cs typeface="Times New Roman"/>
                        </a:rPr>
                        <a:t>.628</a:t>
                      </a:r>
                      <a:endParaRPr lang="en-US" sz="2000" b="1">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400" b="1">
                          <a:solidFill>
                            <a:srgbClr val="000000"/>
                          </a:solidFill>
                          <a:effectLst/>
                          <a:latin typeface="Times New Roman"/>
                          <a:ea typeface="Times New Roman"/>
                          <a:cs typeface="Times New Roman"/>
                        </a:rPr>
                        <a:t>17.999***</a:t>
                      </a:r>
                      <a:endParaRPr lang="en-US" sz="2000" b="1">
                        <a:effectLst/>
                        <a:latin typeface="Calibri"/>
                        <a:ea typeface="Calibri"/>
                        <a:cs typeface="Times New Roman"/>
                      </a:endParaRPr>
                    </a:p>
                  </a:txBody>
                  <a:tcPr marL="68580" marR="68580" marT="0" marB="0" anchor="ctr"/>
                </a:tc>
              </a:tr>
              <a:tr h="642778">
                <a:tc rowSpan="2">
                  <a:txBody>
                    <a:bodyPr/>
                    <a:lstStyle/>
                    <a:p>
                      <a:pPr marR="38100" algn="ctr">
                        <a:lnSpc>
                          <a:spcPct val="115000"/>
                        </a:lnSpc>
                        <a:spcAft>
                          <a:spcPts val="0"/>
                        </a:spcAft>
                      </a:pPr>
                      <a:r>
                        <a:rPr lang="en-US" sz="2400" b="1">
                          <a:solidFill>
                            <a:srgbClr val="000000"/>
                          </a:solidFill>
                          <a:effectLst/>
                          <a:latin typeface="Times New Roman"/>
                          <a:ea typeface="Calibri"/>
                          <a:cs typeface="Times New Roman"/>
                        </a:rPr>
                        <a:t>M2</a:t>
                      </a:r>
                      <a:endParaRPr lang="en-US" sz="2000" b="1">
                        <a:effectLst/>
                        <a:latin typeface="Calibri"/>
                        <a:ea typeface="Calibri"/>
                        <a:cs typeface="Times New Roman"/>
                      </a:endParaRPr>
                    </a:p>
                  </a:txBody>
                  <a:tcPr marL="0" marR="0" marT="0" marB="0"/>
                </a:tc>
                <a:tc>
                  <a:txBody>
                    <a:bodyPr/>
                    <a:lstStyle/>
                    <a:p>
                      <a:pPr marR="38100" algn="ctr">
                        <a:lnSpc>
                          <a:spcPct val="115000"/>
                        </a:lnSpc>
                        <a:spcAft>
                          <a:spcPts val="0"/>
                        </a:spcAft>
                      </a:pPr>
                      <a:r>
                        <a:rPr lang="en-US" sz="2400" b="1">
                          <a:solidFill>
                            <a:srgbClr val="000000"/>
                          </a:solidFill>
                          <a:effectLst/>
                          <a:latin typeface="Times New Roman"/>
                          <a:ea typeface="Calibri"/>
                          <a:cs typeface="Times New Roman"/>
                        </a:rPr>
                        <a:t>(Constant)</a:t>
                      </a:r>
                      <a:endParaRPr lang="en-US" sz="2000" b="1">
                        <a:effectLst/>
                        <a:latin typeface="Calibri"/>
                        <a:ea typeface="Calibri"/>
                        <a:cs typeface="Times New Roman"/>
                      </a:endParaRPr>
                    </a:p>
                  </a:txBody>
                  <a:tcPr marL="0" marR="0" marT="0" marB="0"/>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1.999</a:t>
                      </a:r>
                      <a:endParaRPr lang="en-US" sz="2000" b="1">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1.852</a:t>
                      </a:r>
                      <a:endParaRPr lang="en-US" sz="2000" b="1">
                        <a:effectLst/>
                        <a:latin typeface="Calibri"/>
                        <a:ea typeface="Calibri"/>
                        <a:cs typeface="Times New Roman"/>
                      </a:endParaRPr>
                    </a:p>
                  </a:txBody>
                  <a:tcPr marL="0" marR="0" marT="0" marB="0" anchor="ctr"/>
                </a:tc>
                <a:tc>
                  <a:txBody>
                    <a:bodyPr/>
                    <a:lstStyle/>
                    <a:p>
                      <a:pPr algn="ctr">
                        <a:lnSpc>
                          <a:spcPct val="115000"/>
                        </a:lnSpc>
                        <a:spcAft>
                          <a:spcPts val="0"/>
                        </a:spcAft>
                      </a:pPr>
                      <a:r>
                        <a:rPr lang="en-US" sz="2400" b="1">
                          <a:effectLst/>
                          <a:latin typeface="Times New Roman"/>
                          <a:ea typeface="Calibri"/>
                          <a:cs typeface="Times New Roman"/>
                        </a:rPr>
                        <a:t> </a:t>
                      </a:r>
                      <a:endParaRPr lang="en-US" sz="2000" b="1">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 </a:t>
                      </a:r>
                      <a:endParaRPr lang="en-US" sz="2000" b="1">
                        <a:effectLst/>
                        <a:latin typeface="Calibri"/>
                        <a:ea typeface="Calibri"/>
                        <a:cs typeface="Times New Roman"/>
                      </a:endParaRPr>
                    </a:p>
                  </a:txBody>
                  <a:tcPr marL="0" marR="0" marT="0" marB="0" anchor="ctr"/>
                </a:tc>
              </a:tr>
              <a:tr h="642778">
                <a:tc vMerge="1">
                  <a:txBody>
                    <a:bodyPr/>
                    <a:lstStyle/>
                    <a:p>
                      <a:endParaRPr lang="en-US"/>
                    </a:p>
                  </a:txBody>
                  <a:tcPr/>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UOT</a:t>
                      </a:r>
                      <a:endParaRPr lang="en-US" sz="2000" b="1">
                        <a:effectLst/>
                        <a:latin typeface="Calibri"/>
                        <a:ea typeface="Calibri"/>
                        <a:cs typeface="Times New Roman"/>
                      </a:endParaRPr>
                    </a:p>
                  </a:txBody>
                  <a:tcPr marL="0" marR="0" marT="0" marB="0"/>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.302</a:t>
                      </a:r>
                      <a:endParaRPr lang="en-US" sz="2000" b="1">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.014</a:t>
                      </a:r>
                      <a:endParaRPr lang="en-US" sz="2000" b="1">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.686</a:t>
                      </a:r>
                      <a:endParaRPr lang="en-US" sz="2000" b="1">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21.038***</a:t>
                      </a:r>
                      <a:endParaRPr lang="en-US" sz="2000" b="1">
                        <a:effectLst/>
                        <a:latin typeface="Calibri"/>
                        <a:ea typeface="Calibri"/>
                        <a:cs typeface="Times New Roman"/>
                      </a:endParaRPr>
                    </a:p>
                  </a:txBody>
                  <a:tcPr marL="0" marR="0" marT="0" marB="0" anchor="ctr"/>
                </a:tc>
              </a:tr>
              <a:tr h="642778">
                <a:tc>
                  <a:txBody>
                    <a:bodyPr/>
                    <a:lstStyle/>
                    <a:p>
                      <a:pPr algn="ctr">
                        <a:lnSpc>
                          <a:spcPct val="115000"/>
                        </a:lnSpc>
                        <a:spcAft>
                          <a:spcPts val="0"/>
                        </a:spcAft>
                      </a:pPr>
                      <a:r>
                        <a:rPr lang="en-US" sz="2400" b="1">
                          <a:solidFill>
                            <a:srgbClr val="000000"/>
                          </a:solidFill>
                          <a:effectLst/>
                          <a:latin typeface="Times New Roman"/>
                          <a:ea typeface="Calibri"/>
                          <a:cs typeface="Times New Roman"/>
                        </a:rPr>
                        <a:t>M3</a:t>
                      </a:r>
                      <a:endParaRPr lang="en-US" sz="2000" b="1">
                        <a:effectLst/>
                        <a:latin typeface="Calibri"/>
                        <a:ea typeface="Calibri"/>
                        <a:cs typeface="Times New Roman"/>
                      </a:endParaRPr>
                    </a:p>
                  </a:txBody>
                  <a:tcPr marL="0" marR="0" marT="0" marB="0"/>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(Constant)</a:t>
                      </a:r>
                      <a:endParaRPr lang="en-US" sz="2000" b="1">
                        <a:effectLst/>
                        <a:latin typeface="Calibri"/>
                        <a:ea typeface="Calibri"/>
                        <a:cs typeface="Times New Roman"/>
                      </a:endParaRPr>
                    </a:p>
                  </a:txBody>
                  <a:tcPr marL="0" marR="0" marT="0" marB="0"/>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7.089</a:t>
                      </a:r>
                      <a:endParaRPr lang="en-US" sz="2000" b="1">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1.256</a:t>
                      </a:r>
                      <a:endParaRPr lang="en-US" sz="2000" b="1">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 </a:t>
                      </a:r>
                      <a:endParaRPr lang="en-US" sz="2000" b="1">
                        <a:effectLst/>
                        <a:latin typeface="Calibri"/>
                        <a:ea typeface="Calibri"/>
                        <a:cs typeface="Times New Roman"/>
                      </a:endParaRPr>
                    </a:p>
                  </a:txBody>
                  <a:tcPr marL="0" marR="0" marT="0" marB="0" anchor="ctr"/>
                </a:tc>
                <a:tc>
                  <a:txBody>
                    <a:bodyPr/>
                    <a:lstStyle/>
                    <a:p>
                      <a:pPr marR="38100">
                        <a:lnSpc>
                          <a:spcPct val="115000"/>
                        </a:lnSpc>
                        <a:spcAft>
                          <a:spcPts val="0"/>
                        </a:spcAft>
                      </a:pPr>
                      <a:r>
                        <a:rPr lang="en-US" sz="2400" b="1">
                          <a:solidFill>
                            <a:srgbClr val="000000"/>
                          </a:solidFill>
                          <a:effectLst/>
                          <a:latin typeface="Times New Roman"/>
                          <a:ea typeface="Calibri"/>
                          <a:cs typeface="Times New Roman"/>
                        </a:rPr>
                        <a:t> </a:t>
                      </a:r>
                      <a:endParaRPr lang="en-US" sz="2000" b="1">
                        <a:effectLst/>
                        <a:latin typeface="Calibri"/>
                        <a:ea typeface="Calibri"/>
                        <a:cs typeface="Times New Roman"/>
                      </a:endParaRPr>
                    </a:p>
                  </a:txBody>
                  <a:tcPr marL="0" marR="0" marT="0" marB="0" anchor="ctr"/>
                </a:tc>
              </a:tr>
              <a:tr h="642778">
                <a:tc>
                  <a:txBody>
                    <a:bodyPr/>
                    <a:lstStyle/>
                    <a:p>
                      <a:pPr algn="ctr">
                        <a:lnSpc>
                          <a:spcPct val="115000"/>
                        </a:lnSpc>
                        <a:spcAft>
                          <a:spcPts val="0"/>
                        </a:spcAft>
                      </a:pPr>
                      <a:r>
                        <a:rPr lang="en-US" sz="2400" b="1">
                          <a:solidFill>
                            <a:srgbClr val="000000"/>
                          </a:solidFill>
                          <a:effectLst/>
                          <a:latin typeface="Times New Roman"/>
                          <a:ea typeface="Calibri"/>
                          <a:cs typeface="Times New Roman"/>
                        </a:rPr>
                        <a:t> </a:t>
                      </a:r>
                      <a:endParaRPr lang="en-US" sz="2000" b="1">
                        <a:effectLst/>
                        <a:latin typeface="Calibri"/>
                        <a:ea typeface="Calibri"/>
                        <a:cs typeface="Times New Roman"/>
                      </a:endParaRPr>
                    </a:p>
                  </a:txBody>
                  <a:tcPr marL="0" marR="0" marT="0" marB="0"/>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UOT</a:t>
                      </a:r>
                      <a:endParaRPr lang="en-US" sz="2000" b="1">
                        <a:effectLst/>
                        <a:latin typeface="Calibri"/>
                        <a:ea typeface="Calibri"/>
                        <a:cs typeface="Times New Roman"/>
                      </a:endParaRPr>
                    </a:p>
                  </a:txBody>
                  <a:tcPr marL="0" marR="0" marT="0" marB="0"/>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.113</a:t>
                      </a:r>
                      <a:endParaRPr lang="en-US" sz="2000" b="1">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.010</a:t>
                      </a:r>
                      <a:endParaRPr lang="en-US" sz="2000" b="1">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.460</a:t>
                      </a:r>
                      <a:endParaRPr lang="en-US" sz="2000" b="1">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11.571***</a:t>
                      </a:r>
                      <a:endParaRPr lang="en-US" sz="2000" b="1">
                        <a:effectLst/>
                        <a:latin typeface="Calibri"/>
                        <a:ea typeface="Calibri"/>
                        <a:cs typeface="Times New Roman"/>
                      </a:endParaRPr>
                    </a:p>
                  </a:txBody>
                  <a:tcPr marL="0" marR="0" marT="0" marB="0" anchor="ctr"/>
                </a:tc>
              </a:tr>
              <a:tr h="642778">
                <a:tc>
                  <a:txBody>
                    <a:bodyPr/>
                    <a:lstStyle/>
                    <a:p>
                      <a:pPr algn="ctr">
                        <a:lnSpc>
                          <a:spcPct val="115000"/>
                        </a:lnSpc>
                        <a:spcAft>
                          <a:spcPts val="0"/>
                        </a:spcAft>
                      </a:pPr>
                      <a:r>
                        <a:rPr lang="en-US" sz="2400" b="1">
                          <a:solidFill>
                            <a:srgbClr val="000000"/>
                          </a:solidFill>
                          <a:effectLst/>
                          <a:latin typeface="Times New Roman"/>
                          <a:ea typeface="Calibri"/>
                          <a:cs typeface="Times New Roman"/>
                        </a:rPr>
                        <a:t>M4</a:t>
                      </a:r>
                      <a:endParaRPr lang="en-US" sz="2000" b="1">
                        <a:effectLst/>
                        <a:latin typeface="Calibri"/>
                        <a:ea typeface="Calibri"/>
                        <a:cs typeface="Times New Roman"/>
                      </a:endParaRPr>
                    </a:p>
                  </a:txBody>
                  <a:tcPr marL="0" marR="0" marT="0" marB="0"/>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(Constant)</a:t>
                      </a:r>
                      <a:endParaRPr lang="en-US" sz="2000" b="1">
                        <a:effectLst/>
                        <a:latin typeface="Calibri"/>
                        <a:ea typeface="Calibri"/>
                        <a:cs typeface="Times New Roman"/>
                      </a:endParaRPr>
                    </a:p>
                  </a:txBody>
                  <a:tcPr marL="0" marR="0" marT="0" marB="0"/>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42.036</a:t>
                      </a:r>
                      <a:endParaRPr lang="en-US" sz="2000" b="1">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1.291</a:t>
                      </a:r>
                      <a:endParaRPr lang="en-US" sz="2000" b="1">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 </a:t>
                      </a:r>
                      <a:endParaRPr lang="en-US" sz="2000" b="1">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 </a:t>
                      </a:r>
                      <a:endParaRPr lang="en-US" sz="2000" b="1">
                        <a:effectLst/>
                        <a:latin typeface="Calibri"/>
                        <a:ea typeface="Calibri"/>
                        <a:cs typeface="Times New Roman"/>
                      </a:endParaRPr>
                    </a:p>
                  </a:txBody>
                  <a:tcPr marL="0" marR="0" marT="0" marB="0" anchor="ctr"/>
                </a:tc>
              </a:tr>
              <a:tr h="642778">
                <a:tc>
                  <a:txBody>
                    <a:bodyPr/>
                    <a:lstStyle/>
                    <a:p>
                      <a:pPr algn="ctr">
                        <a:lnSpc>
                          <a:spcPct val="115000"/>
                        </a:lnSpc>
                        <a:spcAft>
                          <a:spcPts val="0"/>
                        </a:spcAft>
                      </a:pPr>
                      <a:r>
                        <a:rPr lang="en-US" sz="2400" b="1">
                          <a:solidFill>
                            <a:srgbClr val="000000"/>
                          </a:solidFill>
                          <a:effectLst/>
                          <a:latin typeface="Times New Roman"/>
                          <a:ea typeface="Calibri"/>
                          <a:cs typeface="Times New Roman"/>
                        </a:rPr>
                        <a:t> </a:t>
                      </a:r>
                      <a:endParaRPr lang="en-US" sz="2000" b="1">
                        <a:effectLst/>
                        <a:latin typeface="Calibri"/>
                        <a:ea typeface="Calibri"/>
                        <a:cs typeface="Times New Roman"/>
                      </a:endParaRPr>
                    </a:p>
                  </a:txBody>
                  <a:tcPr marL="0" marR="0" marT="0" marB="0"/>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UOT</a:t>
                      </a:r>
                      <a:endParaRPr lang="en-US" sz="2000" b="1">
                        <a:effectLst/>
                        <a:latin typeface="Calibri"/>
                        <a:ea typeface="Calibri"/>
                        <a:cs typeface="Times New Roman"/>
                      </a:endParaRPr>
                    </a:p>
                  </a:txBody>
                  <a:tcPr marL="0" marR="0" marT="0" marB="0"/>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.066</a:t>
                      </a:r>
                      <a:endParaRPr lang="en-US" sz="2000" b="1">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.010</a:t>
                      </a:r>
                      <a:endParaRPr lang="en-US" sz="2000" b="1">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400" b="1">
                          <a:solidFill>
                            <a:srgbClr val="000000"/>
                          </a:solidFill>
                          <a:effectLst/>
                          <a:latin typeface="Times New Roman"/>
                          <a:ea typeface="Calibri"/>
                          <a:cs typeface="Times New Roman"/>
                        </a:rPr>
                        <a:t>-.285</a:t>
                      </a:r>
                      <a:endParaRPr lang="en-US" sz="2000" b="1">
                        <a:effectLst/>
                        <a:latin typeface="Calibri"/>
                        <a:ea typeface="Calibri"/>
                        <a:cs typeface="Times New Roman"/>
                      </a:endParaRPr>
                    </a:p>
                  </a:txBody>
                  <a:tcPr marL="0" marR="0" marT="0" marB="0" anchor="ctr"/>
                </a:tc>
                <a:tc>
                  <a:txBody>
                    <a:bodyPr/>
                    <a:lstStyle/>
                    <a:p>
                      <a:pPr marL="38100" marR="38100" algn="ctr">
                        <a:lnSpc>
                          <a:spcPct val="115000"/>
                        </a:lnSpc>
                        <a:spcAft>
                          <a:spcPts val="0"/>
                        </a:spcAft>
                      </a:pPr>
                      <a:r>
                        <a:rPr lang="en-US" sz="2400" b="1" dirty="0">
                          <a:solidFill>
                            <a:srgbClr val="000000"/>
                          </a:solidFill>
                          <a:effectLst/>
                          <a:latin typeface="Times New Roman"/>
                          <a:ea typeface="Calibri"/>
                          <a:cs typeface="Times New Roman"/>
                        </a:rPr>
                        <a:t>6.629***</a:t>
                      </a:r>
                      <a:endParaRPr lang="en-US" sz="2000" b="1"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4090434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a:cs typeface="Arial Black"/>
              </a:rPr>
              <a:t>Points of Discussion</a:t>
            </a:r>
            <a:endParaRPr lang="en-US" dirty="0">
              <a:latin typeface="Arial Black"/>
              <a:cs typeface="Arial Black"/>
            </a:endParaRPr>
          </a:p>
        </p:txBody>
      </p:sp>
      <p:sp>
        <p:nvSpPr>
          <p:cNvPr id="3" name="Content Placeholder 2"/>
          <p:cNvSpPr>
            <a:spLocks noGrp="1"/>
          </p:cNvSpPr>
          <p:nvPr>
            <p:ph idx="1"/>
          </p:nvPr>
        </p:nvSpPr>
        <p:spPr>
          <a:xfrm>
            <a:off x="680321" y="2336873"/>
            <a:ext cx="10750230" cy="4153682"/>
          </a:xfrm>
        </p:spPr>
        <p:txBody>
          <a:bodyPr>
            <a:normAutofit/>
          </a:bodyPr>
          <a:lstStyle/>
          <a:p>
            <a:r>
              <a:rPr lang="en-US" sz="3200" b="1" dirty="0" smtClean="0">
                <a:latin typeface="Arial Black"/>
                <a:cs typeface="Arial Black"/>
              </a:rPr>
              <a:t>Background of the Study</a:t>
            </a:r>
          </a:p>
          <a:p>
            <a:r>
              <a:rPr lang="en-US" sz="3200" b="1" dirty="0" smtClean="0">
                <a:latin typeface="Arial Black"/>
                <a:cs typeface="Arial Black"/>
              </a:rPr>
              <a:t>Statement of the Problem</a:t>
            </a:r>
          </a:p>
          <a:p>
            <a:r>
              <a:rPr lang="en-US" sz="3200" b="1" dirty="0" smtClean="0">
                <a:latin typeface="Arial Black"/>
                <a:cs typeface="Arial Black"/>
              </a:rPr>
              <a:t>Research Methodology</a:t>
            </a:r>
          </a:p>
          <a:p>
            <a:r>
              <a:rPr lang="en-US" sz="3200" b="1" dirty="0" smtClean="0">
                <a:latin typeface="Arial Black"/>
                <a:cs typeface="Arial Black"/>
              </a:rPr>
              <a:t>Key Findings/Results</a:t>
            </a:r>
          </a:p>
          <a:p>
            <a:r>
              <a:rPr lang="en-US" sz="3200" b="1" dirty="0" smtClean="0">
                <a:latin typeface="Arial Black"/>
                <a:cs typeface="Arial Black"/>
              </a:rPr>
              <a:t>Conclusion</a:t>
            </a:r>
          </a:p>
          <a:p>
            <a:r>
              <a:rPr lang="en-US" sz="3200" b="1" dirty="0" smtClean="0">
                <a:latin typeface="Arial Black"/>
                <a:cs typeface="Arial Black"/>
              </a:rPr>
              <a:t>Suggestions</a:t>
            </a:r>
            <a:endParaRPr lang="en-US" sz="3200" b="1" dirty="0">
              <a:latin typeface="Arial Black"/>
              <a:cs typeface="Arial Black"/>
            </a:endParaRPr>
          </a:p>
        </p:txBody>
      </p:sp>
    </p:spTree>
    <p:extLst>
      <p:ext uri="{BB962C8B-B14F-4D97-AF65-F5344CB8AC3E}">
        <p14:creationId xmlns:p14="http://schemas.microsoft.com/office/powerpoint/2010/main" val="277256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Conclusion &amp; Discussion</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&amp; Discussion</a:t>
            </a:r>
            <a:endParaRPr lang="en-US" dirty="0"/>
          </a:p>
        </p:txBody>
      </p:sp>
      <p:sp>
        <p:nvSpPr>
          <p:cNvPr id="3" name="Content Placeholder 2"/>
          <p:cNvSpPr>
            <a:spLocks noGrp="1"/>
          </p:cNvSpPr>
          <p:nvPr>
            <p:ph idx="1"/>
          </p:nvPr>
        </p:nvSpPr>
        <p:spPr>
          <a:xfrm>
            <a:off x="1" y="2069452"/>
            <a:ext cx="12192000" cy="4788548"/>
          </a:xfrm>
        </p:spPr>
        <p:txBody>
          <a:bodyPr>
            <a:noAutofit/>
          </a:bodyPr>
          <a:lstStyle/>
          <a:p>
            <a:r>
              <a:rPr lang="en-US" sz="2600" dirty="0"/>
              <a:t>Though excessive use of these devices is harmful however at the same time these IT devices can be beneficial in many ways if these are used for educational purposes and creative activities. These technology tools may engage the </a:t>
            </a:r>
            <a:r>
              <a:rPr lang="en-US" sz="2600" dirty="0" smtClean="0"/>
              <a:t>student </a:t>
            </a:r>
            <a:r>
              <a:rPr lang="en-US" sz="2600" dirty="0"/>
              <a:t>purposefully in order to </a:t>
            </a:r>
            <a:r>
              <a:rPr lang="en-US" sz="2600" dirty="0" smtClean="0"/>
              <a:t>enable them as </a:t>
            </a:r>
            <a:r>
              <a:rPr lang="en-US" sz="2600" dirty="0"/>
              <a:t>active learner, which may ultimately affect their academic attitude and </a:t>
            </a:r>
            <a:r>
              <a:rPr lang="en-US" sz="2600" dirty="0" smtClean="0"/>
              <a:t>thus increase their  </a:t>
            </a:r>
            <a:r>
              <a:rPr lang="en-US" sz="2600" dirty="0"/>
              <a:t>achievement level. </a:t>
            </a:r>
            <a:endParaRPr lang="en-US" sz="2600" dirty="0" smtClean="0"/>
          </a:p>
          <a:p>
            <a:endParaRPr lang="en-US" sz="2600" dirty="0"/>
          </a:p>
          <a:p>
            <a:r>
              <a:rPr lang="en-US" sz="2600" dirty="0" smtClean="0"/>
              <a:t>The </a:t>
            </a:r>
            <a:r>
              <a:rPr lang="en-US" sz="2600" dirty="0"/>
              <a:t>result of current study showed that in formation of academic attitudes, these technology tools had great impact on student’ learning attitude and hence develop into the source for students’ intrinsic motivation. Further, it was explored that this effect was seen more on boys than girls hence supports the biological theories of gender. </a:t>
            </a:r>
          </a:p>
        </p:txBody>
      </p:sp>
    </p:spTree>
    <p:extLst>
      <p:ext uri="{BB962C8B-B14F-4D97-AF65-F5344CB8AC3E}">
        <p14:creationId xmlns:p14="http://schemas.microsoft.com/office/powerpoint/2010/main" val="2622533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mr-IN" dirty="0" smtClean="0"/>
              <a:t>…</a:t>
            </a:r>
            <a:r>
              <a:rPr lang="fr-FR" dirty="0" smtClean="0"/>
              <a:t>..</a:t>
            </a:r>
            <a:endParaRPr lang="en-US" dirty="0"/>
          </a:p>
        </p:txBody>
      </p:sp>
      <p:sp>
        <p:nvSpPr>
          <p:cNvPr id="3" name="Content Placeholder 2"/>
          <p:cNvSpPr>
            <a:spLocks noGrp="1"/>
          </p:cNvSpPr>
          <p:nvPr>
            <p:ph idx="1"/>
          </p:nvPr>
        </p:nvSpPr>
        <p:spPr>
          <a:xfrm>
            <a:off x="1" y="1975386"/>
            <a:ext cx="12192000" cy="4882613"/>
          </a:xfrm>
        </p:spPr>
        <p:txBody>
          <a:bodyPr>
            <a:normAutofit/>
          </a:bodyPr>
          <a:lstStyle/>
          <a:p>
            <a:r>
              <a:rPr lang="en-US" sz="2800" dirty="0"/>
              <a:t>Further, the results of this study also confirms the use of technology tools/devices, if used under the </a:t>
            </a:r>
            <a:r>
              <a:rPr lang="en-US" sz="2800" smtClean="0"/>
              <a:t>guided and programmed </a:t>
            </a:r>
            <a:r>
              <a:rPr lang="en-US" sz="2800" dirty="0"/>
              <a:t>supervision of teachers, can predict and accelerate the academic attitude of the students at primary schools</a:t>
            </a:r>
            <a:r>
              <a:rPr lang="en-US" sz="2800" dirty="0" smtClean="0"/>
              <a:t>.</a:t>
            </a:r>
          </a:p>
          <a:p>
            <a:pPr marL="0" indent="0">
              <a:buNone/>
            </a:pPr>
            <a:endParaRPr lang="en-US" sz="2800" dirty="0"/>
          </a:p>
          <a:p>
            <a:r>
              <a:rPr lang="en-US" sz="2800" dirty="0"/>
              <a:t>It is sensible that guardians should set the timetable for their children for utilizing distinctive technology devices to protect them from negative influence. It is necessary that students should be provided healthy and conducive learning environment in schools by integrating information technology in learning process. On parallel, parents should also be aware of their children’s habits in using IT devices. </a:t>
            </a:r>
          </a:p>
        </p:txBody>
      </p:sp>
    </p:spTree>
    <p:extLst>
      <p:ext uri="{BB962C8B-B14F-4D97-AF65-F5344CB8AC3E}">
        <p14:creationId xmlns:p14="http://schemas.microsoft.com/office/powerpoint/2010/main" val="1195019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1533" y="2967335"/>
            <a:ext cx="7022062" cy="1754327"/>
          </a:xfrm>
          <a:prstGeom prst="rect">
            <a:avLst/>
          </a:prstGeom>
          <a:noFill/>
        </p:spPr>
        <p:txBody>
          <a:bodyPr wrap="none" lIns="91440" tIns="45720" rIns="91440" bIns="45720">
            <a:spAutoFit/>
          </a:bodyPr>
          <a:lstStyle/>
          <a:p>
            <a:pPr algn="ctr"/>
            <a:r>
              <a:rPr lang="fr-FR" sz="5400" b="1" dirty="0" err="1" smtClean="0">
                <a:ln w="12700">
                  <a:solidFill>
                    <a:schemeClr val="tx2">
                      <a:satMod val="155000"/>
                    </a:schemeClr>
                  </a:solidFill>
                  <a:prstDash val="solid"/>
                </a:ln>
                <a:effectLst>
                  <a:outerShdw blurRad="41275" dist="20320" dir="1800000" algn="tl" rotWithShape="0">
                    <a:srgbClr val="000000">
                      <a:alpha val="40000"/>
                    </a:srgbClr>
                  </a:outerShdw>
                </a:effectLst>
              </a:rPr>
              <a:t>Any</a:t>
            </a:r>
            <a:r>
              <a:rPr lang="fr-FR" sz="5400" b="1" dirty="0" smtClean="0">
                <a:ln w="12700">
                  <a:solidFill>
                    <a:schemeClr val="tx2">
                      <a:satMod val="155000"/>
                    </a:schemeClr>
                  </a:solidFill>
                  <a:prstDash val="solid"/>
                </a:ln>
                <a:effectLst>
                  <a:outerShdw blurRad="41275" dist="20320" dir="1800000" algn="tl" rotWithShape="0">
                    <a:srgbClr val="000000">
                      <a:alpha val="40000"/>
                    </a:srgbClr>
                  </a:outerShdw>
                </a:effectLst>
              </a:rPr>
              <a:t> Question </a:t>
            </a:r>
            <a:r>
              <a:rPr lang="fr-FR" sz="5400" b="1" dirty="0" err="1" smtClean="0">
                <a:ln w="12700">
                  <a:solidFill>
                    <a:schemeClr val="tx2">
                      <a:satMod val="155000"/>
                    </a:schemeClr>
                  </a:solidFill>
                  <a:prstDash val="solid"/>
                </a:ln>
                <a:effectLst>
                  <a:outerShdw blurRad="41275" dist="20320" dir="1800000" algn="tl" rotWithShape="0">
                    <a:srgbClr val="000000">
                      <a:alpha val="40000"/>
                    </a:srgbClr>
                  </a:outerShdw>
                </a:effectLst>
              </a:rPr>
              <a:t>please</a:t>
            </a:r>
            <a:r>
              <a:rPr lang="fr-FR" sz="5400" b="1" dirty="0" smtClean="0">
                <a:ln w="12700">
                  <a:solidFill>
                    <a:schemeClr val="tx2">
                      <a:satMod val="155000"/>
                    </a:schemeClr>
                  </a:solidFill>
                  <a:prstDash val="solid"/>
                </a:ln>
                <a:effectLst>
                  <a:outerShdw blurRad="41275" dist="20320" dir="1800000" algn="tl" rotWithShape="0">
                    <a:srgbClr val="000000">
                      <a:alpha val="40000"/>
                    </a:srgbClr>
                  </a:outerShdw>
                </a:effectLst>
              </a:rPr>
              <a:t>!</a:t>
            </a:r>
          </a:p>
          <a:p>
            <a:pPr algn="ct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 name="Picture 2"/>
          <p:cNvPicPr>
            <a:picLocks noChangeAspect="1"/>
          </p:cNvPicPr>
          <p:nvPr/>
        </p:nvPicPr>
        <p:blipFill>
          <a:blip r:embed="rId2"/>
          <a:stretch>
            <a:fillRect/>
          </a:stretch>
        </p:blipFill>
        <p:spPr>
          <a:xfrm>
            <a:off x="7855564" y="0"/>
            <a:ext cx="4336436" cy="6858000"/>
          </a:xfrm>
          <a:prstGeom prst="rect">
            <a:avLst/>
          </a:prstGeom>
        </p:spPr>
      </p:pic>
    </p:spTree>
    <p:extLst>
      <p:ext uri="{BB962C8B-B14F-4D97-AF65-F5344CB8AC3E}">
        <p14:creationId xmlns:p14="http://schemas.microsoft.com/office/powerpoint/2010/main" val="4096958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Study</a:t>
            </a:r>
            <a:endParaRPr lang="en-US" dirty="0"/>
          </a:p>
        </p:txBody>
      </p:sp>
      <p:sp>
        <p:nvSpPr>
          <p:cNvPr id="3" name="Content Placeholder 2"/>
          <p:cNvSpPr>
            <a:spLocks noGrp="1"/>
          </p:cNvSpPr>
          <p:nvPr>
            <p:ph idx="1"/>
          </p:nvPr>
        </p:nvSpPr>
        <p:spPr>
          <a:xfrm>
            <a:off x="0" y="1975386"/>
            <a:ext cx="12192000" cy="4882614"/>
          </a:xfrm>
        </p:spPr>
        <p:txBody>
          <a:bodyPr>
            <a:noAutofit/>
          </a:bodyPr>
          <a:lstStyle/>
          <a:p>
            <a:r>
              <a:rPr lang="en-US" sz="2700" dirty="0" smtClean="0">
                <a:latin typeface="Arial"/>
                <a:cs typeface="Arial"/>
              </a:rPr>
              <a:t>Technology itself is a great equalizer for individuals to handle things in proper and manipulated way (</a:t>
            </a:r>
            <a:r>
              <a:rPr lang="en-US" sz="2700" dirty="0" smtClean="0">
                <a:latin typeface="Arial"/>
                <a:cs typeface="Arial"/>
                <a:hlinkClick r:id="" action="ppaction://hlinkfile" tooltip="Radder, 2008 #134"/>
              </a:rPr>
              <a:t>Radder, 2008</a:t>
            </a:r>
            <a:r>
              <a:rPr lang="en-US" sz="2700" dirty="0" smtClean="0">
                <a:latin typeface="Arial"/>
                <a:cs typeface="Arial"/>
              </a:rPr>
              <a:t>).</a:t>
            </a:r>
          </a:p>
          <a:p>
            <a:r>
              <a:rPr lang="en-US" sz="2700" dirty="0" smtClean="0">
                <a:latin typeface="Arial"/>
                <a:cs typeface="Arial"/>
              </a:rPr>
              <a:t>The current era is information technology embedded, in which, student’s life is  influenced by many mass communication technological tools which includes smart TV, internet, laptops, tablets, smart phones, and gadgets.</a:t>
            </a:r>
          </a:p>
          <a:p>
            <a:r>
              <a:rPr lang="en-US" sz="2700" dirty="0" smtClean="0">
                <a:latin typeface="Arial"/>
                <a:cs typeface="Arial"/>
              </a:rPr>
              <a:t>It is evident that IT gadgets have played a significant role in the improvement of learning and teaching as well. </a:t>
            </a:r>
          </a:p>
          <a:p>
            <a:r>
              <a:rPr lang="en-US" sz="2700" dirty="0" smtClean="0">
                <a:latin typeface="Arial"/>
                <a:cs typeface="Arial"/>
              </a:rPr>
              <a:t>The integration of technology in education is changing traditional method of teaching and learning into modern active instructional methods. The effectiveness and permanence of knowledge transmission has increased due to the integration of technological tools in education system, for example, development of conducive learning environment (</a:t>
            </a:r>
            <a:r>
              <a:rPr lang="en-US" sz="2700" dirty="0" err="1" smtClean="0">
                <a:latin typeface="Arial"/>
                <a:cs typeface="Arial"/>
              </a:rPr>
              <a:t>Hulya</a:t>
            </a:r>
            <a:r>
              <a:rPr lang="en-US" sz="2700" dirty="0" smtClean="0">
                <a:latin typeface="Arial"/>
                <a:cs typeface="Arial"/>
              </a:rPr>
              <a:t> et al. 2016) . </a:t>
            </a:r>
          </a:p>
          <a:p>
            <a:endParaRPr lang="en-US" sz="2700" dirty="0" smtClean="0">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4639" y="2092969"/>
            <a:ext cx="12027362" cy="4515168"/>
          </a:xfrm>
        </p:spPr>
        <p:txBody>
          <a:bodyPr>
            <a:normAutofit/>
          </a:bodyPr>
          <a:lstStyle/>
          <a:p>
            <a:r>
              <a:rPr lang="en-US" sz="2800" dirty="0" smtClean="0">
                <a:latin typeface="Arial"/>
                <a:cs typeface="Arial"/>
              </a:rPr>
              <a:t>In the learning process, Cognitive gain, skills development, visualizations empowered with virtual experiences among young ones can be observed at fast </a:t>
            </a:r>
            <a:r>
              <a:rPr lang="en-US" sz="2800" dirty="0" err="1" smtClean="0">
                <a:latin typeface="Arial"/>
                <a:cs typeface="Arial"/>
              </a:rPr>
              <a:t>pacein</a:t>
            </a:r>
            <a:r>
              <a:rPr lang="en-US" sz="2800" dirty="0" smtClean="0">
                <a:latin typeface="Arial"/>
                <a:cs typeface="Arial"/>
              </a:rPr>
              <a:t> earlier years as compare to their elders (Shapley, 2011).</a:t>
            </a:r>
          </a:p>
          <a:p>
            <a:endParaRPr lang="en-US" sz="2800" dirty="0" smtClean="0">
              <a:latin typeface="Arial"/>
              <a:cs typeface="Arial"/>
            </a:endParaRPr>
          </a:p>
          <a:p>
            <a:r>
              <a:rPr lang="en-US" sz="2800" dirty="0" smtClean="0">
                <a:latin typeface="Arial"/>
                <a:cs typeface="Arial"/>
              </a:rPr>
              <a:t>Students are becoming active learner by using technological tools during classroom lectures and activities like, calculators, computers, software, etc. thus forming their academic attitude.</a:t>
            </a:r>
            <a:endParaRPr lang="en-US" sz="2800" dirty="0">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Theoretical Framework</a:t>
            </a:r>
            <a:endParaRPr lang="en-US" b="1" dirty="0"/>
          </a:p>
        </p:txBody>
      </p:sp>
      <p:sp>
        <p:nvSpPr>
          <p:cNvPr id="3" name="Content Placeholder 2"/>
          <p:cNvSpPr>
            <a:spLocks noGrp="1"/>
          </p:cNvSpPr>
          <p:nvPr>
            <p:ph idx="1"/>
          </p:nvPr>
        </p:nvSpPr>
        <p:spPr>
          <a:xfrm>
            <a:off x="182881" y="2011680"/>
            <a:ext cx="11394830" cy="4846320"/>
          </a:xfrm>
        </p:spPr>
        <p:txBody>
          <a:bodyPr>
            <a:noAutofit/>
          </a:bodyPr>
          <a:lstStyle/>
          <a:p>
            <a:pPr>
              <a:lnSpc>
                <a:spcPct val="80000"/>
              </a:lnSpc>
              <a:spcBef>
                <a:spcPts val="600"/>
              </a:spcBef>
              <a:buNone/>
            </a:pPr>
            <a:r>
              <a:rPr lang="en-US" sz="2800" dirty="0" smtClean="0"/>
              <a:t>	</a:t>
            </a:r>
            <a:r>
              <a:rPr lang="en-US" sz="3200" dirty="0" smtClean="0"/>
              <a:t>Constructivist theory refers that learning is an active process where the individual constructs his own understanding of knowledge and by reflecting on their past and present experiences.</a:t>
            </a:r>
          </a:p>
          <a:p>
            <a:pPr>
              <a:lnSpc>
                <a:spcPct val="80000"/>
              </a:lnSpc>
              <a:spcBef>
                <a:spcPts val="600"/>
              </a:spcBef>
              <a:buNone/>
            </a:pPr>
            <a:endParaRPr lang="en-US" sz="3200" dirty="0" smtClean="0"/>
          </a:p>
          <a:p>
            <a:pPr>
              <a:lnSpc>
                <a:spcPct val="80000"/>
              </a:lnSpc>
              <a:spcBef>
                <a:spcPts val="600"/>
              </a:spcBef>
              <a:buNone/>
            </a:pPr>
            <a:r>
              <a:rPr lang="en-US" sz="3200" dirty="0" smtClean="0"/>
              <a:t>	Constructivist approach promotes the learning process as an active process with the use of technology tools because it enhances the possibilities of a learner to achieve independent and active role in the construction of new knowledge.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321" y="2336872"/>
            <a:ext cx="10867829" cy="4294781"/>
          </a:xfrm>
        </p:spPr>
        <p:txBody>
          <a:bodyPr>
            <a:normAutofit/>
          </a:bodyPr>
          <a:lstStyle/>
          <a:p>
            <a:pPr marL="0" indent="0">
              <a:buNone/>
            </a:pPr>
            <a:r>
              <a:rPr lang="en-US" sz="3200" dirty="0" smtClean="0"/>
              <a:t>Here, </a:t>
            </a:r>
            <a:r>
              <a:rPr lang="en-US" sz="3200" dirty="0"/>
              <a:t>our basic concern is about the formation of student’s academic attitude while using information technology tools in their studies. Academic attitude increases the margin of student’s performance and academic achievements. </a:t>
            </a:r>
          </a:p>
          <a:p>
            <a:pPr marL="0" indent="0">
              <a:buNone/>
            </a:pPr>
            <a:endParaRPr lang="en-US" sz="3200" dirty="0"/>
          </a:p>
        </p:txBody>
      </p:sp>
    </p:spTree>
    <p:extLst>
      <p:ext uri="{BB962C8B-B14F-4D97-AF65-F5344CB8AC3E}">
        <p14:creationId xmlns:p14="http://schemas.microsoft.com/office/powerpoint/2010/main" val="619364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321" y="2336873"/>
            <a:ext cx="10538553" cy="3599316"/>
          </a:xfrm>
        </p:spPr>
        <p:txBody>
          <a:bodyPr/>
          <a:lstStyle/>
          <a:p>
            <a:pPr algn="ctr">
              <a:buNone/>
            </a:pPr>
            <a:endParaRPr lang="en-US" dirty="0" smtClean="0"/>
          </a:p>
          <a:p>
            <a:pPr algn="ctr">
              <a:buNone/>
            </a:pPr>
            <a:r>
              <a:rPr lang="en-US" sz="4000" b="1" dirty="0" smtClean="0">
                <a:latin typeface="American Typewriter"/>
                <a:cs typeface="American Typewriter"/>
              </a:rPr>
              <a:t>The current paper is aiming at investigating the role of information technology on the formation of primary school students’ academic attitude.</a:t>
            </a:r>
          </a:p>
          <a:p>
            <a:pPr marL="0" indent="0">
              <a:buNone/>
            </a:pPr>
            <a:endParaRPr lang="en-US" dirty="0"/>
          </a:p>
        </p:txBody>
      </p:sp>
    </p:spTree>
    <p:extLst>
      <p:ext uri="{BB962C8B-B14F-4D97-AF65-F5344CB8AC3E}">
        <p14:creationId xmlns:p14="http://schemas.microsoft.com/office/powerpoint/2010/main" val="157572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Conceptual Framework</a:t>
            </a:r>
            <a:endParaRPr lang="en-US" dirty="0"/>
          </a:p>
        </p:txBody>
      </p:sp>
    </p:spTree>
    <p:extLst>
      <p:ext uri="{BB962C8B-B14F-4D97-AF65-F5344CB8AC3E}">
        <p14:creationId xmlns:p14="http://schemas.microsoft.com/office/powerpoint/2010/main" val="371083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99834" y="2045935"/>
            <a:ext cx="11077757" cy="4374069"/>
            <a:chOff x="0" y="0"/>
            <a:chExt cx="5699566" cy="2686685"/>
          </a:xfrm>
          <a:extLst>
            <a:ext uri="{0CCBE362-F206-4b92-989A-16890622DB6E}">
              <ma14:wrappingTextBoxFlag xmlns:ma14="http://schemas.microsoft.com/office/mac/drawingml/2011/main"/>
            </a:ext>
          </a:extLst>
        </p:grpSpPr>
        <p:sp>
          <p:nvSpPr>
            <p:cNvPr id="9" name="Rounded Rectangle 8"/>
            <p:cNvSpPr/>
            <p:nvPr/>
          </p:nvSpPr>
          <p:spPr>
            <a:xfrm>
              <a:off x="1638064" y="337915"/>
              <a:ext cx="1183100" cy="591478"/>
            </a:xfrm>
            <a:prstGeom prst="roundRect">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US" sz="1400" b="1">
                  <a:effectLst/>
                  <a:latin typeface="Times New Roman"/>
                  <a:ea typeface="Cambria"/>
                  <a:cs typeface="Times New Roman"/>
                </a:rPr>
                <a:t>Use of technology tools</a:t>
              </a:r>
            </a:p>
          </p:txBody>
        </p:sp>
        <p:sp>
          <p:nvSpPr>
            <p:cNvPr id="10" name="Rounded Rectangle 9"/>
            <p:cNvSpPr/>
            <p:nvPr/>
          </p:nvSpPr>
          <p:spPr>
            <a:xfrm>
              <a:off x="3161665" y="986155"/>
              <a:ext cx="937260" cy="516255"/>
            </a:xfrm>
            <a:prstGeom prst="roundRect">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200000"/>
                </a:lnSpc>
                <a:spcAft>
                  <a:spcPts val="1000"/>
                </a:spcAft>
              </a:pPr>
              <a:r>
                <a:rPr lang="en-US" sz="900">
                  <a:effectLst/>
                  <a:latin typeface="Times New Roman"/>
                  <a:ea typeface="Cambria"/>
                  <a:cs typeface="Times New Roman"/>
                </a:rPr>
                <a:t>Achievement</a:t>
              </a:r>
              <a:endParaRPr lang="en-US" sz="1200">
                <a:effectLst/>
                <a:latin typeface="Times New Roman"/>
                <a:ea typeface="Cambria"/>
                <a:cs typeface="Times New Roman"/>
              </a:endParaRPr>
            </a:p>
          </p:txBody>
        </p:sp>
        <p:sp>
          <p:nvSpPr>
            <p:cNvPr id="11" name="Rounded Rectangle 10"/>
            <p:cNvSpPr/>
            <p:nvPr/>
          </p:nvSpPr>
          <p:spPr>
            <a:xfrm>
              <a:off x="3160970" y="0"/>
              <a:ext cx="843262" cy="524510"/>
            </a:xfrm>
            <a:prstGeom prst="roundRect">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200000"/>
                </a:lnSpc>
                <a:spcAft>
                  <a:spcPts val="0"/>
                </a:spcAft>
              </a:pPr>
              <a:r>
                <a:rPr lang="en-US" sz="1400" b="1" dirty="0">
                  <a:effectLst/>
                  <a:latin typeface="Times New Roman"/>
                  <a:ea typeface="Cambria"/>
                  <a:cs typeface="Times New Roman"/>
                </a:rPr>
                <a:t>Academic Attitude</a:t>
              </a:r>
              <a:endParaRPr lang="en-US" sz="1200" dirty="0">
                <a:effectLst/>
                <a:latin typeface="Times New Roman"/>
                <a:ea typeface="Cambria"/>
                <a:cs typeface="Times New Roman"/>
              </a:endParaRPr>
            </a:p>
          </p:txBody>
        </p:sp>
        <p:sp>
          <p:nvSpPr>
            <p:cNvPr id="12" name="Rounded Rectangle 11"/>
            <p:cNvSpPr/>
            <p:nvPr/>
          </p:nvSpPr>
          <p:spPr>
            <a:xfrm>
              <a:off x="4225290" y="309838"/>
              <a:ext cx="820227" cy="436880"/>
            </a:xfrm>
            <a:prstGeom prst="roundRect">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200000"/>
                </a:lnSpc>
                <a:spcAft>
                  <a:spcPts val="0"/>
                </a:spcAft>
              </a:pPr>
              <a:r>
                <a:rPr lang="en-US" sz="1400" dirty="0">
                  <a:effectLst/>
                  <a:latin typeface="Times New Roman"/>
                  <a:ea typeface="Cambria"/>
                  <a:cs typeface="Times New Roman"/>
                </a:rPr>
                <a:t>Leaning Attitude</a:t>
              </a:r>
              <a:endParaRPr lang="en-US" sz="1200" dirty="0">
                <a:effectLst/>
                <a:latin typeface="Times New Roman"/>
                <a:ea typeface="Cambria"/>
                <a:cs typeface="Times New Roman"/>
              </a:endParaRPr>
            </a:p>
          </p:txBody>
        </p:sp>
        <p:sp>
          <p:nvSpPr>
            <p:cNvPr id="13" name="Rounded Rectangle 12"/>
            <p:cNvSpPr/>
            <p:nvPr/>
          </p:nvSpPr>
          <p:spPr>
            <a:xfrm>
              <a:off x="4641269" y="720725"/>
              <a:ext cx="982820" cy="508635"/>
            </a:xfrm>
            <a:prstGeom prst="roundRect">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200000"/>
                </a:lnSpc>
                <a:spcAft>
                  <a:spcPts val="0"/>
                </a:spcAft>
              </a:pPr>
              <a:r>
                <a:rPr lang="en-US" sz="1400">
                  <a:effectLst/>
                  <a:latin typeface="Times New Roman"/>
                  <a:ea typeface="Cambria"/>
                  <a:cs typeface="Times New Roman"/>
                </a:rPr>
                <a:t>Intrinsic Motivation</a:t>
              </a:r>
              <a:endParaRPr lang="en-US" sz="1200">
                <a:effectLst/>
                <a:latin typeface="Times New Roman"/>
                <a:ea typeface="Cambria"/>
                <a:cs typeface="Times New Roman"/>
              </a:endParaRPr>
            </a:p>
          </p:txBody>
        </p:sp>
        <p:sp>
          <p:nvSpPr>
            <p:cNvPr id="14" name="Rounded Rectangle 13"/>
            <p:cNvSpPr/>
            <p:nvPr/>
          </p:nvSpPr>
          <p:spPr>
            <a:xfrm>
              <a:off x="4067579" y="1645285"/>
              <a:ext cx="898269" cy="524510"/>
            </a:xfrm>
            <a:prstGeom prst="roundRect">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200000"/>
                </a:lnSpc>
                <a:spcAft>
                  <a:spcPts val="1000"/>
                </a:spcAft>
              </a:pPr>
              <a:r>
                <a:rPr lang="en-US" sz="900" dirty="0">
                  <a:effectLst/>
                  <a:latin typeface="Times New Roman"/>
                  <a:ea typeface="Cambria"/>
                  <a:cs typeface="Times New Roman"/>
                </a:rPr>
                <a:t>Academic Outcome</a:t>
              </a:r>
              <a:endParaRPr lang="en-US" sz="1200" dirty="0">
                <a:effectLst/>
                <a:latin typeface="Times New Roman"/>
                <a:ea typeface="Cambria"/>
                <a:cs typeface="Times New Roman"/>
              </a:endParaRPr>
            </a:p>
            <a:p>
              <a:pPr algn="ctr">
                <a:lnSpc>
                  <a:spcPct val="200000"/>
                </a:lnSpc>
                <a:spcAft>
                  <a:spcPts val="1000"/>
                </a:spcAft>
              </a:pPr>
              <a:r>
                <a:rPr lang="en-US" sz="1200" dirty="0">
                  <a:effectLst/>
                  <a:latin typeface="Times New Roman"/>
                  <a:ea typeface="Cambria"/>
                  <a:cs typeface="Times New Roman"/>
                </a:rPr>
                <a:t> </a:t>
              </a:r>
            </a:p>
          </p:txBody>
        </p:sp>
        <p:sp>
          <p:nvSpPr>
            <p:cNvPr id="15" name="Rounded Rectangle 14"/>
            <p:cNvSpPr/>
            <p:nvPr/>
          </p:nvSpPr>
          <p:spPr>
            <a:xfrm>
              <a:off x="4686035" y="2162175"/>
              <a:ext cx="1013531" cy="524510"/>
            </a:xfrm>
            <a:prstGeom prst="roundRect">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200000"/>
                </a:lnSpc>
                <a:spcAft>
                  <a:spcPts val="1000"/>
                </a:spcAft>
              </a:pPr>
              <a:r>
                <a:rPr lang="en-US" sz="900">
                  <a:effectLst/>
                  <a:latin typeface="Times New Roman"/>
                  <a:ea typeface="Cambria"/>
                  <a:cs typeface="Times New Roman"/>
                </a:rPr>
                <a:t>Academic Efficacy</a:t>
              </a:r>
              <a:endParaRPr lang="en-US" sz="1200">
                <a:effectLst/>
                <a:latin typeface="Times New Roman"/>
                <a:ea typeface="Cambria"/>
                <a:cs typeface="Times New Roman"/>
              </a:endParaRPr>
            </a:p>
          </p:txBody>
        </p:sp>
        <p:sp>
          <p:nvSpPr>
            <p:cNvPr id="16" name="Rounded Rectangle 15"/>
            <p:cNvSpPr/>
            <p:nvPr/>
          </p:nvSpPr>
          <p:spPr>
            <a:xfrm>
              <a:off x="1638034" y="1231900"/>
              <a:ext cx="910115" cy="449580"/>
            </a:xfrm>
            <a:prstGeom prst="roundRect">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200000"/>
                </a:lnSpc>
                <a:spcAft>
                  <a:spcPts val="0"/>
                </a:spcAft>
              </a:pPr>
              <a:r>
                <a:rPr lang="en-US" sz="1400" dirty="0">
                  <a:effectLst/>
                  <a:latin typeface="Times New Roman"/>
                  <a:ea typeface="Cambria"/>
                  <a:cs typeface="Times New Roman"/>
                </a:rPr>
                <a:t>Use of IT Devices</a:t>
              </a:r>
              <a:endParaRPr lang="en-US" sz="1200" dirty="0">
                <a:effectLst/>
                <a:latin typeface="Times New Roman"/>
                <a:ea typeface="Cambria"/>
                <a:cs typeface="Times New Roman"/>
              </a:endParaRPr>
            </a:p>
          </p:txBody>
        </p:sp>
        <p:sp>
          <p:nvSpPr>
            <p:cNvPr id="17" name="Rounded Rectangle 16"/>
            <p:cNvSpPr/>
            <p:nvPr/>
          </p:nvSpPr>
          <p:spPr>
            <a:xfrm>
              <a:off x="1911144" y="1689806"/>
              <a:ext cx="1073643" cy="461010"/>
            </a:xfrm>
            <a:prstGeom prst="roundRect">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200000"/>
                </a:lnSpc>
                <a:spcAft>
                  <a:spcPts val="0"/>
                </a:spcAft>
              </a:pPr>
              <a:r>
                <a:rPr lang="en-US" sz="1400" dirty="0">
                  <a:effectLst/>
                  <a:latin typeface="Times New Roman"/>
                  <a:ea typeface="Cambria"/>
                  <a:cs typeface="Times New Roman"/>
                </a:rPr>
                <a:t>Student Engagement</a:t>
              </a:r>
              <a:endParaRPr lang="en-US" sz="1200" dirty="0">
                <a:effectLst/>
                <a:latin typeface="Times New Roman"/>
                <a:ea typeface="Cambria"/>
                <a:cs typeface="Times New Roman"/>
              </a:endParaRPr>
            </a:p>
          </p:txBody>
        </p:sp>
        <p:sp>
          <p:nvSpPr>
            <p:cNvPr id="18" name="Rounded Rectangle 17"/>
            <p:cNvSpPr/>
            <p:nvPr/>
          </p:nvSpPr>
          <p:spPr>
            <a:xfrm>
              <a:off x="2275177" y="2196747"/>
              <a:ext cx="1351237" cy="457200"/>
            </a:xfrm>
            <a:prstGeom prst="roundRect">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200000"/>
                </a:lnSpc>
                <a:spcAft>
                  <a:spcPts val="0"/>
                </a:spcAft>
              </a:pPr>
              <a:r>
                <a:rPr lang="en-US" sz="1400">
                  <a:effectLst/>
                  <a:latin typeface="Times New Roman"/>
                  <a:ea typeface="Cambria"/>
                  <a:cs typeface="Times New Roman"/>
                </a:rPr>
                <a:t>Frequency of usage of IT</a:t>
              </a:r>
              <a:endParaRPr lang="en-US" sz="1200">
                <a:effectLst/>
                <a:latin typeface="Times New Roman"/>
                <a:ea typeface="Cambria"/>
                <a:cs typeface="Times New Roman"/>
              </a:endParaRPr>
            </a:p>
          </p:txBody>
        </p:sp>
        <p:cxnSp>
          <p:nvCxnSpPr>
            <p:cNvPr id="19" name="Elbow Connector 18"/>
            <p:cNvCxnSpPr>
              <a:stCxn id="11" idx="3"/>
            </p:cNvCxnSpPr>
            <p:nvPr/>
          </p:nvCxnSpPr>
          <p:spPr>
            <a:xfrm>
              <a:off x="4004232" y="262255"/>
              <a:ext cx="223463" cy="151487"/>
            </a:xfrm>
            <a:prstGeom prst="bentConnector3">
              <a:avLst/>
            </a:prstGeom>
          </p:spPr>
          <p:style>
            <a:lnRef idx="1">
              <a:schemeClr val="dk1"/>
            </a:lnRef>
            <a:fillRef idx="0">
              <a:schemeClr val="dk1"/>
            </a:fillRef>
            <a:effectRef idx="0">
              <a:schemeClr val="dk1"/>
            </a:effectRef>
            <a:fontRef idx="minor">
              <a:schemeClr val="tx1"/>
            </a:fontRef>
          </p:style>
        </p:cxnSp>
        <p:cxnSp>
          <p:nvCxnSpPr>
            <p:cNvPr id="20" name="Elbow Connector 19"/>
            <p:cNvCxnSpPr/>
            <p:nvPr/>
          </p:nvCxnSpPr>
          <p:spPr>
            <a:xfrm>
              <a:off x="3614420" y="1506855"/>
              <a:ext cx="453390" cy="234315"/>
            </a:xfrm>
            <a:prstGeom prst="bentConnector3">
              <a:avLst/>
            </a:prstGeom>
          </p:spPr>
          <p:style>
            <a:lnRef idx="1">
              <a:schemeClr val="dk1"/>
            </a:lnRef>
            <a:fillRef idx="0">
              <a:schemeClr val="dk1"/>
            </a:fillRef>
            <a:effectRef idx="0">
              <a:schemeClr val="dk1"/>
            </a:effectRef>
            <a:fontRef idx="minor">
              <a:schemeClr val="tx1"/>
            </a:fontRef>
          </p:style>
        </p:cxnSp>
        <p:cxnSp>
          <p:nvCxnSpPr>
            <p:cNvPr id="21" name="Elbow Connector 20"/>
            <p:cNvCxnSpPr/>
            <p:nvPr/>
          </p:nvCxnSpPr>
          <p:spPr>
            <a:xfrm>
              <a:off x="2756535" y="827405"/>
              <a:ext cx="405517" cy="405268"/>
            </a:xfrm>
            <a:prstGeom prst="bentConnector3">
              <a:avLst/>
            </a:prstGeom>
            <a:ln>
              <a:tailEnd type="arrow"/>
            </a:ln>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H="1" flipV="1">
              <a:off x="2947035" y="413385"/>
              <a:ext cx="7620" cy="41402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V="1">
              <a:off x="2955925" y="412750"/>
              <a:ext cx="20637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2232025" y="938530"/>
              <a:ext cx="0" cy="278296"/>
            </a:xfrm>
            <a:prstGeom prst="line">
              <a:avLst/>
            </a:prstGeom>
          </p:spPr>
          <p:style>
            <a:lnRef idx="1">
              <a:schemeClr val="dk1"/>
            </a:lnRef>
            <a:fillRef idx="0">
              <a:schemeClr val="dk1"/>
            </a:fillRef>
            <a:effectRef idx="0">
              <a:schemeClr val="dk1"/>
            </a:effectRef>
            <a:fontRef idx="minor">
              <a:schemeClr val="tx1"/>
            </a:fontRef>
          </p:style>
        </p:cxnSp>
        <p:sp>
          <p:nvSpPr>
            <p:cNvPr id="25" name="Rounded Rectangle 24"/>
            <p:cNvSpPr/>
            <p:nvPr/>
          </p:nvSpPr>
          <p:spPr>
            <a:xfrm>
              <a:off x="0" y="417830"/>
              <a:ext cx="1126490" cy="701675"/>
            </a:xfrm>
            <a:prstGeom prst="round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200000"/>
                </a:lnSpc>
                <a:spcAft>
                  <a:spcPts val="0"/>
                </a:spcAft>
              </a:pPr>
              <a:r>
                <a:rPr lang="en-US" sz="1600" b="1">
                  <a:effectLst/>
                  <a:latin typeface="Times New Roman"/>
                  <a:ea typeface="Cambria"/>
                  <a:cs typeface="Times New Roman"/>
                </a:rPr>
                <a:t>Selection of Indicators</a:t>
              </a:r>
              <a:endParaRPr lang="en-US" sz="1200">
                <a:effectLst/>
                <a:latin typeface="Times New Roman"/>
                <a:ea typeface="Cambria"/>
                <a:cs typeface="Times New Roman"/>
              </a:endParaRPr>
            </a:p>
          </p:txBody>
        </p:sp>
        <p:sp>
          <p:nvSpPr>
            <p:cNvPr id="26" name="Right Arrow 25"/>
            <p:cNvSpPr/>
            <p:nvPr/>
          </p:nvSpPr>
          <p:spPr>
            <a:xfrm>
              <a:off x="1201420" y="652145"/>
              <a:ext cx="404037" cy="96638"/>
            </a:xfrm>
            <a:prstGeom prst="righ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7" name="Oval 26"/>
          <p:cNvSpPr/>
          <p:nvPr/>
        </p:nvSpPr>
        <p:spPr>
          <a:xfrm rot="1891275">
            <a:off x="6226852" y="4209365"/>
            <a:ext cx="5022166" cy="14422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10635176" y="4021322"/>
            <a:ext cx="1556824" cy="790427"/>
          </a:xfrm>
          <a:prstGeom prst="roundRect">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1000"/>
              </a:spcAft>
            </a:pPr>
            <a:r>
              <a:rPr lang="en-US" sz="1400">
                <a:effectLst/>
                <a:latin typeface="Times New Roman"/>
                <a:ea typeface="Cambria"/>
                <a:cs typeface="Times New Roman"/>
              </a:rPr>
              <a:t>Active Learner</a:t>
            </a:r>
            <a:endParaRPr lang="en-US" sz="1000">
              <a:effectLst/>
              <a:latin typeface="Times"/>
              <a:ea typeface="ＭＳ 明朝"/>
              <a:cs typeface="Times New Roman"/>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1_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B587E4A9-1405-4B4F-8BC3-512EE08D2EBF}"/>
    </a:ext>
  </a:extLst>
</a:theme>
</file>

<file path=ppt/theme/theme3.xml><?xml version="1.0" encoding="utf-8"?>
<a:theme xmlns:a="http://schemas.openxmlformats.org/drawingml/2006/main" name="2_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7DC10E3-4FF5-456B-A359-A0F378C1E5FB}"/>
    </a:ext>
  </a:extLst>
</a:theme>
</file>

<file path=ppt/theme/theme4.xml><?xml version="1.0" encoding="utf-8"?>
<a:theme xmlns:a="http://schemas.openxmlformats.org/drawingml/2006/main" name="3_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7D30EEFE-7128-4DE5-8A0D-8D4EF32CB0A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TotalTime>
  <Words>1253</Words>
  <Application>Microsoft Macintosh PowerPoint</Application>
  <PresentationFormat>Custom</PresentationFormat>
  <Paragraphs>261</Paragraphs>
  <Slides>23</Slides>
  <Notes>10</Notes>
  <HiddenSlides>0</HiddenSlides>
  <MMClips>0</MMClips>
  <ScaleCrop>false</ScaleCrop>
  <HeadingPairs>
    <vt:vector size="4" baseType="variant">
      <vt:variant>
        <vt:lpstr>Theme</vt:lpstr>
      </vt:variant>
      <vt:variant>
        <vt:i4>4</vt:i4>
      </vt:variant>
      <vt:variant>
        <vt:lpstr>Slide Titles</vt:lpstr>
      </vt:variant>
      <vt:variant>
        <vt:i4>23</vt:i4>
      </vt:variant>
    </vt:vector>
  </HeadingPairs>
  <TitlesOfParts>
    <vt:vector size="27" baseType="lpstr">
      <vt:lpstr>Berlin</vt:lpstr>
      <vt:lpstr>1_Berlin</vt:lpstr>
      <vt:lpstr>2_Berlin</vt:lpstr>
      <vt:lpstr>3_Berlin</vt:lpstr>
      <vt:lpstr>Role of Information Technology in the Formation of Academic Attitude of Primary School Students</vt:lpstr>
      <vt:lpstr>Points of Discussion</vt:lpstr>
      <vt:lpstr>Background of the Study</vt:lpstr>
      <vt:lpstr>PowerPoint Presentation</vt:lpstr>
      <vt:lpstr>Theoretical Framework</vt:lpstr>
      <vt:lpstr>PowerPoint Presentation</vt:lpstr>
      <vt:lpstr>PowerPoint Presentation</vt:lpstr>
      <vt:lpstr>Conceptual Framework</vt:lpstr>
      <vt:lpstr>PowerPoint Presentation</vt:lpstr>
      <vt:lpstr>Research Methodology</vt:lpstr>
      <vt:lpstr>PowerPoint Presentation</vt:lpstr>
      <vt:lpstr>Research Instrument</vt:lpstr>
      <vt:lpstr>Population and Sampling</vt:lpstr>
      <vt:lpstr>Results and Findings</vt:lpstr>
      <vt:lpstr>Table 1: Respondents’ demographic </vt:lpstr>
      <vt:lpstr>Gender Differences</vt:lpstr>
      <vt:lpstr>Prediction of Academic Attitude</vt:lpstr>
      <vt:lpstr>Table 3. Model summary of four regression models</vt:lpstr>
      <vt:lpstr>PowerPoint Presentation</vt:lpstr>
      <vt:lpstr>Conclusion &amp; Discussion</vt:lpstr>
      <vt:lpstr>Conclusion &amp; Discussion</vt:lpstr>
      <vt:lpstr>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dc:title>
  <dc:creator>Mirza</dc:creator>
  <cp:lastModifiedBy>AH</cp:lastModifiedBy>
  <cp:revision>160</cp:revision>
  <dcterms:created xsi:type="dcterms:W3CDTF">2014-04-17T23:07:25Z</dcterms:created>
  <dcterms:modified xsi:type="dcterms:W3CDTF">2019-10-14T18:38:37Z</dcterms:modified>
</cp:coreProperties>
</file>