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488" r:id="rId6"/>
    <p:sldId id="388" r:id="rId7"/>
    <p:sldId id="489" r:id="rId8"/>
    <p:sldId id="459" r:id="rId9"/>
    <p:sldId id="485" r:id="rId10"/>
    <p:sldId id="486" r:id="rId11"/>
    <p:sldId id="487" r:id="rId12"/>
    <p:sldId id="443" r:id="rId13"/>
    <p:sldId id="461" r:id="rId14"/>
    <p:sldId id="460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  <p:sldId id="470" r:id="rId24"/>
    <p:sldId id="472" r:id="rId25"/>
    <p:sldId id="481" r:id="rId26"/>
    <p:sldId id="471" r:id="rId27"/>
    <p:sldId id="473" r:id="rId28"/>
    <p:sldId id="474" r:id="rId29"/>
    <p:sldId id="475" r:id="rId30"/>
    <p:sldId id="476" r:id="rId31"/>
    <p:sldId id="394" r:id="rId32"/>
    <p:sldId id="478" r:id="rId33"/>
    <p:sldId id="479" r:id="rId34"/>
    <p:sldId id="482" r:id="rId35"/>
    <p:sldId id="48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2838BEF-8BB2-4498-84A7-C5851F593DF1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8" autoAdjust="0"/>
    <p:restoredTop sz="94783" autoAdjust="0"/>
  </p:normalViewPr>
  <p:slideViewPr>
    <p:cSldViewPr snapToGrid="0">
      <p:cViewPr varScale="1">
        <p:scale>
          <a:sx n="67" d="100"/>
          <a:sy n="67" d="100"/>
        </p:scale>
        <p:origin x="10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9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81107-E2F0-4FFB-BAD2-D68BB3595516}" type="datetimeFigureOut">
              <a:rPr lang="en-US" noProof="0" smtClean="0"/>
              <a:pPr/>
              <a:t>10/15/2019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18732-FA64-4F57-8EE6-57AA70E1F1E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6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84058"/>
          </a:xfrm>
          <a:solidFill>
            <a:schemeClr val="bg1">
              <a:lumMod val="95000"/>
            </a:schemeClr>
          </a:solidFill>
        </p:spPr>
        <p:txBody>
          <a:bodyPr tIns="1116000" rIns="0" anchor="t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or Drag and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3163899"/>
            <a:ext cx="4860000" cy="1800000"/>
          </a:xfrm>
          <a:solidFill>
            <a:schemeClr val="bg1"/>
          </a:solidFill>
          <a:ln>
            <a:noFill/>
          </a:ln>
        </p:spPr>
        <p:txBody>
          <a:bodyPr lIns="180000" tIns="72000" rIns="180000" bIns="72000" anchor="ctr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Cover Title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" y="5119698"/>
            <a:ext cx="4860000" cy="836602"/>
          </a:xfrm>
          <a:solidFill>
            <a:schemeClr val="bg1"/>
          </a:solidFill>
        </p:spPr>
        <p:txBody>
          <a:bodyPr lIns="180000" tIns="72000" rIns="180000" bIns="72000" anchor="ctr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14E411-DCD8-47C4-8385-C03FBB18B180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F3746-E60B-4321-998E-07F04440CEAC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156636-95EA-4995-B9CA-635FD1DEB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000" y="1152000"/>
            <a:ext cx="5472000" cy="502496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3F09E-5021-4E1D-A4A8-174F779F2749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3546675" cy="28281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C3D0F0-8880-4132-9B6F-33B2D7437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3546675" cy="2828138"/>
          </a:xfrm>
        </p:spPr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CBDEF46-1F51-42D2-A43C-36A28ECB34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3554451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CA11096-D31C-4BD0-AFF9-7575C5E8E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353851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38B210-DE07-4BDD-BDB3-2A3DF619BED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59785" y="1722438"/>
            <a:ext cx="735013" cy="735012"/>
          </a:xfrm>
        </p:spPr>
        <p:txBody>
          <a:bodyPr anchor="ctr"/>
          <a:lstStyle>
            <a:lvl1pPr marL="0" indent="0" algn="ctr">
              <a:buNone/>
              <a:defRPr sz="1100" i="1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AD6E0EA-E35F-4E2B-869F-7A912C4CB62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22468" y="1722438"/>
            <a:ext cx="735013" cy="735012"/>
          </a:xfrm>
        </p:spPr>
        <p:txBody>
          <a:bodyPr anchor="ctr"/>
          <a:lstStyle>
            <a:lvl1pPr marL="0" indent="0" algn="ctr">
              <a:buNone/>
              <a:defRPr sz="1100" i="1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851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2C502DE-CADD-4CC1-972E-2007199550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21084" y="1949641"/>
            <a:ext cx="3635083" cy="363508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F1CA0D5-06FF-4D1F-B534-1DFFCB23EA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7CF562-A700-49C4-A50C-2A49B19BC7BF}"/>
              </a:ext>
            </a:extLst>
          </p:cNvPr>
          <p:cNvSpPr txBox="1">
            <a:spLocks/>
          </p:cNvSpPr>
          <p:nvPr userDrawn="1"/>
        </p:nvSpPr>
        <p:spPr>
          <a:xfrm>
            <a:off x="4921084" y="2993698"/>
            <a:ext cx="317688" cy="1544221"/>
          </a:xfrm>
          <a:custGeom>
            <a:avLst/>
            <a:gdLst>
              <a:gd name="connsiteX0" fmla="*/ 173971 w 317688"/>
              <a:gd name="connsiteY0" fmla="*/ 0 h 1544221"/>
              <a:gd name="connsiteX1" fmla="*/ 219948 w 317688"/>
              <a:gd name="connsiteY1" fmla="*/ 125619 h 1544221"/>
              <a:gd name="connsiteX2" fmla="*/ 317688 w 317688"/>
              <a:gd name="connsiteY2" fmla="*/ 772110 h 1544221"/>
              <a:gd name="connsiteX3" fmla="*/ 219948 w 317688"/>
              <a:gd name="connsiteY3" fmla="*/ 1418601 h 1544221"/>
              <a:gd name="connsiteX4" fmla="*/ 173971 w 317688"/>
              <a:gd name="connsiteY4" fmla="*/ 1544221 h 1544221"/>
              <a:gd name="connsiteX5" fmla="*/ 142832 w 317688"/>
              <a:gd name="connsiteY5" fmla="*/ 1479580 h 1544221"/>
              <a:gd name="connsiteX6" fmla="*/ 0 w 317688"/>
              <a:gd name="connsiteY6" fmla="*/ 772110 h 1544221"/>
              <a:gd name="connsiteX7" fmla="*/ 142832 w 317688"/>
              <a:gd name="connsiteY7" fmla="*/ 64641 h 154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8" h="1544221">
                <a:moveTo>
                  <a:pt x="173971" y="0"/>
                </a:moveTo>
                <a:lnTo>
                  <a:pt x="219948" y="125619"/>
                </a:lnTo>
                <a:cubicBezTo>
                  <a:pt x="283469" y="329846"/>
                  <a:pt x="317688" y="546982"/>
                  <a:pt x="317688" y="772110"/>
                </a:cubicBezTo>
                <a:cubicBezTo>
                  <a:pt x="317688" y="997239"/>
                  <a:pt x="283469" y="1214375"/>
                  <a:pt x="219948" y="1418601"/>
                </a:cubicBezTo>
                <a:lnTo>
                  <a:pt x="173971" y="1544221"/>
                </a:lnTo>
                <a:lnTo>
                  <a:pt x="142832" y="1479580"/>
                </a:lnTo>
                <a:cubicBezTo>
                  <a:pt x="50859" y="1262132"/>
                  <a:pt x="0" y="1023060"/>
                  <a:pt x="0" y="772110"/>
                </a:cubicBezTo>
                <a:cubicBezTo>
                  <a:pt x="0" y="521160"/>
                  <a:pt x="50859" y="282088"/>
                  <a:pt x="142832" y="6464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4DA0E5-4933-41D4-8C7B-70093A9DB34D}"/>
              </a:ext>
            </a:extLst>
          </p:cNvPr>
          <p:cNvSpPr txBox="1">
            <a:spLocks/>
          </p:cNvSpPr>
          <p:nvPr userDrawn="1"/>
        </p:nvSpPr>
        <p:spPr>
          <a:xfrm>
            <a:off x="8238481" y="3054203"/>
            <a:ext cx="317687" cy="1423210"/>
          </a:xfrm>
          <a:custGeom>
            <a:avLst/>
            <a:gdLst>
              <a:gd name="connsiteX0" fmla="*/ 172863 w 317687"/>
              <a:gd name="connsiteY0" fmla="*/ 0 h 1423210"/>
              <a:gd name="connsiteX1" fmla="*/ 174856 w 317687"/>
              <a:gd name="connsiteY1" fmla="*/ 4136 h 1423210"/>
              <a:gd name="connsiteX2" fmla="*/ 317687 w 317687"/>
              <a:gd name="connsiteY2" fmla="*/ 711605 h 1423210"/>
              <a:gd name="connsiteX3" fmla="*/ 174856 w 317687"/>
              <a:gd name="connsiteY3" fmla="*/ 1419075 h 1423210"/>
              <a:gd name="connsiteX4" fmla="*/ 172864 w 317687"/>
              <a:gd name="connsiteY4" fmla="*/ 1423210 h 1423210"/>
              <a:gd name="connsiteX5" fmla="*/ 122602 w 317687"/>
              <a:gd name="connsiteY5" fmla="*/ 1318873 h 1423210"/>
              <a:gd name="connsiteX6" fmla="*/ 0 w 317687"/>
              <a:gd name="connsiteY6" fmla="*/ 711604 h 1423210"/>
              <a:gd name="connsiteX7" fmla="*/ 122602 w 317687"/>
              <a:gd name="connsiteY7" fmla="*/ 104335 h 142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7" h="1423210">
                <a:moveTo>
                  <a:pt x="172863" y="0"/>
                </a:moveTo>
                <a:lnTo>
                  <a:pt x="174856" y="4136"/>
                </a:lnTo>
                <a:cubicBezTo>
                  <a:pt x="266828" y="221583"/>
                  <a:pt x="317687" y="460655"/>
                  <a:pt x="317687" y="711605"/>
                </a:cubicBezTo>
                <a:cubicBezTo>
                  <a:pt x="317687" y="962555"/>
                  <a:pt x="266828" y="1201627"/>
                  <a:pt x="174856" y="1419075"/>
                </a:cubicBezTo>
                <a:lnTo>
                  <a:pt x="172864" y="1423210"/>
                </a:lnTo>
                <a:lnTo>
                  <a:pt x="122602" y="1318873"/>
                </a:lnTo>
                <a:cubicBezTo>
                  <a:pt x="43656" y="1132223"/>
                  <a:pt x="0" y="927012"/>
                  <a:pt x="0" y="711604"/>
                </a:cubicBezTo>
                <a:cubicBezTo>
                  <a:pt x="0" y="496197"/>
                  <a:pt x="43656" y="290985"/>
                  <a:pt x="122602" y="10433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751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CFAEDCAA-CDC7-47ED-A380-37E6ACCA8560}"/>
              </a:ext>
            </a:extLst>
          </p:cNvPr>
          <p:cNvSpPr/>
          <p:nvPr userDrawn="1"/>
        </p:nvSpPr>
        <p:spPr>
          <a:xfrm>
            <a:off x="388279" y="3558496"/>
            <a:ext cx="11415443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F9300B0F-E539-42E5-B7E4-21E21637BA8D}"/>
              </a:ext>
            </a:extLst>
          </p:cNvPr>
          <p:cNvSpPr/>
          <p:nvPr userDrawn="1"/>
        </p:nvSpPr>
        <p:spPr>
          <a:xfrm rot="5400000">
            <a:off x="3772822" y="3576211"/>
            <a:ext cx="4652357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43115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03194D-3DB5-46F8-9ACE-B2B142B87BE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569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69837A-DE3B-4C2A-B811-BCC93B8681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14397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14D45E-73D5-4807-A6F8-1A996A31F7F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34225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206252-95E9-4C8F-8EB4-26F27AC6FB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4569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256C163-60A0-49AC-9FEA-A56ACF30FA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4397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F68729-4DB7-4514-BF22-9950FB3ECC3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4225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67F4AE9-9C59-4A3C-9E27-EFC9EE499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568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DA09F5A-AF46-4646-A84F-35C1002AF7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794568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6D8447C-AA9F-491F-8EE4-A151146D1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396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26B47AC-1601-4AA8-BEB3-930A9A37FC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4608396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FC9E01C-1D66-47F5-B8D1-BF6041620E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34225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9F5FC000-6DCF-4A02-B144-CC77E752D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8434225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0" name="Graphic 19" descr="Right Arrow">
            <a:extLst>
              <a:ext uri="{FF2B5EF4-FFF2-40B4-BE49-F238E27FC236}">
                <a16:creationId xmlns:a16="http://schemas.microsoft.com/office/drawing/2014/main" id="{74A090BA-639F-4C16-9838-60A32BE3A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81865" y="3932250"/>
            <a:ext cx="220441" cy="376363"/>
          </a:xfrm>
          <a:prstGeom prst="rect">
            <a:avLst/>
          </a:prstGeom>
        </p:spPr>
      </p:pic>
      <p:pic>
        <p:nvPicPr>
          <p:cNvPr id="21" name="Graphic 20" descr="Right Arrow">
            <a:extLst>
              <a:ext uri="{FF2B5EF4-FFF2-40B4-BE49-F238E27FC236}">
                <a16:creationId xmlns:a16="http://schemas.microsoft.com/office/drawing/2014/main" id="{DF58D762-A719-4FC3-BF9E-7B858F0D9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901693" y="3932250"/>
            <a:ext cx="220441" cy="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4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73151"/>
            <a:ext cx="608493" cy="20177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73151"/>
            <a:ext cx="608493" cy="20177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724159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1A7A3E-FAE9-412E-9085-C5396DD58558}"/>
              </a:ext>
            </a:extLst>
          </p:cNvPr>
          <p:cNvSpPr/>
          <p:nvPr userDrawn="1"/>
        </p:nvSpPr>
        <p:spPr>
          <a:xfrm>
            <a:off x="388279" y="4008086"/>
            <a:ext cx="11415443" cy="9719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8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5FDB45C-8129-42FD-85BB-977F66FEA7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2915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BC675B-B0CF-41E3-9A61-5C9C81858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5970" y="2319681"/>
            <a:ext cx="1703313" cy="701538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199D9B2-D8DF-4F6F-9076-9976C85EA4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915" y="3800064"/>
            <a:ext cx="3246368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83D3F97-C129-418E-B4E5-2791968790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55970" y="3055171"/>
            <a:ext cx="1703313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59091DF-E0B7-4867-B43C-3B02311C64A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23213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89D4389-4870-4BAE-B233-955685FCBC6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61985" y="2319681"/>
            <a:ext cx="1703313" cy="701538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7F961F7-987F-4B95-AC48-08F4331BE90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18930" y="3800064"/>
            <a:ext cx="3246368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86A8311-6FEF-4231-B5DD-80FA52F527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61985" y="3055171"/>
            <a:ext cx="1703313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6A8345C-014C-4AD2-8529-29D0E8EECAB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533512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C771BB0-7999-4A45-A6BB-56C98E978E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68000" y="2319681"/>
            <a:ext cx="1703313" cy="701538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FC27C2C-A218-4626-9D04-ECC36D852E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24945" y="3800064"/>
            <a:ext cx="3246368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5F0F321-195A-45FE-9F4E-2DE6EFF480E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68000" y="3055171"/>
            <a:ext cx="1703313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A31AFB6F-80F0-4E69-8E48-7431E38985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55970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115CE1DD-8B35-4422-9BB1-DB18FB6B59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61985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C174B088-E2BB-4A47-A4CE-403CAE0149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67999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864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B292F32-22A3-4DBC-93C9-F66C5F87D4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AE8CF21-3DA6-45E6-9CB4-F48688C3B7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BB809B-C7A4-40BB-A5F6-0692C7B3E7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22DE8D-141C-4FC8-8690-DC69998755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BFF2A50-B1BC-445F-AAF4-5EF044B5B2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0ED32C1-427F-4852-93EF-04246DAB6E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B8DDBCF-B9FF-412C-BB0A-F20DF81F3C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5554625-705D-43C2-BB3F-07E4FB3A88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95A6D51-51C5-4128-9C65-70256D07FE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4020390-663C-426B-A32A-7DD435D354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A5BFEA69-91F2-4BAB-BC3E-F4494C80995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4D9A8C49-F2A0-4F67-A4E0-B5FBBE0A8DF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622E18C4-0DBF-4C58-A1B6-1E6A1D52173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0F58001D-98C8-4213-9315-4990EFFEFD8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940802B1-FF22-4F45-8475-AB393E6CF88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C2D6443-41AF-4535-B6F7-4BB6BE08976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63155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671736E-3711-4DA1-AF16-23EEC87C86C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797591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5" name="Picture Placeholder 15">
            <a:extLst>
              <a:ext uri="{FF2B5EF4-FFF2-40B4-BE49-F238E27FC236}">
                <a16:creationId xmlns:a16="http://schemas.microsoft.com/office/drawing/2014/main" id="{1FED522C-94B3-41E3-A83A-E03843DE755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129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0" rIns="540000" anchor="ctr"/>
          <a:lstStyle>
            <a:lvl1pPr marL="0" indent="0" algn="r">
              <a:buNone/>
              <a:defRPr/>
            </a:lvl1pPr>
          </a:lstStyle>
          <a:p>
            <a:r>
              <a:rPr lang="en-US" noProof="0" dirty="0"/>
              <a:t>Insert or Drag and Drop your Photo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Cover Title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606" y="5578496"/>
            <a:ext cx="3932788" cy="750814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B74F7-DC44-48B1-8EF5-BD557540B4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606" y="764518"/>
            <a:ext cx="3932788" cy="244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4445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0FADEC-BFBD-4A6E-B51C-B0DFD4C80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01944" y="2185851"/>
            <a:ext cx="0" cy="26273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47312EC-14D6-4EE3-84DF-5BE8F35DD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0000" y="1152000"/>
            <a:ext cx="5472000" cy="360000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 smtClean="0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2E4423B-993A-4321-BD96-12519C601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8002" y="1581663"/>
            <a:ext cx="5483998" cy="4608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1881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1116000" rIns="0" anchor="t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or Drag and Drop your Photo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2448000" anchor="b"/>
          <a:lstStyle>
            <a:lvl1pPr algn="l"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8224" y="4504149"/>
            <a:ext cx="3349381" cy="252000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F1D51-2F23-4712-A1F0-725B32B9F4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224" y="4908147"/>
            <a:ext cx="3349381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DABCD1-5D5B-40B2-8066-B5C93CEEC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631" y="5312145"/>
            <a:ext cx="3349381" cy="25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8902124-F995-42DE-9ABC-A56701198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6094" y="5715370"/>
            <a:ext cx="3350644" cy="252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104743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F9ABA0-4960-4BBE-9249-3B9F526B543D}"/>
              </a:ext>
            </a:extLst>
          </p:cNvPr>
          <p:cNvSpPr/>
          <p:nvPr userDrawn="1"/>
        </p:nvSpPr>
        <p:spPr>
          <a:xfrm>
            <a:off x="0" y="0"/>
            <a:ext cx="12204000" cy="6773258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3163899"/>
            <a:ext cx="4860000" cy="1800000"/>
          </a:xfrm>
          <a:solidFill>
            <a:schemeClr val="bg1"/>
          </a:solidFill>
          <a:ln>
            <a:noFill/>
          </a:ln>
        </p:spPr>
        <p:txBody>
          <a:bodyPr lIns="180000" tIns="72000" rIns="180000" bIns="72000" anchor="ctr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Cover Title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" y="5119698"/>
            <a:ext cx="4860000" cy="836602"/>
          </a:xfrm>
          <a:solidFill>
            <a:schemeClr val="bg1"/>
          </a:solidFill>
        </p:spPr>
        <p:txBody>
          <a:bodyPr lIns="180000" tIns="72000" rIns="180000" bIns="72000" anchor="ctr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14E411-DCD8-47C4-8385-C03FBB18B180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F3746-E60B-4321-998E-07F04440CEAC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 descr="Accent image brackets&#10;">
            <a:extLst>
              <a:ext uri="{FF2B5EF4-FFF2-40B4-BE49-F238E27FC236}">
                <a16:creationId xmlns:a16="http://schemas.microsoft.com/office/drawing/2014/main" id="{C76F92B7-6C7B-47FA-99F4-C2B7B3F6DE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4000" y="144000"/>
            <a:ext cx="4860000" cy="6498000"/>
            <a:chOff x="408650" y="404285"/>
            <a:chExt cx="4330700" cy="3164637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C768717-8441-4105-AF79-95C8C7634CEF}"/>
                </a:ext>
              </a:extLst>
            </p:cNvPr>
            <p:cNvSpPr/>
            <p:nvPr/>
          </p:nvSpPr>
          <p:spPr>
            <a:xfrm>
              <a:off x="408650" y="3386488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0AF2D9B2-503F-41FB-981B-EBBEF4D0D01D}"/>
                </a:ext>
              </a:extLst>
            </p:cNvPr>
            <p:cNvSpPr/>
            <p:nvPr/>
          </p:nvSpPr>
          <p:spPr>
            <a:xfrm flipV="1">
              <a:off x="408650" y="404285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5071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AE6A42-8962-4702-8E68-FB78280BAD08}"/>
              </a:ext>
            </a:extLst>
          </p:cNvPr>
          <p:cNvSpPr/>
          <p:nvPr userDrawn="1"/>
        </p:nvSpPr>
        <p:spPr>
          <a:xfrm>
            <a:off x="0" y="-1"/>
            <a:ext cx="12192000" cy="6013451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4843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F07348F-72DF-4462-A032-32D81AA8F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800" y="2636518"/>
            <a:ext cx="4848203" cy="3232469"/>
          </a:xfrm>
          <a:solidFill>
            <a:schemeClr val="bg1"/>
          </a:solidFill>
        </p:spPr>
        <p:txBody>
          <a:bodyPr lIns="457200" tIns="18288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31CBEE8-3214-4A3C-B723-D07BA080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00" y="457200"/>
            <a:ext cx="4848203" cy="2179318"/>
          </a:xfrm>
          <a:solidFill>
            <a:schemeClr val="bg1"/>
          </a:solidFill>
        </p:spPr>
        <p:txBody>
          <a:bodyPr lIns="457200" bIns="182880"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055B4F8-B74A-49D7-8E56-9627BCFF6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866012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8398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F07348F-72DF-4462-A032-32D81AA8F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800" y="2636518"/>
            <a:ext cx="4848203" cy="3232469"/>
          </a:xfrm>
          <a:solidFill>
            <a:schemeClr val="bg1"/>
          </a:solidFill>
        </p:spPr>
        <p:txBody>
          <a:bodyPr lIns="457200" tIns="18288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31CBEE8-3214-4A3C-B723-D07BA080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00" y="457200"/>
            <a:ext cx="4848203" cy="2179318"/>
          </a:xfrm>
          <a:solidFill>
            <a:schemeClr val="bg1"/>
          </a:solidFill>
        </p:spPr>
        <p:txBody>
          <a:bodyPr lIns="457200" bIns="182880"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42253A3-E01E-4F41-A614-A428B7D36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8660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384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13450"/>
          </a:xfrm>
          <a:solidFill>
            <a:schemeClr val="bg1">
              <a:lumMod val="95000"/>
            </a:schemeClr>
          </a:solidFill>
        </p:spPr>
        <p:txBody>
          <a:bodyPr lIns="576000" tIns="0" rIns="36000" bIns="0" anchor="ctr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Insert or Drag and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2A84B62-AFF6-45B7-8ACB-FE91AB69BF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2806" y="764519"/>
            <a:ext cx="3932788" cy="187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896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Content,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B9EDE4C-506D-4501-A8C1-766F17FB5C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52806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A359302-DDE8-41C2-8232-50B1223BEA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13594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975D864-7312-481A-A5DD-E3B6C5B41B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800" y="3327399"/>
            <a:ext cx="6350000" cy="256049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5520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1898370-0247-41A8-AF7A-6DD67D2AE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97E4DC3-72E4-4678-9EB9-18EF75AE1A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5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DE1E570-14DE-42F6-9DDD-49752C3ACA3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38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5B90C43A-E202-44D5-87CB-BD25DE6EF54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644FE3AF-A04D-4D49-BDFD-FAF66D921F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EAC46016-1B95-4163-8EAA-252BE4B863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EC09029D-7190-452C-92D6-6B055D055C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38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78798274-03F6-4FD0-93AB-82A31D0A2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438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1E3DDEC1-3507-486F-8CCF-7F1E9EB810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832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anchor="ctr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Insert or Drag and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0" y="432000"/>
            <a:ext cx="66601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5B90C43A-E202-44D5-87CB-BD25DE6EF54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4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Rectangle 6">
            <a:extLst>
              <a:ext uri="{FF2B5EF4-FFF2-40B4-BE49-F238E27FC236}">
                <a16:creationId xmlns:a16="http://schemas.microsoft.com/office/drawing/2014/main" id="{3E24480B-1EA1-4618-A14A-DFF8FA2638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043B620A-4118-4E00-9D79-5BD4C87DCE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612097E6-9559-4AEF-968E-6C2F89163D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864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anchor="ctr"/>
          <a:lstStyle>
            <a:lvl1pPr marL="0" indent="0" algn="l">
              <a:buNone/>
              <a:defRPr/>
            </a:lvl1pPr>
          </a:lstStyle>
          <a:p>
            <a:r>
              <a:rPr lang="en-US" noProof="0" dirty="0"/>
              <a:t>Insert or Drag and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0" y="432000"/>
            <a:ext cx="66601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2388" y="2233079"/>
            <a:ext cx="1872000" cy="360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2388" y="2721591"/>
            <a:ext cx="1872000" cy="36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99313" y="2233079"/>
            <a:ext cx="1872000" cy="360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99313" y="2721591"/>
            <a:ext cx="1872000" cy="36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30008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526933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4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8A88076-4208-4A97-A015-3DFBFCC94A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2388" y="3859797"/>
            <a:ext cx="1872000" cy="360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0468E64-5403-40FE-84BE-184FCF30EA3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02388" y="4348309"/>
            <a:ext cx="1872000" cy="36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D0CF6241-B0D3-4D20-B605-DD302BA1D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99313" y="3859797"/>
            <a:ext cx="1872000" cy="360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711DB09A-A42D-4902-AF3E-5D0DC168C2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99313" y="4348309"/>
            <a:ext cx="1872000" cy="36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E96186ED-3118-47CD-987B-87DECE43F025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130008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BF2BC07A-75E7-4434-B71D-F48A7ADA804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526933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CEDEC4EC-1B7D-4C30-9BDC-ED714BC0AD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02388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61B31970-0B46-450B-916F-74D6DEF9B8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17313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950320AF-7644-49E1-9D16-7054771391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02388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D36D919E-E710-495F-8E8C-3A987E502C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17313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065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BB9D81-6871-4A9D-BF45-2D079E803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465" y="812097"/>
            <a:ext cx="11528535" cy="5645385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7C80831-068A-4F76-B718-3D893A2E5B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25540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70" y="3955774"/>
            <a:ext cx="3978665" cy="1976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71035" cy="432000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450DC-177B-4710-8122-B192B58AB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863" y="2563813"/>
            <a:ext cx="3979862" cy="1212850"/>
          </a:xfrm>
        </p:spPr>
        <p:txBody>
          <a:bodyPr anchor="b"/>
          <a:lstStyle>
            <a:lvl1pPr marL="0" indent="0">
              <a:buNone/>
              <a:defRPr sz="2800">
                <a:latin typeface="+mj-lt"/>
              </a:defRPr>
            </a:lvl1pPr>
            <a:lvl2pPr marL="266700" indent="0">
              <a:buNone/>
              <a:defRPr>
                <a:latin typeface="+mj-lt"/>
              </a:defRPr>
            </a:lvl2pPr>
            <a:lvl3pPr marL="542925" indent="0">
              <a:buNone/>
              <a:defRPr>
                <a:latin typeface="+mj-lt"/>
              </a:defRPr>
            </a:lvl3pPr>
            <a:lvl4pPr marL="809625" indent="0">
              <a:buNone/>
              <a:defRPr>
                <a:latin typeface="+mj-lt"/>
              </a:defRPr>
            </a:lvl4pPr>
            <a:lvl5pPr marL="1076325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noProof="0"/>
              <a:t>Emphasized Text</a:t>
            </a:r>
          </a:p>
        </p:txBody>
      </p:sp>
    </p:spTree>
    <p:extLst>
      <p:ext uri="{BB962C8B-B14F-4D97-AF65-F5344CB8AC3E}">
        <p14:creationId xmlns:p14="http://schemas.microsoft.com/office/powerpoint/2010/main" val="419701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FB96B7-45A3-4381-89C2-4A31A565FF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43850" y="1642400"/>
            <a:ext cx="6516100" cy="2131094"/>
            <a:chOff x="2843850" y="1642400"/>
            <a:chExt cx="1836000" cy="2131094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57C639D3-D14E-4739-A805-8BD1EE3723AB}"/>
                </a:ext>
              </a:extLst>
            </p:cNvPr>
            <p:cNvSpPr/>
            <p:nvPr/>
          </p:nvSpPr>
          <p:spPr>
            <a:xfrm>
              <a:off x="2843850" y="3629494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3552379E-CA58-42E4-929B-E0CDE195CFB4}"/>
                </a:ext>
              </a:extLst>
            </p:cNvPr>
            <p:cNvSpPr/>
            <p:nvPr/>
          </p:nvSpPr>
          <p:spPr>
            <a:xfrm flipV="1">
              <a:off x="2843850" y="1642400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8397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4608B7-DD3E-4FE7-99F3-5F9903CF962C}"/>
              </a:ext>
            </a:extLst>
          </p:cNvPr>
          <p:cNvSpPr/>
          <p:nvPr/>
        </p:nvSpPr>
        <p:spPr>
          <a:xfrm>
            <a:off x="11408062" y="61261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14CD90-8DA5-4100-A913-BD3783FA44B9}"/>
              </a:ext>
            </a:extLst>
          </p:cNvPr>
          <p:cNvSpPr/>
          <p:nvPr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70" y="1272208"/>
            <a:ext cx="11340000" cy="4660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7520FF-02C3-4FC8-9DD4-6FD4DAE01FE9}"/>
              </a:ext>
            </a:extLst>
          </p:cNvPr>
          <p:cNvCxnSpPr>
            <a:cxnSpLocks/>
          </p:cNvCxnSpPr>
          <p:nvPr/>
        </p:nvCxnSpPr>
        <p:spPr>
          <a:xfrm>
            <a:off x="11408062" y="6780192"/>
            <a:ext cx="5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948D9BA-F531-48FF-BE31-0248EF5CC454}"/>
              </a:ext>
            </a:extLst>
          </p:cNvPr>
          <p:cNvSpPr/>
          <p:nvPr/>
        </p:nvSpPr>
        <p:spPr>
          <a:xfrm>
            <a:off x="0" y="6780458"/>
            <a:ext cx="11232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37404C-CCC9-46CA-A9D3-525E2E6FC73B}"/>
              </a:ext>
            </a:extLst>
          </p:cNvPr>
          <p:cNvGrpSpPr/>
          <p:nvPr/>
        </p:nvGrpSpPr>
        <p:grpSpPr>
          <a:xfrm>
            <a:off x="9874905" y="6130433"/>
            <a:ext cx="1329870" cy="320195"/>
            <a:chOff x="1985170" y="1950690"/>
            <a:chExt cx="2173095" cy="523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EB3BD8-4375-44FB-9E9D-0FB76CBA224D}"/>
                </a:ext>
              </a:extLst>
            </p:cNvPr>
            <p:cNvSpPr/>
            <p:nvPr/>
          </p:nvSpPr>
          <p:spPr>
            <a:xfrm>
              <a:off x="1985170" y="1950690"/>
              <a:ext cx="2173095" cy="5232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200" b="1" noProof="0" dirty="0">
                  <a:solidFill>
                    <a:schemeClr val="bg1"/>
                  </a:solidFill>
                  <a:latin typeface="+mj-lt"/>
                </a:rPr>
                <a:t>Contoso</a:t>
              </a:r>
              <a:r>
                <a:rPr lang="en-US" sz="1200" noProof="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200" i="1" noProof="0" dirty="0">
                  <a:solidFill>
                    <a:schemeClr val="bg1"/>
                  </a:solidFill>
                  <a:latin typeface="+mj-lt"/>
                </a:rPr>
                <a:t>Ltd</a:t>
              </a:r>
              <a:r>
                <a:rPr lang="en-US" sz="1200" noProof="0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BCC973EA-C8AF-4B29-93CC-A9F4F15E238E}"/>
                </a:ext>
              </a:extLst>
            </p:cNvPr>
            <p:cNvSpPr/>
            <p:nvPr/>
          </p:nvSpPr>
          <p:spPr>
            <a:xfrm flipV="1">
              <a:off x="2087087" y="2034539"/>
              <a:ext cx="203115" cy="177761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  <a:gd name="connsiteX0" fmla="*/ 4330700 w 4330700"/>
                <a:gd name="connsiteY0" fmla="*/ 588834 h 588834"/>
                <a:gd name="connsiteX1" fmla="*/ 0 w 4330700"/>
                <a:gd name="connsiteY1" fmla="*/ 588834 h 588834"/>
                <a:gd name="connsiteX2" fmla="*/ 0 w 4330700"/>
                <a:gd name="connsiteY2" fmla="*/ 0 h 588834"/>
                <a:gd name="connsiteX0" fmla="*/ 550806 w 550806"/>
                <a:gd name="connsiteY0" fmla="*/ 588834 h 588834"/>
                <a:gd name="connsiteX1" fmla="*/ 0 w 550806"/>
                <a:gd name="connsiteY1" fmla="*/ 588834 h 588834"/>
                <a:gd name="connsiteX2" fmla="*/ 0 w 550806"/>
                <a:gd name="connsiteY2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06" h="588834">
                  <a:moveTo>
                    <a:pt x="550806" y="588834"/>
                  </a:move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56" r:id="rId19"/>
    <p:sldLayoutId id="2147483657" r:id="rId20"/>
    <p:sldLayoutId id="2147483653" r:id="rId21"/>
    <p:sldLayoutId id="2147483654" r:id="rId22"/>
    <p:sldLayoutId id="2147483679" r:id="rId23"/>
    <p:sldLayoutId id="2147483655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libri" panose="020F0502020204030204" pitchFamily="34" charset="0"/>
        <a:buChar char="○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Long wooden tunnel">
            <a:extLst>
              <a:ext uri="{FF2B5EF4-FFF2-40B4-BE49-F238E27FC236}">
                <a16:creationId xmlns:a16="http://schemas.microsoft.com/office/drawing/2014/main" id="{26BCC204-42D7-4F58-B6DF-AB0501ACD7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0837"/>
            <a:ext cx="12192000" cy="6784058"/>
          </a:xfrm>
        </p:spPr>
      </p:pic>
      <p:grpSp>
        <p:nvGrpSpPr>
          <p:cNvPr id="4" name="Group 3" descr="Logo Placeholder">
            <a:extLst>
              <a:ext uri="{FF2B5EF4-FFF2-40B4-BE49-F238E27FC236}">
                <a16:creationId xmlns:a16="http://schemas.microsoft.com/office/drawing/2014/main" id="{15BDFF4F-F29E-432C-8919-538354CC3582}"/>
              </a:ext>
            </a:extLst>
          </p:cNvPr>
          <p:cNvGrpSpPr/>
          <p:nvPr/>
        </p:nvGrpSpPr>
        <p:grpSpPr>
          <a:xfrm>
            <a:off x="3273774" y="2345143"/>
            <a:ext cx="6013102" cy="1553753"/>
            <a:chOff x="1918361" y="1939559"/>
            <a:chExt cx="2689988" cy="3302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C906931-C069-4BF7-9D34-6BD0A441F1D0}"/>
                </a:ext>
              </a:extLst>
            </p:cNvPr>
            <p:cNvSpPr/>
            <p:nvPr/>
          </p:nvSpPr>
          <p:spPr>
            <a:xfrm>
              <a:off x="1920751" y="1946458"/>
              <a:ext cx="2687598" cy="32338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anchor="ctr">
              <a:no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DESIGN OF “TABLE OF SPECIFICATION” AS AN </a:t>
              </a:r>
              <a:endParaRPr lang="en-GB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ASSESSMENT </a:t>
              </a:r>
              <a:r>
                <a:rPr lang="en-GB" sz="2400" b="1" dirty="0">
                  <a:solidFill>
                    <a:schemeClr val="bg1"/>
                  </a:solidFill>
                </a:rPr>
                <a:t>GUIDE IN OUTCOME-BASED </a:t>
              </a:r>
              <a:endParaRPr lang="en-GB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EDUCATION </a:t>
              </a:r>
            </a:p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(</a:t>
              </a:r>
              <a:r>
                <a:rPr lang="en-GB" sz="2400" b="1" dirty="0">
                  <a:solidFill>
                    <a:schemeClr val="bg1"/>
                  </a:solidFill>
                </a:rPr>
                <a:t>OBE) FOR ODL</a:t>
              </a:r>
              <a:endParaRPr lang="ms-MY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FA7AA601-65CC-44E2-A893-84390726E282}"/>
                </a:ext>
              </a:extLst>
            </p:cNvPr>
            <p:cNvSpPr/>
            <p:nvPr/>
          </p:nvSpPr>
          <p:spPr>
            <a:xfrm flipV="1">
              <a:off x="1918361" y="1939559"/>
              <a:ext cx="181013" cy="60303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  <a:gd name="connsiteX0" fmla="*/ 4330700 w 4330700"/>
                <a:gd name="connsiteY0" fmla="*/ 588834 h 588834"/>
                <a:gd name="connsiteX1" fmla="*/ 0 w 4330700"/>
                <a:gd name="connsiteY1" fmla="*/ 588834 h 588834"/>
                <a:gd name="connsiteX2" fmla="*/ 0 w 4330700"/>
                <a:gd name="connsiteY2" fmla="*/ 0 h 588834"/>
                <a:gd name="connsiteX0" fmla="*/ 550806 w 550806"/>
                <a:gd name="connsiteY0" fmla="*/ 588834 h 588834"/>
                <a:gd name="connsiteX1" fmla="*/ 0 w 550806"/>
                <a:gd name="connsiteY1" fmla="*/ 588834 h 588834"/>
                <a:gd name="connsiteX2" fmla="*/ 0 w 550806"/>
                <a:gd name="connsiteY2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06" h="588834">
                  <a:moveTo>
                    <a:pt x="550806" y="588834"/>
                  </a:move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ln w="254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Subtitle 22">
            <a:extLst>
              <a:ext uri="{FF2B5EF4-FFF2-40B4-BE49-F238E27FC236}">
                <a16:creationId xmlns:a16="http://schemas.microsoft.com/office/drawing/2014/main" id="{212BE0C8-3274-44C1-93C2-9347988BD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6561" y="3904145"/>
            <a:ext cx="6058025" cy="840841"/>
          </a:xfrm>
        </p:spPr>
        <p:txBody>
          <a:bodyPr/>
          <a:lstStyle/>
          <a:p>
            <a:pPr algn="ctr"/>
            <a:r>
              <a:rPr lang="en-US" dirty="0" smtClean="0"/>
              <a:t>Nantha Kumar Subramaniam</a:t>
            </a:r>
            <a:endParaRPr lang="en-US" sz="1400" noProof="1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A7AA601-65CC-44E2-A893-84390726E282}"/>
              </a:ext>
            </a:extLst>
          </p:cNvPr>
          <p:cNvSpPr/>
          <p:nvPr/>
        </p:nvSpPr>
        <p:spPr>
          <a:xfrm rot="10800000" flipV="1">
            <a:off x="8899440" y="3645694"/>
            <a:ext cx="400577" cy="236915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131" y="5258071"/>
            <a:ext cx="2019048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539" y="552582"/>
            <a:ext cx="9682872" cy="360000"/>
          </a:xfrm>
        </p:spPr>
        <p:txBody>
          <a:bodyPr/>
          <a:lstStyle/>
          <a:p>
            <a:pPr algn="just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OBJECTIVE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7230" y="1742862"/>
            <a:ext cx="107527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C00000"/>
                </a:solidFill>
              </a:rPr>
              <a:t>T</a:t>
            </a:r>
            <a:r>
              <a:rPr lang="en-GB" sz="2800" b="1" dirty="0" smtClean="0">
                <a:solidFill>
                  <a:srgbClr val="C00000"/>
                </a:solidFill>
              </a:rPr>
              <a:t>o </a:t>
            </a:r>
            <a:r>
              <a:rPr lang="en-GB" sz="2800" b="1" dirty="0">
                <a:solidFill>
                  <a:srgbClr val="C00000"/>
                </a:solidFill>
              </a:rPr>
              <a:t>propose and implement a holistic and OBE-compliant Table-of-Specification (TOS) </a:t>
            </a:r>
            <a:endParaRPr lang="en-GB" sz="2800" b="1" dirty="0" smtClean="0">
              <a:solidFill>
                <a:srgbClr val="C00000"/>
              </a:solidFill>
            </a:endParaRPr>
          </a:p>
          <a:p>
            <a:pPr algn="just"/>
            <a:endParaRPr lang="en-GB" sz="2800" dirty="0"/>
          </a:p>
          <a:p>
            <a:pPr algn="just"/>
            <a:r>
              <a:rPr lang="en-GB" sz="2800" dirty="0" smtClean="0"/>
              <a:t>This TOS  </a:t>
            </a:r>
            <a:r>
              <a:rPr lang="en-GB" sz="2800" dirty="0" smtClean="0"/>
              <a:t>will allow </a:t>
            </a:r>
            <a:r>
              <a:rPr lang="en-GB" sz="2800" dirty="0"/>
              <a:t>the instructor to achieve balance in the test and to identify the achievement domains being measured and to ensure that a fair and representative sample of questions appear on the both coursework and </a:t>
            </a:r>
            <a:r>
              <a:rPr lang="en-GB" sz="2800" dirty="0" smtClean="0"/>
              <a:t>examination</a:t>
            </a:r>
            <a:endParaRPr lang="ms-MY" sz="2800" dirty="0"/>
          </a:p>
        </p:txBody>
      </p:sp>
    </p:spTree>
    <p:extLst>
      <p:ext uri="{BB962C8B-B14F-4D97-AF65-F5344CB8AC3E}">
        <p14:creationId xmlns:p14="http://schemas.microsoft.com/office/powerpoint/2010/main" val="3816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539" y="552582"/>
            <a:ext cx="9682872" cy="360000"/>
          </a:xfrm>
        </p:spPr>
        <p:txBody>
          <a:bodyPr/>
          <a:lstStyle/>
          <a:p>
            <a:pPr algn="just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OBE  FOCUS AREA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39" y="1288476"/>
            <a:ext cx="8253378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713" y="4626645"/>
            <a:ext cx="3848100" cy="10858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36873" y="5712495"/>
            <a:ext cx="3661934" cy="560480"/>
            <a:chOff x="7536873" y="5712495"/>
            <a:chExt cx="3661934" cy="560480"/>
          </a:xfrm>
        </p:grpSpPr>
        <p:sp>
          <p:nvSpPr>
            <p:cNvPr id="4" name="TextBox 3"/>
            <p:cNvSpPr txBox="1"/>
            <p:nvPr/>
          </p:nvSpPr>
          <p:spPr>
            <a:xfrm>
              <a:off x="7901426" y="5872865"/>
              <a:ext cx="32973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2000" dirty="0" smtClean="0"/>
                <a:t>CLO Achievement Report</a:t>
              </a:r>
              <a:endParaRPr lang="ms-MY" sz="2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536873" y="5712495"/>
              <a:ext cx="429491" cy="31646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565886" y="3382406"/>
            <a:ext cx="130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CLO</a:t>
            </a:r>
            <a:endParaRPr lang="ms-MY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539" y="552582"/>
            <a:ext cx="9682872" cy="360000"/>
          </a:xfrm>
        </p:spPr>
        <p:txBody>
          <a:bodyPr/>
          <a:lstStyle/>
          <a:p>
            <a:pPr algn="just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WHAT IS TOS?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2486025" y="2113567"/>
            <a:ext cx="7086600" cy="4618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7229" y="1044826"/>
            <a:ext cx="9749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TOS is a two-way chart which describes the topics to be covered by a test and the number of items or points which will be associated with each topic</a:t>
            </a:r>
            <a:endParaRPr lang="ms-M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77508" y="1987696"/>
            <a:ext cx="8091055" cy="360000"/>
          </a:xfrm>
        </p:spPr>
        <p:txBody>
          <a:bodyPr/>
          <a:lstStyle/>
          <a:p>
            <a:pPr algn="just"/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</a:rPr>
              <a:t>	DESIGN </a:t>
            </a:r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</a:rPr>
              <a:t>OF OBE-COMPLIANT TOS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891" y="1908152"/>
            <a:ext cx="8911520" cy="4077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539" y="552582"/>
            <a:ext cx="9682872" cy="360000"/>
          </a:xfrm>
        </p:spPr>
        <p:txBody>
          <a:bodyPr/>
          <a:lstStyle/>
          <a:p>
            <a:pPr algn="just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SECTION 1: COURSE PARTICULARS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496" y="1664208"/>
            <a:ext cx="8156448" cy="49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7119" y="552582"/>
            <a:ext cx="9682872" cy="360000"/>
          </a:xfrm>
        </p:spPr>
        <p:txBody>
          <a:bodyPr/>
          <a:lstStyle/>
          <a:p>
            <a:pPr algn="just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SECTION 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: MAPPING OF TOPICS TO SLT AND LEARNING </a:t>
            </a:r>
          </a:p>
          <a:p>
            <a:pPr algn="just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TAXONOMY</a:t>
            </a:r>
          </a:p>
          <a:p>
            <a:pPr algn="just"/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4" y="1399312"/>
            <a:ext cx="9816423" cy="529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648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ms-MY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8:</a:t>
            </a:r>
            <a:r>
              <a:rPr kumimoji="0" lang="en-GB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Capturing the coursework (psychomotor) information</a:t>
            </a:r>
            <a:endParaRPr kumimoji="0" lang="ms-MY" altLang="ms-MY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554" y="360054"/>
            <a:ext cx="9682872" cy="330848"/>
          </a:xfrm>
        </p:spPr>
        <p:txBody>
          <a:bodyPr/>
          <a:lstStyle/>
          <a:p>
            <a:pPr algn="just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SECTION 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: CAPTURING COURSEWORK INFORMATION  </a:t>
            </a:r>
          </a:p>
          <a:p>
            <a:pPr algn="just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(COGNITIVE)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19" y="2305000"/>
            <a:ext cx="10207336" cy="31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648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ms-MY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8:</a:t>
            </a:r>
            <a:r>
              <a:rPr kumimoji="0" lang="en-GB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Capturing the coursework (psychomotor) information</a:t>
            </a:r>
            <a:endParaRPr kumimoji="0" lang="ms-MY" altLang="ms-MY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554" y="360054"/>
            <a:ext cx="9682872" cy="330848"/>
          </a:xfrm>
        </p:spPr>
        <p:txBody>
          <a:bodyPr/>
          <a:lstStyle/>
          <a:p>
            <a:pPr algn="just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SECTION 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: CAPTURING COURSEWORK INFORMATION </a:t>
            </a:r>
          </a:p>
          <a:p>
            <a:pPr algn="just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(AFFECTIVE)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751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0" y="1962076"/>
            <a:ext cx="10438532" cy="31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648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ms-MY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8:</a:t>
            </a:r>
            <a:r>
              <a:rPr kumimoji="0" lang="en-GB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Capturing the coursework (psychomotor) information</a:t>
            </a:r>
            <a:endParaRPr kumimoji="0" lang="ms-MY" altLang="ms-MY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554" y="360054"/>
            <a:ext cx="9682872" cy="330848"/>
          </a:xfrm>
        </p:spPr>
        <p:txBody>
          <a:bodyPr/>
          <a:lstStyle/>
          <a:p>
            <a:pPr algn="just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SECTION 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: CAPTURING COURSEWORK INFORMATION </a:t>
            </a:r>
          </a:p>
          <a:p>
            <a:pPr algn="just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(PSYCHOMOTOR)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648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ms-MY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8:</a:t>
            </a:r>
            <a:r>
              <a:rPr kumimoji="0" lang="en-GB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Capturing the coursework (psychomotor) information</a:t>
            </a:r>
            <a:endParaRPr kumimoji="0" lang="ms-MY" altLang="ms-MY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9309" y="997519"/>
            <a:ext cx="9393382" cy="572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554" y="360054"/>
            <a:ext cx="9682872" cy="330848"/>
          </a:xfrm>
        </p:spPr>
        <p:txBody>
          <a:bodyPr/>
          <a:lstStyle/>
          <a:p>
            <a:pPr algn="just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SECTION 4: CAPTURING SUMMATIVE INFORMATION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6936" y="6877463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8670" y="1678680"/>
            <a:ext cx="9682872" cy="360000"/>
          </a:xfrm>
        </p:spPr>
        <p:txBody>
          <a:bodyPr/>
          <a:lstStyle/>
          <a:p>
            <a:pPr algn="just"/>
            <a:r>
              <a:rPr lang="en-US" sz="3200" dirty="0"/>
              <a:t>In Malaysia, </a:t>
            </a:r>
            <a:r>
              <a:rPr lang="en-US" sz="3200" dirty="0">
                <a:solidFill>
                  <a:srgbClr val="C00000"/>
                </a:solidFill>
              </a:rPr>
              <a:t>O</a:t>
            </a:r>
            <a:r>
              <a:rPr lang="en-US" sz="3200" dirty="0" smtClean="0">
                <a:solidFill>
                  <a:srgbClr val="C00000"/>
                </a:solidFill>
              </a:rPr>
              <a:t>utcome-based </a:t>
            </a:r>
            <a:r>
              <a:rPr lang="en-US" sz="3200" dirty="0">
                <a:solidFill>
                  <a:srgbClr val="C00000"/>
                </a:solidFill>
              </a:rPr>
              <a:t>E</a:t>
            </a:r>
            <a:r>
              <a:rPr lang="en-US" sz="3200" dirty="0" smtClean="0">
                <a:solidFill>
                  <a:srgbClr val="C00000"/>
                </a:solidFill>
              </a:rPr>
              <a:t>ducation</a:t>
            </a:r>
            <a:r>
              <a:rPr lang="en-US" sz="3200" dirty="0" smtClean="0"/>
              <a:t> (</a:t>
            </a:r>
            <a:r>
              <a:rPr lang="en-US" sz="3200" dirty="0" smtClean="0">
                <a:solidFill>
                  <a:srgbClr val="C00000"/>
                </a:solidFill>
              </a:rPr>
              <a:t>OBE</a:t>
            </a:r>
            <a:r>
              <a:rPr lang="en-US" sz="3200" dirty="0" smtClean="0"/>
              <a:t>) </a:t>
            </a:r>
            <a:r>
              <a:rPr lang="en-US" sz="3200" dirty="0"/>
              <a:t>is being implemented in all institutions of higher level since </a:t>
            </a:r>
            <a:r>
              <a:rPr lang="en-US" sz="3200" dirty="0" smtClean="0"/>
              <a:t>2009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All programs must comply to the OBE requirements</a:t>
            </a:r>
          </a:p>
          <a:p>
            <a:pPr algn="just"/>
            <a:endParaRPr lang="en-US" sz="320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539" y="566437"/>
            <a:ext cx="9682872" cy="360000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648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ms-MY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8:</a:t>
            </a:r>
            <a:r>
              <a:rPr kumimoji="0" lang="en-GB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Capturing the coursework (psychomotor) information</a:t>
            </a:r>
            <a:endParaRPr kumimoji="0" lang="ms-MY" altLang="ms-MY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6896" y="1142756"/>
            <a:ext cx="7108648" cy="375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6192" y="5304810"/>
            <a:ext cx="8076216" cy="155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554" y="360054"/>
            <a:ext cx="9682872" cy="330848"/>
          </a:xfrm>
        </p:spPr>
        <p:txBody>
          <a:bodyPr/>
          <a:lstStyle/>
          <a:p>
            <a:pPr algn="just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SECTION 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:  SUMMARY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648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ms-MY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8:</a:t>
            </a:r>
            <a:r>
              <a:rPr kumimoji="0" lang="en-GB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Capturing the coursework (psychomotor) information</a:t>
            </a:r>
            <a:endParaRPr kumimoji="0" lang="ms-MY" altLang="ms-MY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57742" y="2418300"/>
            <a:ext cx="9296399" cy="130941"/>
          </a:xfrm>
        </p:spPr>
        <p:txBody>
          <a:bodyPr/>
          <a:lstStyle/>
          <a:p>
            <a:pPr algn="just"/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</a:rPr>
              <a:t>CALCULATING THE ACHIEVEMENT OF CLOs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539" y="552582"/>
            <a:ext cx="9682872" cy="360000"/>
          </a:xfrm>
        </p:spPr>
        <p:txBody>
          <a:bodyPr/>
          <a:lstStyle/>
          <a:p>
            <a:pPr algn="just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OBE  FOCUS AREA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39" y="1231324"/>
            <a:ext cx="8253378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713" y="4583781"/>
            <a:ext cx="3848100" cy="10858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36873" y="5712495"/>
            <a:ext cx="3661934" cy="560480"/>
            <a:chOff x="7536873" y="5712495"/>
            <a:chExt cx="3661934" cy="560480"/>
          </a:xfrm>
        </p:grpSpPr>
        <p:sp>
          <p:nvSpPr>
            <p:cNvPr id="4" name="TextBox 3"/>
            <p:cNvSpPr txBox="1"/>
            <p:nvPr/>
          </p:nvSpPr>
          <p:spPr>
            <a:xfrm>
              <a:off x="7901426" y="5872865"/>
              <a:ext cx="32973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2000" b="1" dirty="0" smtClean="0">
                  <a:solidFill>
                    <a:srgbClr val="C00000"/>
                  </a:solidFill>
                </a:rPr>
                <a:t>CLO Achievement Report</a:t>
              </a:r>
              <a:endParaRPr lang="ms-MY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536873" y="5712495"/>
              <a:ext cx="429491" cy="31646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565886" y="3382406"/>
            <a:ext cx="130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b="1" dirty="0" smtClean="0">
                <a:solidFill>
                  <a:srgbClr val="002060"/>
                </a:solidFill>
              </a:rPr>
              <a:t>CLO</a:t>
            </a:r>
            <a:endParaRPr lang="ms-MY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648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ms-MY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8:</a:t>
            </a:r>
            <a:r>
              <a:rPr kumimoji="0" lang="en-GB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Capturing the coursework (psychomotor) information</a:t>
            </a:r>
            <a:endParaRPr kumimoji="0" lang="ms-MY" altLang="ms-MY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144" y="1299018"/>
            <a:ext cx="8617095" cy="278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553" y="4553712"/>
            <a:ext cx="10563754" cy="201168"/>
          </a:xfrm>
        </p:spPr>
        <p:txBody>
          <a:bodyPr/>
          <a:lstStyle/>
          <a:p>
            <a:pPr algn="just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COMPUTER GENERATED ASSESSMENT PERFORMANCE REPORT 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648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ms-MY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8:</a:t>
            </a:r>
            <a:r>
              <a:rPr kumimoji="0" lang="en-GB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Capturing the coursework (psychomotor) information</a:t>
            </a:r>
            <a:endParaRPr kumimoji="0" lang="ms-MY" altLang="ms-MY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748" y="713610"/>
            <a:ext cx="10286036" cy="473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38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648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ms-MY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8:</a:t>
            </a:r>
            <a:r>
              <a:rPr kumimoji="0" lang="en-GB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Capturing the coursework (psychomotor) information</a:t>
            </a:r>
            <a:endParaRPr kumimoji="0" lang="ms-MY" altLang="ms-MY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418" y="179191"/>
            <a:ext cx="9240981" cy="610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47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648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ms-MY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8:</a:t>
            </a:r>
            <a:r>
              <a:rPr kumimoji="0" lang="en-GB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Capturing the coursework (psychomotor) information</a:t>
            </a:r>
            <a:endParaRPr kumimoji="0" lang="ms-MY" altLang="ms-MY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229" y="2072543"/>
            <a:ext cx="10947083" cy="343185"/>
          </a:xfrm>
        </p:spPr>
        <p:txBody>
          <a:bodyPr/>
          <a:lstStyle/>
          <a:p>
            <a:pPr algn="ctr"/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</a:rPr>
              <a:t>Way Forward: </a:t>
            </a:r>
            <a:r>
              <a:rPr lang="en-GB" sz="4400" b="1" dirty="0" smtClean="0">
                <a:solidFill>
                  <a:srgbClr val="C00000"/>
                </a:solidFill>
              </a:rPr>
              <a:t>E-TOS in the Question Bank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648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ms-MY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8:</a:t>
            </a:r>
            <a:r>
              <a:rPr kumimoji="0" lang="en-GB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Capturing the coursework (psychomotor) information</a:t>
            </a:r>
            <a:endParaRPr kumimoji="0" lang="ms-MY" altLang="ms-MY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42661" y="228600"/>
            <a:ext cx="576072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6046042" y="1091565"/>
            <a:ext cx="5760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3" y="3329342"/>
            <a:ext cx="485775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1977" y="5657326"/>
            <a:ext cx="10947083" cy="343185"/>
          </a:xfrm>
        </p:spPr>
        <p:txBody>
          <a:bodyPr/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</a:rPr>
              <a:t>E-TOS in the Question Bank System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515" y="225526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Conclusion</a:t>
            </a:r>
            <a:endParaRPr lang="en-MY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>
                <a:solidFill>
                  <a:srgbClr val="FF0000"/>
                </a:solidFill>
              </a:rPr>
              <a:pPr/>
              <a:t>28</a:t>
            </a:fld>
            <a:endParaRPr lang="en-US" noProof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648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ms-MY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8:</a:t>
            </a:r>
            <a:r>
              <a:rPr kumimoji="0" lang="en-GB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Capturing the coursework (psychomotor) information</a:t>
            </a:r>
            <a:endParaRPr kumimoji="0" lang="ms-MY" altLang="ms-MY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970" y="549343"/>
            <a:ext cx="1068185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200" b="1" dirty="0"/>
              <a:t>Assessment is very much abstract in nature and a complicated </a:t>
            </a:r>
            <a:r>
              <a:rPr lang="en-GB" sz="3200" b="1" dirty="0" smtClean="0"/>
              <a:t>process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32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200" b="1" dirty="0" smtClean="0"/>
              <a:t>The </a:t>
            </a:r>
            <a:r>
              <a:rPr lang="en-GB" sz="3200" b="1" dirty="0"/>
              <a:t>TOS proposed in this paper is able to guide the instructors in preparing the test items in a more holistic and systematic </a:t>
            </a:r>
            <a:r>
              <a:rPr lang="en-GB" sz="3200" b="1" dirty="0" smtClean="0"/>
              <a:t>manners</a:t>
            </a:r>
          </a:p>
          <a:p>
            <a:pPr algn="just"/>
            <a:endParaRPr lang="en-GB" sz="32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200" b="1" dirty="0" smtClean="0"/>
              <a:t>The </a:t>
            </a:r>
            <a:r>
              <a:rPr lang="en-GB" sz="3200" b="1" dirty="0"/>
              <a:t>TOS is very flexible as it allows the instructor to fill-up the TOS in an incremental and iterative manner in order to achieve the desired result in a </a:t>
            </a:r>
            <a:r>
              <a:rPr lang="en-GB" sz="3200" b="1" dirty="0" smtClean="0"/>
              <a:t>shorter time</a:t>
            </a:r>
            <a:endParaRPr lang="en-GB" sz="32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5316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7202662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44702" y="1605528"/>
            <a:ext cx="9682872" cy="360000"/>
          </a:xfrm>
        </p:spPr>
        <p:txBody>
          <a:bodyPr/>
          <a:lstStyle/>
          <a:p>
            <a:pPr algn="just"/>
            <a:r>
              <a:rPr lang="en-GB" sz="3200" dirty="0">
                <a:solidFill>
                  <a:srgbClr val="C00000"/>
                </a:solidFill>
              </a:rPr>
              <a:t>Outcome-Based Education</a:t>
            </a:r>
            <a:r>
              <a:rPr lang="en-GB" sz="3200" dirty="0"/>
              <a:t> (</a:t>
            </a:r>
            <a:r>
              <a:rPr lang="en-GB" sz="3200" dirty="0">
                <a:solidFill>
                  <a:srgbClr val="C00000"/>
                </a:solidFill>
              </a:rPr>
              <a:t>OBE</a:t>
            </a:r>
            <a:r>
              <a:rPr lang="en-GB" sz="3200" dirty="0"/>
              <a:t>) </a:t>
            </a:r>
            <a:r>
              <a:rPr lang="en-GB" sz="3200" dirty="0">
                <a:solidFill>
                  <a:schemeClr val="tx1"/>
                </a:solidFill>
              </a:rPr>
              <a:t>is an educational system that put emphasis on what the students are expected to be able to do within the specified period of </a:t>
            </a:r>
            <a:r>
              <a:rPr lang="en-GB" sz="3200" dirty="0" smtClean="0">
                <a:solidFill>
                  <a:schemeClr val="tx1"/>
                </a:solidFill>
              </a:rPr>
              <a:t>learning</a:t>
            </a:r>
          </a:p>
          <a:p>
            <a:pPr algn="just"/>
            <a:endParaRPr lang="en-GB" sz="3200" b="1" dirty="0">
              <a:solidFill>
                <a:srgbClr val="7030A0"/>
              </a:solidFill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This requires having a clear set of essential knowledge and skills that students are expected to have learnt at the end of their learning experience</a:t>
            </a:r>
          </a:p>
          <a:p>
            <a:pPr algn="just"/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539" y="566437"/>
            <a:ext cx="9682872" cy="360000"/>
          </a:xfrm>
        </p:spPr>
        <p:txBody>
          <a:bodyPr/>
          <a:lstStyle/>
          <a:p>
            <a:pPr algn="just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OVERVIEW: </a:t>
            </a:r>
            <a:r>
              <a:rPr lang="en-GB" sz="3200" b="1" dirty="0" smtClean="0">
                <a:solidFill>
                  <a:srgbClr val="C00000"/>
                </a:solidFill>
              </a:rPr>
              <a:t>Outcome-based Education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515" y="225526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Thank you..</a:t>
            </a:r>
            <a:endParaRPr lang="en-MY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>
                <a:solidFill>
                  <a:srgbClr val="FF0000"/>
                </a:solidFill>
              </a:rPr>
              <a:pPr/>
              <a:t>30</a:t>
            </a:fld>
            <a:endParaRPr lang="en-US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7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>
                <a:solidFill>
                  <a:srgbClr val="FF0000"/>
                </a:solidFill>
              </a:rPr>
              <a:pPr/>
              <a:t>31</a:t>
            </a:fld>
            <a:endParaRPr lang="en-US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2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648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ms-MY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8:</a:t>
            </a:r>
            <a:r>
              <a:rPr kumimoji="0" lang="en-GB" altLang="ms-MY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Capturing the coursework (psychomotor) information</a:t>
            </a:r>
            <a:endParaRPr kumimoji="0" lang="ms-MY" altLang="ms-MY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ms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539" y="552582"/>
            <a:ext cx="9682872" cy="360000"/>
          </a:xfrm>
        </p:spPr>
        <p:txBody>
          <a:bodyPr/>
          <a:lstStyle/>
          <a:p>
            <a:pPr algn="just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FEEDBACK FROM THE ACADEMICS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237" y="1396681"/>
            <a:ext cx="10681854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Complicated process had been made easy;</a:t>
            </a:r>
            <a:endParaRPr lang="ms-MY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helps me to understand the assessment better;</a:t>
            </a:r>
            <a:endParaRPr lang="ms-MY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gives the bird-view of the assessment;</a:t>
            </a:r>
            <a:endParaRPr lang="ms-MY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helps me to enhance my course;</a:t>
            </a:r>
            <a:endParaRPr lang="ms-MY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am now confident with my test items.</a:t>
            </a:r>
            <a:endParaRPr lang="ms-MY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230" y="288792"/>
            <a:ext cx="9682872" cy="360000"/>
          </a:xfrm>
        </p:spPr>
        <p:txBody>
          <a:bodyPr/>
          <a:lstStyle/>
          <a:p>
            <a:pPr algn="just"/>
            <a:endParaRPr lang="en-US" sz="3200" dirty="0"/>
          </a:p>
          <a:p>
            <a:pPr algn="just"/>
            <a:r>
              <a:rPr lang="en-US" sz="3200" b="1" dirty="0" smtClean="0">
                <a:solidFill>
                  <a:srgbClr val="C00000"/>
                </a:solidFill>
              </a:rPr>
              <a:t>WHY OBE?</a:t>
            </a: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This </a:t>
            </a:r>
            <a:r>
              <a:rPr lang="en-US" sz="3200" dirty="0">
                <a:solidFill>
                  <a:schemeClr val="tx1"/>
                </a:solidFill>
              </a:rPr>
              <a:t>is to ensure the academic </a:t>
            </a:r>
            <a:r>
              <a:rPr lang="en-US" sz="3200" dirty="0" err="1">
                <a:solidFill>
                  <a:schemeClr val="tx1"/>
                </a:solidFill>
              </a:rPr>
              <a:t>programmes</a:t>
            </a:r>
            <a:r>
              <a:rPr lang="en-US" sz="3200" dirty="0">
                <a:solidFill>
                  <a:schemeClr val="tx1"/>
                </a:solidFill>
              </a:rPr>
              <a:t>, delivery system and the assessment methods will produce graduates equipped with high quality knowledge and </a:t>
            </a:r>
            <a:r>
              <a:rPr lang="en-US" sz="3200" dirty="0" smtClean="0">
                <a:solidFill>
                  <a:schemeClr val="tx1"/>
                </a:solidFill>
              </a:rPr>
              <a:t>skills</a:t>
            </a:r>
          </a:p>
          <a:p>
            <a:pPr algn="just"/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9853" y="2105696"/>
            <a:ext cx="9682872" cy="3600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PEO </a:t>
            </a:r>
            <a:r>
              <a:rPr lang="en-US" sz="4400" b="1" dirty="0" smtClean="0">
                <a:solidFill>
                  <a:schemeClr val="tx1"/>
                </a:solidFill>
              </a:rPr>
              <a:t>– </a:t>
            </a:r>
            <a:r>
              <a:rPr lang="en-US" sz="4400" b="1" dirty="0" err="1" smtClean="0">
                <a:solidFill>
                  <a:schemeClr val="tx1"/>
                </a:solidFill>
              </a:rPr>
              <a:t>Programme</a:t>
            </a:r>
            <a:r>
              <a:rPr lang="en-US" sz="4400" b="1" dirty="0" smtClean="0">
                <a:solidFill>
                  <a:schemeClr val="tx1"/>
                </a:solidFill>
              </a:rPr>
              <a:t> Educational Objectives</a:t>
            </a:r>
          </a:p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PLO </a:t>
            </a:r>
            <a:r>
              <a:rPr lang="en-US" sz="4400" b="1" dirty="0">
                <a:solidFill>
                  <a:schemeClr val="tx1"/>
                </a:solidFill>
              </a:rPr>
              <a:t>– </a:t>
            </a:r>
            <a:r>
              <a:rPr lang="en-US" sz="4400" b="1" dirty="0" err="1">
                <a:solidFill>
                  <a:schemeClr val="tx1"/>
                </a:solidFill>
              </a:rPr>
              <a:t>Programme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Learning Outcomes</a:t>
            </a:r>
            <a:endParaRPr lang="en-US" sz="4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CLO </a:t>
            </a:r>
            <a:r>
              <a:rPr lang="en-US" sz="4400" b="1" dirty="0">
                <a:solidFill>
                  <a:schemeClr val="tx1"/>
                </a:solidFill>
              </a:rPr>
              <a:t>– </a:t>
            </a:r>
            <a:r>
              <a:rPr lang="en-US" sz="4400" b="1" dirty="0" smtClean="0">
                <a:solidFill>
                  <a:schemeClr val="tx1"/>
                </a:solidFill>
              </a:rPr>
              <a:t>Course </a:t>
            </a:r>
            <a:r>
              <a:rPr lang="en-US" sz="4400" b="1" dirty="0">
                <a:solidFill>
                  <a:schemeClr val="tx1"/>
                </a:solidFill>
              </a:rPr>
              <a:t>Learning </a:t>
            </a:r>
            <a:r>
              <a:rPr lang="en-US" sz="4400" b="1" dirty="0" smtClean="0">
                <a:solidFill>
                  <a:schemeClr val="tx1"/>
                </a:solidFill>
              </a:rPr>
              <a:t>Outcomes</a:t>
            </a:r>
            <a:endParaRPr lang="en-US" sz="4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4400" b="1" dirty="0" smtClean="0">
              <a:solidFill>
                <a:srgbClr val="7030A0"/>
              </a:solidFill>
            </a:endParaRPr>
          </a:p>
          <a:p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539" y="566437"/>
            <a:ext cx="9682872" cy="360000"/>
          </a:xfrm>
        </p:spPr>
        <p:txBody>
          <a:bodyPr/>
          <a:lstStyle/>
          <a:p>
            <a:pPr algn="just"/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</a:rPr>
              <a:t>Main 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</a:rPr>
              <a:t>pillars 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</a:rPr>
              <a:t>of OBE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9853" y="788960"/>
            <a:ext cx="9682872" cy="3600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PEO </a:t>
            </a:r>
            <a:r>
              <a:rPr lang="en-US" sz="4400" b="1" dirty="0" smtClean="0">
                <a:solidFill>
                  <a:schemeClr val="tx1"/>
                </a:solidFill>
              </a:rPr>
              <a:t>– </a:t>
            </a:r>
            <a:r>
              <a:rPr lang="en-US" sz="4400" b="1" dirty="0" err="1" smtClean="0">
                <a:solidFill>
                  <a:schemeClr val="tx1"/>
                </a:solidFill>
              </a:rPr>
              <a:t>Programme</a:t>
            </a:r>
            <a:r>
              <a:rPr lang="en-US" sz="4400" b="1" dirty="0" smtClean="0">
                <a:solidFill>
                  <a:schemeClr val="tx1"/>
                </a:solidFill>
              </a:rPr>
              <a:t> Educational Objectives</a:t>
            </a:r>
          </a:p>
          <a:p>
            <a:endParaRPr lang="en-US" sz="4400" b="1" dirty="0" smtClean="0">
              <a:solidFill>
                <a:srgbClr val="7030A0"/>
              </a:solidFill>
            </a:endParaRPr>
          </a:p>
          <a:p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9887" y="1910495"/>
            <a:ext cx="9301669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the broad statements that describe the career and professional accomplishments that the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preparing graduates to achieve after they 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graduated</a:t>
            </a:r>
            <a:endParaRPr lang="ms-MY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9853" y="752384"/>
            <a:ext cx="9682872" cy="3600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PLO </a:t>
            </a:r>
            <a:r>
              <a:rPr lang="en-US" sz="4400" b="1" dirty="0">
                <a:solidFill>
                  <a:schemeClr val="tx1"/>
                </a:solidFill>
              </a:rPr>
              <a:t>– </a:t>
            </a:r>
            <a:r>
              <a:rPr lang="en-US" sz="4400" b="1" dirty="0" err="1">
                <a:solidFill>
                  <a:schemeClr val="tx1"/>
                </a:solidFill>
              </a:rPr>
              <a:t>Programme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Learning Outcomes</a:t>
            </a:r>
            <a:endParaRPr lang="en-US" sz="4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4400" b="1" dirty="0" smtClean="0">
              <a:solidFill>
                <a:srgbClr val="7030A0"/>
              </a:solidFill>
            </a:endParaRPr>
          </a:p>
          <a:p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9887" y="1910495"/>
            <a:ext cx="9301669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are the statements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that describe the specific and general knowledge, skills, attitude and abilities that the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graduates should demonstrate upon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  <a:endParaRPr lang="ms-MY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31645" y="734096"/>
            <a:ext cx="9682872" cy="3600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CLO </a:t>
            </a:r>
            <a:r>
              <a:rPr lang="en-US" sz="4400" b="1" dirty="0">
                <a:solidFill>
                  <a:schemeClr val="tx1"/>
                </a:solidFill>
              </a:rPr>
              <a:t>– </a:t>
            </a:r>
            <a:r>
              <a:rPr lang="en-US" sz="4400" b="1" dirty="0" smtClean="0">
                <a:solidFill>
                  <a:schemeClr val="tx1"/>
                </a:solidFill>
              </a:rPr>
              <a:t>Course </a:t>
            </a:r>
            <a:r>
              <a:rPr lang="en-US" sz="4400" b="1" dirty="0">
                <a:solidFill>
                  <a:schemeClr val="tx1"/>
                </a:solidFill>
              </a:rPr>
              <a:t>Learning </a:t>
            </a:r>
            <a:r>
              <a:rPr lang="en-US" sz="4400" b="1" dirty="0" smtClean="0">
                <a:solidFill>
                  <a:schemeClr val="tx1"/>
                </a:solidFill>
              </a:rPr>
              <a:t>Outcomes</a:t>
            </a:r>
            <a:endParaRPr lang="en-US" sz="4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4400" b="1" dirty="0" smtClean="0">
              <a:solidFill>
                <a:srgbClr val="7030A0"/>
              </a:solidFill>
            </a:endParaRPr>
          </a:p>
          <a:p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9887" y="1910495"/>
            <a:ext cx="9301669" cy="293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is the statements on what a student should know, understand and can do upon the completion of a period of study for 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course.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 are mapped to their respective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  <a:endParaRPr lang="ms-MY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Up close image of architect books on a bookshelf">
            <a:extLst>
              <a:ext uri="{FF2B5EF4-FFF2-40B4-BE49-F238E27FC236}">
                <a16:creationId xmlns:a16="http://schemas.microsoft.com/office/drawing/2014/main" id="{C96DDC1B-725A-4E23-998D-39DB95C7FF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6288257"/>
            <a:ext cx="142661" cy="89144"/>
          </a:xfr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6A980EB-D1F4-465E-AB3A-2BB5C023D32D}"/>
              </a:ext>
            </a:extLst>
          </p:cNvPr>
          <p:cNvSpPr/>
          <p:nvPr/>
        </p:nvSpPr>
        <p:spPr>
          <a:xfrm flipV="1">
            <a:off x="697230" y="2237968"/>
            <a:ext cx="203115" cy="17776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 txBox="1">
            <a:spLocks/>
          </p:cNvSpPr>
          <p:nvPr/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539" y="552583"/>
            <a:ext cx="9682872" cy="360000"/>
          </a:xfrm>
        </p:spPr>
        <p:txBody>
          <a:bodyPr/>
          <a:lstStyle/>
          <a:p>
            <a:pPr algn="just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--OBE 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FOCUS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AREA--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39" y="1850184"/>
            <a:ext cx="5135534" cy="3220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4807519"/>
            <a:ext cx="130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CLO</a:t>
            </a:r>
            <a:endParaRPr lang="ms-MY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272" y="5197663"/>
            <a:ext cx="130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CLO</a:t>
            </a:r>
            <a:endParaRPr lang="ms-MY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" y="4905055"/>
            <a:ext cx="130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</a:rPr>
              <a:t>P</a:t>
            </a:r>
            <a:r>
              <a:rPr lang="en-MY" sz="2800" b="1" dirty="0" smtClean="0">
                <a:solidFill>
                  <a:srgbClr val="C00000"/>
                </a:solidFill>
              </a:rPr>
              <a:t>LO</a:t>
            </a:r>
            <a:endParaRPr lang="ms-MY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2576" y="4892863"/>
            <a:ext cx="130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CLO</a:t>
            </a:r>
            <a:endParaRPr lang="ms-MY" sz="2800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24903" y="1636175"/>
            <a:ext cx="8321790" cy="4088299"/>
            <a:chOff x="3624903" y="1636175"/>
            <a:chExt cx="8321790" cy="4088299"/>
          </a:xfrm>
        </p:grpSpPr>
        <p:sp>
          <p:nvSpPr>
            <p:cNvPr id="2" name="Rectangle 1"/>
            <p:cNvSpPr/>
            <p:nvPr/>
          </p:nvSpPr>
          <p:spPr>
            <a:xfrm>
              <a:off x="5850693" y="1636175"/>
              <a:ext cx="6096000" cy="40882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Assessment</a:t>
              </a:r>
              <a:r>
                <a:rPr lang="en-GB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component in OBE boils down to the </a:t>
              </a:r>
              <a:r>
                <a:rPr lang="en-GB" sz="2800" u="sng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course level</a:t>
              </a:r>
              <a:r>
                <a:rPr lang="en-GB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 attempts to answer the following</a:t>
              </a:r>
              <a:r>
                <a:rPr lang="en-GB" sz="2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ms-MY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 is to be assessed?</a:t>
              </a:r>
              <a:endParaRPr lang="ms-MY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How to assess?</a:t>
              </a:r>
              <a:endParaRPr lang="ms-MY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Font typeface="Symbol" panose="05050102010706020507" pitchFamily="18" charset="2"/>
                <a:buChar char=""/>
              </a:pPr>
              <a:r>
                <a:rPr lang="en-GB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the course </a:t>
              </a:r>
              <a:r>
                <a:rPr lang="en-GB" sz="2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effective?</a:t>
              </a:r>
              <a:endParaRPr lang="ms-MY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Font typeface="Symbol" panose="05050102010706020507" pitchFamily="18" charset="2"/>
                <a:buChar char=""/>
              </a:pPr>
              <a:r>
                <a:rPr lang="en-GB" sz="28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To </a:t>
              </a:r>
              <a:r>
                <a:rPr lang="en-GB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what degree are students learning?</a:t>
              </a:r>
              <a:endParaRPr lang="ms-MY" sz="28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24903" y="3800475"/>
              <a:ext cx="1704335" cy="1092388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  <a:ln w="44450"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</p:spTree>
    <p:extLst>
      <p:ext uri="{BB962C8B-B14F-4D97-AF65-F5344CB8AC3E}">
        <p14:creationId xmlns:p14="http://schemas.microsoft.com/office/powerpoint/2010/main" val="32252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F16411248">
  <a:themeElements>
    <a:clrScheme name="Custom 135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8E40C8"/>
      </a:accent1>
      <a:accent2>
        <a:srgbClr val="D1A458"/>
      </a:accent2>
      <a:accent3>
        <a:srgbClr val="219550"/>
      </a:accent3>
      <a:accent4>
        <a:srgbClr val="5AA2C8"/>
      </a:accent4>
      <a:accent5>
        <a:srgbClr val="D1737B"/>
      </a:accent5>
      <a:accent6>
        <a:srgbClr val="7B7931"/>
      </a:accent6>
      <a:hlink>
        <a:srgbClr val="8E40C8"/>
      </a:hlink>
      <a:folHlink>
        <a:srgbClr val="8E40C8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48_Architecture pitch deck_AAS_v3" id="{D6ADE7BA-2AE6-4C0F-A253-97D96F39DF4F}" vid="{B3EF9804-4F7A-49D6-8F08-674E893D96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8C74EC-0BEC-4918-971F-8B692C969D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687A62-7187-4F21-B4CA-BF435385BA39}">
  <ds:schemaRefs>
    <ds:schemaRef ds:uri="http://schemas.microsoft.com/office/infopath/2007/PartnerControls"/>
    <ds:schemaRef ds:uri="http://purl.org/dc/elements/1.1/"/>
    <ds:schemaRef ds:uri="http://purl.org/dc/dcmitype/"/>
    <ds:schemaRef ds:uri="16c05727-aa75-4e4a-9b5f-8a80a1165891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9E218DD-0FEB-4634-80BC-C17E97F739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TF16411248</Template>
  <TotalTime>0</TotalTime>
  <Words>755</Words>
  <Application>Microsoft Office PowerPoint</Application>
  <PresentationFormat>Widescreen</PresentationFormat>
  <Paragraphs>125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</vt:lpstr>
      <vt:lpstr>Symbol</vt:lpstr>
      <vt:lpstr>Times New Roman</vt:lpstr>
      <vt:lpstr>Wingdings</vt:lpstr>
      <vt:lpstr>TF16411248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Thank you..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2019-07-04T01:05:32Z</dcterms:created>
  <dcterms:modified xsi:type="dcterms:W3CDTF">2019-10-15T03:39:54Z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