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8" r:id="rId3"/>
    <p:sldId id="259" r:id="rId4"/>
    <p:sldId id="260" r:id="rId5"/>
    <p:sldId id="261" r:id="rId6"/>
    <p:sldId id="262" r:id="rId7"/>
    <p:sldId id="263" r:id="rId8"/>
    <p:sldId id="264" r:id="rId9"/>
    <p:sldId id="266" r:id="rId10"/>
    <p:sldId id="270" r:id="rId11"/>
    <p:sldId id="272" r:id="rId12"/>
    <p:sldId id="273" r:id="rId13"/>
    <p:sldId id="275" r:id="rId14"/>
    <p:sldId id="276" r:id="rId15"/>
    <p:sldId id="27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024"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B6F15528-21DE-4FAA-801E-634DDDAF4B2B}" type="slidenum">
              <a:rPr lang="en-US" smtClean="0"/>
              <a:pPr/>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1D8BD707-D9CF-40AE-B4C6-C98DA3205C09}" type="datetimeFigureOut">
              <a:rPr lang="en-US" smtClean="0"/>
              <a:pPr/>
              <a:t>10/14/2019</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543800" cy="1295400"/>
          </a:xfrm>
        </p:spPr>
        <p:txBody>
          <a:bodyPr/>
          <a:lstStyle/>
          <a:p>
            <a:r>
              <a:rPr lang="en-US" sz="3200" b="1" dirty="0" smtClean="0">
                <a:effectLst/>
              </a:rPr>
              <a:t/>
            </a:r>
            <a:br>
              <a:rPr lang="en-US" sz="3200" b="1" dirty="0" smtClean="0">
                <a:effectLst/>
              </a:rPr>
            </a:br>
            <a:r>
              <a:rPr lang="en-US" sz="3200" b="1" dirty="0">
                <a:effectLst/>
              </a:rPr>
              <a:t/>
            </a:r>
            <a:br>
              <a:rPr lang="en-US" sz="3200" b="1" dirty="0">
                <a:effectLst/>
              </a:rPr>
            </a:br>
            <a:r>
              <a:rPr lang="en-US" sz="3200" b="1" dirty="0" smtClean="0">
                <a:effectLst/>
              </a:rPr>
              <a:t/>
            </a:r>
            <a:br>
              <a:rPr lang="en-US" sz="3200" b="1" dirty="0" smtClean="0">
                <a:effectLst/>
              </a:rPr>
            </a:br>
            <a:r>
              <a:rPr lang="en-US" sz="3200" b="1" dirty="0">
                <a:effectLst/>
              </a:rPr>
              <a:t/>
            </a:r>
            <a:br>
              <a:rPr lang="en-US" sz="3200" b="1" dirty="0">
                <a:effectLst/>
              </a:rPr>
            </a:br>
            <a:r>
              <a:rPr lang="en-US" sz="3200" b="1" dirty="0" smtClean="0">
                <a:effectLst/>
              </a:rPr>
              <a:t/>
            </a:r>
            <a:br>
              <a:rPr lang="en-US" sz="3200" b="1" dirty="0" smtClean="0">
                <a:effectLst/>
              </a:rPr>
            </a:br>
            <a:r>
              <a:rPr lang="en-US" sz="3200" b="1" dirty="0">
                <a:effectLst/>
              </a:rPr>
              <a:t/>
            </a:r>
            <a:br>
              <a:rPr lang="en-US" sz="3200" b="1" dirty="0">
                <a:effectLst/>
              </a:rPr>
            </a:br>
            <a:r>
              <a:rPr lang="en-US" sz="3200" b="1" dirty="0" smtClean="0">
                <a:effectLst/>
              </a:rPr>
              <a:t/>
            </a:r>
            <a:br>
              <a:rPr lang="en-US" sz="3200" b="1" dirty="0" smtClean="0">
                <a:effectLst/>
              </a:rPr>
            </a:br>
            <a:r>
              <a:rPr lang="en-US" sz="3200" b="1" dirty="0" smtClean="0">
                <a:solidFill>
                  <a:schemeClr val="bg1"/>
                </a:solidFill>
                <a:effectLst/>
              </a:rPr>
              <a:t>Exploring </a:t>
            </a:r>
            <a:r>
              <a:rPr lang="en-US" sz="3200" b="1" dirty="0">
                <a:solidFill>
                  <a:schemeClr val="bg1"/>
                </a:solidFill>
                <a:effectLst/>
              </a:rPr>
              <a:t>Effectiveness of Practical Learning among Students: A Study of PGD TV Production, Virtual University of </a:t>
            </a:r>
            <a:r>
              <a:rPr lang="en-US" sz="3200" b="1" dirty="0" smtClean="0">
                <a:solidFill>
                  <a:schemeClr val="bg1"/>
                </a:solidFill>
                <a:effectLst/>
              </a:rPr>
              <a:t>Pakistan</a:t>
            </a:r>
            <a:r>
              <a:rPr lang="en-US" sz="3200" b="1" dirty="0">
                <a:effectLst/>
              </a:rPr>
              <a:t/>
            </a:r>
            <a:br>
              <a:rPr lang="en-US" sz="3200" b="1" dirty="0">
                <a:effectLst/>
              </a:rPr>
            </a:br>
            <a:endParaRPr lang="en-US" sz="3200" dirty="0"/>
          </a:p>
        </p:txBody>
      </p:sp>
      <p:sp>
        <p:nvSpPr>
          <p:cNvPr id="3" name="Subtitle 2"/>
          <p:cNvSpPr>
            <a:spLocks noGrp="1"/>
          </p:cNvSpPr>
          <p:nvPr>
            <p:ph type="subTitle" idx="1"/>
          </p:nvPr>
        </p:nvSpPr>
        <p:spPr>
          <a:xfrm>
            <a:off x="2819400" y="4495800"/>
            <a:ext cx="6172200" cy="1752600"/>
          </a:xfrm>
        </p:spPr>
        <p:txBody>
          <a:bodyPr>
            <a:normAutofit fontScale="32500" lnSpcReduction="20000"/>
          </a:bodyPr>
          <a:lstStyle/>
          <a:p>
            <a:r>
              <a:rPr lang="en-US" sz="4000" b="1" dirty="0" smtClean="0"/>
              <a:t>Nadia Saleem</a:t>
            </a:r>
          </a:p>
          <a:p>
            <a:r>
              <a:rPr lang="en-US" sz="4000" b="1" dirty="0"/>
              <a:t>Prof. Dr. Najma Najam</a:t>
            </a:r>
          </a:p>
          <a:p>
            <a:r>
              <a:rPr lang="en-US" sz="4000" b="1" dirty="0"/>
              <a:t>Aisha M Din</a:t>
            </a:r>
          </a:p>
          <a:p>
            <a:r>
              <a:rPr lang="en-US" sz="4000" b="1" dirty="0"/>
              <a:t>Saba Sadiq</a:t>
            </a:r>
          </a:p>
          <a:p>
            <a:r>
              <a:rPr lang="en-US" sz="4000" b="1" dirty="0"/>
              <a:t>Munazza Qamar</a:t>
            </a:r>
          </a:p>
          <a:p>
            <a:endParaRPr lang="en-US" sz="2400" dirty="0" smtClean="0"/>
          </a:p>
          <a:p>
            <a:endParaRPr lang="en-US" sz="2400" dirty="0" smtClean="0"/>
          </a:p>
          <a:p>
            <a:endParaRPr lang="en-US" sz="3200" dirty="0" smtClean="0">
              <a:solidFill>
                <a:schemeClr val="bg1"/>
              </a:solidFill>
            </a:endParaRPr>
          </a:p>
          <a:p>
            <a:r>
              <a:rPr lang="en-US" sz="4900" b="1" dirty="0" smtClean="0">
                <a:solidFill>
                  <a:schemeClr val="bg1"/>
                </a:solidFill>
              </a:rPr>
              <a:t>Virtual</a:t>
            </a:r>
            <a:r>
              <a:rPr lang="en-US" sz="3700" b="1" dirty="0" smtClean="0"/>
              <a:t> </a:t>
            </a:r>
            <a:r>
              <a:rPr lang="en-US" sz="4900" b="1" dirty="0" smtClean="0">
                <a:solidFill>
                  <a:schemeClr val="bg1"/>
                </a:solidFill>
              </a:rPr>
              <a:t>University of Pakistan</a:t>
            </a:r>
            <a:endParaRPr lang="en-US" sz="4900" b="1" dirty="0">
              <a:solidFill>
                <a:schemeClr val="bg1"/>
              </a:solidFill>
            </a:endParaRPr>
          </a:p>
        </p:txBody>
      </p:sp>
    </p:spTree>
    <p:extLst>
      <p:ext uri="{BB962C8B-B14F-4D97-AF65-F5344CB8AC3E}">
        <p14:creationId xmlns:p14="http://schemas.microsoft.com/office/powerpoint/2010/main" val="6650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1087437"/>
          </a:xfrm>
        </p:spPr>
        <p:txBody>
          <a:bodyPr/>
          <a:lstStyle/>
          <a:p>
            <a:r>
              <a:rPr lang="en-US" dirty="0" smtClean="0"/>
              <a:t>Analysis</a:t>
            </a:r>
            <a:endParaRPr lang="en-US" dirty="0"/>
          </a:p>
        </p:txBody>
      </p:sp>
      <p:sp>
        <p:nvSpPr>
          <p:cNvPr id="3" name="Content Placeholder 2"/>
          <p:cNvSpPr>
            <a:spLocks noGrp="1"/>
          </p:cNvSpPr>
          <p:nvPr>
            <p:ph idx="1"/>
          </p:nvPr>
        </p:nvSpPr>
        <p:spPr>
          <a:xfrm>
            <a:off x="838200" y="1600200"/>
            <a:ext cx="7620000" cy="4572000"/>
          </a:xfrm>
        </p:spPr>
        <p:txBody>
          <a:bodyPr>
            <a:normAutofit fontScale="92500" lnSpcReduction="20000"/>
          </a:bodyPr>
          <a:lstStyle/>
          <a:p>
            <a:pPr algn="just"/>
            <a:r>
              <a:rPr lang="en-US" b="1" dirty="0"/>
              <a:t>The last objective of the study was to compare the learning of working and non-working students in terms of gaining theoretical knowledge and practical exposure in PGD.</a:t>
            </a:r>
            <a:r>
              <a:rPr lang="en-US" dirty="0"/>
              <a:t> </a:t>
            </a:r>
            <a:endParaRPr lang="en-US" dirty="0" smtClean="0"/>
          </a:p>
          <a:p>
            <a:pPr algn="just"/>
            <a:r>
              <a:rPr lang="en-US" dirty="0" smtClean="0"/>
              <a:t>The practical learning </a:t>
            </a:r>
            <a:r>
              <a:rPr lang="en-US" dirty="0"/>
              <a:t>experience </a:t>
            </a:r>
            <a:r>
              <a:rPr lang="en-US" dirty="0" smtClean="0"/>
              <a:t>gave a </a:t>
            </a:r>
            <a:r>
              <a:rPr lang="en-US" dirty="0"/>
              <a:t>complete orientation on all the phases of production in the form of theory and practice. Students claim that now they see videos more critically and are able to identify problems in it from a professional’s eye. Students who were already working in production field said they feel more confident while writing on the script and camera handling. They are able to analyze things and see them technically from different aspects like lighting, </a:t>
            </a:r>
            <a:r>
              <a:rPr lang="en-US" dirty="0" smtClean="0"/>
              <a:t>cinematography and </a:t>
            </a:r>
            <a:r>
              <a:rPr lang="en-US" dirty="0"/>
              <a:t>background </a:t>
            </a:r>
            <a:r>
              <a:rPr lang="en-US" dirty="0" smtClean="0"/>
              <a:t>music.</a:t>
            </a:r>
          </a:p>
          <a:p>
            <a:pPr algn="just"/>
            <a:r>
              <a:rPr lang="en-US" dirty="0"/>
              <a:t>Students with no working experience in the field of production said that they </a:t>
            </a:r>
            <a:r>
              <a:rPr lang="en-US" dirty="0" smtClean="0"/>
              <a:t>are able to </a:t>
            </a:r>
            <a:r>
              <a:rPr lang="en-US" dirty="0"/>
              <a:t>identify the </a:t>
            </a:r>
            <a:r>
              <a:rPr lang="en-US" dirty="0" smtClean="0"/>
              <a:t>strengths and weakness </a:t>
            </a:r>
            <a:r>
              <a:rPr lang="en-US" dirty="0"/>
              <a:t>in different </a:t>
            </a:r>
            <a:r>
              <a:rPr lang="en-US" dirty="0" smtClean="0"/>
              <a:t>productions.</a:t>
            </a:r>
            <a:endParaRPr lang="en-US" dirty="0"/>
          </a:p>
        </p:txBody>
      </p:sp>
    </p:spTree>
    <p:extLst>
      <p:ext uri="{BB962C8B-B14F-4D97-AF65-F5344CB8AC3E}">
        <p14:creationId xmlns:p14="http://schemas.microsoft.com/office/powerpoint/2010/main" val="1781677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given by Students</a:t>
            </a:r>
            <a:endParaRPr lang="en-US" dirty="0"/>
          </a:p>
        </p:txBody>
      </p:sp>
      <p:sp>
        <p:nvSpPr>
          <p:cNvPr id="3" name="Content Placeholder 2"/>
          <p:cNvSpPr>
            <a:spLocks noGrp="1"/>
          </p:cNvSpPr>
          <p:nvPr>
            <p:ph idx="1"/>
          </p:nvPr>
        </p:nvSpPr>
        <p:spPr>
          <a:xfrm>
            <a:off x="838200" y="1600200"/>
            <a:ext cx="7467600" cy="4648200"/>
          </a:xfrm>
        </p:spPr>
        <p:txBody>
          <a:bodyPr>
            <a:noAutofit/>
          </a:bodyPr>
          <a:lstStyle/>
          <a:p>
            <a:pPr lvl="0" algn="just"/>
            <a:endParaRPr lang="en-US" sz="1800" dirty="0" smtClean="0"/>
          </a:p>
          <a:p>
            <a:pPr lvl="0" algn="just"/>
            <a:r>
              <a:rPr lang="en-US" sz="2000" dirty="0" smtClean="0"/>
              <a:t>Content of some courses is needed to be updated.</a:t>
            </a:r>
          </a:p>
          <a:p>
            <a:pPr lvl="0" algn="just"/>
            <a:r>
              <a:rPr lang="en-US" sz="2000" dirty="0" smtClean="0"/>
              <a:t>More practical work should be incorporated along with final project.</a:t>
            </a:r>
          </a:p>
          <a:p>
            <a:pPr lvl="0" algn="just"/>
            <a:r>
              <a:rPr lang="en-US" sz="2000" dirty="0" smtClean="0"/>
              <a:t>There should be live sessions with course instructors.</a:t>
            </a:r>
          </a:p>
          <a:p>
            <a:pPr lvl="0" algn="just"/>
            <a:r>
              <a:rPr lang="en-US" sz="2000" dirty="0" smtClean="0"/>
              <a:t>Workshop should be added in production and post-production stage. However, instead of a centralized workshop, separate workshops in major cities of all regions should be arranged to facilitate the students.</a:t>
            </a:r>
          </a:p>
          <a:p>
            <a:pPr lvl="0" algn="just"/>
            <a:r>
              <a:rPr lang="en-US" sz="2000" dirty="0" smtClean="0"/>
              <a:t>It was suggested to </a:t>
            </a:r>
            <a:r>
              <a:rPr lang="en-US" sz="2000" dirty="0"/>
              <a:t>add internship course in this diploma so students can also get practical exposure in </a:t>
            </a:r>
            <a:r>
              <a:rPr lang="en-US" sz="2000" dirty="0" smtClean="0"/>
              <a:t>TV channels &amp; production houses.</a:t>
            </a:r>
            <a:endParaRPr lang="en-US" sz="2000" dirty="0"/>
          </a:p>
          <a:p>
            <a:pPr algn="just"/>
            <a:endParaRPr lang="en-US" sz="1600" dirty="0"/>
          </a:p>
        </p:txBody>
      </p:sp>
    </p:spTree>
    <p:extLst>
      <p:ext uri="{BB962C8B-B14F-4D97-AF65-F5344CB8AC3E}">
        <p14:creationId xmlns:p14="http://schemas.microsoft.com/office/powerpoint/2010/main" val="664581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Students are </a:t>
            </a:r>
            <a:r>
              <a:rPr lang="en-US" dirty="0"/>
              <a:t>satisfied with the practical exposure given in PGD TV Production. </a:t>
            </a:r>
            <a:endParaRPr lang="en-US" dirty="0" smtClean="0"/>
          </a:p>
          <a:p>
            <a:pPr algn="just"/>
            <a:r>
              <a:rPr lang="en-US" dirty="0" smtClean="0"/>
              <a:t>Practical </a:t>
            </a:r>
            <a:r>
              <a:rPr lang="en-US" dirty="0"/>
              <a:t>work gave confidence to </a:t>
            </a:r>
            <a:r>
              <a:rPr lang="en-US" dirty="0" smtClean="0"/>
              <a:t>working students to work more professionally </a:t>
            </a:r>
            <a:r>
              <a:rPr lang="en-US" dirty="0"/>
              <a:t>and also to analyze </a:t>
            </a:r>
            <a:r>
              <a:rPr lang="en-US" dirty="0" smtClean="0"/>
              <a:t>the production </a:t>
            </a:r>
            <a:r>
              <a:rPr lang="en-US" dirty="0"/>
              <a:t>critically</a:t>
            </a:r>
            <a:r>
              <a:rPr lang="en-US" dirty="0" smtClean="0"/>
              <a:t>. </a:t>
            </a:r>
            <a:r>
              <a:rPr lang="en-US" dirty="0"/>
              <a:t>Students with no working experience in the field of production </a:t>
            </a:r>
            <a:r>
              <a:rPr lang="en-US" dirty="0" smtClean="0"/>
              <a:t>are able to identify </a:t>
            </a:r>
            <a:r>
              <a:rPr lang="en-US" dirty="0"/>
              <a:t>the weakness </a:t>
            </a:r>
            <a:r>
              <a:rPr lang="en-US" dirty="0" smtClean="0"/>
              <a:t>&amp; strengths in </a:t>
            </a:r>
            <a:r>
              <a:rPr lang="en-US" dirty="0"/>
              <a:t>different </a:t>
            </a:r>
            <a:r>
              <a:rPr lang="en-US" dirty="0" smtClean="0"/>
              <a:t>films and drama productions</a:t>
            </a:r>
            <a:r>
              <a:rPr lang="en-US" dirty="0"/>
              <a:t>.</a:t>
            </a:r>
          </a:p>
          <a:p>
            <a:pPr algn="just"/>
            <a:r>
              <a:rPr lang="en-US" dirty="0" smtClean="0"/>
              <a:t>Students </a:t>
            </a:r>
            <a:r>
              <a:rPr lang="en-US" dirty="0"/>
              <a:t>think that this diploma has added an obvious weightage in their resume</a:t>
            </a:r>
            <a:r>
              <a:rPr lang="en-US" dirty="0" smtClean="0"/>
              <a:t>.</a:t>
            </a:r>
          </a:p>
          <a:p>
            <a:pPr algn="just"/>
            <a:r>
              <a:rPr lang="en-US" dirty="0" smtClean="0"/>
              <a:t>Students are </a:t>
            </a:r>
            <a:r>
              <a:rPr lang="en-US" dirty="0"/>
              <a:t>satisfied with the both; the content provided in theoretical subjects and the practical work in the form of short documentary.</a:t>
            </a:r>
          </a:p>
        </p:txBody>
      </p:sp>
    </p:spTree>
    <p:extLst>
      <p:ext uri="{BB962C8B-B14F-4D97-AF65-F5344CB8AC3E}">
        <p14:creationId xmlns:p14="http://schemas.microsoft.com/office/powerpoint/2010/main" val="2513907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pPr algn="just"/>
            <a:endParaRPr lang="en-US" dirty="0" smtClean="0"/>
          </a:p>
          <a:p>
            <a:pPr algn="just"/>
            <a:r>
              <a:rPr lang="en-US" dirty="0" smtClean="0"/>
              <a:t>The </a:t>
            </a:r>
            <a:r>
              <a:rPr lang="en-US" dirty="0"/>
              <a:t>findings of this research suggest that effectiveness of practical learning can be enhanced by giving hands-on training through </a:t>
            </a:r>
            <a:r>
              <a:rPr lang="en-US" dirty="0" smtClean="0"/>
              <a:t>workshops. </a:t>
            </a:r>
            <a:r>
              <a:rPr lang="en-US" dirty="0"/>
              <a:t>As “hands on” and “Minds on” approach is considered as best for developing deeper understanding of given knowledge among </a:t>
            </a:r>
            <a:r>
              <a:rPr lang="en-US" dirty="0" smtClean="0"/>
              <a:t>students.</a:t>
            </a:r>
            <a:endParaRPr lang="en-US" dirty="0"/>
          </a:p>
        </p:txBody>
      </p:sp>
    </p:spTree>
    <p:extLst>
      <p:ext uri="{BB962C8B-B14F-4D97-AF65-F5344CB8AC3E}">
        <p14:creationId xmlns:p14="http://schemas.microsoft.com/office/powerpoint/2010/main" val="1387884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447800"/>
            <a:ext cx="7467600" cy="4560888"/>
          </a:xfrm>
        </p:spPr>
        <p:txBody>
          <a:bodyPr>
            <a:normAutofit/>
          </a:bodyPr>
          <a:lstStyle/>
          <a:p>
            <a:endParaRPr lang="en-US" sz="4400" dirty="0" smtClean="0"/>
          </a:p>
          <a:p>
            <a:pPr marL="0" indent="0" algn="ctr">
              <a:buNone/>
            </a:pPr>
            <a:endParaRPr lang="en-US" sz="4400" dirty="0" smtClean="0"/>
          </a:p>
          <a:p>
            <a:pPr marL="0" indent="0" algn="ctr">
              <a:buNone/>
            </a:pPr>
            <a:r>
              <a:rPr lang="en-US" sz="4400" dirty="0" smtClean="0"/>
              <a:t>Thank You</a:t>
            </a:r>
            <a:endParaRPr lang="en-US" sz="4400" dirty="0"/>
          </a:p>
        </p:txBody>
      </p:sp>
    </p:spTree>
    <p:extLst>
      <p:ext uri="{BB962C8B-B14F-4D97-AF65-F5344CB8AC3E}">
        <p14:creationId xmlns:p14="http://schemas.microsoft.com/office/powerpoint/2010/main" val="2050206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2"/>
            <a:ext cx="8041440" cy="5735637"/>
          </a:xfrm>
        </p:spPr>
        <p:txBody>
          <a:bodyPr/>
          <a:lstStyle/>
          <a:p>
            <a:r>
              <a:rPr lang="en-US" dirty="0" smtClean="0"/>
              <a:t>Q/A</a:t>
            </a:r>
            <a:endParaRPr lang="en-US" dirty="0"/>
          </a:p>
        </p:txBody>
      </p:sp>
    </p:spTree>
    <p:extLst>
      <p:ext uri="{BB962C8B-B14F-4D97-AF65-F5344CB8AC3E}">
        <p14:creationId xmlns:p14="http://schemas.microsoft.com/office/powerpoint/2010/main" val="3107929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38200" y="1752600"/>
            <a:ext cx="7620000" cy="4237125"/>
          </a:xfrm>
        </p:spPr>
        <p:txBody>
          <a:bodyPr>
            <a:normAutofit fontScale="92500" lnSpcReduction="20000"/>
          </a:bodyPr>
          <a:lstStyle/>
          <a:p>
            <a:pPr algn="just"/>
            <a:r>
              <a:rPr lang="en-US" sz="2600" dirty="0" smtClean="0"/>
              <a:t>Online </a:t>
            </a:r>
            <a:r>
              <a:rPr lang="en-US" sz="2600" dirty="0"/>
              <a:t>education system is </a:t>
            </a:r>
            <a:r>
              <a:rPr lang="en-US" sz="2600" dirty="0" smtClean="0"/>
              <a:t>famous </a:t>
            </a:r>
            <a:r>
              <a:rPr lang="en-US" sz="2600" dirty="0"/>
              <a:t>all over the world due to its flexible setting of learning. </a:t>
            </a:r>
            <a:endParaRPr lang="en-US" sz="2600" dirty="0" smtClean="0"/>
          </a:p>
          <a:p>
            <a:pPr algn="just"/>
            <a:r>
              <a:rPr lang="en-US" sz="2600" dirty="0"/>
              <a:t>It eradicates the problems of geographical dissemination and provides new learning opportunities to the students in every field of education</a:t>
            </a:r>
            <a:r>
              <a:rPr lang="en-US" sz="2600" dirty="0" smtClean="0"/>
              <a:t>.</a:t>
            </a:r>
          </a:p>
          <a:p>
            <a:pPr algn="just"/>
            <a:r>
              <a:rPr lang="en-US" sz="2600" dirty="0"/>
              <a:t>It was noted that students are just impassively getting the knowledge from the mentors in online </a:t>
            </a:r>
            <a:r>
              <a:rPr lang="en-US" sz="2600" dirty="0" smtClean="0"/>
              <a:t>system.</a:t>
            </a:r>
          </a:p>
          <a:p>
            <a:pPr algn="just"/>
            <a:r>
              <a:rPr lang="en-US" sz="2600" dirty="0"/>
              <a:t>This issue can be resolved by introducing blending learning focusing on practical exposure. The practical exposure has been successfully introduced in this system.</a:t>
            </a:r>
            <a:endParaRPr lang="en-US" sz="2600" dirty="0" smtClean="0"/>
          </a:p>
          <a:p>
            <a:endParaRPr lang="en-US" dirty="0"/>
          </a:p>
        </p:txBody>
      </p:sp>
    </p:spTree>
    <p:extLst>
      <p:ext uri="{BB962C8B-B14F-4D97-AF65-F5344CB8AC3E}">
        <p14:creationId xmlns:p14="http://schemas.microsoft.com/office/powerpoint/2010/main" val="1829183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algn="just"/>
            <a:r>
              <a:rPr lang="en-US" dirty="0"/>
              <a:t>With the popularity of online education </a:t>
            </a:r>
            <a:r>
              <a:rPr lang="en-US" dirty="0" smtClean="0"/>
              <a:t>system with blended form of learning, </a:t>
            </a:r>
            <a:r>
              <a:rPr lang="en-US" dirty="0"/>
              <a:t>several professional and practical programs have been </a:t>
            </a:r>
            <a:r>
              <a:rPr lang="en-US" dirty="0" smtClean="0"/>
              <a:t>offered</a:t>
            </a:r>
            <a:r>
              <a:rPr lang="en-US" dirty="0"/>
              <a:t> </a:t>
            </a:r>
            <a:r>
              <a:rPr lang="en-US" dirty="0" smtClean="0"/>
              <a:t>in Virtual University of Pakistan. Post Graduate Diploma in </a:t>
            </a:r>
            <a:r>
              <a:rPr lang="en-US" dirty="0"/>
              <a:t>TV Production is </a:t>
            </a:r>
            <a:r>
              <a:rPr lang="en-US" dirty="0" smtClean="0"/>
              <a:t>one of the practical based program being offered in VU. </a:t>
            </a:r>
            <a:r>
              <a:rPr lang="en-US" dirty="0"/>
              <a:t>The primary concern of </a:t>
            </a:r>
            <a:r>
              <a:rPr lang="en-US" dirty="0" smtClean="0"/>
              <a:t>the </a:t>
            </a:r>
            <a:r>
              <a:rPr lang="en-US" dirty="0"/>
              <a:t>practical </a:t>
            </a:r>
            <a:r>
              <a:rPr lang="en-US" dirty="0" smtClean="0"/>
              <a:t>courses in PGD </a:t>
            </a:r>
            <a:r>
              <a:rPr lang="en-US" dirty="0"/>
              <a:t>is to get direct practical knowledge and acquire the technical skills required by the media professionals</a:t>
            </a:r>
            <a:r>
              <a:rPr lang="en-US" dirty="0" smtClean="0"/>
              <a:t>.</a:t>
            </a:r>
          </a:p>
          <a:p>
            <a:pPr marL="0" indent="0" algn="just">
              <a:buNone/>
            </a:pPr>
            <a:r>
              <a:rPr lang="en-US" dirty="0" smtClean="0"/>
              <a:t> </a:t>
            </a:r>
            <a:endParaRPr lang="en-US" dirty="0"/>
          </a:p>
        </p:txBody>
      </p:sp>
    </p:spTree>
    <p:extLst>
      <p:ext uri="{BB962C8B-B14F-4D97-AF65-F5344CB8AC3E}">
        <p14:creationId xmlns:p14="http://schemas.microsoft.com/office/powerpoint/2010/main" val="565105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the Study</a:t>
            </a:r>
            <a:endParaRPr lang="en-US" dirty="0"/>
          </a:p>
        </p:txBody>
      </p:sp>
      <p:sp>
        <p:nvSpPr>
          <p:cNvPr id="3" name="Content Placeholder 2"/>
          <p:cNvSpPr>
            <a:spLocks noGrp="1"/>
          </p:cNvSpPr>
          <p:nvPr>
            <p:ph idx="1"/>
          </p:nvPr>
        </p:nvSpPr>
        <p:spPr/>
        <p:txBody>
          <a:bodyPr/>
          <a:lstStyle/>
          <a:p>
            <a:pPr algn="just"/>
            <a:endParaRPr lang="en-US" dirty="0" smtClean="0"/>
          </a:p>
          <a:p>
            <a:pPr algn="just"/>
            <a:endParaRPr lang="en-US" dirty="0"/>
          </a:p>
          <a:p>
            <a:pPr algn="just"/>
            <a:r>
              <a:rPr lang="en-US" dirty="0" smtClean="0"/>
              <a:t>To evaluate the effectiveness of practical exposure  in online education system.</a:t>
            </a:r>
          </a:p>
          <a:p>
            <a:pPr algn="just"/>
            <a:r>
              <a:rPr lang="en-US" dirty="0" smtClean="0"/>
              <a:t>To take students’ </a:t>
            </a:r>
            <a:r>
              <a:rPr lang="en-US" dirty="0" smtClean="0"/>
              <a:t>insight after </a:t>
            </a:r>
            <a:r>
              <a:rPr lang="en-US" dirty="0" smtClean="0"/>
              <a:t>the completion of their </a:t>
            </a:r>
            <a:r>
              <a:rPr lang="en-US" dirty="0" smtClean="0"/>
              <a:t>diploma.</a:t>
            </a:r>
            <a:endParaRPr lang="en-US" dirty="0"/>
          </a:p>
        </p:txBody>
      </p:sp>
    </p:spTree>
    <p:extLst>
      <p:ext uri="{BB962C8B-B14F-4D97-AF65-F5344CB8AC3E}">
        <p14:creationId xmlns:p14="http://schemas.microsoft.com/office/powerpoint/2010/main" val="2043928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Content Placeholder 2"/>
          <p:cNvSpPr>
            <a:spLocks noGrp="1"/>
          </p:cNvSpPr>
          <p:nvPr>
            <p:ph idx="1"/>
          </p:nvPr>
        </p:nvSpPr>
        <p:spPr/>
        <p:txBody>
          <a:bodyPr/>
          <a:lstStyle/>
          <a:p>
            <a:pPr lvl="0" algn="just"/>
            <a:endParaRPr lang="en-US" dirty="0" smtClean="0"/>
          </a:p>
          <a:p>
            <a:pPr lvl="0" algn="just"/>
            <a:r>
              <a:rPr lang="en-US" dirty="0" smtClean="0"/>
              <a:t>To </a:t>
            </a:r>
            <a:r>
              <a:rPr lang="en-US" dirty="0"/>
              <a:t>measure students’ satisfaction level regarding the nature of practical work </a:t>
            </a:r>
            <a:endParaRPr lang="en-US" dirty="0" smtClean="0"/>
          </a:p>
          <a:p>
            <a:pPr lvl="0" algn="just"/>
            <a:r>
              <a:rPr lang="en-US" dirty="0" smtClean="0"/>
              <a:t>To </a:t>
            </a:r>
            <a:r>
              <a:rPr lang="en-US" dirty="0"/>
              <a:t>have students’ insight on effectiveness of final </a:t>
            </a:r>
            <a:r>
              <a:rPr lang="en-US" dirty="0" smtClean="0"/>
              <a:t>project (Short documentary)</a:t>
            </a:r>
            <a:endParaRPr lang="en-US" dirty="0"/>
          </a:p>
          <a:p>
            <a:pPr lvl="0" algn="just"/>
            <a:r>
              <a:rPr lang="en-US" dirty="0"/>
              <a:t>To compare the learning of working and non-working students in terms of </a:t>
            </a:r>
            <a:r>
              <a:rPr lang="en-US" dirty="0" smtClean="0"/>
              <a:t>practical exposure</a:t>
            </a:r>
            <a:endParaRPr lang="en-US" dirty="0"/>
          </a:p>
        </p:txBody>
      </p:sp>
    </p:spTree>
    <p:extLst>
      <p:ext uri="{BB962C8B-B14F-4D97-AF65-F5344CB8AC3E}">
        <p14:creationId xmlns:p14="http://schemas.microsoft.com/office/powerpoint/2010/main" val="3297168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r>
              <a:rPr lang="en-US" b="1" dirty="0"/>
              <a:t> </a:t>
            </a:r>
            <a:r>
              <a:rPr lang="en-US" dirty="0"/>
              <a:t>Questions</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a:t>Does the practical learning of PGD in TV Production is effective?</a:t>
            </a:r>
          </a:p>
          <a:p>
            <a:pPr lvl="0" algn="just"/>
            <a:r>
              <a:rPr lang="en-US" dirty="0" smtClean="0"/>
              <a:t>Does </a:t>
            </a:r>
            <a:r>
              <a:rPr lang="en-US" dirty="0"/>
              <a:t>the theoretical knowledge add in the better understanding of the PGD students with reference to its practical exposure while working on final project</a:t>
            </a:r>
            <a:r>
              <a:rPr lang="en-US" dirty="0" smtClean="0"/>
              <a:t>?</a:t>
            </a:r>
          </a:p>
          <a:p>
            <a:pPr algn="just"/>
            <a:r>
              <a:rPr lang="en-US" dirty="0"/>
              <a:t>Whether the use of practical learning in PGD TV Production can enhance students’ interest towards learning?</a:t>
            </a:r>
          </a:p>
          <a:p>
            <a:pPr lvl="0" algn="just"/>
            <a:r>
              <a:rPr lang="en-US" dirty="0" smtClean="0"/>
              <a:t>Do </a:t>
            </a:r>
            <a:r>
              <a:rPr lang="en-US" dirty="0"/>
              <a:t>the working and nonworking students have equal satisfaction level through practical learning in PGD?</a:t>
            </a:r>
          </a:p>
          <a:p>
            <a:pPr algn="just"/>
            <a:endParaRPr lang="en-US" dirty="0"/>
          </a:p>
        </p:txBody>
      </p:sp>
    </p:spTree>
    <p:extLst>
      <p:ext uri="{BB962C8B-B14F-4D97-AF65-F5344CB8AC3E}">
        <p14:creationId xmlns:p14="http://schemas.microsoft.com/office/powerpoint/2010/main" val="2493027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41440" cy="1442674"/>
          </a:xfrm>
        </p:spPr>
        <p:txBody>
          <a:bodyPr/>
          <a:lstStyle/>
          <a:p>
            <a:r>
              <a:rPr lang="en-US" dirty="0"/>
              <a:t>Research Methodology</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It </a:t>
            </a:r>
            <a:r>
              <a:rPr lang="en-US" dirty="0" smtClean="0"/>
              <a:t>was </a:t>
            </a:r>
            <a:r>
              <a:rPr lang="en-US" dirty="0"/>
              <a:t>a qualitative study. </a:t>
            </a:r>
          </a:p>
          <a:p>
            <a:pPr algn="just"/>
            <a:r>
              <a:rPr lang="en-US" dirty="0" smtClean="0"/>
              <a:t>Data was collected through in-depth interviews.</a:t>
            </a:r>
          </a:p>
          <a:p>
            <a:pPr algn="just"/>
            <a:r>
              <a:rPr lang="en-US" dirty="0"/>
              <a:t>Purposive Sampling </a:t>
            </a:r>
            <a:r>
              <a:rPr lang="en-US" dirty="0" smtClean="0"/>
              <a:t>Technique was used.</a:t>
            </a:r>
          </a:p>
          <a:p>
            <a:pPr algn="just"/>
            <a:r>
              <a:rPr lang="en-US" dirty="0" smtClean="0"/>
              <a:t>A </a:t>
            </a:r>
            <a:r>
              <a:rPr lang="en-US" dirty="0"/>
              <a:t>sample of </a:t>
            </a:r>
            <a:r>
              <a:rPr lang="en-US" b="1" dirty="0"/>
              <a:t>10 </a:t>
            </a:r>
            <a:r>
              <a:rPr lang="en-US" dirty="0"/>
              <a:t>students (both male and female) was taken </a:t>
            </a:r>
            <a:r>
              <a:rPr lang="en-US" dirty="0" smtClean="0"/>
              <a:t>with </a:t>
            </a:r>
            <a:r>
              <a:rPr lang="en-US" dirty="0"/>
              <a:t>CGPA more than </a:t>
            </a:r>
            <a:r>
              <a:rPr lang="en-US" b="1" dirty="0" smtClean="0"/>
              <a:t>3.00.</a:t>
            </a:r>
          </a:p>
          <a:p>
            <a:pPr algn="just"/>
            <a:r>
              <a:rPr lang="en-US" dirty="0" smtClean="0"/>
              <a:t>After </a:t>
            </a:r>
            <a:r>
              <a:rPr lang="en-US" dirty="0"/>
              <a:t>collection of data, interviews were transcribed and similarities between the views of the participants were found in order to answer the research questions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822175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838200" y="1752600"/>
            <a:ext cx="7467600" cy="4237125"/>
          </a:xfrm>
        </p:spPr>
        <p:txBody>
          <a:bodyPr>
            <a:normAutofit lnSpcReduction="10000"/>
          </a:bodyPr>
          <a:lstStyle/>
          <a:p>
            <a:pPr algn="just"/>
            <a:r>
              <a:rPr lang="en-US" b="1" dirty="0"/>
              <a:t>The first objective of the study was to measure students’ satisfaction level regarding the nature of practical work given </a:t>
            </a:r>
            <a:r>
              <a:rPr lang="en-US" b="1" dirty="0" smtClean="0"/>
              <a:t>through practical </a:t>
            </a:r>
            <a:r>
              <a:rPr lang="en-US" b="1" dirty="0"/>
              <a:t>based </a:t>
            </a:r>
            <a:r>
              <a:rPr lang="en-US" b="1" dirty="0" smtClean="0"/>
              <a:t>assignments.</a:t>
            </a:r>
          </a:p>
          <a:p>
            <a:pPr algn="just"/>
            <a:r>
              <a:rPr lang="en-US" dirty="0" smtClean="0"/>
              <a:t>Overall </a:t>
            </a:r>
            <a:r>
              <a:rPr lang="en-US" dirty="0"/>
              <a:t>the students </a:t>
            </a:r>
            <a:r>
              <a:rPr lang="en-US" dirty="0" smtClean="0"/>
              <a:t>were </a:t>
            </a:r>
            <a:r>
              <a:rPr lang="en-US" dirty="0"/>
              <a:t>agreed that </a:t>
            </a:r>
            <a:r>
              <a:rPr lang="en-US" dirty="0" smtClean="0"/>
              <a:t>given assignments of </a:t>
            </a:r>
            <a:r>
              <a:rPr lang="en-US" dirty="0"/>
              <a:t>practical nature </a:t>
            </a:r>
            <a:r>
              <a:rPr lang="en-US" dirty="0" smtClean="0"/>
              <a:t>were helpful &amp; effective.</a:t>
            </a:r>
          </a:p>
          <a:p>
            <a:pPr algn="just"/>
            <a:r>
              <a:rPr lang="en-US" dirty="0"/>
              <a:t>They were even able to instantly remember various interesting assignments given in different courses like writing the script for a given situation, identifying camera shots, critically analyzing a film on given parameters etc.</a:t>
            </a:r>
          </a:p>
          <a:p>
            <a:pPr algn="just"/>
            <a:endParaRPr lang="en-US" dirty="0"/>
          </a:p>
        </p:txBody>
      </p:sp>
    </p:spTree>
    <p:extLst>
      <p:ext uri="{BB962C8B-B14F-4D97-AF65-F5344CB8AC3E}">
        <p14:creationId xmlns:p14="http://schemas.microsoft.com/office/powerpoint/2010/main" val="1420855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838200" y="2038388"/>
            <a:ext cx="7696200" cy="3951337"/>
          </a:xfrm>
        </p:spPr>
        <p:txBody>
          <a:bodyPr>
            <a:normAutofit fontScale="77500" lnSpcReduction="20000"/>
          </a:bodyPr>
          <a:lstStyle/>
          <a:p>
            <a:pPr algn="just"/>
            <a:r>
              <a:rPr lang="en-US" b="1" dirty="0"/>
              <a:t>The second objective of the study was to have students’ insight on effectiveness of final project in ensuring application of theoretical </a:t>
            </a:r>
            <a:r>
              <a:rPr lang="en-US" b="1" dirty="0" smtClean="0"/>
              <a:t>knowledge</a:t>
            </a:r>
          </a:p>
          <a:p>
            <a:pPr algn="just"/>
            <a:r>
              <a:rPr lang="en-US" dirty="0"/>
              <a:t>MCD502 (Script Writing) helped them in learning basic principles of script </a:t>
            </a:r>
            <a:r>
              <a:rPr lang="en-US" dirty="0" smtClean="0"/>
              <a:t>writing</a:t>
            </a:r>
          </a:p>
          <a:p>
            <a:pPr algn="just"/>
            <a:r>
              <a:rPr lang="en-US" dirty="0"/>
              <a:t>MCD401 (Camera Basics, principles &amp; practices), </a:t>
            </a:r>
            <a:r>
              <a:rPr lang="en-US" dirty="0" smtClean="0"/>
              <a:t>taught about </a:t>
            </a:r>
            <a:r>
              <a:rPr lang="en-US" dirty="0"/>
              <a:t>camera shots and their </a:t>
            </a:r>
            <a:r>
              <a:rPr lang="en-US" dirty="0" smtClean="0"/>
              <a:t>usage</a:t>
            </a:r>
          </a:p>
          <a:p>
            <a:pPr algn="just"/>
            <a:r>
              <a:rPr lang="en-US" dirty="0"/>
              <a:t>MCD402 (Lighting for TV Production) provided them basic knowledge of lighting </a:t>
            </a:r>
            <a:r>
              <a:rPr lang="en-US" dirty="0" smtClean="0"/>
              <a:t>during shooting </a:t>
            </a:r>
            <a:r>
              <a:rPr lang="en-US" dirty="0"/>
              <a:t>in different </a:t>
            </a:r>
            <a:r>
              <a:rPr lang="en-US" dirty="0" smtClean="0"/>
              <a:t>situations</a:t>
            </a:r>
          </a:p>
          <a:p>
            <a:pPr algn="just"/>
            <a:r>
              <a:rPr lang="en-US" dirty="0"/>
              <a:t>MCD403 (Music Production) </a:t>
            </a:r>
            <a:r>
              <a:rPr lang="en-US" dirty="0" smtClean="0"/>
              <a:t>helped </a:t>
            </a:r>
            <a:r>
              <a:rPr lang="en-US" dirty="0"/>
              <a:t>in understanding and identification of different genera of music. </a:t>
            </a:r>
          </a:p>
          <a:p>
            <a:pPr algn="just"/>
            <a:r>
              <a:rPr lang="en-US" dirty="0"/>
              <a:t>MCD404 (Audio Video Editing) was very helpful in </a:t>
            </a:r>
            <a:r>
              <a:rPr lang="en-US" dirty="0" smtClean="0"/>
              <a:t>post-production while </a:t>
            </a:r>
            <a:r>
              <a:rPr lang="en-US" dirty="0"/>
              <a:t>editing on  adobe premiere </a:t>
            </a:r>
            <a:r>
              <a:rPr lang="en-US" dirty="0" smtClean="0"/>
              <a:t> and adding </a:t>
            </a:r>
            <a:r>
              <a:rPr lang="en-US" dirty="0"/>
              <a:t>background music and titles </a:t>
            </a:r>
            <a:br>
              <a:rPr lang="en-US" dirty="0"/>
            </a:br>
            <a:endParaRPr lang="en-US" dirty="0"/>
          </a:p>
        </p:txBody>
      </p:sp>
    </p:spTree>
    <p:extLst>
      <p:ext uri="{BB962C8B-B14F-4D97-AF65-F5344CB8AC3E}">
        <p14:creationId xmlns:p14="http://schemas.microsoft.com/office/powerpoint/2010/main" val="14728125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TM01790492[[fn=Sketchbook]]</Template>
  <TotalTime>328</TotalTime>
  <Words>950</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Sketchbook</vt:lpstr>
      <vt:lpstr>       Exploring Effectiveness of Practical Learning among Students: A Study of PGD TV Production, Virtual University of Pakistan </vt:lpstr>
      <vt:lpstr>Introduction</vt:lpstr>
      <vt:lpstr>Introduction</vt:lpstr>
      <vt:lpstr>Significance of the Study</vt:lpstr>
      <vt:lpstr>Research Objectives</vt:lpstr>
      <vt:lpstr>Research Questions </vt:lpstr>
      <vt:lpstr>Research Methodology  </vt:lpstr>
      <vt:lpstr>Analysis</vt:lpstr>
      <vt:lpstr>Analysis</vt:lpstr>
      <vt:lpstr>Analysis</vt:lpstr>
      <vt:lpstr>Suggestions given by Students</vt:lpstr>
      <vt:lpstr>Conclusion</vt:lpstr>
      <vt:lpstr>Recommendations</vt:lpstr>
      <vt:lpstr>PowerPoint Presentation</vt:lpstr>
      <vt:lpstr>Q/A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Effectiveness of Practical Learning among Students: A Study of PGD TV Production, Virtual University of Pakistan</dc:title>
  <dc:creator>Home</dc:creator>
  <cp:lastModifiedBy>Home</cp:lastModifiedBy>
  <cp:revision>31</cp:revision>
  <dcterms:created xsi:type="dcterms:W3CDTF">2006-08-16T00:00:00Z</dcterms:created>
  <dcterms:modified xsi:type="dcterms:W3CDTF">2019-10-14T18:33:36Z</dcterms:modified>
</cp:coreProperties>
</file>