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77" r:id="rId3"/>
    <p:sldId id="278" r:id="rId4"/>
    <p:sldId id="279" r:id="rId5"/>
    <p:sldId id="280" r:id="rId6"/>
    <p:sldId id="284" r:id="rId7"/>
    <p:sldId id="286" r:id="rId8"/>
    <p:sldId id="287" r:id="rId9"/>
    <p:sldId id="288" r:id="rId10"/>
    <p:sldId id="311" r:id="rId11"/>
    <p:sldId id="312" r:id="rId12"/>
    <p:sldId id="289" r:id="rId13"/>
    <p:sldId id="290" r:id="rId14"/>
    <p:sldId id="291" r:id="rId15"/>
    <p:sldId id="299" r:id="rId16"/>
    <p:sldId id="300" r:id="rId17"/>
    <p:sldId id="301" r:id="rId18"/>
    <p:sldId id="303" r:id="rId19"/>
    <p:sldId id="305" r:id="rId20"/>
    <p:sldId id="306" r:id="rId21"/>
    <p:sldId id="313" r:id="rId22"/>
    <p:sldId id="308" r:id="rId23"/>
    <p:sldId id="309" r:id="rId24"/>
    <p:sldId id="310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t>13-Oct-19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13-Oct-19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72" y="391887"/>
            <a:ext cx="11409028" cy="528746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Comparison of </a:t>
            </a:r>
            <a:r>
              <a:rPr lang="en-US" sz="3600" dirty="0"/>
              <a:t>Bio-science Degree </a:t>
            </a:r>
            <a:r>
              <a:rPr lang="en-US" sz="3600" dirty="0" smtClean="0"/>
              <a:t>Programs Offered </a:t>
            </a:r>
            <a:r>
              <a:rPr lang="en-US" sz="3600" b="1" dirty="0" smtClean="0"/>
              <a:t>in </a:t>
            </a:r>
            <a:r>
              <a:rPr lang="en-US" sz="3600" b="1" dirty="0"/>
              <a:t>Distance Learning Mode </a:t>
            </a:r>
            <a:r>
              <a:rPr lang="en-US" sz="3600" b="1" dirty="0" smtClean="0"/>
              <a:t>:</a:t>
            </a:r>
            <a:r>
              <a:rPr lang="en-US" sz="3600" b="1" dirty="0"/>
              <a:t>A Success Story of Virtual University of </a:t>
            </a:r>
            <a:r>
              <a:rPr lang="en-US" sz="3600" b="1" dirty="0" smtClean="0"/>
              <a:t>Pakistan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>
                <a:solidFill>
                  <a:srgbClr val="FF0000"/>
                </a:solidFill>
              </a:rPr>
              <a:t>Dr. </a:t>
            </a:r>
            <a:r>
              <a:rPr lang="en-US" sz="2800" dirty="0" smtClean="0">
                <a:solidFill>
                  <a:srgbClr val="FF0000"/>
                </a:solidFill>
              </a:rPr>
              <a:t>Muhammad Tariq Pervez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Associate Professor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Virtual University of Pakistan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60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effectLst/>
              </a:rPr>
              <a:t>Virtual University of Pakistan</a:t>
            </a:r>
            <a:endParaRPr lang="en-US" sz="6000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Enrollment: </a:t>
            </a:r>
            <a:r>
              <a:rPr lang="en-US" dirty="0" smtClean="0"/>
              <a:t>297512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Active students: 65223</a:t>
            </a:r>
          </a:p>
          <a:p>
            <a:endParaRPr lang="en-US" dirty="0"/>
          </a:p>
          <a:p>
            <a:r>
              <a:rPr lang="en-US" dirty="0" smtClean="0"/>
              <a:t>Total Bioscience: 6000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effectLst/>
              </a:rPr>
              <a:t>Virtual University of Pakistan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725" y="1233183"/>
            <a:ext cx="11627141" cy="5486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Programs</a:t>
            </a:r>
          </a:p>
          <a:p>
            <a:pPr lvl="1"/>
            <a:r>
              <a:rPr lang="en-US" dirty="0" smtClean="0"/>
              <a:t>BS Bioinformatics, Biotechnology, Zoology, </a:t>
            </a:r>
            <a:r>
              <a:rPr lang="en-US" b="1" dirty="0" smtClean="0"/>
              <a:t>Microbiology</a:t>
            </a:r>
          </a:p>
          <a:p>
            <a:pPr lvl="1"/>
            <a:r>
              <a:rPr lang="en-US" dirty="0" smtClean="0"/>
              <a:t>M.Sc. Zoology</a:t>
            </a:r>
          </a:p>
          <a:p>
            <a:pPr lvl="1"/>
            <a:r>
              <a:rPr lang="en-US" dirty="0" err="1" smtClean="0"/>
              <a:t>Ph.D</a:t>
            </a:r>
            <a:r>
              <a:rPr lang="en-US" dirty="0" smtClean="0"/>
              <a:t> Biotechnology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dirty="0" smtClean="0"/>
              <a:t>Mode: </a:t>
            </a:r>
            <a:r>
              <a:rPr lang="en-US" dirty="0" smtClean="0"/>
              <a:t>Blended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dirty="0" smtClean="0"/>
              <a:t>Labs: </a:t>
            </a:r>
            <a:r>
              <a:rPr lang="en-US" dirty="0" smtClean="0"/>
              <a:t>6 Physical labs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One Mobile Lab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Two smart labs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914400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Arial Black" pitchFamily="34" charset="0"/>
              </a:rPr>
              <a:t>Lab on Wheels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752600"/>
            <a:ext cx="10972800" cy="5029200"/>
          </a:xfrm>
        </p:spPr>
        <p:txBody>
          <a:bodyPr/>
          <a:lstStyle/>
          <a:p>
            <a:pPr marL="0" indent="0" algn="l" rtl="0">
              <a:buSzPct val="70000"/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SzPct val="70000"/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 rtl="0">
              <a:buSzPct val="70000"/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  <a:ea typeface="+mn-ea"/>
                <a:cs typeface="Times New Roman" pitchFamily="18" charset="0"/>
              </a:rPr>
              <a:t>In advanced countries, the concept of mobile labs is not new</a:t>
            </a:r>
          </a:p>
          <a:p>
            <a:pPr marL="0" lvl="1" indent="0" algn="l" rtl="0">
              <a:buSzPct val="70000"/>
              <a:buFont typeface="Wingdings" pitchFamily="2" charset="2"/>
              <a:buNone/>
              <a:defRPr/>
            </a:pPr>
            <a:endParaRPr lang="en-US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 algn="l" rtl="0">
              <a:buSzPct val="70000"/>
              <a:buFont typeface="Wingdings" pitchFamily="2" charset="2"/>
              <a:buChar char="q"/>
              <a:defRPr/>
            </a:pP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914400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Arial Black" pitchFamily="34" charset="0"/>
              </a:rPr>
              <a:t>Lab on Wheels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6491288"/>
            <a:ext cx="10972800" cy="5029200"/>
          </a:xfrm>
        </p:spPr>
        <p:txBody>
          <a:bodyPr/>
          <a:lstStyle/>
          <a:p>
            <a:pPr marL="0" indent="0" algn="l" rtl="0">
              <a:buSzPct val="70000"/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SzPct val="70000"/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l" rtl="0">
              <a:buSzPct val="70000"/>
              <a:buFont typeface="Wingdings" pitchFamily="2" charset="2"/>
              <a:buNone/>
              <a:defRPr/>
            </a:pPr>
            <a:endParaRPr lang="en-US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 algn="l" rtl="0">
              <a:buSzPct val="70000"/>
              <a:buFont typeface="Wingdings" pitchFamily="2" charset="2"/>
              <a:buChar char="q"/>
              <a:defRPr/>
            </a:pP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244" name="Picture 2" descr="https://tse1.mm.bing.net/th?id=OIP.5B38YHIqJaZn3o78rky--wHaFj&amp;pid=15.1&amp;P=0&amp;w=251&amp;h=189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4267200"/>
            <a:ext cx="4718051" cy="232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s://tse2.mm.bing.net/th?id=OIP.osPT3UtDrFK-05rsOthZ_gHaHa&amp;pid=15.1&amp;P=0&amp;w=300&amp;h=300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14667"/>
          <a:stretch>
            <a:fillRect/>
          </a:stretch>
        </p:blipFill>
        <p:spPr bwMode="auto">
          <a:xfrm>
            <a:off x="406400" y="1371600"/>
            <a:ext cx="4718051" cy="233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s://tse2.mm.bing.net/th?id=OIP.aR4iOH4Ic1DDyQ-GNF7gHQHaDo&amp;pid=15.1&amp;P=0&amp;w=327&amp;h=161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371600"/>
            <a:ext cx="4504267" cy="243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302126"/>
            <a:ext cx="4489451" cy="229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2651" y="3352800"/>
            <a:ext cx="528320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914400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Arial Black" pitchFamily="34" charset="0"/>
              </a:rPr>
              <a:t>Lab on Wheels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6491288"/>
            <a:ext cx="10972800" cy="5029200"/>
          </a:xfrm>
        </p:spPr>
        <p:txBody>
          <a:bodyPr/>
          <a:lstStyle/>
          <a:p>
            <a:pPr marL="0" indent="0" algn="l" rtl="0">
              <a:buSzPct val="70000"/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SzPct val="70000"/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l" rtl="0">
              <a:buSzPct val="70000"/>
              <a:buFont typeface="Wingdings" pitchFamily="2" charset="2"/>
              <a:buNone/>
              <a:defRPr/>
            </a:pPr>
            <a:endParaRPr lang="en-US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 algn="l" rtl="0">
              <a:buSzPct val="70000"/>
              <a:buFont typeface="Wingdings" pitchFamily="2" charset="2"/>
              <a:buChar char="q"/>
              <a:defRPr/>
            </a:pP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3316" name="Picture 2" descr="https://tse4.mm.bing.net/th?id=OIP.Uu5XLMfnCPyh9J1p1RT6sQHaFj&amp;pid=15.1&amp;P=0&amp;w=216&amp;h=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368425"/>
            <a:ext cx="494876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s://tse3.mm.bing.net/th?id=OIP.ECn1RSqJdEF19h7iiFm0VQHaFj&amp;pid=15.1&amp;P=0&amp;w=217&amp;h=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" y="4040188"/>
            <a:ext cx="5001683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s://tse2.mm.bing.net/th?id=OIP.q-_wdjyOqqLb56qT6urF6gHaE8&amp;pid=15.1&amp;P=0&amp;w=269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401764"/>
            <a:ext cx="47752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https://tse1.mm.bing.net/th?id=OIP.WHoRPJ78Z-e6KK1NMllInQHaFj&amp;pid=15.1&amp;P=0&amp;w=217&amp;h=1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938588"/>
            <a:ext cx="47752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1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7" name="Content Placeholder 5" descr="A chair sitting in front of a window&#10;&#10;Description generated with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89901"/>
            <a:ext cx="10769600" cy="5506149"/>
          </a:xfrm>
        </p:spPr>
      </p:pic>
      <p:sp>
        <p:nvSpPr>
          <p:cNvPr id="21508" name="Footer Placeholder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i-FI" altLang="en-US" smtClean="0"/>
              <a:t>Dr./Salwa Hassan Teama 2012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09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531" name="Footer Placeholder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i-FI" altLang="en-US" smtClean="0"/>
              <a:t>Dr./Salwa Hassan Teama 2012</a:t>
            </a:r>
            <a:endParaRPr lang="en-US" altLang="en-US" smtClean="0"/>
          </a:p>
        </p:txBody>
      </p:sp>
      <p:pic>
        <p:nvPicPr>
          <p:cNvPr id="22532" name="Content Placeholder 9" descr="A picture containing indoor&#10;&#10;Description generated with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1581150"/>
            <a:ext cx="10871200" cy="5143500"/>
          </a:xfrm>
        </p:spPr>
      </p:pic>
    </p:spTree>
    <p:extLst>
      <p:ext uri="{BB962C8B-B14F-4D97-AF65-F5344CB8AC3E}">
        <p14:creationId xmlns:p14="http://schemas.microsoft.com/office/powerpoint/2010/main" val="11247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5" name="Content Placeholder 5" descr="A chair in a room&#10;&#10;Description generated with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1752600"/>
            <a:ext cx="10668000" cy="4857750"/>
          </a:xfrm>
        </p:spPr>
      </p:pic>
      <p:sp>
        <p:nvSpPr>
          <p:cNvPr id="23556" name="Footer Placeholder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i-FI" altLang="en-US" smtClean="0"/>
              <a:t>Dr./Salwa Hassan Teama 2012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12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3" name="Content Placeholder 5" descr="A close up of a sink&#10;&#10;Description generated with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1981200"/>
            <a:ext cx="10972800" cy="4629150"/>
          </a:xfrm>
        </p:spPr>
      </p:pic>
      <p:sp>
        <p:nvSpPr>
          <p:cNvPr id="25604" name="Footer Placeholder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i-FI" altLang="en-US" smtClean="0"/>
              <a:t>Dr./Salwa Hassan Teama 2012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7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27651" name="Content Placeholder 5" descr="A bus parked in front of a plane&#10;&#10;Description generated with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1" b="27451"/>
          <a:stretch>
            <a:fillRect/>
          </a:stretch>
        </p:blipFill>
        <p:spPr>
          <a:xfrm>
            <a:off x="442385" y="1981200"/>
            <a:ext cx="11620500" cy="4724400"/>
          </a:xfrm>
        </p:spPr>
      </p:pic>
      <p:sp>
        <p:nvSpPr>
          <p:cNvPr id="27652" name="Footer Placeholder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i-FI" altLang="en-US" smtClean="0"/>
              <a:t>Dr./Salwa Hassan Teama 2012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93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Overview of distance learning mode for bio-science degree programs offered by various educational institutions. </a:t>
            </a:r>
          </a:p>
          <a:p>
            <a:endParaRPr lang="en-US" b="1" dirty="0"/>
          </a:p>
          <a:p>
            <a:r>
              <a:rPr lang="en-US" b="1" dirty="0" smtClean="0"/>
              <a:t>Virtual University Platform for bio-science degree programs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Agenda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5" name="Content Placeholder 5" descr="A bus parked on the side of a building&#10;&#10;Description generated with very high confid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66900"/>
            <a:ext cx="11480800" cy="4686300"/>
          </a:xfrm>
        </p:spPr>
      </p:pic>
      <p:sp>
        <p:nvSpPr>
          <p:cNvPr id="28676" name="Footer Placeholder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i-FI" altLang="en-US" smtClean="0"/>
              <a:t>Dr./Salwa Hassan Teama 2012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28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  <a:latin typeface="Arial Black" pitchFamily="34" charset="0"/>
              </a:rPr>
              <a:t>Smart Lab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1" y="1115349"/>
            <a:ext cx="3989141" cy="531885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26" y="1370426"/>
            <a:ext cx="3974117" cy="52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  <a:latin typeface="Arial Black" pitchFamily="34" charset="0"/>
              </a:rPr>
              <a:t>Smart Lab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724400"/>
          </a:xfrm>
        </p:spPr>
        <p:txBody>
          <a:bodyPr/>
          <a:lstStyle/>
          <a:p>
            <a:pPr marL="0" indent="0" algn="l">
              <a:buFont typeface="Wingdings" pitchFamily="2" charset="2"/>
              <a:buNone/>
              <a:defRPr/>
            </a:pPr>
            <a:r>
              <a:rPr lang="en-US" dirty="0"/>
              <a:t>Various difficulties faced during practical sessions </a:t>
            </a:r>
            <a:r>
              <a:rPr lang="en-US" dirty="0" smtClean="0"/>
              <a:t>in </a:t>
            </a:r>
            <a:r>
              <a:rPr lang="en-US" dirty="0"/>
              <a:t>ML such as </a:t>
            </a:r>
          </a:p>
          <a:p>
            <a:pPr marL="0" indent="0" algn="l">
              <a:buFont typeface="Wingdings" pitchFamily="2" charset="2"/>
              <a:buNone/>
              <a:defRPr/>
            </a:pPr>
            <a:endParaRPr lang="en-US" sz="2800" dirty="0" smtClean="0"/>
          </a:p>
          <a:p>
            <a:pPr algn="l">
              <a:defRPr/>
            </a:pPr>
            <a:r>
              <a:rPr lang="en-US" sz="2800" dirty="0" smtClean="0"/>
              <a:t>Space </a:t>
            </a:r>
            <a:r>
              <a:rPr lang="en-US" sz="2800" dirty="0"/>
              <a:t>for mounting </a:t>
            </a:r>
            <a:r>
              <a:rPr lang="en-US" sz="2800" dirty="0" smtClean="0"/>
              <a:t>ML, </a:t>
            </a:r>
            <a:endParaRPr lang="en-US" sz="2800" dirty="0"/>
          </a:p>
          <a:p>
            <a:pPr algn="l">
              <a:defRPr/>
            </a:pPr>
            <a:r>
              <a:rPr lang="en-US" sz="2800" dirty="0" smtClean="0"/>
              <a:t>Electricity </a:t>
            </a:r>
            <a:r>
              <a:rPr lang="en-US" sz="2800" dirty="0"/>
              <a:t>and water supply, </a:t>
            </a:r>
          </a:p>
          <a:p>
            <a:pPr algn="l">
              <a:defRPr/>
            </a:pPr>
            <a:r>
              <a:rPr lang="en-US" sz="2800" dirty="0"/>
              <a:t>limited sitting space for the students </a:t>
            </a:r>
            <a:r>
              <a:rPr lang="en-US" sz="2800" dirty="0" smtClean="0"/>
              <a:t>and especially The </a:t>
            </a:r>
            <a:r>
              <a:rPr lang="en-US" sz="2800" dirty="0"/>
              <a:t>students feedback i.e.  ML is best suited for conducting practical sessions of Zoology students, VUP felt to </a:t>
            </a:r>
            <a:r>
              <a:rPr lang="en-US" sz="2800" dirty="0" smtClean="0"/>
              <a:t>establish </a:t>
            </a:r>
            <a:r>
              <a:rPr lang="en-US" sz="2800" dirty="0"/>
              <a:t>Smart Lab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1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  <a:latin typeface="Arial Black" pitchFamily="34" charset="0"/>
              </a:rPr>
              <a:t>The Idea of Smart Lab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11582400" cy="4648200"/>
          </a:xfrm>
        </p:spPr>
        <p:txBody>
          <a:bodyPr/>
          <a:lstStyle/>
          <a:p>
            <a:pPr marL="0" indent="0" algn="l">
              <a:buFont typeface="Wingdings" pitchFamily="2" charset="2"/>
              <a:buNone/>
            </a:pPr>
            <a:r>
              <a:rPr lang="en-US" altLang="en-US" dirty="0" smtClean="0"/>
              <a:t>The idea was that a mini truck/ </a:t>
            </a:r>
            <a:r>
              <a:rPr lang="en-US" altLang="en-US" dirty="0" err="1" smtClean="0"/>
              <a:t>mazda</a:t>
            </a:r>
            <a:r>
              <a:rPr lang="en-US" altLang="en-US" dirty="0" smtClean="0"/>
              <a:t> will be used for carrying and moving bio-lab equipment and consumables, packed in trollies to the designated VUP campuses.</a:t>
            </a:r>
          </a:p>
          <a:p>
            <a:pPr marL="0" indent="0" algn="l">
              <a:buFont typeface="Wingdings" pitchFamily="2" charset="2"/>
              <a:buNone/>
            </a:pPr>
            <a:r>
              <a:rPr lang="en-US" altLang="en-US" dirty="0" smtClean="0"/>
              <a:t> After that, the equipment is moved to the next VUP campus for conducting practical sessions arranged using the same equipment and consumables and so on. </a:t>
            </a:r>
          </a:p>
          <a:p>
            <a:pPr marL="0" indent="0" algn="l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i-FI" altLang="en-US" smtClean="0"/>
              <a:t>Dr./Salwa Hassan Teama 2012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13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  <a:latin typeface="Arial Black" pitchFamily="34" charset="0"/>
              </a:rPr>
              <a:t>The Idea of Smart Lab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11582400" cy="4648200"/>
          </a:xfrm>
        </p:spPr>
        <p:txBody>
          <a:bodyPr/>
          <a:lstStyle/>
          <a:p>
            <a:pPr marL="0" indent="0" algn="l">
              <a:buFont typeface="Wingdings" pitchFamily="2" charset="2"/>
              <a:buNone/>
            </a:pPr>
            <a:r>
              <a:rPr lang="en-US" altLang="en-US" dirty="0" smtClean="0"/>
              <a:t>To prevent from damaging the equipment during travel, high quality foam was placed all around the equipment in the trolley/ vehicle.  </a:t>
            </a:r>
          </a:p>
          <a:p>
            <a:pPr marL="0" indent="0" algn="l">
              <a:buFont typeface="Wingdings" pitchFamily="2" charset="2"/>
              <a:buNone/>
            </a:pPr>
            <a:r>
              <a:rPr lang="en-US" altLang="en-US" dirty="0" smtClean="0"/>
              <a:t> </a:t>
            </a:r>
          </a:p>
          <a:p>
            <a:pPr marL="0" indent="0" algn="l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i-FI" altLang="en-US" smtClean="0"/>
              <a:t>Dr./Salwa Hassan Teama 2012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87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0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sz="6000" b="1" smtClean="0"/>
          </a:p>
          <a:p>
            <a:pPr marL="109728" indent="0" algn="ctr">
              <a:buNone/>
            </a:pPr>
            <a:r>
              <a:rPr lang="en-US" sz="6000" b="1" smtClean="0"/>
              <a:t>Thank </a:t>
            </a:r>
            <a:r>
              <a:rPr lang="en-US" sz="6000" b="1" dirty="0" smtClean="0"/>
              <a:t>you very much</a:t>
            </a:r>
            <a:endParaRPr lang="en-US" sz="6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871" y="1498423"/>
            <a:ext cx="109728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445" y="274638"/>
            <a:ext cx="11979479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Countries Offering Education in Distance Learning Mode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76939"/>
              </p:ext>
            </p:extLst>
          </p:nvPr>
        </p:nvGraphicFramePr>
        <p:xfrm>
          <a:off x="803867" y="1587640"/>
          <a:ext cx="10554827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375"/>
                <a:gridCol w="5142452"/>
              </a:tblGrid>
              <a:tr h="4301432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France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Germany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Italy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Malaysia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Nigeria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South Africa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United Kingdom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China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Sudan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 Japan</a:t>
                      </a:r>
                      <a:endParaRPr lang="en-US" sz="2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en-US" sz="2800" dirty="0" smtClean="0"/>
                        <a:t>United States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en-US" sz="2800" dirty="0" smtClean="0"/>
                        <a:t>Russia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en-US" sz="2800" dirty="0" smtClean="0"/>
                        <a:t>Netherlands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en-US" sz="2800" dirty="0" smtClean="0"/>
                        <a:t>Spain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en-US" sz="2800" dirty="0" smtClean="0"/>
                        <a:t>India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en-US" sz="2800" dirty="0" smtClean="0"/>
                        <a:t>Bangladesh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lang="en-US" sz="2800" dirty="0" smtClean="0"/>
                        <a:t>Pakistan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en-US" sz="2800" dirty="0" smtClean="0"/>
                        <a:t>Canada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en-US" sz="2800" dirty="0" smtClean="0"/>
                        <a:t>Australia</a:t>
                      </a:r>
                      <a:endParaRPr lang="en-US" sz="28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296395"/>
              </p:ext>
            </p:extLst>
          </p:nvPr>
        </p:nvGraphicFramePr>
        <p:xfrm>
          <a:off x="102550" y="863125"/>
          <a:ext cx="12015386" cy="573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407"/>
                <a:gridCol w="658026"/>
                <a:gridCol w="10254953"/>
              </a:tblGrid>
              <a:tr h="51028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Country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Institutions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Link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India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http://www.indiaeducation.net/online-education/articles/top-distance-learning-universities.aspx</a:t>
                      </a:r>
                    </a:p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48957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Pakistan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02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https://en.wikipedia.org/wiki/Category:Distance_education_institutions_based_in_Pakistan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France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https://en.wikipedia.org/wiki/Category:Distance_education_institutions_based_in_France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Germany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https://en.wikipedia.org/wiki/Category:Distance_education_institutions_based_in_Germany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Italy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https://en.wikipedia.org/wiki/Category:Distance_education_institutions_based_in_Italy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Malaysia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https://en.wikipedia.org/wiki/Category:Distance_education_institutions_based_in_Malaysia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Nigeria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https://en.wikipedia.org/wiki/Category:Distance_education_institutions_based_in_Nigeria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South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Africa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https://en.wikipedia.org/wiki/Category:Distance_education_institutions_based_in_South_Africa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https://en.wikipedia.org/wiki/Category:Distance_education_institutions_based_in_the_United_Kingdom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https://en.wikipedia.org/wiki/Category:Distance_education_institutions_based_in_the_United_States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170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959" y="137906"/>
            <a:ext cx="10972800" cy="63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Country Wise Institutions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645861"/>
              </p:ext>
            </p:extLst>
          </p:nvPr>
        </p:nvGraphicFramePr>
        <p:xfrm>
          <a:off x="609600" y="1481138"/>
          <a:ext cx="109728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1671376"/>
                <a:gridCol w="38150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Continent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Countries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Population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(Billion)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No. of Open Universities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Asia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Africa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Australia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0.042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Europe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0.747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North America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0.588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South America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0.428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204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7.705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Continent Wise Open Universities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6541" y="4603040"/>
            <a:ext cx="851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://en.wikipedia.org/wiki/List_of_open_universities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540" y="5270362"/>
            <a:ext cx="9281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https://www.countries-ofthe-world.com/continents-of-the-world.html</a:t>
            </a:r>
          </a:p>
        </p:txBody>
      </p:sp>
    </p:spTree>
    <p:extLst>
      <p:ext uri="{BB962C8B-B14F-4D97-AF65-F5344CB8AC3E}">
        <p14:creationId xmlns:p14="http://schemas.microsoft.com/office/powerpoint/2010/main" val="40348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20327"/>
              </p:ext>
            </p:extLst>
          </p:nvPr>
        </p:nvGraphicFramePr>
        <p:xfrm>
          <a:off x="643156" y="843575"/>
          <a:ext cx="10883317" cy="554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136"/>
                <a:gridCol w="3280095"/>
                <a:gridCol w="2525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University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Country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Mode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effectLst/>
                        </a:rPr>
                        <a:t>National Open University of Nigeria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Nigeria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Hellenic Open University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Greece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Intercultural Open University Foundation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Spain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 Open University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Uk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Yashwantrao</a:t>
                      </a: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Chavan</a:t>
                      </a: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Maharashtra Open University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Vardhaman</a:t>
                      </a: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Mahaveer</a:t>
                      </a: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Open University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</a:p>
                    <a:p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Uttarakhand</a:t>
                      </a: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Open University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Madhya Pradesh </a:t>
                      </a:r>
                      <a:r>
                        <a:rPr kumimoji="0" lang="en-US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Bhoj</a:t>
                      </a: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Open University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Universitas</a:t>
                      </a: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Terbuka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Indonesia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Polytechnic University of the Philippine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Philippines</a:t>
                      </a:r>
                      <a:endParaRPr kumimoji="0" lang="en-US" sz="1800" u="sng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University of Sri Lanka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en-US" sz="180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 Lanka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sng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Allama</a:t>
                      </a:r>
                      <a:r>
                        <a:rPr kumimoji="0" lang="en-US" sz="180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Iqbal Open University</a:t>
                      </a:r>
                      <a:endParaRPr kumimoji="0" lang="en-US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en-US" sz="1800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</a:t>
                      </a:r>
                      <a:endParaRPr kumimoji="0" lang="en-US" sz="1800" u="sng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446" y="100668"/>
            <a:ext cx="12074554" cy="8892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Open </a:t>
            </a:r>
            <a:r>
              <a:rPr lang="en-US" dirty="0">
                <a:effectLst/>
              </a:rPr>
              <a:t>U</a:t>
            </a:r>
            <a:r>
              <a:rPr lang="en-US" dirty="0" smtClean="0">
                <a:effectLst/>
              </a:rPr>
              <a:t>niversities Offering Bioscience Programs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23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279" y="199137"/>
            <a:ext cx="119710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Universities </a:t>
            </a:r>
            <a:r>
              <a:rPr lang="en-US" dirty="0"/>
              <a:t>Offering Bioscience Programs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00719"/>
              </p:ext>
            </p:extLst>
          </p:nvPr>
        </p:nvGraphicFramePr>
        <p:xfrm>
          <a:off x="762699" y="1206399"/>
          <a:ext cx="109728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147"/>
                <a:gridCol w="3229761"/>
                <a:gridCol w="2901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University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Country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Mode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University of Nottingham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NYU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Tandon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School of Engineering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University of Westminster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University of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Stutgar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Garmani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Atlantic International University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Worcester Polytechnic Institute (WPI)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University of Maryland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effectLst/>
                        </a:rPr>
                        <a:t>University of Nebraska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effectLst/>
                        </a:rPr>
                        <a:t>University of Saint Joseph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  <a:effectLst/>
                        </a:rPr>
                        <a:t>University of Florida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Blended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914400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Arial Black" pitchFamily="34" charset="0"/>
              </a:rPr>
              <a:t>Problem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84183"/>
            <a:ext cx="10972800" cy="4711817"/>
          </a:xfrm>
        </p:spPr>
        <p:txBody>
          <a:bodyPr/>
          <a:lstStyle/>
          <a:p>
            <a:pPr marL="0" indent="0" algn="ctr" rtl="0">
              <a:buSzPct val="70000"/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SzPct val="70000"/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VUP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students are spread all over the country including the remote areas </a:t>
            </a:r>
          </a:p>
          <a:p>
            <a:pPr marL="0" indent="0" algn="ctr" rtl="0">
              <a:buSzPct val="70000"/>
              <a:buFont typeface="Wingdings" pitchFamily="2" charset="2"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SzPct val="70000"/>
              <a:buFont typeface="Wingdings" pitchFamily="2" charset="2"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SzPct val="70000"/>
              <a:buFont typeface="Wingdings" pitchFamily="2" charset="2"/>
              <a:buNone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SzPct val="70000"/>
              <a:buFont typeface="Wingdings" pitchFamily="2" charset="2"/>
              <a:buNone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SzPct val="70000"/>
              <a:buFont typeface="Wingdings" pitchFamily="2" charset="2"/>
              <a:buNone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Students face difficulties like accommodation, travelling and pausing their routine activities to reach nearby physical lab. </a:t>
            </a:r>
          </a:p>
          <a:p>
            <a:pPr marL="0" indent="0" algn="just" rtl="0">
              <a:buSzPct val="70000"/>
              <a:buFont typeface="Wingdings" pitchFamily="2" charset="2"/>
              <a:buNone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l" rtl="0">
              <a:buSzPct val="70000"/>
              <a:buNone/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914400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Arial Black" pitchFamily="34" charset="0"/>
              </a:rPr>
              <a:t>Solution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55788"/>
            <a:ext cx="10972800" cy="5029200"/>
          </a:xfrm>
        </p:spPr>
        <p:txBody>
          <a:bodyPr/>
          <a:lstStyle/>
          <a:p>
            <a:pPr algn="l" rtl="0">
              <a:buSzPct val="70000"/>
              <a:defRPr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Lab on Wheels</a:t>
            </a:r>
          </a:p>
          <a:p>
            <a:pPr algn="l" rtl="0">
              <a:buSzPct val="70000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Smart Lab</a:t>
            </a:r>
          </a:p>
          <a:p>
            <a:pPr marL="0" indent="0" algn="l" rtl="0">
              <a:buSzPct val="70000"/>
              <a:buFont typeface="Wingdings" pitchFamily="2" charset="2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SzPct val="70000"/>
              <a:buFont typeface="Wingdings" pitchFamily="2" charset="2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SzPct val="70000"/>
              <a:buFont typeface="Wingdings" pitchFamily="2" charset="2"/>
              <a:buNone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 rtl="0"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To provide equal wet lab facilities to all VUP students at their door steps</a:t>
            </a:r>
          </a:p>
          <a:p>
            <a:pPr marL="0" lvl="1" indent="0" algn="l" rtl="0">
              <a:buSzPct val="70000"/>
              <a:buFont typeface="Wingdings" pitchFamily="2" charset="2"/>
              <a:buNone/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 algn="l" rtl="0">
              <a:buSzPct val="70000"/>
              <a:buFont typeface="Wingdings" pitchFamily="2" charset="2"/>
              <a:buChar char="q"/>
              <a:defRPr/>
            </a:pP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3069</TotalTime>
  <Words>633</Words>
  <Application>Microsoft Office PowerPoint</Application>
  <PresentationFormat>Custom</PresentationFormat>
  <Paragraphs>249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Comparison of Bio-science Degree Programs Offered in Distance Learning Mode :A Success Story of Virtual University of Pakistan   Dr. Muhammad Tariq Pervez Associate Professor Virtual University of Pakistan </vt:lpstr>
      <vt:lpstr>Agenda </vt:lpstr>
      <vt:lpstr>Countries Offering Education in Distance Learning Mode </vt:lpstr>
      <vt:lpstr>Country Wise Institutions </vt:lpstr>
      <vt:lpstr>Continent Wise Open Universities </vt:lpstr>
      <vt:lpstr>Open Universities Offering Bioscience Programs</vt:lpstr>
      <vt:lpstr>Other Universities Offering Bioscience Programs</vt:lpstr>
      <vt:lpstr>Problem</vt:lpstr>
      <vt:lpstr>Solution</vt:lpstr>
      <vt:lpstr>Virtual University of Pakistan</vt:lpstr>
      <vt:lpstr>Virtual University of Pakistan</vt:lpstr>
      <vt:lpstr>Lab on Wheels</vt:lpstr>
      <vt:lpstr>Lab on Wheels</vt:lpstr>
      <vt:lpstr>Lab on Wheels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Lab</vt:lpstr>
      <vt:lpstr>Smart Lab</vt:lpstr>
      <vt:lpstr>The Idea of Smart Lab</vt:lpstr>
      <vt:lpstr>The Idea of Smart Lab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Different Degree Programs in Life Sciences Offered in Distance Learning Mode by Various Universities</dc:title>
  <dc:creator>NadeemAhmad</dc:creator>
  <cp:lastModifiedBy>lucky</cp:lastModifiedBy>
  <cp:revision>121</cp:revision>
  <dcterms:created xsi:type="dcterms:W3CDTF">2019-09-28T17:00:13Z</dcterms:created>
  <dcterms:modified xsi:type="dcterms:W3CDTF">2019-10-14T16:50:23Z</dcterms:modified>
</cp:coreProperties>
</file>