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38"/>
  </p:notesMasterIdLst>
  <p:sldIdLst>
    <p:sldId id="256" r:id="rId3"/>
    <p:sldId id="257" r:id="rId4"/>
    <p:sldId id="261" r:id="rId5"/>
    <p:sldId id="262" r:id="rId6"/>
    <p:sldId id="260" r:id="rId7"/>
    <p:sldId id="264" r:id="rId8"/>
    <p:sldId id="265" r:id="rId9"/>
    <p:sldId id="266" r:id="rId10"/>
    <p:sldId id="267" r:id="rId11"/>
    <p:sldId id="269" r:id="rId12"/>
    <p:sldId id="270" r:id="rId13"/>
    <p:sldId id="271" r:id="rId14"/>
    <p:sldId id="272" r:id="rId15"/>
    <p:sldId id="273" r:id="rId16"/>
    <p:sldId id="274" r:id="rId17"/>
    <p:sldId id="275" r:id="rId18"/>
    <p:sldId id="278" r:id="rId19"/>
    <p:sldId id="276" r:id="rId20"/>
    <p:sldId id="277" r:id="rId21"/>
    <p:sldId id="279" r:id="rId22"/>
    <p:sldId id="281" r:id="rId23"/>
    <p:sldId id="282" r:id="rId24"/>
    <p:sldId id="284" r:id="rId25"/>
    <p:sldId id="328" r:id="rId26"/>
    <p:sldId id="285" r:id="rId27"/>
    <p:sldId id="286" r:id="rId28"/>
    <p:sldId id="287" r:id="rId29"/>
    <p:sldId id="288" r:id="rId30"/>
    <p:sldId id="336" r:id="rId31"/>
    <p:sldId id="335" r:id="rId32"/>
    <p:sldId id="337" r:id="rId33"/>
    <p:sldId id="329" r:id="rId34"/>
    <p:sldId id="330" r:id="rId35"/>
    <p:sldId id="294" r:id="rId36"/>
    <p:sldId id="326" r:id="rId37"/>
  </p:sldIdLst>
  <p:sldSz cx="9144000" cy="5143500" type="screen16x9"/>
  <p:notesSz cx="6805613" cy="9944100"/>
  <p:embeddedFontLst>
    <p:embeddedFont>
      <p:font typeface="Cabin" pitchFamily="2" charset="77"/>
      <p:regular r:id="rId39"/>
      <p:bold r:id="rId40"/>
      <p:italic r:id="rId41"/>
      <p:boldItalic r:id="rId42"/>
    </p:embeddedFont>
    <p:embeddedFont>
      <p:font typeface="Calibri" panose="020F0502020204030204" pitchFamily="34" charset="0"/>
      <p:regular r:id="rId43"/>
      <p:bold r:id="rId44"/>
      <p:italic r:id="rId45"/>
      <p:boldItalic r:id="rId46"/>
    </p:embeddedFont>
    <p:embeddedFont>
      <p:font typeface="Lato" panose="020F0502020204030203" pitchFamily="34" charset="77"/>
      <p:regular r:id="rId47"/>
      <p:bold r:id="rId48"/>
      <p:italic r:id="rId49"/>
      <p:boldItalic r:id="rId50"/>
    </p:embeddedFont>
    <p:embeddedFont>
      <p:font typeface="Lato Light" panose="020F0502020204030203" pitchFamily="34" charset="77"/>
      <p:regular r:id="rId51"/>
      <p:bold r:id="rId52"/>
      <p:italic r:id="rId53"/>
      <p:boldItalic r:id="rId54"/>
    </p:embeddedFont>
    <p:embeddedFont>
      <p:font typeface="Oswald" pitchFamily="2" charset="77"/>
      <p:regular r:id="rId55"/>
      <p:bold r:id="rId56"/>
    </p:embeddedFont>
    <p:embeddedFont>
      <p:font typeface="Source Code Pro" panose="020B0509030403020204" pitchFamily="49"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49B6"/>
    <a:srgbClr val="D434D6"/>
    <a:srgbClr val="A541A7"/>
    <a:srgbClr val="A753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33232B6-B25E-4376-B0DD-98C149F22E96}">
  <a:tblStyle styleId="{633232B6-B25E-4376-B0DD-98C149F22E9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36"/>
    <p:restoredTop sz="58427"/>
  </p:normalViewPr>
  <p:slideViewPr>
    <p:cSldViewPr snapToGrid="0">
      <p:cViewPr varScale="1">
        <p:scale>
          <a:sx n="92" d="100"/>
          <a:sy n="92" d="100"/>
        </p:scale>
        <p:origin x="100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3.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font" Target="fonts/font21.fntdata"/><Relationship Id="rId20" Type="http://schemas.openxmlformats.org/officeDocument/2006/relationships/slide" Target="slides/slide1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font" Target="fonts/font22.fntdata"/><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5E6ED3-9066-BE46-BC0F-5DEC2846AB0F}" type="doc">
      <dgm:prSet loTypeId="urn:microsoft.com/office/officeart/2005/8/layout/hierarchy3" loCatId="process" qsTypeId="urn:microsoft.com/office/officeart/2005/8/quickstyle/simple2" qsCatId="simple" csTypeId="urn:microsoft.com/office/officeart/2005/8/colors/accent5_2" csCatId="accent5" phldr="1"/>
      <dgm:spPr/>
      <dgm:t>
        <a:bodyPr/>
        <a:lstStyle/>
        <a:p>
          <a:endParaRPr lang="en-US"/>
        </a:p>
      </dgm:t>
    </dgm:pt>
    <dgm:pt modelId="{431DE69F-5FC7-9C4D-A6F9-34AF04DA129A}">
      <dgm:prSet phldrT="[Text]"/>
      <dgm:spPr/>
      <dgm:t>
        <a:bodyPr/>
        <a:lstStyle/>
        <a:p>
          <a:r>
            <a:rPr lang="en-US" dirty="0"/>
            <a:t>Students</a:t>
          </a:r>
        </a:p>
      </dgm:t>
    </dgm:pt>
    <dgm:pt modelId="{9897B14E-B41B-B247-A800-8CA3F2F68B5C}" type="parTrans" cxnId="{DD833DF8-FD1F-E044-B956-36BF82FD6830}">
      <dgm:prSet/>
      <dgm:spPr/>
      <dgm:t>
        <a:bodyPr/>
        <a:lstStyle/>
        <a:p>
          <a:endParaRPr lang="en-US"/>
        </a:p>
      </dgm:t>
    </dgm:pt>
    <dgm:pt modelId="{A08ADD26-E8C0-624D-B792-0AD3D724ECBC}" type="sibTrans" cxnId="{DD833DF8-FD1F-E044-B956-36BF82FD6830}">
      <dgm:prSet/>
      <dgm:spPr/>
      <dgm:t>
        <a:bodyPr/>
        <a:lstStyle/>
        <a:p>
          <a:endParaRPr lang="en-US"/>
        </a:p>
      </dgm:t>
    </dgm:pt>
    <dgm:pt modelId="{63309BDF-87D1-5947-8715-062BCE7BE22A}">
      <dgm:prSet phldrT="[Text]"/>
      <dgm:spPr/>
      <dgm:t>
        <a:bodyPr/>
        <a:lstStyle/>
        <a:p>
          <a:r>
            <a:rPr lang="en-US" dirty="0"/>
            <a:t>Choice</a:t>
          </a:r>
        </a:p>
      </dgm:t>
    </dgm:pt>
    <dgm:pt modelId="{56460CA2-8A4C-7341-9E13-1937989584DF}" type="parTrans" cxnId="{4E7D29A8-7E1D-2649-91D7-5AF9F5BD8301}">
      <dgm:prSet/>
      <dgm:spPr/>
      <dgm:t>
        <a:bodyPr/>
        <a:lstStyle/>
        <a:p>
          <a:endParaRPr lang="en-US"/>
        </a:p>
      </dgm:t>
    </dgm:pt>
    <dgm:pt modelId="{EC087745-6DAD-EA49-B393-551EF54E1E76}" type="sibTrans" cxnId="{4E7D29A8-7E1D-2649-91D7-5AF9F5BD8301}">
      <dgm:prSet/>
      <dgm:spPr/>
      <dgm:t>
        <a:bodyPr/>
        <a:lstStyle/>
        <a:p>
          <a:endParaRPr lang="en-US"/>
        </a:p>
      </dgm:t>
    </dgm:pt>
    <dgm:pt modelId="{A4EA1080-E08A-2C46-B80B-3B4F90A6DB78}">
      <dgm:prSet phldrT="[Text]"/>
      <dgm:spPr/>
      <dgm:t>
        <a:bodyPr/>
        <a:lstStyle/>
        <a:p>
          <a:r>
            <a:rPr lang="en-US" dirty="0"/>
            <a:t>Academics</a:t>
          </a:r>
        </a:p>
      </dgm:t>
    </dgm:pt>
    <dgm:pt modelId="{88AF4379-079B-CB46-8400-44A886451174}" type="parTrans" cxnId="{1869AB6E-F836-C64C-BCA7-2D81AC0B2392}">
      <dgm:prSet/>
      <dgm:spPr/>
      <dgm:t>
        <a:bodyPr/>
        <a:lstStyle/>
        <a:p>
          <a:endParaRPr lang="en-US"/>
        </a:p>
      </dgm:t>
    </dgm:pt>
    <dgm:pt modelId="{DCFED6DC-471D-5042-99E8-3027A853F53F}" type="sibTrans" cxnId="{1869AB6E-F836-C64C-BCA7-2D81AC0B2392}">
      <dgm:prSet/>
      <dgm:spPr/>
      <dgm:t>
        <a:bodyPr/>
        <a:lstStyle/>
        <a:p>
          <a:endParaRPr lang="en-US"/>
        </a:p>
      </dgm:t>
    </dgm:pt>
    <dgm:pt modelId="{7DF74895-FBBE-BF4C-97C5-731D6A2DCA86}">
      <dgm:prSet phldrT="[Text]"/>
      <dgm:spPr/>
      <dgm:t>
        <a:bodyPr/>
        <a:lstStyle/>
        <a:p>
          <a:r>
            <a:rPr lang="en-US" dirty="0"/>
            <a:t>Reuse and modularity</a:t>
          </a:r>
        </a:p>
      </dgm:t>
    </dgm:pt>
    <dgm:pt modelId="{9FBC5D21-3B88-7341-920F-DD8C602FC703}" type="parTrans" cxnId="{666740D6-6933-1A44-8E74-F0A925B3AE0F}">
      <dgm:prSet/>
      <dgm:spPr/>
      <dgm:t>
        <a:bodyPr/>
        <a:lstStyle/>
        <a:p>
          <a:endParaRPr lang="en-US"/>
        </a:p>
      </dgm:t>
    </dgm:pt>
    <dgm:pt modelId="{3DEE5D05-E269-9E4C-B9B6-1B5514E1543A}" type="sibTrans" cxnId="{666740D6-6933-1A44-8E74-F0A925B3AE0F}">
      <dgm:prSet/>
      <dgm:spPr/>
      <dgm:t>
        <a:bodyPr/>
        <a:lstStyle/>
        <a:p>
          <a:endParaRPr lang="en-US"/>
        </a:p>
      </dgm:t>
    </dgm:pt>
    <dgm:pt modelId="{D0572E53-2A92-1D4E-B80D-D805EB7B10D5}">
      <dgm:prSet/>
      <dgm:spPr/>
      <dgm:t>
        <a:bodyPr/>
        <a:lstStyle/>
        <a:p>
          <a:r>
            <a:rPr lang="en-US" dirty="0"/>
            <a:t>Institutions</a:t>
          </a:r>
        </a:p>
      </dgm:t>
    </dgm:pt>
    <dgm:pt modelId="{FA0F5FAE-B753-174B-81AB-46FF330EB01B}" type="parTrans" cxnId="{1A558D51-4112-CE4F-B55E-3962B4D2B194}">
      <dgm:prSet/>
      <dgm:spPr/>
      <dgm:t>
        <a:bodyPr/>
        <a:lstStyle/>
        <a:p>
          <a:endParaRPr lang="en-US"/>
        </a:p>
      </dgm:t>
    </dgm:pt>
    <dgm:pt modelId="{1AD7DA68-0E1B-5446-BA95-B00D55AF206B}" type="sibTrans" cxnId="{1A558D51-4112-CE4F-B55E-3962B4D2B194}">
      <dgm:prSet/>
      <dgm:spPr/>
      <dgm:t>
        <a:bodyPr/>
        <a:lstStyle/>
        <a:p>
          <a:endParaRPr lang="en-US"/>
        </a:p>
      </dgm:t>
    </dgm:pt>
    <dgm:pt modelId="{9D926553-DC8D-134D-A830-213DE3C75D56}">
      <dgm:prSet/>
      <dgm:spPr/>
      <dgm:t>
        <a:bodyPr/>
        <a:lstStyle/>
        <a:p>
          <a:r>
            <a:rPr lang="en-US" dirty="0"/>
            <a:t>Cost reductions</a:t>
          </a:r>
        </a:p>
      </dgm:t>
    </dgm:pt>
    <dgm:pt modelId="{F8FB89E8-47E3-264C-83CC-D2CDC3CE075F}" type="parTrans" cxnId="{B69D66E6-93A0-DF48-8F17-9DB5A3A94489}">
      <dgm:prSet/>
      <dgm:spPr/>
      <dgm:t>
        <a:bodyPr/>
        <a:lstStyle/>
        <a:p>
          <a:endParaRPr lang="en-US"/>
        </a:p>
      </dgm:t>
    </dgm:pt>
    <dgm:pt modelId="{DF82F83F-2A39-1E44-ABAF-051079B15334}" type="sibTrans" cxnId="{B69D66E6-93A0-DF48-8F17-9DB5A3A94489}">
      <dgm:prSet/>
      <dgm:spPr/>
      <dgm:t>
        <a:bodyPr/>
        <a:lstStyle/>
        <a:p>
          <a:endParaRPr lang="en-US"/>
        </a:p>
      </dgm:t>
    </dgm:pt>
    <dgm:pt modelId="{28693ED7-CF56-0940-BE19-9E8BA1F4077D}">
      <dgm:prSet/>
      <dgm:spPr/>
      <dgm:t>
        <a:bodyPr/>
        <a:lstStyle/>
        <a:p>
          <a:r>
            <a:rPr lang="en-US" dirty="0"/>
            <a:t>Agility</a:t>
          </a:r>
        </a:p>
      </dgm:t>
    </dgm:pt>
    <dgm:pt modelId="{4880E747-9E03-7F4C-A979-03BE13A36ED4}" type="parTrans" cxnId="{E7980D4B-AED3-A14D-A0E0-A555A20301AD}">
      <dgm:prSet/>
      <dgm:spPr/>
      <dgm:t>
        <a:bodyPr/>
        <a:lstStyle/>
        <a:p>
          <a:endParaRPr lang="en-US"/>
        </a:p>
      </dgm:t>
    </dgm:pt>
    <dgm:pt modelId="{9654F807-0A5C-0F4B-8952-885950F30846}" type="sibTrans" cxnId="{E7980D4B-AED3-A14D-A0E0-A555A20301AD}">
      <dgm:prSet/>
      <dgm:spPr/>
      <dgm:t>
        <a:bodyPr/>
        <a:lstStyle/>
        <a:p>
          <a:endParaRPr lang="en-US"/>
        </a:p>
      </dgm:t>
    </dgm:pt>
    <dgm:pt modelId="{93999AF4-749B-F14B-B0ED-EE3F99E3E746}">
      <dgm:prSet/>
      <dgm:spPr/>
      <dgm:t>
        <a:bodyPr/>
        <a:lstStyle/>
        <a:p>
          <a:r>
            <a:rPr lang="en-US" dirty="0" err="1"/>
            <a:t>Stackability</a:t>
          </a:r>
          <a:endParaRPr lang="en-US" dirty="0"/>
        </a:p>
      </dgm:t>
    </dgm:pt>
    <dgm:pt modelId="{0233E718-3A1A-9E46-8CCC-2EE6706AD9B6}" type="parTrans" cxnId="{B174E6A2-AE78-3346-A024-CCE1EB3EDA15}">
      <dgm:prSet/>
      <dgm:spPr/>
      <dgm:t>
        <a:bodyPr/>
        <a:lstStyle/>
        <a:p>
          <a:endParaRPr lang="en-US"/>
        </a:p>
      </dgm:t>
    </dgm:pt>
    <dgm:pt modelId="{F507222C-046F-0043-8CC5-425F98D9501B}" type="sibTrans" cxnId="{B174E6A2-AE78-3346-A024-CCE1EB3EDA15}">
      <dgm:prSet/>
      <dgm:spPr/>
      <dgm:t>
        <a:bodyPr/>
        <a:lstStyle/>
        <a:p>
          <a:endParaRPr lang="en-US"/>
        </a:p>
      </dgm:t>
    </dgm:pt>
    <dgm:pt modelId="{347676C3-3F38-BF42-B479-20C0A35A3497}">
      <dgm:prSet/>
      <dgm:spPr/>
      <dgm:t>
        <a:bodyPr/>
        <a:lstStyle/>
        <a:p>
          <a:r>
            <a:rPr lang="en-US" dirty="0"/>
            <a:t>Innovation</a:t>
          </a:r>
        </a:p>
      </dgm:t>
    </dgm:pt>
    <dgm:pt modelId="{1E8E247B-3A5A-FC47-8E63-15D65E62CD3A}" type="parTrans" cxnId="{2A5A4F91-F7A9-C34F-AD00-A76A90D71B90}">
      <dgm:prSet/>
      <dgm:spPr/>
      <dgm:t>
        <a:bodyPr/>
        <a:lstStyle/>
        <a:p>
          <a:endParaRPr lang="en-US"/>
        </a:p>
      </dgm:t>
    </dgm:pt>
    <dgm:pt modelId="{66221660-BE78-7A4E-8A01-16333AD6B746}" type="sibTrans" cxnId="{2A5A4F91-F7A9-C34F-AD00-A76A90D71B90}">
      <dgm:prSet/>
      <dgm:spPr/>
      <dgm:t>
        <a:bodyPr/>
        <a:lstStyle/>
        <a:p>
          <a:endParaRPr lang="en-US"/>
        </a:p>
      </dgm:t>
    </dgm:pt>
    <dgm:pt modelId="{61FF06D5-B9C7-5142-ACAB-215BB90D98C6}">
      <dgm:prSet/>
      <dgm:spPr/>
      <dgm:t>
        <a:bodyPr/>
        <a:lstStyle/>
        <a:p>
          <a:r>
            <a:rPr lang="en-US" dirty="0"/>
            <a:t>Industry partnerships</a:t>
          </a:r>
        </a:p>
      </dgm:t>
    </dgm:pt>
    <dgm:pt modelId="{2FDA3B33-163F-7745-8D5B-102B09B27750}" type="parTrans" cxnId="{637FA59E-BC2B-894E-8354-E714A2163E0F}">
      <dgm:prSet/>
      <dgm:spPr/>
      <dgm:t>
        <a:bodyPr/>
        <a:lstStyle/>
        <a:p>
          <a:endParaRPr lang="en-US"/>
        </a:p>
      </dgm:t>
    </dgm:pt>
    <dgm:pt modelId="{49179A48-AB3D-0F4B-8EDD-180DA25B2E7A}" type="sibTrans" cxnId="{637FA59E-BC2B-894E-8354-E714A2163E0F}">
      <dgm:prSet/>
      <dgm:spPr/>
      <dgm:t>
        <a:bodyPr/>
        <a:lstStyle/>
        <a:p>
          <a:endParaRPr lang="en-US"/>
        </a:p>
      </dgm:t>
    </dgm:pt>
    <dgm:pt modelId="{A031B124-0991-F74E-8DDC-8726482BE51F}">
      <dgm:prSet/>
      <dgm:spPr/>
      <dgm:t>
        <a:bodyPr/>
        <a:lstStyle/>
        <a:p>
          <a:r>
            <a:rPr lang="en-US" dirty="0"/>
            <a:t>Shared teaching functions</a:t>
          </a:r>
        </a:p>
      </dgm:t>
    </dgm:pt>
    <dgm:pt modelId="{D63A247A-AFF7-CF44-B6BC-AB3803952529}" type="parTrans" cxnId="{164F6922-1E53-F543-8FCE-507F0DD0FA19}">
      <dgm:prSet/>
      <dgm:spPr/>
      <dgm:t>
        <a:bodyPr/>
        <a:lstStyle/>
        <a:p>
          <a:endParaRPr lang="en-US"/>
        </a:p>
      </dgm:t>
    </dgm:pt>
    <dgm:pt modelId="{8484F7CD-5D69-284D-BE12-B85CB4FF45CA}" type="sibTrans" cxnId="{164F6922-1E53-F543-8FCE-507F0DD0FA19}">
      <dgm:prSet/>
      <dgm:spPr/>
      <dgm:t>
        <a:bodyPr/>
        <a:lstStyle/>
        <a:p>
          <a:endParaRPr lang="en-US"/>
        </a:p>
      </dgm:t>
    </dgm:pt>
    <dgm:pt modelId="{BD28F145-E57F-A449-B5E9-514CCE5A76FA}">
      <dgm:prSet/>
      <dgm:spPr/>
      <dgm:t>
        <a:bodyPr/>
        <a:lstStyle/>
        <a:p>
          <a:r>
            <a:rPr lang="en-US" dirty="0"/>
            <a:t>Employers</a:t>
          </a:r>
        </a:p>
      </dgm:t>
    </dgm:pt>
    <dgm:pt modelId="{AC77F462-FDF8-1A44-9A69-7B396DAD34E7}" type="parTrans" cxnId="{2F8BE19C-8B5C-044F-91F3-7C178D18FBED}">
      <dgm:prSet/>
      <dgm:spPr/>
      <dgm:t>
        <a:bodyPr/>
        <a:lstStyle/>
        <a:p>
          <a:endParaRPr lang="en-US"/>
        </a:p>
      </dgm:t>
    </dgm:pt>
    <dgm:pt modelId="{F411C67E-30C8-C641-8B4A-C330BAEF2383}" type="sibTrans" cxnId="{2F8BE19C-8B5C-044F-91F3-7C178D18FBED}">
      <dgm:prSet/>
      <dgm:spPr/>
      <dgm:t>
        <a:bodyPr/>
        <a:lstStyle/>
        <a:p>
          <a:endParaRPr lang="en-US"/>
        </a:p>
      </dgm:t>
    </dgm:pt>
    <dgm:pt modelId="{257E23DD-579B-6448-B0AA-926C26CA29DE}">
      <dgm:prSet/>
      <dgm:spPr/>
      <dgm:t>
        <a:bodyPr/>
        <a:lstStyle/>
        <a:p>
          <a:r>
            <a:rPr lang="en-US" dirty="0"/>
            <a:t>Relevant credentials</a:t>
          </a:r>
        </a:p>
      </dgm:t>
    </dgm:pt>
    <dgm:pt modelId="{DBF032FD-693B-5B4C-8BFE-800A301CC2C9}" type="parTrans" cxnId="{1F48199C-9C0C-5B4E-AD18-55989021558D}">
      <dgm:prSet/>
      <dgm:spPr/>
      <dgm:t>
        <a:bodyPr/>
        <a:lstStyle/>
        <a:p>
          <a:endParaRPr lang="en-US"/>
        </a:p>
      </dgm:t>
    </dgm:pt>
    <dgm:pt modelId="{F3994538-126A-A04D-A23F-085633515A8C}" type="sibTrans" cxnId="{1F48199C-9C0C-5B4E-AD18-55989021558D}">
      <dgm:prSet/>
      <dgm:spPr/>
      <dgm:t>
        <a:bodyPr/>
        <a:lstStyle/>
        <a:p>
          <a:endParaRPr lang="en-US"/>
        </a:p>
      </dgm:t>
    </dgm:pt>
    <dgm:pt modelId="{AA9DA562-1BB4-ED42-8BF5-06DB15720AF5}">
      <dgm:prSet/>
      <dgm:spPr/>
      <dgm:t>
        <a:bodyPr/>
        <a:lstStyle/>
        <a:p>
          <a:r>
            <a:rPr lang="en-US" dirty="0"/>
            <a:t>Opportunity to create credentials</a:t>
          </a:r>
        </a:p>
      </dgm:t>
    </dgm:pt>
    <dgm:pt modelId="{BD033F82-D876-8941-B8E2-33AA2D6D124E}" type="parTrans" cxnId="{1E370A38-5841-904E-9175-D12567B32B86}">
      <dgm:prSet/>
      <dgm:spPr/>
      <dgm:t>
        <a:bodyPr/>
        <a:lstStyle/>
        <a:p>
          <a:endParaRPr lang="en-US"/>
        </a:p>
      </dgm:t>
    </dgm:pt>
    <dgm:pt modelId="{602E76CA-9420-9A48-90EE-4E9979110F0B}" type="sibTrans" cxnId="{1E370A38-5841-904E-9175-D12567B32B86}">
      <dgm:prSet/>
      <dgm:spPr/>
      <dgm:t>
        <a:bodyPr/>
        <a:lstStyle/>
        <a:p>
          <a:endParaRPr lang="en-US"/>
        </a:p>
      </dgm:t>
    </dgm:pt>
    <dgm:pt modelId="{7287BEA3-67AE-4B4D-BC73-BDD5FD57CCCE}">
      <dgm:prSet/>
      <dgm:spPr/>
      <dgm:t>
        <a:bodyPr/>
        <a:lstStyle/>
        <a:p>
          <a:r>
            <a:rPr lang="en-US" dirty="0"/>
            <a:t>Speed and time to market</a:t>
          </a:r>
        </a:p>
      </dgm:t>
    </dgm:pt>
    <dgm:pt modelId="{9A339142-9E85-374E-8BEF-91BD7E8959F8}" type="parTrans" cxnId="{C842F8A3-4CDD-FA4A-A47E-250EB29E539C}">
      <dgm:prSet/>
      <dgm:spPr/>
      <dgm:t>
        <a:bodyPr/>
        <a:lstStyle/>
        <a:p>
          <a:endParaRPr lang="en-US"/>
        </a:p>
      </dgm:t>
    </dgm:pt>
    <dgm:pt modelId="{0F2A1869-55AF-534C-9845-D4E37389C1EA}" type="sibTrans" cxnId="{C842F8A3-4CDD-FA4A-A47E-250EB29E539C}">
      <dgm:prSet/>
      <dgm:spPr/>
      <dgm:t>
        <a:bodyPr/>
        <a:lstStyle/>
        <a:p>
          <a:endParaRPr lang="en-US"/>
        </a:p>
      </dgm:t>
    </dgm:pt>
    <dgm:pt modelId="{458CDD33-FBD0-544A-8F2D-9E0127618081}" type="pres">
      <dgm:prSet presAssocID="{205E6ED3-9066-BE46-BC0F-5DEC2846AB0F}" presName="diagram" presStyleCnt="0">
        <dgm:presLayoutVars>
          <dgm:chPref val="1"/>
          <dgm:dir/>
          <dgm:animOne val="branch"/>
          <dgm:animLvl val="lvl"/>
          <dgm:resizeHandles/>
        </dgm:presLayoutVars>
      </dgm:prSet>
      <dgm:spPr/>
    </dgm:pt>
    <dgm:pt modelId="{EB1F2B8D-C1A9-FC4D-A646-3553B17378B4}" type="pres">
      <dgm:prSet presAssocID="{431DE69F-5FC7-9C4D-A6F9-34AF04DA129A}" presName="root" presStyleCnt="0"/>
      <dgm:spPr/>
    </dgm:pt>
    <dgm:pt modelId="{3430DF43-0005-3E4D-943E-8724ABE9782F}" type="pres">
      <dgm:prSet presAssocID="{431DE69F-5FC7-9C4D-A6F9-34AF04DA129A}" presName="rootComposite" presStyleCnt="0"/>
      <dgm:spPr/>
    </dgm:pt>
    <dgm:pt modelId="{5E280784-B5C7-8040-8C35-485FA3CE0AF5}" type="pres">
      <dgm:prSet presAssocID="{431DE69F-5FC7-9C4D-A6F9-34AF04DA129A}" presName="rootText" presStyleLbl="node1" presStyleIdx="0" presStyleCnt="4"/>
      <dgm:spPr/>
    </dgm:pt>
    <dgm:pt modelId="{740A3B4C-A79E-154C-AB5B-3F2B25C468F0}" type="pres">
      <dgm:prSet presAssocID="{431DE69F-5FC7-9C4D-A6F9-34AF04DA129A}" presName="rootConnector" presStyleLbl="node1" presStyleIdx="0" presStyleCnt="4"/>
      <dgm:spPr/>
    </dgm:pt>
    <dgm:pt modelId="{9F27C697-1ACC-0342-8C4A-573A491FD52F}" type="pres">
      <dgm:prSet presAssocID="{431DE69F-5FC7-9C4D-A6F9-34AF04DA129A}" presName="childShape" presStyleCnt="0"/>
      <dgm:spPr/>
    </dgm:pt>
    <dgm:pt modelId="{289443CA-3C73-E244-B60D-DF258B257544}" type="pres">
      <dgm:prSet presAssocID="{56460CA2-8A4C-7341-9E13-1937989584DF}" presName="Name13" presStyleLbl="parChTrans1D2" presStyleIdx="0" presStyleCnt="11"/>
      <dgm:spPr/>
    </dgm:pt>
    <dgm:pt modelId="{20041DF0-B232-A645-9FD9-ACCB635C0BD8}" type="pres">
      <dgm:prSet presAssocID="{63309BDF-87D1-5947-8715-062BCE7BE22A}" presName="childText" presStyleLbl="bgAcc1" presStyleIdx="0" presStyleCnt="11">
        <dgm:presLayoutVars>
          <dgm:bulletEnabled val="1"/>
        </dgm:presLayoutVars>
      </dgm:prSet>
      <dgm:spPr/>
    </dgm:pt>
    <dgm:pt modelId="{7CE71D4D-53F3-DF4B-8430-E9F4AF9AA87A}" type="pres">
      <dgm:prSet presAssocID="{F8FB89E8-47E3-264C-83CC-D2CDC3CE075F}" presName="Name13" presStyleLbl="parChTrans1D2" presStyleIdx="1" presStyleCnt="11"/>
      <dgm:spPr/>
    </dgm:pt>
    <dgm:pt modelId="{8557D4B3-B747-D145-8613-DEEC8521EB5C}" type="pres">
      <dgm:prSet presAssocID="{9D926553-DC8D-134D-A830-213DE3C75D56}" presName="childText" presStyleLbl="bgAcc1" presStyleIdx="1" presStyleCnt="11">
        <dgm:presLayoutVars>
          <dgm:bulletEnabled val="1"/>
        </dgm:presLayoutVars>
      </dgm:prSet>
      <dgm:spPr/>
    </dgm:pt>
    <dgm:pt modelId="{5CF2718E-8845-3A49-941C-7A449EB5AF86}" type="pres">
      <dgm:prSet presAssocID="{4880E747-9E03-7F4C-A979-03BE13A36ED4}" presName="Name13" presStyleLbl="parChTrans1D2" presStyleIdx="2" presStyleCnt="11"/>
      <dgm:spPr/>
    </dgm:pt>
    <dgm:pt modelId="{C901E0A9-9376-D54E-8EFE-DFFA11ACDE01}" type="pres">
      <dgm:prSet presAssocID="{28693ED7-CF56-0940-BE19-9E8BA1F4077D}" presName="childText" presStyleLbl="bgAcc1" presStyleIdx="2" presStyleCnt="11">
        <dgm:presLayoutVars>
          <dgm:bulletEnabled val="1"/>
        </dgm:presLayoutVars>
      </dgm:prSet>
      <dgm:spPr/>
    </dgm:pt>
    <dgm:pt modelId="{70191761-6F84-E34C-88D2-F65461AE86F7}" type="pres">
      <dgm:prSet presAssocID="{0233E718-3A1A-9E46-8CCC-2EE6706AD9B6}" presName="Name13" presStyleLbl="parChTrans1D2" presStyleIdx="3" presStyleCnt="11"/>
      <dgm:spPr/>
    </dgm:pt>
    <dgm:pt modelId="{7C2E6D8E-C79C-C340-981E-2104F027D92E}" type="pres">
      <dgm:prSet presAssocID="{93999AF4-749B-F14B-B0ED-EE3F99E3E746}" presName="childText" presStyleLbl="bgAcc1" presStyleIdx="3" presStyleCnt="11">
        <dgm:presLayoutVars>
          <dgm:bulletEnabled val="1"/>
        </dgm:presLayoutVars>
      </dgm:prSet>
      <dgm:spPr/>
    </dgm:pt>
    <dgm:pt modelId="{A0E43F4F-F2B4-5C4F-AE97-5184D83FBDB8}" type="pres">
      <dgm:prSet presAssocID="{A4EA1080-E08A-2C46-B80B-3B4F90A6DB78}" presName="root" presStyleCnt="0"/>
      <dgm:spPr/>
    </dgm:pt>
    <dgm:pt modelId="{6BEF8833-912D-F248-A2BA-B8A68A3B0686}" type="pres">
      <dgm:prSet presAssocID="{A4EA1080-E08A-2C46-B80B-3B4F90A6DB78}" presName="rootComposite" presStyleCnt="0"/>
      <dgm:spPr/>
    </dgm:pt>
    <dgm:pt modelId="{7B7B53CA-B245-7A4D-9F3F-8846209EA688}" type="pres">
      <dgm:prSet presAssocID="{A4EA1080-E08A-2C46-B80B-3B4F90A6DB78}" presName="rootText" presStyleLbl="node1" presStyleIdx="1" presStyleCnt="4"/>
      <dgm:spPr/>
    </dgm:pt>
    <dgm:pt modelId="{C4B276A5-13BA-1143-B45F-57D7BC0160AB}" type="pres">
      <dgm:prSet presAssocID="{A4EA1080-E08A-2C46-B80B-3B4F90A6DB78}" presName="rootConnector" presStyleLbl="node1" presStyleIdx="1" presStyleCnt="4"/>
      <dgm:spPr/>
    </dgm:pt>
    <dgm:pt modelId="{024D7F33-93C9-BF45-BE0D-A5E48CA44096}" type="pres">
      <dgm:prSet presAssocID="{A4EA1080-E08A-2C46-B80B-3B4F90A6DB78}" presName="childShape" presStyleCnt="0"/>
      <dgm:spPr/>
    </dgm:pt>
    <dgm:pt modelId="{45FDFF21-AEA2-7741-A60C-B7084BE270B7}" type="pres">
      <dgm:prSet presAssocID="{9FBC5D21-3B88-7341-920F-DD8C602FC703}" presName="Name13" presStyleLbl="parChTrans1D2" presStyleIdx="4" presStyleCnt="11"/>
      <dgm:spPr/>
    </dgm:pt>
    <dgm:pt modelId="{D9A7DB47-CFC0-4D4F-9AFB-55D29AC9BBAE}" type="pres">
      <dgm:prSet presAssocID="{7DF74895-FBBE-BF4C-97C5-731D6A2DCA86}" presName="childText" presStyleLbl="bgAcc1" presStyleIdx="4" presStyleCnt="11">
        <dgm:presLayoutVars>
          <dgm:bulletEnabled val="1"/>
        </dgm:presLayoutVars>
      </dgm:prSet>
      <dgm:spPr/>
    </dgm:pt>
    <dgm:pt modelId="{AC947D4D-7F33-3342-A76F-9C6374B94391}" type="pres">
      <dgm:prSet presAssocID="{D63A247A-AFF7-CF44-B6BC-AB3803952529}" presName="Name13" presStyleLbl="parChTrans1D2" presStyleIdx="5" presStyleCnt="11"/>
      <dgm:spPr/>
    </dgm:pt>
    <dgm:pt modelId="{3DDD08AE-BB7E-8F48-B0FD-FD076ED2EAE6}" type="pres">
      <dgm:prSet presAssocID="{A031B124-0991-F74E-8DDC-8726482BE51F}" presName="childText" presStyleLbl="bgAcc1" presStyleIdx="5" presStyleCnt="11">
        <dgm:presLayoutVars>
          <dgm:bulletEnabled val="1"/>
        </dgm:presLayoutVars>
      </dgm:prSet>
      <dgm:spPr/>
    </dgm:pt>
    <dgm:pt modelId="{8CF8081F-4188-7F46-BDD1-4621D9035EC6}" type="pres">
      <dgm:prSet presAssocID="{D0572E53-2A92-1D4E-B80D-D805EB7B10D5}" presName="root" presStyleCnt="0"/>
      <dgm:spPr/>
    </dgm:pt>
    <dgm:pt modelId="{02E86FB2-E74A-A648-A43D-E7C1B5932089}" type="pres">
      <dgm:prSet presAssocID="{D0572E53-2A92-1D4E-B80D-D805EB7B10D5}" presName="rootComposite" presStyleCnt="0"/>
      <dgm:spPr/>
    </dgm:pt>
    <dgm:pt modelId="{63796889-A4E1-E54F-91FC-7E0E00695244}" type="pres">
      <dgm:prSet presAssocID="{D0572E53-2A92-1D4E-B80D-D805EB7B10D5}" presName="rootText" presStyleLbl="node1" presStyleIdx="2" presStyleCnt="4"/>
      <dgm:spPr/>
    </dgm:pt>
    <dgm:pt modelId="{7649185C-D668-7247-A1EE-038E7D242939}" type="pres">
      <dgm:prSet presAssocID="{D0572E53-2A92-1D4E-B80D-D805EB7B10D5}" presName="rootConnector" presStyleLbl="node1" presStyleIdx="2" presStyleCnt="4"/>
      <dgm:spPr/>
    </dgm:pt>
    <dgm:pt modelId="{1C724903-9222-AA40-9068-C64AA09CD4C8}" type="pres">
      <dgm:prSet presAssocID="{D0572E53-2A92-1D4E-B80D-D805EB7B10D5}" presName="childShape" presStyleCnt="0"/>
      <dgm:spPr/>
    </dgm:pt>
    <dgm:pt modelId="{688715FA-C23F-C84E-9000-B87BBD72D933}" type="pres">
      <dgm:prSet presAssocID="{1E8E247B-3A5A-FC47-8E63-15D65E62CD3A}" presName="Name13" presStyleLbl="parChTrans1D2" presStyleIdx="6" presStyleCnt="11"/>
      <dgm:spPr/>
    </dgm:pt>
    <dgm:pt modelId="{92A43A4C-59C0-A048-8646-42E7AFC26855}" type="pres">
      <dgm:prSet presAssocID="{347676C3-3F38-BF42-B479-20C0A35A3497}" presName="childText" presStyleLbl="bgAcc1" presStyleIdx="6" presStyleCnt="11">
        <dgm:presLayoutVars>
          <dgm:bulletEnabled val="1"/>
        </dgm:presLayoutVars>
      </dgm:prSet>
      <dgm:spPr/>
    </dgm:pt>
    <dgm:pt modelId="{C2BAEFCF-E30A-154B-AF20-DFAAEB5F7E3F}" type="pres">
      <dgm:prSet presAssocID="{2FDA3B33-163F-7745-8D5B-102B09B27750}" presName="Name13" presStyleLbl="parChTrans1D2" presStyleIdx="7" presStyleCnt="11"/>
      <dgm:spPr/>
    </dgm:pt>
    <dgm:pt modelId="{82E42A95-B3D2-864F-A310-29F40AE2DDA9}" type="pres">
      <dgm:prSet presAssocID="{61FF06D5-B9C7-5142-ACAB-215BB90D98C6}" presName="childText" presStyleLbl="bgAcc1" presStyleIdx="7" presStyleCnt="11">
        <dgm:presLayoutVars>
          <dgm:bulletEnabled val="1"/>
        </dgm:presLayoutVars>
      </dgm:prSet>
      <dgm:spPr/>
    </dgm:pt>
    <dgm:pt modelId="{A7D8FDC8-67E2-0043-9C97-A5B47117AB9E}" type="pres">
      <dgm:prSet presAssocID="{9A339142-9E85-374E-8BEF-91BD7E8959F8}" presName="Name13" presStyleLbl="parChTrans1D2" presStyleIdx="8" presStyleCnt="11"/>
      <dgm:spPr/>
    </dgm:pt>
    <dgm:pt modelId="{0FBE1B8A-D27A-9743-AC65-2AB353B52E50}" type="pres">
      <dgm:prSet presAssocID="{7287BEA3-67AE-4B4D-BC73-BDD5FD57CCCE}" presName="childText" presStyleLbl="bgAcc1" presStyleIdx="8" presStyleCnt="11">
        <dgm:presLayoutVars>
          <dgm:bulletEnabled val="1"/>
        </dgm:presLayoutVars>
      </dgm:prSet>
      <dgm:spPr/>
    </dgm:pt>
    <dgm:pt modelId="{313893C5-9EE6-3345-9021-5CA89E11D156}" type="pres">
      <dgm:prSet presAssocID="{BD28F145-E57F-A449-B5E9-514CCE5A76FA}" presName="root" presStyleCnt="0"/>
      <dgm:spPr/>
    </dgm:pt>
    <dgm:pt modelId="{6A940C23-755B-4145-A128-555DCDBC0D43}" type="pres">
      <dgm:prSet presAssocID="{BD28F145-E57F-A449-B5E9-514CCE5A76FA}" presName="rootComposite" presStyleCnt="0"/>
      <dgm:spPr/>
    </dgm:pt>
    <dgm:pt modelId="{44471C35-12B2-6D47-90D1-492AC43B1774}" type="pres">
      <dgm:prSet presAssocID="{BD28F145-E57F-A449-B5E9-514CCE5A76FA}" presName="rootText" presStyleLbl="node1" presStyleIdx="3" presStyleCnt="4"/>
      <dgm:spPr/>
    </dgm:pt>
    <dgm:pt modelId="{23C75785-399F-A74D-AC3A-75FC30649FA3}" type="pres">
      <dgm:prSet presAssocID="{BD28F145-E57F-A449-B5E9-514CCE5A76FA}" presName="rootConnector" presStyleLbl="node1" presStyleIdx="3" presStyleCnt="4"/>
      <dgm:spPr/>
    </dgm:pt>
    <dgm:pt modelId="{9DF2FB9E-F528-CB44-937E-801AD59F0A97}" type="pres">
      <dgm:prSet presAssocID="{BD28F145-E57F-A449-B5E9-514CCE5A76FA}" presName="childShape" presStyleCnt="0"/>
      <dgm:spPr/>
    </dgm:pt>
    <dgm:pt modelId="{23A88926-88AE-F444-93AA-DF7A9372F76F}" type="pres">
      <dgm:prSet presAssocID="{DBF032FD-693B-5B4C-8BFE-800A301CC2C9}" presName="Name13" presStyleLbl="parChTrans1D2" presStyleIdx="9" presStyleCnt="11"/>
      <dgm:spPr/>
    </dgm:pt>
    <dgm:pt modelId="{C7DD938D-DFA3-144B-9E98-FBA0593FDEF6}" type="pres">
      <dgm:prSet presAssocID="{257E23DD-579B-6448-B0AA-926C26CA29DE}" presName="childText" presStyleLbl="bgAcc1" presStyleIdx="9" presStyleCnt="11">
        <dgm:presLayoutVars>
          <dgm:bulletEnabled val="1"/>
        </dgm:presLayoutVars>
      </dgm:prSet>
      <dgm:spPr/>
    </dgm:pt>
    <dgm:pt modelId="{F9E93B46-9360-044F-83E8-BBB071385B78}" type="pres">
      <dgm:prSet presAssocID="{BD033F82-D876-8941-B8E2-33AA2D6D124E}" presName="Name13" presStyleLbl="parChTrans1D2" presStyleIdx="10" presStyleCnt="11"/>
      <dgm:spPr/>
    </dgm:pt>
    <dgm:pt modelId="{8AC3A378-1915-B24D-AF6E-67EAF4D6B507}" type="pres">
      <dgm:prSet presAssocID="{AA9DA562-1BB4-ED42-8BF5-06DB15720AF5}" presName="childText" presStyleLbl="bgAcc1" presStyleIdx="10" presStyleCnt="11">
        <dgm:presLayoutVars>
          <dgm:bulletEnabled val="1"/>
        </dgm:presLayoutVars>
      </dgm:prSet>
      <dgm:spPr/>
    </dgm:pt>
  </dgm:ptLst>
  <dgm:cxnLst>
    <dgm:cxn modelId="{467CE70C-F03B-C34F-B2B8-6FED1F5C1362}" type="presOf" srcId="{DBF032FD-693B-5B4C-8BFE-800A301CC2C9}" destId="{23A88926-88AE-F444-93AA-DF7A9372F76F}" srcOrd="0" destOrd="0" presId="urn:microsoft.com/office/officeart/2005/8/layout/hierarchy3"/>
    <dgm:cxn modelId="{C8978A1C-6CCF-4B4A-A1FE-27CB9E555533}" type="presOf" srcId="{D0572E53-2A92-1D4E-B80D-D805EB7B10D5}" destId="{63796889-A4E1-E54F-91FC-7E0E00695244}" srcOrd="0" destOrd="0" presId="urn:microsoft.com/office/officeart/2005/8/layout/hierarchy3"/>
    <dgm:cxn modelId="{1844FE1C-F760-6341-906A-3CBADCEABAB5}" type="presOf" srcId="{D63A247A-AFF7-CF44-B6BC-AB3803952529}" destId="{AC947D4D-7F33-3342-A76F-9C6374B94391}" srcOrd="0" destOrd="0" presId="urn:microsoft.com/office/officeart/2005/8/layout/hierarchy3"/>
    <dgm:cxn modelId="{164F6922-1E53-F543-8FCE-507F0DD0FA19}" srcId="{A4EA1080-E08A-2C46-B80B-3B4F90A6DB78}" destId="{A031B124-0991-F74E-8DDC-8726482BE51F}" srcOrd="1" destOrd="0" parTransId="{D63A247A-AFF7-CF44-B6BC-AB3803952529}" sibTransId="{8484F7CD-5D69-284D-BE12-B85CB4FF45CA}"/>
    <dgm:cxn modelId="{484DA222-93F2-0243-BE9C-6197822AE01B}" type="presOf" srcId="{7287BEA3-67AE-4B4D-BC73-BDD5FD57CCCE}" destId="{0FBE1B8A-D27A-9743-AC65-2AB353B52E50}" srcOrd="0" destOrd="0" presId="urn:microsoft.com/office/officeart/2005/8/layout/hierarchy3"/>
    <dgm:cxn modelId="{89262723-18D1-F040-9AB8-756EC68F66AC}" type="presOf" srcId="{BD033F82-D876-8941-B8E2-33AA2D6D124E}" destId="{F9E93B46-9360-044F-83E8-BBB071385B78}" srcOrd="0" destOrd="0" presId="urn:microsoft.com/office/officeart/2005/8/layout/hierarchy3"/>
    <dgm:cxn modelId="{AE368624-BFAD-7C49-8D15-B18DF19A2B82}" type="presOf" srcId="{431DE69F-5FC7-9C4D-A6F9-34AF04DA129A}" destId="{740A3B4C-A79E-154C-AB5B-3F2B25C468F0}" srcOrd="1" destOrd="0" presId="urn:microsoft.com/office/officeart/2005/8/layout/hierarchy3"/>
    <dgm:cxn modelId="{DAB9F527-D29B-F64E-B0B9-BCFB0A1A5F3B}" type="presOf" srcId="{9D926553-DC8D-134D-A830-213DE3C75D56}" destId="{8557D4B3-B747-D145-8613-DEEC8521EB5C}" srcOrd="0" destOrd="0" presId="urn:microsoft.com/office/officeart/2005/8/layout/hierarchy3"/>
    <dgm:cxn modelId="{F15F192A-45AE-C54A-96B9-16DE96CD4732}" type="presOf" srcId="{205E6ED3-9066-BE46-BC0F-5DEC2846AB0F}" destId="{458CDD33-FBD0-544A-8F2D-9E0127618081}" srcOrd="0" destOrd="0" presId="urn:microsoft.com/office/officeart/2005/8/layout/hierarchy3"/>
    <dgm:cxn modelId="{877BEA2B-F530-D142-9610-93AE3A1BF26B}" type="presOf" srcId="{AA9DA562-1BB4-ED42-8BF5-06DB15720AF5}" destId="{8AC3A378-1915-B24D-AF6E-67EAF4D6B507}" srcOrd="0" destOrd="0" presId="urn:microsoft.com/office/officeart/2005/8/layout/hierarchy3"/>
    <dgm:cxn modelId="{AF0A4C32-EA12-3547-9371-4F52B229EA5F}" type="presOf" srcId="{93999AF4-749B-F14B-B0ED-EE3F99E3E746}" destId="{7C2E6D8E-C79C-C340-981E-2104F027D92E}" srcOrd="0" destOrd="0" presId="urn:microsoft.com/office/officeart/2005/8/layout/hierarchy3"/>
    <dgm:cxn modelId="{4B132D36-151B-3E49-8921-E8BB91B29A7C}" type="presOf" srcId="{BD28F145-E57F-A449-B5E9-514CCE5A76FA}" destId="{23C75785-399F-A74D-AC3A-75FC30649FA3}" srcOrd="1" destOrd="0" presId="urn:microsoft.com/office/officeart/2005/8/layout/hierarchy3"/>
    <dgm:cxn modelId="{68A66937-0B11-B441-8380-88ABDD655B2A}" type="presOf" srcId="{347676C3-3F38-BF42-B479-20C0A35A3497}" destId="{92A43A4C-59C0-A048-8646-42E7AFC26855}" srcOrd="0" destOrd="0" presId="urn:microsoft.com/office/officeart/2005/8/layout/hierarchy3"/>
    <dgm:cxn modelId="{1E370A38-5841-904E-9175-D12567B32B86}" srcId="{BD28F145-E57F-A449-B5E9-514CCE5A76FA}" destId="{AA9DA562-1BB4-ED42-8BF5-06DB15720AF5}" srcOrd="1" destOrd="0" parTransId="{BD033F82-D876-8941-B8E2-33AA2D6D124E}" sibTransId="{602E76CA-9420-9A48-90EE-4E9979110F0B}"/>
    <dgm:cxn modelId="{A363CD3B-2FD9-D247-B6DD-B7DC0EF5836C}" type="presOf" srcId="{A031B124-0991-F74E-8DDC-8726482BE51F}" destId="{3DDD08AE-BB7E-8F48-B0FD-FD076ED2EAE6}" srcOrd="0" destOrd="0" presId="urn:microsoft.com/office/officeart/2005/8/layout/hierarchy3"/>
    <dgm:cxn modelId="{B7091746-345A-6A4E-9814-4037284AAE6D}" type="presOf" srcId="{7DF74895-FBBE-BF4C-97C5-731D6A2DCA86}" destId="{D9A7DB47-CFC0-4D4F-9AFB-55D29AC9BBAE}" srcOrd="0" destOrd="0" presId="urn:microsoft.com/office/officeart/2005/8/layout/hierarchy3"/>
    <dgm:cxn modelId="{E7980D4B-AED3-A14D-A0E0-A555A20301AD}" srcId="{431DE69F-5FC7-9C4D-A6F9-34AF04DA129A}" destId="{28693ED7-CF56-0940-BE19-9E8BA1F4077D}" srcOrd="2" destOrd="0" parTransId="{4880E747-9E03-7F4C-A979-03BE13A36ED4}" sibTransId="{9654F807-0A5C-0F4B-8952-885950F30846}"/>
    <dgm:cxn modelId="{1A558D51-4112-CE4F-B55E-3962B4D2B194}" srcId="{205E6ED3-9066-BE46-BC0F-5DEC2846AB0F}" destId="{D0572E53-2A92-1D4E-B80D-D805EB7B10D5}" srcOrd="2" destOrd="0" parTransId="{FA0F5FAE-B753-174B-81AB-46FF330EB01B}" sibTransId="{1AD7DA68-0E1B-5446-BA95-B00D55AF206B}"/>
    <dgm:cxn modelId="{137D095B-7BE6-4E41-B03F-790D5D3515B2}" type="presOf" srcId="{BD28F145-E57F-A449-B5E9-514CCE5A76FA}" destId="{44471C35-12B2-6D47-90D1-492AC43B1774}" srcOrd="0" destOrd="0" presId="urn:microsoft.com/office/officeart/2005/8/layout/hierarchy3"/>
    <dgm:cxn modelId="{48E0275F-439C-E849-8D31-74E30C73E2F4}" type="presOf" srcId="{56460CA2-8A4C-7341-9E13-1937989584DF}" destId="{289443CA-3C73-E244-B60D-DF258B257544}" srcOrd="0" destOrd="0" presId="urn:microsoft.com/office/officeart/2005/8/layout/hierarchy3"/>
    <dgm:cxn modelId="{1869AB6E-F836-C64C-BCA7-2D81AC0B2392}" srcId="{205E6ED3-9066-BE46-BC0F-5DEC2846AB0F}" destId="{A4EA1080-E08A-2C46-B80B-3B4F90A6DB78}" srcOrd="1" destOrd="0" parTransId="{88AF4379-079B-CB46-8400-44A886451174}" sibTransId="{DCFED6DC-471D-5042-99E8-3027A853F53F}"/>
    <dgm:cxn modelId="{14340E78-AFC6-EF4F-928C-FF68815A2705}" type="presOf" srcId="{28693ED7-CF56-0940-BE19-9E8BA1F4077D}" destId="{C901E0A9-9376-D54E-8EFE-DFFA11ACDE01}" srcOrd="0" destOrd="0" presId="urn:microsoft.com/office/officeart/2005/8/layout/hierarchy3"/>
    <dgm:cxn modelId="{2A5A4F91-F7A9-C34F-AD00-A76A90D71B90}" srcId="{D0572E53-2A92-1D4E-B80D-D805EB7B10D5}" destId="{347676C3-3F38-BF42-B479-20C0A35A3497}" srcOrd="0" destOrd="0" parTransId="{1E8E247B-3A5A-FC47-8E63-15D65E62CD3A}" sibTransId="{66221660-BE78-7A4E-8A01-16333AD6B746}"/>
    <dgm:cxn modelId="{23E03594-6714-7D4D-8C01-4F7AF74CE9BD}" type="presOf" srcId="{9FBC5D21-3B88-7341-920F-DD8C602FC703}" destId="{45FDFF21-AEA2-7741-A60C-B7084BE270B7}" srcOrd="0" destOrd="0" presId="urn:microsoft.com/office/officeart/2005/8/layout/hierarchy3"/>
    <dgm:cxn modelId="{5FCD849B-EEFE-334F-9025-BE35BE56D02B}" type="presOf" srcId="{61FF06D5-B9C7-5142-ACAB-215BB90D98C6}" destId="{82E42A95-B3D2-864F-A310-29F40AE2DDA9}" srcOrd="0" destOrd="0" presId="urn:microsoft.com/office/officeart/2005/8/layout/hierarchy3"/>
    <dgm:cxn modelId="{1F48199C-9C0C-5B4E-AD18-55989021558D}" srcId="{BD28F145-E57F-A449-B5E9-514CCE5A76FA}" destId="{257E23DD-579B-6448-B0AA-926C26CA29DE}" srcOrd="0" destOrd="0" parTransId="{DBF032FD-693B-5B4C-8BFE-800A301CC2C9}" sibTransId="{F3994538-126A-A04D-A23F-085633515A8C}"/>
    <dgm:cxn modelId="{2F8BE19C-8B5C-044F-91F3-7C178D18FBED}" srcId="{205E6ED3-9066-BE46-BC0F-5DEC2846AB0F}" destId="{BD28F145-E57F-A449-B5E9-514CCE5A76FA}" srcOrd="3" destOrd="0" parTransId="{AC77F462-FDF8-1A44-9A69-7B396DAD34E7}" sibTransId="{F411C67E-30C8-C641-8B4A-C330BAEF2383}"/>
    <dgm:cxn modelId="{637FA59E-BC2B-894E-8354-E714A2163E0F}" srcId="{D0572E53-2A92-1D4E-B80D-D805EB7B10D5}" destId="{61FF06D5-B9C7-5142-ACAB-215BB90D98C6}" srcOrd="1" destOrd="0" parTransId="{2FDA3B33-163F-7745-8D5B-102B09B27750}" sibTransId="{49179A48-AB3D-0F4B-8EDD-180DA25B2E7A}"/>
    <dgm:cxn modelId="{B174E6A2-AE78-3346-A024-CCE1EB3EDA15}" srcId="{431DE69F-5FC7-9C4D-A6F9-34AF04DA129A}" destId="{93999AF4-749B-F14B-B0ED-EE3F99E3E746}" srcOrd="3" destOrd="0" parTransId="{0233E718-3A1A-9E46-8CCC-2EE6706AD9B6}" sibTransId="{F507222C-046F-0043-8CC5-425F98D9501B}"/>
    <dgm:cxn modelId="{C842F8A3-4CDD-FA4A-A47E-250EB29E539C}" srcId="{D0572E53-2A92-1D4E-B80D-D805EB7B10D5}" destId="{7287BEA3-67AE-4B4D-BC73-BDD5FD57CCCE}" srcOrd="2" destOrd="0" parTransId="{9A339142-9E85-374E-8BEF-91BD7E8959F8}" sibTransId="{0F2A1869-55AF-534C-9845-D4E37389C1EA}"/>
    <dgm:cxn modelId="{4E7D29A8-7E1D-2649-91D7-5AF9F5BD8301}" srcId="{431DE69F-5FC7-9C4D-A6F9-34AF04DA129A}" destId="{63309BDF-87D1-5947-8715-062BCE7BE22A}" srcOrd="0" destOrd="0" parTransId="{56460CA2-8A4C-7341-9E13-1937989584DF}" sibTransId="{EC087745-6DAD-EA49-B393-551EF54E1E76}"/>
    <dgm:cxn modelId="{5B660EA9-39D0-B648-B06E-8D8D68EB0581}" type="presOf" srcId="{0233E718-3A1A-9E46-8CCC-2EE6706AD9B6}" destId="{70191761-6F84-E34C-88D2-F65461AE86F7}" srcOrd="0" destOrd="0" presId="urn:microsoft.com/office/officeart/2005/8/layout/hierarchy3"/>
    <dgm:cxn modelId="{BC9DC7AC-55FB-1147-9F04-E3364EF732F8}" type="presOf" srcId="{D0572E53-2A92-1D4E-B80D-D805EB7B10D5}" destId="{7649185C-D668-7247-A1EE-038E7D242939}" srcOrd="1" destOrd="0" presId="urn:microsoft.com/office/officeart/2005/8/layout/hierarchy3"/>
    <dgm:cxn modelId="{91C0C2B6-9DD7-D947-B4CE-5706E7050651}" type="presOf" srcId="{A4EA1080-E08A-2C46-B80B-3B4F90A6DB78}" destId="{7B7B53CA-B245-7A4D-9F3F-8846209EA688}" srcOrd="0" destOrd="0" presId="urn:microsoft.com/office/officeart/2005/8/layout/hierarchy3"/>
    <dgm:cxn modelId="{BAFA87BA-6CE8-624E-8E77-76FFD5CB4EAA}" type="presOf" srcId="{9A339142-9E85-374E-8BEF-91BD7E8959F8}" destId="{A7D8FDC8-67E2-0043-9C97-A5B47117AB9E}" srcOrd="0" destOrd="0" presId="urn:microsoft.com/office/officeart/2005/8/layout/hierarchy3"/>
    <dgm:cxn modelId="{133F36C0-7DE5-924F-9858-AD9A6C111591}" type="presOf" srcId="{2FDA3B33-163F-7745-8D5B-102B09B27750}" destId="{C2BAEFCF-E30A-154B-AF20-DFAAEB5F7E3F}" srcOrd="0" destOrd="0" presId="urn:microsoft.com/office/officeart/2005/8/layout/hierarchy3"/>
    <dgm:cxn modelId="{0B51F9C3-C655-DD4E-900A-A36FBA0D8301}" type="presOf" srcId="{431DE69F-5FC7-9C4D-A6F9-34AF04DA129A}" destId="{5E280784-B5C7-8040-8C35-485FA3CE0AF5}" srcOrd="0" destOrd="0" presId="urn:microsoft.com/office/officeart/2005/8/layout/hierarchy3"/>
    <dgm:cxn modelId="{125A89CC-1A66-4C41-92D0-973B2A0B7210}" type="presOf" srcId="{4880E747-9E03-7F4C-A979-03BE13A36ED4}" destId="{5CF2718E-8845-3A49-941C-7A449EB5AF86}" srcOrd="0" destOrd="0" presId="urn:microsoft.com/office/officeart/2005/8/layout/hierarchy3"/>
    <dgm:cxn modelId="{E0FF7CCE-8D98-5345-8622-30DD09F76EEB}" type="presOf" srcId="{63309BDF-87D1-5947-8715-062BCE7BE22A}" destId="{20041DF0-B232-A645-9FD9-ACCB635C0BD8}" srcOrd="0" destOrd="0" presId="urn:microsoft.com/office/officeart/2005/8/layout/hierarchy3"/>
    <dgm:cxn modelId="{666740D6-6933-1A44-8E74-F0A925B3AE0F}" srcId="{A4EA1080-E08A-2C46-B80B-3B4F90A6DB78}" destId="{7DF74895-FBBE-BF4C-97C5-731D6A2DCA86}" srcOrd="0" destOrd="0" parTransId="{9FBC5D21-3B88-7341-920F-DD8C602FC703}" sibTransId="{3DEE5D05-E269-9E4C-B9B6-1B5514E1543A}"/>
    <dgm:cxn modelId="{00F9F0D8-3B9E-DD41-8D26-41B597C9ABEC}" type="presOf" srcId="{1E8E247B-3A5A-FC47-8E63-15D65E62CD3A}" destId="{688715FA-C23F-C84E-9000-B87BBD72D933}" srcOrd="0" destOrd="0" presId="urn:microsoft.com/office/officeart/2005/8/layout/hierarchy3"/>
    <dgm:cxn modelId="{1138CADA-B51C-1D49-A7CF-F2AB41F1ADAC}" type="presOf" srcId="{F8FB89E8-47E3-264C-83CC-D2CDC3CE075F}" destId="{7CE71D4D-53F3-DF4B-8430-E9F4AF9AA87A}" srcOrd="0" destOrd="0" presId="urn:microsoft.com/office/officeart/2005/8/layout/hierarchy3"/>
    <dgm:cxn modelId="{01D0F8DF-07FD-5344-8631-703B436AC4E8}" type="presOf" srcId="{257E23DD-579B-6448-B0AA-926C26CA29DE}" destId="{C7DD938D-DFA3-144B-9E98-FBA0593FDEF6}" srcOrd="0" destOrd="0" presId="urn:microsoft.com/office/officeart/2005/8/layout/hierarchy3"/>
    <dgm:cxn modelId="{479DC0E4-53BE-7F4B-9A95-A895B5D83570}" type="presOf" srcId="{A4EA1080-E08A-2C46-B80B-3B4F90A6DB78}" destId="{C4B276A5-13BA-1143-B45F-57D7BC0160AB}" srcOrd="1" destOrd="0" presId="urn:microsoft.com/office/officeart/2005/8/layout/hierarchy3"/>
    <dgm:cxn modelId="{B69D66E6-93A0-DF48-8F17-9DB5A3A94489}" srcId="{431DE69F-5FC7-9C4D-A6F9-34AF04DA129A}" destId="{9D926553-DC8D-134D-A830-213DE3C75D56}" srcOrd="1" destOrd="0" parTransId="{F8FB89E8-47E3-264C-83CC-D2CDC3CE075F}" sibTransId="{DF82F83F-2A39-1E44-ABAF-051079B15334}"/>
    <dgm:cxn modelId="{DD833DF8-FD1F-E044-B956-36BF82FD6830}" srcId="{205E6ED3-9066-BE46-BC0F-5DEC2846AB0F}" destId="{431DE69F-5FC7-9C4D-A6F9-34AF04DA129A}" srcOrd="0" destOrd="0" parTransId="{9897B14E-B41B-B247-A800-8CA3F2F68B5C}" sibTransId="{A08ADD26-E8C0-624D-B792-0AD3D724ECBC}"/>
    <dgm:cxn modelId="{2ECD4A4C-C73B-204B-8394-F762CEF939F5}" type="presParOf" srcId="{458CDD33-FBD0-544A-8F2D-9E0127618081}" destId="{EB1F2B8D-C1A9-FC4D-A646-3553B17378B4}" srcOrd="0" destOrd="0" presId="urn:microsoft.com/office/officeart/2005/8/layout/hierarchy3"/>
    <dgm:cxn modelId="{CFBF0F49-2B67-B942-9CA5-BCDFE1776BF7}" type="presParOf" srcId="{EB1F2B8D-C1A9-FC4D-A646-3553B17378B4}" destId="{3430DF43-0005-3E4D-943E-8724ABE9782F}" srcOrd="0" destOrd="0" presId="urn:microsoft.com/office/officeart/2005/8/layout/hierarchy3"/>
    <dgm:cxn modelId="{549993DA-97F8-2F4A-8DCC-8BA79856EB90}" type="presParOf" srcId="{3430DF43-0005-3E4D-943E-8724ABE9782F}" destId="{5E280784-B5C7-8040-8C35-485FA3CE0AF5}" srcOrd="0" destOrd="0" presId="urn:microsoft.com/office/officeart/2005/8/layout/hierarchy3"/>
    <dgm:cxn modelId="{37163357-A011-614A-BFA0-83B4361F6017}" type="presParOf" srcId="{3430DF43-0005-3E4D-943E-8724ABE9782F}" destId="{740A3B4C-A79E-154C-AB5B-3F2B25C468F0}" srcOrd="1" destOrd="0" presId="urn:microsoft.com/office/officeart/2005/8/layout/hierarchy3"/>
    <dgm:cxn modelId="{2E71BCF4-DADB-BE4D-8786-01A430191A2D}" type="presParOf" srcId="{EB1F2B8D-C1A9-FC4D-A646-3553B17378B4}" destId="{9F27C697-1ACC-0342-8C4A-573A491FD52F}" srcOrd="1" destOrd="0" presId="urn:microsoft.com/office/officeart/2005/8/layout/hierarchy3"/>
    <dgm:cxn modelId="{838C5821-71DB-B44D-9DC7-7ED6384064CE}" type="presParOf" srcId="{9F27C697-1ACC-0342-8C4A-573A491FD52F}" destId="{289443CA-3C73-E244-B60D-DF258B257544}" srcOrd="0" destOrd="0" presId="urn:microsoft.com/office/officeart/2005/8/layout/hierarchy3"/>
    <dgm:cxn modelId="{95E99AD8-8778-A340-B757-9FFB8FFECB7B}" type="presParOf" srcId="{9F27C697-1ACC-0342-8C4A-573A491FD52F}" destId="{20041DF0-B232-A645-9FD9-ACCB635C0BD8}" srcOrd="1" destOrd="0" presId="urn:microsoft.com/office/officeart/2005/8/layout/hierarchy3"/>
    <dgm:cxn modelId="{EA551AD5-ED59-E741-901C-7E108080451E}" type="presParOf" srcId="{9F27C697-1ACC-0342-8C4A-573A491FD52F}" destId="{7CE71D4D-53F3-DF4B-8430-E9F4AF9AA87A}" srcOrd="2" destOrd="0" presId="urn:microsoft.com/office/officeart/2005/8/layout/hierarchy3"/>
    <dgm:cxn modelId="{EF3BDC9B-19D1-534A-8633-2DEC5F70C240}" type="presParOf" srcId="{9F27C697-1ACC-0342-8C4A-573A491FD52F}" destId="{8557D4B3-B747-D145-8613-DEEC8521EB5C}" srcOrd="3" destOrd="0" presId="urn:microsoft.com/office/officeart/2005/8/layout/hierarchy3"/>
    <dgm:cxn modelId="{242716B8-1377-E24A-BEDA-C36601E6852C}" type="presParOf" srcId="{9F27C697-1ACC-0342-8C4A-573A491FD52F}" destId="{5CF2718E-8845-3A49-941C-7A449EB5AF86}" srcOrd="4" destOrd="0" presId="urn:microsoft.com/office/officeart/2005/8/layout/hierarchy3"/>
    <dgm:cxn modelId="{DB78D9CE-7331-3145-A57B-D67D1AD80060}" type="presParOf" srcId="{9F27C697-1ACC-0342-8C4A-573A491FD52F}" destId="{C901E0A9-9376-D54E-8EFE-DFFA11ACDE01}" srcOrd="5" destOrd="0" presId="urn:microsoft.com/office/officeart/2005/8/layout/hierarchy3"/>
    <dgm:cxn modelId="{B4279051-9E8F-2C44-9A5A-EB769242CFE0}" type="presParOf" srcId="{9F27C697-1ACC-0342-8C4A-573A491FD52F}" destId="{70191761-6F84-E34C-88D2-F65461AE86F7}" srcOrd="6" destOrd="0" presId="urn:microsoft.com/office/officeart/2005/8/layout/hierarchy3"/>
    <dgm:cxn modelId="{49EDD389-A766-1942-9ED1-C93F76959F28}" type="presParOf" srcId="{9F27C697-1ACC-0342-8C4A-573A491FD52F}" destId="{7C2E6D8E-C79C-C340-981E-2104F027D92E}" srcOrd="7" destOrd="0" presId="urn:microsoft.com/office/officeart/2005/8/layout/hierarchy3"/>
    <dgm:cxn modelId="{4F8E9036-CBCB-D842-AC75-FA2585454EE8}" type="presParOf" srcId="{458CDD33-FBD0-544A-8F2D-9E0127618081}" destId="{A0E43F4F-F2B4-5C4F-AE97-5184D83FBDB8}" srcOrd="1" destOrd="0" presId="urn:microsoft.com/office/officeart/2005/8/layout/hierarchy3"/>
    <dgm:cxn modelId="{B00530DD-4521-8447-A7A3-02900201181D}" type="presParOf" srcId="{A0E43F4F-F2B4-5C4F-AE97-5184D83FBDB8}" destId="{6BEF8833-912D-F248-A2BA-B8A68A3B0686}" srcOrd="0" destOrd="0" presId="urn:microsoft.com/office/officeart/2005/8/layout/hierarchy3"/>
    <dgm:cxn modelId="{C47F2DF8-8F55-CC49-ACF1-B683787578B6}" type="presParOf" srcId="{6BEF8833-912D-F248-A2BA-B8A68A3B0686}" destId="{7B7B53CA-B245-7A4D-9F3F-8846209EA688}" srcOrd="0" destOrd="0" presId="urn:microsoft.com/office/officeart/2005/8/layout/hierarchy3"/>
    <dgm:cxn modelId="{5C3EE760-8015-E046-B69E-4B6CC1855BCF}" type="presParOf" srcId="{6BEF8833-912D-F248-A2BA-B8A68A3B0686}" destId="{C4B276A5-13BA-1143-B45F-57D7BC0160AB}" srcOrd="1" destOrd="0" presId="urn:microsoft.com/office/officeart/2005/8/layout/hierarchy3"/>
    <dgm:cxn modelId="{5584B319-5CB0-5E4D-B6F5-23ABD6F02615}" type="presParOf" srcId="{A0E43F4F-F2B4-5C4F-AE97-5184D83FBDB8}" destId="{024D7F33-93C9-BF45-BE0D-A5E48CA44096}" srcOrd="1" destOrd="0" presId="urn:microsoft.com/office/officeart/2005/8/layout/hierarchy3"/>
    <dgm:cxn modelId="{75761499-9611-524A-A7F3-43269380C693}" type="presParOf" srcId="{024D7F33-93C9-BF45-BE0D-A5E48CA44096}" destId="{45FDFF21-AEA2-7741-A60C-B7084BE270B7}" srcOrd="0" destOrd="0" presId="urn:microsoft.com/office/officeart/2005/8/layout/hierarchy3"/>
    <dgm:cxn modelId="{89571AEC-6905-464F-8354-BE7FBB1765CC}" type="presParOf" srcId="{024D7F33-93C9-BF45-BE0D-A5E48CA44096}" destId="{D9A7DB47-CFC0-4D4F-9AFB-55D29AC9BBAE}" srcOrd="1" destOrd="0" presId="urn:microsoft.com/office/officeart/2005/8/layout/hierarchy3"/>
    <dgm:cxn modelId="{142CA40F-BFDE-174F-B7C6-6FC13AAA487D}" type="presParOf" srcId="{024D7F33-93C9-BF45-BE0D-A5E48CA44096}" destId="{AC947D4D-7F33-3342-A76F-9C6374B94391}" srcOrd="2" destOrd="0" presId="urn:microsoft.com/office/officeart/2005/8/layout/hierarchy3"/>
    <dgm:cxn modelId="{94D194B8-B540-C445-A093-D7450CF8801F}" type="presParOf" srcId="{024D7F33-93C9-BF45-BE0D-A5E48CA44096}" destId="{3DDD08AE-BB7E-8F48-B0FD-FD076ED2EAE6}" srcOrd="3" destOrd="0" presId="urn:microsoft.com/office/officeart/2005/8/layout/hierarchy3"/>
    <dgm:cxn modelId="{4D0BDB22-229F-4741-A7C3-3A660BCC565A}" type="presParOf" srcId="{458CDD33-FBD0-544A-8F2D-9E0127618081}" destId="{8CF8081F-4188-7F46-BDD1-4621D9035EC6}" srcOrd="2" destOrd="0" presId="urn:microsoft.com/office/officeart/2005/8/layout/hierarchy3"/>
    <dgm:cxn modelId="{89561A64-76E9-D247-B37D-390755826C8A}" type="presParOf" srcId="{8CF8081F-4188-7F46-BDD1-4621D9035EC6}" destId="{02E86FB2-E74A-A648-A43D-E7C1B5932089}" srcOrd="0" destOrd="0" presId="urn:microsoft.com/office/officeart/2005/8/layout/hierarchy3"/>
    <dgm:cxn modelId="{28862594-4F4C-B547-A699-EB6FAEE66A1D}" type="presParOf" srcId="{02E86FB2-E74A-A648-A43D-E7C1B5932089}" destId="{63796889-A4E1-E54F-91FC-7E0E00695244}" srcOrd="0" destOrd="0" presId="urn:microsoft.com/office/officeart/2005/8/layout/hierarchy3"/>
    <dgm:cxn modelId="{9AD04DD5-42BE-BD4B-811E-EF7CB9A47E15}" type="presParOf" srcId="{02E86FB2-E74A-A648-A43D-E7C1B5932089}" destId="{7649185C-D668-7247-A1EE-038E7D242939}" srcOrd="1" destOrd="0" presId="urn:microsoft.com/office/officeart/2005/8/layout/hierarchy3"/>
    <dgm:cxn modelId="{3AA845DA-F5E2-BC4C-A7AB-E8C695F48578}" type="presParOf" srcId="{8CF8081F-4188-7F46-BDD1-4621D9035EC6}" destId="{1C724903-9222-AA40-9068-C64AA09CD4C8}" srcOrd="1" destOrd="0" presId="urn:microsoft.com/office/officeart/2005/8/layout/hierarchy3"/>
    <dgm:cxn modelId="{6693487F-08BD-F84E-9677-67BAA9C9D7EA}" type="presParOf" srcId="{1C724903-9222-AA40-9068-C64AA09CD4C8}" destId="{688715FA-C23F-C84E-9000-B87BBD72D933}" srcOrd="0" destOrd="0" presId="urn:microsoft.com/office/officeart/2005/8/layout/hierarchy3"/>
    <dgm:cxn modelId="{7971B338-282E-FB4C-B8E8-69A77D35803F}" type="presParOf" srcId="{1C724903-9222-AA40-9068-C64AA09CD4C8}" destId="{92A43A4C-59C0-A048-8646-42E7AFC26855}" srcOrd="1" destOrd="0" presId="urn:microsoft.com/office/officeart/2005/8/layout/hierarchy3"/>
    <dgm:cxn modelId="{8C660A06-EB92-6F4E-BC13-55C0162A7492}" type="presParOf" srcId="{1C724903-9222-AA40-9068-C64AA09CD4C8}" destId="{C2BAEFCF-E30A-154B-AF20-DFAAEB5F7E3F}" srcOrd="2" destOrd="0" presId="urn:microsoft.com/office/officeart/2005/8/layout/hierarchy3"/>
    <dgm:cxn modelId="{DE721A3A-7B0E-4740-8BC1-2345D4D5561B}" type="presParOf" srcId="{1C724903-9222-AA40-9068-C64AA09CD4C8}" destId="{82E42A95-B3D2-864F-A310-29F40AE2DDA9}" srcOrd="3" destOrd="0" presId="urn:microsoft.com/office/officeart/2005/8/layout/hierarchy3"/>
    <dgm:cxn modelId="{7EA5D320-81F8-0149-B04B-D75F2C7B401C}" type="presParOf" srcId="{1C724903-9222-AA40-9068-C64AA09CD4C8}" destId="{A7D8FDC8-67E2-0043-9C97-A5B47117AB9E}" srcOrd="4" destOrd="0" presId="urn:microsoft.com/office/officeart/2005/8/layout/hierarchy3"/>
    <dgm:cxn modelId="{BBFA94CC-54ED-2047-AE60-CB686AB21650}" type="presParOf" srcId="{1C724903-9222-AA40-9068-C64AA09CD4C8}" destId="{0FBE1B8A-D27A-9743-AC65-2AB353B52E50}" srcOrd="5" destOrd="0" presId="urn:microsoft.com/office/officeart/2005/8/layout/hierarchy3"/>
    <dgm:cxn modelId="{2D8B4D0F-C0E7-7049-80E5-20C93AD0701D}" type="presParOf" srcId="{458CDD33-FBD0-544A-8F2D-9E0127618081}" destId="{313893C5-9EE6-3345-9021-5CA89E11D156}" srcOrd="3" destOrd="0" presId="urn:microsoft.com/office/officeart/2005/8/layout/hierarchy3"/>
    <dgm:cxn modelId="{9C200D0E-2248-F243-9EDA-72AAE53AC3AD}" type="presParOf" srcId="{313893C5-9EE6-3345-9021-5CA89E11D156}" destId="{6A940C23-755B-4145-A128-555DCDBC0D43}" srcOrd="0" destOrd="0" presId="urn:microsoft.com/office/officeart/2005/8/layout/hierarchy3"/>
    <dgm:cxn modelId="{3C81C45B-CABD-364E-A3A0-491C24C6CF2F}" type="presParOf" srcId="{6A940C23-755B-4145-A128-555DCDBC0D43}" destId="{44471C35-12B2-6D47-90D1-492AC43B1774}" srcOrd="0" destOrd="0" presId="urn:microsoft.com/office/officeart/2005/8/layout/hierarchy3"/>
    <dgm:cxn modelId="{ED148D98-4ECB-0E41-9328-86DB02BAE7D5}" type="presParOf" srcId="{6A940C23-755B-4145-A128-555DCDBC0D43}" destId="{23C75785-399F-A74D-AC3A-75FC30649FA3}" srcOrd="1" destOrd="0" presId="urn:microsoft.com/office/officeart/2005/8/layout/hierarchy3"/>
    <dgm:cxn modelId="{C5E3B3FD-DC85-8446-BC66-A1C65AB581FC}" type="presParOf" srcId="{313893C5-9EE6-3345-9021-5CA89E11D156}" destId="{9DF2FB9E-F528-CB44-937E-801AD59F0A97}" srcOrd="1" destOrd="0" presId="urn:microsoft.com/office/officeart/2005/8/layout/hierarchy3"/>
    <dgm:cxn modelId="{C8F921DE-2E19-AB48-A725-DA7E51CB6DBE}" type="presParOf" srcId="{9DF2FB9E-F528-CB44-937E-801AD59F0A97}" destId="{23A88926-88AE-F444-93AA-DF7A9372F76F}" srcOrd="0" destOrd="0" presId="urn:microsoft.com/office/officeart/2005/8/layout/hierarchy3"/>
    <dgm:cxn modelId="{4420537E-DBA6-384C-91F8-0403153C6695}" type="presParOf" srcId="{9DF2FB9E-F528-CB44-937E-801AD59F0A97}" destId="{C7DD938D-DFA3-144B-9E98-FBA0593FDEF6}" srcOrd="1" destOrd="0" presId="urn:microsoft.com/office/officeart/2005/8/layout/hierarchy3"/>
    <dgm:cxn modelId="{13ACDECA-46CA-9340-BD48-F620575F7F49}" type="presParOf" srcId="{9DF2FB9E-F528-CB44-937E-801AD59F0A97}" destId="{F9E93B46-9360-044F-83E8-BBB071385B78}" srcOrd="2" destOrd="0" presId="urn:microsoft.com/office/officeart/2005/8/layout/hierarchy3"/>
    <dgm:cxn modelId="{985903F7-817A-B24D-87B7-1C19DB503B0E}" type="presParOf" srcId="{9DF2FB9E-F528-CB44-937E-801AD59F0A97}" destId="{8AC3A378-1915-B24D-AF6E-67EAF4D6B507}"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5E6ED3-9066-BE46-BC0F-5DEC2846AB0F}" type="doc">
      <dgm:prSet loTypeId="urn:microsoft.com/office/officeart/2005/8/layout/hierarchy3" loCatId="process" qsTypeId="urn:microsoft.com/office/officeart/2005/8/quickstyle/simple2" qsCatId="simple" csTypeId="urn:microsoft.com/office/officeart/2005/8/colors/accent5_2" csCatId="accent5" phldr="1"/>
      <dgm:spPr/>
      <dgm:t>
        <a:bodyPr/>
        <a:lstStyle/>
        <a:p>
          <a:endParaRPr lang="en-US"/>
        </a:p>
      </dgm:t>
    </dgm:pt>
    <dgm:pt modelId="{431DE69F-5FC7-9C4D-A6F9-34AF04DA129A}">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Students</a:t>
          </a:r>
        </a:p>
      </dgm:t>
    </dgm:pt>
    <dgm:pt modelId="{9897B14E-B41B-B247-A800-8CA3F2F68B5C}" type="parTrans" cxnId="{DD833DF8-FD1F-E044-B956-36BF82FD6830}">
      <dgm:prSet/>
      <dgm:spPr/>
      <dgm:t>
        <a:bodyPr/>
        <a:lstStyle/>
        <a:p>
          <a:endParaRPr lang="en-US"/>
        </a:p>
      </dgm:t>
    </dgm:pt>
    <dgm:pt modelId="{A08ADD26-E8C0-624D-B792-0AD3D724ECBC}" type="sibTrans" cxnId="{DD833DF8-FD1F-E044-B956-36BF82FD6830}">
      <dgm:prSet/>
      <dgm:spPr/>
      <dgm:t>
        <a:bodyPr/>
        <a:lstStyle/>
        <a:p>
          <a:endParaRPr lang="en-US"/>
        </a:p>
      </dgm:t>
    </dgm:pt>
    <dgm:pt modelId="{63309BDF-87D1-5947-8715-062BCE7BE22A}">
      <dgm:prSet phldrT="[Text]" custT="1"/>
      <dgm:spPr/>
      <dgm:t>
        <a:bodyPr/>
        <a:lstStyle/>
        <a:p>
          <a:r>
            <a:rPr lang="en-US" sz="1400" dirty="0"/>
            <a:t>Overwhelming choice</a:t>
          </a:r>
        </a:p>
      </dgm:t>
    </dgm:pt>
    <dgm:pt modelId="{56460CA2-8A4C-7341-9E13-1937989584DF}" type="parTrans" cxnId="{4E7D29A8-7E1D-2649-91D7-5AF9F5BD8301}">
      <dgm:prSet/>
      <dgm:spPr/>
      <dgm:t>
        <a:bodyPr/>
        <a:lstStyle/>
        <a:p>
          <a:endParaRPr lang="en-US"/>
        </a:p>
      </dgm:t>
    </dgm:pt>
    <dgm:pt modelId="{EC087745-6DAD-EA49-B393-551EF54E1E76}" type="sibTrans" cxnId="{4E7D29A8-7E1D-2649-91D7-5AF9F5BD8301}">
      <dgm:prSet/>
      <dgm:spPr/>
      <dgm:t>
        <a:bodyPr/>
        <a:lstStyle/>
        <a:p>
          <a:endParaRPr lang="en-US"/>
        </a:p>
      </dgm:t>
    </dgm:pt>
    <dgm:pt modelId="{A4EA1080-E08A-2C46-B80B-3B4F90A6DB78}">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Academics</a:t>
          </a:r>
        </a:p>
      </dgm:t>
    </dgm:pt>
    <dgm:pt modelId="{88AF4379-079B-CB46-8400-44A886451174}" type="parTrans" cxnId="{1869AB6E-F836-C64C-BCA7-2D81AC0B2392}">
      <dgm:prSet/>
      <dgm:spPr/>
      <dgm:t>
        <a:bodyPr/>
        <a:lstStyle/>
        <a:p>
          <a:endParaRPr lang="en-US"/>
        </a:p>
      </dgm:t>
    </dgm:pt>
    <dgm:pt modelId="{DCFED6DC-471D-5042-99E8-3027A853F53F}" type="sibTrans" cxnId="{1869AB6E-F836-C64C-BCA7-2D81AC0B2392}">
      <dgm:prSet/>
      <dgm:spPr/>
      <dgm:t>
        <a:bodyPr/>
        <a:lstStyle/>
        <a:p>
          <a:endParaRPr lang="en-US"/>
        </a:p>
      </dgm:t>
    </dgm:pt>
    <dgm:pt modelId="{7DF74895-FBBE-BF4C-97C5-731D6A2DCA86}">
      <dgm:prSet phldrT="[Text]" custT="1"/>
      <dgm:spPr/>
      <dgm:t>
        <a:bodyPr/>
        <a:lstStyle/>
        <a:p>
          <a:r>
            <a:rPr lang="en-US" sz="1400" dirty="0"/>
            <a:t>Identity</a:t>
          </a:r>
        </a:p>
      </dgm:t>
    </dgm:pt>
    <dgm:pt modelId="{9FBC5D21-3B88-7341-920F-DD8C602FC703}" type="parTrans" cxnId="{666740D6-6933-1A44-8E74-F0A925B3AE0F}">
      <dgm:prSet/>
      <dgm:spPr/>
      <dgm:t>
        <a:bodyPr/>
        <a:lstStyle/>
        <a:p>
          <a:endParaRPr lang="en-US"/>
        </a:p>
      </dgm:t>
    </dgm:pt>
    <dgm:pt modelId="{3DEE5D05-E269-9E4C-B9B6-1B5514E1543A}" type="sibTrans" cxnId="{666740D6-6933-1A44-8E74-F0A925B3AE0F}">
      <dgm:prSet/>
      <dgm:spPr/>
      <dgm:t>
        <a:bodyPr/>
        <a:lstStyle/>
        <a:p>
          <a:endParaRPr lang="en-US"/>
        </a:p>
      </dgm:t>
    </dgm:pt>
    <dgm:pt modelId="{D0572E53-2A92-1D4E-B80D-D805EB7B10D5}">
      <dgm:prSet>
        <dgm:style>
          <a:lnRef idx="3">
            <a:schemeClr val="lt1"/>
          </a:lnRef>
          <a:fillRef idx="1">
            <a:schemeClr val="accent4"/>
          </a:fillRef>
          <a:effectRef idx="1">
            <a:schemeClr val="accent4"/>
          </a:effectRef>
          <a:fontRef idx="minor">
            <a:schemeClr val="lt1"/>
          </a:fontRef>
        </dgm:style>
      </dgm:prSet>
      <dgm:spPr/>
      <dgm:t>
        <a:bodyPr/>
        <a:lstStyle/>
        <a:p>
          <a:r>
            <a:rPr lang="en-US" dirty="0"/>
            <a:t>Institutions</a:t>
          </a:r>
        </a:p>
      </dgm:t>
    </dgm:pt>
    <dgm:pt modelId="{FA0F5FAE-B753-174B-81AB-46FF330EB01B}" type="parTrans" cxnId="{1A558D51-4112-CE4F-B55E-3962B4D2B194}">
      <dgm:prSet/>
      <dgm:spPr/>
      <dgm:t>
        <a:bodyPr/>
        <a:lstStyle/>
        <a:p>
          <a:endParaRPr lang="en-US"/>
        </a:p>
      </dgm:t>
    </dgm:pt>
    <dgm:pt modelId="{1AD7DA68-0E1B-5446-BA95-B00D55AF206B}" type="sibTrans" cxnId="{1A558D51-4112-CE4F-B55E-3962B4D2B194}">
      <dgm:prSet/>
      <dgm:spPr/>
      <dgm:t>
        <a:bodyPr/>
        <a:lstStyle/>
        <a:p>
          <a:endParaRPr lang="en-US"/>
        </a:p>
      </dgm:t>
    </dgm:pt>
    <dgm:pt modelId="{9D926553-DC8D-134D-A830-213DE3C75D56}">
      <dgm:prSet custT="1"/>
      <dgm:spPr/>
      <dgm:t>
        <a:bodyPr/>
        <a:lstStyle/>
        <a:p>
          <a:r>
            <a:rPr lang="en-US" sz="1400" dirty="0"/>
            <a:t>Navigate multiple systems</a:t>
          </a:r>
        </a:p>
      </dgm:t>
    </dgm:pt>
    <dgm:pt modelId="{F8FB89E8-47E3-264C-83CC-D2CDC3CE075F}" type="parTrans" cxnId="{B69D66E6-93A0-DF48-8F17-9DB5A3A94489}">
      <dgm:prSet/>
      <dgm:spPr/>
      <dgm:t>
        <a:bodyPr/>
        <a:lstStyle/>
        <a:p>
          <a:endParaRPr lang="en-US"/>
        </a:p>
      </dgm:t>
    </dgm:pt>
    <dgm:pt modelId="{DF82F83F-2A39-1E44-ABAF-051079B15334}" type="sibTrans" cxnId="{B69D66E6-93A0-DF48-8F17-9DB5A3A94489}">
      <dgm:prSet/>
      <dgm:spPr/>
      <dgm:t>
        <a:bodyPr/>
        <a:lstStyle/>
        <a:p>
          <a:endParaRPr lang="en-US"/>
        </a:p>
      </dgm:t>
    </dgm:pt>
    <dgm:pt modelId="{93999AF4-749B-F14B-B0ED-EE3F99E3E746}">
      <dgm:prSet custT="1"/>
      <dgm:spPr/>
      <dgm:t>
        <a:bodyPr/>
        <a:lstStyle/>
        <a:p>
          <a:r>
            <a:rPr lang="en-US" sz="1400" dirty="0"/>
            <a:t>Sense of belonging</a:t>
          </a:r>
        </a:p>
      </dgm:t>
    </dgm:pt>
    <dgm:pt modelId="{0233E718-3A1A-9E46-8CCC-2EE6706AD9B6}" type="parTrans" cxnId="{B174E6A2-AE78-3346-A024-CCE1EB3EDA15}">
      <dgm:prSet/>
      <dgm:spPr/>
      <dgm:t>
        <a:bodyPr/>
        <a:lstStyle/>
        <a:p>
          <a:endParaRPr lang="en-US"/>
        </a:p>
      </dgm:t>
    </dgm:pt>
    <dgm:pt modelId="{F507222C-046F-0043-8CC5-425F98D9501B}" type="sibTrans" cxnId="{B174E6A2-AE78-3346-A024-CCE1EB3EDA15}">
      <dgm:prSet/>
      <dgm:spPr/>
      <dgm:t>
        <a:bodyPr/>
        <a:lstStyle/>
        <a:p>
          <a:endParaRPr lang="en-US"/>
        </a:p>
      </dgm:t>
    </dgm:pt>
    <dgm:pt modelId="{347676C3-3F38-BF42-B479-20C0A35A3497}">
      <dgm:prSet custT="1"/>
      <dgm:spPr/>
      <dgm:t>
        <a:bodyPr/>
        <a:lstStyle/>
        <a:p>
          <a:r>
            <a:rPr lang="en-US" sz="1400" dirty="0"/>
            <a:t>Market forces steering</a:t>
          </a:r>
        </a:p>
      </dgm:t>
    </dgm:pt>
    <dgm:pt modelId="{1E8E247B-3A5A-FC47-8E63-15D65E62CD3A}" type="parTrans" cxnId="{2A5A4F91-F7A9-C34F-AD00-A76A90D71B90}">
      <dgm:prSet/>
      <dgm:spPr/>
      <dgm:t>
        <a:bodyPr/>
        <a:lstStyle/>
        <a:p>
          <a:endParaRPr lang="en-US"/>
        </a:p>
      </dgm:t>
    </dgm:pt>
    <dgm:pt modelId="{66221660-BE78-7A4E-8A01-16333AD6B746}" type="sibTrans" cxnId="{2A5A4F91-F7A9-C34F-AD00-A76A90D71B90}">
      <dgm:prSet/>
      <dgm:spPr/>
      <dgm:t>
        <a:bodyPr/>
        <a:lstStyle/>
        <a:p>
          <a:endParaRPr lang="en-US"/>
        </a:p>
      </dgm:t>
    </dgm:pt>
    <dgm:pt modelId="{61FF06D5-B9C7-5142-ACAB-215BB90D98C6}">
      <dgm:prSet custT="1"/>
      <dgm:spPr/>
      <dgm:t>
        <a:bodyPr/>
        <a:lstStyle/>
        <a:p>
          <a:r>
            <a:rPr lang="en-US" sz="1400" dirty="0"/>
            <a:t>Cultural</a:t>
          </a:r>
          <a:r>
            <a:rPr lang="en-US" sz="1400" baseline="0" dirty="0"/>
            <a:t> changes required</a:t>
          </a:r>
          <a:endParaRPr lang="en-US" sz="1400" dirty="0"/>
        </a:p>
      </dgm:t>
    </dgm:pt>
    <dgm:pt modelId="{2FDA3B33-163F-7745-8D5B-102B09B27750}" type="parTrans" cxnId="{637FA59E-BC2B-894E-8354-E714A2163E0F}">
      <dgm:prSet/>
      <dgm:spPr/>
      <dgm:t>
        <a:bodyPr/>
        <a:lstStyle/>
        <a:p>
          <a:endParaRPr lang="en-US"/>
        </a:p>
      </dgm:t>
    </dgm:pt>
    <dgm:pt modelId="{49179A48-AB3D-0F4B-8EDD-180DA25B2E7A}" type="sibTrans" cxnId="{637FA59E-BC2B-894E-8354-E714A2163E0F}">
      <dgm:prSet/>
      <dgm:spPr/>
      <dgm:t>
        <a:bodyPr/>
        <a:lstStyle/>
        <a:p>
          <a:endParaRPr lang="en-US"/>
        </a:p>
      </dgm:t>
    </dgm:pt>
    <dgm:pt modelId="{A031B124-0991-F74E-8DDC-8726482BE51F}">
      <dgm:prSet custT="1"/>
      <dgm:spPr/>
      <dgm:t>
        <a:bodyPr/>
        <a:lstStyle/>
        <a:p>
          <a:r>
            <a:rPr lang="en-US" sz="1400" dirty="0"/>
            <a:t>Agency of academics</a:t>
          </a:r>
        </a:p>
      </dgm:t>
    </dgm:pt>
    <dgm:pt modelId="{D63A247A-AFF7-CF44-B6BC-AB3803952529}" type="parTrans" cxnId="{164F6922-1E53-F543-8FCE-507F0DD0FA19}">
      <dgm:prSet/>
      <dgm:spPr/>
      <dgm:t>
        <a:bodyPr/>
        <a:lstStyle/>
        <a:p>
          <a:endParaRPr lang="en-US"/>
        </a:p>
      </dgm:t>
    </dgm:pt>
    <dgm:pt modelId="{8484F7CD-5D69-284D-BE12-B85CB4FF45CA}" type="sibTrans" cxnId="{164F6922-1E53-F543-8FCE-507F0DD0FA19}">
      <dgm:prSet/>
      <dgm:spPr/>
      <dgm:t>
        <a:bodyPr/>
        <a:lstStyle/>
        <a:p>
          <a:endParaRPr lang="en-US"/>
        </a:p>
      </dgm:t>
    </dgm:pt>
    <dgm:pt modelId="{B39795EE-9F37-2545-B57B-BD4D986F53B4}">
      <dgm:prSet>
        <dgm:style>
          <a:lnRef idx="3">
            <a:schemeClr val="lt1"/>
          </a:lnRef>
          <a:fillRef idx="1">
            <a:schemeClr val="accent4"/>
          </a:fillRef>
          <a:effectRef idx="1">
            <a:schemeClr val="accent4"/>
          </a:effectRef>
          <a:fontRef idx="minor">
            <a:schemeClr val="lt1"/>
          </a:fontRef>
        </dgm:style>
      </dgm:prSet>
      <dgm:spPr/>
      <dgm:t>
        <a:bodyPr/>
        <a:lstStyle/>
        <a:p>
          <a:r>
            <a:rPr lang="en-US" dirty="0"/>
            <a:t>Employers</a:t>
          </a:r>
        </a:p>
      </dgm:t>
    </dgm:pt>
    <dgm:pt modelId="{CA7BD57F-0879-A14D-9339-494D56A09F50}" type="parTrans" cxnId="{88AE26B8-892F-8148-A77D-774F70386685}">
      <dgm:prSet/>
      <dgm:spPr/>
      <dgm:t>
        <a:bodyPr/>
        <a:lstStyle/>
        <a:p>
          <a:endParaRPr lang="en-US"/>
        </a:p>
      </dgm:t>
    </dgm:pt>
    <dgm:pt modelId="{243BF9AC-0BD1-D44F-876F-078B430365CB}" type="sibTrans" cxnId="{88AE26B8-892F-8148-A77D-774F70386685}">
      <dgm:prSet/>
      <dgm:spPr/>
      <dgm:t>
        <a:bodyPr/>
        <a:lstStyle/>
        <a:p>
          <a:endParaRPr lang="en-US"/>
        </a:p>
      </dgm:t>
    </dgm:pt>
    <dgm:pt modelId="{F0D652F0-0D3F-4F43-9CC4-56CF6FF19ADD}">
      <dgm:prSet custT="1"/>
      <dgm:spPr/>
      <dgm:t>
        <a:bodyPr/>
        <a:lstStyle/>
        <a:p>
          <a:r>
            <a:rPr lang="en-US" sz="1400" dirty="0"/>
            <a:t>Reputation and confusion</a:t>
          </a:r>
        </a:p>
      </dgm:t>
    </dgm:pt>
    <dgm:pt modelId="{A2E67F96-B632-8843-AAC9-163004AFF36A}" type="parTrans" cxnId="{5D0E5ED2-2416-6B43-B363-614B2A20AB49}">
      <dgm:prSet/>
      <dgm:spPr/>
      <dgm:t>
        <a:bodyPr/>
        <a:lstStyle/>
        <a:p>
          <a:endParaRPr lang="en-US"/>
        </a:p>
      </dgm:t>
    </dgm:pt>
    <dgm:pt modelId="{57DC6872-CE24-964A-BDA4-D0E13B8A8E03}" type="sibTrans" cxnId="{5D0E5ED2-2416-6B43-B363-614B2A20AB49}">
      <dgm:prSet/>
      <dgm:spPr/>
      <dgm:t>
        <a:bodyPr/>
        <a:lstStyle/>
        <a:p>
          <a:endParaRPr lang="en-US"/>
        </a:p>
      </dgm:t>
    </dgm:pt>
    <dgm:pt modelId="{3882052B-E89E-5748-A529-3A8955F19113}">
      <dgm:prSet custT="1"/>
      <dgm:spPr/>
      <dgm:t>
        <a:bodyPr/>
        <a:lstStyle/>
        <a:p>
          <a:r>
            <a:rPr lang="en-US" sz="1400" dirty="0"/>
            <a:t>Issues about Recognition</a:t>
          </a:r>
        </a:p>
      </dgm:t>
    </dgm:pt>
    <dgm:pt modelId="{9C971F6D-3D00-724C-9023-7B7116E79AEC}" type="parTrans" cxnId="{885F8990-8EBA-FE49-9666-897C99250872}">
      <dgm:prSet/>
      <dgm:spPr/>
      <dgm:t>
        <a:bodyPr/>
        <a:lstStyle/>
        <a:p>
          <a:endParaRPr lang="en-US"/>
        </a:p>
      </dgm:t>
    </dgm:pt>
    <dgm:pt modelId="{7B558AA1-2362-0C4F-A4A6-B01FE5FCBDB4}" type="sibTrans" cxnId="{885F8990-8EBA-FE49-9666-897C99250872}">
      <dgm:prSet/>
      <dgm:spPr/>
      <dgm:t>
        <a:bodyPr/>
        <a:lstStyle/>
        <a:p>
          <a:endParaRPr lang="en-US"/>
        </a:p>
      </dgm:t>
    </dgm:pt>
    <dgm:pt modelId="{3F12361B-AC19-8941-A4CA-11D62A2A5442}">
      <dgm:prSet custT="1"/>
      <dgm:spPr/>
      <dgm:t>
        <a:bodyPr/>
        <a:lstStyle/>
        <a:p>
          <a:r>
            <a:rPr lang="en-US" sz="1400" dirty="0"/>
            <a:t>Narrow education</a:t>
          </a:r>
        </a:p>
      </dgm:t>
    </dgm:pt>
    <dgm:pt modelId="{1F24E344-8AEA-B846-92DE-E99C66C0C91F}" type="parTrans" cxnId="{F1DAB028-5676-7A48-96AC-B79A124F34FC}">
      <dgm:prSet/>
      <dgm:spPr/>
      <dgm:t>
        <a:bodyPr/>
        <a:lstStyle/>
        <a:p>
          <a:endParaRPr lang="en-US"/>
        </a:p>
      </dgm:t>
    </dgm:pt>
    <dgm:pt modelId="{AF58FE65-C3DC-8243-9F14-F07CDD8071F0}" type="sibTrans" cxnId="{F1DAB028-5676-7A48-96AC-B79A124F34FC}">
      <dgm:prSet/>
      <dgm:spPr/>
      <dgm:t>
        <a:bodyPr/>
        <a:lstStyle/>
        <a:p>
          <a:endParaRPr lang="en-US"/>
        </a:p>
      </dgm:t>
    </dgm:pt>
    <dgm:pt modelId="{D9C98790-4EEE-4D4F-8BCD-E36953B1CB73}">
      <dgm:prSet custT="1"/>
      <dgm:spPr/>
      <dgm:t>
        <a:bodyPr/>
        <a:lstStyle/>
        <a:p>
          <a:r>
            <a:rPr lang="en-US" sz="1400" dirty="0"/>
            <a:t>Requires technical infrastructure</a:t>
          </a:r>
        </a:p>
      </dgm:t>
    </dgm:pt>
    <dgm:pt modelId="{FE88310B-C9E3-4B44-AB50-568001005208}" type="parTrans" cxnId="{0C5B5CF4-AE4B-784F-AAA9-EB91F3FEA369}">
      <dgm:prSet/>
      <dgm:spPr/>
      <dgm:t>
        <a:bodyPr/>
        <a:lstStyle/>
        <a:p>
          <a:endParaRPr lang="en-US"/>
        </a:p>
      </dgm:t>
    </dgm:pt>
    <dgm:pt modelId="{247F8966-2EFC-774D-9FDE-50FF2C510E29}" type="sibTrans" cxnId="{0C5B5CF4-AE4B-784F-AAA9-EB91F3FEA369}">
      <dgm:prSet/>
      <dgm:spPr/>
      <dgm:t>
        <a:bodyPr/>
        <a:lstStyle/>
        <a:p>
          <a:endParaRPr lang="en-US"/>
        </a:p>
      </dgm:t>
    </dgm:pt>
    <dgm:pt modelId="{56803CF3-DAE0-5B4C-A6F4-E68DECE48C9F}">
      <dgm:prSet custT="1"/>
      <dgm:spPr/>
      <dgm:t>
        <a:bodyPr/>
        <a:lstStyle/>
        <a:p>
          <a:r>
            <a:rPr lang="en-US" sz="1400" dirty="0"/>
            <a:t>Value of degree questioned</a:t>
          </a:r>
        </a:p>
      </dgm:t>
    </dgm:pt>
    <dgm:pt modelId="{D8FA7084-6494-9B4B-AC87-09E308A000BF}" type="parTrans" cxnId="{AF291F22-733A-C44E-A30E-C70337EBE04B}">
      <dgm:prSet/>
      <dgm:spPr/>
      <dgm:t>
        <a:bodyPr/>
        <a:lstStyle/>
        <a:p>
          <a:endParaRPr lang="en-US"/>
        </a:p>
      </dgm:t>
    </dgm:pt>
    <dgm:pt modelId="{01263474-B070-DC42-A3BC-CF22A74751B9}" type="sibTrans" cxnId="{AF291F22-733A-C44E-A30E-C70337EBE04B}">
      <dgm:prSet/>
      <dgm:spPr/>
      <dgm:t>
        <a:bodyPr/>
        <a:lstStyle/>
        <a:p>
          <a:endParaRPr lang="en-US"/>
        </a:p>
      </dgm:t>
    </dgm:pt>
    <dgm:pt modelId="{458CDD33-FBD0-544A-8F2D-9E0127618081}" type="pres">
      <dgm:prSet presAssocID="{205E6ED3-9066-BE46-BC0F-5DEC2846AB0F}" presName="diagram" presStyleCnt="0">
        <dgm:presLayoutVars>
          <dgm:chPref val="1"/>
          <dgm:dir/>
          <dgm:animOne val="branch"/>
          <dgm:animLvl val="lvl"/>
          <dgm:resizeHandles/>
        </dgm:presLayoutVars>
      </dgm:prSet>
      <dgm:spPr/>
    </dgm:pt>
    <dgm:pt modelId="{EB1F2B8D-C1A9-FC4D-A646-3553B17378B4}" type="pres">
      <dgm:prSet presAssocID="{431DE69F-5FC7-9C4D-A6F9-34AF04DA129A}" presName="root" presStyleCnt="0"/>
      <dgm:spPr/>
    </dgm:pt>
    <dgm:pt modelId="{3430DF43-0005-3E4D-943E-8724ABE9782F}" type="pres">
      <dgm:prSet presAssocID="{431DE69F-5FC7-9C4D-A6F9-34AF04DA129A}" presName="rootComposite" presStyleCnt="0"/>
      <dgm:spPr/>
    </dgm:pt>
    <dgm:pt modelId="{5E280784-B5C7-8040-8C35-485FA3CE0AF5}" type="pres">
      <dgm:prSet presAssocID="{431DE69F-5FC7-9C4D-A6F9-34AF04DA129A}" presName="rootText" presStyleLbl="node1" presStyleIdx="0" presStyleCnt="4"/>
      <dgm:spPr/>
    </dgm:pt>
    <dgm:pt modelId="{740A3B4C-A79E-154C-AB5B-3F2B25C468F0}" type="pres">
      <dgm:prSet presAssocID="{431DE69F-5FC7-9C4D-A6F9-34AF04DA129A}" presName="rootConnector" presStyleLbl="node1" presStyleIdx="0" presStyleCnt="4"/>
      <dgm:spPr/>
    </dgm:pt>
    <dgm:pt modelId="{9F27C697-1ACC-0342-8C4A-573A491FD52F}" type="pres">
      <dgm:prSet presAssocID="{431DE69F-5FC7-9C4D-A6F9-34AF04DA129A}" presName="childShape" presStyleCnt="0"/>
      <dgm:spPr/>
    </dgm:pt>
    <dgm:pt modelId="{289443CA-3C73-E244-B60D-DF258B257544}" type="pres">
      <dgm:prSet presAssocID="{56460CA2-8A4C-7341-9E13-1937989584DF}" presName="Name13" presStyleLbl="parChTrans1D2" presStyleIdx="0" presStyleCnt="12"/>
      <dgm:spPr/>
    </dgm:pt>
    <dgm:pt modelId="{20041DF0-B232-A645-9FD9-ACCB635C0BD8}" type="pres">
      <dgm:prSet presAssocID="{63309BDF-87D1-5947-8715-062BCE7BE22A}" presName="childText" presStyleLbl="bgAcc1" presStyleIdx="0" presStyleCnt="12">
        <dgm:presLayoutVars>
          <dgm:bulletEnabled val="1"/>
        </dgm:presLayoutVars>
      </dgm:prSet>
      <dgm:spPr/>
    </dgm:pt>
    <dgm:pt modelId="{7CE71D4D-53F3-DF4B-8430-E9F4AF9AA87A}" type="pres">
      <dgm:prSet presAssocID="{F8FB89E8-47E3-264C-83CC-D2CDC3CE075F}" presName="Name13" presStyleLbl="parChTrans1D2" presStyleIdx="1" presStyleCnt="12"/>
      <dgm:spPr/>
    </dgm:pt>
    <dgm:pt modelId="{8557D4B3-B747-D145-8613-DEEC8521EB5C}" type="pres">
      <dgm:prSet presAssocID="{9D926553-DC8D-134D-A830-213DE3C75D56}" presName="childText" presStyleLbl="bgAcc1" presStyleIdx="1" presStyleCnt="12">
        <dgm:presLayoutVars>
          <dgm:bulletEnabled val="1"/>
        </dgm:presLayoutVars>
      </dgm:prSet>
      <dgm:spPr/>
    </dgm:pt>
    <dgm:pt modelId="{70191761-6F84-E34C-88D2-F65461AE86F7}" type="pres">
      <dgm:prSet presAssocID="{0233E718-3A1A-9E46-8CCC-2EE6706AD9B6}" presName="Name13" presStyleLbl="parChTrans1D2" presStyleIdx="2" presStyleCnt="12"/>
      <dgm:spPr/>
    </dgm:pt>
    <dgm:pt modelId="{7C2E6D8E-C79C-C340-981E-2104F027D92E}" type="pres">
      <dgm:prSet presAssocID="{93999AF4-749B-F14B-B0ED-EE3F99E3E746}" presName="childText" presStyleLbl="bgAcc1" presStyleIdx="2" presStyleCnt="12">
        <dgm:presLayoutVars>
          <dgm:bulletEnabled val="1"/>
        </dgm:presLayoutVars>
      </dgm:prSet>
      <dgm:spPr/>
    </dgm:pt>
    <dgm:pt modelId="{2602EA47-D3B7-3342-9A37-81BAA0CB5334}" type="pres">
      <dgm:prSet presAssocID="{1F24E344-8AEA-B846-92DE-E99C66C0C91F}" presName="Name13" presStyleLbl="parChTrans1D2" presStyleIdx="3" presStyleCnt="12"/>
      <dgm:spPr/>
    </dgm:pt>
    <dgm:pt modelId="{EC469605-332B-794B-80DA-782B53B478DB}" type="pres">
      <dgm:prSet presAssocID="{3F12361B-AC19-8941-A4CA-11D62A2A5442}" presName="childText" presStyleLbl="bgAcc1" presStyleIdx="3" presStyleCnt="12">
        <dgm:presLayoutVars>
          <dgm:bulletEnabled val="1"/>
        </dgm:presLayoutVars>
      </dgm:prSet>
      <dgm:spPr/>
    </dgm:pt>
    <dgm:pt modelId="{A0E43F4F-F2B4-5C4F-AE97-5184D83FBDB8}" type="pres">
      <dgm:prSet presAssocID="{A4EA1080-E08A-2C46-B80B-3B4F90A6DB78}" presName="root" presStyleCnt="0"/>
      <dgm:spPr/>
    </dgm:pt>
    <dgm:pt modelId="{6BEF8833-912D-F248-A2BA-B8A68A3B0686}" type="pres">
      <dgm:prSet presAssocID="{A4EA1080-E08A-2C46-B80B-3B4F90A6DB78}" presName="rootComposite" presStyleCnt="0"/>
      <dgm:spPr/>
    </dgm:pt>
    <dgm:pt modelId="{7B7B53CA-B245-7A4D-9F3F-8846209EA688}" type="pres">
      <dgm:prSet presAssocID="{A4EA1080-E08A-2C46-B80B-3B4F90A6DB78}" presName="rootText" presStyleLbl="node1" presStyleIdx="1" presStyleCnt="4"/>
      <dgm:spPr/>
    </dgm:pt>
    <dgm:pt modelId="{C4B276A5-13BA-1143-B45F-57D7BC0160AB}" type="pres">
      <dgm:prSet presAssocID="{A4EA1080-E08A-2C46-B80B-3B4F90A6DB78}" presName="rootConnector" presStyleLbl="node1" presStyleIdx="1" presStyleCnt="4"/>
      <dgm:spPr/>
    </dgm:pt>
    <dgm:pt modelId="{024D7F33-93C9-BF45-BE0D-A5E48CA44096}" type="pres">
      <dgm:prSet presAssocID="{A4EA1080-E08A-2C46-B80B-3B4F90A6DB78}" presName="childShape" presStyleCnt="0"/>
      <dgm:spPr/>
    </dgm:pt>
    <dgm:pt modelId="{45FDFF21-AEA2-7741-A60C-B7084BE270B7}" type="pres">
      <dgm:prSet presAssocID="{9FBC5D21-3B88-7341-920F-DD8C602FC703}" presName="Name13" presStyleLbl="parChTrans1D2" presStyleIdx="4" presStyleCnt="12"/>
      <dgm:spPr/>
    </dgm:pt>
    <dgm:pt modelId="{D9A7DB47-CFC0-4D4F-9AFB-55D29AC9BBAE}" type="pres">
      <dgm:prSet presAssocID="{7DF74895-FBBE-BF4C-97C5-731D6A2DCA86}" presName="childText" presStyleLbl="bgAcc1" presStyleIdx="4" presStyleCnt="12">
        <dgm:presLayoutVars>
          <dgm:bulletEnabled val="1"/>
        </dgm:presLayoutVars>
      </dgm:prSet>
      <dgm:spPr/>
    </dgm:pt>
    <dgm:pt modelId="{AC947D4D-7F33-3342-A76F-9C6374B94391}" type="pres">
      <dgm:prSet presAssocID="{D63A247A-AFF7-CF44-B6BC-AB3803952529}" presName="Name13" presStyleLbl="parChTrans1D2" presStyleIdx="5" presStyleCnt="12"/>
      <dgm:spPr/>
    </dgm:pt>
    <dgm:pt modelId="{3DDD08AE-BB7E-8F48-B0FD-FD076ED2EAE6}" type="pres">
      <dgm:prSet presAssocID="{A031B124-0991-F74E-8DDC-8726482BE51F}" presName="childText" presStyleLbl="bgAcc1" presStyleIdx="5" presStyleCnt="12">
        <dgm:presLayoutVars>
          <dgm:bulletEnabled val="1"/>
        </dgm:presLayoutVars>
      </dgm:prSet>
      <dgm:spPr/>
    </dgm:pt>
    <dgm:pt modelId="{8CF8081F-4188-7F46-BDD1-4621D9035EC6}" type="pres">
      <dgm:prSet presAssocID="{D0572E53-2A92-1D4E-B80D-D805EB7B10D5}" presName="root" presStyleCnt="0"/>
      <dgm:spPr/>
    </dgm:pt>
    <dgm:pt modelId="{02E86FB2-E74A-A648-A43D-E7C1B5932089}" type="pres">
      <dgm:prSet presAssocID="{D0572E53-2A92-1D4E-B80D-D805EB7B10D5}" presName="rootComposite" presStyleCnt="0"/>
      <dgm:spPr/>
    </dgm:pt>
    <dgm:pt modelId="{63796889-A4E1-E54F-91FC-7E0E00695244}" type="pres">
      <dgm:prSet presAssocID="{D0572E53-2A92-1D4E-B80D-D805EB7B10D5}" presName="rootText" presStyleLbl="node1" presStyleIdx="2" presStyleCnt="4"/>
      <dgm:spPr/>
    </dgm:pt>
    <dgm:pt modelId="{7649185C-D668-7247-A1EE-038E7D242939}" type="pres">
      <dgm:prSet presAssocID="{D0572E53-2A92-1D4E-B80D-D805EB7B10D5}" presName="rootConnector" presStyleLbl="node1" presStyleIdx="2" presStyleCnt="4"/>
      <dgm:spPr/>
    </dgm:pt>
    <dgm:pt modelId="{1C724903-9222-AA40-9068-C64AA09CD4C8}" type="pres">
      <dgm:prSet presAssocID="{D0572E53-2A92-1D4E-B80D-D805EB7B10D5}" presName="childShape" presStyleCnt="0"/>
      <dgm:spPr/>
    </dgm:pt>
    <dgm:pt modelId="{688715FA-C23F-C84E-9000-B87BBD72D933}" type="pres">
      <dgm:prSet presAssocID="{1E8E247B-3A5A-FC47-8E63-15D65E62CD3A}" presName="Name13" presStyleLbl="parChTrans1D2" presStyleIdx="6" presStyleCnt="12"/>
      <dgm:spPr/>
    </dgm:pt>
    <dgm:pt modelId="{92A43A4C-59C0-A048-8646-42E7AFC26855}" type="pres">
      <dgm:prSet presAssocID="{347676C3-3F38-BF42-B479-20C0A35A3497}" presName="childText" presStyleLbl="bgAcc1" presStyleIdx="6" presStyleCnt="12">
        <dgm:presLayoutVars>
          <dgm:bulletEnabled val="1"/>
        </dgm:presLayoutVars>
      </dgm:prSet>
      <dgm:spPr/>
    </dgm:pt>
    <dgm:pt modelId="{2E6453F3-3173-A14C-9C4D-B4BCD5806E6A}" type="pres">
      <dgm:prSet presAssocID="{D8FA7084-6494-9B4B-AC87-09E308A000BF}" presName="Name13" presStyleLbl="parChTrans1D2" presStyleIdx="7" presStyleCnt="12"/>
      <dgm:spPr/>
    </dgm:pt>
    <dgm:pt modelId="{062CC691-7AE5-D845-B339-FB4B3AE9841F}" type="pres">
      <dgm:prSet presAssocID="{56803CF3-DAE0-5B4C-A6F4-E68DECE48C9F}" presName="childText" presStyleLbl="bgAcc1" presStyleIdx="7" presStyleCnt="12">
        <dgm:presLayoutVars>
          <dgm:bulletEnabled val="1"/>
        </dgm:presLayoutVars>
      </dgm:prSet>
      <dgm:spPr/>
    </dgm:pt>
    <dgm:pt modelId="{C2BAEFCF-E30A-154B-AF20-DFAAEB5F7E3F}" type="pres">
      <dgm:prSet presAssocID="{2FDA3B33-163F-7745-8D5B-102B09B27750}" presName="Name13" presStyleLbl="parChTrans1D2" presStyleIdx="8" presStyleCnt="12"/>
      <dgm:spPr/>
    </dgm:pt>
    <dgm:pt modelId="{82E42A95-B3D2-864F-A310-29F40AE2DDA9}" type="pres">
      <dgm:prSet presAssocID="{61FF06D5-B9C7-5142-ACAB-215BB90D98C6}" presName="childText" presStyleLbl="bgAcc1" presStyleIdx="8" presStyleCnt="12">
        <dgm:presLayoutVars>
          <dgm:bulletEnabled val="1"/>
        </dgm:presLayoutVars>
      </dgm:prSet>
      <dgm:spPr/>
    </dgm:pt>
    <dgm:pt modelId="{ED38C348-2252-2347-86B4-7A4FAE70223A}" type="pres">
      <dgm:prSet presAssocID="{FE88310B-C9E3-4B44-AB50-568001005208}" presName="Name13" presStyleLbl="parChTrans1D2" presStyleIdx="9" presStyleCnt="12"/>
      <dgm:spPr/>
    </dgm:pt>
    <dgm:pt modelId="{79857BAE-F826-7B47-8592-C589A149D205}" type="pres">
      <dgm:prSet presAssocID="{D9C98790-4EEE-4D4F-8BCD-E36953B1CB73}" presName="childText" presStyleLbl="bgAcc1" presStyleIdx="9" presStyleCnt="12">
        <dgm:presLayoutVars>
          <dgm:bulletEnabled val="1"/>
        </dgm:presLayoutVars>
      </dgm:prSet>
      <dgm:spPr/>
    </dgm:pt>
    <dgm:pt modelId="{EBB1B37A-1D97-844D-AB96-E37C04B98D31}" type="pres">
      <dgm:prSet presAssocID="{B39795EE-9F37-2545-B57B-BD4D986F53B4}" presName="root" presStyleCnt="0"/>
      <dgm:spPr/>
    </dgm:pt>
    <dgm:pt modelId="{8237FD47-CAC0-2040-9DE5-2C8D02330B8E}" type="pres">
      <dgm:prSet presAssocID="{B39795EE-9F37-2545-B57B-BD4D986F53B4}" presName="rootComposite" presStyleCnt="0"/>
      <dgm:spPr/>
    </dgm:pt>
    <dgm:pt modelId="{44B255D9-E8D0-964E-9DF1-1FA26E217771}" type="pres">
      <dgm:prSet presAssocID="{B39795EE-9F37-2545-B57B-BD4D986F53B4}" presName="rootText" presStyleLbl="node1" presStyleIdx="3" presStyleCnt="4"/>
      <dgm:spPr/>
    </dgm:pt>
    <dgm:pt modelId="{7728267D-5C3D-6841-B913-4DBDEEAE057C}" type="pres">
      <dgm:prSet presAssocID="{B39795EE-9F37-2545-B57B-BD4D986F53B4}" presName="rootConnector" presStyleLbl="node1" presStyleIdx="3" presStyleCnt="4"/>
      <dgm:spPr/>
    </dgm:pt>
    <dgm:pt modelId="{FAD14518-14D7-C348-8050-09F9B4D8468C}" type="pres">
      <dgm:prSet presAssocID="{B39795EE-9F37-2545-B57B-BD4D986F53B4}" presName="childShape" presStyleCnt="0"/>
      <dgm:spPr/>
    </dgm:pt>
    <dgm:pt modelId="{2B4721A5-D337-8548-8A9D-989AA130436E}" type="pres">
      <dgm:prSet presAssocID="{A2E67F96-B632-8843-AAC9-163004AFF36A}" presName="Name13" presStyleLbl="parChTrans1D2" presStyleIdx="10" presStyleCnt="12"/>
      <dgm:spPr/>
    </dgm:pt>
    <dgm:pt modelId="{5E51AAAC-8C9D-D74A-919B-FD7A9360D60E}" type="pres">
      <dgm:prSet presAssocID="{F0D652F0-0D3F-4F43-9CC4-56CF6FF19ADD}" presName="childText" presStyleLbl="bgAcc1" presStyleIdx="10" presStyleCnt="12">
        <dgm:presLayoutVars>
          <dgm:bulletEnabled val="1"/>
        </dgm:presLayoutVars>
      </dgm:prSet>
      <dgm:spPr/>
    </dgm:pt>
    <dgm:pt modelId="{C2D2F3F7-60AD-9E4B-B495-DFB3284D6807}" type="pres">
      <dgm:prSet presAssocID="{9C971F6D-3D00-724C-9023-7B7116E79AEC}" presName="Name13" presStyleLbl="parChTrans1D2" presStyleIdx="11" presStyleCnt="12"/>
      <dgm:spPr/>
    </dgm:pt>
    <dgm:pt modelId="{022D0F50-E4F8-EE41-B72B-377E616196A6}" type="pres">
      <dgm:prSet presAssocID="{3882052B-E89E-5748-A529-3A8955F19113}" presName="childText" presStyleLbl="bgAcc1" presStyleIdx="11" presStyleCnt="12" custLinFactNeighborY="1454">
        <dgm:presLayoutVars>
          <dgm:bulletEnabled val="1"/>
        </dgm:presLayoutVars>
      </dgm:prSet>
      <dgm:spPr/>
    </dgm:pt>
  </dgm:ptLst>
  <dgm:cxnLst>
    <dgm:cxn modelId="{C8978A1C-6CCF-4B4A-A1FE-27CB9E555533}" type="presOf" srcId="{D0572E53-2A92-1D4E-B80D-D805EB7B10D5}" destId="{63796889-A4E1-E54F-91FC-7E0E00695244}" srcOrd="0" destOrd="0" presId="urn:microsoft.com/office/officeart/2005/8/layout/hierarchy3"/>
    <dgm:cxn modelId="{1844FE1C-F760-6341-906A-3CBADCEABAB5}" type="presOf" srcId="{D63A247A-AFF7-CF44-B6BC-AB3803952529}" destId="{AC947D4D-7F33-3342-A76F-9C6374B94391}" srcOrd="0" destOrd="0" presId="urn:microsoft.com/office/officeart/2005/8/layout/hierarchy3"/>
    <dgm:cxn modelId="{AF291F22-733A-C44E-A30E-C70337EBE04B}" srcId="{D0572E53-2A92-1D4E-B80D-D805EB7B10D5}" destId="{56803CF3-DAE0-5B4C-A6F4-E68DECE48C9F}" srcOrd="1" destOrd="0" parTransId="{D8FA7084-6494-9B4B-AC87-09E308A000BF}" sibTransId="{01263474-B070-DC42-A3BC-CF22A74751B9}"/>
    <dgm:cxn modelId="{164F6922-1E53-F543-8FCE-507F0DD0FA19}" srcId="{A4EA1080-E08A-2C46-B80B-3B4F90A6DB78}" destId="{A031B124-0991-F74E-8DDC-8726482BE51F}" srcOrd="1" destOrd="0" parTransId="{D63A247A-AFF7-CF44-B6BC-AB3803952529}" sibTransId="{8484F7CD-5D69-284D-BE12-B85CB4FF45CA}"/>
    <dgm:cxn modelId="{AE368624-BFAD-7C49-8D15-B18DF19A2B82}" type="presOf" srcId="{431DE69F-5FC7-9C4D-A6F9-34AF04DA129A}" destId="{740A3B4C-A79E-154C-AB5B-3F2B25C468F0}" srcOrd="1" destOrd="0" presId="urn:microsoft.com/office/officeart/2005/8/layout/hierarchy3"/>
    <dgm:cxn modelId="{DAB9F527-D29B-F64E-B0B9-BCFB0A1A5F3B}" type="presOf" srcId="{9D926553-DC8D-134D-A830-213DE3C75D56}" destId="{8557D4B3-B747-D145-8613-DEEC8521EB5C}" srcOrd="0" destOrd="0" presId="urn:microsoft.com/office/officeart/2005/8/layout/hierarchy3"/>
    <dgm:cxn modelId="{F1DAB028-5676-7A48-96AC-B79A124F34FC}" srcId="{431DE69F-5FC7-9C4D-A6F9-34AF04DA129A}" destId="{3F12361B-AC19-8941-A4CA-11D62A2A5442}" srcOrd="3" destOrd="0" parTransId="{1F24E344-8AEA-B846-92DE-E99C66C0C91F}" sibTransId="{AF58FE65-C3DC-8243-9F14-F07CDD8071F0}"/>
    <dgm:cxn modelId="{F15F192A-45AE-C54A-96B9-16DE96CD4732}" type="presOf" srcId="{205E6ED3-9066-BE46-BC0F-5DEC2846AB0F}" destId="{458CDD33-FBD0-544A-8F2D-9E0127618081}" srcOrd="0" destOrd="0" presId="urn:microsoft.com/office/officeart/2005/8/layout/hierarchy3"/>
    <dgm:cxn modelId="{00F9DA2A-8855-6C4D-9243-71792EE84524}" type="presOf" srcId="{F0D652F0-0D3F-4F43-9CC4-56CF6FF19ADD}" destId="{5E51AAAC-8C9D-D74A-919B-FD7A9360D60E}" srcOrd="0" destOrd="0" presId="urn:microsoft.com/office/officeart/2005/8/layout/hierarchy3"/>
    <dgm:cxn modelId="{AF0A4C32-EA12-3547-9371-4F52B229EA5F}" type="presOf" srcId="{93999AF4-749B-F14B-B0ED-EE3F99E3E746}" destId="{7C2E6D8E-C79C-C340-981E-2104F027D92E}" srcOrd="0" destOrd="0" presId="urn:microsoft.com/office/officeart/2005/8/layout/hierarchy3"/>
    <dgm:cxn modelId="{FCF63137-BA2C-3E4C-82FD-93F1E2CE2C54}" type="presOf" srcId="{B39795EE-9F37-2545-B57B-BD4D986F53B4}" destId="{44B255D9-E8D0-964E-9DF1-1FA26E217771}" srcOrd="0" destOrd="0" presId="urn:microsoft.com/office/officeart/2005/8/layout/hierarchy3"/>
    <dgm:cxn modelId="{68A66937-0B11-B441-8380-88ABDD655B2A}" type="presOf" srcId="{347676C3-3F38-BF42-B479-20C0A35A3497}" destId="{92A43A4C-59C0-A048-8646-42E7AFC26855}" srcOrd="0" destOrd="0" presId="urn:microsoft.com/office/officeart/2005/8/layout/hierarchy3"/>
    <dgm:cxn modelId="{99E4393A-507A-8844-A7A2-CF41160AD7E7}" type="presOf" srcId="{3882052B-E89E-5748-A529-3A8955F19113}" destId="{022D0F50-E4F8-EE41-B72B-377E616196A6}" srcOrd="0" destOrd="0" presId="urn:microsoft.com/office/officeart/2005/8/layout/hierarchy3"/>
    <dgm:cxn modelId="{A363CD3B-2FD9-D247-B6DD-B7DC0EF5836C}" type="presOf" srcId="{A031B124-0991-F74E-8DDC-8726482BE51F}" destId="{3DDD08AE-BB7E-8F48-B0FD-FD076ED2EAE6}" srcOrd="0" destOrd="0" presId="urn:microsoft.com/office/officeart/2005/8/layout/hierarchy3"/>
    <dgm:cxn modelId="{75BB4540-F8A1-3048-A2F5-F9D6602C50B0}" type="presOf" srcId="{B39795EE-9F37-2545-B57B-BD4D986F53B4}" destId="{7728267D-5C3D-6841-B913-4DBDEEAE057C}" srcOrd="1" destOrd="0" presId="urn:microsoft.com/office/officeart/2005/8/layout/hierarchy3"/>
    <dgm:cxn modelId="{B7091746-345A-6A4E-9814-4037284AAE6D}" type="presOf" srcId="{7DF74895-FBBE-BF4C-97C5-731D6A2DCA86}" destId="{D9A7DB47-CFC0-4D4F-9AFB-55D29AC9BBAE}" srcOrd="0" destOrd="0" presId="urn:microsoft.com/office/officeart/2005/8/layout/hierarchy3"/>
    <dgm:cxn modelId="{1A558D51-4112-CE4F-B55E-3962B4D2B194}" srcId="{205E6ED3-9066-BE46-BC0F-5DEC2846AB0F}" destId="{D0572E53-2A92-1D4E-B80D-D805EB7B10D5}" srcOrd="2" destOrd="0" parTransId="{FA0F5FAE-B753-174B-81AB-46FF330EB01B}" sibTransId="{1AD7DA68-0E1B-5446-BA95-B00D55AF206B}"/>
    <dgm:cxn modelId="{48E0275F-439C-E849-8D31-74E30C73E2F4}" type="presOf" srcId="{56460CA2-8A4C-7341-9E13-1937989584DF}" destId="{289443CA-3C73-E244-B60D-DF258B257544}" srcOrd="0" destOrd="0" presId="urn:microsoft.com/office/officeart/2005/8/layout/hierarchy3"/>
    <dgm:cxn modelId="{1409A55F-6393-5E40-A0E7-F30AB5F46E84}" type="presOf" srcId="{D8FA7084-6494-9B4B-AC87-09E308A000BF}" destId="{2E6453F3-3173-A14C-9C4D-B4BCD5806E6A}" srcOrd="0" destOrd="0" presId="urn:microsoft.com/office/officeart/2005/8/layout/hierarchy3"/>
    <dgm:cxn modelId="{C46F7363-CADF-D140-8328-F3CC5BCCCCD7}" type="presOf" srcId="{A2E67F96-B632-8843-AAC9-163004AFF36A}" destId="{2B4721A5-D337-8548-8A9D-989AA130436E}" srcOrd="0" destOrd="0" presId="urn:microsoft.com/office/officeart/2005/8/layout/hierarchy3"/>
    <dgm:cxn modelId="{A7988D6D-B153-6645-9856-FAC754DCBADD}" type="presOf" srcId="{3F12361B-AC19-8941-A4CA-11D62A2A5442}" destId="{EC469605-332B-794B-80DA-782B53B478DB}" srcOrd="0" destOrd="0" presId="urn:microsoft.com/office/officeart/2005/8/layout/hierarchy3"/>
    <dgm:cxn modelId="{1869AB6E-F836-C64C-BCA7-2D81AC0B2392}" srcId="{205E6ED3-9066-BE46-BC0F-5DEC2846AB0F}" destId="{A4EA1080-E08A-2C46-B80B-3B4F90A6DB78}" srcOrd="1" destOrd="0" parTransId="{88AF4379-079B-CB46-8400-44A886451174}" sibTransId="{DCFED6DC-471D-5042-99E8-3027A853F53F}"/>
    <dgm:cxn modelId="{885F8990-8EBA-FE49-9666-897C99250872}" srcId="{B39795EE-9F37-2545-B57B-BD4D986F53B4}" destId="{3882052B-E89E-5748-A529-3A8955F19113}" srcOrd="1" destOrd="0" parTransId="{9C971F6D-3D00-724C-9023-7B7116E79AEC}" sibTransId="{7B558AA1-2362-0C4F-A4A6-B01FE5FCBDB4}"/>
    <dgm:cxn modelId="{2A5A4F91-F7A9-C34F-AD00-A76A90D71B90}" srcId="{D0572E53-2A92-1D4E-B80D-D805EB7B10D5}" destId="{347676C3-3F38-BF42-B479-20C0A35A3497}" srcOrd="0" destOrd="0" parTransId="{1E8E247B-3A5A-FC47-8E63-15D65E62CD3A}" sibTransId="{66221660-BE78-7A4E-8A01-16333AD6B746}"/>
    <dgm:cxn modelId="{23E03594-6714-7D4D-8C01-4F7AF74CE9BD}" type="presOf" srcId="{9FBC5D21-3B88-7341-920F-DD8C602FC703}" destId="{45FDFF21-AEA2-7741-A60C-B7084BE270B7}" srcOrd="0" destOrd="0" presId="urn:microsoft.com/office/officeart/2005/8/layout/hierarchy3"/>
    <dgm:cxn modelId="{5FCD849B-EEFE-334F-9025-BE35BE56D02B}" type="presOf" srcId="{61FF06D5-B9C7-5142-ACAB-215BB90D98C6}" destId="{82E42A95-B3D2-864F-A310-29F40AE2DDA9}" srcOrd="0" destOrd="0" presId="urn:microsoft.com/office/officeart/2005/8/layout/hierarchy3"/>
    <dgm:cxn modelId="{637FA59E-BC2B-894E-8354-E714A2163E0F}" srcId="{D0572E53-2A92-1D4E-B80D-D805EB7B10D5}" destId="{61FF06D5-B9C7-5142-ACAB-215BB90D98C6}" srcOrd="2" destOrd="0" parTransId="{2FDA3B33-163F-7745-8D5B-102B09B27750}" sibTransId="{49179A48-AB3D-0F4B-8EDD-180DA25B2E7A}"/>
    <dgm:cxn modelId="{B174E6A2-AE78-3346-A024-CCE1EB3EDA15}" srcId="{431DE69F-5FC7-9C4D-A6F9-34AF04DA129A}" destId="{93999AF4-749B-F14B-B0ED-EE3F99E3E746}" srcOrd="2" destOrd="0" parTransId="{0233E718-3A1A-9E46-8CCC-2EE6706AD9B6}" sibTransId="{F507222C-046F-0043-8CC5-425F98D9501B}"/>
    <dgm:cxn modelId="{4E7D29A8-7E1D-2649-91D7-5AF9F5BD8301}" srcId="{431DE69F-5FC7-9C4D-A6F9-34AF04DA129A}" destId="{63309BDF-87D1-5947-8715-062BCE7BE22A}" srcOrd="0" destOrd="0" parTransId="{56460CA2-8A4C-7341-9E13-1937989584DF}" sibTransId="{EC087745-6DAD-EA49-B393-551EF54E1E76}"/>
    <dgm:cxn modelId="{5B660EA9-39D0-B648-B06E-8D8D68EB0581}" type="presOf" srcId="{0233E718-3A1A-9E46-8CCC-2EE6706AD9B6}" destId="{70191761-6F84-E34C-88D2-F65461AE86F7}" srcOrd="0" destOrd="0" presId="urn:microsoft.com/office/officeart/2005/8/layout/hierarchy3"/>
    <dgm:cxn modelId="{BC9DC7AC-55FB-1147-9F04-E3364EF732F8}" type="presOf" srcId="{D0572E53-2A92-1D4E-B80D-D805EB7B10D5}" destId="{7649185C-D668-7247-A1EE-038E7D242939}" srcOrd="1" destOrd="0" presId="urn:microsoft.com/office/officeart/2005/8/layout/hierarchy3"/>
    <dgm:cxn modelId="{91C0C2B6-9DD7-D947-B4CE-5706E7050651}" type="presOf" srcId="{A4EA1080-E08A-2C46-B80B-3B4F90A6DB78}" destId="{7B7B53CA-B245-7A4D-9F3F-8846209EA688}" srcOrd="0" destOrd="0" presId="urn:microsoft.com/office/officeart/2005/8/layout/hierarchy3"/>
    <dgm:cxn modelId="{88AE26B8-892F-8148-A77D-774F70386685}" srcId="{205E6ED3-9066-BE46-BC0F-5DEC2846AB0F}" destId="{B39795EE-9F37-2545-B57B-BD4D986F53B4}" srcOrd="3" destOrd="0" parTransId="{CA7BD57F-0879-A14D-9339-494D56A09F50}" sibTransId="{243BF9AC-0BD1-D44F-876F-078B430365CB}"/>
    <dgm:cxn modelId="{133F36C0-7DE5-924F-9858-AD9A6C111591}" type="presOf" srcId="{2FDA3B33-163F-7745-8D5B-102B09B27750}" destId="{C2BAEFCF-E30A-154B-AF20-DFAAEB5F7E3F}" srcOrd="0" destOrd="0" presId="urn:microsoft.com/office/officeart/2005/8/layout/hierarchy3"/>
    <dgm:cxn modelId="{0B51F9C3-C655-DD4E-900A-A36FBA0D8301}" type="presOf" srcId="{431DE69F-5FC7-9C4D-A6F9-34AF04DA129A}" destId="{5E280784-B5C7-8040-8C35-485FA3CE0AF5}" srcOrd="0" destOrd="0" presId="urn:microsoft.com/office/officeart/2005/8/layout/hierarchy3"/>
    <dgm:cxn modelId="{41AD99CA-2149-3243-B14A-5162E257EA50}" type="presOf" srcId="{56803CF3-DAE0-5B4C-A6F4-E68DECE48C9F}" destId="{062CC691-7AE5-D845-B339-FB4B3AE9841F}" srcOrd="0" destOrd="0" presId="urn:microsoft.com/office/officeart/2005/8/layout/hierarchy3"/>
    <dgm:cxn modelId="{E0FF7CCE-8D98-5345-8622-30DD09F76EEB}" type="presOf" srcId="{63309BDF-87D1-5947-8715-062BCE7BE22A}" destId="{20041DF0-B232-A645-9FD9-ACCB635C0BD8}" srcOrd="0" destOrd="0" presId="urn:microsoft.com/office/officeart/2005/8/layout/hierarchy3"/>
    <dgm:cxn modelId="{9D31C9D0-89B9-7A4E-A23A-D8E0838D2757}" type="presOf" srcId="{D9C98790-4EEE-4D4F-8BCD-E36953B1CB73}" destId="{79857BAE-F826-7B47-8592-C589A149D205}" srcOrd="0" destOrd="0" presId="urn:microsoft.com/office/officeart/2005/8/layout/hierarchy3"/>
    <dgm:cxn modelId="{5D0E5ED2-2416-6B43-B363-614B2A20AB49}" srcId="{B39795EE-9F37-2545-B57B-BD4D986F53B4}" destId="{F0D652F0-0D3F-4F43-9CC4-56CF6FF19ADD}" srcOrd="0" destOrd="0" parTransId="{A2E67F96-B632-8843-AAC9-163004AFF36A}" sibTransId="{57DC6872-CE24-964A-BDA4-D0E13B8A8E03}"/>
    <dgm:cxn modelId="{666740D6-6933-1A44-8E74-F0A925B3AE0F}" srcId="{A4EA1080-E08A-2C46-B80B-3B4F90A6DB78}" destId="{7DF74895-FBBE-BF4C-97C5-731D6A2DCA86}" srcOrd="0" destOrd="0" parTransId="{9FBC5D21-3B88-7341-920F-DD8C602FC703}" sibTransId="{3DEE5D05-E269-9E4C-B9B6-1B5514E1543A}"/>
    <dgm:cxn modelId="{00F9F0D8-3B9E-DD41-8D26-41B597C9ABEC}" type="presOf" srcId="{1E8E247B-3A5A-FC47-8E63-15D65E62CD3A}" destId="{688715FA-C23F-C84E-9000-B87BBD72D933}" srcOrd="0" destOrd="0" presId="urn:microsoft.com/office/officeart/2005/8/layout/hierarchy3"/>
    <dgm:cxn modelId="{1138CADA-B51C-1D49-A7CF-F2AB41F1ADAC}" type="presOf" srcId="{F8FB89E8-47E3-264C-83CC-D2CDC3CE075F}" destId="{7CE71D4D-53F3-DF4B-8430-E9F4AF9AA87A}" srcOrd="0" destOrd="0" presId="urn:microsoft.com/office/officeart/2005/8/layout/hierarchy3"/>
    <dgm:cxn modelId="{479DC0E4-53BE-7F4B-9A95-A895B5D83570}" type="presOf" srcId="{A4EA1080-E08A-2C46-B80B-3B4F90A6DB78}" destId="{C4B276A5-13BA-1143-B45F-57D7BC0160AB}" srcOrd="1" destOrd="0" presId="urn:microsoft.com/office/officeart/2005/8/layout/hierarchy3"/>
    <dgm:cxn modelId="{B69D66E6-93A0-DF48-8F17-9DB5A3A94489}" srcId="{431DE69F-5FC7-9C4D-A6F9-34AF04DA129A}" destId="{9D926553-DC8D-134D-A830-213DE3C75D56}" srcOrd="1" destOrd="0" parTransId="{F8FB89E8-47E3-264C-83CC-D2CDC3CE075F}" sibTransId="{DF82F83F-2A39-1E44-ABAF-051079B15334}"/>
    <dgm:cxn modelId="{ED3066E7-5ACE-CA4D-A30B-9BBAD9A065C3}" type="presOf" srcId="{9C971F6D-3D00-724C-9023-7B7116E79AEC}" destId="{C2D2F3F7-60AD-9E4B-B495-DFB3284D6807}" srcOrd="0" destOrd="0" presId="urn:microsoft.com/office/officeart/2005/8/layout/hierarchy3"/>
    <dgm:cxn modelId="{0C5B5CF4-AE4B-784F-AAA9-EB91F3FEA369}" srcId="{D0572E53-2A92-1D4E-B80D-D805EB7B10D5}" destId="{D9C98790-4EEE-4D4F-8BCD-E36953B1CB73}" srcOrd="3" destOrd="0" parTransId="{FE88310B-C9E3-4B44-AB50-568001005208}" sibTransId="{247F8966-2EFC-774D-9FDE-50FF2C510E29}"/>
    <dgm:cxn modelId="{3BF112F8-14FD-514F-89C4-AB9B0C5BB26B}" type="presOf" srcId="{FE88310B-C9E3-4B44-AB50-568001005208}" destId="{ED38C348-2252-2347-86B4-7A4FAE70223A}" srcOrd="0" destOrd="0" presId="urn:microsoft.com/office/officeart/2005/8/layout/hierarchy3"/>
    <dgm:cxn modelId="{DD833DF8-FD1F-E044-B956-36BF82FD6830}" srcId="{205E6ED3-9066-BE46-BC0F-5DEC2846AB0F}" destId="{431DE69F-5FC7-9C4D-A6F9-34AF04DA129A}" srcOrd="0" destOrd="0" parTransId="{9897B14E-B41B-B247-A800-8CA3F2F68B5C}" sibTransId="{A08ADD26-E8C0-624D-B792-0AD3D724ECBC}"/>
    <dgm:cxn modelId="{06C562FB-1ACE-B84A-B19B-2CFA9D41E84A}" type="presOf" srcId="{1F24E344-8AEA-B846-92DE-E99C66C0C91F}" destId="{2602EA47-D3B7-3342-9A37-81BAA0CB5334}" srcOrd="0" destOrd="0" presId="urn:microsoft.com/office/officeart/2005/8/layout/hierarchy3"/>
    <dgm:cxn modelId="{2ECD4A4C-C73B-204B-8394-F762CEF939F5}" type="presParOf" srcId="{458CDD33-FBD0-544A-8F2D-9E0127618081}" destId="{EB1F2B8D-C1A9-FC4D-A646-3553B17378B4}" srcOrd="0" destOrd="0" presId="urn:microsoft.com/office/officeart/2005/8/layout/hierarchy3"/>
    <dgm:cxn modelId="{CFBF0F49-2B67-B942-9CA5-BCDFE1776BF7}" type="presParOf" srcId="{EB1F2B8D-C1A9-FC4D-A646-3553B17378B4}" destId="{3430DF43-0005-3E4D-943E-8724ABE9782F}" srcOrd="0" destOrd="0" presId="urn:microsoft.com/office/officeart/2005/8/layout/hierarchy3"/>
    <dgm:cxn modelId="{549993DA-97F8-2F4A-8DCC-8BA79856EB90}" type="presParOf" srcId="{3430DF43-0005-3E4D-943E-8724ABE9782F}" destId="{5E280784-B5C7-8040-8C35-485FA3CE0AF5}" srcOrd="0" destOrd="0" presId="urn:microsoft.com/office/officeart/2005/8/layout/hierarchy3"/>
    <dgm:cxn modelId="{37163357-A011-614A-BFA0-83B4361F6017}" type="presParOf" srcId="{3430DF43-0005-3E4D-943E-8724ABE9782F}" destId="{740A3B4C-A79E-154C-AB5B-3F2B25C468F0}" srcOrd="1" destOrd="0" presId="urn:microsoft.com/office/officeart/2005/8/layout/hierarchy3"/>
    <dgm:cxn modelId="{2E71BCF4-DADB-BE4D-8786-01A430191A2D}" type="presParOf" srcId="{EB1F2B8D-C1A9-FC4D-A646-3553B17378B4}" destId="{9F27C697-1ACC-0342-8C4A-573A491FD52F}" srcOrd="1" destOrd="0" presId="urn:microsoft.com/office/officeart/2005/8/layout/hierarchy3"/>
    <dgm:cxn modelId="{838C5821-71DB-B44D-9DC7-7ED6384064CE}" type="presParOf" srcId="{9F27C697-1ACC-0342-8C4A-573A491FD52F}" destId="{289443CA-3C73-E244-B60D-DF258B257544}" srcOrd="0" destOrd="0" presId="urn:microsoft.com/office/officeart/2005/8/layout/hierarchy3"/>
    <dgm:cxn modelId="{95E99AD8-8778-A340-B757-9FFB8FFECB7B}" type="presParOf" srcId="{9F27C697-1ACC-0342-8C4A-573A491FD52F}" destId="{20041DF0-B232-A645-9FD9-ACCB635C0BD8}" srcOrd="1" destOrd="0" presId="urn:microsoft.com/office/officeart/2005/8/layout/hierarchy3"/>
    <dgm:cxn modelId="{EA551AD5-ED59-E741-901C-7E108080451E}" type="presParOf" srcId="{9F27C697-1ACC-0342-8C4A-573A491FD52F}" destId="{7CE71D4D-53F3-DF4B-8430-E9F4AF9AA87A}" srcOrd="2" destOrd="0" presId="urn:microsoft.com/office/officeart/2005/8/layout/hierarchy3"/>
    <dgm:cxn modelId="{EF3BDC9B-19D1-534A-8633-2DEC5F70C240}" type="presParOf" srcId="{9F27C697-1ACC-0342-8C4A-573A491FD52F}" destId="{8557D4B3-B747-D145-8613-DEEC8521EB5C}" srcOrd="3" destOrd="0" presId="urn:microsoft.com/office/officeart/2005/8/layout/hierarchy3"/>
    <dgm:cxn modelId="{B4279051-9E8F-2C44-9A5A-EB769242CFE0}" type="presParOf" srcId="{9F27C697-1ACC-0342-8C4A-573A491FD52F}" destId="{70191761-6F84-E34C-88D2-F65461AE86F7}" srcOrd="4" destOrd="0" presId="urn:microsoft.com/office/officeart/2005/8/layout/hierarchy3"/>
    <dgm:cxn modelId="{49EDD389-A766-1942-9ED1-C93F76959F28}" type="presParOf" srcId="{9F27C697-1ACC-0342-8C4A-573A491FD52F}" destId="{7C2E6D8E-C79C-C340-981E-2104F027D92E}" srcOrd="5" destOrd="0" presId="urn:microsoft.com/office/officeart/2005/8/layout/hierarchy3"/>
    <dgm:cxn modelId="{4AA128EE-682E-DB41-ACBD-62C07E10BFF7}" type="presParOf" srcId="{9F27C697-1ACC-0342-8C4A-573A491FD52F}" destId="{2602EA47-D3B7-3342-9A37-81BAA0CB5334}" srcOrd="6" destOrd="0" presId="urn:microsoft.com/office/officeart/2005/8/layout/hierarchy3"/>
    <dgm:cxn modelId="{64A29DB9-B330-BA44-BD6C-D7A7DAFE2477}" type="presParOf" srcId="{9F27C697-1ACC-0342-8C4A-573A491FD52F}" destId="{EC469605-332B-794B-80DA-782B53B478DB}" srcOrd="7" destOrd="0" presId="urn:microsoft.com/office/officeart/2005/8/layout/hierarchy3"/>
    <dgm:cxn modelId="{4F8E9036-CBCB-D842-AC75-FA2585454EE8}" type="presParOf" srcId="{458CDD33-FBD0-544A-8F2D-9E0127618081}" destId="{A0E43F4F-F2B4-5C4F-AE97-5184D83FBDB8}" srcOrd="1" destOrd="0" presId="urn:microsoft.com/office/officeart/2005/8/layout/hierarchy3"/>
    <dgm:cxn modelId="{B00530DD-4521-8447-A7A3-02900201181D}" type="presParOf" srcId="{A0E43F4F-F2B4-5C4F-AE97-5184D83FBDB8}" destId="{6BEF8833-912D-F248-A2BA-B8A68A3B0686}" srcOrd="0" destOrd="0" presId="urn:microsoft.com/office/officeart/2005/8/layout/hierarchy3"/>
    <dgm:cxn modelId="{C47F2DF8-8F55-CC49-ACF1-B683787578B6}" type="presParOf" srcId="{6BEF8833-912D-F248-A2BA-B8A68A3B0686}" destId="{7B7B53CA-B245-7A4D-9F3F-8846209EA688}" srcOrd="0" destOrd="0" presId="urn:microsoft.com/office/officeart/2005/8/layout/hierarchy3"/>
    <dgm:cxn modelId="{5C3EE760-8015-E046-B69E-4B6CC1855BCF}" type="presParOf" srcId="{6BEF8833-912D-F248-A2BA-B8A68A3B0686}" destId="{C4B276A5-13BA-1143-B45F-57D7BC0160AB}" srcOrd="1" destOrd="0" presId="urn:microsoft.com/office/officeart/2005/8/layout/hierarchy3"/>
    <dgm:cxn modelId="{5584B319-5CB0-5E4D-B6F5-23ABD6F02615}" type="presParOf" srcId="{A0E43F4F-F2B4-5C4F-AE97-5184D83FBDB8}" destId="{024D7F33-93C9-BF45-BE0D-A5E48CA44096}" srcOrd="1" destOrd="0" presId="urn:microsoft.com/office/officeart/2005/8/layout/hierarchy3"/>
    <dgm:cxn modelId="{75761499-9611-524A-A7F3-43269380C693}" type="presParOf" srcId="{024D7F33-93C9-BF45-BE0D-A5E48CA44096}" destId="{45FDFF21-AEA2-7741-A60C-B7084BE270B7}" srcOrd="0" destOrd="0" presId="urn:microsoft.com/office/officeart/2005/8/layout/hierarchy3"/>
    <dgm:cxn modelId="{89571AEC-6905-464F-8354-BE7FBB1765CC}" type="presParOf" srcId="{024D7F33-93C9-BF45-BE0D-A5E48CA44096}" destId="{D9A7DB47-CFC0-4D4F-9AFB-55D29AC9BBAE}" srcOrd="1" destOrd="0" presId="urn:microsoft.com/office/officeart/2005/8/layout/hierarchy3"/>
    <dgm:cxn modelId="{142CA40F-BFDE-174F-B7C6-6FC13AAA487D}" type="presParOf" srcId="{024D7F33-93C9-BF45-BE0D-A5E48CA44096}" destId="{AC947D4D-7F33-3342-A76F-9C6374B94391}" srcOrd="2" destOrd="0" presId="urn:microsoft.com/office/officeart/2005/8/layout/hierarchy3"/>
    <dgm:cxn modelId="{94D194B8-B540-C445-A093-D7450CF8801F}" type="presParOf" srcId="{024D7F33-93C9-BF45-BE0D-A5E48CA44096}" destId="{3DDD08AE-BB7E-8F48-B0FD-FD076ED2EAE6}" srcOrd="3" destOrd="0" presId="urn:microsoft.com/office/officeart/2005/8/layout/hierarchy3"/>
    <dgm:cxn modelId="{4D0BDB22-229F-4741-A7C3-3A660BCC565A}" type="presParOf" srcId="{458CDD33-FBD0-544A-8F2D-9E0127618081}" destId="{8CF8081F-4188-7F46-BDD1-4621D9035EC6}" srcOrd="2" destOrd="0" presId="urn:microsoft.com/office/officeart/2005/8/layout/hierarchy3"/>
    <dgm:cxn modelId="{89561A64-76E9-D247-B37D-390755826C8A}" type="presParOf" srcId="{8CF8081F-4188-7F46-BDD1-4621D9035EC6}" destId="{02E86FB2-E74A-A648-A43D-E7C1B5932089}" srcOrd="0" destOrd="0" presId="urn:microsoft.com/office/officeart/2005/8/layout/hierarchy3"/>
    <dgm:cxn modelId="{28862594-4F4C-B547-A699-EB6FAEE66A1D}" type="presParOf" srcId="{02E86FB2-E74A-A648-A43D-E7C1B5932089}" destId="{63796889-A4E1-E54F-91FC-7E0E00695244}" srcOrd="0" destOrd="0" presId="urn:microsoft.com/office/officeart/2005/8/layout/hierarchy3"/>
    <dgm:cxn modelId="{9AD04DD5-42BE-BD4B-811E-EF7CB9A47E15}" type="presParOf" srcId="{02E86FB2-E74A-A648-A43D-E7C1B5932089}" destId="{7649185C-D668-7247-A1EE-038E7D242939}" srcOrd="1" destOrd="0" presId="urn:microsoft.com/office/officeart/2005/8/layout/hierarchy3"/>
    <dgm:cxn modelId="{3AA845DA-F5E2-BC4C-A7AB-E8C695F48578}" type="presParOf" srcId="{8CF8081F-4188-7F46-BDD1-4621D9035EC6}" destId="{1C724903-9222-AA40-9068-C64AA09CD4C8}" srcOrd="1" destOrd="0" presId="urn:microsoft.com/office/officeart/2005/8/layout/hierarchy3"/>
    <dgm:cxn modelId="{6693487F-08BD-F84E-9677-67BAA9C9D7EA}" type="presParOf" srcId="{1C724903-9222-AA40-9068-C64AA09CD4C8}" destId="{688715FA-C23F-C84E-9000-B87BBD72D933}" srcOrd="0" destOrd="0" presId="urn:microsoft.com/office/officeart/2005/8/layout/hierarchy3"/>
    <dgm:cxn modelId="{7971B338-282E-FB4C-B8E8-69A77D35803F}" type="presParOf" srcId="{1C724903-9222-AA40-9068-C64AA09CD4C8}" destId="{92A43A4C-59C0-A048-8646-42E7AFC26855}" srcOrd="1" destOrd="0" presId="urn:microsoft.com/office/officeart/2005/8/layout/hierarchy3"/>
    <dgm:cxn modelId="{2DF753A7-9B34-3B49-907B-CC165F119FD1}" type="presParOf" srcId="{1C724903-9222-AA40-9068-C64AA09CD4C8}" destId="{2E6453F3-3173-A14C-9C4D-B4BCD5806E6A}" srcOrd="2" destOrd="0" presId="urn:microsoft.com/office/officeart/2005/8/layout/hierarchy3"/>
    <dgm:cxn modelId="{6CBA3C47-88E4-A044-B5AD-FB6A098856E2}" type="presParOf" srcId="{1C724903-9222-AA40-9068-C64AA09CD4C8}" destId="{062CC691-7AE5-D845-B339-FB4B3AE9841F}" srcOrd="3" destOrd="0" presId="urn:microsoft.com/office/officeart/2005/8/layout/hierarchy3"/>
    <dgm:cxn modelId="{8C660A06-EB92-6F4E-BC13-55C0162A7492}" type="presParOf" srcId="{1C724903-9222-AA40-9068-C64AA09CD4C8}" destId="{C2BAEFCF-E30A-154B-AF20-DFAAEB5F7E3F}" srcOrd="4" destOrd="0" presId="urn:microsoft.com/office/officeart/2005/8/layout/hierarchy3"/>
    <dgm:cxn modelId="{DE721A3A-7B0E-4740-8BC1-2345D4D5561B}" type="presParOf" srcId="{1C724903-9222-AA40-9068-C64AA09CD4C8}" destId="{82E42A95-B3D2-864F-A310-29F40AE2DDA9}" srcOrd="5" destOrd="0" presId="urn:microsoft.com/office/officeart/2005/8/layout/hierarchy3"/>
    <dgm:cxn modelId="{168E7779-3EB3-1649-BBFA-63EB0ED880CB}" type="presParOf" srcId="{1C724903-9222-AA40-9068-C64AA09CD4C8}" destId="{ED38C348-2252-2347-86B4-7A4FAE70223A}" srcOrd="6" destOrd="0" presId="urn:microsoft.com/office/officeart/2005/8/layout/hierarchy3"/>
    <dgm:cxn modelId="{1E1EE71B-2CAD-C045-BECF-F3AF33E4217A}" type="presParOf" srcId="{1C724903-9222-AA40-9068-C64AA09CD4C8}" destId="{79857BAE-F826-7B47-8592-C589A149D205}" srcOrd="7" destOrd="0" presId="urn:microsoft.com/office/officeart/2005/8/layout/hierarchy3"/>
    <dgm:cxn modelId="{034CDA37-822A-7B41-9C1C-234FB3904256}" type="presParOf" srcId="{458CDD33-FBD0-544A-8F2D-9E0127618081}" destId="{EBB1B37A-1D97-844D-AB96-E37C04B98D31}" srcOrd="3" destOrd="0" presId="urn:microsoft.com/office/officeart/2005/8/layout/hierarchy3"/>
    <dgm:cxn modelId="{9ED825AD-BC71-E143-A8BB-241295E79562}" type="presParOf" srcId="{EBB1B37A-1D97-844D-AB96-E37C04B98D31}" destId="{8237FD47-CAC0-2040-9DE5-2C8D02330B8E}" srcOrd="0" destOrd="0" presId="urn:microsoft.com/office/officeart/2005/8/layout/hierarchy3"/>
    <dgm:cxn modelId="{2BECCD07-B3E4-3A4B-92F2-3DA7A7060042}" type="presParOf" srcId="{8237FD47-CAC0-2040-9DE5-2C8D02330B8E}" destId="{44B255D9-E8D0-964E-9DF1-1FA26E217771}" srcOrd="0" destOrd="0" presId="urn:microsoft.com/office/officeart/2005/8/layout/hierarchy3"/>
    <dgm:cxn modelId="{607CE23E-CCB7-F543-A510-83A8B81B0868}" type="presParOf" srcId="{8237FD47-CAC0-2040-9DE5-2C8D02330B8E}" destId="{7728267D-5C3D-6841-B913-4DBDEEAE057C}" srcOrd="1" destOrd="0" presId="urn:microsoft.com/office/officeart/2005/8/layout/hierarchy3"/>
    <dgm:cxn modelId="{6677B109-C573-3E40-9BE0-BEF68E79FDB1}" type="presParOf" srcId="{EBB1B37A-1D97-844D-AB96-E37C04B98D31}" destId="{FAD14518-14D7-C348-8050-09F9B4D8468C}" srcOrd="1" destOrd="0" presId="urn:microsoft.com/office/officeart/2005/8/layout/hierarchy3"/>
    <dgm:cxn modelId="{CCDD1667-4BD5-3749-AB8D-F893E15CDCFB}" type="presParOf" srcId="{FAD14518-14D7-C348-8050-09F9B4D8468C}" destId="{2B4721A5-D337-8548-8A9D-989AA130436E}" srcOrd="0" destOrd="0" presId="urn:microsoft.com/office/officeart/2005/8/layout/hierarchy3"/>
    <dgm:cxn modelId="{F277FF4A-A4E1-8E48-894C-F99AEA01D364}" type="presParOf" srcId="{FAD14518-14D7-C348-8050-09F9B4D8468C}" destId="{5E51AAAC-8C9D-D74A-919B-FD7A9360D60E}" srcOrd="1" destOrd="0" presId="urn:microsoft.com/office/officeart/2005/8/layout/hierarchy3"/>
    <dgm:cxn modelId="{8C9ED163-75EF-F643-AF62-314A64D7EE1F}" type="presParOf" srcId="{FAD14518-14D7-C348-8050-09F9B4D8468C}" destId="{C2D2F3F7-60AD-9E4B-B495-DFB3284D6807}" srcOrd="2" destOrd="0" presId="urn:microsoft.com/office/officeart/2005/8/layout/hierarchy3"/>
    <dgm:cxn modelId="{FFE468C8-BC34-174F-B828-505731A2D2A9}" type="presParOf" srcId="{FAD14518-14D7-C348-8050-09F9B4D8468C}" destId="{022D0F50-E4F8-EE41-B72B-377E616196A6}"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80784-B5C7-8040-8C35-485FA3CE0AF5}">
      <dsp:nvSpPr>
        <dsp:cNvPr id="0" name=""/>
        <dsp:cNvSpPr/>
      </dsp:nvSpPr>
      <dsp:spPr>
        <a:xfrm>
          <a:off x="298901" y="8"/>
          <a:ext cx="1462727" cy="73136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Students</a:t>
          </a:r>
        </a:p>
      </dsp:txBody>
      <dsp:txXfrm>
        <a:off x="320322" y="21429"/>
        <a:ext cx="1419885" cy="688521"/>
      </dsp:txXfrm>
    </dsp:sp>
    <dsp:sp modelId="{289443CA-3C73-E244-B60D-DF258B257544}">
      <dsp:nvSpPr>
        <dsp:cNvPr id="0" name=""/>
        <dsp:cNvSpPr/>
      </dsp:nvSpPr>
      <dsp:spPr>
        <a:xfrm>
          <a:off x="445174"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41DF0-B232-A645-9FD9-ACCB635C0BD8}">
      <dsp:nvSpPr>
        <dsp:cNvPr id="0" name=""/>
        <dsp:cNvSpPr/>
      </dsp:nvSpPr>
      <dsp:spPr>
        <a:xfrm>
          <a:off x="59144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Choice</a:t>
          </a:r>
        </a:p>
      </dsp:txBody>
      <dsp:txXfrm>
        <a:off x="612867" y="935634"/>
        <a:ext cx="1127340" cy="688521"/>
      </dsp:txXfrm>
    </dsp:sp>
    <dsp:sp modelId="{7CE71D4D-53F3-DF4B-8430-E9F4AF9AA87A}">
      <dsp:nvSpPr>
        <dsp:cNvPr id="0" name=""/>
        <dsp:cNvSpPr/>
      </dsp:nvSpPr>
      <dsp:spPr>
        <a:xfrm>
          <a:off x="445174"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7D4B3-B747-D145-8613-DEEC8521EB5C}">
      <dsp:nvSpPr>
        <dsp:cNvPr id="0" name=""/>
        <dsp:cNvSpPr/>
      </dsp:nvSpPr>
      <dsp:spPr>
        <a:xfrm>
          <a:off x="59144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Cost reductions</a:t>
          </a:r>
        </a:p>
      </dsp:txBody>
      <dsp:txXfrm>
        <a:off x="612867" y="1849839"/>
        <a:ext cx="1127340" cy="688521"/>
      </dsp:txXfrm>
    </dsp:sp>
    <dsp:sp modelId="{5CF2718E-8845-3A49-941C-7A449EB5AF86}">
      <dsp:nvSpPr>
        <dsp:cNvPr id="0" name=""/>
        <dsp:cNvSpPr/>
      </dsp:nvSpPr>
      <dsp:spPr>
        <a:xfrm>
          <a:off x="445174" y="731372"/>
          <a:ext cx="146272" cy="2376932"/>
        </a:xfrm>
        <a:custGeom>
          <a:avLst/>
          <a:gdLst/>
          <a:ahLst/>
          <a:cxnLst/>
          <a:rect l="0" t="0" r="0" b="0"/>
          <a:pathLst>
            <a:path>
              <a:moveTo>
                <a:pt x="0" y="0"/>
              </a:moveTo>
              <a:lnTo>
                <a:pt x="0" y="2376932"/>
              </a:lnTo>
              <a:lnTo>
                <a:pt x="146272" y="237693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01E0A9-9376-D54E-8EFE-DFFA11ACDE01}">
      <dsp:nvSpPr>
        <dsp:cNvPr id="0" name=""/>
        <dsp:cNvSpPr/>
      </dsp:nvSpPr>
      <dsp:spPr>
        <a:xfrm>
          <a:off x="591446" y="274262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Agility</a:t>
          </a:r>
        </a:p>
      </dsp:txBody>
      <dsp:txXfrm>
        <a:off x="612867" y="2764044"/>
        <a:ext cx="1127340" cy="688521"/>
      </dsp:txXfrm>
    </dsp:sp>
    <dsp:sp modelId="{70191761-6F84-E34C-88D2-F65461AE86F7}">
      <dsp:nvSpPr>
        <dsp:cNvPr id="0" name=""/>
        <dsp:cNvSpPr/>
      </dsp:nvSpPr>
      <dsp:spPr>
        <a:xfrm>
          <a:off x="445174" y="731372"/>
          <a:ext cx="146272" cy="3291137"/>
        </a:xfrm>
        <a:custGeom>
          <a:avLst/>
          <a:gdLst/>
          <a:ahLst/>
          <a:cxnLst/>
          <a:rect l="0" t="0" r="0" b="0"/>
          <a:pathLst>
            <a:path>
              <a:moveTo>
                <a:pt x="0" y="0"/>
              </a:moveTo>
              <a:lnTo>
                <a:pt x="0" y="3291137"/>
              </a:lnTo>
              <a:lnTo>
                <a:pt x="146272" y="32911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E6D8E-C79C-C340-981E-2104F027D92E}">
      <dsp:nvSpPr>
        <dsp:cNvPr id="0" name=""/>
        <dsp:cNvSpPr/>
      </dsp:nvSpPr>
      <dsp:spPr>
        <a:xfrm>
          <a:off x="591446" y="365682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err="1"/>
            <a:t>Stackability</a:t>
          </a:r>
          <a:endParaRPr lang="en-US" sz="1500" kern="1200" dirty="0"/>
        </a:p>
      </dsp:txBody>
      <dsp:txXfrm>
        <a:off x="612867" y="3678249"/>
        <a:ext cx="1127340" cy="688521"/>
      </dsp:txXfrm>
    </dsp:sp>
    <dsp:sp modelId="{7B7B53CA-B245-7A4D-9F3F-8846209EA688}">
      <dsp:nvSpPr>
        <dsp:cNvPr id="0" name=""/>
        <dsp:cNvSpPr/>
      </dsp:nvSpPr>
      <dsp:spPr>
        <a:xfrm>
          <a:off x="2127311" y="8"/>
          <a:ext cx="1462727" cy="73136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Academics</a:t>
          </a:r>
        </a:p>
      </dsp:txBody>
      <dsp:txXfrm>
        <a:off x="2148732" y="21429"/>
        <a:ext cx="1419885" cy="688521"/>
      </dsp:txXfrm>
    </dsp:sp>
    <dsp:sp modelId="{45FDFF21-AEA2-7741-A60C-B7084BE270B7}">
      <dsp:nvSpPr>
        <dsp:cNvPr id="0" name=""/>
        <dsp:cNvSpPr/>
      </dsp:nvSpPr>
      <dsp:spPr>
        <a:xfrm>
          <a:off x="2273583"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7DB47-CFC0-4D4F-9AFB-55D29AC9BBAE}">
      <dsp:nvSpPr>
        <dsp:cNvPr id="0" name=""/>
        <dsp:cNvSpPr/>
      </dsp:nvSpPr>
      <dsp:spPr>
        <a:xfrm>
          <a:off x="241985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Reuse and modularity</a:t>
          </a:r>
        </a:p>
      </dsp:txBody>
      <dsp:txXfrm>
        <a:off x="2441277" y="935634"/>
        <a:ext cx="1127340" cy="688521"/>
      </dsp:txXfrm>
    </dsp:sp>
    <dsp:sp modelId="{AC947D4D-7F33-3342-A76F-9C6374B94391}">
      <dsp:nvSpPr>
        <dsp:cNvPr id="0" name=""/>
        <dsp:cNvSpPr/>
      </dsp:nvSpPr>
      <dsp:spPr>
        <a:xfrm>
          <a:off x="2273583"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D08AE-BB7E-8F48-B0FD-FD076ED2EAE6}">
      <dsp:nvSpPr>
        <dsp:cNvPr id="0" name=""/>
        <dsp:cNvSpPr/>
      </dsp:nvSpPr>
      <dsp:spPr>
        <a:xfrm>
          <a:off x="241985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Shared teaching functions</a:t>
          </a:r>
        </a:p>
      </dsp:txBody>
      <dsp:txXfrm>
        <a:off x="2441277" y="1849839"/>
        <a:ext cx="1127340" cy="688521"/>
      </dsp:txXfrm>
    </dsp:sp>
    <dsp:sp modelId="{63796889-A4E1-E54F-91FC-7E0E00695244}">
      <dsp:nvSpPr>
        <dsp:cNvPr id="0" name=""/>
        <dsp:cNvSpPr/>
      </dsp:nvSpPr>
      <dsp:spPr>
        <a:xfrm>
          <a:off x="3955720" y="8"/>
          <a:ext cx="1462727" cy="73136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Institutions</a:t>
          </a:r>
        </a:p>
      </dsp:txBody>
      <dsp:txXfrm>
        <a:off x="3977141" y="21429"/>
        <a:ext cx="1419885" cy="688521"/>
      </dsp:txXfrm>
    </dsp:sp>
    <dsp:sp modelId="{688715FA-C23F-C84E-9000-B87BBD72D933}">
      <dsp:nvSpPr>
        <dsp:cNvPr id="0" name=""/>
        <dsp:cNvSpPr/>
      </dsp:nvSpPr>
      <dsp:spPr>
        <a:xfrm>
          <a:off x="4101993"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A43A4C-59C0-A048-8646-42E7AFC26855}">
      <dsp:nvSpPr>
        <dsp:cNvPr id="0" name=""/>
        <dsp:cNvSpPr/>
      </dsp:nvSpPr>
      <dsp:spPr>
        <a:xfrm>
          <a:off x="424826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Innovation</a:t>
          </a:r>
        </a:p>
      </dsp:txBody>
      <dsp:txXfrm>
        <a:off x="4269687" y="935634"/>
        <a:ext cx="1127340" cy="688521"/>
      </dsp:txXfrm>
    </dsp:sp>
    <dsp:sp modelId="{C2BAEFCF-E30A-154B-AF20-DFAAEB5F7E3F}">
      <dsp:nvSpPr>
        <dsp:cNvPr id="0" name=""/>
        <dsp:cNvSpPr/>
      </dsp:nvSpPr>
      <dsp:spPr>
        <a:xfrm>
          <a:off x="4101993"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42A95-B3D2-864F-A310-29F40AE2DDA9}">
      <dsp:nvSpPr>
        <dsp:cNvPr id="0" name=""/>
        <dsp:cNvSpPr/>
      </dsp:nvSpPr>
      <dsp:spPr>
        <a:xfrm>
          <a:off x="424826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Industry partnerships</a:t>
          </a:r>
        </a:p>
      </dsp:txBody>
      <dsp:txXfrm>
        <a:off x="4269687" y="1849839"/>
        <a:ext cx="1127340" cy="688521"/>
      </dsp:txXfrm>
    </dsp:sp>
    <dsp:sp modelId="{A7D8FDC8-67E2-0043-9C97-A5B47117AB9E}">
      <dsp:nvSpPr>
        <dsp:cNvPr id="0" name=""/>
        <dsp:cNvSpPr/>
      </dsp:nvSpPr>
      <dsp:spPr>
        <a:xfrm>
          <a:off x="4101993" y="731372"/>
          <a:ext cx="146272" cy="2376932"/>
        </a:xfrm>
        <a:custGeom>
          <a:avLst/>
          <a:gdLst/>
          <a:ahLst/>
          <a:cxnLst/>
          <a:rect l="0" t="0" r="0" b="0"/>
          <a:pathLst>
            <a:path>
              <a:moveTo>
                <a:pt x="0" y="0"/>
              </a:moveTo>
              <a:lnTo>
                <a:pt x="0" y="2376932"/>
              </a:lnTo>
              <a:lnTo>
                <a:pt x="146272" y="237693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E1B8A-D27A-9743-AC65-2AB353B52E50}">
      <dsp:nvSpPr>
        <dsp:cNvPr id="0" name=""/>
        <dsp:cNvSpPr/>
      </dsp:nvSpPr>
      <dsp:spPr>
        <a:xfrm>
          <a:off x="4248266" y="274262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Speed and time to market</a:t>
          </a:r>
        </a:p>
      </dsp:txBody>
      <dsp:txXfrm>
        <a:off x="4269687" y="2764044"/>
        <a:ext cx="1127340" cy="688521"/>
      </dsp:txXfrm>
    </dsp:sp>
    <dsp:sp modelId="{44471C35-12B2-6D47-90D1-492AC43B1774}">
      <dsp:nvSpPr>
        <dsp:cNvPr id="0" name=""/>
        <dsp:cNvSpPr/>
      </dsp:nvSpPr>
      <dsp:spPr>
        <a:xfrm>
          <a:off x="5784130" y="8"/>
          <a:ext cx="1462727" cy="731363"/>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Employers</a:t>
          </a:r>
        </a:p>
      </dsp:txBody>
      <dsp:txXfrm>
        <a:off x="5805551" y="21429"/>
        <a:ext cx="1419885" cy="688521"/>
      </dsp:txXfrm>
    </dsp:sp>
    <dsp:sp modelId="{23A88926-88AE-F444-93AA-DF7A9372F76F}">
      <dsp:nvSpPr>
        <dsp:cNvPr id="0" name=""/>
        <dsp:cNvSpPr/>
      </dsp:nvSpPr>
      <dsp:spPr>
        <a:xfrm>
          <a:off x="5930403"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DD938D-DFA3-144B-9E98-FBA0593FDEF6}">
      <dsp:nvSpPr>
        <dsp:cNvPr id="0" name=""/>
        <dsp:cNvSpPr/>
      </dsp:nvSpPr>
      <dsp:spPr>
        <a:xfrm>
          <a:off x="607667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Relevant credentials</a:t>
          </a:r>
        </a:p>
      </dsp:txBody>
      <dsp:txXfrm>
        <a:off x="6098097" y="935634"/>
        <a:ext cx="1127340" cy="688521"/>
      </dsp:txXfrm>
    </dsp:sp>
    <dsp:sp modelId="{F9E93B46-9360-044F-83E8-BBB071385B78}">
      <dsp:nvSpPr>
        <dsp:cNvPr id="0" name=""/>
        <dsp:cNvSpPr/>
      </dsp:nvSpPr>
      <dsp:spPr>
        <a:xfrm>
          <a:off x="5930403"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C3A378-1915-B24D-AF6E-67EAF4D6B507}">
      <dsp:nvSpPr>
        <dsp:cNvPr id="0" name=""/>
        <dsp:cNvSpPr/>
      </dsp:nvSpPr>
      <dsp:spPr>
        <a:xfrm>
          <a:off x="607667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dirty="0"/>
            <a:t>Opportunity to create credentials</a:t>
          </a:r>
        </a:p>
      </dsp:txBody>
      <dsp:txXfrm>
        <a:off x="6098097" y="1849839"/>
        <a:ext cx="1127340" cy="688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80784-B5C7-8040-8C35-485FA3CE0AF5}">
      <dsp:nvSpPr>
        <dsp:cNvPr id="0" name=""/>
        <dsp:cNvSpPr/>
      </dsp:nvSpPr>
      <dsp:spPr>
        <a:xfrm>
          <a:off x="298901" y="8"/>
          <a:ext cx="1462727" cy="731363"/>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Students</a:t>
          </a:r>
        </a:p>
      </dsp:txBody>
      <dsp:txXfrm>
        <a:off x="320322" y="21429"/>
        <a:ext cx="1419885" cy="688521"/>
      </dsp:txXfrm>
    </dsp:sp>
    <dsp:sp modelId="{289443CA-3C73-E244-B60D-DF258B257544}">
      <dsp:nvSpPr>
        <dsp:cNvPr id="0" name=""/>
        <dsp:cNvSpPr/>
      </dsp:nvSpPr>
      <dsp:spPr>
        <a:xfrm>
          <a:off x="445174"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0041DF0-B232-A645-9FD9-ACCB635C0BD8}">
      <dsp:nvSpPr>
        <dsp:cNvPr id="0" name=""/>
        <dsp:cNvSpPr/>
      </dsp:nvSpPr>
      <dsp:spPr>
        <a:xfrm>
          <a:off x="59144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Overwhelming choice</a:t>
          </a:r>
        </a:p>
      </dsp:txBody>
      <dsp:txXfrm>
        <a:off x="612867" y="935634"/>
        <a:ext cx="1127340" cy="688521"/>
      </dsp:txXfrm>
    </dsp:sp>
    <dsp:sp modelId="{7CE71D4D-53F3-DF4B-8430-E9F4AF9AA87A}">
      <dsp:nvSpPr>
        <dsp:cNvPr id="0" name=""/>
        <dsp:cNvSpPr/>
      </dsp:nvSpPr>
      <dsp:spPr>
        <a:xfrm>
          <a:off x="445174"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557D4B3-B747-D145-8613-DEEC8521EB5C}">
      <dsp:nvSpPr>
        <dsp:cNvPr id="0" name=""/>
        <dsp:cNvSpPr/>
      </dsp:nvSpPr>
      <dsp:spPr>
        <a:xfrm>
          <a:off x="59144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Navigate multiple systems</a:t>
          </a:r>
        </a:p>
      </dsp:txBody>
      <dsp:txXfrm>
        <a:off x="612867" y="1849839"/>
        <a:ext cx="1127340" cy="688521"/>
      </dsp:txXfrm>
    </dsp:sp>
    <dsp:sp modelId="{70191761-6F84-E34C-88D2-F65461AE86F7}">
      <dsp:nvSpPr>
        <dsp:cNvPr id="0" name=""/>
        <dsp:cNvSpPr/>
      </dsp:nvSpPr>
      <dsp:spPr>
        <a:xfrm>
          <a:off x="445174" y="731372"/>
          <a:ext cx="146272" cy="2376932"/>
        </a:xfrm>
        <a:custGeom>
          <a:avLst/>
          <a:gdLst/>
          <a:ahLst/>
          <a:cxnLst/>
          <a:rect l="0" t="0" r="0" b="0"/>
          <a:pathLst>
            <a:path>
              <a:moveTo>
                <a:pt x="0" y="0"/>
              </a:moveTo>
              <a:lnTo>
                <a:pt x="0" y="2376932"/>
              </a:lnTo>
              <a:lnTo>
                <a:pt x="146272" y="237693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2E6D8E-C79C-C340-981E-2104F027D92E}">
      <dsp:nvSpPr>
        <dsp:cNvPr id="0" name=""/>
        <dsp:cNvSpPr/>
      </dsp:nvSpPr>
      <dsp:spPr>
        <a:xfrm>
          <a:off x="591446" y="274262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Sense of belonging</a:t>
          </a:r>
        </a:p>
      </dsp:txBody>
      <dsp:txXfrm>
        <a:off x="612867" y="2764044"/>
        <a:ext cx="1127340" cy="688521"/>
      </dsp:txXfrm>
    </dsp:sp>
    <dsp:sp modelId="{2602EA47-D3B7-3342-9A37-81BAA0CB5334}">
      <dsp:nvSpPr>
        <dsp:cNvPr id="0" name=""/>
        <dsp:cNvSpPr/>
      </dsp:nvSpPr>
      <dsp:spPr>
        <a:xfrm>
          <a:off x="445174" y="731372"/>
          <a:ext cx="146272" cy="3291137"/>
        </a:xfrm>
        <a:custGeom>
          <a:avLst/>
          <a:gdLst/>
          <a:ahLst/>
          <a:cxnLst/>
          <a:rect l="0" t="0" r="0" b="0"/>
          <a:pathLst>
            <a:path>
              <a:moveTo>
                <a:pt x="0" y="0"/>
              </a:moveTo>
              <a:lnTo>
                <a:pt x="0" y="3291137"/>
              </a:lnTo>
              <a:lnTo>
                <a:pt x="146272" y="32911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69605-332B-794B-80DA-782B53B478DB}">
      <dsp:nvSpPr>
        <dsp:cNvPr id="0" name=""/>
        <dsp:cNvSpPr/>
      </dsp:nvSpPr>
      <dsp:spPr>
        <a:xfrm>
          <a:off x="591446" y="365682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Narrow education</a:t>
          </a:r>
        </a:p>
      </dsp:txBody>
      <dsp:txXfrm>
        <a:off x="612867" y="3678249"/>
        <a:ext cx="1127340" cy="688521"/>
      </dsp:txXfrm>
    </dsp:sp>
    <dsp:sp modelId="{7B7B53CA-B245-7A4D-9F3F-8846209EA688}">
      <dsp:nvSpPr>
        <dsp:cNvPr id="0" name=""/>
        <dsp:cNvSpPr/>
      </dsp:nvSpPr>
      <dsp:spPr>
        <a:xfrm>
          <a:off x="2127311" y="8"/>
          <a:ext cx="1462727" cy="731363"/>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Academics</a:t>
          </a:r>
        </a:p>
      </dsp:txBody>
      <dsp:txXfrm>
        <a:off x="2148732" y="21429"/>
        <a:ext cx="1419885" cy="688521"/>
      </dsp:txXfrm>
    </dsp:sp>
    <dsp:sp modelId="{45FDFF21-AEA2-7741-A60C-B7084BE270B7}">
      <dsp:nvSpPr>
        <dsp:cNvPr id="0" name=""/>
        <dsp:cNvSpPr/>
      </dsp:nvSpPr>
      <dsp:spPr>
        <a:xfrm>
          <a:off x="2273583"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A7DB47-CFC0-4D4F-9AFB-55D29AC9BBAE}">
      <dsp:nvSpPr>
        <dsp:cNvPr id="0" name=""/>
        <dsp:cNvSpPr/>
      </dsp:nvSpPr>
      <dsp:spPr>
        <a:xfrm>
          <a:off x="241985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Identity</a:t>
          </a:r>
        </a:p>
      </dsp:txBody>
      <dsp:txXfrm>
        <a:off x="2441277" y="935634"/>
        <a:ext cx="1127340" cy="688521"/>
      </dsp:txXfrm>
    </dsp:sp>
    <dsp:sp modelId="{AC947D4D-7F33-3342-A76F-9C6374B94391}">
      <dsp:nvSpPr>
        <dsp:cNvPr id="0" name=""/>
        <dsp:cNvSpPr/>
      </dsp:nvSpPr>
      <dsp:spPr>
        <a:xfrm>
          <a:off x="2273583"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DD08AE-BB7E-8F48-B0FD-FD076ED2EAE6}">
      <dsp:nvSpPr>
        <dsp:cNvPr id="0" name=""/>
        <dsp:cNvSpPr/>
      </dsp:nvSpPr>
      <dsp:spPr>
        <a:xfrm>
          <a:off x="241985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Agency of academics</a:t>
          </a:r>
        </a:p>
      </dsp:txBody>
      <dsp:txXfrm>
        <a:off x="2441277" y="1849839"/>
        <a:ext cx="1127340" cy="688521"/>
      </dsp:txXfrm>
    </dsp:sp>
    <dsp:sp modelId="{63796889-A4E1-E54F-91FC-7E0E00695244}">
      <dsp:nvSpPr>
        <dsp:cNvPr id="0" name=""/>
        <dsp:cNvSpPr/>
      </dsp:nvSpPr>
      <dsp:spPr>
        <a:xfrm>
          <a:off x="3955720" y="8"/>
          <a:ext cx="1462727" cy="731363"/>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Institutions</a:t>
          </a:r>
        </a:p>
      </dsp:txBody>
      <dsp:txXfrm>
        <a:off x="3977141" y="21429"/>
        <a:ext cx="1419885" cy="688521"/>
      </dsp:txXfrm>
    </dsp:sp>
    <dsp:sp modelId="{688715FA-C23F-C84E-9000-B87BBD72D933}">
      <dsp:nvSpPr>
        <dsp:cNvPr id="0" name=""/>
        <dsp:cNvSpPr/>
      </dsp:nvSpPr>
      <dsp:spPr>
        <a:xfrm>
          <a:off x="4101993"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A43A4C-59C0-A048-8646-42E7AFC26855}">
      <dsp:nvSpPr>
        <dsp:cNvPr id="0" name=""/>
        <dsp:cNvSpPr/>
      </dsp:nvSpPr>
      <dsp:spPr>
        <a:xfrm>
          <a:off x="424826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Market forces steering</a:t>
          </a:r>
        </a:p>
      </dsp:txBody>
      <dsp:txXfrm>
        <a:off x="4269687" y="935634"/>
        <a:ext cx="1127340" cy="688521"/>
      </dsp:txXfrm>
    </dsp:sp>
    <dsp:sp modelId="{2E6453F3-3173-A14C-9C4D-B4BCD5806E6A}">
      <dsp:nvSpPr>
        <dsp:cNvPr id="0" name=""/>
        <dsp:cNvSpPr/>
      </dsp:nvSpPr>
      <dsp:spPr>
        <a:xfrm>
          <a:off x="4101993" y="731372"/>
          <a:ext cx="146272" cy="1462727"/>
        </a:xfrm>
        <a:custGeom>
          <a:avLst/>
          <a:gdLst/>
          <a:ahLst/>
          <a:cxnLst/>
          <a:rect l="0" t="0" r="0" b="0"/>
          <a:pathLst>
            <a:path>
              <a:moveTo>
                <a:pt x="0" y="0"/>
              </a:moveTo>
              <a:lnTo>
                <a:pt x="0" y="1462727"/>
              </a:lnTo>
              <a:lnTo>
                <a:pt x="146272" y="146272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2CC691-7AE5-D845-B339-FB4B3AE9841F}">
      <dsp:nvSpPr>
        <dsp:cNvPr id="0" name=""/>
        <dsp:cNvSpPr/>
      </dsp:nvSpPr>
      <dsp:spPr>
        <a:xfrm>
          <a:off x="4248266" y="182841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Value of degree questioned</a:t>
          </a:r>
        </a:p>
      </dsp:txBody>
      <dsp:txXfrm>
        <a:off x="4269687" y="1849839"/>
        <a:ext cx="1127340" cy="688521"/>
      </dsp:txXfrm>
    </dsp:sp>
    <dsp:sp modelId="{C2BAEFCF-E30A-154B-AF20-DFAAEB5F7E3F}">
      <dsp:nvSpPr>
        <dsp:cNvPr id="0" name=""/>
        <dsp:cNvSpPr/>
      </dsp:nvSpPr>
      <dsp:spPr>
        <a:xfrm>
          <a:off x="4101993" y="731372"/>
          <a:ext cx="146272" cy="2376932"/>
        </a:xfrm>
        <a:custGeom>
          <a:avLst/>
          <a:gdLst/>
          <a:ahLst/>
          <a:cxnLst/>
          <a:rect l="0" t="0" r="0" b="0"/>
          <a:pathLst>
            <a:path>
              <a:moveTo>
                <a:pt x="0" y="0"/>
              </a:moveTo>
              <a:lnTo>
                <a:pt x="0" y="2376932"/>
              </a:lnTo>
              <a:lnTo>
                <a:pt x="146272" y="237693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42A95-B3D2-864F-A310-29F40AE2DDA9}">
      <dsp:nvSpPr>
        <dsp:cNvPr id="0" name=""/>
        <dsp:cNvSpPr/>
      </dsp:nvSpPr>
      <dsp:spPr>
        <a:xfrm>
          <a:off x="4248266" y="274262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Cultural</a:t>
          </a:r>
          <a:r>
            <a:rPr lang="en-US" sz="1400" kern="1200" baseline="0" dirty="0"/>
            <a:t> changes required</a:t>
          </a:r>
          <a:endParaRPr lang="en-US" sz="1400" kern="1200" dirty="0"/>
        </a:p>
      </dsp:txBody>
      <dsp:txXfrm>
        <a:off x="4269687" y="2764044"/>
        <a:ext cx="1127340" cy="688521"/>
      </dsp:txXfrm>
    </dsp:sp>
    <dsp:sp modelId="{ED38C348-2252-2347-86B4-7A4FAE70223A}">
      <dsp:nvSpPr>
        <dsp:cNvPr id="0" name=""/>
        <dsp:cNvSpPr/>
      </dsp:nvSpPr>
      <dsp:spPr>
        <a:xfrm>
          <a:off x="4101993" y="731372"/>
          <a:ext cx="146272" cy="3291137"/>
        </a:xfrm>
        <a:custGeom>
          <a:avLst/>
          <a:gdLst/>
          <a:ahLst/>
          <a:cxnLst/>
          <a:rect l="0" t="0" r="0" b="0"/>
          <a:pathLst>
            <a:path>
              <a:moveTo>
                <a:pt x="0" y="0"/>
              </a:moveTo>
              <a:lnTo>
                <a:pt x="0" y="3291137"/>
              </a:lnTo>
              <a:lnTo>
                <a:pt x="146272" y="3291137"/>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857BAE-F826-7B47-8592-C589A149D205}">
      <dsp:nvSpPr>
        <dsp:cNvPr id="0" name=""/>
        <dsp:cNvSpPr/>
      </dsp:nvSpPr>
      <dsp:spPr>
        <a:xfrm>
          <a:off x="4248266" y="3656828"/>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Requires technical infrastructure</a:t>
          </a:r>
        </a:p>
      </dsp:txBody>
      <dsp:txXfrm>
        <a:off x="4269687" y="3678249"/>
        <a:ext cx="1127340" cy="688521"/>
      </dsp:txXfrm>
    </dsp:sp>
    <dsp:sp modelId="{44B255D9-E8D0-964E-9DF1-1FA26E217771}">
      <dsp:nvSpPr>
        <dsp:cNvPr id="0" name=""/>
        <dsp:cNvSpPr/>
      </dsp:nvSpPr>
      <dsp:spPr>
        <a:xfrm>
          <a:off x="5784130" y="8"/>
          <a:ext cx="1462727" cy="731363"/>
        </a:xfrm>
        <a:prstGeom prst="roundRect">
          <a:avLst>
            <a:gd name="adj" fmla="val 1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en-US" sz="2100" kern="1200" dirty="0"/>
            <a:t>Employers</a:t>
          </a:r>
        </a:p>
      </dsp:txBody>
      <dsp:txXfrm>
        <a:off x="5805551" y="21429"/>
        <a:ext cx="1419885" cy="688521"/>
      </dsp:txXfrm>
    </dsp:sp>
    <dsp:sp modelId="{2B4721A5-D337-8548-8A9D-989AA130436E}">
      <dsp:nvSpPr>
        <dsp:cNvPr id="0" name=""/>
        <dsp:cNvSpPr/>
      </dsp:nvSpPr>
      <dsp:spPr>
        <a:xfrm>
          <a:off x="5930403" y="731372"/>
          <a:ext cx="146272" cy="548522"/>
        </a:xfrm>
        <a:custGeom>
          <a:avLst/>
          <a:gdLst/>
          <a:ahLst/>
          <a:cxnLst/>
          <a:rect l="0" t="0" r="0" b="0"/>
          <a:pathLst>
            <a:path>
              <a:moveTo>
                <a:pt x="0" y="0"/>
              </a:moveTo>
              <a:lnTo>
                <a:pt x="0" y="548522"/>
              </a:lnTo>
              <a:lnTo>
                <a:pt x="146272" y="548522"/>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51AAAC-8C9D-D74A-919B-FD7A9360D60E}">
      <dsp:nvSpPr>
        <dsp:cNvPr id="0" name=""/>
        <dsp:cNvSpPr/>
      </dsp:nvSpPr>
      <dsp:spPr>
        <a:xfrm>
          <a:off x="6076676" y="914213"/>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Reputation and confusion</a:t>
          </a:r>
        </a:p>
      </dsp:txBody>
      <dsp:txXfrm>
        <a:off x="6098097" y="935634"/>
        <a:ext cx="1127340" cy="688521"/>
      </dsp:txXfrm>
    </dsp:sp>
    <dsp:sp modelId="{C2D2F3F7-60AD-9E4B-B495-DFB3284D6807}">
      <dsp:nvSpPr>
        <dsp:cNvPr id="0" name=""/>
        <dsp:cNvSpPr/>
      </dsp:nvSpPr>
      <dsp:spPr>
        <a:xfrm>
          <a:off x="5930403" y="731372"/>
          <a:ext cx="146272" cy="1473361"/>
        </a:xfrm>
        <a:custGeom>
          <a:avLst/>
          <a:gdLst/>
          <a:ahLst/>
          <a:cxnLst/>
          <a:rect l="0" t="0" r="0" b="0"/>
          <a:pathLst>
            <a:path>
              <a:moveTo>
                <a:pt x="0" y="0"/>
              </a:moveTo>
              <a:lnTo>
                <a:pt x="0" y="1473361"/>
              </a:lnTo>
              <a:lnTo>
                <a:pt x="146272" y="1473361"/>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2D0F50-E4F8-EE41-B72B-377E616196A6}">
      <dsp:nvSpPr>
        <dsp:cNvPr id="0" name=""/>
        <dsp:cNvSpPr/>
      </dsp:nvSpPr>
      <dsp:spPr>
        <a:xfrm>
          <a:off x="6076676" y="1839052"/>
          <a:ext cx="1170182" cy="731363"/>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Issues about Recognition</a:t>
          </a:r>
        </a:p>
      </dsp:txBody>
      <dsp:txXfrm>
        <a:off x="6098097" y="1860473"/>
        <a:ext cx="1127340" cy="68852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1:notes"/>
          <p:cNvSpPr txBox="1">
            <a:spLocks noGrp="1"/>
          </p:cNvSpPr>
          <p:nvPr>
            <p:ph type="body" idx="1"/>
          </p:nvPr>
        </p:nvSpPr>
        <p:spPr>
          <a:xfrm>
            <a:off x="680562" y="4723449"/>
            <a:ext cx="5444490" cy="447484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0" i="0" u="none" strike="noStrike" cap="none" dirty="0">
                <a:solidFill>
                  <a:srgbClr val="000000"/>
                </a:solidFill>
                <a:effectLst/>
                <a:latin typeface="Arial"/>
                <a:ea typeface="Arial"/>
                <a:cs typeface="Arial"/>
                <a:sym typeface="Arial"/>
              </a:rPr>
              <a:t>It is a great honor for me to be here today. Thank you for the kind invitation and introduction </a:t>
            </a:r>
            <a:endParaRPr lang="en-ZA" sz="11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8: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8: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If we go to a time-line showing the emergence of education provision over time, we can see how increased digitization is leading to new models. This diagram is an adaptation of one originally created by Yuan and Powell and adapted by others. What’s very useful about it is that it tracks some key moments of developments for both open and distance educational institutions along the bottom and face to face universities along the top.</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1600"/>
              </a:spcBef>
              <a:spcAft>
                <a:spcPts val="0"/>
              </a:spcAft>
              <a:buSzPts val="1100"/>
              <a:buNone/>
            </a:pPr>
            <a:endParaRPr dirty="0"/>
          </a:p>
          <a:p>
            <a:pPr marL="0" lvl="0" indent="0" algn="l" rtl="0">
              <a:lnSpc>
                <a:spcPct val="100000"/>
              </a:lnSpc>
              <a:spcBef>
                <a:spcPts val="1600"/>
              </a:spcBef>
              <a:spcAft>
                <a:spcPts val="0"/>
              </a:spcAft>
              <a:buSzPts val="1100"/>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20c666c50_0_1656: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3" name="Google Shape;253;g620c666c50_0_1656:notes"/>
          <p:cNvSpPr txBox="1">
            <a:spLocks noGrp="1"/>
          </p:cNvSpPr>
          <p:nvPr>
            <p:ph type="body" idx="1"/>
          </p:nvPr>
        </p:nvSpPr>
        <p:spPr>
          <a:xfrm>
            <a:off x="680562" y="4723448"/>
            <a:ext cx="5444400" cy="447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1600"/>
              </a:spcBef>
              <a:spcAft>
                <a:spcPts val="0"/>
              </a:spcAft>
              <a:buSzPts val="1100"/>
              <a:buNone/>
            </a:pPr>
            <a:endParaRPr dirty="0"/>
          </a:p>
          <a:p>
            <a:r>
              <a:rPr lang="en-US" sz="1100" b="0" i="0" u="none" strike="noStrike" cap="none" dirty="0">
                <a:solidFill>
                  <a:srgbClr val="000000"/>
                </a:solidFill>
                <a:effectLst/>
                <a:latin typeface="Arial"/>
                <a:ea typeface="Arial"/>
                <a:cs typeface="Arial"/>
                <a:sym typeface="Arial"/>
              </a:rPr>
              <a:t>These are both highlighted in yellow. Digital technologies have come to support, </a:t>
            </a:r>
            <a:r>
              <a:rPr lang="en-US" sz="1100" b="0" i="0" u="none" strike="noStrike" cap="none" dirty="0" err="1">
                <a:solidFill>
                  <a:srgbClr val="000000"/>
                </a:solidFill>
                <a:effectLst/>
                <a:latin typeface="Arial"/>
                <a:ea typeface="Arial"/>
                <a:cs typeface="Arial"/>
                <a:sym typeface="Arial"/>
              </a:rPr>
              <a:t>catalyse</a:t>
            </a:r>
            <a:r>
              <a:rPr lang="en-US" sz="1100" b="0" i="0" u="none" strike="noStrike" cap="none" dirty="0">
                <a:solidFill>
                  <a:srgbClr val="000000"/>
                </a:solidFill>
                <a:effectLst/>
                <a:latin typeface="Arial"/>
                <a:ea typeface="Arial"/>
                <a:cs typeface="Arial"/>
                <a:sym typeface="Arial"/>
              </a:rPr>
              <a:t> and enable news forms of higher educational provision for all types of universities. You can see that the UK Open university made a play for the MOOCs space with the setting up and investment of </a:t>
            </a:r>
            <a:r>
              <a:rPr lang="en-US" sz="1100" b="0" i="0" u="none" strike="noStrike" cap="none" dirty="0" err="1">
                <a:solidFill>
                  <a:srgbClr val="000000"/>
                </a:solidFill>
                <a:effectLst/>
                <a:latin typeface="Arial"/>
                <a:ea typeface="Arial"/>
                <a:cs typeface="Arial"/>
                <a:sym typeface="Arial"/>
              </a:rPr>
              <a:t>FutureLearn</a:t>
            </a:r>
            <a:r>
              <a:rPr lang="en-US" sz="1100" b="0" i="0" u="none" strike="noStrike" cap="none" dirty="0">
                <a:solidFill>
                  <a:srgbClr val="000000"/>
                </a:solidFill>
                <a:effectLst/>
                <a:latin typeface="Arial"/>
                <a:ea typeface="Arial"/>
                <a:cs typeface="Arial"/>
                <a:sym typeface="Arial"/>
              </a:rPr>
              <a:t>. For some conventional universities, such as at my university, there is a growing move into blended and online modes of teaching and learning, and this is certainly a worldwide trend.</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1600"/>
              </a:spcBef>
              <a:spcAft>
                <a:spcPts val="0"/>
              </a:spcAft>
              <a:buSzPts val="1100"/>
              <a:buNone/>
            </a:pPr>
            <a:endParaRPr dirty="0"/>
          </a:p>
          <a:p>
            <a:pPr marL="0" lvl="0" indent="0" algn="l" rtl="0">
              <a:lnSpc>
                <a:spcPct val="100000"/>
              </a:lnSpc>
              <a:spcBef>
                <a:spcPts val="1600"/>
              </a:spcBef>
              <a:spcAft>
                <a:spcPts val="0"/>
              </a:spcAft>
              <a:buSzPts val="1100"/>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620c666c50_0_165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620c666c50_0_1650:notes"/>
          <p:cNvSpPr txBox="1">
            <a:spLocks noGrp="1"/>
          </p:cNvSpPr>
          <p:nvPr>
            <p:ph type="body" idx="1"/>
          </p:nvPr>
        </p:nvSpPr>
        <p:spPr>
          <a:xfrm>
            <a:off x="680562" y="4723448"/>
            <a:ext cx="5444400" cy="4474800"/>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Indeed it’s the stuff in the middle highlighted here that is really interesting and where we are seeing forms of unbundling happening.  So MOOCs have emerged in this space as well as the variants of MOOCs. I think much of this is informed by market forces and market players as it is in the middle that we are seeing new players and entrants in higher education. Both residential universities and open and distance universities are operating in this middle space and what is happening is that more modular online credentials and more hybrid online and blended degrees are more prevalent.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And right at the end of that timeline you can see Online Program Management, and that leads me on to talk about marketization.</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1600"/>
              </a:spcBef>
              <a:spcAft>
                <a:spcPts val="0"/>
              </a:spcAft>
              <a:buSzPts val="1100"/>
              <a:buNone/>
            </a:pPr>
            <a:endParaRPr dirty="0"/>
          </a:p>
          <a:p>
            <a:pPr marL="0" lvl="0" indent="0" algn="l" rtl="0">
              <a:lnSpc>
                <a:spcPct val="100000"/>
              </a:lnSpc>
              <a:spcBef>
                <a:spcPts val="1600"/>
              </a:spcBef>
              <a:spcAft>
                <a:spcPts val="0"/>
              </a:spcAft>
              <a:buSzPts val="1100"/>
              <a:buNone/>
            </a:pPr>
            <a:endParaRPr dirty="0"/>
          </a:p>
          <a:p>
            <a:pPr marL="0" lvl="0" indent="0" algn="l" rtl="0">
              <a:lnSpc>
                <a:spcPct val="100000"/>
              </a:lnSpc>
              <a:spcBef>
                <a:spcPts val="160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9: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p9:notes"/>
          <p:cNvSpPr txBox="1">
            <a:spLocks noGrp="1"/>
          </p:cNvSpPr>
          <p:nvPr>
            <p:ph type="body" idx="1"/>
          </p:nvPr>
        </p:nvSpPr>
        <p:spPr>
          <a:xfrm>
            <a:off x="680562" y="4723449"/>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So marketization is a broad all-encompassing word. It’s also nothing new that the private sector operates in the higher education space. While shifting fees to students is a form of marketization, it’s not the only way in which universities are becoming more marketized. The drive for third stream income is another impetus.</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dirty="0">
                <a:solidFill>
                  <a:schemeClr val="dk1"/>
                </a:solidFill>
              </a:rPr>
              <a:t>.</a:t>
            </a:r>
          </a:p>
          <a:p>
            <a:pPr marL="0" marR="0" lvl="0" indent="0" algn="l" rtl="0">
              <a:lnSpc>
                <a:spcPct val="100000"/>
              </a:lnSpc>
              <a:spcBef>
                <a:spcPts val="0"/>
              </a:spcBef>
              <a:spcAft>
                <a:spcPts val="0"/>
              </a:spcAft>
              <a:buClr>
                <a:schemeClr val="dk1"/>
              </a:buClr>
              <a:buSzPts val="1100"/>
              <a:buFont typeface="Arial"/>
              <a:buNone/>
            </a:pPr>
            <a:endParaRPr lang="en" dirty="0">
              <a:solidFill>
                <a:schemeClr val="dk1"/>
              </a:solidFill>
            </a:endParaRPr>
          </a:p>
          <a:p>
            <a:pPr marL="0" marR="0" lvl="0" indent="0" algn="l" rtl="0">
              <a:lnSpc>
                <a:spcPct val="100000"/>
              </a:lnSpc>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Ball and </a:t>
            </a:r>
            <a:r>
              <a:rPr lang="en-US" sz="1100" b="0" i="0" u="none" strike="noStrike" cap="none" dirty="0" err="1">
                <a:solidFill>
                  <a:srgbClr val="000000"/>
                </a:solidFill>
                <a:effectLst/>
                <a:latin typeface="Arial"/>
                <a:ea typeface="Arial"/>
                <a:cs typeface="Arial"/>
                <a:sym typeface="Arial"/>
              </a:rPr>
              <a:t>Youdell</a:t>
            </a:r>
            <a:r>
              <a:rPr lang="en-US" sz="1100" b="0" i="0" u="none" strike="noStrike" cap="none" dirty="0">
                <a:solidFill>
                  <a:srgbClr val="000000"/>
                </a:solidFill>
                <a:effectLst/>
                <a:latin typeface="Arial"/>
                <a:ea typeface="Arial"/>
                <a:cs typeface="Arial"/>
                <a:sym typeface="Arial"/>
              </a:rPr>
              <a:t> distinguish between two types of marketization. They talk about exogenous and endogenous privatization. The endogenous type is about bringing market-type practices into universities deploying the language and practices of business and corporate culture. This might mean a focus on increased metrics and measurement or in the way students are talked about. When we talk of students as consumers or customers, this is a form of endogenous marketisation.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Exogenous  marketization on the other hand is about the participation of private companies to deliver parts of higher education. Now I am not talking about private universities or the use of private companies for non -teaching and learning functions such as catering or maintenance. What I am talking about is how public education is opened up to the private sector on a for-profit basis and where the private sector is invited to deliver parts of educational provision.</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dirty="0">
                <a:solidFill>
                  <a:schemeClr val="dk1"/>
                </a:solidFill>
              </a:rPr>
              <a:t> </a:t>
            </a:r>
            <a:endParaRPr dirty="0">
              <a:solidFill>
                <a:schemeClr val="dk1"/>
              </a:solidFil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1: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11: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400"/>
              </a:spcBef>
              <a:spcAft>
                <a:spcPts val="1400"/>
              </a:spcAft>
              <a:buClr>
                <a:schemeClr val="dk1"/>
              </a:buClr>
              <a:buSzPts val="1100"/>
              <a:buFont typeface="Arial"/>
              <a:buNone/>
            </a:pPr>
            <a:r>
              <a:rPr lang="en-ZA" dirty="0"/>
              <a:t>You may be familiar with the term Online Program Management company or OPM. Other terms include </a:t>
            </a:r>
            <a:r>
              <a:rPr lang="en-ZA" dirty="0" err="1"/>
              <a:t>edu</a:t>
            </a:r>
            <a:r>
              <a:rPr lang="en-ZA" dirty="0"/>
              <a:t>-businesses or enabler companies. Again if we think along the timeline of the development of online and open education, what is happening is that as more universities are starting to deliver fully online degrees, there has been an increase in the number of private companies who act as Online Program Managers or sometimes Online Program Enablers. This graph by the educational consultant Phil Hill categories these types of companies. Let’s take a closer look.</a:t>
            </a:r>
          </a:p>
          <a:p>
            <a:pPr marL="0" lvl="0" indent="0" algn="l" rtl="0">
              <a:lnSpc>
                <a:spcPct val="115000"/>
              </a:lnSpc>
              <a:spcBef>
                <a:spcPts val="1400"/>
              </a:spcBef>
              <a:spcAft>
                <a:spcPts val="1400"/>
              </a:spcAft>
              <a:buClr>
                <a:schemeClr val="dk1"/>
              </a:buClr>
              <a:buSzPts val="1100"/>
              <a:buFont typeface="Arial"/>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20c666c50_0_1720:notes"/>
          <p:cNvSpPr>
            <a:spLocks noGrp="1" noRot="1" noChangeAspect="1"/>
          </p:cNvSpPr>
          <p:nvPr>
            <p:ph type="sldImg" idx="2"/>
          </p:nvPr>
        </p:nvSpPr>
        <p:spPr>
          <a:xfrm>
            <a:off x="88900" y="746125"/>
            <a:ext cx="6627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20c666c50_0_1720: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At the top of the graph are the most well known companies and you may recognize some of them – they include 2U, Academic Partnerships, Pearson, Wiley. These companies effectively invest or go into a joint venture with universities to offer certain particularly marketable degrees or qualification in return for revenue share. These are often called full service OPMs. These types of companies are now also moving into non-degree spaces such as short learning </a:t>
            </a:r>
            <a:r>
              <a:rPr lang="en-US" sz="1100" b="0" i="0" u="none" strike="noStrike" cap="none" dirty="0" err="1">
                <a:solidFill>
                  <a:srgbClr val="000000"/>
                </a:solidFill>
                <a:effectLst/>
                <a:latin typeface="Arial"/>
                <a:ea typeface="Arial"/>
                <a:cs typeface="Arial"/>
                <a:sym typeface="Arial"/>
              </a:rPr>
              <a:t>programmes</a:t>
            </a:r>
            <a:r>
              <a:rPr lang="en-US" sz="1100" b="0" i="0" u="none" strike="noStrike" cap="none" dirty="0">
                <a:solidFill>
                  <a:srgbClr val="000000"/>
                </a:solidFill>
                <a:effectLst/>
                <a:latin typeface="Arial"/>
                <a:ea typeface="Arial"/>
                <a:cs typeface="Arial"/>
                <a:sym typeface="Arial"/>
              </a:rPr>
              <a:t> or certificate programs.</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20c666c50_0_1739:notes"/>
          <p:cNvSpPr>
            <a:spLocks noGrp="1" noRot="1" noChangeAspect="1"/>
          </p:cNvSpPr>
          <p:nvPr>
            <p:ph type="sldImg" idx="2"/>
          </p:nvPr>
        </p:nvSpPr>
        <p:spPr>
          <a:xfrm>
            <a:off x="378396" y="745808"/>
            <a:ext cx="60495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20c666c50_0_1739:notes"/>
          <p:cNvSpPr txBox="1">
            <a:spLocks noGrp="1"/>
          </p:cNvSpPr>
          <p:nvPr>
            <p:ph type="body" idx="1"/>
          </p:nvPr>
        </p:nvSpPr>
        <p:spPr>
          <a:xfrm>
            <a:off x="680560" y="4723448"/>
            <a:ext cx="5444400" cy="447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Pearson’s Online Program Management website page is an illustration of the marketing and services offered. </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620c666c50_0_173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620c666c50_0_1730: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second half of the graph shows a different group of companies. One group comprises the MOOC providers – Coursera and </a:t>
            </a:r>
            <a:r>
              <a:rPr lang="en-US" sz="1100" b="0" i="0" u="none" strike="noStrike" cap="none" dirty="0" err="1">
                <a:solidFill>
                  <a:srgbClr val="000000"/>
                </a:solidFill>
                <a:effectLst/>
                <a:latin typeface="Arial"/>
                <a:ea typeface="Arial"/>
                <a:cs typeface="Arial"/>
                <a:sym typeface="Arial"/>
              </a:rPr>
              <a:t>FutureLearn</a:t>
            </a:r>
            <a:r>
              <a:rPr lang="en-US" sz="1100" b="0" i="0" u="none" strike="noStrike" cap="none" dirty="0">
                <a:solidFill>
                  <a:srgbClr val="000000"/>
                </a:solidFill>
                <a:effectLst/>
                <a:latin typeface="Arial"/>
                <a:ea typeface="Arial"/>
                <a:cs typeface="Arial"/>
                <a:sym typeface="Arial"/>
              </a:rPr>
              <a:t> who are moving into the OPM space by offering universities more than MOOCs. Their business models have evolved from free MOOCs to different types of paid for online credentials – such as </a:t>
            </a:r>
            <a:r>
              <a:rPr lang="en-US" sz="1100" b="0" i="0" u="none" strike="noStrike" cap="none" dirty="0" err="1">
                <a:solidFill>
                  <a:srgbClr val="000000"/>
                </a:solidFill>
                <a:effectLst/>
                <a:latin typeface="Arial"/>
                <a:ea typeface="Arial"/>
                <a:cs typeface="Arial"/>
                <a:sym typeface="Arial"/>
              </a:rPr>
              <a:t>Specialisations</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MicroMasters</a:t>
            </a:r>
            <a:r>
              <a:rPr lang="en-US" sz="1100" b="0" i="0" u="none" strike="noStrike" cap="none" dirty="0">
                <a:solidFill>
                  <a:srgbClr val="000000"/>
                </a:solidFill>
                <a:effectLst/>
                <a:latin typeface="Arial"/>
                <a:ea typeface="Arial"/>
                <a:cs typeface="Arial"/>
                <a:sym typeface="Arial"/>
              </a:rPr>
              <a:t>.</a:t>
            </a:r>
            <a:endParaRPr lang="en-ZA" sz="1100" b="0" i="0" u="none" strike="noStrike" cap="none" dirty="0">
              <a:solidFill>
                <a:srgbClr val="000000"/>
              </a:solidFill>
              <a:effectLst/>
              <a:latin typeface="Arial"/>
              <a:ea typeface="Arial"/>
              <a:cs typeface="Arial"/>
              <a:sym typeface="Arial"/>
            </a:endParaRPr>
          </a:p>
          <a:p>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Also in this group are companies that offer enabling services to universities but unlike the first group of OPMs, they do not offer a joint venture or investment in return for profit share but offer specific services on what we call a ‘fees for services’ model.</a:t>
            </a:r>
            <a:endParaRPr lang="en-ZA" sz="1100" b="0" i="0" u="none" strike="noStrike" cap="none" dirty="0">
              <a:solidFill>
                <a:srgbClr val="000000"/>
              </a:solidFill>
              <a:effectLst/>
              <a:latin typeface="Arial"/>
              <a:ea typeface="Arial"/>
              <a:cs typeface="Arial"/>
              <a:sym typeface="Arial"/>
            </a:endParaRPr>
          </a:p>
          <a:p>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These different models point to the dizzying increase in the type of companies who are now offering services to universities. </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620c666c50_0_103:notes"/>
          <p:cNvSpPr>
            <a:spLocks noGrp="1" noRot="1" noChangeAspect="1"/>
          </p:cNvSpPr>
          <p:nvPr>
            <p:ph type="sldImg" idx="2"/>
          </p:nvPr>
        </p:nvSpPr>
        <p:spPr>
          <a:xfrm>
            <a:off x="88900" y="746125"/>
            <a:ext cx="6627900" cy="37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620c666c50_0_103: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This is another graphic produced by a consulting firm that offers categorization of OPMs – you may recognize some of these logos. In any case you can see that Higher Education and its outputs are seen as business opportunities for venture capitalists, investors and consultancies. This is what I mean by market making and it is both an outcome of the confluence of marketization and the opportunities afforded by digital technologies. </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620c666c50_0_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620c666c50_0_4: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Here’s a picture of the university of Cape Town. I have come a long way to be here, Cape Town is on the southernmost tip of Africa but I feel very much at home. Thank you to the </a:t>
            </a:r>
            <a:r>
              <a:rPr lang="en-US" sz="1100" b="0" i="0" u="none" strike="noStrike" cap="none" dirty="0" err="1">
                <a:solidFill>
                  <a:srgbClr val="000000"/>
                </a:solidFill>
                <a:effectLst/>
                <a:latin typeface="Arial"/>
                <a:ea typeface="Arial"/>
                <a:cs typeface="Arial"/>
                <a:sym typeface="Arial"/>
              </a:rPr>
              <a:t>organisers</a:t>
            </a:r>
            <a:r>
              <a:rPr lang="en-US" sz="1100" b="0" i="0" u="none" strike="noStrike" cap="none" dirty="0">
                <a:solidFill>
                  <a:srgbClr val="000000"/>
                </a:solidFill>
                <a:effectLst/>
                <a:latin typeface="Arial"/>
                <a:ea typeface="Arial"/>
                <a:cs typeface="Arial"/>
                <a:sym typeface="Arial"/>
              </a:rPr>
              <a:t> for the hospitality and welcome.  I’ve very much enjoyed the sessions yesterday today and many of the keynotes have touched on common issues regarding how higher education provision is changing catalyzed by digital technologies.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Today, I am going to talk about some of these developments and draw on research I have been involved based at the University of Cape Town and the University of Leeds.  </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So I described some of the factors influencing and changing global higher education and focused on the rise of more blended and online programs – whether they are degrees or short courses.</a:t>
            </a:r>
            <a:endParaRPr lang="en-ZA" sz="1100" b="0" i="0" u="none" strike="noStrike" cap="none" dirty="0">
              <a:solidFill>
                <a:srgbClr val="000000"/>
              </a:solidFill>
              <a:effectLst/>
              <a:latin typeface="Arial"/>
              <a:ea typeface="Arial"/>
              <a:cs typeface="Arial"/>
              <a:sym typeface="Arial"/>
            </a:endParaRPr>
          </a:p>
          <a:p>
            <a:r>
              <a:rPr lang="en-ZA" sz="1100" b="0" i="0" u="none" strike="noStrike" cap="none" dirty="0">
                <a:solidFill>
                  <a:srgbClr val="000000"/>
                </a:solidFill>
                <a:effectLst/>
                <a:latin typeface="Arial"/>
                <a:ea typeface="Arial"/>
                <a:cs typeface="Arial"/>
                <a:sym typeface="Arial"/>
              </a:rPr>
              <a:t> </a:t>
            </a:r>
          </a:p>
          <a:p>
            <a:r>
              <a:rPr lang="en-US" sz="1100" b="0" i="0" u="none" strike="noStrike" cap="none" dirty="0">
                <a:solidFill>
                  <a:srgbClr val="000000"/>
                </a:solidFill>
                <a:effectLst/>
                <a:latin typeface="Arial"/>
                <a:ea typeface="Arial"/>
                <a:cs typeface="Arial"/>
                <a:sym typeface="Arial"/>
              </a:rPr>
              <a:t>So where does unbundling come into this? </a:t>
            </a:r>
            <a:endParaRPr lang="en-ZA" sz="11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14: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en" dirty="0"/>
              <a:t>Let’s look at a </a:t>
            </a:r>
            <a:r>
              <a:rPr lang="en" dirty="0" err="1"/>
              <a:t>unive</a:t>
            </a:r>
            <a:r>
              <a:rPr lang="en-ZA" dirty="0"/>
              <a:t>r</a:t>
            </a:r>
            <a:r>
              <a:rPr lang="en" dirty="0" err="1"/>
              <a:t>sity’s</a:t>
            </a:r>
            <a:r>
              <a:rPr lang="en" dirty="0"/>
              <a:t> prov</a:t>
            </a:r>
            <a:r>
              <a:rPr lang="en-ZA" dirty="0" err="1"/>
              <a:t>i</a:t>
            </a:r>
            <a:r>
              <a:rPr lang="en" dirty="0" err="1"/>
              <a:t>sion</a:t>
            </a:r>
            <a:r>
              <a:rPr lang="en" dirty="0"/>
              <a:t> map. Conventional higher education institutions offer formal, credit-bearing curricula with lectures, tutorials, and seminars. They also offer semi-formal forms of delivery such as short courses as well as non-formal offerings such as summer school or public lectures. Recently there has been expansion into that non-formal space, especially with massive open online courses (MOOCs). </a:t>
            </a:r>
          </a:p>
          <a:p>
            <a:pPr marL="0" lvl="0" indent="0" algn="l" rtl="0">
              <a:lnSpc>
                <a:spcPct val="115000"/>
              </a:lnSpc>
              <a:spcBef>
                <a:spcPts val="1200"/>
              </a:spcBef>
              <a:spcAft>
                <a:spcPts val="0"/>
              </a:spcAft>
              <a:buSzPts val="1100"/>
              <a:buNone/>
            </a:pPr>
            <a:endParaRPr lang="en" dirty="0"/>
          </a:p>
          <a:p>
            <a:pPr marL="0" lvl="0" indent="0" algn="l" rtl="0">
              <a:lnSpc>
                <a:spcPct val="115000"/>
              </a:lnSpc>
              <a:spcBef>
                <a:spcPts val="1200"/>
              </a:spcBef>
              <a:spcAft>
                <a:spcPts val="0"/>
              </a:spcAft>
              <a:buSzPts val="1100"/>
              <a:buNone/>
            </a:pPr>
            <a:r>
              <a:rPr lang="en" dirty="0"/>
              <a:t>Five years ago, MOOCs were completely in the non-formal space, but this has changed. What's particularly interesting now is the intersection between non-formal, semi-formal, and formal. </a:t>
            </a:r>
          </a:p>
          <a:p>
            <a:pPr marL="0" lvl="0" indent="0" algn="l" rtl="0">
              <a:lnSpc>
                <a:spcPct val="115000"/>
              </a:lnSpc>
              <a:spcBef>
                <a:spcPts val="1200"/>
              </a:spcBef>
              <a:spcAft>
                <a:spcPts val="0"/>
              </a:spcAft>
              <a:buSzPts val="1100"/>
              <a:buNone/>
            </a:pPr>
            <a:endParaRPr lang="en" dirty="0"/>
          </a:p>
          <a:p>
            <a:pPr marL="0" lvl="0" indent="0" algn="l" rtl="0">
              <a:lnSpc>
                <a:spcPct val="115000"/>
              </a:lnSpc>
              <a:spcBef>
                <a:spcPts val="1200"/>
              </a:spcBef>
              <a:spcAft>
                <a:spcPts val="0"/>
              </a:spcAft>
              <a:buSzPts val="1100"/>
              <a:buNone/>
            </a:pPr>
            <a:r>
              <a:rPr lang="en" dirty="0"/>
              <a:t>Sometimes these intersections enable a </a:t>
            </a:r>
            <a:r>
              <a:rPr lang="en" dirty="0" err="1"/>
              <a:t>rebundling</a:t>
            </a:r>
            <a:r>
              <a:rPr lang="en" dirty="0"/>
              <a:t> towards a degree where discrete learning elements such as courses or </a:t>
            </a:r>
            <a:r>
              <a:rPr lang="en" dirty="0" err="1"/>
              <a:t>microcredentials</a:t>
            </a:r>
            <a:r>
              <a:rPr lang="en" dirty="0"/>
              <a:t> can either standalone or can be stacked up and make up a degree. </a:t>
            </a:r>
            <a:endParaRPr dirty="0"/>
          </a:p>
          <a:p>
            <a:pPr marL="0" lvl="0" indent="0" algn="l" rtl="0">
              <a:lnSpc>
                <a:spcPct val="115000"/>
              </a:lnSpc>
              <a:spcBef>
                <a:spcPts val="0"/>
              </a:spcBef>
              <a:spcAft>
                <a:spcPts val="0"/>
              </a:spcAft>
              <a:buSzPts val="1100"/>
              <a:buNone/>
            </a:pPr>
            <a:endParaRPr dirty="0"/>
          </a:p>
          <a:p>
            <a:pPr marL="0" lvl="0" indent="0" algn="l" rtl="0">
              <a:lnSpc>
                <a:spcPct val="115000"/>
              </a:lnSpc>
              <a:spcBef>
                <a:spcPts val="0"/>
              </a:spcBef>
              <a:spcAft>
                <a:spcPts val="0"/>
              </a:spcAft>
              <a:buSzPts val="1100"/>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5: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0" name="Google Shape;350;p15: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This foray into unbundled bite-sized university courses sometimes credit bearing and sometimes not has led to increased interest in micro-credentials or alternative credentials offered online. Again, the idea is not new and universities over many decades have been offering short learning </a:t>
            </a:r>
            <a:r>
              <a:rPr lang="en-US" sz="1100" b="0" i="0" u="none" strike="noStrike" cap="none" dirty="0" err="1">
                <a:solidFill>
                  <a:srgbClr val="000000"/>
                </a:solidFill>
                <a:effectLst/>
                <a:latin typeface="Arial"/>
                <a:ea typeface="Arial"/>
                <a:cs typeface="Arial"/>
                <a:sym typeface="Arial"/>
              </a:rPr>
              <a:t>programmes</a:t>
            </a:r>
            <a:r>
              <a:rPr lang="en-US" sz="1100" b="0" i="0" u="none" strike="noStrike" cap="none" dirty="0">
                <a:solidFill>
                  <a:srgbClr val="000000"/>
                </a:solidFill>
                <a:effectLst/>
                <a:latin typeface="Arial"/>
                <a:ea typeface="Arial"/>
                <a:cs typeface="Arial"/>
                <a:sym typeface="Arial"/>
              </a:rPr>
              <a:t> as part of continuing education.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But the entry of private companies and the affordances of  internet technology is leading to interesting experiments with an array of of micro-credentials products. Some of these are in response to employer and industry needs and are often in conjunction with companies who would hire successful completers of those credentials. Google’s IT certification with MOOC providers is an example of this. </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err="1">
                <a:solidFill>
                  <a:srgbClr val="000000"/>
                </a:solidFill>
                <a:effectLst/>
                <a:latin typeface="Arial"/>
                <a:ea typeface="Arial"/>
                <a:cs typeface="Arial"/>
                <a:sym typeface="Arial"/>
              </a:rPr>
              <a:t>Microcredentials</a:t>
            </a:r>
            <a:r>
              <a:rPr lang="en-US" sz="1100" b="0" i="0" u="none" strike="noStrike" cap="none" dirty="0">
                <a:solidFill>
                  <a:srgbClr val="000000"/>
                </a:solidFill>
                <a:effectLst/>
                <a:latin typeface="Arial"/>
                <a:ea typeface="Arial"/>
                <a:cs typeface="Arial"/>
                <a:sym typeface="Arial"/>
              </a:rPr>
              <a:t> and their stacking up potential is a form of unbundling and </a:t>
            </a:r>
            <a:r>
              <a:rPr lang="en-US" sz="1100" b="0" i="0" u="none" strike="noStrike" cap="none" dirty="0" err="1">
                <a:solidFill>
                  <a:srgbClr val="000000"/>
                </a:solidFill>
                <a:effectLst/>
                <a:latin typeface="Arial"/>
                <a:ea typeface="Arial"/>
                <a:cs typeface="Arial"/>
                <a:sym typeface="Arial"/>
              </a:rPr>
              <a:t>rebundling</a:t>
            </a:r>
            <a:r>
              <a:rPr lang="en-US" sz="1100" b="0" i="0" u="none" strike="noStrike" cap="none" dirty="0">
                <a:solidFill>
                  <a:srgbClr val="000000"/>
                </a:solidFill>
                <a:effectLst/>
                <a:latin typeface="Arial"/>
                <a:ea typeface="Arial"/>
                <a:cs typeface="Arial"/>
                <a:sym typeface="Arial"/>
              </a:rPr>
              <a:t>. However getting this right in way that works for all the stakeholders is challenging. For many years the degree has provided a signaling mechanism to potential employers. However the extent to which </a:t>
            </a:r>
            <a:r>
              <a:rPr lang="en-US" sz="1100" b="0" i="0" u="none" strike="noStrike" cap="none" dirty="0" err="1">
                <a:solidFill>
                  <a:srgbClr val="000000"/>
                </a:solidFill>
                <a:effectLst/>
                <a:latin typeface="Arial"/>
                <a:ea typeface="Arial"/>
                <a:cs typeface="Arial"/>
                <a:sym typeface="Arial"/>
              </a:rPr>
              <a:t>microcredentials</a:t>
            </a:r>
            <a:r>
              <a:rPr lang="en-US" sz="1100" b="0" i="0" u="none" strike="noStrike" cap="none" dirty="0">
                <a:solidFill>
                  <a:srgbClr val="000000"/>
                </a:solidFill>
                <a:effectLst/>
                <a:latin typeface="Arial"/>
                <a:ea typeface="Arial"/>
                <a:cs typeface="Arial"/>
                <a:sym typeface="Arial"/>
              </a:rPr>
              <a:t> can be recognized or where offered for credit and mapped to appropriate qualifications frameworks is the work that is yet to be done</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16: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16: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highlight>
                  <a:srgbClr val="F2F2F2"/>
                </a:highlight>
                <a:latin typeface="Arial"/>
                <a:ea typeface="Arial"/>
                <a:cs typeface="Arial"/>
                <a:sym typeface="Arial"/>
              </a:rPr>
              <a:t>Offering </a:t>
            </a:r>
            <a:r>
              <a:rPr lang="en-US" sz="1100" b="0" i="0" u="none" strike="noStrike" cap="none" dirty="0" err="1">
                <a:solidFill>
                  <a:srgbClr val="000000"/>
                </a:solidFill>
                <a:effectLst/>
                <a:highlight>
                  <a:srgbClr val="F2F2F2"/>
                </a:highlight>
                <a:latin typeface="Arial"/>
                <a:ea typeface="Arial"/>
                <a:cs typeface="Arial"/>
                <a:sym typeface="Arial"/>
              </a:rPr>
              <a:t>microcredentials</a:t>
            </a:r>
            <a:r>
              <a:rPr lang="en-US" sz="1100" b="0" i="0" u="none" strike="noStrike" cap="none" dirty="0">
                <a:solidFill>
                  <a:srgbClr val="000000"/>
                </a:solidFill>
                <a:effectLst/>
                <a:highlight>
                  <a:srgbClr val="F2F2F2"/>
                </a:highlight>
                <a:latin typeface="Arial"/>
                <a:ea typeface="Arial"/>
                <a:cs typeface="Arial"/>
                <a:sym typeface="Arial"/>
              </a:rPr>
              <a:t> is one thing but they also need to be accepted. There are some promising signs about the acceptance of </a:t>
            </a:r>
            <a:r>
              <a:rPr lang="en-US" sz="1100" b="0" i="0" u="none" strike="noStrike" cap="none" dirty="0" err="1">
                <a:solidFill>
                  <a:srgbClr val="000000"/>
                </a:solidFill>
                <a:effectLst/>
                <a:highlight>
                  <a:srgbClr val="F2F2F2"/>
                </a:highlight>
                <a:latin typeface="Arial"/>
                <a:ea typeface="Arial"/>
                <a:cs typeface="Arial"/>
                <a:sym typeface="Arial"/>
              </a:rPr>
              <a:t>microcredentials</a:t>
            </a:r>
            <a:r>
              <a:rPr lang="en-US" sz="1100" b="0" i="0" u="none" strike="noStrike" cap="none" dirty="0">
                <a:solidFill>
                  <a:srgbClr val="000000"/>
                </a:solidFill>
                <a:effectLst/>
                <a:highlight>
                  <a:srgbClr val="F2F2F2"/>
                </a:highlight>
                <a:latin typeface="Arial"/>
                <a:ea typeface="Arial"/>
                <a:cs typeface="Arial"/>
                <a:sym typeface="Arial"/>
              </a:rPr>
              <a:t> as some of these examples illustrate. Developments in New Zealand and India suggest government steering is giving the impetus.</a:t>
            </a:r>
            <a:endParaRPr lang="en-ZA" sz="1100" b="0" i="0" u="none" strike="noStrike" cap="none" dirty="0">
              <a:solidFill>
                <a:srgbClr val="000000"/>
              </a:solidFill>
              <a:effectLst/>
              <a:highlight>
                <a:srgbClr val="F2F2F2"/>
              </a:highlight>
              <a:latin typeface="Arial"/>
              <a:ea typeface="Arial"/>
              <a:cs typeface="Arial"/>
              <a:sym typeface="Arial"/>
            </a:endParaRPr>
          </a:p>
          <a:p>
            <a:pPr marL="0" lvl="0" indent="0" algn="l" rtl="0">
              <a:lnSpc>
                <a:spcPct val="100000"/>
              </a:lnSpc>
              <a:spcBef>
                <a:spcPts val="0"/>
              </a:spcBef>
              <a:spcAft>
                <a:spcPts val="0"/>
              </a:spcAft>
              <a:buSzPts val="1100"/>
              <a:buNone/>
            </a:pPr>
            <a:endParaRPr sz="900" b="1" dirty="0">
              <a:solidFill>
                <a:srgbClr val="333333"/>
              </a:solidFill>
              <a:highlight>
                <a:srgbClr val="F2F2F2"/>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Having looked at the macro view of unbundling, I’m going to bring it down to the level of a degree or qualification. How is unbundling practically happening? </a:t>
            </a: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Let’s look at it from a university’s perspective and how and why they might choose to unbundle.</a:t>
            </a:r>
            <a:endParaRPr lang="en-ZA" sz="1100" b="0" i="0" u="none" strike="noStrike" cap="none" dirty="0">
              <a:solidFill>
                <a:srgbClr val="000000"/>
              </a:solidFill>
              <a:effectLst/>
              <a:latin typeface="Arial"/>
              <a:ea typeface="Arial"/>
              <a:cs typeface="Arial"/>
              <a:sym typeface="Arial"/>
            </a:endParaRPr>
          </a:p>
          <a:p>
            <a:pPr marL="0" lvl="0" indent="0" algn="l" rtl="0">
              <a:lnSpc>
                <a:spcPct val="115000"/>
              </a:lnSpc>
              <a:spcBef>
                <a:spcPts val="1400"/>
              </a:spcBef>
              <a:spcAft>
                <a:spcPts val="1400"/>
              </a:spcAft>
              <a:buClr>
                <a:schemeClr val="dk1"/>
              </a:buClr>
              <a:buSzPts val="1100"/>
              <a:buFont typeface="Arial"/>
              <a:buNone/>
            </a:pPr>
            <a:endParaRPr dirty="0"/>
          </a:p>
        </p:txBody>
      </p:sp>
    </p:spTree>
    <p:extLst>
      <p:ext uri="{BB962C8B-B14F-4D97-AF65-F5344CB8AC3E}">
        <p14:creationId xmlns:p14="http://schemas.microsoft.com/office/powerpoint/2010/main" val="217262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1" name="Google Shape;371;p17: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As many more institutions are producing online degrees and qualifications, the processes and steps needed to achieve this are becoming better understood. When an institution moves to offer qualifications in an online mode, it has to look at existing processes and ways of working and look at what resources and services need to be provided. Sometimes this means developing new skills and expertise.</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This diagram is an overview of an online qualification development process. We have mapped the various stages a university might need to go through and point to what could and is being unbundled and </a:t>
            </a:r>
            <a:r>
              <a:rPr lang="en-US" sz="1100" b="0" i="0" u="none" strike="noStrike" cap="none" dirty="0" err="1">
                <a:solidFill>
                  <a:srgbClr val="000000"/>
                </a:solidFill>
                <a:effectLst/>
                <a:latin typeface="Arial"/>
                <a:ea typeface="Arial"/>
                <a:cs typeface="Arial"/>
                <a:sym typeface="Arial"/>
              </a:rPr>
              <a:t>rebundled</a:t>
            </a:r>
            <a:r>
              <a:rPr lang="en-ZA" dirty="0">
                <a:effectLst/>
              </a:rPr>
              <a:t> </a:t>
            </a: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8: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8" name="Google Shape;378;p18: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Starting with an assumption that a university is not currently offering online provision it  needs to get to a stage of readiness. These are the kinds of activities the university might have to go through to achieve readiness, such as establishing a suitable learning technology platforms and reviewing current processes for governance. Other activities include the readiness of faculty to engage with the new type of offering.</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What could be unbundled here? Well, we are seeing companies coming into the market that are helping universities get ready for online learning. This might involve setting up tools and learning technology infrastructure and embarking on faculty training.</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9: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7" name="Google Shape;387;p19: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next stage after readiness is </a:t>
            </a:r>
            <a:r>
              <a:rPr lang="en-US" sz="1100" b="0" i="0" u="none" strike="noStrike" cap="none" dirty="0" err="1">
                <a:solidFill>
                  <a:srgbClr val="000000"/>
                </a:solidFill>
                <a:effectLst/>
                <a:latin typeface="Arial"/>
                <a:ea typeface="Arial"/>
                <a:cs typeface="Arial"/>
                <a:sym typeface="Arial"/>
              </a:rPr>
              <a:t>programme</a:t>
            </a:r>
            <a:r>
              <a:rPr lang="en-US" sz="1100" b="0" i="0" u="none" strike="noStrike" cap="none" dirty="0">
                <a:solidFill>
                  <a:srgbClr val="000000"/>
                </a:solidFill>
                <a:effectLst/>
                <a:latin typeface="Arial"/>
                <a:ea typeface="Arial"/>
                <a:cs typeface="Arial"/>
                <a:sym typeface="Arial"/>
              </a:rPr>
              <a:t> level planning. The activities here are to do with establishing the viability of a particular degree. So to establish the viability of a new online degree, an institution might go through a series of steps, such as getting the requisite approvals and accreditation from an external body.</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It's also common for market research and marketing activities to take place, and also planning for admissions to be included in this process. Some of these activities, especially marketing and online admissions, are not the kinds of activities a traditional conventional university has been involved in. Therefore, these activities are increasingly being unbundled and offered by private companies as discrete services.</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6" name="Google Shape;396;p20: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Having established readiness and </a:t>
            </a:r>
            <a:r>
              <a:rPr lang="en-US" sz="1100" b="0" i="0" u="none" strike="noStrike" cap="none" dirty="0" err="1">
                <a:solidFill>
                  <a:srgbClr val="000000"/>
                </a:solidFill>
                <a:effectLst/>
                <a:latin typeface="Arial"/>
                <a:ea typeface="Arial"/>
                <a:cs typeface="Arial"/>
                <a:sym typeface="Arial"/>
              </a:rPr>
              <a:t>programme</a:t>
            </a:r>
            <a:r>
              <a:rPr lang="en-US" sz="1100" b="0" i="0" u="none" strike="noStrike" cap="none" dirty="0">
                <a:solidFill>
                  <a:srgbClr val="000000"/>
                </a:solidFill>
                <a:effectLst/>
                <a:latin typeface="Arial"/>
                <a:ea typeface="Arial"/>
                <a:cs typeface="Arial"/>
                <a:sym typeface="Arial"/>
              </a:rPr>
              <a:t> level planning, the next phase of activities </a:t>
            </a:r>
            <a:r>
              <a:rPr lang="en-US" sz="1100" b="0" i="0" u="none" strike="noStrike" cap="none" dirty="0" err="1">
                <a:solidFill>
                  <a:srgbClr val="000000"/>
                </a:solidFill>
                <a:effectLst/>
                <a:latin typeface="Arial"/>
                <a:ea typeface="Arial"/>
                <a:cs typeface="Arial"/>
                <a:sym typeface="Arial"/>
              </a:rPr>
              <a:t>centre</a:t>
            </a:r>
            <a:r>
              <a:rPr lang="en-US" sz="1100" b="0" i="0" u="none" strike="noStrike" cap="none" dirty="0">
                <a:solidFill>
                  <a:srgbClr val="000000"/>
                </a:solidFill>
                <a:effectLst/>
                <a:latin typeface="Arial"/>
                <a:ea typeface="Arial"/>
                <a:cs typeface="Arial"/>
                <a:sym typeface="Arial"/>
              </a:rPr>
              <a:t> on the course level design, development, delivery. Along with producing and delivering a course online, other activities such as student support, evaluation and maintenance are also strands of activities that happen at the course level. So let's look more closely at what could be unbundled here. The production of learning materials and multimedia, such as video, is commonly outsourced often due to capacity and constraints. A private company might work with a subject matter expert and take over all the production activities, including building the course itself.</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Student support is another area in which private companies operate. They may provide help desks or more intensive online coaching and mentoring directly to students. These are tasks and job roles that universities may not be geared up to do or don't want to do and are often unbundled. Depending on the context of the institution, more or less can be unbundled.</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a:t>
            </a:r>
            <a:r>
              <a:rPr lang="en-US" sz="1100" b="0" i="0" u="none" strike="noStrike" cap="none" dirty="0" err="1">
                <a:solidFill>
                  <a:srgbClr val="000000"/>
                </a:solidFill>
                <a:effectLst/>
                <a:latin typeface="Arial"/>
                <a:ea typeface="Arial"/>
                <a:cs typeface="Arial"/>
                <a:sym typeface="Arial"/>
              </a:rPr>
              <a:t>rebundling</a:t>
            </a:r>
            <a:r>
              <a:rPr lang="en-US" sz="1100" b="0" i="0" u="none" strike="noStrike" cap="none" dirty="0">
                <a:solidFill>
                  <a:srgbClr val="000000"/>
                </a:solidFill>
                <a:effectLst/>
                <a:latin typeface="Arial"/>
                <a:ea typeface="Arial"/>
                <a:cs typeface="Arial"/>
                <a:sym typeface="Arial"/>
              </a:rPr>
              <a:t> is performed through the relationships that form when a university and a private company provide a distributed online degree or multiple </a:t>
            </a:r>
            <a:r>
              <a:rPr lang="en-US" sz="1100" b="0" i="0" u="none" strike="noStrike" cap="none" dirty="0" err="1">
                <a:solidFill>
                  <a:srgbClr val="000000"/>
                </a:solidFill>
                <a:effectLst/>
                <a:latin typeface="Arial"/>
                <a:ea typeface="Arial"/>
                <a:cs typeface="Arial"/>
                <a:sym typeface="Arial"/>
              </a:rPr>
              <a:t>microcredential</a:t>
            </a:r>
            <a:r>
              <a:rPr lang="en-US" sz="1100" b="0" i="0" u="none" strike="noStrike" cap="none" dirty="0">
                <a:solidFill>
                  <a:srgbClr val="000000"/>
                </a:solidFill>
                <a:effectLst/>
                <a:latin typeface="Arial"/>
                <a:ea typeface="Arial"/>
                <a:cs typeface="Arial"/>
                <a:sym typeface="Arial"/>
              </a:rPr>
              <a:t> experience. This may be more or less invisible to the student. </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How prevalent is this form of unbundling? In our research we mapped using publicly available data the relationships between private companies in England and in South Africa. So where a university has a relationship with a MOOC provider or an Online Program Manager, we mapped this.</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pPr marL="0" lvl="0" indent="0" algn="l" rtl="0">
              <a:lnSpc>
                <a:spcPct val="115000"/>
              </a:lnSpc>
              <a:spcBef>
                <a:spcPts val="1400"/>
              </a:spcBef>
              <a:spcAft>
                <a:spcPts val="1400"/>
              </a:spcAft>
              <a:buClr>
                <a:schemeClr val="dk1"/>
              </a:buClr>
              <a:buSzPts val="1100"/>
              <a:buFont typeface="Arial"/>
              <a:buNone/>
            </a:pPr>
            <a:endParaRPr dirty="0"/>
          </a:p>
        </p:txBody>
      </p:sp>
    </p:spTree>
    <p:extLst>
      <p:ext uri="{BB962C8B-B14F-4D97-AF65-F5344CB8AC3E}">
        <p14:creationId xmlns:p14="http://schemas.microsoft.com/office/powerpoint/2010/main" val="2550610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6219601878_0_2: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6219601878_0_2: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We have been researching the idea of the Unbundled University . Unbundling is a useful lens through which to see how higher education globally is changing and what new models of teaching and learning provision are emerging. I’ve noticed that two of yesterday’s keynotes mentioned unbundling and it seems that this is a concept that is being applied to higher education. Given the theme of this conference is open and distance learning 2020 and beyond, I hope that sharing some thoughts on the Unbundled University may be of interest.</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This is a diagram showing relationships between private companies including MOOCs and universities in South Africa. What our data showed was that it tends to be the higher ranked companies that are engaging in relationships and partnership arrangements. </a:t>
            </a:r>
            <a:endParaRPr lang="en-ZA" sz="1100" b="0" i="0" u="none" strike="noStrike" cap="none" dirty="0">
              <a:solidFill>
                <a:srgbClr val="000000"/>
              </a:solidFill>
              <a:effectLst/>
              <a:latin typeface="Arial"/>
              <a:ea typeface="Arial"/>
              <a:cs typeface="Arial"/>
              <a:sym typeface="Arial"/>
            </a:endParaRPr>
          </a:p>
          <a:p>
            <a:endParaRPr lang="en-ZA" dirty="0"/>
          </a:p>
        </p:txBody>
      </p:sp>
    </p:spTree>
    <p:extLst>
      <p:ext uri="{BB962C8B-B14F-4D97-AF65-F5344CB8AC3E}">
        <p14:creationId xmlns:p14="http://schemas.microsoft.com/office/powerpoint/2010/main" val="2175497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u="none" strike="noStrike" cap="none" dirty="0">
                <a:solidFill>
                  <a:srgbClr val="000000"/>
                </a:solidFill>
                <a:effectLst/>
                <a:latin typeface="Arial"/>
                <a:ea typeface="Arial"/>
                <a:cs typeface="Arial"/>
                <a:sym typeface="Arial"/>
              </a:rPr>
              <a:t>In England there are many more universities and many more arrangements and partnerships but the patterns are similar in that the highly ranked universities according to global metrics are those with partnerships.</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Over time this may be changing but it’s worth noting that these sorts of developments point to the university’s brand and its attractiveness to a market. Our interviews with private company executives suggest that brand is important is companies plan to invest into a program or a university.</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endParaRPr lang="en-ZA" dirty="0"/>
          </a:p>
        </p:txBody>
      </p:sp>
    </p:spTree>
    <p:extLst>
      <p:ext uri="{BB962C8B-B14F-4D97-AF65-F5344CB8AC3E}">
        <p14:creationId xmlns:p14="http://schemas.microsoft.com/office/powerpoint/2010/main" val="1131496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6222813ceb_0_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6222813ceb_0_7: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So what are the implications of this unbundling environment. The promise of flexibility for the various stakeholders is certainly there.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As Prof </a:t>
            </a:r>
            <a:r>
              <a:rPr lang="en-US" sz="1100" b="0" i="0" u="none" strike="noStrike" cap="none" dirty="0" err="1">
                <a:solidFill>
                  <a:srgbClr val="000000"/>
                </a:solidFill>
                <a:effectLst/>
                <a:latin typeface="Arial"/>
                <a:ea typeface="Arial"/>
                <a:cs typeface="Arial"/>
                <a:sym typeface="Arial"/>
              </a:rPr>
              <a:t>Belawati</a:t>
            </a:r>
            <a:r>
              <a:rPr lang="en-US" sz="1100" b="0" i="0" u="none" strike="noStrike" cap="none" dirty="0">
                <a:solidFill>
                  <a:srgbClr val="000000"/>
                </a:solidFill>
                <a:effectLst/>
                <a:latin typeface="Arial"/>
                <a:ea typeface="Arial"/>
                <a:cs typeface="Arial"/>
                <a:sym typeface="Arial"/>
              </a:rPr>
              <a:t> mentioned yesterday, students may have more choices and the opportunity to personalize their learning. Flexibility also means the </a:t>
            </a:r>
            <a:r>
              <a:rPr lang="en-US" sz="1100" b="0" i="0" u="none" strike="noStrike" cap="none" dirty="0" err="1">
                <a:solidFill>
                  <a:srgbClr val="000000"/>
                </a:solidFill>
                <a:effectLst/>
                <a:latin typeface="Arial"/>
                <a:ea typeface="Arial"/>
                <a:cs typeface="Arial"/>
                <a:sym typeface="Arial"/>
              </a:rPr>
              <a:t>stackability</a:t>
            </a:r>
            <a:r>
              <a:rPr lang="en-US" sz="1100" b="0" i="0" u="none" strike="noStrike" cap="none" dirty="0">
                <a:solidFill>
                  <a:srgbClr val="000000"/>
                </a:solidFill>
                <a:effectLst/>
                <a:latin typeface="Arial"/>
                <a:ea typeface="Arial"/>
                <a:cs typeface="Arial"/>
                <a:sym typeface="Arial"/>
              </a:rPr>
              <a:t>, and the opportunity for cost </a:t>
            </a:r>
            <a:r>
              <a:rPr lang="en-US" sz="1100" b="0" i="0" u="none" strike="noStrike" cap="none" dirty="0" err="1">
                <a:solidFill>
                  <a:srgbClr val="000000"/>
                </a:solidFill>
                <a:effectLst/>
                <a:latin typeface="Arial"/>
                <a:ea typeface="Arial"/>
                <a:cs typeface="Arial"/>
                <a:sym typeface="Arial"/>
              </a:rPr>
              <a:t>reducts</a:t>
            </a:r>
            <a:r>
              <a:rPr lang="en-US" sz="1100" b="0" i="0" u="none" strike="noStrike" cap="none" dirty="0">
                <a:solidFill>
                  <a:srgbClr val="000000"/>
                </a:solidFill>
                <a:effectLst/>
                <a:latin typeface="Arial"/>
                <a:ea typeface="Arial"/>
                <a:cs typeface="Arial"/>
                <a:sym typeface="Arial"/>
              </a:rPr>
              <a:t>. Flexibility for academics and institutions especially where savings and efficiencies might be achieved.</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403160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However unbundled educational provision has the potential for fragmentation – for students as well as other stakeholders across the system. Students may be overwhelmed by choice and the burden to creating personalized pathways may disadvantage particular students. For institutions unbundling the degree and </a:t>
            </a:r>
            <a:r>
              <a:rPr lang="en-US" sz="1100" b="0" i="0" u="none" strike="noStrike" cap="none" dirty="0" err="1">
                <a:solidFill>
                  <a:srgbClr val="000000"/>
                </a:solidFill>
                <a:effectLst/>
                <a:latin typeface="Arial"/>
                <a:ea typeface="Arial"/>
                <a:cs typeface="Arial"/>
                <a:sym typeface="Arial"/>
              </a:rPr>
              <a:t>rebundling</a:t>
            </a:r>
            <a:r>
              <a:rPr lang="en-US" sz="1100" b="0" i="0" u="none" strike="noStrike" cap="none" dirty="0">
                <a:solidFill>
                  <a:srgbClr val="000000"/>
                </a:solidFill>
                <a:effectLst/>
                <a:latin typeface="Arial"/>
                <a:ea typeface="Arial"/>
                <a:cs typeface="Arial"/>
                <a:sym typeface="Arial"/>
              </a:rPr>
              <a:t> raises questions of what is the value proposition of the holistic degree, while a market led approach may mean a focus on degrees that are attractive to a market rather then for other public good processes. For teachers and academics, a more disaggregated teaching experience may result in the loss of agency.</a:t>
            </a:r>
            <a:endParaRPr lang="en-ZA" sz="1100" b="0" i="0" u="none" strike="noStrike" cap="none" dirty="0">
              <a:solidFill>
                <a:srgbClr val="000000"/>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26810032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p23: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5" name="Google Shape;435;p23: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So to conclude, unbundled educational provision is an emerging trend in many universities but it is being driven as much outside of institutions as within. MOOC providers and Online Program Managers are giving universities many new options. This is a complicated and sometimes confusing space which university governance structures are often not ready to grapple with. </a:t>
            </a:r>
            <a:endParaRPr lang="en-ZA" sz="1100" b="0" i="0" u="none" strike="noStrike" cap="none" dirty="0">
              <a:solidFill>
                <a:srgbClr val="000000"/>
              </a:solidFill>
              <a:effectLst/>
              <a:latin typeface="Arial"/>
              <a:ea typeface="Arial"/>
              <a:cs typeface="Arial"/>
              <a:sym typeface="Arial"/>
            </a:endParaRPr>
          </a:p>
          <a:p>
            <a:endParaRPr lang="en-ZA" sz="1100" b="0" i="0" u="none" strike="noStrike" cap="none" dirty="0">
              <a:solidFill>
                <a:srgbClr val="000000"/>
              </a:solidFill>
              <a:effectLst/>
              <a:latin typeface="Arial"/>
              <a:ea typeface="Arial"/>
              <a:cs typeface="Arial"/>
              <a:sym typeface="Arial"/>
            </a:endParaRPr>
          </a:p>
          <a:p>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The future for digitally mediated learning is likely to be</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Unbundled </a:t>
            </a:r>
            <a:r>
              <a:rPr lang="en-US" sz="1100" b="0" i="0" u="sng" strike="noStrike" cap="none" dirty="0">
                <a:solidFill>
                  <a:srgbClr val="000000"/>
                </a:solidFill>
                <a:effectLst/>
                <a:latin typeface="Arial"/>
                <a:ea typeface="Arial"/>
                <a:cs typeface="Arial"/>
                <a:sym typeface="Arial"/>
              </a:rPr>
              <a:t>and</a:t>
            </a:r>
            <a:r>
              <a:rPr lang="en-US" sz="1100" b="0" i="0" u="none" strike="noStrike" cap="none" dirty="0">
                <a:solidFill>
                  <a:srgbClr val="000000"/>
                </a:solidFill>
                <a:effectLst/>
                <a:latin typeface="Arial"/>
                <a:ea typeface="Arial"/>
                <a:cs typeface="Arial"/>
                <a:sym typeface="Arial"/>
              </a:rPr>
              <a:t> </a:t>
            </a:r>
            <a:r>
              <a:rPr lang="en-US" sz="1100" b="0" i="0" u="none" strike="noStrike" cap="none" dirty="0" err="1">
                <a:solidFill>
                  <a:srgbClr val="000000"/>
                </a:solidFill>
                <a:effectLst/>
                <a:latin typeface="Arial"/>
                <a:ea typeface="Arial"/>
                <a:cs typeface="Arial"/>
                <a:sym typeface="Arial"/>
              </a:rPr>
              <a:t>rebundled</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Enable flexibility </a:t>
            </a:r>
            <a:r>
              <a:rPr lang="en-US" sz="1100" b="0" i="0" u="sng" strike="noStrike" cap="none" dirty="0">
                <a:solidFill>
                  <a:srgbClr val="000000"/>
                </a:solidFill>
                <a:effectLst/>
                <a:latin typeface="Arial"/>
                <a:ea typeface="Arial"/>
                <a:cs typeface="Arial"/>
                <a:sym typeface="Arial"/>
              </a:rPr>
              <a:t>and</a:t>
            </a:r>
            <a:r>
              <a:rPr lang="en-US" sz="1100" b="0" i="0" u="none" strike="noStrike" cap="none" dirty="0">
                <a:solidFill>
                  <a:srgbClr val="000000"/>
                </a:solidFill>
                <a:effectLst/>
                <a:latin typeface="Arial"/>
                <a:ea typeface="Arial"/>
                <a:cs typeface="Arial"/>
                <a:sym typeface="Arial"/>
              </a:rPr>
              <a:t> result in fragmentation</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Needing technology solutions to enable </a:t>
            </a:r>
            <a:r>
              <a:rPr lang="en-US" sz="1100" b="0" i="0" u="none" strike="noStrike" cap="none" dirty="0" err="1">
                <a:solidFill>
                  <a:srgbClr val="000000"/>
                </a:solidFill>
                <a:effectLst/>
                <a:latin typeface="Arial"/>
                <a:ea typeface="Arial"/>
                <a:cs typeface="Arial"/>
                <a:sym typeface="Arial"/>
              </a:rPr>
              <a:t>rebundling</a:t>
            </a:r>
            <a:r>
              <a:rPr lang="en-US" sz="1100" b="0" i="0" u="none" strike="noStrike" cap="none" dirty="0">
                <a:solidFill>
                  <a:srgbClr val="000000"/>
                </a:solidFill>
                <a:effectLst/>
                <a:latin typeface="Arial"/>
                <a:ea typeface="Arial"/>
                <a:cs typeface="Arial"/>
                <a:sym typeface="Arial"/>
              </a:rPr>
              <a:t> – blockchain may assist students in mitigating the effects of fragmentation.</a:t>
            </a:r>
          </a:p>
          <a:p>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Current trends in many jurisdictions appear to show a market-led unbundled and </a:t>
            </a:r>
            <a:r>
              <a:rPr lang="en-US" sz="1100" b="0" i="0" u="none" strike="noStrike" cap="none" dirty="0" err="1">
                <a:solidFill>
                  <a:srgbClr val="000000"/>
                </a:solidFill>
                <a:effectLst/>
                <a:latin typeface="Arial"/>
                <a:ea typeface="Arial"/>
                <a:cs typeface="Arial"/>
                <a:sym typeface="Arial"/>
              </a:rPr>
              <a:t>rebundled</a:t>
            </a:r>
            <a:r>
              <a:rPr lang="en-US" sz="1100" b="0" i="0" u="none" strike="noStrike" cap="none" dirty="0">
                <a:solidFill>
                  <a:srgbClr val="000000"/>
                </a:solidFill>
                <a:effectLst/>
                <a:latin typeface="Arial"/>
                <a:ea typeface="Arial"/>
                <a:cs typeface="Arial"/>
                <a:sym typeface="Arial"/>
              </a:rPr>
              <a:t> future but there could also be</a:t>
            </a:r>
            <a:endParaRPr lang="en-ZA"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Unbundled and </a:t>
            </a:r>
            <a:r>
              <a:rPr lang="en-US" sz="1100" b="0" i="0" u="none" strike="noStrike" cap="none" dirty="0" err="1">
                <a:solidFill>
                  <a:srgbClr val="000000"/>
                </a:solidFill>
                <a:effectLst/>
                <a:latin typeface="Arial"/>
                <a:ea typeface="Arial"/>
                <a:cs typeface="Arial"/>
                <a:sym typeface="Arial"/>
              </a:rPr>
              <a:t>rebundled</a:t>
            </a:r>
            <a:r>
              <a:rPr lang="en-US" sz="1100" b="0" i="0" u="none" strike="noStrike" cap="none" dirty="0">
                <a:solidFill>
                  <a:srgbClr val="000000"/>
                </a:solidFill>
                <a:effectLst/>
                <a:latin typeface="Arial"/>
                <a:ea typeface="Arial"/>
                <a:cs typeface="Arial"/>
                <a:sym typeface="Arial"/>
              </a:rPr>
              <a:t> partnerships </a:t>
            </a:r>
            <a:r>
              <a:rPr lang="en-US" sz="1100" b="0" i="0" u="sng" strike="noStrike" cap="none" dirty="0">
                <a:solidFill>
                  <a:srgbClr val="000000"/>
                </a:solidFill>
                <a:effectLst/>
                <a:latin typeface="Arial"/>
                <a:ea typeface="Arial"/>
                <a:cs typeface="Arial"/>
                <a:sym typeface="Arial"/>
              </a:rPr>
              <a:t>between</a:t>
            </a:r>
            <a:r>
              <a:rPr lang="en-US" sz="1100" b="0" i="0" u="none" strike="noStrike" cap="none" dirty="0">
                <a:solidFill>
                  <a:srgbClr val="000000"/>
                </a:solidFill>
                <a:effectLst/>
                <a:latin typeface="Arial"/>
                <a:ea typeface="Arial"/>
                <a:cs typeface="Arial"/>
                <a:sym typeface="Arial"/>
              </a:rPr>
              <a:t> universities or university systems</a:t>
            </a:r>
            <a:br>
              <a:rPr lang="en-US" sz="1100" b="0" i="0" u="none" strike="noStrike" cap="none" dirty="0">
                <a:solidFill>
                  <a:srgbClr val="000000"/>
                </a:solidFill>
                <a:effectLst/>
                <a:latin typeface="Arial"/>
                <a:ea typeface="Arial"/>
                <a:cs typeface="Arial"/>
                <a:sym typeface="Arial"/>
              </a:rPr>
            </a:br>
            <a:endParaRPr lang="en-ZA" sz="1100" b="0" i="0" u="none" strike="noStrike" cap="none" dirty="0">
              <a:solidFill>
                <a:srgbClr val="000000"/>
              </a:solidFill>
              <a:effectLst/>
              <a:latin typeface="Arial"/>
              <a:ea typeface="Arial"/>
              <a:cs typeface="Arial"/>
              <a:sym typeface="Arial"/>
            </a:endParaRPr>
          </a:p>
          <a:p>
            <a:pPr lvl="0"/>
            <a:r>
              <a:rPr lang="en-US" sz="1100" b="0" i="0" u="none" strike="noStrike" cap="none" dirty="0">
                <a:solidFill>
                  <a:srgbClr val="000000"/>
                </a:solidFill>
                <a:effectLst/>
                <a:latin typeface="Arial"/>
                <a:ea typeface="Arial"/>
                <a:cs typeface="Arial"/>
                <a:sym typeface="Arial"/>
              </a:rPr>
              <a:t>Online and blended learning offer great opportunities for increasing access and reducing costs but </a:t>
            </a:r>
            <a:r>
              <a:rPr lang="en-US" sz="1100" b="0" i="0" u="sng" strike="noStrike" cap="none" dirty="0">
                <a:solidFill>
                  <a:srgbClr val="000000"/>
                </a:solidFill>
                <a:effectLst/>
                <a:latin typeface="Arial"/>
                <a:ea typeface="Arial"/>
                <a:cs typeface="Arial"/>
                <a:sym typeface="Arial"/>
              </a:rPr>
              <a:t>market making might also have unintended consequence</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50: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50: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2: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2: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In our research project, we use a particular definition of unbundling  - that it is a process of disaggregating educational provision into its component parts likely for delivery by multiple stakeholders, often using digital approaches and which can result in </a:t>
            </a:r>
            <a:r>
              <a:rPr lang="en-US" sz="1100" b="0" i="0" u="none" strike="noStrike" cap="none" dirty="0" err="1">
                <a:solidFill>
                  <a:srgbClr val="000000"/>
                </a:solidFill>
                <a:effectLst/>
                <a:latin typeface="Arial"/>
                <a:ea typeface="Arial"/>
                <a:cs typeface="Arial"/>
                <a:sym typeface="Arial"/>
              </a:rPr>
              <a:t>rebundling</a:t>
            </a:r>
            <a:r>
              <a:rPr lang="en-US" sz="1100" b="0" i="0" u="none" strike="noStrike" cap="none" dirty="0">
                <a:solidFill>
                  <a:srgbClr val="000000"/>
                </a:solidFill>
                <a:effectLst/>
                <a:latin typeface="Arial"/>
                <a:ea typeface="Arial"/>
                <a:cs typeface="Arial"/>
                <a:sym typeface="Arial"/>
              </a:rPr>
              <a:t>. This is a specific definition we developed, and the research is to investigate what extent and how unbundling is happening in universities and what are its implications. Our two sites for data collection were South Africa and England</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p4:notes"/>
          <p:cNvSpPr txBox="1">
            <a:spLocks noGrp="1"/>
          </p:cNvSpPr>
          <p:nvPr>
            <p:ph type="body" idx="1"/>
          </p:nvPr>
        </p:nvSpPr>
        <p:spPr>
          <a:xfrm>
            <a:off x="680562" y="4723448"/>
            <a:ext cx="5444490" cy="4474845"/>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60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Conceptually, unbundling as a process is situated at two intersections. First unbundling intersects with marketisation in higher education and secondly unbundling intersects with digitization – the affordances enabled by the growing availability of digital technologies. The intersection of these – the meeting in the middle – is what is particularly interesting. The outer circle in which these forces exist is inequality and a reminder of the various inequalities that exist in higher education systems globally and within national systems. How is the process of unbundling influencing inequalities?</a:t>
            </a:r>
            <a:endParaRPr lang="en-ZA" sz="1100" b="0" i="0" u="none" strike="noStrike" cap="none" dirty="0">
              <a:solidFill>
                <a:srgbClr val="000000"/>
              </a:solidFill>
              <a:effectLst/>
              <a:latin typeface="Arial"/>
              <a:ea typeface="Arial"/>
              <a:cs typeface="Arial"/>
              <a:sym typeface="Arial"/>
            </a:endParaRPr>
          </a:p>
          <a:p>
            <a:pPr marL="0" lvl="0" indent="0" algn="l" rtl="0">
              <a:lnSpc>
                <a:spcPct val="100000"/>
              </a:lnSpc>
              <a:spcBef>
                <a:spcPts val="1600"/>
              </a:spcBef>
              <a:spcAft>
                <a:spcPts val="0"/>
              </a:spcAft>
              <a:buSzPts val="1100"/>
              <a:buNone/>
            </a:pPr>
            <a:endParaRPr dirty="0">
              <a:solidFill>
                <a:schemeClr val="dk1"/>
              </a:solidFill>
            </a:endParaRPr>
          </a:p>
          <a:p>
            <a:pPr marL="0" lvl="0" indent="0" algn="l" rtl="0">
              <a:lnSpc>
                <a:spcPct val="100000"/>
              </a:lnSpc>
              <a:spcBef>
                <a:spcPts val="1600"/>
              </a:spcBef>
              <a:spcAft>
                <a:spcPts val="0"/>
              </a:spcAft>
              <a:buSzPts val="1100"/>
              <a:buNone/>
            </a:pPr>
            <a:endParaRPr dirty="0">
              <a:solidFill>
                <a:schemeClr val="dk1"/>
              </a:solidFill>
            </a:endParaRPr>
          </a:p>
          <a:p>
            <a:pPr marL="0" lvl="0" indent="0" algn="l" rtl="0">
              <a:lnSpc>
                <a:spcPct val="100000"/>
              </a:lnSpc>
              <a:spcBef>
                <a:spcPts val="1600"/>
              </a:spcBef>
              <a:spcAft>
                <a:spcPts val="0"/>
              </a:spcAft>
              <a:buSzPts val="1100"/>
              <a:buNone/>
            </a:pPr>
            <a:endParaRPr dirty="0">
              <a:solidFill>
                <a:schemeClr val="dk1"/>
              </a:solidFill>
            </a:endParaRPr>
          </a:p>
          <a:p>
            <a:pPr marL="0" lvl="0" indent="0" algn="l" rtl="0">
              <a:lnSpc>
                <a:spcPct val="100000"/>
              </a:lnSpc>
              <a:spcBef>
                <a:spcPts val="1600"/>
              </a:spcBef>
              <a:spcAft>
                <a:spcPts val="0"/>
              </a:spcAft>
              <a:buSzPts val="1100"/>
              <a:buNone/>
            </a:pPr>
            <a:endParaRPr dirty="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620c666c50_0_123: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620c666c50_0_123: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I’m now going to talk a bit more about some of the global trends and factors that have and are influencing higher education and leading to new unbundled models of provision.  Of course, none of these factors is new and they have been happening over many decades, but it is the coming together of these factors at this time – massification and austerity along with marketization and digitization that is enabling unbundling of higher education.</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6219601878_0_8: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6219601878_0_8: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i="0" u="none" strike="noStrike" cap="none" dirty="0">
                <a:solidFill>
                  <a:srgbClr val="000000"/>
                </a:solidFill>
                <a:effectLst/>
                <a:latin typeface="Arial"/>
                <a:ea typeface="Arial"/>
                <a:cs typeface="Arial"/>
                <a:sym typeface="Arial"/>
              </a:rPr>
              <a:t>– massification – which is the increasing number of students entering higher education has been happening over many decades leading to higher education changing from an elite to a mass model of access. Open and distance universities have enabled greater access to large numbers of people while experiments with digital delivery in residential universities over the years has also enabled larger  numbers of students to access higher education. However massification has led to other types of consequences – perceptions about quality and higher drop-outs, stratification inside national systems and among universities. A major consequence has been the reduction in public or government spending under the guise of austerity initiatives.</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6219601878_0_17:notes"/>
          <p:cNvSpPr>
            <a:spLocks noGrp="1" noRot="1" noChangeAspect="1"/>
          </p:cNvSpPr>
          <p:nvPr>
            <p:ph type="sldImg" idx="2"/>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6219601878_0_17:notes"/>
          <p:cNvSpPr txBox="1">
            <a:spLocks noGrp="1"/>
          </p:cNvSpPr>
          <p:nvPr>
            <p:ph type="body" idx="1"/>
          </p:nvPr>
        </p:nvSpPr>
        <p:spPr>
          <a:xfrm>
            <a:off x="680562" y="4723448"/>
            <a:ext cx="5444400" cy="447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This gradual shifting over decades and exacerbated by the global financial crash in 2007/2008 has meant that governments in many jurisdictions have reduced the amount of funding available to public higher education. While this varies country to country, the overall shift of reduced public spending has led to a number of responses. First the responsibility for funding higher education has either shifted entirely or partially to students and families. New mechanisms to assist students and families have emerged include student loans arrangements.  </a:t>
            </a:r>
            <a:br>
              <a:rPr lang="en-ZA"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 </a:t>
            </a:r>
            <a:endParaRPr lang="en-ZA"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A social and cultural impact has been to question the notion of education as a public good with indications that since individuals are paying for it represents a private good. Austerity has also led universities to look at ways of either reducing costs or finding new ways of generating revenue – which is sometimes called third stream income. Often such new initiatives involve taking advantage of the affordances of digital technologies</a:t>
            </a:r>
            <a:endParaRPr lang="en-ZA"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7:notes"/>
          <p:cNvSpPr>
            <a:spLocks noGrp="1" noRot="1" noChangeAspect="1"/>
          </p:cNvSpPr>
          <p:nvPr>
            <p:ph type="sldImg" idx="2"/>
          </p:nvPr>
        </p:nvSpPr>
        <p:spPr>
          <a:xfrm>
            <a:off x="88900" y="746125"/>
            <a:ext cx="6629400" cy="37290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p7:notes"/>
          <p:cNvSpPr txBox="1">
            <a:spLocks noGrp="1"/>
          </p:cNvSpPr>
          <p:nvPr>
            <p:ph type="body" idx="1"/>
          </p:nvPr>
        </p:nvSpPr>
        <p:spPr>
          <a:xfrm>
            <a:off x="680562" y="4723449"/>
            <a:ext cx="5444490" cy="4474845"/>
          </a:xfrm>
          <a:prstGeom prst="rect">
            <a:avLst/>
          </a:prstGeom>
          <a:noFill/>
          <a:ln>
            <a:noFill/>
          </a:ln>
        </p:spPr>
        <p:txBody>
          <a:bodyPr spcFirstLastPara="1" wrap="square" lIns="91425" tIns="91425" rIns="91425" bIns="91425" anchor="t" anchorCtr="0">
            <a:noAutofit/>
          </a:bodyPr>
          <a:lstStyle/>
          <a:p>
            <a:r>
              <a:rPr lang="en-US" sz="1100" b="0" i="0" u="none" strike="noStrike" cap="none" dirty="0">
                <a:solidFill>
                  <a:srgbClr val="000000"/>
                </a:solidFill>
                <a:effectLst/>
                <a:latin typeface="Arial"/>
                <a:ea typeface="Arial"/>
                <a:cs typeface="Arial"/>
                <a:sym typeface="Arial"/>
              </a:rPr>
              <a:t>The use of digital technologies to support education provision is not new. Many forms and experiments have been happening over many decades with initiatives in radio, television, and digital storage materials. The availability of networked digital connectivity and the Internet has of course made it much easier to enable distance education where students have access to connectivity, although we do not have  mass Internet penetration to make this feasible on a global basis yet.  However developments in cellphone technology and increasing networked, digital and Internet access, means that many conventional and distance education universities depending on their contexts are using digitization more for a range of educational offerings. </a:t>
            </a:r>
            <a:br>
              <a:rPr lang="en-ZA" sz="1100" b="0" i="0" u="none" strike="noStrike" cap="none" dirty="0">
                <a:solidFill>
                  <a:srgbClr val="000000"/>
                </a:solidFill>
                <a:effectLst/>
                <a:latin typeface="Arial"/>
                <a:ea typeface="Arial"/>
                <a:cs typeface="Arial"/>
                <a:sym typeface="Arial"/>
              </a:rPr>
            </a:br>
            <a:endParaRPr dirty="0">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6000"/>
              <a:buFont typeface="Calibri"/>
              <a:buNone/>
              <a:defRPr sz="6000">
                <a:solidFill>
                  <a:schemeClr val="lt1"/>
                </a:solidFill>
                <a:latin typeface="Calibri"/>
                <a:ea typeface="Calibri"/>
                <a:cs typeface="Calibri"/>
                <a:sym typeface="Calibri"/>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endParaRPr/>
          </a:p>
        </p:txBody>
      </p:sp>
      <p:sp>
        <p:nvSpPr>
          <p:cNvPr id="58" name="Google Shape;58;p14"/>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600"/>
              <a:buFont typeface="Calibri"/>
              <a:buNone/>
              <a:defRPr sz="3600">
                <a:latin typeface="Calibri"/>
                <a:ea typeface="Calibri"/>
                <a:cs typeface="Calibri"/>
                <a:sym typeface="Calibri"/>
              </a:defRPr>
            </a:lvl1pPr>
            <a:lvl2pPr lvl="1" algn="ctr" rtl="0">
              <a:lnSpc>
                <a:spcPct val="100000"/>
              </a:lnSpc>
              <a:spcBef>
                <a:spcPts val="0"/>
              </a:spcBef>
              <a:spcAft>
                <a:spcPts val="0"/>
              </a:spcAft>
              <a:buSzPts val="3600"/>
              <a:buFont typeface="Oswald"/>
              <a:buNone/>
              <a:defRPr sz="3600">
                <a:latin typeface="Oswald"/>
                <a:ea typeface="Oswald"/>
                <a:cs typeface="Oswald"/>
                <a:sym typeface="Oswald"/>
              </a:defRPr>
            </a:lvl2pPr>
            <a:lvl3pPr lvl="2" algn="ctr" rtl="0">
              <a:lnSpc>
                <a:spcPct val="100000"/>
              </a:lnSpc>
              <a:spcBef>
                <a:spcPts val="0"/>
              </a:spcBef>
              <a:spcAft>
                <a:spcPts val="0"/>
              </a:spcAft>
              <a:buSzPts val="3600"/>
              <a:buFont typeface="Oswald"/>
              <a:buNone/>
              <a:defRPr sz="3600">
                <a:latin typeface="Oswald"/>
                <a:ea typeface="Oswald"/>
                <a:cs typeface="Oswald"/>
                <a:sym typeface="Oswald"/>
              </a:defRPr>
            </a:lvl3pPr>
            <a:lvl4pPr lvl="3" algn="ctr" rtl="0">
              <a:lnSpc>
                <a:spcPct val="100000"/>
              </a:lnSpc>
              <a:spcBef>
                <a:spcPts val="0"/>
              </a:spcBef>
              <a:spcAft>
                <a:spcPts val="0"/>
              </a:spcAft>
              <a:buSzPts val="3600"/>
              <a:buFont typeface="Oswald"/>
              <a:buNone/>
              <a:defRPr sz="3600">
                <a:latin typeface="Oswald"/>
                <a:ea typeface="Oswald"/>
                <a:cs typeface="Oswald"/>
                <a:sym typeface="Oswald"/>
              </a:defRPr>
            </a:lvl4pPr>
            <a:lvl5pPr lvl="4" algn="ctr" rtl="0">
              <a:lnSpc>
                <a:spcPct val="100000"/>
              </a:lnSpc>
              <a:spcBef>
                <a:spcPts val="0"/>
              </a:spcBef>
              <a:spcAft>
                <a:spcPts val="0"/>
              </a:spcAft>
              <a:buSzPts val="3600"/>
              <a:buFont typeface="Oswald"/>
              <a:buNone/>
              <a:defRPr sz="3600">
                <a:latin typeface="Oswald"/>
                <a:ea typeface="Oswald"/>
                <a:cs typeface="Oswald"/>
                <a:sym typeface="Oswald"/>
              </a:defRPr>
            </a:lvl5pPr>
            <a:lvl6pPr lvl="5" algn="ctr" rtl="0">
              <a:lnSpc>
                <a:spcPct val="100000"/>
              </a:lnSpc>
              <a:spcBef>
                <a:spcPts val="0"/>
              </a:spcBef>
              <a:spcAft>
                <a:spcPts val="0"/>
              </a:spcAft>
              <a:buSzPts val="3600"/>
              <a:buFont typeface="Oswald"/>
              <a:buNone/>
              <a:defRPr sz="3600">
                <a:latin typeface="Oswald"/>
                <a:ea typeface="Oswald"/>
                <a:cs typeface="Oswald"/>
                <a:sym typeface="Oswald"/>
              </a:defRPr>
            </a:lvl6pPr>
            <a:lvl7pPr lvl="6" algn="ctr" rtl="0">
              <a:lnSpc>
                <a:spcPct val="100000"/>
              </a:lnSpc>
              <a:spcBef>
                <a:spcPts val="0"/>
              </a:spcBef>
              <a:spcAft>
                <a:spcPts val="0"/>
              </a:spcAft>
              <a:buSzPts val="3600"/>
              <a:buFont typeface="Oswald"/>
              <a:buNone/>
              <a:defRPr sz="3600">
                <a:latin typeface="Oswald"/>
                <a:ea typeface="Oswald"/>
                <a:cs typeface="Oswald"/>
                <a:sym typeface="Oswald"/>
              </a:defRPr>
            </a:lvl7pPr>
            <a:lvl8pPr lvl="7" algn="ctr" rtl="0">
              <a:lnSpc>
                <a:spcPct val="100000"/>
              </a:lnSpc>
              <a:spcBef>
                <a:spcPts val="0"/>
              </a:spcBef>
              <a:spcAft>
                <a:spcPts val="0"/>
              </a:spcAft>
              <a:buSzPts val="3600"/>
              <a:buFont typeface="Oswald"/>
              <a:buNone/>
              <a:defRPr sz="3600">
                <a:latin typeface="Oswald"/>
                <a:ea typeface="Oswald"/>
                <a:cs typeface="Oswald"/>
                <a:sym typeface="Oswald"/>
              </a:defRPr>
            </a:lvl8pPr>
            <a:lvl9pPr lvl="8" algn="ctr" rtl="0">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59" name="Google Shape;59;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0"/>
        <p:cNvGrpSpPr/>
        <p:nvPr/>
      </p:nvGrpSpPr>
      <p:grpSpPr>
        <a:xfrm>
          <a:off x="0" y="0"/>
          <a:ext cx="0" cy="0"/>
          <a:chOff x="0" y="0"/>
          <a:chExt cx="0" cy="0"/>
        </a:xfrm>
      </p:grpSpPr>
      <p:sp>
        <p:nvSpPr>
          <p:cNvPr id="61" name="Google Shape;61;p15"/>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5"/>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63" name="Google Shape;63;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4"/>
        <p:cNvGrpSpPr/>
        <p:nvPr/>
      </p:nvGrpSpPr>
      <p:grpSpPr>
        <a:xfrm>
          <a:off x="0" y="0"/>
          <a:ext cx="0" cy="0"/>
          <a:chOff x="0" y="0"/>
          <a:chExt cx="0" cy="0"/>
        </a:xfrm>
      </p:grpSpPr>
      <p:cxnSp>
        <p:nvCxnSpPr>
          <p:cNvPr id="65" name="Google Shape;65;p16"/>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66" name="Google Shape;66;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7" name="Google Shape;67;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cxnSp>
        <p:nvCxnSpPr>
          <p:cNvPr id="70" name="Google Shape;70;p17"/>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71" name="Google Shape;71;p17"/>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2" name="Google Shape;72;p17"/>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4" name="Google Shape;74;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7" name="Google Shape;77;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8"/>
        <p:cNvGrpSpPr/>
        <p:nvPr/>
      </p:nvGrpSpPr>
      <p:grpSpPr>
        <a:xfrm>
          <a:off x="0" y="0"/>
          <a:ext cx="0" cy="0"/>
          <a:chOff x="0" y="0"/>
          <a:chExt cx="0" cy="0"/>
        </a:xfrm>
      </p:grpSpPr>
      <p:cxnSp>
        <p:nvCxnSpPr>
          <p:cNvPr id="79" name="Google Shape;79;p19"/>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80" name="Google Shape;80;p19"/>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1" name="Google Shape;81;p19"/>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2" name="Google Shape;82;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83"/>
        <p:cNvGrpSpPr/>
        <p:nvPr/>
      </p:nvGrpSpPr>
      <p:grpSpPr>
        <a:xfrm>
          <a:off x="0" y="0"/>
          <a:ext cx="0" cy="0"/>
          <a:chOff x="0" y="0"/>
          <a:chExt cx="0" cy="0"/>
        </a:xfrm>
      </p:grpSpPr>
      <p:sp>
        <p:nvSpPr>
          <p:cNvPr id="84" name="Google Shape;84;p20"/>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lt1"/>
              </a:buClr>
              <a:buSzPts val="5400"/>
              <a:buNone/>
              <a:defRPr sz="5400">
                <a:solidFill>
                  <a:schemeClr val="lt1"/>
                </a:solidFill>
              </a:defRPr>
            </a:lvl1pPr>
            <a:lvl2pPr lvl="1" rtl="0">
              <a:spcBef>
                <a:spcPts val="0"/>
              </a:spcBef>
              <a:spcAft>
                <a:spcPts val="0"/>
              </a:spcAft>
              <a:buClr>
                <a:schemeClr val="lt1"/>
              </a:buClr>
              <a:buSzPts val="5400"/>
              <a:buNone/>
              <a:defRPr sz="5400">
                <a:solidFill>
                  <a:schemeClr val="lt1"/>
                </a:solidFill>
              </a:defRPr>
            </a:lvl2pPr>
            <a:lvl3pPr lvl="2" rtl="0">
              <a:spcBef>
                <a:spcPts val="0"/>
              </a:spcBef>
              <a:spcAft>
                <a:spcPts val="0"/>
              </a:spcAft>
              <a:buClr>
                <a:schemeClr val="lt1"/>
              </a:buClr>
              <a:buSzPts val="5400"/>
              <a:buNone/>
              <a:defRPr sz="5400">
                <a:solidFill>
                  <a:schemeClr val="lt1"/>
                </a:solidFill>
              </a:defRPr>
            </a:lvl3pPr>
            <a:lvl4pPr lvl="3" rtl="0">
              <a:spcBef>
                <a:spcPts val="0"/>
              </a:spcBef>
              <a:spcAft>
                <a:spcPts val="0"/>
              </a:spcAft>
              <a:buClr>
                <a:schemeClr val="lt1"/>
              </a:buClr>
              <a:buSzPts val="5400"/>
              <a:buNone/>
              <a:defRPr sz="5400">
                <a:solidFill>
                  <a:schemeClr val="lt1"/>
                </a:solidFill>
              </a:defRPr>
            </a:lvl4pPr>
            <a:lvl5pPr lvl="4" rtl="0">
              <a:spcBef>
                <a:spcPts val="0"/>
              </a:spcBef>
              <a:spcAft>
                <a:spcPts val="0"/>
              </a:spcAft>
              <a:buClr>
                <a:schemeClr val="lt1"/>
              </a:buClr>
              <a:buSzPts val="5400"/>
              <a:buNone/>
              <a:defRPr sz="5400">
                <a:solidFill>
                  <a:schemeClr val="lt1"/>
                </a:solidFill>
              </a:defRPr>
            </a:lvl5pPr>
            <a:lvl6pPr lvl="5" rtl="0">
              <a:spcBef>
                <a:spcPts val="0"/>
              </a:spcBef>
              <a:spcAft>
                <a:spcPts val="0"/>
              </a:spcAft>
              <a:buClr>
                <a:schemeClr val="lt1"/>
              </a:buClr>
              <a:buSzPts val="5400"/>
              <a:buNone/>
              <a:defRPr sz="5400">
                <a:solidFill>
                  <a:schemeClr val="lt1"/>
                </a:solidFill>
              </a:defRPr>
            </a:lvl6pPr>
            <a:lvl7pPr lvl="6" rtl="0">
              <a:spcBef>
                <a:spcPts val="0"/>
              </a:spcBef>
              <a:spcAft>
                <a:spcPts val="0"/>
              </a:spcAft>
              <a:buClr>
                <a:schemeClr val="lt1"/>
              </a:buClr>
              <a:buSzPts val="5400"/>
              <a:buNone/>
              <a:defRPr sz="5400">
                <a:solidFill>
                  <a:schemeClr val="lt1"/>
                </a:solidFill>
              </a:defRPr>
            </a:lvl7pPr>
            <a:lvl8pPr lvl="7" rtl="0">
              <a:spcBef>
                <a:spcPts val="0"/>
              </a:spcBef>
              <a:spcAft>
                <a:spcPts val="0"/>
              </a:spcAft>
              <a:buClr>
                <a:schemeClr val="lt1"/>
              </a:buClr>
              <a:buSzPts val="5400"/>
              <a:buNone/>
              <a:defRPr sz="5400">
                <a:solidFill>
                  <a:schemeClr val="lt1"/>
                </a:solidFill>
              </a:defRPr>
            </a:lvl8pPr>
            <a:lvl9pPr lvl="8" rtl="0">
              <a:spcBef>
                <a:spcPts val="0"/>
              </a:spcBef>
              <a:spcAft>
                <a:spcPts val="0"/>
              </a:spcAft>
              <a:buClr>
                <a:schemeClr val="lt1"/>
              </a:buClr>
              <a:buSzPts val="5400"/>
              <a:buNone/>
              <a:defRPr sz="5400">
                <a:solidFill>
                  <a:schemeClr val="lt1"/>
                </a:solidFill>
              </a:defRPr>
            </a:lvl9pPr>
          </a:lstStyle>
          <a:p>
            <a:endParaRPr/>
          </a:p>
        </p:txBody>
      </p:sp>
      <p:sp>
        <p:nvSpPr>
          <p:cNvPr id="85" name="Google Shape;8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86"/>
        <p:cNvGrpSpPr/>
        <p:nvPr/>
      </p:nvGrpSpPr>
      <p:grpSpPr>
        <a:xfrm>
          <a:off x="0" y="0"/>
          <a:ext cx="0" cy="0"/>
          <a:chOff x="0" y="0"/>
          <a:chExt cx="0" cy="0"/>
        </a:xfrm>
      </p:grpSpPr>
      <p:sp>
        <p:nvSpPr>
          <p:cNvPr id="87" name="Google Shape;87;p21"/>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8" name="Google Shape;88;p21"/>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89" name="Google Shape;89;p21"/>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600"/>
              <a:buNone/>
              <a:defRPr sz="4600">
                <a:solidFill>
                  <a:schemeClr val="lt1"/>
                </a:solidFill>
              </a:defRPr>
            </a:lvl1pPr>
            <a:lvl2pPr lvl="1" algn="ctr" rtl="0">
              <a:spcBef>
                <a:spcPts val="0"/>
              </a:spcBef>
              <a:spcAft>
                <a:spcPts val="0"/>
              </a:spcAft>
              <a:buClr>
                <a:schemeClr val="lt1"/>
              </a:buClr>
              <a:buSzPts val="4600"/>
              <a:buNone/>
              <a:defRPr sz="4600">
                <a:solidFill>
                  <a:schemeClr val="lt1"/>
                </a:solidFill>
              </a:defRPr>
            </a:lvl2pPr>
            <a:lvl3pPr lvl="2" algn="ctr" rtl="0">
              <a:spcBef>
                <a:spcPts val="0"/>
              </a:spcBef>
              <a:spcAft>
                <a:spcPts val="0"/>
              </a:spcAft>
              <a:buClr>
                <a:schemeClr val="lt1"/>
              </a:buClr>
              <a:buSzPts val="4600"/>
              <a:buNone/>
              <a:defRPr sz="4600">
                <a:solidFill>
                  <a:schemeClr val="lt1"/>
                </a:solidFill>
              </a:defRPr>
            </a:lvl3pPr>
            <a:lvl4pPr lvl="3" algn="ctr" rtl="0">
              <a:spcBef>
                <a:spcPts val="0"/>
              </a:spcBef>
              <a:spcAft>
                <a:spcPts val="0"/>
              </a:spcAft>
              <a:buClr>
                <a:schemeClr val="lt1"/>
              </a:buClr>
              <a:buSzPts val="4600"/>
              <a:buNone/>
              <a:defRPr sz="4600">
                <a:solidFill>
                  <a:schemeClr val="lt1"/>
                </a:solidFill>
              </a:defRPr>
            </a:lvl4pPr>
            <a:lvl5pPr lvl="4" algn="ctr" rtl="0">
              <a:spcBef>
                <a:spcPts val="0"/>
              </a:spcBef>
              <a:spcAft>
                <a:spcPts val="0"/>
              </a:spcAft>
              <a:buClr>
                <a:schemeClr val="lt1"/>
              </a:buClr>
              <a:buSzPts val="4600"/>
              <a:buNone/>
              <a:defRPr sz="4600">
                <a:solidFill>
                  <a:schemeClr val="lt1"/>
                </a:solidFill>
              </a:defRPr>
            </a:lvl5pPr>
            <a:lvl6pPr lvl="5" algn="ctr" rtl="0">
              <a:spcBef>
                <a:spcPts val="0"/>
              </a:spcBef>
              <a:spcAft>
                <a:spcPts val="0"/>
              </a:spcAft>
              <a:buClr>
                <a:schemeClr val="lt1"/>
              </a:buClr>
              <a:buSzPts val="4600"/>
              <a:buNone/>
              <a:defRPr sz="4600">
                <a:solidFill>
                  <a:schemeClr val="lt1"/>
                </a:solidFill>
              </a:defRPr>
            </a:lvl6pPr>
            <a:lvl7pPr lvl="6" algn="ctr" rtl="0">
              <a:spcBef>
                <a:spcPts val="0"/>
              </a:spcBef>
              <a:spcAft>
                <a:spcPts val="0"/>
              </a:spcAft>
              <a:buClr>
                <a:schemeClr val="lt1"/>
              </a:buClr>
              <a:buSzPts val="4600"/>
              <a:buNone/>
              <a:defRPr sz="4600">
                <a:solidFill>
                  <a:schemeClr val="lt1"/>
                </a:solidFill>
              </a:defRPr>
            </a:lvl7pPr>
            <a:lvl8pPr lvl="7" algn="ctr" rtl="0">
              <a:spcBef>
                <a:spcPts val="0"/>
              </a:spcBef>
              <a:spcAft>
                <a:spcPts val="0"/>
              </a:spcAft>
              <a:buClr>
                <a:schemeClr val="lt1"/>
              </a:buClr>
              <a:buSzPts val="4600"/>
              <a:buNone/>
              <a:defRPr sz="4600">
                <a:solidFill>
                  <a:schemeClr val="lt1"/>
                </a:solidFill>
              </a:defRPr>
            </a:lvl8pPr>
            <a:lvl9pPr lvl="8" algn="ctr" rtl="0">
              <a:spcBef>
                <a:spcPts val="0"/>
              </a:spcBef>
              <a:spcAft>
                <a:spcPts val="0"/>
              </a:spcAft>
              <a:buClr>
                <a:schemeClr val="lt1"/>
              </a:buClr>
              <a:buSzPts val="4600"/>
              <a:buNone/>
              <a:defRPr sz="4600">
                <a:solidFill>
                  <a:schemeClr val="lt1"/>
                </a:solidFill>
              </a:defRPr>
            </a:lvl9pPr>
          </a:lstStyle>
          <a:p>
            <a:endParaRPr/>
          </a:p>
        </p:txBody>
      </p:sp>
      <p:sp>
        <p:nvSpPr>
          <p:cNvPr id="90" name="Google Shape;90;p21"/>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900"/>
              <a:buNone/>
              <a:defRPr sz="1900">
                <a:solidFill>
                  <a:schemeClr val="lt1"/>
                </a:solidFill>
              </a:defRPr>
            </a:lvl1pPr>
            <a:lvl2pPr lvl="1" algn="ctr" rtl="0">
              <a:lnSpc>
                <a:spcPct val="100000"/>
              </a:lnSpc>
              <a:spcBef>
                <a:spcPts val="0"/>
              </a:spcBef>
              <a:spcAft>
                <a:spcPts val="0"/>
              </a:spcAft>
              <a:buClr>
                <a:schemeClr val="lt1"/>
              </a:buClr>
              <a:buSzPts val="1900"/>
              <a:buNone/>
              <a:defRPr sz="1900">
                <a:solidFill>
                  <a:schemeClr val="lt1"/>
                </a:solidFill>
              </a:defRPr>
            </a:lvl2pPr>
            <a:lvl3pPr lvl="2" algn="ctr" rtl="0">
              <a:lnSpc>
                <a:spcPct val="100000"/>
              </a:lnSpc>
              <a:spcBef>
                <a:spcPts val="0"/>
              </a:spcBef>
              <a:spcAft>
                <a:spcPts val="0"/>
              </a:spcAft>
              <a:buClr>
                <a:schemeClr val="lt1"/>
              </a:buClr>
              <a:buSzPts val="1900"/>
              <a:buNone/>
              <a:defRPr sz="1900">
                <a:solidFill>
                  <a:schemeClr val="lt1"/>
                </a:solidFill>
              </a:defRPr>
            </a:lvl3pPr>
            <a:lvl4pPr lvl="3" algn="ctr" rtl="0">
              <a:lnSpc>
                <a:spcPct val="100000"/>
              </a:lnSpc>
              <a:spcBef>
                <a:spcPts val="0"/>
              </a:spcBef>
              <a:spcAft>
                <a:spcPts val="0"/>
              </a:spcAft>
              <a:buClr>
                <a:schemeClr val="lt1"/>
              </a:buClr>
              <a:buSzPts val="1900"/>
              <a:buNone/>
              <a:defRPr sz="1900">
                <a:solidFill>
                  <a:schemeClr val="lt1"/>
                </a:solidFill>
              </a:defRPr>
            </a:lvl4pPr>
            <a:lvl5pPr lvl="4" algn="ctr" rtl="0">
              <a:lnSpc>
                <a:spcPct val="100000"/>
              </a:lnSpc>
              <a:spcBef>
                <a:spcPts val="0"/>
              </a:spcBef>
              <a:spcAft>
                <a:spcPts val="0"/>
              </a:spcAft>
              <a:buClr>
                <a:schemeClr val="lt1"/>
              </a:buClr>
              <a:buSzPts val="1900"/>
              <a:buNone/>
              <a:defRPr sz="1900">
                <a:solidFill>
                  <a:schemeClr val="lt1"/>
                </a:solidFill>
              </a:defRPr>
            </a:lvl5pPr>
            <a:lvl6pPr lvl="5" algn="ctr" rtl="0">
              <a:lnSpc>
                <a:spcPct val="100000"/>
              </a:lnSpc>
              <a:spcBef>
                <a:spcPts val="0"/>
              </a:spcBef>
              <a:spcAft>
                <a:spcPts val="0"/>
              </a:spcAft>
              <a:buClr>
                <a:schemeClr val="lt1"/>
              </a:buClr>
              <a:buSzPts val="1900"/>
              <a:buNone/>
              <a:defRPr sz="1900">
                <a:solidFill>
                  <a:schemeClr val="lt1"/>
                </a:solidFill>
              </a:defRPr>
            </a:lvl6pPr>
            <a:lvl7pPr lvl="6" algn="ctr" rtl="0">
              <a:lnSpc>
                <a:spcPct val="100000"/>
              </a:lnSpc>
              <a:spcBef>
                <a:spcPts val="0"/>
              </a:spcBef>
              <a:spcAft>
                <a:spcPts val="0"/>
              </a:spcAft>
              <a:buClr>
                <a:schemeClr val="lt1"/>
              </a:buClr>
              <a:buSzPts val="1900"/>
              <a:buNone/>
              <a:defRPr sz="1900">
                <a:solidFill>
                  <a:schemeClr val="lt1"/>
                </a:solidFill>
              </a:defRPr>
            </a:lvl7pPr>
            <a:lvl8pPr lvl="7" algn="ctr" rtl="0">
              <a:lnSpc>
                <a:spcPct val="100000"/>
              </a:lnSpc>
              <a:spcBef>
                <a:spcPts val="0"/>
              </a:spcBef>
              <a:spcAft>
                <a:spcPts val="0"/>
              </a:spcAft>
              <a:buClr>
                <a:schemeClr val="lt1"/>
              </a:buClr>
              <a:buSzPts val="1900"/>
              <a:buNone/>
              <a:defRPr sz="1900">
                <a:solidFill>
                  <a:schemeClr val="lt1"/>
                </a:solidFill>
              </a:defRPr>
            </a:lvl8pPr>
            <a:lvl9pPr lvl="8" algn="ctr" rtl="0">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91" name="Google Shape;91;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2100"/>
              <a:buFont typeface="Calibri"/>
              <a:buNone/>
              <a:defRPr sz="2100">
                <a:latin typeface="Calibri"/>
                <a:ea typeface="Calibri"/>
                <a:cs typeface="Calibri"/>
                <a:sym typeface="Calibri"/>
              </a:defRPr>
            </a:lvl1pPr>
          </a:lstStyle>
          <a:p>
            <a:endParaRPr/>
          </a:p>
        </p:txBody>
      </p:sp>
      <p:sp>
        <p:nvSpPr>
          <p:cNvPr id="95" name="Google Shape;9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cxnSp>
        <p:nvCxnSpPr>
          <p:cNvPr id="97" name="Google Shape;97;p23"/>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98" name="Google Shape;98;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rtl="0">
              <a:spcBef>
                <a:spcPts val="0"/>
              </a:spcBef>
              <a:spcAft>
                <a:spcPts val="0"/>
              </a:spcAft>
              <a:buSzPts val="12000"/>
              <a:buNone/>
              <a:defRPr sz="120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99" name="Google Shape;99;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2"/>
              </a:buClr>
              <a:buSzPts val="3000"/>
              <a:buFont typeface="Calibri"/>
              <a:buNone/>
              <a:defRPr sz="3000">
                <a:solidFill>
                  <a:schemeClr val="dk2"/>
                </a:solidFill>
                <a:latin typeface="Calibri"/>
                <a:ea typeface="Calibri"/>
                <a:cs typeface="Calibri"/>
                <a:sym typeface="Calibri"/>
              </a:defRPr>
            </a:lvl1pPr>
            <a:lvl2pPr lvl="1"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52" name="Google Shape;52;p13"/>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Source Code Pro"/>
                <a:ea typeface="Source Code Pro"/>
                <a:cs typeface="Source Code Pro"/>
                <a:sym typeface="Source Code Pro"/>
              </a:defRPr>
            </a:lvl1pPr>
            <a:lvl2pPr lvl="1" algn="r" rtl="0">
              <a:buNone/>
              <a:defRPr sz="1000">
                <a:solidFill>
                  <a:schemeClr val="dk2"/>
                </a:solidFill>
                <a:latin typeface="Source Code Pro"/>
                <a:ea typeface="Source Code Pro"/>
                <a:cs typeface="Source Code Pro"/>
                <a:sym typeface="Source Code Pro"/>
              </a:defRPr>
            </a:lvl2pPr>
            <a:lvl3pPr lvl="2" algn="r" rtl="0">
              <a:buNone/>
              <a:defRPr sz="1000">
                <a:solidFill>
                  <a:schemeClr val="dk2"/>
                </a:solidFill>
                <a:latin typeface="Source Code Pro"/>
                <a:ea typeface="Source Code Pro"/>
                <a:cs typeface="Source Code Pro"/>
                <a:sym typeface="Source Code Pro"/>
              </a:defRPr>
            </a:lvl3pPr>
            <a:lvl4pPr lvl="3" algn="r" rtl="0">
              <a:buNone/>
              <a:defRPr sz="1000">
                <a:solidFill>
                  <a:schemeClr val="dk2"/>
                </a:solidFill>
                <a:latin typeface="Source Code Pro"/>
                <a:ea typeface="Source Code Pro"/>
                <a:cs typeface="Source Code Pro"/>
                <a:sym typeface="Source Code Pro"/>
              </a:defRPr>
            </a:lvl4pPr>
            <a:lvl5pPr lvl="4" algn="r" rtl="0">
              <a:buNone/>
              <a:defRPr sz="1000">
                <a:solidFill>
                  <a:schemeClr val="dk2"/>
                </a:solidFill>
                <a:latin typeface="Source Code Pro"/>
                <a:ea typeface="Source Code Pro"/>
                <a:cs typeface="Source Code Pro"/>
                <a:sym typeface="Source Code Pro"/>
              </a:defRPr>
            </a:lvl5pPr>
            <a:lvl6pPr lvl="5" algn="r" rtl="0">
              <a:buNone/>
              <a:defRPr sz="1000">
                <a:solidFill>
                  <a:schemeClr val="dk2"/>
                </a:solidFill>
                <a:latin typeface="Source Code Pro"/>
                <a:ea typeface="Source Code Pro"/>
                <a:cs typeface="Source Code Pro"/>
                <a:sym typeface="Source Code Pro"/>
              </a:defRPr>
            </a:lvl6pPr>
            <a:lvl7pPr lvl="6" algn="r" rtl="0">
              <a:buNone/>
              <a:defRPr sz="1000">
                <a:solidFill>
                  <a:schemeClr val="dk2"/>
                </a:solidFill>
                <a:latin typeface="Source Code Pro"/>
                <a:ea typeface="Source Code Pro"/>
                <a:cs typeface="Source Code Pro"/>
                <a:sym typeface="Source Code Pro"/>
              </a:defRPr>
            </a:lvl7pPr>
            <a:lvl8pPr lvl="7" algn="r" rtl="0">
              <a:buNone/>
              <a:defRPr sz="1000">
                <a:solidFill>
                  <a:schemeClr val="dk2"/>
                </a:solidFill>
                <a:latin typeface="Source Code Pro"/>
                <a:ea typeface="Source Code Pro"/>
                <a:cs typeface="Source Code Pro"/>
                <a:sym typeface="Source Code Pro"/>
              </a:defRPr>
            </a:lvl8pPr>
            <a:lvl9pPr lvl="8" algn="r" rtl="0">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hyperlink" Target="https://twitter.com/sharplm/status/1034562474064924682"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twitter.com/sharplm/status/1034562474064924682"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s://twitter.com/sharplm/status/1034562474064924682"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pages.ei-ie.org/quadrennialreport/2007/upload/content_trsl_images/630/Hidden_privatisation-EN.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funding.hackeducation.com/investments.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0.jpg"/><Relationship Id="rId4" Type="http://schemas.openxmlformats.org/officeDocument/2006/relationships/hyperlink" Target="https://philonedtech.com/opm-updated-2019-market-landscap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philonedtech.com/opm-updated-2019-market-landscap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image" Target="../media/image3.jpg"/><Relationship Id="rId7"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news.uct.ac.za/article/-2017-06-09-gsb-case-study-competition-win" TargetMode="Externa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www.classcentral.com/report/moocs-microcredentials-analysis-2018/"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hyperlink" Target="mailto:Sukaina.Walji@uct.ac.za"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mailto:sukaina.walji@uct.ac.za"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hyperlink" Target="https://unbundleduni.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5"/>
          <p:cNvSpPr txBox="1">
            <a:spLocks noGrp="1"/>
          </p:cNvSpPr>
          <p:nvPr>
            <p:ph type="ctrTitle"/>
          </p:nvPr>
        </p:nvSpPr>
        <p:spPr>
          <a:xfrm>
            <a:off x="0" y="2657775"/>
            <a:ext cx="9144000" cy="2485800"/>
          </a:xfrm>
          <a:prstGeom prst="rect">
            <a:avLst/>
          </a:prstGeom>
          <a:solidFill>
            <a:srgbClr val="FFFFFF"/>
          </a:solid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100"/>
              <a:buNone/>
            </a:pPr>
            <a:r>
              <a:rPr lang="en" sz="2400" b="1">
                <a:solidFill>
                  <a:srgbClr val="434343"/>
                </a:solidFill>
              </a:rPr>
              <a:t>Flexibility or fragmentation: </a:t>
            </a:r>
            <a:endParaRPr sz="2400" b="1">
              <a:solidFill>
                <a:srgbClr val="434343"/>
              </a:solidFill>
            </a:endParaRPr>
          </a:p>
          <a:p>
            <a:pPr marL="0" lvl="0" indent="0" algn="ctr" rtl="0">
              <a:lnSpc>
                <a:spcPct val="100000"/>
              </a:lnSpc>
              <a:spcBef>
                <a:spcPts val="0"/>
              </a:spcBef>
              <a:spcAft>
                <a:spcPts val="0"/>
              </a:spcAft>
              <a:buSzPts val="1100"/>
              <a:buNone/>
            </a:pPr>
            <a:r>
              <a:rPr lang="en" sz="2400" b="1">
                <a:solidFill>
                  <a:srgbClr val="434343"/>
                </a:solidFill>
              </a:rPr>
              <a:t>Implications of Unbundled Online and Distance education</a:t>
            </a:r>
            <a:endParaRPr sz="2400"/>
          </a:p>
          <a:p>
            <a:pPr marL="0" marR="0" lvl="0" indent="0" algn="ctr" rtl="0">
              <a:lnSpc>
                <a:spcPct val="100000"/>
              </a:lnSpc>
              <a:spcBef>
                <a:spcPts val="0"/>
              </a:spcBef>
              <a:spcAft>
                <a:spcPts val="0"/>
              </a:spcAft>
              <a:buClr>
                <a:schemeClr val="dk1"/>
              </a:buClr>
              <a:buSzPts val="1100"/>
              <a:buFont typeface="Arial"/>
              <a:buNone/>
            </a:pPr>
            <a:r>
              <a:rPr lang="en" sz="2000">
                <a:solidFill>
                  <a:schemeClr val="accent5"/>
                </a:solidFill>
                <a:latin typeface="Cabin"/>
                <a:ea typeface="Cabin"/>
                <a:cs typeface="Cabin"/>
                <a:sym typeface="Cabin"/>
              </a:rPr>
              <a:t>Keynote presentation AAOU2019</a:t>
            </a:r>
            <a:r>
              <a:rPr lang="en" sz="2000">
                <a:solidFill>
                  <a:srgbClr val="666666"/>
                </a:solidFill>
                <a:latin typeface="Cabin"/>
                <a:ea typeface="Cabin"/>
                <a:cs typeface="Cabin"/>
                <a:sym typeface="Cabin"/>
              </a:rPr>
              <a:t> </a:t>
            </a:r>
            <a:endParaRPr sz="2000">
              <a:solidFill>
                <a:srgbClr val="666666"/>
              </a:solidFill>
              <a:latin typeface="Cabin"/>
              <a:ea typeface="Cabin"/>
              <a:cs typeface="Cabin"/>
              <a:sym typeface="Cabin"/>
            </a:endParaRPr>
          </a:p>
          <a:p>
            <a:pPr marL="0" marR="0" lvl="0" indent="0" algn="ctr" rtl="0">
              <a:lnSpc>
                <a:spcPct val="100000"/>
              </a:lnSpc>
              <a:spcBef>
                <a:spcPts val="0"/>
              </a:spcBef>
              <a:spcAft>
                <a:spcPts val="0"/>
              </a:spcAft>
              <a:buClr>
                <a:schemeClr val="dk1"/>
              </a:buClr>
              <a:buSzPts val="5200"/>
              <a:buFont typeface="Arial"/>
              <a:buNone/>
            </a:pPr>
            <a:r>
              <a:rPr lang="en" sz="2000">
                <a:solidFill>
                  <a:schemeClr val="accent5"/>
                </a:solidFill>
                <a:latin typeface="Cabin"/>
                <a:ea typeface="Cabin"/>
                <a:cs typeface="Cabin"/>
                <a:sym typeface="Cabin"/>
              </a:rPr>
              <a:t>14-16 October 2019, Lahore, Pakistan </a:t>
            </a:r>
            <a:br>
              <a:rPr lang="en" sz="2000">
                <a:solidFill>
                  <a:schemeClr val="accent5"/>
                </a:solidFill>
                <a:latin typeface="Cabin"/>
                <a:ea typeface="Cabin"/>
                <a:cs typeface="Cabin"/>
                <a:sym typeface="Cabin"/>
              </a:rPr>
            </a:br>
            <a:r>
              <a:rPr lang="en" sz="2000" b="1">
                <a:solidFill>
                  <a:schemeClr val="accent5"/>
                </a:solidFill>
                <a:latin typeface="Cabin"/>
                <a:ea typeface="Cabin"/>
                <a:cs typeface="Cabin"/>
                <a:sym typeface="Cabin"/>
              </a:rPr>
              <a:t>Sukaina Walji, </a:t>
            </a:r>
            <a:endParaRPr sz="2000" b="1">
              <a:solidFill>
                <a:schemeClr val="accent5"/>
              </a:solidFill>
              <a:latin typeface="Cabin"/>
              <a:ea typeface="Cabin"/>
              <a:cs typeface="Cabin"/>
              <a:sym typeface="Cabin"/>
            </a:endParaRPr>
          </a:p>
          <a:p>
            <a:pPr marL="0" marR="0" lvl="0" indent="0" algn="ctr" rtl="0">
              <a:lnSpc>
                <a:spcPct val="100000"/>
              </a:lnSpc>
              <a:spcBef>
                <a:spcPts val="0"/>
              </a:spcBef>
              <a:spcAft>
                <a:spcPts val="0"/>
              </a:spcAft>
              <a:buClr>
                <a:schemeClr val="dk1"/>
              </a:buClr>
              <a:buSzPts val="5200"/>
              <a:buFont typeface="Arial"/>
              <a:buNone/>
            </a:pPr>
            <a:r>
              <a:rPr lang="en" sz="2000">
                <a:solidFill>
                  <a:schemeClr val="accent5"/>
                </a:solidFill>
                <a:latin typeface="Cabin"/>
                <a:ea typeface="Cabin"/>
                <a:cs typeface="Cabin"/>
                <a:sym typeface="Cabin"/>
              </a:rPr>
              <a:t>Centre for Innovation in Learning &amp; Teaching</a:t>
            </a:r>
            <a:endParaRPr sz="2000">
              <a:solidFill>
                <a:schemeClr val="accent5"/>
              </a:solidFill>
              <a:latin typeface="Cabin"/>
              <a:ea typeface="Cabin"/>
              <a:cs typeface="Cabin"/>
              <a:sym typeface="Cabin"/>
            </a:endParaRPr>
          </a:p>
          <a:p>
            <a:pPr marL="0" marR="0" lvl="0" indent="0" algn="ctr" rtl="0">
              <a:lnSpc>
                <a:spcPct val="100000"/>
              </a:lnSpc>
              <a:spcBef>
                <a:spcPts val="0"/>
              </a:spcBef>
              <a:spcAft>
                <a:spcPts val="0"/>
              </a:spcAft>
              <a:buClr>
                <a:schemeClr val="dk1"/>
              </a:buClr>
              <a:buSzPts val="5200"/>
              <a:buFont typeface="Arial"/>
              <a:buNone/>
            </a:pPr>
            <a:r>
              <a:rPr lang="en" sz="2000">
                <a:solidFill>
                  <a:schemeClr val="accent5"/>
                </a:solidFill>
                <a:latin typeface="Cabin"/>
                <a:ea typeface="Cabin"/>
                <a:cs typeface="Cabin"/>
                <a:sym typeface="Cabin"/>
              </a:rPr>
              <a:t>University of Cape Town</a:t>
            </a:r>
            <a:endParaRPr sz="2000">
              <a:solidFill>
                <a:schemeClr val="accent5"/>
              </a:solidFill>
              <a:latin typeface="Cabin"/>
              <a:ea typeface="Cabin"/>
              <a:cs typeface="Cabin"/>
              <a:sym typeface="Cabin"/>
            </a:endParaRPr>
          </a:p>
        </p:txBody>
      </p:sp>
      <p:pic>
        <p:nvPicPr>
          <p:cNvPr id="108" name="Google Shape;108;p25"/>
          <p:cNvPicPr preferRelativeResize="0"/>
          <p:nvPr/>
        </p:nvPicPr>
        <p:blipFill rotWithShape="1">
          <a:blip r:embed="rId3">
            <a:alphaModFix/>
          </a:blip>
          <a:srcRect/>
          <a:stretch/>
        </p:blipFill>
        <p:spPr>
          <a:xfrm>
            <a:off x="-1" y="3951126"/>
            <a:ext cx="1293600" cy="1150650"/>
          </a:xfrm>
          <a:prstGeom prst="rect">
            <a:avLst/>
          </a:prstGeom>
          <a:noFill/>
          <a:ln>
            <a:noFill/>
          </a:ln>
        </p:spPr>
      </p:pic>
      <p:pic>
        <p:nvPicPr>
          <p:cNvPr id="109" name="Google Shape;109;p25"/>
          <p:cNvPicPr preferRelativeResize="0"/>
          <p:nvPr/>
        </p:nvPicPr>
        <p:blipFill>
          <a:blip r:embed="rId4">
            <a:alphaModFix/>
          </a:blip>
          <a:stretch>
            <a:fillRect/>
          </a:stretch>
        </p:blipFill>
        <p:spPr>
          <a:xfrm>
            <a:off x="0" y="0"/>
            <a:ext cx="9144000" cy="276822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8"/>
          <p:cNvSpPr txBox="1">
            <a:spLocks noGrp="1"/>
          </p:cNvSpPr>
          <p:nvPr>
            <p:ph type="title"/>
          </p:nvPr>
        </p:nvSpPr>
        <p:spPr>
          <a:xfrm>
            <a:off x="130250" y="-1071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chemeClr val="accent5"/>
                </a:solidFill>
              </a:rPr>
              <a:t>Emergence of online education provision over time</a:t>
            </a:r>
            <a:endParaRPr>
              <a:solidFill>
                <a:schemeClr val="accent5"/>
              </a:solidFill>
            </a:endParaRPr>
          </a:p>
        </p:txBody>
      </p:sp>
      <p:sp>
        <p:nvSpPr>
          <p:cNvPr id="249" name="Google Shape;249;p38"/>
          <p:cNvSpPr txBox="1"/>
          <p:nvPr/>
        </p:nvSpPr>
        <p:spPr>
          <a:xfrm>
            <a:off x="3193800" y="4872600"/>
            <a:ext cx="5950200" cy="2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3"/>
              </a:rPr>
              <a:t>https://twitter.com/sharplm/status/1034562474064924682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0" name="Google Shape;250;p38"/>
          <p:cNvPicPr preferRelativeResize="0"/>
          <p:nvPr/>
        </p:nvPicPr>
        <p:blipFill rotWithShape="1">
          <a:blip r:embed="rId4">
            <a:alphaModFix/>
          </a:blip>
          <a:srcRect/>
          <a:stretch/>
        </p:blipFill>
        <p:spPr>
          <a:xfrm>
            <a:off x="271175" y="576325"/>
            <a:ext cx="6584596" cy="437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9"/>
          <p:cNvSpPr txBox="1">
            <a:spLocks noGrp="1"/>
          </p:cNvSpPr>
          <p:nvPr>
            <p:ph type="title"/>
          </p:nvPr>
        </p:nvSpPr>
        <p:spPr>
          <a:xfrm>
            <a:off x="130250" y="-1071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chemeClr val="accent5"/>
                </a:solidFill>
              </a:rPr>
              <a:t>Emergence of online education provision over time</a:t>
            </a:r>
            <a:endParaRPr>
              <a:solidFill>
                <a:schemeClr val="accent5"/>
              </a:solidFill>
            </a:endParaRPr>
          </a:p>
        </p:txBody>
      </p:sp>
      <p:sp>
        <p:nvSpPr>
          <p:cNvPr id="256" name="Google Shape;256;p39"/>
          <p:cNvSpPr txBox="1"/>
          <p:nvPr/>
        </p:nvSpPr>
        <p:spPr>
          <a:xfrm>
            <a:off x="3193800" y="4872600"/>
            <a:ext cx="5950200" cy="2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3"/>
              </a:rPr>
              <a:t>https://twitter.com/sharplm/status/1034562474064924682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9"/>
          <p:cNvSpPr/>
          <p:nvPr/>
        </p:nvSpPr>
        <p:spPr>
          <a:xfrm>
            <a:off x="1153775" y="1266250"/>
            <a:ext cx="4464300" cy="733500"/>
          </a:xfrm>
          <a:prstGeom prst="roundRect">
            <a:avLst>
              <a:gd name="adj" fmla="val 16667"/>
            </a:avLst>
          </a:prstGeom>
          <a:solidFill>
            <a:srgbClr val="FFF2CC"/>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9"/>
          <p:cNvSpPr/>
          <p:nvPr/>
        </p:nvSpPr>
        <p:spPr>
          <a:xfrm>
            <a:off x="1331325" y="3780125"/>
            <a:ext cx="4464300" cy="733500"/>
          </a:xfrm>
          <a:prstGeom prst="roundRect">
            <a:avLst>
              <a:gd name="adj" fmla="val 16667"/>
            </a:avLst>
          </a:prstGeom>
          <a:solidFill>
            <a:srgbClr val="FFF2CC"/>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9" name="Google Shape;259;p39"/>
          <p:cNvPicPr preferRelativeResize="0"/>
          <p:nvPr/>
        </p:nvPicPr>
        <p:blipFill rotWithShape="1">
          <a:blip r:embed="rId4">
            <a:alphaModFix/>
          </a:blip>
          <a:srcRect/>
          <a:stretch/>
        </p:blipFill>
        <p:spPr>
          <a:xfrm>
            <a:off x="271175" y="576325"/>
            <a:ext cx="6584596" cy="4371750"/>
          </a:xfrm>
          <a:prstGeom prst="rect">
            <a:avLst/>
          </a:prstGeom>
          <a:noFill/>
          <a:ln w="9525" cap="flat" cmpd="sng">
            <a:solidFill>
              <a:srgbClr val="D42D7E"/>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0"/>
          <p:cNvSpPr txBox="1">
            <a:spLocks noGrp="1"/>
          </p:cNvSpPr>
          <p:nvPr>
            <p:ph type="title"/>
          </p:nvPr>
        </p:nvSpPr>
        <p:spPr>
          <a:xfrm>
            <a:off x="130250" y="-107100"/>
            <a:ext cx="8520600" cy="733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a:solidFill>
                  <a:schemeClr val="accent5"/>
                </a:solidFill>
              </a:rPr>
              <a:t>Emergence of online education provision over time</a:t>
            </a:r>
            <a:endParaRPr>
              <a:solidFill>
                <a:schemeClr val="accent5"/>
              </a:solidFill>
            </a:endParaRPr>
          </a:p>
        </p:txBody>
      </p:sp>
      <p:sp>
        <p:nvSpPr>
          <p:cNvPr id="265" name="Google Shape;265;p40"/>
          <p:cNvSpPr txBox="1"/>
          <p:nvPr/>
        </p:nvSpPr>
        <p:spPr>
          <a:xfrm>
            <a:off x="3193800" y="4872600"/>
            <a:ext cx="5950200" cy="2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hlink"/>
                </a:solidFill>
                <a:latin typeface="Arial"/>
                <a:ea typeface="Arial"/>
                <a:cs typeface="Arial"/>
                <a:sym typeface="Arial"/>
                <a:hlinkClick r:id="rId3"/>
              </a:rPr>
              <a:t>https://twitter.com/sharplm/status/1034562474064924682</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40"/>
          <p:cNvSpPr/>
          <p:nvPr/>
        </p:nvSpPr>
        <p:spPr>
          <a:xfrm>
            <a:off x="2199725" y="1897800"/>
            <a:ext cx="4927800" cy="1952100"/>
          </a:xfrm>
          <a:prstGeom prst="roundRect">
            <a:avLst>
              <a:gd name="adj" fmla="val 16667"/>
            </a:avLst>
          </a:prstGeom>
          <a:solidFill>
            <a:srgbClr val="FFF2CC"/>
          </a:solidFill>
          <a:ln w="9525" cap="flat" cmpd="sng">
            <a:solidFill>
              <a:schemeClr val="dk2"/>
            </a:solidFill>
            <a:prstDash val="lg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7" name="Google Shape;267;p40"/>
          <p:cNvPicPr preferRelativeResize="0"/>
          <p:nvPr/>
        </p:nvPicPr>
        <p:blipFill rotWithShape="1">
          <a:blip r:embed="rId4">
            <a:alphaModFix/>
          </a:blip>
          <a:srcRect/>
          <a:stretch/>
        </p:blipFill>
        <p:spPr>
          <a:xfrm>
            <a:off x="271175" y="576325"/>
            <a:ext cx="6584596" cy="43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1"/>
          <p:cNvSpPr txBox="1">
            <a:spLocks noGrp="1"/>
          </p:cNvSpPr>
          <p:nvPr>
            <p:ph type="title"/>
          </p:nvPr>
        </p:nvSpPr>
        <p:spPr>
          <a:xfrm>
            <a:off x="213551" y="50916"/>
            <a:ext cx="7588800" cy="63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3000">
                <a:solidFill>
                  <a:schemeClr val="accent5"/>
                </a:solidFill>
                <a:latin typeface="Calibri"/>
                <a:ea typeface="Calibri"/>
                <a:cs typeface="Calibri"/>
                <a:sym typeface="Calibri"/>
              </a:rPr>
              <a:t>Marketisation</a:t>
            </a:r>
            <a:endParaRPr sz="3000">
              <a:solidFill>
                <a:schemeClr val="accent5"/>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a:p>
        </p:txBody>
      </p:sp>
      <p:grpSp>
        <p:nvGrpSpPr>
          <p:cNvPr id="273" name="Google Shape;273;p41"/>
          <p:cNvGrpSpPr/>
          <p:nvPr/>
        </p:nvGrpSpPr>
        <p:grpSpPr>
          <a:xfrm>
            <a:off x="386459" y="829525"/>
            <a:ext cx="8220031" cy="4185622"/>
            <a:chOff x="1448328" y="1130528"/>
            <a:chExt cx="6524352" cy="3803382"/>
          </a:xfrm>
        </p:grpSpPr>
        <p:sp>
          <p:nvSpPr>
            <p:cNvPr id="274" name="Google Shape;274;p41"/>
            <p:cNvSpPr/>
            <p:nvPr/>
          </p:nvSpPr>
          <p:spPr>
            <a:xfrm>
              <a:off x="4592777" y="3680210"/>
              <a:ext cx="1631400" cy="1253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SA - Fees increased 9% per year in the period 2010-2017</a:t>
              </a:r>
              <a:endParaRPr sz="1400" b="0" i="0" u="none" strike="noStrike" cap="none">
                <a:solidFill>
                  <a:srgbClr val="000000"/>
                </a:solidFill>
                <a:latin typeface="Arial"/>
                <a:ea typeface="Arial"/>
                <a:cs typeface="Arial"/>
                <a:sym typeface="Arial"/>
              </a:endParaRPr>
            </a:p>
          </p:txBody>
        </p:sp>
        <p:sp>
          <p:nvSpPr>
            <p:cNvPr id="275" name="Google Shape;275;p41"/>
            <p:cNvSpPr txBox="1"/>
            <p:nvPr/>
          </p:nvSpPr>
          <p:spPr>
            <a:xfrm>
              <a:off x="2694352" y="3680205"/>
              <a:ext cx="1677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a:latin typeface="Cabin"/>
                  <a:ea typeface="Cabin"/>
                  <a:cs typeface="Cabin"/>
                  <a:sym typeface="Cabin"/>
                </a:rPr>
                <a:t>England</a:t>
              </a:r>
              <a:r>
                <a:rPr lang="en" sz="2000" b="0" i="0" u="none" strike="noStrike" cap="none">
                  <a:solidFill>
                    <a:srgbClr val="000000"/>
                  </a:solidFill>
                  <a:latin typeface="Cabin"/>
                  <a:ea typeface="Cabin"/>
                  <a:cs typeface="Cabin"/>
                  <a:sym typeface="Cabin"/>
                </a:rPr>
                <a:t> – fees are £9,250 per year </a:t>
              </a:r>
              <a:endParaRPr sz="1400" b="0" i="0" u="none" strike="noStrike" cap="none">
                <a:solidFill>
                  <a:srgbClr val="000000"/>
                </a:solidFill>
                <a:latin typeface="Arial"/>
                <a:ea typeface="Arial"/>
                <a:cs typeface="Arial"/>
                <a:sym typeface="Arial"/>
              </a:endParaRPr>
            </a:p>
          </p:txBody>
        </p:sp>
        <p:sp>
          <p:nvSpPr>
            <p:cNvPr id="276" name="Google Shape;276;p41"/>
            <p:cNvSpPr/>
            <p:nvPr/>
          </p:nvSpPr>
          <p:spPr>
            <a:xfrm>
              <a:off x="1448328" y="1478030"/>
              <a:ext cx="14364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Principles of the market in education </a:t>
              </a:r>
              <a:endParaRPr sz="1400" b="0" i="0" u="none" strike="noStrike" cap="none">
                <a:solidFill>
                  <a:srgbClr val="000000"/>
                </a:solidFill>
                <a:latin typeface="Arial"/>
                <a:ea typeface="Arial"/>
                <a:cs typeface="Arial"/>
                <a:sym typeface="Arial"/>
              </a:endParaRPr>
            </a:p>
          </p:txBody>
        </p:sp>
        <p:pic>
          <p:nvPicPr>
            <p:cNvPr id="277" name="Google Shape;277;p41"/>
            <p:cNvPicPr preferRelativeResize="0"/>
            <p:nvPr/>
          </p:nvPicPr>
          <p:blipFill rotWithShape="1">
            <a:blip r:embed="rId3">
              <a:alphaModFix/>
            </a:blip>
            <a:srcRect b="14309"/>
            <a:stretch/>
          </p:blipFill>
          <p:spPr>
            <a:xfrm>
              <a:off x="1985427" y="1130528"/>
              <a:ext cx="5506846" cy="2549682"/>
            </a:xfrm>
            <a:prstGeom prst="rect">
              <a:avLst/>
            </a:prstGeom>
            <a:noFill/>
            <a:ln>
              <a:noFill/>
            </a:ln>
          </p:spPr>
        </p:pic>
        <p:sp>
          <p:nvSpPr>
            <p:cNvPr id="278" name="Google Shape;278;p41"/>
            <p:cNvSpPr txBox="1"/>
            <p:nvPr/>
          </p:nvSpPr>
          <p:spPr>
            <a:xfrm>
              <a:off x="3821335" y="1478030"/>
              <a:ext cx="7224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Build or Buy</a:t>
              </a:r>
              <a:endParaRPr sz="1400" b="0" i="0" u="none" strike="noStrike" cap="none">
                <a:solidFill>
                  <a:srgbClr val="000000"/>
                </a:solidFill>
                <a:latin typeface="Arial"/>
                <a:ea typeface="Arial"/>
                <a:cs typeface="Arial"/>
                <a:sym typeface="Arial"/>
              </a:endParaRPr>
            </a:p>
          </p:txBody>
        </p:sp>
        <p:sp>
          <p:nvSpPr>
            <p:cNvPr id="279" name="Google Shape;279;p41"/>
            <p:cNvSpPr/>
            <p:nvPr/>
          </p:nvSpPr>
          <p:spPr>
            <a:xfrm>
              <a:off x="5557999" y="1294870"/>
              <a:ext cx="1290900" cy="132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Generate third stream revenue</a:t>
              </a:r>
              <a:endParaRPr sz="1400" b="0" i="0" u="none" strike="noStrike" cap="none">
                <a:solidFill>
                  <a:srgbClr val="000000"/>
                </a:solidFill>
                <a:latin typeface="Arial"/>
                <a:ea typeface="Arial"/>
                <a:cs typeface="Arial"/>
                <a:sym typeface="Arial"/>
              </a:endParaRPr>
            </a:p>
          </p:txBody>
        </p:sp>
        <p:sp>
          <p:nvSpPr>
            <p:cNvPr id="280" name="Google Shape;280;p41"/>
            <p:cNvSpPr/>
            <p:nvPr/>
          </p:nvSpPr>
          <p:spPr>
            <a:xfrm>
              <a:off x="6445080" y="3517216"/>
              <a:ext cx="1527600" cy="1015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Competition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Reputation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Cabin"/>
                  <a:ea typeface="Cabin"/>
                  <a:cs typeface="Cabin"/>
                  <a:sym typeface="Cabin"/>
                </a:rPr>
                <a:t>Rankings</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5"/>
                </a:solidFill>
              </a:rPr>
              <a:t>Marketisation and market making</a:t>
            </a:r>
            <a:endParaRPr>
              <a:solidFill>
                <a:schemeClr val="accent5"/>
              </a:solidFill>
            </a:endParaRPr>
          </a:p>
        </p:txBody>
      </p:sp>
      <p:sp>
        <p:nvSpPr>
          <p:cNvPr id="286" name="Google Shape;286;p42"/>
          <p:cNvSpPr txBox="1">
            <a:spLocks noGrp="1"/>
          </p:cNvSpPr>
          <p:nvPr>
            <p:ph type="body" idx="1"/>
          </p:nvPr>
        </p:nvSpPr>
        <p:spPr>
          <a:xfrm>
            <a:off x="4918500" y="1212150"/>
            <a:ext cx="3999900" cy="34164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800" dirty="0">
                <a:solidFill>
                  <a:schemeClr val="accent5"/>
                </a:solidFill>
              </a:rPr>
              <a:t>Exogenous</a:t>
            </a:r>
            <a:r>
              <a:rPr lang="en" sz="1800" dirty="0">
                <a:solidFill>
                  <a:srgbClr val="434343"/>
                </a:solidFill>
              </a:rPr>
              <a:t> (using the market for public education needs)</a:t>
            </a:r>
            <a:endParaRPr sz="1800" dirty="0">
              <a:solidFill>
                <a:srgbClr val="434343"/>
              </a:solidFill>
            </a:endParaRPr>
          </a:p>
          <a:p>
            <a:pPr marL="0" lvl="0" indent="0" algn="l" rtl="0">
              <a:lnSpc>
                <a:spcPct val="115000"/>
              </a:lnSpc>
              <a:spcBef>
                <a:spcPts val="1600"/>
              </a:spcBef>
              <a:spcAft>
                <a:spcPts val="0"/>
              </a:spcAft>
              <a:buSzPts val="1400"/>
              <a:buNone/>
            </a:pPr>
            <a:r>
              <a:rPr lang="en" sz="1800" dirty="0">
                <a:solidFill>
                  <a:srgbClr val="434343"/>
                </a:solidFill>
              </a:rPr>
              <a:t>-public education is opened up to private sector participation on a for-profit basis</a:t>
            </a:r>
            <a:endParaRPr sz="1800" dirty="0">
              <a:solidFill>
                <a:srgbClr val="434343"/>
              </a:solidFill>
            </a:endParaRPr>
          </a:p>
          <a:p>
            <a:pPr marL="0" lvl="0" indent="0" algn="l" rtl="0">
              <a:lnSpc>
                <a:spcPct val="115000"/>
              </a:lnSpc>
              <a:spcBef>
                <a:spcPts val="1600"/>
              </a:spcBef>
              <a:spcAft>
                <a:spcPts val="0"/>
              </a:spcAft>
              <a:buSzPts val="1400"/>
              <a:buNone/>
            </a:pPr>
            <a:r>
              <a:rPr lang="en" sz="1800" dirty="0">
                <a:solidFill>
                  <a:srgbClr val="434343"/>
                </a:solidFill>
              </a:rPr>
              <a:t>-private sector is invited to deliver some parts of public education</a:t>
            </a:r>
            <a:endParaRPr sz="1800" dirty="0">
              <a:solidFill>
                <a:srgbClr val="434343"/>
              </a:solidFill>
            </a:endParaRPr>
          </a:p>
          <a:p>
            <a:pPr marL="0" lvl="0" indent="0" algn="l" rtl="0">
              <a:lnSpc>
                <a:spcPct val="115000"/>
              </a:lnSpc>
              <a:spcBef>
                <a:spcPts val="1600"/>
              </a:spcBef>
              <a:spcAft>
                <a:spcPts val="0"/>
              </a:spcAft>
              <a:buSzPts val="1400"/>
              <a:buNone/>
            </a:pPr>
            <a:endParaRPr dirty="0">
              <a:solidFill>
                <a:srgbClr val="434343"/>
              </a:solidFill>
            </a:endParaRPr>
          </a:p>
          <a:p>
            <a:pPr marL="0" lvl="0" indent="0" algn="l" rtl="0">
              <a:lnSpc>
                <a:spcPct val="115000"/>
              </a:lnSpc>
              <a:spcBef>
                <a:spcPts val="1600"/>
              </a:spcBef>
              <a:spcAft>
                <a:spcPts val="1600"/>
              </a:spcAft>
              <a:buSzPts val="1400"/>
              <a:buNone/>
            </a:pPr>
            <a:endParaRPr dirty="0">
              <a:solidFill>
                <a:srgbClr val="434343"/>
              </a:solidFill>
            </a:endParaRPr>
          </a:p>
        </p:txBody>
      </p:sp>
      <p:sp>
        <p:nvSpPr>
          <p:cNvPr id="287" name="Google Shape;287;p42"/>
          <p:cNvSpPr txBox="1">
            <a:spLocks noGrp="1"/>
          </p:cNvSpPr>
          <p:nvPr>
            <p:ph type="body" idx="2"/>
          </p:nvPr>
        </p:nvSpPr>
        <p:spPr>
          <a:xfrm>
            <a:off x="390100" y="1212150"/>
            <a:ext cx="3999900" cy="3416400"/>
          </a:xfrm>
          <a:prstGeom prst="rect">
            <a:avLst/>
          </a:prstGeom>
          <a:noFill/>
          <a:ln w="952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800" dirty="0">
                <a:solidFill>
                  <a:schemeClr val="accent5"/>
                </a:solidFill>
              </a:rPr>
              <a:t>Endogenous</a:t>
            </a:r>
            <a:r>
              <a:rPr lang="en" sz="1800" dirty="0">
                <a:solidFill>
                  <a:srgbClr val="434343"/>
                </a:solidFill>
              </a:rPr>
              <a:t> (bringing the language and practices of the market into public education)</a:t>
            </a:r>
            <a:endParaRPr sz="1800" dirty="0">
              <a:solidFill>
                <a:srgbClr val="434343"/>
              </a:solidFill>
            </a:endParaRPr>
          </a:p>
          <a:p>
            <a:pPr marL="0" lvl="0" indent="0" algn="l" rtl="0">
              <a:lnSpc>
                <a:spcPct val="115000"/>
              </a:lnSpc>
              <a:spcBef>
                <a:spcPts val="1600"/>
              </a:spcBef>
              <a:spcAft>
                <a:spcPts val="0"/>
              </a:spcAft>
              <a:buSzPts val="1400"/>
              <a:buNone/>
            </a:pPr>
            <a:r>
              <a:rPr lang="en" sz="1800" dirty="0">
                <a:solidFill>
                  <a:srgbClr val="434343"/>
                </a:solidFill>
              </a:rPr>
              <a:t>-language of business pervading institutions including measurements, metrics, tracking</a:t>
            </a:r>
            <a:endParaRPr sz="1800" dirty="0">
              <a:solidFill>
                <a:srgbClr val="434343"/>
              </a:solidFill>
            </a:endParaRPr>
          </a:p>
          <a:p>
            <a:pPr marL="0" lvl="0" indent="0" algn="l" rtl="0">
              <a:lnSpc>
                <a:spcPct val="115000"/>
              </a:lnSpc>
              <a:spcBef>
                <a:spcPts val="1600"/>
              </a:spcBef>
              <a:spcAft>
                <a:spcPts val="0"/>
              </a:spcAft>
              <a:buClr>
                <a:schemeClr val="dk1"/>
              </a:buClr>
              <a:buSzPts val="1100"/>
              <a:buFont typeface="Arial"/>
              <a:buNone/>
            </a:pPr>
            <a:r>
              <a:rPr lang="en" sz="1800" dirty="0">
                <a:solidFill>
                  <a:srgbClr val="434343"/>
                </a:solidFill>
              </a:rPr>
              <a:t>-considering students as consumers ‘buying’ a product</a:t>
            </a:r>
            <a:endParaRPr sz="1800" dirty="0">
              <a:solidFill>
                <a:srgbClr val="434343"/>
              </a:solidFill>
            </a:endParaRPr>
          </a:p>
          <a:p>
            <a:pPr marL="0" lvl="0" indent="0" algn="l" rtl="0">
              <a:lnSpc>
                <a:spcPct val="115000"/>
              </a:lnSpc>
              <a:spcBef>
                <a:spcPts val="1600"/>
              </a:spcBef>
              <a:spcAft>
                <a:spcPts val="1600"/>
              </a:spcAft>
              <a:buSzPts val="1400"/>
              <a:buNone/>
            </a:pPr>
            <a:endParaRPr dirty="0"/>
          </a:p>
        </p:txBody>
      </p:sp>
      <p:sp>
        <p:nvSpPr>
          <p:cNvPr id="288" name="Google Shape;288;p42"/>
          <p:cNvSpPr txBox="1"/>
          <p:nvPr/>
        </p:nvSpPr>
        <p:spPr>
          <a:xfrm>
            <a:off x="311700" y="4480075"/>
            <a:ext cx="8754000" cy="253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Ball &amp; Youdell, (2007) Hidden Privatisation in Public Education </a:t>
            </a:r>
            <a:r>
              <a:rPr lang="en" sz="1400" b="0" i="0" u="sng" strike="noStrike" cap="none">
                <a:solidFill>
                  <a:schemeClr val="hlink"/>
                </a:solidFill>
                <a:latin typeface="Arial"/>
                <a:ea typeface="Arial"/>
                <a:cs typeface="Arial"/>
                <a:sym typeface="Arial"/>
                <a:hlinkClick r:id="rId3"/>
              </a:rPr>
              <a:t>https://pages.ei-ie.org/quadrennialreport/2007/upload/content_trsl_images/630/Hidden_privatisation-EN.pdf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3"/>
          <p:cNvSpPr txBox="1">
            <a:spLocks noGrp="1"/>
          </p:cNvSpPr>
          <p:nvPr>
            <p:ph type="title"/>
          </p:nvPr>
        </p:nvSpPr>
        <p:spPr>
          <a:xfrm>
            <a:off x="226125" y="1248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5"/>
                </a:solidFill>
              </a:rPr>
              <a:t>Education as a business</a:t>
            </a:r>
            <a:endParaRPr>
              <a:solidFill>
                <a:schemeClr val="accent5"/>
              </a:solidFill>
            </a:endParaRPr>
          </a:p>
        </p:txBody>
      </p:sp>
      <p:sp>
        <p:nvSpPr>
          <p:cNvPr id="294" name="Google Shape;294;p43"/>
          <p:cNvSpPr txBox="1">
            <a:spLocks noGrp="1"/>
          </p:cNvSpPr>
          <p:nvPr>
            <p:ph type="body" idx="1"/>
          </p:nvPr>
        </p:nvSpPr>
        <p:spPr>
          <a:xfrm>
            <a:off x="226125" y="714150"/>
            <a:ext cx="3980700" cy="4183200"/>
          </a:xfrm>
          <a:prstGeom prst="rect">
            <a:avLst/>
          </a:prstGeom>
          <a:noFill/>
          <a:ln w="9525" cap="flat" cmpd="sng">
            <a:solidFill>
              <a:srgbClr val="D42D7E"/>
            </a:solidFill>
            <a:prstDash val="lg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800">
                <a:solidFill>
                  <a:srgbClr val="434343"/>
                </a:solidFill>
              </a:rPr>
              <a:t>Investments in Edtech</a:t>
            </a:r>
            <a:endParaRPr sz="1800">
              <a:solidFill>
                <a:srgbClr val="434343"/>
              </a:solidFill>
            </a:endParaRPr>
          </a:p>
          <a:p>
            <a:pPr marL="0" lvl="0" indent="0" algn="l" rtl="0">
              <a:lnSpc>
                <a:spcPct val="100000"/>
              </a:lnSpc>
              <a:spcBef>
                <a:spcPts val="1600"/>
              </a:spcBef>
              <a:spcAft>
                <a:spcPts val="0"/>
              </a:spcAft>
              <a:buSzPts val="1400"/>
              <a:buNone/>
            </a:pPr>
            <a:r>
              <a:rPr lang="en" sz="1800">
                <a:solidFill>
                  <a:srgbClr val="434343"/>
                </a:solidFill>
              </a:rPr>
              <a:t>In 2018 the global investment in Edtech was $4.46 billion (source: </a:t>
            </a:r>
            <a:r>
              <a:rPr lang="en" sz="1800" u="sng">
                <a:solidFill>
                  <a:schemeClr val="hlink"/>
                </a:solidFill>
                <a:hlinkClick r:id="rId3"/>
              </a:rPr>
              <a:t>http://funding.hackeducation.com/investments.html</a:t>
            </a:r>
            <a:r>
              <a:rPr lang="en" sz="1800">
                <a:solidFill>
                  <a:srgbClr val="434343"/>
                </a:solidFill>
              </a:rPr>
              <a:t>)</a:t>
            </a: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r>
              <a:rPr lang="en" sz="1800">
                <a:solidFill>
                  <a:srgbClr val="434343"/>
                </a:solidFill>
              </a:rPr>
              <a:t>Emergence of new companies- Online Programme Management </a:t>
            </a:r>
            <a:r>
              <a:rPr lang="en" sz="1800" b="1">
                <a:solidFill>
                  <a:srgbClr val="434343"/>
                </a:solidFill>
              </a:rPr>
              <a:t>(OPMs) </a:t>
            </a:r>
            <a:endParaRPr sz="1800" b="1">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a:p>
            <a:pPr marL="0" lvl="0" indent="0" algn="l" rtl="0">
              <a:lnSpc>
                <a:spcPct val="100000"/>
              </a:lnSpc>
              <a:spcBef>
                <a:spcPts val="0"/>
              </a:spcBef>
              <a:spcAft>
                <a:spcPts val="0"/>
              </a:spcAft>
              <a:buSzPts val="1400"/>
              <a:buNone/>
            </a:pPr>
            <a:endParaRPr sz="1800">
              <a:solidFill>
                <a:srgbClr val="434343"/>
              </a:solidFill>
            </a:endParaRPr>
          </a:p>
        </p:txBody>
      </p:sp>
      <p:sp>
        <p:nvSpPr>
          <p:cNvPr id="295" name="Google Shape;295;p43"/>
          <p:cNvSpPr/>
          <p:nvPr/>
        </p:nvSpPr>
        <p:spPr>
          <a:xfrm>
            <a:off x="3676725" y="2932200"/>
            <a:ext cx="1157700" cy="372600"/>
          </a:xfrm>
          <a:prstGeom prst="righ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43"/>
          <p:cNvSpPr txBox="1"/>
          <p:nvPr/>
        </p:nvSpPr>
        <p:spPr>
          <a:xfrm>
            <a:off x="527350" y="4913933"/>
            <a:ext cx="4917900" cy="415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u="sng">
                <a:solidFill>
                  <a:schemeClr val="hlink"/>
                </a:solidFill>
                <a:hlinkClick r:id="rId4"/>
              </a:rPr>
              <a:t>https://philonedtech.com/opm-updated-2019-market-landscape/</a:t>
            </a:r>
            <a:endParaRPr sz="1050"/>
          </a:p>
          <a:p>
            <a:pPr marL="0" marR="0" lvl="0" indent="0" algn="l" rtl="0">
              <a:lnSpc>
                <a:spcPct val="100000"/>
              </a:lnSpc>
              <a:spcBef>
                <a:spcPts val="0"/>
              </a:spcBef>
              <a:spcAft>
                <a:spcPts val="0"/>
              </a:spcAft>
              <a:buClr>
                <a:srgbClr val="000000"/>
              </a:buClr>
              <a:buSzPts val="1050"/>
              <a:buFont typeface="Arial"/>
              <a:buNone/>
            </a:pPr>
            <a:endParaRPr sz="1050"/>
          </a:p>
        </p:txBody>
      </p:sp>
      <p:pic>
        <p:nvPicPr>
          <p:cNvPr id="297" name="Google Shape;297;p43"/>
          <p:cNvPicPr preferRelativeResize="0"/>
          <p:nvPr/>
        </p:nvPicPr>
        <p:blipFill>
          <a:blip r:embed="rId5">
            <a:alphaModFix/>
          </a:blip>
          <a:stretch>
            <a:fillRect/>
          </a:stretch>
        </p:blipFill>
        <p:spPr>
          <a:xfrm>
            <a:off x="4834425" y="124868"/>
            <a:ext cx="3980699" cy="52712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Emergence of OPMs</a:t>
            </a:r>
            <a:endParaRPr>
              <a:solidFill>
                <a:schemeClr val="accent5"/>
              </a:solidFill>
            </a:endParaRPr>
          </a:p>
        </p:txBody>
      </p:sp>
      <p:pic>
        <p:nvPicPr>
          <p:cNvPr id="303" name="Google Shape;303;p44"/>
          <p:cNvPicPr preferRelativeResize="0"/>
          <p:nvPr/>
        </p:nvPicPr>
        <p:blipFill rotWithShape="1">
          <a:blip r:embed="rId3">
            <a:alphaModFix/>
          </a:blip>
          <a:srcRect b="49522"/>
          <a:stretch/>
        </p:blipFill>
        <p:spPr>
          <a:xfrm>
            <a:off x="832975" y="1210625"/>
            <a:ext cx="5383675" cy="3598602"/>
          </a:xfrm>
          <a:prstGeom prst="rect">
            <a:avLst/>
          </a:prstGeom>
          <a:noFill/>
          <a:ln>
            <a:noFill/>
          </a:ln>
        </p:spPr>
      </p:pic>
      <p:sp>
        <p:nvSpPr>
          <p:cNvPr id="304" name="Google Shape;304;p44"/>
          <p:cNvSpPr txBox="1"/>
          <p:nvPr/>
        </p:nvSpPr>
        <p:spPr>
          <a:xfrm>
            <a:off x="832975" y="4809227"/>
            <a:ext cx="5334900" cy="33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 sz="1050" u="sng">
                <a:solidFill>
                  <a:schemeClr val="hlink"/>
                </a:solidFill>
                <a:hlinkClick r:id="rId4"/>
              </a:rPr>
              <a:t>https://philonedtech.com/opm-updated-2019-market-landscape/</a:t>
            </a:r>
            <a:endParaRPr sz="1050"/>
          </a:p>
          <a:p>
            <a:pPr marL="0" marR="0" lvl="0" indent="0" algn="l" rtl="0">
              <a:lnSpc>
                <a:spcPct val="100000"/>
              </a:lnSpc>
              <a:spcBef>
                <a:spcPts val="0"/>
              </a:spcBef>
              <a:spcAft>
                <a:spcPts val="0"/>
              </a:spcAft>
              <a:buClr>
                <a:srgbClr val="000000"/>
              </a:buClr>
              <a:buSzPts val="1050"/>
              <a:buFont typeface="Arial"/>
              <a:buNone/>
            </a:pPr>
            <a:endParaRPr sz="1050"/>
          </a:p>
        </p:txBody>
      </p:sp>
      <p:sp>
        <p:nvSpPr>
          <p:cNvPr id="305" name="Google Shape;305;p44"/>
          <p:cNvSpPr txBox="1"/>
          <p:nvPr/>
        </p:nvSpPr>
        <p:spPr>
          <a:xfrm>
            <a:off x="6556075" y="1606675"/>
            <a:ext cx="2264400" cy="1520400"/>
          </a:xfrm>
          <a:prstGeom prst="rect">
            <a:avLst/>
          </a:prstGeom>
          <a:noFill/>
          <a:ln w="9525" cap="flat" cmpd="sng">
            <a:solidFill>
              <a:srgbClr val="D42D7E"/>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Traditional OPMs as full service revenues share:</a:t>
            </a:r>
            <a:endParaRPr/>
          </a:p>
          <a:p>
            <a:pPr marL="0" lvl="0" indent="0" algn="l" rtl="0">
              <a:spcBef>
                <a:spcPts val="0"/>
              </a:spcBef>
              <a:spcAft>
                <a:spcPts val="0"/>
              </a:spcAft>
              <a:buNone/>
            </a:pPr>
            <a:endParaRPr/>
          </a:p>
          <a:p>
            <a:pPr marL="0" lvl="0" indent="0" algn="l" rtl="0">
              <a:spcBef>
                <a:spcPts val="0"/>
              </a:spcBef>
              <a:spcAft>
                <a:spcPts val="0"/>
              </a:spcAft>
              <a:buNone/>
            </a:pPr>
            <a:r>
              <a:rPr lang="en"/>
              <a:t>Degrees and certificates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47"/>
          <p:cNvPicPr preferRelativeResize="0"/>
          <p:nvPr/>
        </p:nvPicPr>
        <p:blipFill>
          <a:blip r:embed="rId3">
            <a:alphaModFix/>
          </a:blip>
          <a:stretch>
            <a:fillRect/>
          </a:stretch>
        </p:blipFill>
        <p:spPr>
          <a:xfrm>
            <a:off x="208294" y="88950"/>
            <a:ext cx="6746704" cy="475195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accent5"/>
                </a:solidFill>
              </a:rPr>
              <a:t>Emergence of OPMs</a:t>
            </a:r>
            <a:endParaRPr>
              <a:solidFill>
                <a:schemeClr val="accent5"/>
              </a:solidFill>
            </a:endParaRPr>
          </a:p>
          <a:p>
            <a:pPr marL="0" lvl="0" indent="0" algn="l" rtl="0">
              <a:spcBef>
                <a:spcPts val="0"/>
              </a:spcBef>
              <a:spcAft>
                <a:spcPts val="0"/>
              </a:spcAft>
              <a:buNone/>
            </a:pPr>
            <a:endParaRPr/>
          </a:p>
        </p:txBody>
      </p:sp>
      <p:pic>
        <p:nvPicPr>
          <p:cNvPr id="311" name="Google Shape;311;p45"/>
          <p:cNvPicPr preferRelativeResize="0"/>
          <p:nvPr/>
        </p:nvPicPr>
        <p:blipFill rotWithShape="1">
          <a:blip r:embed="rId3">
            <a:alphaModFix/>
          </a:blip>
          <a:srcRect t="53989"/>
          <a:stretch/>
        </p:blipFill>
        <p:spPr>
          <a:xfrm>
            <a:off x="414670" y="1115890"/>
            <a:ext cx="6189803" cy="3913310"/>
          </a:xfrm>
          <a:prstGeom prst="rect">
            <a:avLst/>
          </a:prstGeom>
          <a:noFill/>
          <a:ln>
            <a:noFill/>
          </a:ln>
        </p:spPr>
      </p:pic>
      <p:sp>
        <p:nvSpPr>
          <p:cNvPr id="312" name="Google Shape;312;p45"/>
          <p:cNvSpPr txBox="1"/>
          <p:nvPr/>
        </p:nvSpPr>
        <p:spPr>
          <a:xfrm>
            <a:off x="6814850" y="1563550"/>
            <a:ext cx="2275200" cy="1725300"/>
          </a:xfrm>
          <a:prstGeom prst="rect">
            <a:avLst/>
          </a:prstGeom>
          <a:noFill/>
          <a:ln w="9525" cap="flat" cmpd="sng">
            <a:solidFill>
              <a:srgbClr val="D42D7E"/>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t>New OPM models</a:t>
            </a:r>
            <a:endParaRPr/>
          </a:p>
          <a:p>
            <a:pPr marL="0" lvl="0" indent="0" algn="l" rtl="0">
              <a:spcBef>
                <a:spcPts val="0"/>
              </a:spcBef>
              <a:spcAft>
                <a:spcPts val="0"/>
              </a:spcAft>
              <a:buNone/>
            </a:pPr>
            <a:endParaRPr/>
          </a:p>
          <a:p>
            <a:pPr marL="0" lvl="0" indent="0" algn="l" rtl="0">
              <a:spcBef>
                <a:spcPts val="0"/>
              </a:spcBef>
              <a:spcAft>
                <a:spcPts val="0"/>
              </a:spcAft>
              <a:buNone/>
            </a:pPr>
            <a:r>
              <a:rPr lang="en"/>
              <a:t>“For-profit”conversions</a:t>
            </a:r>
            <a:endParaRPr/>
          </a:p>
          <a:p>
            <a:pPr marL="0" lvl="0" indent="0" algn="l" rtl="0">
              <a:spcBef>
                <a:spcPts val="0"/>
              </a:spcBef>
              <a:spcAft>
                <a:spcPts val="0"/>
              </a:spcAft>
              <a:buNone/>
            </a:pPr>
            <a:r>
              <a:rPr lang="en"/>
              <a:t>MOOC providers</a:t>
            </a:r>
            <a:endParaRPr/>
          </a:p>
          <a:p>
            <a:pPr marL="0" lvl="0" indent="0" algn="l" rtl="0">
              <a:spcBef>
                <a:spcPts val="0"/>
              </a:spcBef>
              <a:spcAft>
                <a:spcPts val="0"/>
              </a:spcAft>
              <a:buNone/>
            </a:pPr>
            <a:r>
              <a:rPr lang="en"/>
              <a:t>“Fees for service”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The shape of OPM market</a:t>
            </a:r>
            <a:endParaRPr>
              <a:solidFill>
                <a:schemeClr val="accent5"/>
              </a:solidFill>
            </a:endParaRPr>
          </a:p>
        </p:txBody>
      </p:sp>
      <p:pic>
        <p:nvPicPr>
          <p:cNvPr id="318" name="Google Shape;318;p46"/>
          <p:cNvPicPr preferRelativeResize="0"/>
          <p:nvPr/>
        </p:nvPicPr>
        <p:blipFill>
          <a:blip r:embed="rId3">
            <a:alphaModFix/>
          </a:blip>
          <a:stretch>
            <a:fillRect/>
          </a:stretch>
        </p:blipFill>
        <p:spPr>
          <a:xfrm>
            <a:off x="476875" y="1017725"/>
            <a:ext cx="5602303" cy="3820975"/>
          </a:xfrm>
          <a:prstGeom prst="rect">
            <a:avLst/>
          </a:prstGeom>
          <a:noFill/>
          <a:ln>
            <a:noFill/>
          </a:ln>
        </p:spPr>
      </p:pic>
      <p:sp>
        <p:nvSpPr>
          <p:cNvPr id="319" name="Google Shape;319;p46"/>
          <p:cNvSpPr txBox="1"/>
          <p:nvPr/>
        </p:nvSpPr>
        <p:spPr>
          <a:xfrm>
            <a:off x="6545025" y="1929363"/>
            <a:ext cx="2341200" cy="1997700"/>
          </a:xfrm>
          <a:prstGeom prst="rect">
            <a:avLst/>
          </a:prstGeom>
          <a:noFill/>
          <a:ln w="9525" cap="flat" cmpd="sng">
            <a:solidFill>
              <a:srgbClr val="D42D7E"/>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4 types of OPM:</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General</a:t>
            </a:r>
            <a:endParaRPr/>
          </a:p>
          <a:p>
            <a:pPr marL="457200" lvl="0" indent="-317500" algn="l" rtl="0">
              <a:spcBef>
                <a:spcPts val="0"/>
              </a:spcBef>
              <a:spcAft>
                <a:spcPts val="0"/>
              </a:spcAft>
              <a:buSzPts val="1400"/>
              <a:buChar char="●"/>
            </a:pPr>
            <a:r>
              <a:rPr lang="en"/>
              <a:t>Specialist</a:t>
            </a:r>
            <a:endParaRPr/>
          </a:p>
          <a:p>
            <a:pPr marL="457200" lvl="0" indent="-317500" algn="l" rtl="0">
              <a:spcBef>
                <a:spcPts val="0"/>
              </a:spcBef>
              <a:spcAft>
                <a:spcPts val="0"/>
              </a:spcAft>
              <a:buSzPts val="1400"/>
              <a:buChar char="●"/>
            </a:pPr>
            <a:r>
              <a:rPr lang="en"/>
              <a:t>MOOC-as-OPM</a:t>
            </a:r>
            <a:endParaRPr/>
          </a:p>
          <a:p>
            <a:pPr marL="457200" lvl="0" indent="-317500" algn="l" rtl="0">
              <a:spcBef>
                <a:spcPts val="0"/>
              </a:spcBef>
              <a:spcAft>
                <a:spcPts val="0"/>
              </a:spcAft>
              <a:buSzPts val="1400"/>
              <a:buChar char="●"/>
            </a:pPr>
            <a:r>
              <a:rPr lang="en"/>
              <a:t>University-as-OPM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6"/>
          <p:cNvSpPr txBox="1">
            <a:spLocks noGrp="1"/>
          </p:cNvSpPr>
          <p:nvPr>
            <p:ph type="title"/>
          </p:nvPr>
        </p:nvSpPr>
        <p:spPr>
          <a:xfrm>
            <a:off x="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accent5"/>
              </a:solidFill>
            </a:endParaRPr>
          </a:p>
        </p:txBody>
      </p:sp>
      <p:pic>
        <p:nvPicPr>
          <p:cNvPr id="115" name="Google Shape;115;p26"/>
          <p:cNvPicPr preferRelativeResize="0"/>
          <p:nvPr/>
        </p:nvPicPr>
        <p:blipFill rotWithShape="1">
          <a:blip r:embed="rId3">
            <a:alphaModFix/>
          </a:blip>
          <a:srcRect l="1130" t="-40380" r="-1130" b="40380"/>
          <a:stretch/>
        </p:blipFill>
        <p:spPr>
          <a:xfrm>
            <a:off x="28943" y="1603430"/>
            <a:ext cx="9221383" cy="3319705"/>
          </a:xfrm>
          <a:prstGeom prst="rect">
            <a:avLst/>
          </a:prstGeom>
          <a:noFill/>
          <a:ln>
            <a:noFill/>
          </a:ln>
        </p:spPr>
      </p:pic>
      <p:pic>
        <p:nvPicPr>
          <p:cNvPr id="116" name="Google Shape;116;p26"/>
          <p:cNvPicPr preferRelativeResize="0"/>
          <p:nvPr/>
        </p:nvPicPr>
        <p:blipFill>
          <a:blip r:embed="rId4">
            <a:alphaModFix/>
          </a:blip>
          <a:stretch>
            <a:fillRect/>
          </a:stretch>
        </p:blipFill>
        <p:spPr>
          <a:xfrm>
            <a:off x="4173801" y="220365"/>
            <a:ext cx="4941256" cy="2711667"/>
          </a:xfrm>
          <a:prstGeom prst="rect">
            <a:avLst/>
          </a:prstGeom>
          <a:noFill/>
          <a:ln>
            <a:noFill/>
          </a:ln>
        </p:spPr>
      </p:pic>
      <p:pic>
        <p:nvPicPr>
          <p:cNvPr id="3" name="Picture 2" descr="A large white building&#10;&#10;Description automatically generated">
            <a:extLst>
              <a:ext uri="{FF2B5EF4-FFF2-40B4-BE49-F238E27FC236}">
                <a16:creationId xmlns:a16="http://schemas.microsoft.com/office/drawing/2014/main" id="{397067B0-9B98-864D-9548-C52AE59BDE0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8657" y="220365"/>
            <a:ext cx="4136487" cy="2753833"/>
          </a:xfrm>
          <a:prstGeom prst="rect">
            <a:avLst/>
          </a:prstGeom>
        </p:spPr>
      </p:pic>
      <p:pic>
        <p:nvPicPr>
          <p:cNvPr id="6" name="Google Shape;108;p25">
            <a:extLst>
              <a:ext uri="{FF2B5EF4-FFF2-40B4-BE49-F238E27FC236}">
                <a16:creationId xmlns:a16="http://schemas.microsoft.com/office/drawing/2014/main" id="{F607D8EC-2CD1-614F-8B42-13720A523C53}"/>
              </a:ext>
            </a:extLst>
          </p:cNvPr>
          <p:cNvPicPr preferRelativeResize="0"/>
          <p:nvPr/>
        </p:nvPicPr>
        <p:blipFill rotWithShape="1">
          <a:blip r:embed="rId7">
            <a:alphaModFix/>
          </a:blip>
          <a:srcRect/>
          <a:stretch/>
        </p:blipFill>
        <p:spPr>
          <a:xfrm>
            <a:off x="3536586" y="2213605"/>
            <a:ext cx="1301228" cy="1252609"/>
          </a:xfrm>
          <a:prstGeom prst="rect">
            <a:avLst/>
          </a:prstGeom>
          <a:noFill/>
          <a:ln>
            <a:noFill/>
          </a:ln>
        </p:spPr>
      </p:pic>
      <p:sp>
        <p:nvSpPr>
          <p:cNvPr id="4" name="TextBox 3">
            <a:extLst>
              <a:ext uri="{FF2B5EF4-FFF2-40B4-BE49-F238E27FC236}">
                <a16:creationId xmlns:a16="http://schemas.microsoft.com/office/drawing/2014/main" id="{2AA868FB-DA9A-9143-B981-85B96CD47DEA}"/>
              </a:ext>
            </a:extLst>
          </p:cNvPr>
          <p:cNvSpPr txBox="1"/>
          <p:nvPr/>
        </p:nvSpPr>
        <p:spPr>
          <a:xfrm>
            <a:off x="709017" y="5265656"/>
            <a:ext cx="3862983" cy="230832"/>
          </a:xfrm>
          <a:prstGeom prst="rect">
            <a:avLst/>
          </a:prstGeom>
          <a:noFill/>
        </p:spPr>
        <p:txBody>
          <a:bodyPr wrap="square" rtlCol="0">
            <a:spAutoFit/>
          </a:bodyPr>
          <a:lstStyle/>
          <a:p>
            <a:r>
              <a:rPr lang="en-US" sz="900">
                <a:hlinkClick r:id="rId6" tooltip="https://www.news.uct.ac.za/article/-2017-06-09-gsb-case-study-competition-win"/>
              </a:rPr>
              <a:t>This Photo</a:t>
            </a:r>
            <a:r>
              <a:rPr lang="en-US" sz="900"/>
              <a:t> by Unknown Author is licensed under </a:t>
            </a:r>
            <a:r>
              <a:rPr lang="en-US" sz="900">
                <a:hlinkClick r:id="rId8" tooltip="https://creativecommons.org/licenses/by-nd/3.0/"/>
              </a:rPr>
              <a:t>CC BY-ND</a:t>
            </a:r>
            <a:endParaRPr lang="en-US" sz="9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311700" y="2150850"/>
            <a:ext cx="8520600" cy="841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dirty="0"/>
              <a:t>What does unbundling look like?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50"/>
          <p:cNvSpPr txBox="1">
            <a:spLocks noGrp="1"/>
          </p:cNvSpPr>
          <p:nvPr>
            <p:ph type="title"/>
          </p:nvPr>
        </p:nvSpPr>
        <p:spPr>
          <a:xfrm>
            <a:off x="311700" y="72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5"/>
                </a:solidFill>
              </a:rPr>
              <a:t>Emerging business models of online learning</a:t>
            </a:r>
            <a:endParaRPr>
              <a:solidFill>
                <a:schemeClr val="accent5"/>
              </a:solidFill>
            </a:endParaRPr>
          </a:p>
        </p:txBody>
      </p:sp>
      <p:pic>
        <p:nvPicPr>
          <p:cNvPr id="343" name="Google Shape;343;p50"/>
          <p:cNvPicPr preferRelativeResize="0"/>
          <p:nvPr/>
        </p:nvPicPr>
        <p:blipFill rotWithShape="1">
          <a:blip r:embed="rId3">
            <a:alphaModFix/>
          </a:blip>
          <a:srcRect/>
          <a:stretch/>
        </p:blipFill>
        <p:spPr>
          <a:xfrm>
            <a:off x="457800" y="865875"/>
            <a:ext cx="7008326" cy="3942176"/>
          </a:xfrm>
          <a:prstGeom prst="rect">
            <a:avLst/>
          </a:prstGeom>
          <a:noFill/>
          <a:ln>
            <a:noFill/>
          </a:ln>
        </p:spPr>
      </p:pic>
      <p:sp>
        <p:nvSpPr>
          <p:cNvPr id="344" name="Google Shape;344;p50"/>
          <p:cNvSpPr/>
          <p:nvPr/>
        </p:nvSpPr>
        <p:spPr>
          <a:xfrm>
            <a:off x="5131075" y="2124500"/>
            <a:ext cx="2847300" cy="208800"/>
          </a:xfrm>
          <a:prstGeom prst="lef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0"/>
          <p:cNvSpPr/>
          <p:nvPr/>
        </p:nvSpPr>
        <p:spPr>
          <a:xfrm>
            <a:off x="5194000" y="2858350"/>
            <a:ext cx="2713500" cy="208800"/>
          </a:xfrm>
          <a:prstGeom prst="lef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50"/>
          <p:cNvSpPr/>
          <p:nvPr/>
        </p:nvSpPr>
        <p:spPr>
          <a:xfrm>
            <a:off x="6957600" y="3812775"/>
            <a:ext cx="1020900" cy="208800"/>
          </a:xfrm>
          <a:prstGeom prst="leftArrow">
            <a:avLst>
              <a:gd name="adj1" fmla="val 50000"/>
              <a:gd name="adj2" fmla="val 5000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0"/>
          <p:cNvSpPr/>
          <p:nvPr/>
        </p:nvSpPr>
        <p:spPr>
          <a:xfrm>
            <a:off x="7725200" y="2059825"/>
            <a:ext cx="1356900" cy="1961700"/>
          </a:xfrm>
          <a:prstGeom prst="roundRect">
            <a:avLst>
              <a:gd name="adj" fmla="val 16667"/>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Formation of business relationships to design, deliver T&amp;L</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a:spLocks noGrp="1"/>
          </p:cNvSpPr>
          <p:nvPr>
            <p:ph type="title"/>
          </p:nvPr>
        </p:nvSpPr>
        <p:spPr>
          <a:xfrm>
            <a:off x="311700" y="723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5"/>
                </a:solidFill>
              </a:rPr>
              <a:t>MOOC providers and microcredentials</a:t>
            </a:r>
            <a:endParaRPr>
              <a:solidFill>
                <a:schemeClr val="accent5"/>
              </a:solidFill>
            </a:endParaRPr>
          </a:p>
        </p:txBody>
      </p:sp>
      <p:sp>
        <p:nvSpPr>
          <p:cNvPr id="353" name="Google Shape;353;p51"/>
          <p:cNvSpPr txBox="1">
            <a:spLocks noGrp="1"/>
          </p:cNvSpPr>
          <p:nvPr>
            <p:ph type="body" idx="1"/>
          </p:nvPr>
        </p:nvSpPr>
        <p:spPr>
          <a:xfrm>
            <a:off x="177525" y="4092425"/>
            <a:ext cx="8520600" cy="750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a:t>MOOC providers have been at forefront of imaging new credentials as the MOOC business model search for sustainability and profitability: </a:t>
            </a: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endParaRPr/>
          </a:p>
          <a:p>
            <a:pPr marL="0" lvl="0" indent="0" algn="l" rtl="0">
              <a:lnSpc>
                <a:spcPct val="115000"/>
              </a:lnSpc>
              <a:spcBef>
                <a:spcPts val="1600"/>
              </a:spcBef>
              <a:spcAft>
                <a:spcPts val="0"/>
              </a:spcAft>
              <a:buSzPts val="1800"/>
              <a:buNone/>
            </a:pPr>
            <a:r>
              <a:rPr lang="en"/>
              <a:t>Add something from Class Central </a:t>
            </a:r>
            <a:endParaRPr/>
          </a:p>
          <a:p>
            <a:pPr marL="0" lvl="0" indent="0" algn="l" rtl="0">
              <a:lnSpc>
                <a:spcPct val="115000"/>
              </a:lnSpc>
              <a:spcBef>
                <a:spcPts val="1600"/>
              </a:spcBef>
              <a:spcAft>
                <a:spcPts val="0"/>
              </a:spcAft>
              <a:buSzPts val="1800"/>
              <a:buNone/>
            </a:pPr>
            <a:r>
              <a:rPr lang="en"/>
              <a:t>Coursera</a:t>
            </a:r>
            <a:endParaRPr/>
          </a:p>
          <a:p>
            <a:pPr marL="0" lvl="0" indent="0" algn="l" rtl="0">
              <a:lnSpc>
                <a:spcPct val="115000"/>
              </a:lnSpc>
              <a:spcBef>
                <a:spcPts val="1600"/>
              </a:spcBef>
              <a:spcAft>
                <a:spcPts val="0"/>
              </a:spcAft>
              <a:buClr>
                <a:schemeClr val="dk1"/>
              </a:buClr>
              <a:buSzPts val="1100"/>
              <a:buFont typeface="Arial"/>
              <a:buNone/>
            </a:pPr>
            <a:r>
              <a:rPr lang="en" sz="1100">
                <a:solidFill>
                  <a:schemeClr val="dk1"/>
                </a:solidFill>
              </a:rPr>
              <a:t>3200 courses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300 specialisations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10 MasterTrack or Prof Certifcate</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14 degrees</a:t>
            </a: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100">
              <a:solidFill>
                <a:schemeClr val="dk1"/>
              </a:solidFill>
            </a:endParaRPr>
          </a:p>
          <a:p>
            <a:pPr marL="0" lvl="0" indent="0" algn="l" rtl="0">
              <a:lnSpc>
                <a:spcPct val="115000"/>
              </a:lnSpc>
              <a:spcBef>
                <a:spcPts val="0"/>
              </a:spcBef>
              <a:spcAft>
                <a:spcPts val="0"/>
              </a:spcAft>
              <a:buSzPts val="1800"/>
              <a:buNone/>
            </a:pPr>
            <a:r>
              <a:rPr lang="en" sz="1100">
                <a:solidFill>
                  <a:schemeClr val="dk1"/>
                </a:solidFill>
              </a:rPr>
              <a:t>This works as a system and a pathway.</a:t>
            </a:r>
            <a:endParaRPr sz="1100">
              <a:solidFill>
                <a:schemeClr val="dk1"/>
              </a:solidFill>
            </a:endParaRPr>
          </a:p>
          <a:p>
            <a:pPr marL="0" lvl="0" indent="0" algn="l" rtl="0">
              <a:lnSpc>
                <a:spcPct val="115000"/>
              </a:lnSpc>
              <a:spcBef>
                <a:spcPts val="0"/>
              </a:spcBef>
              <a:spcAft>
                <a:spcPts val="0"/>
              </a:spcAft>
              <a:buSzPts val="1800"/>
              <a:buNone/>
            </a:pPr>
            <a:endParaRPr sz="11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100">
                <a:solidFill>
                  <a:schemeClr val="dk1"/>
                </a:solidFill>
              </a:rPr>
              <a:t>“Stackability is not a marketing strategy, stackability is a learning strategy”</a:t>
            </a:r>
            <a:endParaRPr sz="1100">
              <a:solidFill>
                <a:schemeClr val="dk1"/>
              </a:solidFill>
            </a:endParaRPr>
          </a:p>
          <a:p>
            <a:pPr marL="0" lvl="0" indent="0" algn="l" rtl="0">
              <a:lnSpc>
                <a:spcPct val="115000"/>
              </a:lnSpc>
              <a:spcBef>
                <a:spcPts val="0"/>
              </a:spcBef>
              <a:spcAft>
                <a:spcPts val="1600"/>
              </a:spcAft>
              <a:buSzPts val="1800"/>
              <a:buNone/>
            </a:pPr>
            <a:endParaRPr/>
          </a:p>
        </p:txBody>
      </p:sp>
      <p:pic>
        <p:nvPicPr>
          <p:cNvPr id="354" name="Google Shape;354;p51"/>
          <p:cNvPicPr preferRelativeResize="0"/>
          <p:nvPr/>
        </p:nvPicPr>
        <p:blipFill rotWithShape="1">
          <a:blip r:embed="rId3">
            <a:alphaModFix/>
          </a:blip>
          <a:srcRect/>
          <a:stretch/>
        </p:blipFill>
        <p:spPr>
          <a:xfrm>
            <a:off x="385100" y="645025"/>
            <a:ext cx="6534950" cy="3267475"/>
          </a:xfrm>
          <a:prstGeom prst="rect">
            <a:avLst/>
          </a:prstGeom>
          <a:noFill/>
          <a:ln>
            <a:noFill/>
          </a:ln>
        </p:spPr>
      </p:pic>
      <p:sp>
        <p:nvSpPr>
          <p:cNvPr id="355" name="Google Shape;355;p51"/>
          <p:cNvSpPr txBox="1"/>
          <p:nvPr/>
        </p:nvSpPr>
        <p:spPr>
          <a:xfrm>
            <a:off x="3088575" y="4778225"/>
            <a:ext cx="6055500" cy="238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 sz="1000" b="0" i="0" u="sng" strike="noStrike" cap="none">
                <a:solidFill>
                  <a:schemeClr val="hlink"/>
                </a:solidFill>
                <a:latin typeface="Arial"/>
                <a:ea typeface="Arial"/>
                <a:cs typeface="Arial"/>
                <a:sym typeface="Arial"/>
                <a:hlinkClick r:id="rId4"/>
              </a:rPr>
              <a:t>https://www.classcentral.com/report/moocs-microcredentials-analysis-2018/</a:t>
            </a:r>
            <a:endParaRPr sz="1000" b="0"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53"/>
          <p:cNvSpPr txBox="1">
            <a:spLocks noGrp="1"/>
          </p:cNvSpPr>
          <p:nvPr>
            <p:ph type="title"/>
          </p:nvPr>
        </p:nvSpPr>
        <p:spPr>
          <a:xfrm>
            <a:off x="311700" y="17667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rgbClr val="006E79"/>
                </a:solidFill>
              </a:rPr>
              <a:t>Trends on acceptance of microcredentials</a:t>
            </a:r>
            <a:endParaRPr>
              <a:solidFill>
                <a:srgbClr val="006E79"/>
              </a:solidFill>
            </a:endParaRPr>
          </a:p>
        </p:txBody>
      </p:sp>
      <p:sp>
        <p:nvSpPr>
          <p:cNvPr id="368" name="Google Shape;368;p53"/>
          <p:cNvSpPr txBox="1">
            <a:spLocks noGrp="1"/>
          </p:cNvSpPr>
          <p:nvPr>
            <p:ph type="body" idx="1"/>
          </p:nvPr>
        </p:nvSpPr>
        <p:spPr>
          <a:xfrm>
            <a:off x="311700" y="824475"/>
            <a:ext cx="8680800" cy="4177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rgbClr val="434343"/>
                </a:solidFill>
              </a:rPr>
              <a:t>New Zealand has a nationally agreed system for accreditation of microcredentials</a:t>
            </a:r>
            <a:endParaRPr>
              <a:solidFill>
                <a:srgbClr val="434343"/>
              </a:solidFill>
            </a:endParaRPr>
          </a:p>
          <a:p>
            <a:pPr marL="0" lvl="0" indent="0" algn="l" rtl="0">
              <a:lnSpc>
                <a:spcPct val="115000"/>
              </a:lnSpc>
              <a:spcBef>
                <a:spcPts val="1600"/>
              </a:spcBef>
              <a:spcAft>
                <a:spcPts val="0"/>
              </a:spcAft>
              <a:buSzPts val="1800"/>
              <a:buNone/>
            </a:pPr>
            <a:r>
              <a:rPr lang="en">
                <a:solidFill>
                  <a:srgbClr val="434343"/>
                </a:solidFill>
              </a:rPr>
              <a:t>India’s SWAYAM platform allows students to study MOOCs for university credit</a:t>
            </a:r>
            <a:endParaRPr>
              <a:solidFill>
                <a:srgbClr val="434343"/>
              </a:solidFill>
            </a:endParaRPr>
          </a:p>
          <a:p>
            <a:pPr marL="0" lvl="0" indent="0" algn="l" rtl="0">
              <a:lnSpc>
                <a:spcPct val="115000"/>
              </a:lnSpc>
              <a:spcBef>
                <a:spcPts val="1600"/>
              </a:spcBef>
              <a:spcAft>
                <a:spcPts val="0"/>
              </a:spcAft>
              <a:buSzPts val="1800"/>
              <a:buNone/>
            </a:pPr>
            <a:r>
              <a:rPr lang="en">
                <a:solidFill>
                  <a:srgbClr val="434343"/>
                </a:solidFill>
              </a:rPr>
              <a:t>In the UK, some universities are accepting standalone credit-bearing courses as accredited prior learning (‘MOOC to degree’), but not widespread and locally owned. There are discussions about introducing national microcredential standards</a:t>
            </a:r>
            <a:endParaRPr>
              <a:solidFill>
                <a:srgbClr val="434343"/>
              </a:solidFill>
            </a:endParaRPr>
          </a:p>
          <a:p>
            <a:pPr marL="0" lvl="0" indent="0" algn="l" rtl="0">
              <a:lnSpc>
                <a:spcPct val="115000"/>
              </a:lnSpc>
              <a:spcBef>
                <a:spcPts val="1600"/>
              </a:spcBef>
              <a:spcAft>
                <a:spcPts val="0"/>
              </a:spcAft>
              <a:buSzPts val="1800"/>
              <a:buNone/>
            </a:pPr>
            <a:r>
              <a:rPr lang="en">
                <a:solidFill>
                  <a:srgbClr val="434343"/>
                </a:solidFill>
              </a:rPr>
              <a:t>Some universities in Europe have ‘virtual exchange’ programmes where students study MOOCs for credit from other universities</a:t>
            </a:r>
            <a:endParaRPr>
              <a:solidFill>
                <a:srgbClr val="434343"/>
              </a:solidFill>
            </a:endParaRPr>
          </a:p>
          <a:p>
            <a:pPr marL="0" lvl="0" indent="0" algn="l" rtl="0">
              <a:lnSpc>
                <a:spcPct val="115000"/>
              </a:lnSpc>
              <a:spcBef>
                <a:spcPts val="1600"/>
              </a:spcBef>
              <a:spcAft>
                <a:spcPts val="1600"/>
              </a:spcAft>
              <a:buSzPts val="1800"/>
              <a:buNone/>
            </a:pPr>
            <a:r>
              <a:rPr lang="en">
                <a:solidFill>
                  <a:srgbClr val="434343"/>
                </a:solidFill>
              </a:rPr>
              <a:t>The OER university is a consortium of universities offering alternative models for stackable credentials e.g. pay for assessment only (https://oeru.org/)</a:t>
            </a:r>
            <a:endParaRPr>
              <a:solidFill>
                <a:srgbClr val="434343"/>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311700" y="2150850"/>
            <a:ext cx="8520600" cy="841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dirty="0"/>
              <a:t>How is unbundling happening?</a:t>
            </a:r>
            <a:endParaRPr dirty="0"/>
          </a:p>
        </p:txBody>
      </p:sp>
    </p:spTree>
    <p:extLst>
      <p:ext uri="{BB962C8B-B14F-4D97-AF65-F5344CB8AC3E}">
        <p14:creationId xmlns:p14="http://schemas.microsoft.com/office/powerpoint/2010/main" val="243143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54"/>
          <p:cNvSpPr txBox="1">
            <a:spLocks noGrp="1"/>
          </p:cNvSpPr>
          <p:nvPr>
            <p:ph type="title"/>
          </p:nvPr>
        </p:nvSpPr>
        <p:spPr>
          <a:xfrm>
            <a:off x="3200275" y="75225"/>
            <a:ext cx="5799000" cy="102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accent5"/>
                </a:solidFill>
              </a:rPr>
              <a:t>Online Education Programme and Course Unbundled Services</a:t>
            </a:r>
            <a:endParaRPr>
              <a:solidFill>
                <a:schemeClr val="accent5"/>
              </a:solidFill>
            </a:endParaRPr>
          </a:p>
          <a:p>
            <a:pPr marL="0" lvl="0" indent="0" algn="l" rtl="0">
              <a:lnSpc>
                <a:spcPct val="100000"/>
              </a:lnSpc>
              <a:spcBef>
                <a:spcPts val="0"/>
              </a:spcBef>
              <a:spcAft>
                <a:spcPts val="0"/>
              </a:spcAft>
              <a:buSzPts val="2800"/>
              <a:buNone/>
            </a:pPr>
            <a:endParaRPr/>
          </a:p>
        </p:txBody>
      </p:sp>
      <p:pic>
        <p:nvPicPr>
          <p:cNvPr id="374" name="Google Shape;374;p54"/>
          <p:cNvPicPr preferRelativeResize="0"/>
          <p:nvPr/>
        </p:nvPicPr>
        <p:blipFill rotWithShape="1">
          <a:blip r:embed="rId3">
            <a:alphaModFix/>
          </a:blip>
          <a:srcRect/>
          <a:stretch/>
        </p:blipFill>
        <p:spPr>
          <a:xfrm>
            <a:off x="511000" y="75225"/>
            <a:ext cx="7581872" cy="5249001"/>
          </a:xfrm>
          <a:prstGeom prst="rect">
            <a:avLst/>
          </a:prstGeom>
          <a:noFill/>
          <a:ln>
            <a:noFill/>
          </a:ln>
        </p:spPr>
      </p:pic>
      <p:sp>
        <p:nvSpPr>
          <p:cNvPr id="375" name="Google Shape;375;p54"/>
          <p:cNvSpPr txBox="1"/>
          <p:nvPr/>
        </p:nvSpPr>
        <p:spPr>
          <a:xfrm>
            <a:off x="90775" y="4844300"/>
            <a:ext cx="3109500" cy="29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Walji, Morris &amp; Czerniewicz, 2017</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55"/>
          <p:cNvSpPr/>
          <p:nvPr/>
        </p:nvSpPr>
        <p:spPr>
          <a:xfrm>
            <a:off x="2332275" y="546050"/>
            <a:ext cx="2562300" cy="939000"/>
          </a:xfrm>
          <a:prstGeom prst="wedgeRoundRectCallout">
            <a:avLst>
              <a:gd name="adj1" fmla="val -54812"/>
              <a:gd name="adj2" fmla="val 129212"/>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Systems and technology</a:t>
            </a:r>
            <a:endParaRPr sz="1800" b="0" i="0" u="none" strike="noStrike" cap="none">
              <a:solidFill>
                <a:srgbClr val="000000"/>
              </a:solidFill>
              <a:latin typeface="Arial"/>
              <a:ea typeface="Arial"/>
              <a:cs typeface="Arial"/>
              <a:sym typeface="Arial"/>
            </a:endParaRPr>
          </a:p>
        </p:txBody>
      </p:sp>
      <p:sp>
        <p:nvSpPr>
          <p:cNvPr id="381" name="Google Shape;381;p55"/>
          <p:cNvSpPr/>
          <p:nvPr/>
        </p:nvSpPr>
        <p:spPr>
          <a:xfrm>
            <a:off x="3007900" y="3905050"/>
            <a:ext cx="2562300" cy="939000"/>
          </a:xfrm>
          <a:prstGeom prst="wedgeRoundRectCallout">
            <a:avLst>
              <a:gd name="adj1" fmla="val -19588"/>
              <a:gd name="adj2" fmla="val -112263"/>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Governance and accreditation</a:t>
            </a:r>
            <a:endParaRPr sz="1800" b="0" i="0" u="none" strike="noStrike" cap="none">
              <a:solidFill>
                <a:srgbClr val="000000"/>
              </a:solidFill>
              <a:latin typeface="Arial"/>
              <a:ea typeface="Arial"/>
              <a:cs typeface="Arial"/>
              <a:sym typeface="Arial"/>
            </a:endParaRPr>
          </a:p>
        </p:txBody>
      </p:sp>
      <p:sp>
        <p:nvSpPr>
          <p:cNvPr id="382" name="Google Shape;382;p55"/>
          <p:cNvSpPr/>
          <p:nvPr/>
        </p:nvSpPr>
        <p:spPr>
          <a:xfrm>
            <a:off x="5822350" y="326000"/>
            <a:ext cx="2562300" cy="939000"/>
          </a:xfrm>
          <a:prstGeom prst="wedgeRoundRectCallout">
            <a:avLst>
              <a:gd name="adj1" fmla="val -13639"/>
              <a:gd name="adj2" fmla="val 217218"/>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Business models and market scan</a:t>
            </a:r>
            <a:endParaRPr sz="1800" b="0" i="0" u="none" strike="noStrike" cap="none">
              <a:solidFill>
                <a:srgbClr val="000000"/>
              </a:solidFill>
              <a:latin typeface="Arial"/>
              <a:ea typeface="Arial"/>
              <a:cs typeface="Arial"/>
              <a:sym typeface="Arial"/>
            </a:endParaRPr>
          </a:p>
        </p:txBody>
      </p:sp>
      <p:sp>
        <p:nvSpPr>
          <p:cNvPr id="383" name="Google Shape;383;p55"/>
          <p:cNvSpPr txBox="1"/>
          <p:nvPr/>
        </p:nvSpPr>
        <p:spPr>
          <a:xfrm>
            <a:off x="86500" y="4759200"/>
            <a:ext cx="3109500" cy="29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Walji, Morris &amp; Czerniewicz, 2017</a:t>
            </a:r>
            <a:endParaRPr sz="1200" b="0" i="0" u="none" strike="noStrike" cap="none">
              <a:solidFill>
                <a:srgbClr val="000000"/>
              </a:solidFill>
              <a:latin typeface="Arial"/>
              <a:ea typeface="Arial"/>
              <a:cs typeface="Arial"/>
              <a:sym typeface="Arial"/>
            </a:endParaRPr>
          </a:p>
        </p:txBody>
      </p:sp>
      <p:pic>
        <p:nvPicPr>
          <p:cNvPr id="384" name="Google Shape;384;p55"/>
          <p:cNvPicPr preferRelativeResize="0"/>
          <p:nvPr/>
        </p:nvPicPr>
        <p:blipFill rotWithShape="1">
          <a:blip r:embed="rId3">
            <a:alphaModFix/>
          </a:blip>
          <a:srcRect/>
          <a:stretch/>
        </p:blipFill>
        <p:spPr>
          <a:xfrm>
            <a:off x="-12" y="1479428"/>
            <a:ext cx="9144000" cy="221119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6"/>
          <p:cNvSpPr/>
          <p:nvPr/>
        </p:nvSpPr>
        <p:spPr>
          <a:xfrm>
            <a:off x="1869525" y="268400"/>
            <a:ext cx="3025200" cy="1216500"/>
          </a:xfrm>
          <a:prstGeom prst="wedgeRoundRectCallout">
            <a:avLst>
              <a:gd name="adj1" fmla="val -87959"/>
              <a:gd name="adj2" fmla="val 66667"/>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Selection of programmes &amp; courses</a:t>
            </a:r>
            <a:endParaRPr sz="1800" b="0" i="0" u="none" strike="noStrike" cap="none">
              <a:solidFill>
                <a:srgbClr val="000000"/>
              </a:solidFill>
              <a:latin typeface="Arial"/>
              <a:ea typeface="Arial"/>
              <a:cs typeface="Arial"/>
              <a:sym typeface="Arial"/>
            </a:endParaRPr>
          </a:p>
        </p:txBody>
      </p:sp>
      <p:sp>
        <p:nvSpPr>
          <p:cNvPr id="390" name="Google Shape;390;p56"/>
          <p:cNvSpPr/>
          <p:nvPr/>
        </p:nvSpPr>
        <p:spPr>
          <a:xfrm>
            <a:off x="5816050" y="895825"/>
            <a:ext cx="3175800" cy="1216500"/>
          </a:xfrm>
          <a:prstGeom prst="wedgeRoundRectCallout">
            <a:avLst>
              <a:gd name="adj1" fmla="val -56538"/>
              <a:gd name="adj2" fmla="val 138473"/>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Market research and marketing the specific program,</a:t>
            </a:r>
            <a:endParaRPr sz="1800" b="0" i="0" u="none" strike="noStrike" cap="none">
              <a:solidFill>
                <a:srgbClr val="000000"/>
              </a:solidFill>
              <a:latin typeface="Arial"/>
              <a:ea typeface="Arial"/>
              <a:cs typeface="Arial"/>
              <a:sym typeface="Arial"/>
            </a:endParaRPr>
          </a:p>
        </p:txBody>
      </p:sp>
      <p:sp>
        <p:nvSpPr>
          <p:cNvPr id="391" name="Google Shape;391;p56"/>
          <p:cNvSpPr txBox="1"/>
          <p:nvPr/>
        </p:nvSpPr>
        <p:spPr>
          <a:xfrm>
            <a:off x="90775" y="4844300"/>
            <a:ext cx="3109500" cy="29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Walji, Morris &amp; Czerniewicz, 2017</a:t>
            </a:r>
            <a:endParaRPr sz="1200" b="0" i="0" u="none" strike="noStrike" cap="none">
              <a:solidFill>
                <a:srgbClr val="000000"/>
              </a:solidFill>
              <a:latin typeface="Arial"/>
              <a:ea typeface="Arial"/>
              <a:cs typeface="Arial"/>
              <a:sym typeface="Arial"/>
            </a:endParaRPr>
          </a:p>
        </p:txBody>
      </p:sp>
      <p:sp>
        <p:nvSpPr>
          <p:cNvPr id="392" name="Google Shape;392;p56"/>
          <p:cNvSpPr/>
          <p:nvPr/>
        </p:nvSpPr>
        <p:spPr>
          <a:xfrm>
            <a:off x="4184150" y="3926900"/>
            <a:ext cx="3175800" cy="1216500"/>
          </a:xfrm>
          <a:prstGeom prst="wedgeRoundRectCallout">
            <a:avLst>
              <a:gd name="adj1" fmla="val 84652"/>
              <a:gd name="adj2" fmla="val -103722"/>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Marketing the specific program, admissions</a:t>
            </a:r>
            <a:endParaRPr sz="1800" b="0" i="0" u="none" strike="noStrike" cap="none">
              <a:solidFill>
                <a:srgbClr val="000000"/>
              </a:solidFill>
              <a:latin typeface="Arial"/>
              <a:ea typeface="Arial"/>
              <a:cs typeface="Arial"/>
              <a:sym typeface="Arial"/>
            </a:endParaRPr>
          </a:p>
        </p:txBody>
      </p:sp>
      <p:pic>
        <p:nvPicPr>
          <p:cNvPr id="393" name="Google Shape;393;p56"/>
          <p:cNvPicPr preferRelativeResize="0"/>
          <p:nvPr/>
        </p:nvPicPr>
        <p:blipFill rotWithShape="1">
          <a:blip r:embed="rId3">
            <a:alphaModFix/>
          </a:blip>
          <a:srcRect/>
          <a:stretch/>
        </p:blipFill>
        <p:spPr>
          <a:xfrm>
            <a:off x="0" y="1423019"/>
            <a:ext cx="9143999" cy="22974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57"/>
          <p:cNvSpPr/>
          <p:nvPr/>
        </p:nvSpPr>
        <p:spPr>
          <a:xfrm>
            <a:off x="2887350" y="83813"/>
            <a:ext cx="2184300" cy="888600"/>
          </a:xfrm>
          <a:prstGeom prst="wedgeRoundRectCallout">
            <a:avLst>
              <a:gd name="adj1" fmla="val -139986"/>
              <a:gd name="adj2" fmla="val 37200"/>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Course design stages</a:t>
            </a:r>
            <a:endParaRPr sz="1800" b="0" i="0" u="none" strike="noStrike" cap="none">
              <a:solidFill>
                <a:srgbClr val="000000"/>
              </a:solidFill>
              <a:latin typeface="Arial"/>
              <a:ea typeface="Arial"/>
              <a:cs typeface="Arial"/>
              <a:sym typeface="Arial"/>
            </a:endParaRPr>
          </a:p>
        </p:txBody>
      </p:sp>
      <p:sp>
        <p:nvSpPr>
          <p:cNvPr id="399" name="Google Shape;399;p57"/>
          <p:cNvSpPr/>
          <p:nvPr/>
        </p:nvSpPr>
        <p:spPr>
          <a:xfrm>
            <a:off x="6237275" y="159088"/>
            <a:ext cx="2757900" cy="1059600"/>
          </a:xfrm>
          <a:prstGeom prst="wedgeRoundRectCallout">
            <a:avLst>
              <a:gd name="adj1" fmla="val -182313"/>
              <a:gd name="adj2" fmla="val 182360"/>
              <a:gd name="adj3" fmla="val 0"/>
            </a:avLst>
          </a:prstGeom>
          <a:solidFill>
            <a:schemeClr val="accent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Course delivery and online teaching</a:t>
            </a:r>
            <a:endParaRPr sz="1800" b="0" i="0" u="none" strike="noStrike" cap="none">
              <a:solidFill>
                <a:srgbClr val="000000"/>
              </a:solidFill>
              <a:latin typeface="Arial"/>
              <a:ea typeface="Arial"/>
              <a:cs typeface="Arial"/>
              <a:sym typeface="Arial"/>
            </a:endParaRPr>
          </a:p>
        </p:txBody>
      </p:sp>
      <p:sp>
        <p:nvSpPr>
          <p:cNvPr id="400" name="Google Shape;400;p57"/>
          <p:cNvSpPr/>
          <p:nvPr/>
        </p:nvSpPr>
        <p:spPr>
          <a:xfrm>
            <a:off x="332425" y="4156863"/>
            <a:ext cx="2978100" cy="733500"/>
          </a:xfrm>
          <a:prstGeom prst="wedgeRoundRectCallout">
            <a:avLst>
              <a:gd name="adj1" fmla="val -25268"/>
              <a:gd name="adj2" fmla="val -152060"/>
              <a:gd name="adj3" fmla="val 0"/>
            </a:avLst>
          </a:prstGeom>
          <a:solidFill>
            <a:schemeClr val="accent6"/>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Arial"/>
                <a:ea typeface="Arial"/>
                <a:cs typeface="Arial"/>
                <a:sym typeface="Arial"/>
              </a:rPr>
              <a:t>Student support/helpdesk </a:t>
            </a:r>
            <a:endParaRPr sz="1800" b="0" i="0" u="none" strike="noStrike" cap="none">
              <a:solidFill>
                <a:srgbClr val="000000"/>
              </a:solidFill>
              <a:latin typeface="Arial"/>
              <a:ea typeface="Arial"/>
              <a:cs typeface="Arial"/>
              <a:sym typeface="Arial"/>
            </a:endParaRPr>
          </a:p>
        </p:txBody>
      </p:sp>
      <p:sp>
        <p:nvSpPr>
          <p:cNvPr id="401" name="Google Shape;401;p57"/>
          <p:cNvSpPr txBox="1"/>
          <p:nvPr/>
        </p:nvSpPr>
        <p:spPr>
          <a:xfrm>
            <a:off x="10500" y="4844400"/>
            <a:ext cx="3109500" cy="29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0" u="none" strike="noStrike" cap="none">
                <a:solidFill>
                  <a:srgbClr val="000000"/>
                </a:solidFill>
                <a:latin typeface="Arial"/>
                <a:ea typeface="Arial"/>
                <a:cs typeface="Arial"/>
                <a:sym typeface="Arial"/>
              </a:rPr>
              <a:t>Walji, Morris &amp; Czerniewicz, 2017</a:t>
            </a:r>
            <a:endParaRPr sz="1200" b="0" i="0" u="none" strike="noStrike" cap="none">
              <a:solidFill>
                <a:srgbClr val="000000"/>
              </a:solidFill>
              <a:latin typeface="Arial"/>
              <a:ea typeface="Arial"/>
              <a:cs typeface="Arial"/>
              <a:sym typeface="Arial"/>
            </a:endParaRPr>
          </a:p>
        </p:txBody>
      </p:sp>
      <p:pic>
        <p:nvPicPr>
          <p:cNvPr id="402" name="Google Shape;402;p57"/>
          <p:cNvPicPr preferRelativeResize="0"/>
          <p:nvPr/>
        </p:nvPicPr>
        <p:blipFill rotWithShape="1">
          <a:blip r:embed="rId3">
            <a:alphaModFix/>
          </a:blip>
          <a:srcRect/>
          <a:stretch/>
        </p:blipFill>
        <p:spPr>
          <a:xfrm>
            <a:off x="76200" y="433056"/>
            <a:ext cx="9143999" cy="372381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a:spLocks noGrp="1"/>
          </p:cNvSpPr>
          <p:nvPr>
            <p:ph type="title"/>
          </p:nvPr>
        </p:nvSpPr>
        <p:spPr>
          <a:xfrm>
            <a:off x="311700" y="2150850"/>
            <a:ext cx="8520600" cy="841800"/>
          </a:xfrm>
          <a:prstGeom prst="rect">
            <a:avLst/>
          </a:prstGeom>
          <a:solidFill>
            <a:schemeClr val="accent5"/>
          </a:solid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3600"/>
              <a:buNone/>
            </a:pPr>
            <a:r>
              <a:rPr lang="en" dirty="0"/>
              <a:t>How </a:t>
            </a:r>
            <a:r>
              <a:rPr lang="en-ZA" dirty="0"/>
              <a:t>prevalent</a:t>
            </a:r>
            <a:r>
              <a:rPr lang="en" dirty="0"/>
              <a:t> is unbundling?</a:t>
            </a:r>
            <a:endParaRPr dirty="0"/>
          </a:p>
        </p:txBody>
      </p:sp>
    </p:spTree>
    <p:extLst>
      <p:ext uri="{BB962C8B-B14F-4D97-AF65-F5344CB8AC3E}">
        <p14:creationId xmlns:p14="http://schemas.microsoft.com/office/powerpoint/2010/main" val="1706375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Researching the Unbundled University</a:t>
            </a:r>
            <a:endParaRPr dirty="0"/>
          </a:p>
        </p:txBody>
      </p:sp>
      <p:sp>
        <p:nvSpPr>
          <p:cNvPr id="155" name="Google Shape;155;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lnSpc>
                <a:spcPct val="108000"/>
              </a:lnSpc>
              <a:spcBef>
                <a:spcPts val="0"/>
              </a:spcBef>
              <a:spcAft>
                <a:spcPts val="0"/>
              </a:spcAft>
              <a:buClr>
                <a:schemeClr val="dk1"/>
              </a:buClr>
              <a:buSzPts val="1100"/>
              <a:buFont typeface="Arial"/>
              <a:buNone/>
            </a:pPr>
            <a:r>
              <a:rPr lang="en" dirty="0">
                <a:solidFill>
                  <a:srgbClr val="D42D7E"/>
                </a:solidFill>
                <a:latin typeface="Lato"/>
                <a:ea typeface="Lato"/>
                <a:cs typeface="Lato"/>
                <a:sym typeface="Lato"/>
              </a:rPr>
              <a:t>The Unbundled University</a:t>
            </a:r>
            <a:endParaRPr dirty="0">
              <a:solidFill>
                <a:srgbClr val="D42D7E"/>
              </a:solidFill>
              <a:latin typeface="Lato"/>
              <a:ea typeface="Lato"/>
              <a:cs typeface="Lato"/>
              <a:sym typeface="Lato"/>
            </a:endParaRPr>
          </a:p>
          <a:p>
            <a:pPr marL="0" lvl="0" indent="0" algn="ctr" rtl="0">
              <a:lnSpc>
                <a:spcPct val="108000"/>
              </a:lnSpc>
              <a:spcBef>
                <a:spcPts val="0"/>
              </a:spcBef>
              <a:spcAft>
                <a:spcPts val="0"/>
              </a:spcAft>
              <a:buClr>
                <a:schemeClr val="dk1"/>
              </a:buClr>
              <a:buSzPts val="1100"/>
              <a:buFont typeface="Arial"/>
              <a:buNone/>
            </a:pPr>
            <a:r>
              <a:rPr lang="en" dirty="0">
                <a:solidFill>
                  <a:srgbClr val="D42D7E"/>
                </a:solidFill>
                <a:latin typeface="Lato"/>
                <a:ea typeface="Lato"/>
                <a:cs typeface="Lato"/>
                <a:sym typeface="Lato"/>
              </a:rPr>
              <a:t>researching emerging teaching and learning models in unequal landscapes</a:t>
            </a:r>
            <a:endParaRPr dirty="0">
              <a:solidFill>
                <a:srgbClr val="D42D7E"/>
              </a:solidFill>
              <a:latin typeface="Lato"/>
              <a:ea typeface="Lato"/>
              <a:cs typeface="Lato"/>
              <a:sym typeface="Lato"/>
            </a:endParaRPr>
          </a:p>
          <a:p>
            <a:pPr marL="457200" lvl="0" indent="0" algn="l" rtl="0">
              <a:lnSpc>
                <a:spcPct val="108000"/>
              </a:lnSpc>
              <a:spcBef>
                <a:spcPts val="0"/>
              </a:spcBef>
              <a:spcAft>
                <a:spcPts val="0"/>
              </a:spcAft>
              <a:buClr>
                <a:schemeClr val="dk1"/>
              </a:buClr>
              <a:buSzPts val="1100"/>
              <a:buFont typeface="Arial"/>
              <a:buNone/>
            </a:pPr>
            <a:endParaRPr lang="en" dirty="0">
              <a:solidFill>
                <a:srgbClr val="666666"/>
              </a:solidFill>
              <a:latin typeface="Lato"/>
              <a:ea typeface="Lato"/>
              <a:cs typeface="Lato"/>
              <a:sym typeface="Lato"/>
            </a:endParaRPr>
          </a:p>
          <a:p>
            <a:pPr marL="457200" lvl="0" indent="0" algn="l" rtl="0">
              <a:lnSpc>
                <a:spcPct val="108000"/>
              </a:lnSpc>
              <a:spcBef>
                <a:spcPts val="0"/>
              </a:spcBef>
              <a:spcAft>
                <a:spcPts val="0"/>
              </a:spcAft>
              <a:buClr>
                <a:schemeClr val="dk1"/>
              </a:buClr>
              <a:buSzPts val="1100"/>
              <a:buFont typeface="Arial"/>
              <a:buNone/>
            </a:pPr>
            <a:r>
              <a:rPr lang="en" dirty="0">
                <a:solidFill>
                  <a:srgbClr val="666666"/>
                </a:solidFill>
                <a:latin typeface="Lato"/>
                <a:ea typeface="Lato"/>
                <a:cs typeface="Lato"/>
                <a:sym typeface="Lato"/>
              </a:rPr>
              <a:t>How unbundling/</a:t>
            </a:r>
            <a:r>
              <a:rPr lang="en" dirty="0" err="1">
                <a:solidFill>
                  <a:srgbClr val="666666"/>
                </a:solidFill>
                <a:latin typeface="Lato"/>
                <a:ea typeface="Lato"/>
                <a:cs typeface="Lato"/>
                <a:sym typeface="Lato"/>
              </a:rPr>
              <a:t>rebundling</a:t>
            </a:r>
            <a:r>
              <a:rPr lang="en" dirty="0">
                <a:solidFill>
                  <a:srgbClr val="666666"/>
                </a:solidFill>
                <a:latin typeface="Lato"/>
                <a:ea typeface="Lato"/>
                <a:cs typeface="Lato"/>
                <a:sym typeface="Lato"/>
              </a:rPr>
              <a:t> is playing out from the point of view of key stakeholders in HE in terms of emergent forms of teaching and learning provision</a:t>
            </a:r>
            <a:endParaRPr dirty="0">
              <a:solidFill>
                <a:srgbClr val="666666"/>
              </a:solidFill>
              <a:latin typeface="Lato"/>
              <a:ea typeface="Lato"/>
              <a:cs typeface="Lato"/>
              <a:sym typeface="Lato"/>
            </a:endParaRPr>
          </a:p>
          <a:p>
            <a:pPr marL="914400" lvl="0" indent="0" algn="l" rtl="0">
              <a:lnSpc>
                <a:spcPct val="108000"/>
              </a:lnSpc>
              <a:spcBef>
                <a:spcPts val="0"/>
              </a:spcBef>
              <a:spcAft>
                <a:spcPts val="0"/>
              </a:spcAft>
              <a:buClr>
                <a:schemeClr val="dk1"/>
              </a:buClr>
              <a:buSzPts val="1100"/>
              <a:buFont typeface="Arial"/>
              <a:buNone/>
            </a:pPr>
            <a:endParaRPr lang="en" sz="1600" dirty="0">
              <a:solidFill>
                <a:srgbClr val="666666"/>
              </a:solidFill>
              <a:latin typeface="Lato"/>
              <a:ea typeface="Lato"/>
              <a:cs typeface="Lato"/>
              <a:sym typeface="Lato"/>
            </a:endParaRPr>
          </a:p>
          <a:p>
            <a:pPr marL="914400" lvl="0" indent="0" algn="l" rtl="0">
              <a:lnSpc>
                <a:spcPct val="108000"/>
              </a:lnSpc>
              <a:spcBef>
                <a:spcPts val="0"/>
              </a:spcBef>
              <a:spcAft>
                <a:spcPts val="0"/>
              </a:spcAft>
              <a:buClr>
                <a:schemeClr val="dk1"/>
              </a:buClr>
              <a:buSzPts val="1100"/>
              <a:buFont typeface="Arial"/>
              <a:buNone/>
            </a:pPr>
            <a:r>
              <a:rPr lang="en" sz="1600" dirty="0">
                <a:solidFill>
                  <a:srgbClr val="666666"/>
                </a:solidFill>
                <a:latin typeface="Lato"/>
                <a:ea typeface="Lato"/>
                <a:cs typeface="Lato"/>
                <a:sym typeface="Lato"/>
              </a:rPr>
              <a:t>at the intersection of </a:t>
            </a:r>
            <a:r>
              <a:rPr lang="en" sz="1600" dirty="0" err="1">
                <a:solidFill>
                  <a:srgbClr val="666666"/>
                </a:solidFill>
                <a:latin typeface="Lato"/>
                <a:ea typeface="Lato"/>
                <a:cs typeface="Lato"/>
                <a:sym typeface="Lato"/>
              </a:rPr>
              <a:t>digitisation</a:t>
            </a:r>
            <a:r>
              <a:rPr lang="en" sz="1600" dirty="0">
                <a:solidFill>
                  <a:srgbClr val="666666"/>
                </a:solidFill>
                <a:latin typeface="Lato"/>
                <a:ea typeface="Lato"/>
                <a:cs typeface="Lato"/>
                <a:sym typeface="Lato"/>
              </a:rPr>
              <a:t> and marketisation</a:t>
            </a:r>
            <a:endParaRPr sz="1600" dirty="0">
              <a:solidFill>
                <a:srgbClr val="666666"/>
              </a:solidFill>
              <a:latin typeface="Lato"/>
              <a:ea typeface="Lato"/>
              <a:cs typeface="Lato"/>
              <a:sym typeface="Lato"/>
            </a:endParaRPr>
          </a:p>
          <a:p>
            <a:pPr marL="914400" lvl="0" indent="0" algn="l" rtl="0">
              <a:lnSpc>
                <a:spcPct val="108000"/>
              </a:lnSpc>
              <a:spcBef>
                <a:spcPts val="0"/>
              </a:spcBef>
              <a:spcAft>
                <a:spcPts val="0"/>
              </a:spcAft>
              <a:buClr>
                <a:schemeClr val="dk1"/>
              </a:buClr>
              <a:buSzPts val="1100"/>
              <a:buFont typeface="Arial"/>
              <a:buNone/>
            </a:pPr>
            <a:r>
              <a:rPr lang="en" sz="1600" dirty="0">
                <a:solidFill>
                  <a:srgbClr val="666666"/>
                </a:solidFill>
                <a:latin typeface="Lato"/>
                <a:ea typeface="Lato"/>
                <a:cs typeface="Lato"/>
                <a:sym typeface="Lato"/>
              </a:rPr>
              <a:t>in contexts of austerity and inequalities</a:t>
            </a:r>
            <a:endParaRPr sz="1600" dirty="0">
              <a:solidFill>
                <a:srgbClr val="666666"/>
              </a:solidFill>
              <a:latin typeface="Lato"/>
              <a:ea typeface="Lato"/>
              <a:cs typeface="Lato"/>
              <a:sym typeface="Lato"/>
            </a:endParaRPr>
          </a:p>
          <a:p>
            <a:pPr marL="457200" lvl="0" indent="0" algn="l" rtl="0">
              <a:lnSpc>
                <a:spcPct val="108000"/>
              </a:lnSpc>
              <a:spcBef>
                <a:spcPts val="0"/>
              </a:spcBef>
              <a:spcAft>
                <a:spcPts val="0"/>
              </a:spcAft>
              <a:buClr>
                <a:schemeClr val="dk1"/>
              </a:buClr>
              <a:buSzPts val="1100"/>
              <a:buFont typeface="Arial"/>
              <a:buNone/>
            </a:pPr>
            <a:endParaRPr lang="en" dirty="0">
              <a:solidFill>
                <a:srgbClr val="666666"/>
              </a:solidFill>
              <a:latin typeface="Lato"/>
              <a:ea typeface="Lato"/>
              <a:cs typeface="Lato"/>
              <a:sym typeface="Lato"/>
            </a:endParaRPr>
          </a:p>
          <a:p>
            <a:pPr marL="457200" lvl="0" indent="0" algn="l" rtl="0">
              <a:lnSpc>
                <a:spcPct val="108000"/>
              </a:lnSpc>
              <a:spcBef>
                <a:spcPts val="0"/>
              </a:spcBef>
              <a:spcAft>
                <a:spcPts val="0"/>
              </a:spcAft>
              <a:buClr>
                <a:schemeClr val="dk1"/>
              </a:buClr>
              <a:buSzPts val="1100"/>
              <a:buFont typeface="Arial"/>
              <a:buNone/>
            </a:pPr>
            <a:r>
              <a:rPr lang="en" dirty="0">
                <a:solidFill>
                  <a:srgbClr val="666666"/>
                </a:solidFill>
                <a:latin typeface="Lato"/>
                <a:ea typeface="Lato"/>
                <a:cs typeface="Lato"/>
                <a:sym typeface="Lato"/>
              </a:rPr>
              <a:t>The relationships between universities and private companies</a:t>
            </a:r>
            <a:endParaRPr dirty="0">
              <a:solidFill>
                <a:srgbClr val="666666"/>
              </a:solidFill>
              <a:latin typeface="Lato"/>
              <a:ea typeface="Lato"/>
              <a:cs typeface="Lato"/>
              <a:sym typeface="Lato"/>
            </a:endParaRPr>
          </a:p>
          <a:p>
            <a:pPr marL="0" lvl="0" indent="0" algn="l" rtl="0">
              <a:spcBef>
                <a:spcPts val="0"/>
              </a:spcBef>
              <a:spcAft>
                <a:spcPts val="1600"/>
              </a:spcAft>
              <a:buNone/>
            </a:pPr>
            <a:endParaRPr dirty="0"/>
          </a:p>
        </p:txBody>
      </p:sp>
      <p:pic>
        <p:nvPicPr>
          <p:cNvPr id="4" name="Google Shape;162;p31">
            <a:extLst>
              <a:ext uri="{FF2B5EF4-FFF2-40B4-BE49-F238E27FC236}">
                <a16:creationId xmlns:a16="http://schemas.microsoft.com/office/drawing/2014/main" id="{13C93DD4-84F7-3B47-942F-4345DD5B1498}"/>
              </a:ext>
            </a:extLst>
          </p:cNvPr>
          <p:cNvPicPr preferRelativeResize="0"/>
          <p:nvPr/>
        </p:nvPicPr>
        <p:blipFill rotWithShape="1">
          <a:blip r:embed="rId3">
            <a:alphaModFix/>
          </a:blip>
          <a:srcRect/>
          <a:stretch/>
        </p:blipFill>
        <p:spPr>
          <a:xfrm>
            <a:off x="6940534" y="3418325"/>
            <a:ext cx="1891766" cy="572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55898-E6B4-402A-B7B1-55B1D09F642A}"/>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9A4F7385-353E-4412-8D8B-0F3A695541BF}"/>
              </a:ext>
            </a:extLst>
          </p:cNvPr>
          <p:cNvSpPr>
            <a:spLocks noGrp="1"/>
          </p:cNvSpPr>
          <p:nvPr>
            <p:ph type="body" idx="1"/>
          </p:nvPr>
        </p:nvSpPr>
        <p:spPr/>
        <p:txBody>
          <a:bodyPr/>
          <a:lstStyle/>
          <a:p>
            <a:endParaRPr lang="en-ZA"/>
          </a:p>
        </p:txBody>
      </p:sp>
      <p:pic>
        <p:nvPicPr>
          <p:cNvPr id="5" name="Picture 4">
            <a:extLst>
              <a:ext uri="{FF2B5EF4-FFF2-40B4-BE49-F238E27FC236}">
                <a16:creationId xmlns:a16="http://schemas.microsoft.com/office/drawing/2014/main" id="{67E32477-00A7-47D0-9DC8-683807ED4D45}"/>
              </a:ext>
            </a:extLst>
          </p:cNvPr>
          <p:cNvPicPr>
            <a:picLocks noChangeAspect="1"/>
          </p:cNvPicPr>
          <p:nvPr/>
        </p:nvPicPr>
        <p:blipFill>
          <a:blip r:embed="rId3"/>
          <a:stretch>
            <a:fillRect/>
          </a:stretch>
        </p:blipFill>
        <p:spPr>
          <a:xfrm>
            <a:off x="637878" y="0"/>
            <a:ext cx="7868244" cy="5143500"/>
          </a:xfrm>
          <a:prstGeom prst="rect">
            <a:avLst/>
          </a:prstGeom>
          <a:ln w="19050">
            <a:solidFill>
              <a:schemeClr val="tx1"/>
            </a:solidFill>
          </a:ln>
        </p:spPr>
      </p:pic>
      <p:sp>
        <p:nvSpPr>
          <p:cNvPr id="4" name="TextBox 3">
            <a:extLst>
              <a:ext uri="{FF2B5EF4-FFF2-40B4-BE49-F238E27FC236}">
                <a16:creationId xmlns:a16="http://schemas.microsoft.com/office/drawing/2014/main" id="{0BF10B12-56D7-4F4B-A395-1D5131183F1D}"/>
              </a:ext>
            </a:extLst>
          </p:cNvPr>
          <p:cNvSpPr txBox="1"/>
          <p:nvPr/>
        </p:nvSpPr>
        <p:spPr>
          <a:xfrm>
            <a:off x="5063613" y="4906297"/>
            <a:ext cx="4080387" cy="307777"/>
          </a:xfrm>
          <a:prstGeom prst="rect">
            <a:avLst/>
          </a:prstGeom>
          <a:noFill/>
        </p:spPr>
        <p:txBody>
          <a:bodyPr wrap="square" rtlCol="0">
            <a:spAutoFit/>
          </a:bodyPr>
          <a:lstStyle/>
          <a:p>
            <a:pPr algn="r"/>
            <a:r>
              <a:rPr lang="en-US" dirty="0"/>
              <a:t>Swinnerton et al 2018 </a:t>
            </a:r>
            <a:endParaRPr lang="en-ZA" dirty="0"/>
          </a:p>
        </p:txBody>
      </p:sp>
    </p:spTree>
    <p:extLst>
      <p:ext uri="{BB962C8B-B14F-4D97-AF65-F5344CB8AC3E}">
        <p14:creationId xmlns:p14="http://schemas.microsoft.com/office/powerpoint/2010/main" val="2941415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63C90-B565-40B4-8361-A27829F1AC02}"/>
              </a:ext>
            </a:extLst>
          </p:cNvPr>
          <p:cNvSpPr>
            <a:spLocks noGrp="1"/>
          </p:cNvSpPr>
          <p:nvPr>
            <p:ph type="title"/>
          </p:nvPr>
        </p:nvSpPr>
        <p:spPr/>
        <p:txBody>
          <a:bodyPr/>
          <a:lstStyle/>
          <a:p>
            <a:endParaRPr lang="en-ZA"/>
          </a:p>
        </p:txBody>
      </p:sp>
      <p:pic>
        <p:nvPicPr>
          <p:cNvPr id="4" name="Picture 3">
            <a:extLst>
              <a:ext uri="{FF2B5EF4-FFF2-40B4-BE49-F238E27FC236}">
                <a16:creationId xmlns:a16="http://schemas.microsoft.com/office/drawing/2014/main" id="{593A5249-6BDB-4FAF-8484-D687FC0DAC21}"/>
              </a:ext>
            </a:extLst>
          </p:cNvPr>
          <p:cNvPicPr>
            <a:picLocks noChangeAspect="1"/>
          </p:cNvPicPr>
          <p:nvPr/>
        </p:nvPicPr>
        <p:blipFill>
          <a:blip r:embed="rId3"/>
          <a:stretch>
            <a:fillRect/>
          </a:stretch>
        </p:blipFill>
        <p:spPr>
          <a:xfrm>
            <a:off x="-311700" y="-514216"/>
            <a:ext cx="8890171" cy="5738923"/>
          </a:xfrm>
          <a:prstGeom prst="rect">
            <a:avLst/>
          </a:prstGeom>
          <a:ln w="38100">
            <a:solidFill>
              <a:schemeClr val="tx1"/>
            </a:solidFill>
          </a:ln>
        </p:spPr>
      </p:pic>
      <p:sp>
        <p:nvSpPr>
          <p:cNvPr id="3" name="Text Placeholder 2">
            <a:extLst>
              <a:ext uri="{FF2B5EF4-FFF2-40B4-BE49-F238E27FC236}">
                <a16:creationId xmlns:a16="http://schemas.microsoft.com/office/drawing/2014/main" id="{1C95548B-72B6-4D62-B4CF-D3881EE79152}"/>
              </a:ext>
            </a:extLst>
          </p:cNvPr>
          <p:cNvSpPr>
            <a:spLocks noGrp="1"/>
          </p:cNvSpPr>
          <p:nvPr>
            <p:ph type="body" idx="1"/>
          </p:nvPr>
        </p:nvSpPr>
        <p:spPr>
          <a:xfrm>
            <a:off x="0" y="1152475"/>
            <a:ext cx="8832300" cy="3753822"/>
          </a:xfrm>
        </p:spPr>
        <p:txBody>
          <a:bodyPr/>
          <a:lstStyle/>
          <a:p>
            <a:endParaRPr lang="en-ZA" dirty="0"/>
          </a:p>
        </p:txBody>
      </p:sp>
      <p:sp>
        <p:nvSpPr>
          <p:cNvPr id="5" name="TextBox 4">
            <a:extLst>
              <a:ext uri="{FF2B5EF4-FFF2-40B4-BE49-F238E27FC236}">
                <a16:creationId xmlns:a16="http://schemas.microsoft.com/office/drawing/2014/main" id="{D7AA4BB3-9598-4C43-B888-3D759C79B449}"/>
              </a:ext>
            </a:extLst>
          </p:cNvPr>
          <p:cNvSpPr txBox="1"/>
          <p:nvPr/>
        </p:nvSpPr>
        <p:spPr>
          <a:xfrm>
            <a:off x="5063613" y="4906297"/>
            <a:ext cx="4080387" cy="307777"/>
          </a:xfrm>
          <a:prstGeom prst="rect">
            <a:avLst/>
          </a:prstGeom>
          <a:noFill/>
        </p:spPr>
        <p:txBody>
          <a:bodyPr wrap="square" rtlCol="0">
            <a:spAutoFit/>
          </a:bodyPr>
          <a:lstStyle/>
          <a:p>
            <a:pPr algn="r"/>
            <a:r>
              <a:rPr lang="en-US" dirty="0"/>
              <a:t>Swinnerton et al 2018 </a:t>
            </a:r>
            <a:endParaRPr lang="en-ZA" dirty="0"/>
          </a:p>
        </p:txBody>
      </p:sp>
    </p:spTree>
    <p:extLst>
      <p:ext uri="{BB962C8B-B14F-4D97-AF65-F5344CB8AC3E}">
        <p14:creationId xmlns:p14="http://schemas.microsoft.com/office/powerpoint/2010/main" val="260373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60"/>
          <p:cNvSpPr txBox="1">
            <a:spLocks noGrp="1"/>
          </p:cNvSpPr>
          <p:nvPr>
            <p:ph type="title"/>
          </p:nvPr>
        </p:nvSpPr>
        <p:spPr>
          <a:xfrm>
            <a:off x="311700" y="91299"/>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chemeClr val="accent5"/>
                </a:solidFill>
              </a:rPr>
              <a:t>Flexibility through unbundling (and </a:t>
            </a:r>
            <a:r>
              <a:rPr lang="en" dirty="0" err="1">
                <a:solidFill>
                  <a:schemeClr val="accent5"/>
                </a:solidFill>
              </a:rPr>
              <a:t>rebundling</a:t>
            </a:r>
            <a:r>
              <a:rPr lang="en" dirty="0">
                <a:solidFill>
                  <a:schemeClr val="accent5"/>
                </a:solidFill>
              </a:rPr>
              <a:t>)</a:t>
            </a:r>
            <a:endParaRPr dirty="0">
              <a:solidFill>
                <a:schemeClr val="accent5"/>
              </a:solidFill>
            </a:endParaRPr>
          </a:p>
        </p:txBody>
      </p:sp>
      <p:graphicFrame>
        <p:nvGraphicFramePr>
          <p:cNvPr id="5" name="Diagram 4">
            <a:extLst>
              <a:ext uri="{FF2B5EF4-FFF2-40B4-BE49-F238E27FC236}">
                <a16:creationId xmlns:a16="http://schemas.microsoft.com/office/drawing/2014/main" id="{43C23601-E401-EA4A-A8DE-C4E4013E0A6D}"/>
              </a:ext>
            </a:extLst>
          </p:cNvPr>
          <p:cNvGraphicFramePr/>
          <p:nvPr>
            <p:extLst>
              <p:ext uri="{D42A27DB-BD31-4B8C-83A1-F6EECF244321}">
                <p14:modId xmlns:p14="http://schemas.microsoft.com/office/powerpoint/2010/main" val="3944448999"/>
              </p:ext>
            </p:extLst>
          </p:nvPr>
        </p:nvGraphicFramePr>
        <p:xfrm>
          <a:off x="311700" y="663999"/>
          <a:ext cx="7545760" cy="438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984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68CF-DC1E-8C4D-AC2F-93592BC063A4}"/>
              </a:ext>
            </a:extLst>
          </p:cNvPr>
          <p:cNvSpPr>
            <a:spLocks noGrp="1"/>
          </p:cNvSpPr>
          <p:nvPr>
            <p:ph type="title"/>
          </p:nvPr>
        </p:nvSpPr>
        <p:spPr>
          <a:xfrm>
            <a:off x="311700" y="79542"/>
            <a:ext cx="8520600" cy="572700"/>
          </a:xfrm>
        </p:spPr>
        <p:txBody>
          <a:bodyPr/>
          <a:lstStyle/>
          <a:p>
            <a:r>
              <a:rPr lang="en-US" dirty="0">
                <a:solidFill>
                  <a:schemeClr val="accent5"/>
                </a:solidFill>
              </a:rPr>
              <a:t>Fragmentation though unbundling (and </a:t>
            </a:r>
            <a:r>
              <a:rPr lang="en-US" dirty="0" err="1">
                <a:solidFill>
                  <a:schemeClr val="accent5"/>
                </a:solidFill>
              </a:rPr>
              <a:t>rebundling</a:t>
            </a:r>
            <a:r>
              <a:rPr lang="en-US" dirty="0">
                <a:solidFill>
                  <a:schemeClr val="accent5"/>
                </a:solidFill>
              </a:rPr>
              <a:t>) </a:t>
            </a:r>
          </a:p>
        </p:txBody>
      </p:sp>
      <p:graphicFrame>
        <p:nvGraphicFramePr>
          <p:cNvPr id="4" name="Diagram 3">
            <a:extLst>
              <a:ext uri="{FF2B5EF4-FFF2-40B4-BE49-F238E27FC236}">
                <a16:creationId xmlns:a16="http://schemas.microsoft.com/office/drawing/2014/main" id="{DE743E1B-F003-9C44-B0B0-25FA6D9AA048}"/>
              </a:ext>
            </a:extLst>
          </p:cNvPr>
          <p:cNvGraphicFramePr/>
          <p:nvPr>
            <p:extLst>
              <p:ext uri="{D42A27DB-BD31-4B8C-83A1-F6EECF244321}">
                <p14:modId xmlns:p14="http://schemas.microsoft.com/office/powerpoint/2010/main" val="2176439640"/>
              </p:ext>
            </p:extLst>
          </p:nvPr>
        </p:nvGraphicFramePr>
        <p:xfrm>
          <a:off x="311700" y="663999"/>
          <a:ext cx="7545760" cy="4388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28437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63"/>
          <p:cNvSpPr txBox="1">
            <a:spLocks noGrp="1"/>
          </p:cNvSpPr>
          <p:nvPr>
            <p:ph type="title"/>
          </p:nvPr>
        </p:nvSpPr>
        <p:spPr>
          <a:xfrm>
            <a:off x="311700" y="189843"/>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accent5"/>
                </a:solidFill>
              </a:rPr>
              <a:t>Final thoughts</a:t>
            </a:r>
            <a:endParaRPr dirty="0">
              <a:solidFill>
                <a:schemeClr val="accent5"/>
              </a:solidFill>
            </a:endParaRPr>
          </a:p>
        </p:txBody>
      </p:sp>
      <p:sp>
        <p:nvSpPr>
          <p:cNvPr id="438" name="Google Shape;438;p63"/>
          <p:cNvSpPr txBox="1">
            <a:spLocks noGrp="1"/>
          </p:cNvSpPr>
          <p:nvPr>
            <p:ph type="body" idx="1"/>
          </p:nvPr>
        </p:nvSpPr>
        <p:spPr>
          <a:xfrm>
            <a:off x="311700" y="762543"/>
            <a:ext cx="8520600" cy="3902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SzPts val="1800"/>
              <a:buNone/>
            </a:pPr>
            <a:r>
              <a:rPr lang="en-US" dirty="0">
                <a:solidFill>
                  <a:srgbClr val="434343"/>
                </a:solidFill>
              </a:rPr>
              <a:t>The future for digitally mediated learning is likely to be</a:t>
            </a:r>
          </a:p>
          <a:p>
            <a:pPr marL="0" lvl="0" indent="0" algn="l" rtl="0">
              <a:lnSpc>
                <a:spcPct val="90000"/>
              </a:lnSpc>
              <a:spcBef>
                <a:spcPts val="0"/>
              </a:spcBef>
              <a:spcAft>
                <a:spcPts val="0"/>
              </a:spcAft>
              <a:buSzPts val="1800"/>
              <a:buNone/>
            </a:pPr>
            <a:endParaRPr lang="en-US" dirty="0">
              <a:solidFill>
                <a:srgbClr val="434343"/>
              </a:solidFill>
            </a:endParaRPr>
          </a:p>
          <a:p>
            <a:pPr marL="0" lvl="0" indent="0" algn="l" rtl="0">
              <a:lnSpc>
                <a:spcPct val="90000"/>
              </a:lnSpc>
              <a:spcBef>
                <a:spcPts val="0"/>
              </a:spcBef>
              <a:spcAft>
                <a:spcPts val="0"/>
              </a:spcAft>
              <a:buSzPts val="1800"/>
              <a:buNone/>
            </a:pPr>
            <a:r>
              <a:rPr lang="en-US" dirty="0">
                <a:solidFill>
                  <a:srgbClr val="434343"/>
                </a:solidFill>
              </a:rPr>
              <a:t>Unbundled </a:t>
            </a:r>
            <a:r>
              <a:rPr lang="en-US" u="sng" dirty="0">
                <a:solidFill>
                  <a:schemeClr val="accent5"/>
                </a:solidFill>
              </a:rPr>
              <a:t>and</a:t>
            </a:r>
            <a:r>
              <a:rPr lang="en-US" dirty="0">
                <a:solidFill>
                  <a:srgbClr val="434343"/>
                </a:solidFill>
              </a:rPr>
              <a:t> </a:t>
            </a:r>
            <a:r>
              <a:rPr lang="en-US" dirty="0" err="1">
                <a:solidFill>
                  <a:srgbClr val="434343"/>
                </a:solidFill>
              </a:rPr>
              <a:t>rebundled</a:t>
            </a:r>
            <a:endParaRPr lang="en-US" dirty="0">
              <a:solidFill>
                <a:srgbClr val="434343"/>
              </a:solidFill>
            </a:endParaRPr>
          </a:p>
          <a:p>
            <a:pPr marL="0" lvl="0" indent="0" algn="l" rtl="0">
              <a:lnSpc>
                <a:spcPct val="90000"/>
              </a:lnSpc>
              <a:spcBef>
                <a:spcPts val="0"/>
              </a:spcBef>
              <a:spcAft>
                <a:spcPts val="0"/>
              </a:spcAft>
              <a:buSzPts val="1800"/>
              <a:buNone/>
            </a:pPr>
            <a:endParaRPr lang="en-US" dirty="0">
              <a:solidFill>
                <a:srgbClr val="434343"/>
              </a:solidFill>
            </a:endParaRPr>
          </a:p>
          <a:p>
            <a:pPr marL="0" lvl="0" indent="0" algn="l" rtl="0">
              <a:lnSpc>
                <a:spcPct val="90000"/>
              </a:lnSpc>
              <a:spcBef>
                <a:spcPts val="0"/>
              </a:spcBef>
              <a:spcAft>
                <a:spcPts val="0"/>
              </a:spcAft>
              <a:buSzPts val="1800"/>
              <a:buNone/>
            </a:pPr>
            <a:r>
              <a:rPr lang="en-US" dirty="0">
                <a:solidFill>
                  <a:srgbClr val="434343"/>
                </a:solidFill>
              </a:rPr>
              <a:t>Enable flexibility </a:t>
            </a:r>
            <a:r>
              <a:rPr lang="en-US" u="sng" dirty="0">
                <a:solidFill>
                  <a:schemeClr val="accent5"/>
                </a:solidFill>
              </a:rPr>
              <a:t>and</a:t>
            </a:r>
            <a:r>
              <a:rPr lang="en-US" dirty="0">
                <a:solidFill>
                  <a:srgbClr val="434343"/>
                </a:solidFill>
              </a:rPr>
              <a:t> result in fragmentation</a:t>
            </a:r>
          </a:p>
          <a:p>
            <a:pPr marL="0" lvl="0" indent="0" algn="l" rtl="0">
              <a:lnSpc>
                <a:spcPct val="90000"/>
              </a:lnSpc>
              <a:spcBef>
                <a:spcPts val="0"/>
              </a:spcBef>
              <a:spcAft>
                <a:spcPts val="0"/>
              </a:spcAft>
              <a:buSzPts val="1800"/>
              <a:buNone/>
            </a:pPr>
            <a:endParaRPr lang="en-US" dirty="0">
              <a:solidFill>
                <a:srgbClr val="434343"/>
              </a:solidFill>
            </a:endParaRPr>
          </a:p>
          <a:p>
            <a:pPr marL="0" lvl="0" indent="0" algn="l" rtl="0">
              <a:lnSpc>
                <a:spcPct val="90000"/>
              </a:lnSpc>
              <a:spcBef>
                <a:spcPts val="0"/>
              </a:spcBef>
              <a:spcAft>
                <a:spcPts val="0"/>
              </a:spcAft>
              <a:buSzPts val="1800"/>
              <a:buNone/>
            </a:pPr>
            <a:r>
              <a:rPr lang="en-US" dirty="0">
                <a:solidFill>
                  <a:srgbClr val="434343"/>
                </a:solidFill>
              </a:rPr>
              <a:t>Current trends in many jurisdictions appear to show a market-led unbundled and </a:t>
            </a:r>
            <a:r>
              <a:rPr lang="en-US" dirty="0" err="1">
                <a:solidFill>
                  <a:srgbClr val="434343"/>
                </a:solidFill>
              </a:rPr>
              <a:t>rebundled</a:t>
            </a:r>
            <a:r>
              <a:rPr lang="en-US" dirty="0">
                <a:solidFill>
                  <a:srgbClr val="434343"/>
                </a:solidFill>
              </a:rPr>
              <a:t> future but there could also be</a:t>
            </a:r>
          </a:p>
          <a:p>
            <a:pPr marL="0" lvl="0" indent="0" algn="l" rtl="0">
              <a:lnSpc>
                <a:spcPct val="90000"/>
              </a:lnSpc>
              <a:spcBef>
                <a:spcPts val="0"/>
              </a:spcBef>
              <a:spcAft>
                <a:spcPts val="0"/>
              </a:spcAft>
              <a:buSzPts val="1800"/>
              <a:buNone/>
            </a:pPr>
            <a:endParaRPr lang="en-US" dirty="0">
              <a:solidFill>
                <a:srgbClr val="434343"/>
              </a:solidFill>
            </a:endParaRPr>
          </a:p>
          <a:p>
            <a:pPr marL="285750" indent="-285750">
              <a:lnSpc>
                <a:spcPct val="90000"/>
              </a:lnSpc>
            </a:pPr>
            <a:r>
              <a:rPr lang="en-US" dirty="0">
                <a:solidFill>
                  <a:srgbClr val="434343"/>
                </a:solidFill>
              </a:rPr>
              <a:t>Unbundled and </a:t>
            </a:r>
            <a:r>
              <a:rPr lang="en-US" dirty="0" err="1">
                <a:solidFill>
                  <a:srgbClr val="434343"/>
                </a:solidFill>
              </a:rPr>
              <a:t>rebundled</a:t>
            </a:r>
            <a:r>
              <a:rPr lang="en-US" dirty="0">
                <a:solidFill>
                  <a:srgbClr val="434343"/>
                </a:solidFill>
              </a:rPr>
              <a:t> partnerships </a:t>
            </a:r>
            <a:r>
              <a:rPr lang="en-US" u="sng" dirty="0">
                <a:solidFill>
                  <a:schemeClr val="accent5"/>
                </a:solidFill>
              </a:rPr>
              <a:t>between</a:t>
            </a:r>
            <a:r>
              <a:rPr lang="en-US" dirty="0">
                <a:solidFill>
                  <a:srgbClr val="434343"/>
                </a:solidFill>
              </a:rPr>
              <a:t> universities or university systems</a:t>
            </a:r>
          </a:p>
          <a:p>
            <a:pPr marL="285750" indent="-285750">
              <a:lnSpc>
                <a:spcPct val="90000"/>
              </a:lnSpc>
            </a:pPr>
            <a:r>
              <a:rPr lang="en-US" dirty="0">
                <a:solidFill>
                  <a:srgbClr val="434343"/>
                </a:solidFill>
              </a:rPr>
              <a:t>Online and blended learning offer great opportunities for increasing access and reducing costs but </a:t>
            </a:r>
            <a:r>
              <a:rPr lang="en-US" u="sng" dirty="0">
                <a:solidFill>
                  <a:schemeClr val="accent5"/>
                </a:solidFill>
              </a:rPr>
              <a:t>market making might have unintended consequences</a:t>
            </a:r>
          </a:p>
          <a:p>
            <a:pPr marL="0" lvl="0" indent="0" algn="l" rtl="0">
              <a:lnSpc>
                <a:spcPct val="90000"/>
              </a:lnSpc>
              <a:spcBef>
                <a:spcPts val="0"/>
              </a:spcBef>
              <a:spcAft>
                <a:spcPts val="0"/>
              </a:spcAft>
              <a:buSzPts val="1800"/>
              <a:buNone/>
            </a:pPr>
            <a:endParaRPr lang="en-US" dirty="0">
              <a:solidFill>
                <a:srgbClr val="434343"/>
              </a:solidFill>
            </a:endParaRPr>
          </a:p>
          <a:p>
            <a:pPr marL="0" lvl="0" indent="0" algn="l" rtl="0">
              <a:lnSpc>
                <a:spcPct val="90000"/>
              </a:lnSpc>
              <a:spcBef>
                <a:spcPts val="0"/>
              </a:spcBef>
              <a:spcAft>
                <a:spcPts val="0"/>
              </a:spcAft>
              <a:buSzPts val="1800"/>
              <a:buNone/>
            </a:pPr>
            <a:r>
              <a:rPr lang="en-US" sz="1400" dirty="0">
                <a:solidFill>
                  <a:srgbClr val="434343"/>
                </a:solidFill>
              </a:rPr>
              <a:t>THANK YOU – contact </a:t>
            </a:r>
            <a:r>
              <a:rPr lang="en-US" sz="1400" dirty="0">
                <a:solidFill>
                  <a:srgbClr val="434343"/>
                </a:solidFill>
                <a:hlinkClick r:id="rId3"/>
              </a:rPr>
              <a:t>Sukaina.Walji@uct.ac.za</a:t>
            </a:r>
            <a:r>
              <a:rPr lang="en-US" sz="1400" dirty="0">
                <a:solidFill>
                  <a:srgbClr val="434343"/>
                </a:solidFill>
              </a:rPr>
              <a:t>  Twitter: @</a:t>
            </a:r>
            <a:r>
              <a:rPr lang="en-US" sz="1400" dirty="0" err="1">
                <a:solidFill>
                  <a:srgbClr val="434343"/>
                </a:solidFill>
              </a:rPr>
              <a:t>sukainaw</a:t>
            </a:r>
            <a:endParaRPr lang="en-US" sz="1400" dirty="0">
              <a:solidFill>
                <a:srgbClr val="434343"/>
              </a:solidFill>
            </a:endParaRPr>
          </a:p>
          <a:p>
            <a:pPr marL="0" lvl="0" indent="0" algn="l" rtl="0">
              <a:lnSpc>
                <a:spcPct val="90000"/>
              </a:lnSpc>
              <a:spcBef>
                <a:spcPts val="0"/>
              </a:spcBef>
              <a:spcAft>
                <a:spcPts val="0"/>
              </a:spcAft>
              <a:buSzPts val="1800"/>
              <a:buNone/>
            </a:pPr>
            <a:endParaRPr sz="1400" dirty="0">
              <a:solidFill>
                <a:srgbClr val="434343"/>
              </a:solidFill>
            </a:endParaRPr>
          </a:p>
          <a:p>
            <a:pPr marL="0" lvl="0" indent="0" algn="l" rtl="0">
              <a:lnSpc>
                <a:spcPct val="90000"/>
              </a:lnSpc>
              <a:spcBef>
                <a:spcPts val="0"/>
              </a:spcBef>
              <a:spcAft>
                <a:spcPts val="0"/>
              </a:spcAft>
              <a:buSzPts val="1800"/>
              <a:buNone/>
            </a:pPr>
            <a:endParaRPr sz="1400" dirty="0">
              <a:solidFill>
                <a:srgbClr val="434343"/>
              </a:solidFill>
            </a:endParaRPr>
          </a:p>
          <a:p>
            <a:pPr marL="0" lvl="0" indent="0" algn="l" rtl="0">
              <a:lnSpc>
                <a:spcPct val="90000"/>
              </a:lnSpc>
              <a:spcBef>
                <a:spcPts val="0"/>
              </a:spcBef>
              <a:spcAft>
                <a:spcPts val="0"/>
              </a:spcAft>
              <a:buSzPts val="1800"/>
              <a:buNone/>
            </a:pPr>
            <a:endParaRPr sz="1400" dirty="0">
              <a:solidFill>
                <a:srgbClr val="434343"/>
              </a:solidFill>
            </a:endParaRPr>
          </a:p>
          <a:p>
            <a:pPr marL="0" lvl="0" indent="0" algn="l" rtl="0">
              <a:lnSpc>
                <a:spcPct val="90000"/>
              </a:lnSpc>
              <a:spcBef>
                <a:spcPts val="0"/>
              </a:spcBef>
              <a:spcAft>
                <a:spcPts val="0"/>
              </a:spcAft>
              <a:buClr>
                <a:schemeClr val="dk1"/>
              </a:buClr>
              <a:buSzPts val="1400"/>
              <a:buFont typeface="Arial"/>
              <a:buNone/>
            </a:pPr>
            <a:endParaRPr sz="1400" dirty="0">
              <a:solidFill>
                <a:srgbClr val="434343"/>
              </a:solidFill>
            </a:endParaRPr>
          </a:p>
          <a:p>
            <a:pPr marL="0" lvl="0" indent="0" algn="l" rtl="0">
              <a:lnSpc>
                <a:spcPct val="115000"/>
              </a:lnSpc>
              <a:spcBef>
                <a:spcPts val="0"/>
              </a:spcBef>
              <a:spcAft>
                <a:spcPts val="1600"/>
              </a:spcAft>
              <a:buSzPts val="1800"/>
              <a:buNone/>
            </a:pPr>
            <a:endParaRPr dirty="0">
              <a:solidFill>
                <a:srgbClr val="434343"/>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9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dirty="0">
                <a:solidFill>
                  <a:schemeClr val="accent5"/>
                </a:solidFill>
              </a:rPr>
              <a:t>Acknowledgements</a:t>
            </a:r>
            <a:endParaRPr dirty="0">
              <a:solidFill>
                <a:schemeClr val="accent5"/>
              </a:solidFill>
            </a:endParaRPr>
          </a:p>
        </p:txBody>
      </p:sp>
      <p:sp>
        <p:nvSpPr>
          <p:cNvPr id="672" name="Google Shape;672;p95"/>
          <p:cNvSpPr txBox="1">
            <a:spLocks noGrp="1"/>
          </p:cNvSpPr>
          <p:nvPr>
            <p:ph type="body" idx="1"/>
          </p:nvPr>
        </p:nvSpPr>
        <p:spPr>
          <a:xfrm>
            <a:off x="311700" y="1152475"/>
            <a:ext cx="8636100" cy="3416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dirty="0"/>
              <a:t>University of Cape Town: Laura </a:t>
            </a:r>
            <a:r>
              <a:rPr lang="en" dirty="0" err="1"/>
              <a:t>Czerniewicz</a:t>
            </a:r>
            <a:r>
              <a:rPr lang="en" dirty="0"/>
              <a:t>, Alan Cliff, Rada </a:t>
            </a:r>
            <a:r>
              <a:rPr lang="en" dirty="0" err="1"/>
              <a:t>Mogliacci</a:t>
            </a:r>
            <a:endParaRPr dirty="0"/>
          </a:p>
          <a:p>
            <a:pPr marL="0" lvl="0" indent="0" algn="l" rtl="0">
              <a:lnSpc>
                <a:spcPct val="115000"/>
              </a:lnSpc>
              <a:spcBef>
                <a:spcPts val="1600"/>
              </a:spcBef>
              <a:spcAft>
                <a:spcPts val="0"/>
              </a:spcAft>
              <a:buSzPts val="1800"/>
              <a:buNone/>
            </a:pPr>
            <a:r>
              <a:rPr lang="en" dirty="0"/>
              <a:t>University of Leeds: Neil Morris, Bronwen Swinnerton, </a:t>
            </a:r>
            <a:r>
              <a:rPr lang="en" dirty="0" err="1"/>
              <a:t>Mariya</a:t>
            </a:r>
            <a:r>
              <a:rPr lang="en" dirty="0"/>
              <a:t> </a:t>
            </a:r>
            <a:r>
              <a:rPr lang="en" dirty="0" err="1"/>
              <a:t>Ivancheva</a:t>
            </a:r>
            <a:r>
              <a:rPr lang="en" dirty="0"/>
              <a:t>, Taryn Coop</a:t>
            </a:r>
            <a:endParaRPr dirty="0"/>
          </a:p>
          <a:p>
            <a:pPr marL="0" lvl="0" indent="0" algn="l" rtl="0">
              <a:lnSpc>
                <a:spcPct val="115000"/>
              </a:lnSpc>
              <a:spcBef>
                <a:spcPts val="1600"/>
              </a:spcBef>
              <a:spcAft>
                <a:spcPts val="0"/>
              </a:spcAft>
              <a:buSzPts val="1800"/>
              <a:buNone/>
            </a:pPr>
            <a:endParaRPr dirty="0"/>
          </a:p>
          <a:p>
            <a:pPr marL="0" lvl="0" indent="0" algn="l" rtl="0">
              <a:lnSpc>
                <a:spcPct val="115000"/>
              </a:lnSpc>
              <a:spcBef>
                <a:spcPts val="1600"/>
              </a:spcBef>
              <a:spcAft>
                <a:spcPts val="0"/>
              </a:spcAft>
              <a:buSzPts val="1800"/>
              <a:buNone/>
            </a:pPr>
            <a:r>
              <a:rPr lang="en" dirty="0"/>
              <a:t>Contact: Sukaina Walji, University of Cape Town</a:t>
            </a:r>
            <a:endParaRPr dirty="0"/>
          </a:p>
          <a:p>
            <a:pPr marL="0" lvl="0" indent="0" algn="l" rtl="0">
              <a:lnSpc>
                <a:spcPct val="115000"/>
              </a:lnSpc>
              <a:spcBef>
                <a:spcPts val="1600"/>
              </a:spcBef>
              <a:spcAft>
                <a:spcPts val="0"/>
              </a:spcAft>
              <a:buSzPts val="1800"/>
              <a:buNone/>
            </a:pPr>
            <a:r>
              <a:rPr lang="en" u="sng" dirty="0">
                <a:solidFill>
                  <a:schemeClr val="hlink"/>
                </a:solidFill>
                <a:hlinkClick r:id="rId3"/>
              </a:rPr>
              <a:t>sukaina.walji@uct.ac.za</a:t>
            </a:r>
            <a:endParaRPr dirty="0"/>
          </a:p>
          <a:p>
            <a:pPr marL="0" lvl="0" indent="0" algn="l" rtl="0">
              <a:lnSpc>
                <a:spcPct val="115000"/>
              </a:lnSpc>
              <a:spcBef>
                <a:spcPts val="1600"/>
              </a:spcBef>
              <a:spcAft>
                <a:spcPts val="0"/>
              </a:spcAft>
              <a:buSzPts val="1800"/>
              <a:buNone/>
            </a:pPr>
            <a:r>
              <a:rPr lang="en" dirty="0"/>
              <a:t>@</a:t>
            </a:r>
            <a:r>
              <a:rPr lang="en" dirty="0" err="1"/>
              <a:t>sukainaw</a:t>
            </a:r>
            <a:endParaRPr dirty="0"/>
          </a:p>
          <a:p>
            <a:pPr marL="0" lvl="0" indent="0" algn="l" rtl="0">
              <a:lnSpc>
                <a:spcPct val="115000"/>
              </a:lnSpc>
              <a:spcBef>
                <a:spcPts val="1600"/>
              </a:spcBef>
              <a:spcAft>
                <a:spcPts val="1600"/>
              </a:spcAft>
              <a:buSzPts val="1800"/>
              <a:buNone/>
            </a:pPr>
            <a:endParaRPr dirty="0"/>
          </a:p>
        </p:txBody>
      </p:sp>
      <p:pic>
        <p:nvPicPr>
          <p:cNvPr id="673" name="Google Shape;673;p95"/>
          <p:cNvPicPr preferRelativeResize="0"/>
          <p:nvPr/>
        </p:nvPicPr>
        <p:blipFill rotWithShape="1">
          <a:blip r:embed="rId4">
            <a:alphaModFix/>
          </a:blip>
          <a:srcRect/>
          <a:stretch/>
        </p:blipFill>
        <p:spPr>
          <a:xfrm>
            <a:off x="454250" y="4648850"/>
            <a:ext cx="1260250" cy="443950"/>
          </a:xfrm>
          <a:prstGeom prst="rect">
            <a:avLst/>
          </a:prstGeom>
          <a:noFill/>
          <a:ln>
            <a:noFill/>
          </a:ln>
        </p:spPr>
      </p:pic>
      <p:pic>
        <p:nvPicPr>
          <p:cNvPr id="5" name="Google Shape;162;p31">
            <a:extLst>
              <a:ext uri="{FF2B5EF4-FFF2-40B4-BE49-F238E27FC236}">
                <a16:creationId xmlns:a16="http://schemas.microsoft.com/office/drawing/2014/main" id="{420C79CD-9B8B-B84D-8847-59D84B3F7274}"/>
              </a:ext>
            </a:extLst>
          </p:cNvPr>
          <p:cNvPicPr preferRelativeResize="0"/>
          <p:nvPr/>
        </p:nvPicPr>
        <p:blipFill rotWithShape="1">
          <a:blip r:embed="rId5">
            <a:alphaModFix/>
          </a:blip>
          <a:srcRect/>
          <a:stretch/>
        </p:blipFill>
        <p:spPr>
          <a:xfrm>
            <a:off x="2295048" y="4520100"/>
            <a:ext cx="1891766" cy="572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1"/>
          <p:cNvSpPr txBox="1">
            <a:spLocks noGrp="1"/>
          </p:cNvSpPr>
          <p:nvPr>
            <p:ph type="body" idx="1"/>
          </p:nvPr>
        </p:nvSpPr>
        <p:spPr>
          <a:xfrm>
            <a:off x="311700" y="1156325"/>
            <a:ext cx="7711800" cy="37530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2400" dirty="0">
                <a:solidFill>
                  <a:srgbClr val="D42D7E"/>
                </a:solidFill>
              </a:rPr>
              <a:t>The Unbundling University</a:t>
            </a:r>
            <a:endParaRPr sz="2400" dirty="0">
              <a:solidFill>
                <a:srgbClr val="D42D7E"/>
              </a:solidFill>
            </a:endParaRPr>
          </a:p>
          <a:p>
            <a:pPr marL="0" lvl="0" indent="0" algn="l" rtl="0">
              <a:lnSpc>
                <a:spcPct val="100000"/>
              </a:lnSpc>
              <a:spcBef>
                <a:spcPts val="0"/>
              </a:spcBef>
              <a:spcAft>
                <a:spcPts val="0"/>
              </a:spcAft>
              <a:buClr>
                <a:schemeClr val="dk1"/>
              </a:buClr>
              <a:buSzPts val="1800"/>
              <a:buFont typeface="Arial"/>
              <a:buNone/>
            </a:pPr>
            <a:endParaRPr sz="2400" dirty="0">
              <a:solidFill>
                <a:srgbClr val="D42D7E"/>
              </a:solidFill>
              <a:latin typeface="Cabin"/>
              <a:ea typeface="Cabin"/>
              <a:cs typeface="Cabin"/>
              <a:sym typeface="Cabin"/>
            </a:endParaRPr>
          </a:p>
          <a:p>
            <a:pPr marL="0" lvl="0" indent="0" algn="l" rtl="0">
              <a:lnSpc>
                <a:spcPct val="100000"/>
              </a:lnSpc>
              <a:spcBef>
                <a:spcPts val="0"/>
              </a:spcBef>
              <a:spcAft>
                <a:spcPts val="0"/>
              </a:spcAft>
              <a:buClr>
                <a:schemeClr val="dk1"/>
              </a:buClr>
              <a:buSzPts val="1800"/>
              <a:buFont typeface="Arial"/>
              <a:buNone/>
            </a:pPr>
            <a:r>
              <a:rPr lang="en" sz="2400" dirty="0">
                <a:solidFill>
                  <a:srgbClr val="D42D7E"/>
                </a:solidFill>
                <a:latin typeface="Cabin"/>
                <a:ea typeface="Cabin"/>
                <a:cs typeface="Cabin"/>
                <a:sym typeface="Cabin"/>
              </a:rPr>
              <a:t>Unbundling is the process of disaggregating educational provision into its component parts likely for delivery by multiple stakeholders, often using digital approaches and which can result in </a:t>
            </a:r>
            <a:r>
              <a:rPr lang="en" sz="2400" dirty="0" err="1">
                <a:solidFill>
                  <a:srgbClr val="D42D7E"/>
                </a:solidFill>
                <a:latin typeface="Cabin"/>
                <a:ea typeface="Cabin"/>
                <a:cs typeface="Cabin"/>
                <a:sym typeface="Cabin"/>
              </a:rPr>
              <a:t>rebundling</a:t>
            </a:r>
            <a:endParaRPr dirty="0">
              <a:solidFill>
                <a:srgbClr val="D42D7E"/>
              </a:solidFill>
            </a:endParaRPr>
          </a:p>
          <a:p>
            <a:pPr marL="0" lvl="0" indent="0" algn="just" rtl="0">
              <a:lnSpc>
                <a:spcPct val="115000"/>
              </a:lnSpc>
              <a:spcBef>
                <a:spcPts val="0"/>
              </a:spcBef>
              <a:spcAft>
                <a:spcPts val="0"/>
              </a:spcAft>
              <a:buClr>
                <a:schemeClr val="dk1"/>
              </a:buClr>
              <a:buSzPts val="1100"/>
              <a:buFont typeface="Arial"/>
              <a:buNone/>
            </a:pPr>
            <a:endParaRPr dirty="0">
              <a:solidFill>
                <a:srgbClr val="434343"/>
              </a:solidFill>
            </a:endParaRPr>
          </a:p>
          <a:p>
            <a:pPr marL="0" lvl="0" indent="0" algn="just" rtl="0">
              <a:lnSpc>
                <a:spcPct val="115000"/>
              </a:lnSpc>
              <a:spcBef>
                <a:spcPts val="0"/>
              </a:spcBef>
              <a:spcAft>
                <a:spcPts val="0"/>
              </a:spcAft>
              <a:buClr>
                <a:schemeClr val="dk1"/>
              </a:buClr>
              <a:buSzPts val="1100"/>
              <a:buFont typeface="Arial"/>
              <a:buNone/>
            </a:pPr>
            <a:r>
              <a:rPr lang="en" dirty="0">
                <a:solidFill>
                  <a:srgbClr val="434343"/>
                </a:solidFill>
              </a:rPr>
              <a:t>Project website: </a:t>
            </a:r>
            <a:r>
              <a:rPr lang="en" u="sng" dirty="0">
                <a:solidFill>
                  <a:schemeClr val="hlink"/>
                </a:solidFill>
                <a:hlinkClick r:id="rId3"/>
              </a:rPr>
              <a:t>https://unbundleduni.com</a:t>
            </a:r>
            <a:endParaRPr dirty="0">
              <a:solidFill>
                <a:srgbClr val="434343"/>
              </a:solidFill>
            </a:endParaRPr>
          </a:p>
          <a:p>
            <a:pPr marL="0" lvl="0" indent="0" algn="just" rtl="0">
              <a:lnSpc>
                <a:spcPct val="115000"/>
              </a:lnSpc>
              <a:spcBef>
                <a:spcPts val="0"/>
              </a:spcBef>
              <a:spcAft>
                <a:spcPts val="0"/>
              </a:spcAft>
              <a:buClr>
                <a:schemeClr val="dk1"/>
              </a:buClr>
              <a:buSzPts val="1100"/>
              <a:buFont typeface="Arial"/>
              <a:buNone/>
            </a:pPr>
            <a:endParaRPr dirty="0">
              <a:solidFill>
                <a:srgbClr val="434343"/>
              </a:solidFill>
            </a:endParaRPr>
          </a:p>
          <a:p>
            <a:pPr marL="0" lvl="0" indent="0" algn="l" rtl="0">
              <a:lnSpc>
                <a:spcPct val="115000"/>
              </a:lnSpc>
              <a:spcBef>
                <a:spcPts val="0"/>
              </a:spcBef>
              <a:spcAft>
                <a:spcPts val="1600"/>
              </a:spcAft>
              <a:buSzPts val="1800"/>
              <a:buNone/>
            </a:pPr>
            <a:endParaRPr dirty="0">
              <a:solidFill>
                <a:srgbClr val="434343"/>
              </a:solidFill>
            </a:endParaRPr>
          </a:p>
        </p:txBody>
      </p:sp>
      <p:sp>
        <p:nvSpPr>
          <p:cNvPr id="161" name="Google Shape;161;p31"/>
          <p:cNvSpPr txBox="1">
            <a:spLocks noGrp="1"/>
          </p:cNvSpPr>
          <p:nvPr>
            <p:ph type="title"/>
          </p:nvPr>
        </p:nvSpPr>
        <p:spPr>
          <a:xfrm>
            <a:off x="311700" y="496475"/>
            <a:ext cx="8832300" cy="57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5"/>
                </a:solidFill>
              </a:rPr>
              <a:t>Exploring emergent models of teaching and learning</a:t>
            </a:r>
            <a:endParaRPr>
              <a:solidFill>
                <a:schemeClr val="accent5"/>
              </a:solidFill>
            </a:endParaRPr>
          </a:p>
        </p:txBody>
      </p:sp>
      <p:pic>
        <p:nvPicPr>
          <p:cNvPr id="162" name="Google Shape;162;p31"/>
          <p:cNvPicPr preferRelativeResize="0"/>
          <p:nvPr/>
        </p:nvPicPr>
        <p:blipFill rotWithShape="1">
          <a:blip r:embed="rId4">
            <a:alphaModFix/>
          </a:blip>
          <a:srcRect/>
          <a:stretch/>
        </p:blipFill>
        <p:spPr>
          <a:xfrm>
            <a:off x="5006350" y="3672825"/>
            <a:ext cx="1891766" cy="572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9"/>
          <p:cNvSpPr txBox="1">
            <a:spLocks noGrp="1"/>
          </p:cNvSpPr>
          <p:nvPr>
            <p:ph type="title"/>
          </p:nvPr>
        </p:nvSpPr>
        <p:spPr>
          <a:xfrm>
            <a:off x="226075" y="153925"/>
            <a:ext cx="8520600" cy="99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
                <a:solidFill>
                  <a:schemeClr val="accent5"/>
                </a:solidFill>
              </a:rPr>
              <a:t>Focus: Emergent models of teaching and learning</a:t>
            </a:r>
            <a:endParaRPr>
              <a:solidFill>
                <a:schemeClr val="accent5"/>
              </a:solidFill>
            </a:endParaRPr>
          </a:p>
        </p:txBody>
      </p:sp>
      <p:sp>
        <p:nvSpPr>
          <p:cNvPr id="141" name="Google Shape;141;p29"/>
          <p:cNvSpPr/>
          <p:nvPr/>
        </p:nvSpPr>
        <p:spPr>
          <a:xfrm>
            <a:off x="1907550" y="1544575"/>
            <a:ext cx="2482800" cy="2260200"/>
          </a:xfrm>
          <a:prstGeom prst="ellipse">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142" name="Google Shape;142;p29"/>
          <p:cNvSpPr/>
          <p:nvPr/>
        </p:nvSpPr>
        <p:spPr>
          <a:xfrm>
            <a:off x="3686675" y="1544575"/>
            <a:ext cx="2482800" cy="2260200"/>
          </a:xfrm>
          <a:prstGeom prst="ellipse">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143" name="Google Shape;143;p29"/>
          <p:cNvSpPr/>
          <p:nvPr/>
        </p:nvSpPr>
        <p:spPr>
          <a:xfrm>
            <a:off x="2828800" y="2688425"/>
            <a:ext cx="2482800" cy="2260200"/>
          </a:xfrm>
          <a:prstGeom prst="ellipse">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144" name="Google Shape;144;p29"/>
          <p:cNvSpPr/>
          <p:nvPr/>
        </p:nvSpPr>
        <p:spPr>
          <a:xfrm>
            <a:off x="988000" y="1152600"/>
            <a:ext cx="6164400" cy="3990900"/>
          </a:xfrm>
          <a:prstGeom prst="ellipse">
            <a:avLst/>
          </a:prstGeom>
          <a:no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FF"/>
              </a:solidFill>
              <a:latin typeface="Arial"/>
              <a:ea typeface="Arial"/>
              <a:cs typeface="Arial"/>
              <a:sym typeface="Arial"/>
            </a:endParaRPr>
          </a:p>
        </p:txBody>
      </p:sp>
      <p:sp>
        <p:nvSpPr>
          <p:cNvPr id="145" name="Google Shape;145;p29"/>
          <p:cNvSpPr txBox="1"/>
          <p:nvPr/>
        </p:nvSpPr>
        <p:spPr>
          <a:xfrm>
            <a:off x="1907550" y="2263650"/>
            <a:ext cx="1883700" cy="3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6E79"/>
                </a:solidFill>
                <a:latin typeface="Arial"/>
                <a:ea typeface="Arial"/>
                <a:cs typeface="Arial"/>
                <a:sym typeface="Arial"/>
              </a:rPr>
              <a:t>Marketisation</a:t>
            </a:r>
            <a:endParaRPr sz="1800" b="1" i="0" u="none" strike="noStrike" cap="none">
              <a:solidFill>
                <a:srgbClr val="006E79"/>
              </a:solidFill>
              <a:latin typeface="Arial"/>
              <a:ea typeface="Arial"/>
              <a:cs typeface="Arial"/>
              <a:sym typeface="Arial"/>
            </a:endParaRPr>
          </a:p>
        </p:txBody>
      </p:sp>
      <p:sp>
        <p:nvSpPr>
          <p:cNvPr id="146" name="Google Shape;146;p29"/>
          <p:cNvSpPr txBox="1"/>
          <p:nvPr/>
        </p:nvSpPr>
        <p:spPr>
          <a:xfrm>
            <a:off x="3128350" y="3922925"/>
            <a:ext cx="1883700" cy="3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6E79"/>
                </a:solidFill>
                <a:latin typeface="Arial"/>
                <a:ea typeface="Arial"/>
                <a:cs typeface="Arial"/>
                <a:sym typeface="Arial"/>
              </a:rPr>
              <a:t>Unbundling</a:t>
            </a:r>
            <a:endParaRPr sz="1800" b="1" i="0" u="none" strike="noStrike" cap="none">
              <a:solidFill>
                <a:srgbClr val="006E79"/>
              </a:solidFill>
              <a:latin typeface="Arial"/>
              <a:ea typeface="Arial"/>
              <a:cs typeface="Arial"/>
              <a:sym typeface="Arial"/>
            </a:endParaRPr>
          </a:p>
        </p:txBody>
      </p:sp>
      <p:sp>
        <p:nvSpPr>
          <p:cNvPr id="147" name="Google Shape;147;p29"/>
          <p:cNvSpPr txBox="1"/>
          <p:nvPr/>
        </p:nvSpPr>
        <p:spPr>
          <a:xfrm>
            <a:off x="4475975" y="2263650"/>
            <a:ext cx="1883700" cy="3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6E79"/>
                </a:solidFill>
                <a:latin typeface="Arial"/>
                <a:ea typeface="Arial"/>
                <a:cs typeface="Arial"/>
                <a:sym typeface="Arial"/>
              </a:rPr>
              <a:t>Digitisation</a:t>
            </a:r>
            <a:endParaRPr sz="1800" b="1" i="0" u="none" strike="noStrike" cap="none">
              <a:solidFill>
                <a:srgbClr val="006E79"/>
              </a:solidFill>
              <a:latin typeface="Arial"/>
              <a:ea typeface="Arial"/>
              <a:cs typeface="Arial"/>
              <a:sym typeface="Arial"/>
            </a:endParaRPr>
          </a:p>
        </p:txBody>
      </p:sp>
      <p:sp>
        <p:nvSpPr>
          <p:cNvPr id="148" name="Google Shape;148;p29"/>
          <p:cNvSpPr txBox="1"/>
          <p:nvPr/>
        </p:nvSpPr>
        <p:spPr>
          <a:xfrm>
            <a:off x="5473579" y="3614825"/>
            <a:ext cx="1883700" cy="308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dirty="0">
                <a:solidFill>
                  <a:srgbClr val="006E79"/>
                </a:solidFill>
                <a:latin typeface="Arial"/>
                <a:ea typeface="Arial"/>
                <a:cs typeface="Arial"/>
                <a:sym typeface="Arial"/>
              </a:rPr>
              <a:t>Inequality</a:t>
            </a:r>
            <a:endParaRPr sz="1800" b="1" i="0" u="none" strike="noStrike" cap="none" dirty="0">
              <a:solidFill>
                <a:srgbClr val="006E79"/>
              </a:solidFill>
              <a:latin typeface="Arial"/>
              <a:ea typeface="Arial"/>
              <a:cs typeface="Arial"/>
              <a:sym typeface="Arial"/>
            </a:endParaRPr>
          </a:p>
        </p:txBody>
      </p:sp>
      <p:sp>
        <p:nvSpPr>
          <p:cNvPr id="149" name="Google Shape;149;p29"/>
          <p:cNvSpPr/>
          <p:nvPr/>
        </p:nvSpPr>
        <p:spPr>
          <a:xfrm>
            <a:off x="3859650" y="2794575"/>
            <a:ext cx="393876" cy="410940"/>
          </a:xfrm>
          <a:prstGeom prst="irregularSeal1">
            <a:avLst/>
          </a:prstGeom>
          <a:solidFill>
            <a:schemeClr val="accent6"/>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a:spLocks noGrp="1"/>
          </p:cNvSpPr>
          <p:nvPr>
            <p:ph type="title"/>
          </p:nvPr>
        </p:nvSpPr>
        <p:spPr>
          <a:xfrm>
            <a:off x="221050" y="754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Forces shaping teaching and learning provision</a:t>
            </a:r>
            <a:endParaRPr>
              <a:solidFill>
                <a:schemeClr val="accent5"/>
              </a:solidFill>
            </a:endParaRPr>
          </a:p>
        </p:txBody>
      </p:sp>
      <p:grpSp>
        <p:nvGrpSpPr>
          <p:cNvPr id="173" name="Google Shape;173;p33"/>
          <p:cNvGrpSpPr/>
          <p:nvPr/>
        </p:nvGrpSpPr>
        <p:grpSpPr>
          <a:xfrm>
            <a:off x="221059" y="748380"/>
            <a:ext cx="8793419" cy="4431964"/>
            <a:chOff x="0" y="32818"/>
            <a:chExt cx="6400800" cy="3996000"/>
          </a:xfrm>
        </p:grpSpPr>
        <p:sp>
          <p:nvSpPr>
            <p:cNvPr id="174" name="Google Shape;174;p33"/>
            <p:cNvSpPr/>
            <p:nvPr/>
          </p:nvSpPr>
          <p:spPr>
            <a:xfrm>
              <a:off x="0" y="32818"/>
              <a:ext cx="6400800" cy="468000"/>
            </a:xfrm>
            <a:prstGeom prst="roundRect">
              <a:avLst>
                <a:gd name="adj" fmla="val 16667"/>
              </a:avLst>
            </a:prstGeom>
            <a:solidFill>
              <a:srgbClr val="0090AC"/>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3"/>
            <p:cNvSpPr txBox="1"/>
            <p:nvPr/>
          </p:nvSpPr>
          <p:spPr>
            <a:xfrm>
              <a:off x="22846" y="55664"/>
              <a:ext cx="6355200" cy="4224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a:solidFill>
                    <a:srgbClr val="FFFFFF"/>
                  </a:solidFill>
                  <a:latin typeface="Arial"/>
                  <a:ea typeface="Arial"/>
                  <a:cs typeface="Arial"/>
                  <a:sym typeface="Arial"/>
                </a:rPr>
                <a:t>Massification</a:t>
              </a:r>
              <a:endParaRPr/>
            </a:p>
          </p:txBody>
        </p:sp>
        <p:sp>
          <p:nvSpPr>
            <p:cNvPr id="176" name="Google Shape;176;p33"/>
            <p:cNvSpPr/>
            <p:nvPr/>
          </p:nvSpPr>
          <p:spPr>
            <a:xfrm>
              <a:off x="0" y="500818"/>
              <a:ext cx="6400800" cy="3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3"/>
            <p:cNvSpPr txBox="1"/>
            <p:nvPr/>
          </p:nvSpPr>
          <p:spPr>
            <a:xfrm>
              <a:off x="0" y="500818"/>
              <a:ext cx="6400800" cy="331200"/>
            </a:xfrm>
            <a:prstGeom prst="rect">
              <a:avLst/>
            </a:prstGeom>
            <a:noFill/>
            <a:ln>
              <a:noFill/>
            </a:ln>
          </p:spPr>
          <p:txBody>
            <a:bodyPr spcFirstLastPara="1" wrap="square" lIns="203225" tIns="25400" rIns="142225" bIns="25400" anchor="t" anchorCtr="0">
              <a:noAutofit/>
            </a:bodyPr>
            <a:lstStyle/>
            <a:p>
              <a:pPr marL="0" marR="0" lvl="0" indent="0" algn="l" rtl="0">
                <a:lnSpc>
                  <a:spcPct val="90000"/>
                </a:lnSpc>
                <a:spcBef>
                  <a:spcPts val="0"/>
                </a:spcBef>
                <a:spcAft>
                  <a:spcPts val="0"/>
                </a:spcAft>
                <a:buNone/>
              </a:pPr>
              <a:r>
                <a:rPr lang="en" b="0" i="0" u="none" strike="noStrike" cap="none">
                  <a:solidFill>
                    <a:srgbClr val="424242"/>
                  </a:solidFill>
                  <a:latin typeface="Arial"/>
                  <a:ea typeface="Arial"/>
                  <a:cs typeface="Arial"/>
                  <a:sym typeface="Arial"/>
                </a:rPr>
                <a:t>Growth in students entering Higher Education</a:t>
              </a:r>
              <a:endParaRPr/>
            </a:p>
          </p:txBody>
        </p:sp>
        <p:sp>
          <p:nvSpPr>
            <p:cNvPr id="178" name="Google Shape;178;p33"/>
            <p:cNvSpPr/>
            <p:nvPr/>
          </p:nvSpPr>
          <p:spPr>
            <a:xfrm>
              <a:off x="0" y="832018"/>
              <a:ext cx="6400800" cy="468000"/>
            </a:xfrm>
            <a:prstGeom prst="roundRect">
              <a:avLst>
                <a:gd name="adj" fmla="val 16667"/>
              </a:avLst>
            </a:prstGeom>
            <a:solidFill>
              <a:srgbClr val="0095B4"/>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3"/>
            <p:cNvSpPr txBox="1"/>
            <p:nvPr/>
          </p:nvSpPr>
          <p:spPr>
            <a:xfrm>
              <a:off x="22846" y="854864"/>
              <a:ext cx="6355200" cy="4224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a:solidFill>
                    <a:srgbClr val="FFFFFF"/>
                  </a:solidFill>
                  <a:latin typeface="Arial"/>
                  <a:ea typeface="Arial"/>
                  <a:cs typeface="Arial"/>
                  <a:sym typeface="Arial"/>
                </a:rPr>
                <a:t>Austerity</a:t>
              </a:r>
              <a:endParaRPr/>
            </a:p>
          </p:txBody>
        </p:sp>
        <p:sp>
          <p:nvSpPr>
            <p:cNvPr id="180" name="Google Shape;180;p33"/>
            <p:cNvSpPr/>
            <p:nvPr/>
          </p:nvSpPr>
          <p:spPr>
            <a:xfrm>
              <a:off x="0" y="1300018"/>
              <a:ext cx="6400800" cy="3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3"/>
            <p:cNvSpPr txBox="1"/>
            <p:nvPr/>
          </p:nvSpPr>
          <p:spPr>
            <a:xfrm>
              <a:off x="0" y="1300018"/>
              <a:ext cx="6400800" cy="331200"/>
            </a:xfrm>
            <a:prstGeom prst="rect">
              <a:avLst/>
            </a:prstGeom>
            <a:noFill/>
            <a:ln>
              <a:noFill/>
            </a:ln>
          </p:spPr>
          <p:txBody>
            <a:bodyPr spcFirstLastPara="1" wrap="square" lIns="203225" tIns="25400" rIns="142225" bIns="25400" anchor="t" anchorCtr="0">
              <a:noAutofit/>
            </a:bodyPr>
            <a:lstStyle/>
            <a:p>
              <a:pPr marL="0" lvl="0" indent="0" algn="l" rtl="0">
                <a:lnSpc>
                  <a:spcPct val="90000"/>
                </a:lnSpc>
                <a:spcBef>
                  <a:spcPts val="0"/>
                </a:spcBef>
                <a:spcAft>
                  <a:spcPts val="0"/>
                </a:spcAft>
                <a:buNone/>
              </a:pPr>
              <a:r>
                <a:rPr lang="en">
                  <a:solidFill>
                    <a:schemeClr val="dk2"/>
                  </a:solidFill>
                  <a:latin typeface="Calibri"/>
                  <a:ea typeface="Calibri"/>
                  <a:cs typeface="Calibri"/>
                  <a:sym typeface="Calibri"/>
                </a:rPr>
                <a:t>Worldwide universities and companies are under pressure to cut costs</a:t>
              </a:r>
              <a:endParaRPr>
                <a:solidFill>
                  <a:schemeClr val="dk2"/>
                </a:solidFill>
              </a:endParaRPr>
            </a:p>
          </p:txBody>
        </p:sp>
        <p:sp>
          <p:nvSpPr>
            <p:cNvPr id="182" name="Google Shape;182;p33"/>
            <p:cNvSpPr/>
            <p:nvPr/>
          </p:nvSpPr>
          <p:spPr>
            <a:xfrm>
              <a:off x="0" y="1631218"/>
              <a:ext cx="6400800" cy="468000"/>
            </a:xfrm>
            <a:prstGeom prst="roundRect">
              <a:avLst>
                <a:gd name="adj" fmla="val 16667"/>
              </a:avLst>
            </a:prstGeom>
            <a:solidFill>
              <a:srgbClr val="009DBD"/>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3"/>
            <p:cNvSpPr txBox="1"/>
            <p:nvPr/>
          </p:nvSpPr>
          <p:spPr>
            <a:xfrm>
              <a:off x="22846" y="1654064"/>
              <a:ext cx="6355200" cy="4224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a:solidFill>
                    <a:srgbClr val="FFFFFF"/>
                  </a:solidFill>
                  <a:latin typeface="Arial"/>
                  <a:ea typeface="Arial"/>
                  <a:cs typeface="Arial"/>
                  <a:sym typeface="Arial"/>
                </a:rPr>
                <a:t>Digitisation</a:t>
              </a:r>
              <a:endParaRPr sz="2000" b="0" i="0" u="none" strike="noStrike" cap="none">
                <a:solidFill>
                  <a:srgbClr val="FFFFFF"/>
                </a:solidFill>
                <a:latin typeface="Arial"/>
                <a:ea typeface="Arial"/>
                <a:cs typeface="Arial"/>
                <a:sym typeface="Arial"/>
              </a:endParaRPr>
            </a:p>
          </p:txBody>
        </p:sp>
        <p:sp>
          <p:nvSpPr>
            <p:cNvPr id="184" name="Google Shape;184;p33"/>
            <p:cNvSpPr/>
            <p:nvPr/>
          </p:nvSpPr>
          <p:spPr>
            <a:xfrm>
              <a:off x="0" y="2099218"/>
              <a:ext cx="6400800" cy="3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3"/>
            <p:cNvSpPr txBox="1"/>
            <p:nvPr/>
          </p:nvSpPr>
          <p:spPr>
            <a:xfrm>
              <a:off x="0" y="2099218"/>
              <a:ext cx="6400800" cy="331200"/>
            </a:xfrm>
            <a:prstGeom prst="rect">
              <a:avLst/>
            </a:prstGeom>
            <a:noFill/>
            <a:ln>
              <a:noFill/>
            </a:ln>
          </p:spPr>
          <p:txBody>
            <a:bodyPr spcFirstLastPara="1" wrap="square" lIns="203225" tIns="25400" rIns="142225" bIns="25400" anchor="t" anchorCtr="0">
              <a:noAutofit/>
            </a:bodyPr>
            <a:lstStyle/>
            <a:p>
              <a:pPr marL="0" lvl="0" indent="0" algn="l" rtl="0">
                <a:lnSpc>
                  <a:spcPct val="90000"/>
                </a:lnSpc>
                <a:spcBef>
                  <a:spcPts val="0"/>
                </a:spcBef>
                <a:spcAft>
                  <a:spcPts val="0"/>
                </a:spcAft>
                <a:buNone/>
              </a:pPr>
              <a:r>
                <a:rPr lang="en">
                  <a:solidFill>
                    <a:schemeClr val="dk2"/>
                  </a:solidFill>
                  <a:latin typeface="Calibri"/>
                  <a:ea typeface="Calibri"/>
                  <a:cs typeface="Calibri"/>
                  <a:sym typeface="Calibri"/>
                </a:rPr>
                <a:t>Digital technologies, Internet and web tools offer new opportunities for teaching and learning</a:t>
              </a:r>
              <a:endParaRPr>
                <a:solidFill>
                  <a:schemeClr val="dk2"/>
                </a:solidFill>
              </a:endParaRPr>
            </a:p>
            <a:p>
              <a:pPr marL="914400" marR="0" lvl="0" indent="0" algn="l" rtl="0">
                <a:lnSpc>
                  <a:spcPct val="90000"/>
                </a:lnSpc>
                <a:spcBef>
                  <a:spcPts val="0"/>
                </a:spcBef>
                <a:spcAft>
                  <a:spcPts val="0"/>
                </a:spcAft>
                <a:buNone/>
              </a:pPr>
              <a:endParaRPr sz="1600">
                <a:solidFill>
                  <a:srgbClr val="424242"/>
                </a:solidFill>
              </a:endParaRPr>
            </a:p>
          </p:txBody>
        </p:sp>
        <p:sp>
          <p:nvSpPr>
            <p:cNvPr id="186" name="Google Shape;186;p33"/>
            <p:cNvSpPr/>
            <p:nvPr/>
          </p:nvSpPr>
          <p:spPr>
            <a:xfrm>
              <a:off x="0" y="2365156"/>
              <a:ext cx="6400800" cy="468000"/>
            </a:xfrm>
            <a:prstGeom prst="roundRect">
              <a:avLst>
                <a:gd name="adj" fmla="val 16667"/>
              </a:avLst>
            </a:prstGeom>
            <a:solidFill>
              <a:srgbClr val="00A5C7"/>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3"/>
            <p:cNvSpPr txBox="1"/>
            <p:nvPr/>
          </p:nvSpPr>
          <p:spPr>
            <a:xfrm>
              <a:off x="22846" y="2453214"/>
              <a:ext cx="6355200" cy="4224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a:solidFill>
                    <a:srgbClr val="FFFFFF"/>
                  </a:solidFill>
                  <a:latin typeface="Arial"/>
                  <a:ea typeface="Arial"/>
                  <a:cs typeface="Arial"/>
                  <a:sym typeface="Arial"/>
                </a:rPr>
                <a:t>Marketization</a:t>
              </a:r>
              <a:endParaRPr/>
            </a:p>
          </p:txBody>
        </p:sp>
        <p:sp>
          <p:nvSpPr>
            <p:cNvPr id="188" name="Google Shape;188;p33"/>
            <p:cNvSpPr/>
            <p:nvPr/>
          </p:nvSpPr>
          <p:spPr>
            <a:xfrm>
              <a:off x="0" y="2898418"/>
              <a:ext cx="6400800" cy="3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3"/>
            <p:cNvSpPr/>
            <p:nvPr/>
          </p:nvSpPr>
          <p:spPr>
            <a:xfrm>
              <a:off x="0" y="3229618"/>
              <a:ext cx="6400800" cy="468000"/>
            </a:xfrm>
            <a:prstGeom prst="roundRect">
              <a:avLst>
                <a:gd name="adj" fmla="val 16667"/>
              </a:avLst>
            </a:prstGeom>
            <a:solidFill>
              <a:srgbClr val="00ADD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3"/>
            <p:cNvSpPr txBox="1"/>
            <p:nvPr/>
          </p:nvSpPr>
          <p:spPr>
            <a:xfrm>
              <a:off x="22846" y="3252464"/>
              <a:ext cx="6355200" cy="422400"/>
            </a:xfrm>
            <a:prstGeom prst="rect">
              <a:avLst/>
            </a:prstGeom>
            <a:noFill/>
            <a:ln>
              <a:noFill/>
            </a:ln>
          </p:spPr>
          <p:txBody>
            <a:bodyPr spcFirstLastPara="1" wrap="square" lIns="76200" tIns="76200" rIns="76200" bIns="76200" anchor="ctr" anchorCtr="0">
              <a:noAutofit/>
            </a:bodyPr>
            <a:lstStyle/>
            <a:p>
              <a:pPr marL="0" marR="0" lvl="0" indent="0" algn="l" rtl="0">
                <a:lnSpc>
                  <a:spcPct val="90000"/>
                </a:lnSpc>
                <a:spcBef>
                  <a:spcPts val="0"/>
                </a:spcBef>
                <a:spcAft>
                  <a:spcPts val="0"/>
                </a:spcAft>
                <a:buClr>
                  <a:srgbClr val="000000"/>
                </a:buClr>
                <a:buSzPts val="2000"/>
                <a:buFont typeface="Arial"/>
                <a:buNone/>
              </a:pPr>
              <a:r>
                <a:rPr lang="en" sz="2000" b="0" i="0" u="none" strike="noStrike" cap="none">
                  <a:solidFill>
                    <a:srgbClr val="FFFFFF"/>
                  </a:solidFill>
                  <a:latin typeface="Arial"/>
                  <a:ea typeface="Arial"/>
                  <a:cs typeface="Arial"/>
                  <a:sym typeface="Arial"/>
                </a:rPr>
                <a:t>Unbundling</a:t>
              </a:r>
              <a:endParaRPr/>
            </a:p>
          </p:txBody>
        </p:sp>
        <p:sp>
          <p:nvSpPr>
            <p:cNvPr id="191" name="Google Shape;191;p33"/>
            <p:cNvSpPr/>
            <p:nvPr/>
          </p:nvSpPr>
          <p:spPr>
            <a:xfrm>
              <a:off x="0" y="3697618"/>
              <a:ext cx="6400800" cy="33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3"/>
            <p:cNvSpPr txBox="1"/>
            <p:nvPr/>
          </p:nvSpPr>
          <p:spPr>
            <a:xfrm>
              <a:off x="0" y="3697618"/>
              <a:ext cx="6400800" cy="331200"/>
            </a:xfrm>
            <a:prstGeom prst="rect">
              <a:avLst/>
            </a:prstGeom>
            <a:noFill/>
            <a:ln>
              <a:noFill/>
            </a:ln>
          </p:spPr>
          <p:txBody>
            <a:bodyPr spcFirstLastPara="1" wrap="square" lIns="203225" tIns="25400" rIns="142225" bIns="25400" anchor="t" anchorCtr="0">
              <a:noAutofit/>
            </a:bodyPr>
            <a:lstStyle/>
            <a:p>
              <a:pPr marL="0" lvl="0" indent="0" algn="l" rtl="0">
                <a:lnSpc>
                  <a:spcPct val="90000"/>
                </a:lnSpc>
                <a:spcBef>
                  <a:spcPts val="0"/>
                </a:spcBef>
                <a:spcAft>
                  <a:spcPts val="0"/>
                </a:spcAft>
                <a:buNone/>
              </a:pPr>
              <a:r>
                <a:rPr lang="en">
                  <a:solidFill>
                    <a:schemeClr val="dk2"/>
                  </a:solidFill>
                  <a:latin typeface="Calibri"/>
                  <a:ea typeface="Calibri"/>
                  <a:cs typeface="Calibri"/>
                  <a:sym typeface="Calibri"/>
                </a:rPr>
                <a:t>Process of disaggregating educational provision into its component parts likely for delivery by multiple stakeholders</a:t>
              </a:r>
              <a:endParaRPr/>
            </a:p>
          </p:txBody>
        </p:sp>
        <p:sp>
          <p:nvSpPr>
            <p:cNvPr id="193" name="Google Shape;193;p33"/>
            <p:cNvSpPr txBox="1"/>
            <p:nvPr/>
          </p:nvSpPr>
          <p:spPr>
            <a:xfrm>
              <a:off x="0" y="2865779"/>
              <a:ext cx="6400800" cy="331200"/>
            </a:xfrm>
            <a:prstGeom prst="rect">
              <a:avLst/>
            </a:prstGeom>
            <a:noFill/>
            <a:ln>
              <a:noFill/>
            </a:ln>
          </p:spPr>
          <p:txBody>
            <a:bodyPr spcFirstLastPara="1" wrap="square" lIns="203225" tIns="25400" rIns="142225" bIns="25400" anchor="t" anchorCtr="0">
              <a:noAutofit/>
            </a:bodyPr>
            <a:lstStyle/>
            <a:p>
              <a:pPr marL="0" lvl="0" indent="0" algn="l" rtl="0">
                <a:lnSpc>
                  <a:spcPct val="90000"/>
                </a:lnSpc>
                <a:spcBef>
                  <a:spcPts val="0"/>
                </a:spcBef>
                <a:spcAft>
                  <a:spcPts val="0"/>
                </a:spcAft>
                <a:buNone/>
              </a:pPr>
              <a:r>
                <a:rPr lang="en">
                  <a:solidFill>
                    <a:schemeClr val="dk2"/>
                  </a:solidFill>
                  <a:latin typeface="Calibri"/>
                  <a:ea typeface="Calibri"/>
                  <a:cs typeface="Calibri"/>
                  <a:sym typeface="Calibri"/>
                </a:rPr>
                <a:t>Introduction of market forces into educational practices and processes including edtech companies and education focussed venture capitalists.</a:t>
              </a:r>
              <a:endParaRPr>
                <a:solidFill>
                  <a:schemeClr val="dk2"/>
                </a:solidFill>
                <a:latin typeface="Calibri"/>
                <a:ea typeface="Calibri"/>
                <a:cs typeface="Calibri"/>
                <a:sym typeface="Calibri"/>
              </a:endParaRPr>
            </a:p>
            <a:p>
              <a:pPr marL="0" marR="0" lvl="0" indent="0" algn="l" rtl="0">
                <a:lnSpc>
                  <a:spcPct val="90000"/>
                </a:lnSpc>
                <a:spcBef>
                  <a:spcPts val="0"/>
                </a:spcBef>
                <a:spcAft>
                  <a:spcPts val="0"/>
                </a:spcAft>
                <a:buNone/>
              </a:pPr>
              <a:endParaRPr sz="1600">
                <a:solidFill>
                  <a:srgbClr val="424242"/>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Massification </a:t>
            </a:r>
            <a:endParaRPr>
              <a:solidFill>
                <a:schemeClr val="accent5"/>
              </a:solidFill>
            </a:endParaRPr>
          </a:p>
        </p:txBody>
      </p:sp>
      <p:pic>
        <p:nvPicPr>
          <p:cNvPr id="199" name="Google Shape;199;p34"/>
          <p:cNvPicPr preferRelativeResize="0"/>
          <p:nvPr/>
        </p:nvPicPr>
        <p:blipFill>
          <a:blip r:embed="rId3">
            <a:alphaModFix/>
          </a:blip>
          <a:stretch>
            <a:fillRect/>
          </a:stretch>
        </p:blipFill>
        <p:spPr>
          <a:xfrm>
            <a:off x="2797175" y="1209700"/>
            <a:ext cx="3247574" cy="3076051"/>
          </a:xfrm>
          <a:prstGeom prst="rect">
            <a:avLst/>
          </a:prstGeom>
          <a:noFill/>
          <a:ln>
            <a:noFill/>
          </a:ln>
        </p:spPr>
      </p:pic>
      <p:sp>
        <p:nvSpPr>
          <p:cNvPr id="200" name="Google Shape;200;p34"/>
          <p:cNvSpPr txBox="1"/>
          <p:nvPr/>
        </p:nvSpPr>
        <p:spPr>
          <a:xfrm>
            <a:off x="311700" y="1209700"/>
            <a:ext cx="2358000" cy="3698100"/>
          </a:xfrm>
          <a:prstGeom prst="rect">
            <a:avLst/>
          </a:prstGeom>
          <a:noFill/>
          <a:ln w="9525" cap="flat" cmpd="sng">
            <a:solidFill>
              <a:srgbClr val="D42D7E"/>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Increased access – from elite to mass to universal</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err="1"/>
              <a:t>Democratising</a:t>
            </a:r>
            <a:r>
              <a:rPr lang="en" sz="2000" dirty="0"/>
              <a:t> access for non traditional students</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New models of universities incl ODL</a:t>
            </a:r>
            <a:endParaRPr sz="2000" dirty="0"/>
          </a:p>
        </p:txBody>
      </p:sp>
      <p:sp>
        <p:nvSpPr>
          <p:cNvPr id="201" name="Google Shape;201;p34"/>
          <p:cNvSpPr txBox="1"/>
          <p:nvPr/>
        </p:nvSpPr>
        <p:spPr>
          <a:xfrm>
            <a:off x="6172225" y="1322650"/>
            <a:ext cx="2660100" cy="3698100"/>
          </a:xfrm>
          <a:prstGeom prst="rect">
            <a:avLst/>
          </a:prstGeom>
          <a:noFill/>
          <a:ln w="9525" cap="flat" cmpd="sng">
            <a:solidFill>
              <a:srgbClr val="D42D7E"/>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000" dirty="0"/>
              <a:t>Perceptions of decreased quality</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t>Stratified systems - elite, mass, universal</a:t>
            </a:r>
            <a:endParaRPr sz="2000" dirty="0"/>
          </a:p>
          <a:p>
            <a:pPr marL="0" lvl="0" indent="0" algn="l" rtl="0">
              <a:spcBef>
                <a:spcPts val="0"/>
              </a:spcBef>
              <a:spcAft>
                <a:spcPts val="0"/>
              </a:spcAft>
              <a:buNone/>
            </a:pPr>
            <a:endParaRPr sz="2000" dirty="0"/>
          </a:p>
          <a:p>
            <a:pPr marL="0" lvl="0" indent="0" algn="l" rtl="0">
              <a:spcBef>
                <a:spcPts val="0"/>
              </a:spcBef>
              <a:spcAft>
                <a:spcPts val="0"/>
              </a:spcAft>
              <a:buNone/>
            </a:pPr>
            <a:r>
              <a:rPr lang="en" sz="2000" dirty="0">
                <a:solidFill>
                  <a:srgbClr val="D549B6"/>
                </a:solidFill>
              </a:rPr>
              <a:t>Reduction in public spending</a:t>
            </a:r>
            <a:endParaRPr sz="2000" dirty="0">
              <a:solidFill>
                <a:srgbClr val="D549B6"/>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rPr>
              <a:t>Austerity</a:t>
            </a:r>
            <a:endParaRPr>
              <a:solidFill>
                <a:schemeClr val="accent5"/>
              </a:solidFill>
            </a:endParaRPr>
          </a:p>
        </p:txBody>
      </p:sp>
      <p:sp>
        <p:nvSpPr>
          <p:cNvPr id="4" name="Google Shape;200;p34">
            <a:extLst>
              <a:ext uri="{FF2B5EF4-FFF2-40B4-BE49-F238E27FC236}">
                <a16:creationId xmlns:a16="http://schemas.microsoft.com/office/drawing/2014/main" id="{90F193F0-94C4-E244-B972-0A7C65641C99}"/>
              </a:ext>
            </a:extLst>
          </p:cNvPr>
          <p:cNvSpPr txBox="1"/>
          <p:nvPr/>
        </p:nvSpPr>
        <p:spPr>
          <a:xfrm>
            <a:off x="4808764" y="1017725"/>
            <a:ext cx="3526951" cy="3698100"/>
          </a:xfrm>
          <a:prstGeom prst="rect">
            <a:avLst/>
          </a:prstGeom>
          <a:noFill/>
          <a:ln w="9525" cap="flat" cmpd="sng">
            <a:solidFill>
              <a:srgbClr val="D42D7E"/>
            </a:solidFill>
            <a:prstDash val="lg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a:t>Shift from public/government funding to students and parents through fees</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Mechanisms such as student loans and focus on means tested financial aid</a:t>
            </a:r>
          </a:p>
          <a:p>
            <a:pPr marL="0" lvl="0" indent="0" algn="l" rtl="0">
              <a:spcBef>
                <a:spcPts val="0"/>
              </a:spcBef>
              <a:spcAft>
                <a:spcPts val="0"/>
              </a:spcAft>
              <a:buNone/>
            </a:pPr>
            <a:endParaRPr lang="en-US" sz="2000" dirty="0"/>
          </a:p>
          <a:p>
            <a:pPr marL="0" lvl="0" indent="0" algn="l" rtl="0">
              <a:spcBef>
                <a:spcPts val="0"/>
              </a:spcBef>
              <a:spcAft>
                <a:spcPts val="0"/>
              </a:spcAft>
              <a:buNone/>
            </a:pPr>
            <a:r>
              <a:rPr lang="en-US" sz="2000" dirty="0"/>
              <a:t>Notion of education as a private good part of discourse</a:t>
            </a:r>
          </a:p>
          <a:p>
            <a:pPr marL="0" lvl="0" indent="0" algn="l" rtl="0">
              <a:spcBef>
                <a:spcPts val="0"/>
              </a:spcBef>
              <a:spcAft>
                <a:spcPts val="0"/>
              </a:spcAft>
              <a:buNone/>
            </a:pPr>
            <a:endParaRPr lang="en-US" sz="2000" dirty="0"/>
          </a:p>
          <a:p>
            <a:pPr marL="0" lvl="0" indent="0" algn="l" rtl="0">
              <a:spcBef>
                <a:spcPts val="0"/>
              </a:spcBef>
              <a:spcAft>
                <a:spcPts val="0"/>
              </a:spcAft>
              <a:buNone/>
            </a:pPr>
            <a:endParaRPr lang="en-US" sz="2000" dirty="0"/>
          </a:p>
          <a:p>
            <a:pPr marL="0" lvl="0" indent="0" algn="l" rtl="0">
              <a:spcBef>
                <a:spcPts val="0"/>
              </a:spcBef>
              <a:spcAft>
                <a:spcPts val="0"/>
              </a:spcAft>
              <a:buNone/>
            </a:pPr>
            <a:endParaRPr lang="en-US" sz="2000" dirty="0"/>
          </a:p>
          <a:p>
            <a:pPr marL="0" lvl="0" indent="0" algn="l" rtl="0">
              <a:spcBef>
                <a:spcPts val="0"/>
              </a:spcBef>
              <a:spcAft>
                <a:spcPts val="0"/>
              </a:spcAft>
              <a:buNone/>
            </a:pPr>
            <a:endParaRPr lang="en-US" sz="2000" dirty="0"/>
          </a:p>
        </p:txBody>
      </p:sp>
      <p:pic>
        <p:nvPicPr>
          <p:cNvPr id="2" name="Picture 1">
            <a:extLst>
              <a:ext uri="{FF2B5EF4-FFF2-40B4-BE49-F238E27FC236}">
                <a16:creationId xmlns:a16="http://schemas.microsoft.com/office/drawing/2014/main" id="{7F863FF3-CC9F-C542-8E43-5ED45364195A}"/>
              </a:ext>
            </a:extLst>
          </p:cNvPr>
          <p:cNvPicPr>
            <a:picLocks noChangeAspect="1"/>
          </p:cNvPicPr>
          <p:nvPr/>
        </p:nvPicPr>
        <p:blipFill>
          <a:blip r:embed="rId3"/>
          <a:stretch>
            <a:fillRect/>
          </a:stretch>
        </p:blipFill>
        <p:spPr>
          <a:xfrm>
            <a:off x="1039211" y="1482178"/>
            <a:ext cx="2718536" cy="21791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6"/>
          <p:cNvSpPr txBox="1">
            <a:spLocks noGrp="1"/>
          </p:cNvSpPr>
          <p:nvPr>
            <p:ph type="title"/>
          </p:nvPr>
        </p:nvSpPr>
        <p:spPr>
          <a:xfrm>
            <a:off x="73441" y="-14305"/>
            <a:ext cx="7588800" cy="635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 sz="3000">
                <a:solidFill>
                  <a:schemeClr val="accent5"/>
                </a:solidFill>
                <a:latin typeface="Cabin"/>
                <a:ea typeface="Cabin"/>
                <a:cs typeface="Cabin"/>
                <a:sym typeface="Cabin"/>
              </a:rPr>
              <a:t>Digital Technology</a:t>
            </a:r>
            <a:endParaRPr sz="3000">
              <a:solidFill>
                <a:schemeClr val="accent5"/>
              </a:solidFill>
              <a:latin typeface="Cabin"/>
              <a:ea typeface="Cabin"/>
              <a:cs typeface="Cabin"/>
              <a:sym typeface="Cabin"/>
            </a:endParaRPr>
          </a:p>
          <a:p>
            <a:pPr marL="0" marR="0" lvl="0" indent="0" algn="l" rtl="0">
              <a:lnSpc>
                <a:spcPct val="100000"/>
              </a:lnSpc>
              <a:spcBef>
                <a:spcPts val="0"/>
              </a:spcBef>
              <a:spcAft>
                <a:spcPts val="0"/>
              </a:spcAft>
              <a:buClr>
                <a:schemeClr val="dk1"/>
              </a:buClr>
              <a:buSzPts val="2800"/>
              <a:buFont typeface="Arial"/>
              <a:buNone/>
            </a:pPr>
            <a:endParaRPr/>
          </a:p>
        </p:txBody>
      </p:sp>
      <p:cxnSp>
        <p:nvCxnSpPr>
          <p:cNvPr id="213" name="Google Shape;213;p36"/>
          <p:cNvCxnSpPr>
            <a:endCxn id="214" idx="4"/>
          </p:cNvCxnSpPr>
          <p:nvPr/>
        </p:nvCxnSpPr>
        <p:spPr>
          <a:xfrm>
            <a:off x="3985147" y="1046113"/>
            <a:ext cx="10800" cy="2753700"/>
          </a:xfrm>
          <a:prstGeom prst="straightConnector1">
            <a:avLst/>
          </a:prstGeom>
          <a:noFill/>
          <a:ln w="57150" cap="flat" cmpd="sng">
            <a:solidFill>
              <a:srgbClr val="D8D8D8"/>
            </a:solidFill>
            <a:prstDash val="dash"/>
            <a:miter lim="800000"/>
            <a:headEnd type="none" w="sm" len="sm"/>
            <a:tailEnd type="none" w="sm" len="sm"/>
          </a:ln>
        </p:spPr>
      </p:cxnSp>
      <p:cxnSp>
        <p:nvCxnSpPr>
          <p:cNvPr id="215" name="Google Shape;215;p36"/>
          <p:cNvCxnSpPr>
            <a:stCxn id="216" idx="4"/>
            <a:endCxn id="217" idx="4"/>
          </p:cNvCxnSpPr>
          <p:nvPr/>
        </p:nvCxnSpPr>
        <p:spPr>
          <a:xfrm flipH="1">
            <a:off x="3235844" y="1633475"/>
            <a:ext cx="10800" cy="2863500"/>
          </a:xfrm>
          <a:prstGeom prst="straightConnector1">
            <a:avLst/>
          </a:prstGeom>
          <a:noFill/>
          <a:ln w="57150" cap="flat" cmpd="sng">
            <a:solidFill>
              <a:srgbClr val="D8D8D8"/>
            </a:solidFill>
            <a:prstDash val="dash"/>
            <a:miter lim="800000"/>
            <a:headEnd type="none" w="sm" len="sm"/>
            <a:tailEnd type="none" w="sm" len="sm"/>
          </a:ln>
        </p:spPr>
      </p:cxnSp>
      <p:grpSp>
        <p:nvGrpSpPr>
          <p:cNvPr id="218" name="Google Shape;218;p36"/>
          <p:cNvGrpSpPr/>
          <p:nvPr/>
        </p:nvGrpSpPr>
        <p:grpSpPr>
          <a:xfrm>
            <a:off x="3592092" y="323255"/>
            <a:ext cx="816300" cy="808200"/>
            <a:chOff x="579664" y="2016579"/>
            <a:chExt cx="816300" cy="808200"/>
          </a:xfrm>
        </p:grpSpPr>
        <p:sp>
          <p:nvSpPr>
            <p:cNvPr id="219" name="Google Shape;219;p36"/>
            <p:cNvSpPr/>
            <p:nvPr/>
          </p:nvSpPr>
          <p:spPr>
            <a:xfrm>
              <a:off x="579664" y="2016579"/>
              <a:ext cx="816300" cy="808200"/>
            </a:xfrm>
            <a:prstGeom prst="ellipse">
              <a:avLst/>
            </a:prstGeom>
            <a:solidFill>
              <a:srgbClr val="BAF8FF"/>
            </a:solidFill>
            <a:ln w="19050" cap="flat" cmpd="sng">
              <a:solidFill>
                <a:srgbClr val="4454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0" name="Google Shape;220;p36"/>
            <p:cNvSpPr/>
            <p:nvPr/>
          </p:nvSpPr>
          <p:spPr>
            <a:xfrm>
              <a:off x="724917" y="2237564"/>
              <a:ext cx="525940" cy="467454"/>
            </a:xfrm>
            <a:custGeom>
              <a:avLst/>
              <a:gdLst/>
              <a:ahLst/>
              <a:cxnLst/>
              <a:rect l="l" t="t" r="r" b="b"/>
              <a:pathLst>
                <a:path w="19297" h="18251" extrusionOk="0">
                  <a:moveTo>
                    <a:pt x="18396" y="828"/>
                  </a:moveTo>
                  <a:lnTo>
                    <a:pt x="18761" y="877"/>
                  </a:lnTo>
                  <a:lnTo>
                    <a:pt x="18737" y="1242"/>
                  </a:lnTo>
                  <a:lnTo>
                    <a:pt x="18615" y="1266"/>
                  </a:lnTo>
                  <a:lnTo>
                    <a:pt x="18493" y="1315"/>
                  </a:lnTo>
                  <a:lnTo>
                    <a:pt x="18274" y="1436"/>
                  </a:lnTo>
                  <a:lnTo>
                    <a:pt x="18007" y="1582"/>
                  </a:lnTo>
                  <a:lnTo>
                    <a:pt x="17739" y="1777"/>
                  </a:lnTo>
                  <a:lnTo>
                    <a:pt x="17642" y="1850"/>
                  </a:lnTo>
                  <a:lnTo>
                    <a:pt x="17618" y="1801"/>
                  </a:lnTo>
                  <a:lnTo>
                    <a:pt x="17545" y="1704"/>
                  </a:lnTo>
                  <a:lnTo>
                    <a:pt x="17496" y="1680"/>
                  </a:lnTo>
                  <a:lnTo>
                    <a:pt x="17423" y="1655"/>
                  </a:lnTo>
                  <a:lnTo>
                    <a:pt x="17131" y="1631"/>
                  </a:lnTo>
                  <a:lnTo>
                    <a:pt x="17301" y="1509"/>
                  </a:lnTo>
                  <a:lnTo>
                    <a:pt x="17472" y="1388"/>
                  </a:lnTo>
                  <a:lnTo>
                    <a:pt x="17837" y="1144"/>
                  </a:lnTo>
                  <a:lnTo>
                    <a:pt x="18104" y="974"/>
                  </a:lnTo>
                  <a:lnTo>
                    <a:pt x="18250" y="901"/>
                  </a:lnTo>
                  <a:lnTo>
                    <a:pt x="18396" y="828"/>
                  </a:lnTo>
                  <a:close/>
                  <a:moveTo>
                    <a:pt x="18712" y="1582"/>
                  </a:moveTo>
                  <a:lnTo>
                    <a:pt x="18688" y="2385"/>
                  </a:lnTo>
                  <a:lnTo>
                    <a:pt x="18688" y="3164"/>
                  </a:lnTo>
                  <a:lnTo>
                    <a:pt x="18469" y="3334"/>
                  </a:lnTo>
                  <a:lnTo>
                    <a:pt x="18250" y="3529"/>
                  </a:lnTo>
                  <a:lnTo>
                    <a:pt x="17982" y="3748"/>
                  </a:lnTo>
                  <a:lnTo>
                    <a:pt x="17861" y="3870"/>
                  </a:lnTo>
                  <a:lnTo>
                    <a:pt x="17764" y="4016"/>
                  </a:lnTo>
                  <a:lnTo>
                    <a:pt x="17739" y="3407"/>
                  </a:lnTo>
                  <a:lnTo>
                    <a:pt x="17739" y="3334"/>
                  </a:lnTo>
                  <a:lnTo>
                    <a:pt x="17958" y="3140"/>
                  </a:lnTo>
                  <a:lnTo>
                    <a:pt x="18177" y="2945"/>
                  </a:lnTo>
                  <a:lnTo>
                    <a:pt x="18493" y="2653"/>
                  </a:lnTo>
                  <a:lnTo>
                    <a:pt x="18615" y="2531"/>
                  </a:lnTo>
                  <a:lnTo>
                    <a:pt x="18664" y="2458"/>
                  </a:lnTo>
                  <a:lnTo>
                    <a:pt x="18688" y="2361"/>
                  </a:lnTo>
                  <a:lnTo>
                    <a:pt x="18664" y="2312"/>
                  </a:lnTo>
                  <a:lnTo>
                    <a:pt x="18615" y="2288"/>
                  </a:lnTo>
                  <a:lnTo>
                    <a:pt x="18518" y="2264"/>
                  </a:lnTo>
                  <a:lnTo>
                    <a:pt x="18445" y="2288"/>
                  </a:lnTo>
                  <a:lnTo>
                    <a:pt x="18347" y="2312"/>
                  </a:lnTo>
                  <a:lnTo>
                    <a:pt x="18274" y="2385"/>
                  </a:lnTo>
                  <a:lnTo>
                    <a:pt x="18128" y="2531"/>
                  </a:lnTo>
                  <a:lnTo>
                    <a:pt x="18007" y="2653"/>
                  </a:lnTo>
                  <a:lnTo>
                    <a:pt x="17739" y="2945"/>
                  </a:lnTo>
                  <a:lnTo>
                    <a:pt x="17739" y="2531"/>
                  </a:lnTo>
                  <a:lnTo>
                    <a:pt x="17691" y="2118"/>
                  </a:lnTo>
                  <a:lnTo>
                    <a:pt x="17788" y="2069"/>
                  </a:lnTo>
                  <a:lnTo>
                    <a:pt x="18055" y="1947"/>
                  </a:lnTo>
                  <a:lnTo>
                    <a:pt x="18323" y="1777"/>
                  </a:lnTo>
                  <a:lnTo>
                    <a:pt x="18518" y="1680"/>
                  </a:lnTo>
                  <a:lnTo>
                    <a:pt x="18712" y="1582"/>
                  </a:lnTo>
                  <a:close/>
                  <a:moveTo>
                    <a:pt x="18688" y="3529"/>
                  </a:moveTo>
                  <a:lnTo>
                    <a:pt x="18688" y="3894"/>
                  </a:lnTo>
                  <a:lnTo>
                    <a:pt x="18664" y="4843"/>
                  </a:lnTo>
                  <a:lnTo>
                    <a:pt x="18639" y="4843"/>
                  </a:lnTo>
                  <a:lnTo>
                    <a:pt x="18518" y="4916"/>
                  </a:lnTo>
                  <a:lnTo>
                    <a:pt x="18396" y="5038"/>
                  </a:lnTo>
                  <a:lnTo>
                    <a:pt x="18177" y="5305"/>
                  </a:lnTo>
                  <a:lnTo>
                    <a:pt x="17982" y="5451"/>
                  </a:lnTo>
                  <a:lnTo>
                    <a:pt x="17788" y="5597"/>
                  </a:lnTo>
                  <a:lnTo>
                    <a:pt x="17788" y="5013"/>
                  </a:lnTo>
                  <a:lnTo>
                    <a:pt x="18128" y="4819"/>
                  </a:lnTo>
                  <a:lnTo>
                    <a:pt x="18274" y="4746"/>
                  </a:lnTo>
                  <a:lnTo>
                    <a:pt x="18445" y="4673"/>
                  </a:lnTo>
                  <a:lnTo>
                    <a:pt x="18591" y="4575"/>
                  </a:lnTo>
                  <a:lnTo>
                    <a:pt x="18639" y="4527"/>
                  </a:lnTo>
                  <a:lnTo>
                    <a:pt x="18664" y="4454"/>
                  </a:lnTo>
                  <a:lnTo>
                    <a:pt x="18664" y="4429"/>
                  </a:lnTo>
                  <a:lnTo>
                    <a:pt x="18639" y="4381"/>
                  </a:lnTo>
                  <a:lnTo>
                    <a:pt x="18566" y="4332"/>
                  </a:lnTo>
                  <a:lnTo>
                    <a:pt x="18420" y="4332"/>
                  </a:lnTo>
                  <a:lnTo>
                    <a:pt x="18347" y="4356"/>
                  </a:lnTo>
                  <a:lnTo>
                    <a:pt x="18177" y="4429"/>
                  </a:lnTo>
                  <a:lnTo>
                    <a:pt x="18031" y="4502"/>
                  </a:lnTo>
                  <a:lnTo>
                    <a:pt x="17788" y="4673"/>
                  </a:lnTo>
                  <a:lnTo>
                    <a:pt x="17764" y="4137"/>
                  </a:lnTo>
                  <a:lnTo>
                    <a:pt x="17958" y="4040"/>
                  </a:lnTo>
                  <a:lnTo>
                    <a:pt x="18128" y="3943"/>
                  </a:lnTo>
                  <a:lnTo>
                    <a:pt x="18445" y="3699"/>
                  </a:lnTo>
                  <a:lnTo>
                    <a:pt x="18688" y="3529"/>
                  </a:lnTo>
                  <a:close/>
                  <a:moveTo>
                    <a:pt x="18664" y="5305"/>
                  </a:moveTo>
                  <a:lnTo>
                    <a:pt x="18639" y="6011"/>
                  </a:lnTo>
                  <a:lnTo>
                    <a:pt x="18396" y="6108"/>
                  </a:lnTo>
                  <a:lnTo>
                    <a:pt x="18177" y="6230"/>
                  </a:lnTo>
                  <a:lnTo>
                    <a:pt x="17982" y="6376"/>
                  </a:lnTo>
                  <a:lnTo>
                    <a:pt x="17764" y="6522"/>
                  </a:lnTo>
                  <a:lnTo>
                    <a:pt x="17764" y="6522"/>
                  </a:lnTo>
                  <a:lnTo>
                    <a:pt x="17788" y="5865"/>
                  </a:lnTo>
                  <a:lnTo>
                    <a:pt x="17934" y="5816"/>
                  </a:lnTo>
                  <a:lnTo>
                    <a:pt x="18080" y="5743"/>
                  </a:lnTo>
                  <a:lnTo>
                    <a:pt x="18201" y="5670"/>
                  </a:lnTo>
                  <a:lnTo>
                    <a:pt x="18323" y="5597"/>
                  </a:lnTo>
                  <a:lnTo>
                    <a:pt x="18493" y="5476"/>
                  </a:lnTo>
                  <a:lnTo>
                    <a:pt x="18664" y="5305"/>
                  </a:lnTo>
                  <a:close/>
                  <a:moveTo>
                    <a:pt x="18615" y="6425"/>
                  </a:moveTo>
                  <a:lnTo>
                    <a:pt x="18615" y="6473"/>
                  </a:lnTo>
                  <a:lnTo>
                    <a:pt x="18518" y="6498"/>
                  </a:lnTo>
                  <a:lnTo>
                    <a:pt x="18420" y="6546"/>
                  </a:lnTo>
                  <a:lnTo>
                    <a:pt x="18250" y="6668"/>
                  </a:lnTo>
                  <a:lnTo>
                    <a:pt x="18104" y="6765"/>
                  </a:lnTo>
                  <a:lnTo>
                    <a:pt x="17982" y="6887"/>
                  </a:lnTo>
                  <a:lnTo>
                    <a:pt x="17739" y="7155"/>
                  </a:lnTo>
                  <a:lnTo>
                    <a:pt x="17764" y="6717"/>
                  </a:lnTo>
                  <a:lnTo>
                    <a:pt x="17982" y="6668"/>
                  </a:lnTo>
                  <a:lnTo>
                    <a:pt x="18201" y="6595"/>
                  </a:lnTo>
                  <a:lnTo>
                    <a:pt x="18615" y="6425"/>
                  </a:lnTo>
                  <a:close/>
                  <a:moveTo>
                    <a:pt x="18615" y="6838"/>
                  </a:moveTo>
                  <a:lnTo>
                    <a:pt x="18591" y="7349"/>
                  </a:lnTo>
                  <a:lnTo>
                    <a:pt x="18591" y="7666"/>
                  </a:lnTo>
                  <a:lnTo>
                    <a:pt x="18420" y="7787"/>
                  </a:lnTo>
                  <a:lnTo>
                    <a:pt x="18250" y="7909"/>
                  </a:lnTo>
                  <a:lnTo>
                    <a:pt x="17958" y="8103"/>
                  </a:lnTo>
                  <a:lnTo>
                    <a:pt x="17666" y="8322"/>
                  </a:lnTo>
                  <a:lnTo>
                    <a:pt x="17715" y="7739"/>
                  </a:lnTo>
                  <a:lnTo>
                    <a:pt x="17739" y="7349"/>
                  </a:lnTo>
                  <a:lnTo>
                    <a:pt x="18080" y="7155"/>
                  </a:lnTo>
                  <a:lnTo>
                    <a:pt x="18420" y="6960"/>
                  </a:lnTo>
                  <a:lnTo>
                    <a:pt x="18615" y="6838"/>
                  </a:lnTo>
                  <a:close/>
                  <a:moveTo>
                    <a:pt x="18566" y="8103"/>
                  </a:moveTo>
                  <a:lnTo>
                    <a:pt x="18542" y="8420"/>
                  </a:lnTo>
                  <a:lnTo>
                    <a:pt x="18420" y="8493"/>
                  </a:lnTo>
                  <a:lnTo>
                    <a:pt x="18274" y="8566"/>
                  </a:lnTo>
                  <a:lnTo>
                    <a:pt x="18055" y="8785"/>
                  </a:lnTo>
                  <a:lnTo>
                    <a:pt x="17812" y="9004"/>
                  </a:lnTo>
                  <a:lnTo>
                    <a:pt x="17593" y="9247"/>
                  </a:lnTo>
                  <a:lnTo>
                    <a:pt x="17642" y="8566"/>
                  </a:lnTo>
                  <a:lnTo>
                    <a:pt x="18031" y="8395"/>
                  </a:lnTo>
                  <a:lnTo>
                    <a:pt x="18420" y="8201"/>
                  </a:lnTo>
                  <a:lnTo>
                    <a:pt x="18566" y="8103"/>
                  </a:lnTo>
                  <a:close/>
                  <a:moveTo>
                    <a:pt x="18542" y="8809"/>
                  </a:moveTo>
                  <a:lnTo>
                    <a:pt x="18542" y="9077"/>
                  </a:lnTo>
                  <a:lnTo>
                    <a:pt x="18299" y="9271"/>
                  </a:lnTo>
                  <a:lnTo>
                    <a:pt x="17934" y="9588"/>
                  </a:lnTo>
                  <a:lnTo>
                    <a:pt x="17593" y="9928"/>
                  </a:lnTo>
                  <a:lnTo>
                    <a:pt x="17569" y="9953"/>
                  </a:lnTo>
                  <a:lnTo>
                    <a:pt x="17569" y="9977"/>
                  </a:lnTo>
                  <a:lnTo>
                    <a:pt x="17593" y="10001"/>
                  </a:lnTo>
                  <a:lnTo>
                    <a:pt x="17642" y="10001"/>
                  </a:lnTo>
                  <a:lnTo>
                    <a:pt x="18080" y="9831"/>
                  </a:lnTo>
                  <a:lnTo>
                    <a:pt x="18274" y="9709"/>
                  </a:lnTo>
                  <a:lnTo>
                    <a:pt x="18493" y="9588"/>
                  </a:lnTo>
                  <a:lnTo>
                    <a:pt x="18518" y="9563"/>
                  </a:lnTo>
                  <a:lnTo>
                    <a:pt x="18518" y="9977"/>
                  </a:lnTo>
                  <a:lnTo>
                    <a:pt x="18396" y="10026"/>
                  </a:lnTo>
                  <a:lnTo>
                    <a:pt x="18274" y="10074"/>
                  </a:lnTo>
                  <a:lnTo>
                    <a:pt x="18080" y="10220"/>
                  </a:lnTo>
                  <a:lnTo>
                    <a:pt x="17788" y="10464"/>
                  </a:lnTo>
                  <a:lnTo>
                    <a:pt x="17520" y="10731"/>
                  </a:lnTo>
                  <a:lnTo>
                    <a:pt x="17520" y="10245"/>
                  </a:lnTo>
                  <a:lnTo>
                    <a:pt x="17569" y="9490"/>
                  </a:lnTo>
                  <a:lnTo>
                    <a:pt x="17837" y="9344"/>
                  </a:lnTo>
                  <a:lnTo>
                    <a:pt x="18104" y="9150"/>
                  </a:lnTo>
                  <a:lnTo>
                    <a:pt x="18274" y="8979"/>
                  </a:lnTo>
                  <a:lnTo>
                    <a:pt x="18469" y="8833"/>
                  </a:lnTo>
                  <a:lnTo>
                    <a:pt x="18542" y="8809"/>
                  </a:lnTo>
                  <a:close/>
                  <a:moveTo>
                    <a:pt x="18518" y="10342"/>
                  </a:moveTo>
                  <a:lnTo>
                    <a:pt x="18518" y="10975"/>
                  </a:lnTo>
                  <a:lnTo>
                    <a:pt x="18347" y="11096"/>
                  </a:lnTo>
                  <a:lnTo>
                    <a:pt x="18201" y="11194"/>
                  </a:lnTo>
                  <a:lnTo>
                    <a:pt x="17861" y="11486"/>
                  </a:lnTo>
                  <a:lnTo>
                    <a:pt x="17715" y="11632"/>
                  </a:lnTo>
                  <a:lnTo>
                    <a:pt x="17569" y="11802"/>
                  </a:lnTo>
                  <a:lnTo>
                    <a:pt x="17545" y="11559"/>
                  </a:lnTo>
                  <a:lnTo>
                    <a:pt x="17520" y="11048"/>
                  </a:lnTo>
                  <a:lnTo>
                    <a:pt x="17691" y="10975"/>
                  </a:lnTo>
                  <a:lnTo>
                    <a:pt x="17837" y="10877"/>
                  </a:lnTo>
                  <a:lnTo>
                    <a:pt x="18128" y="10634"/>
                  </a:lnTo>
                  <a:lnTo>
                    <a:pt x="18518" y="10342"/>
                  </a:lnTo>
                  <a:close/>
                  <a:moveTo>
                    <a:pt x="18518" y="11413"/>
                  </a:moveTo>
                  <a:lnTo>
                    <a:pt x="18542" y="11802"/>
                  </a:lnTo>
                  <a:lnTo>
                    <a:pt x="18347" y="11899"/>
                  </a:lnTo>
                  <a:lnTo>
                    <a:pt x="18177" y="12021"/>
                  </a:lnTo>
                  <a:lnTo>
                    <a:pt x="17837" y="12289"/>
                  </a:lnTo>
                  <a:lnTo>
                    <a:pt x="17764" y="12240"/>
                  </a:lnTo>
                  <a:lnTo>
                    <a:pt x="17642" y="12240"/>
                  </a:lnTo>
                  <a:lnTo>
                    <a:pt x="17593" y="12021"/>
                  </a:lnTo>
                  <a:lnTo>
                    <a:pt x="18299" y="11559"/>
                  </a:lnTo>
                  <a:lnTo>
                    <a:pt x="18518" y="11413"/>
                  </a:lnTo>
                  <a:close/>
                  <a:moveTo>
                    <a:pt x="2093" y="1899"/>
                  </a:moveTo>
                  <a:lnTo>
                    <a:pt x="2385" y="1972"/>
                  </a:lnTo>
                  <a:lnTo>
                    <a:pt x="2702" y="1996"/>
                  </a:lnTo>
                  <a:lnTo>
                    <a:pt x="3334" y="2045"/>
                  </a:lnTo>
                  <a:lnTo>
                    <a:pt x="4356" y="2093"/>
                  </a:lnTo>
                  <a:lnTo>
                    <a:pt x="5354" y="2118"/>
                  </a:lnTo>
                  <a:lnTo>
                    <a:pt x="6376" y="2118"/>
                  </a:lnTo>
                  <a:lnTo>
                    <a:pt x="7398" y="2093"/>
                  </a:lnTo>
                  <a:lnTo>
                    <a:pt x="9466" y="2020"/>
                  </a:lnTo>
                  <a:lnTo>
                    <a:pt x="11413" y="1972"/>
                  </a:lnTo>
                  <a:lnTo>
                    <a:pt x="13359" y="1947"/>
                  </a:lnTo>
                  <a:lnTo>
                    <a:pt x="14357" y="1947"/>
                  </a:lnTo>
                  <a:lnTo>
                    <a:pt x="15330" y="1996"/>
                  </a:lnTo>
                  <a:lnTo>
                    <a:pt x="16304" y="2045"/>
                  </a:lnTo>
                  <a:lnTo>
                    <a:pt x="17277" y="2142"/>
                  </a:lnTo>
                  <a:lnTo>
                    <a:pt x="17253" y="2483"/>
                  </a:lnTo>
                  <a:lnTo>
                    <a:pt x="17228" y="2823"/>
                  </a:lnTo>
                  <a:lnTo>
                    <a:pt x="17228" y="3529"/>
                  </a:lnTo>
                  <a:lnTo>
                    <a:pt x="17277" y="4210"/>
                  </a:lnTo>
                  <a:lnTo>
                    <a:pt x="17301" y="4892"/>
                  </a:lnTo>
                  <a:lnTo>
                    <a:pt x="17301" y="5646"/>
                  </a:lnTo>
                  <a:lnTo>
                    <a:pt x="17277" y="6376"/>
                  </a:lnTo>
                  <a:lnTo>
                    <a:pt x="17180" y="7885"/>
                  </a:lnTo>
                  <a:lnTo>
                    <a:pt x="17082" y="9125"/>
                  </a:lnTo>
                  <a:lnTo>
                    <a:pt x="17034" y="9758"/>
                  </a:lnTo>
                  <a:lnTo>
                    <a:pt x="17009" y="10391"/>
                  </a:lnTo>
                  <a:lnTo>
                    <a:pt x="16985" y="10829"/>
                  </a:lnTo>
                  <a:lnTo>
                    <a:pt x="16961" y="11291"/>
                  </a:lnTo>
                  <a:lnTo>
                    <a:pt x="16985" y="11778"/>
                  </a:lnTo>
                  <a:lnTo>
                    <a:pt x="17009" y="12021"/>
                  </a:lnTo>
                  <a:lnTo>
                    <a:pt x="17058" y="12240"/>
                  </a:lnTo>
                  <a:lnTo>
                    <a:pt x="9539" y="12240"/>
                  </a:lnTo>
                  <a:lnTo>
                    <a:pt x="8566" y="12264"/>
                  </a:lnTo>
                  <a:lnTo>
                    <a:pt x="7568" y="12289"/>
                  </a:lnTo>
                  <a:lnTo>
                    <a:pt x="5622" y="12386"/>
                  </a:lnTo>
                  <a:lnTo>
                    <a:pt x="5086" y="12410"/>
                  </a:lnTo>
                  <a:lnTo>
                    <a:pt x="4551" y="12410"/>
                  </a:lnTo>
                  <a:lnTo>
                    <a:pt x="4040" y="12362"/>
                  </a:lnTo>
                  <a:lnTo>
                    <a:pt x="3529" y="12313"/>
                  </a:lnTo>
                  <a:lnTo>
                    <a:pt x="2994" y="12216"/>
                  </a:lnTo>
                  <a:lnTo>
                    <a:pt x="2702" y="12191"/>
                  </a:lnTo>
                  <a:lnTo>
                    <a:pt x="2434" y="12216"/>
                  </a:lnTo>
                  <a:lnTo>
                    <a:pt x="2385" y="11997"/>
                  </a:lnTo>
                  <a:lnTo>
                    <a:pt x="2361" y="11753"/>
                  </a:lnTo>
                  <a:lnTo>
                    <a:pt x="2337" y="11267"/>
                  </a:lnTo>
                  <a:lnTo>
                    <a:pt x="2361" y="10318"/>
                  </a:lnTo>
                  <a:lnTo>
                    <a:pt x="2361" y="9661"/>
                  </a:lnTo>
                  <a:lnTo>
                    <a:pt x="2337" y="8979"/>
                  </a:lnTo>
                  <a:lnTo>
                    <a:pt x="2312" y="7666"/>
                  </a:lnTo>
                  <a:lnTo>
                    <a:pt x="2312" y="6887"/>
                  </a:lnTo>
                  <a:lnTo>
                    <a:pt x="2288" y="6084"/>
                  </a:lnTo>
                  <a:lnTo>
                    <a:pt x="2239" y="4527"/>
                  </a:lnTo>
                  <a:lnTo>
                    <a:pt x="2215" y="2896"/>
                  </a:lnTo>
                  <a:lnTo>
                    <a:pt x="2215" y="2385"/>
                  </a:lnTo>
                  <a:lnTo>
                    <a:pt x="2166" y="2118"/>
                  </a:lnTo>
                  <a:lnTo>
                    <a:pt x="2142" y="2020"/>
                  </a:lnTo>
                  <a:lnTo>
                    <a:pt x="2093" y="1899"/>
                  </a:lnTo>
                  <a:close/>
                  <a:moveTo>
                    <a:pt x="18566" y="12118"/>
                  </a:moveTo>
                  <a:lnTo>
                    <a:pt x="18591" y="12264"/>
                  </a:lnTo>
                  <a:lnTo>
                    <a:pt x="18420" y="12313"/>
                  </a:lnTo>
                  <a:lnTo>
                    <a:pt x="18274" y="12410"/>
                  </a:lnTo>
                  <a:lnTo>
                    <a:pt x="17958" y="12581"/>
                  </a:lnTo>
                  <a:lnTo>
                    <a:pt x="17885" y="12629"/>
                  </a:lnTo>
                  <a:lnTo>
                    <a:pt x="17909" y="12532"/>
                  </a:lnTo>
                  <a:lnTo>
                    <a:pt x="17909" y="12435"/>
                  </a:lnTo>
                  <a:lnTo>
                    <a:pt x="18250" y="12264"/>
                  </a:lnTo>
                  <a:lnTo>
                    <a:pt x="18566" y="12118"/>
                  </a:lnTo>
                  <a:close/>
                  <a:moveTo>
                    <a:pt x="8761" y="512"/>
                  </a:moveTo>
                  <a:lnTo>
                    <a:pt x="10318" y="585"/>
                  </a:lnTo>
                  <a:lnTo>
                    <a:pt x="13432" y="755"/>
                  </a:lnTo>
                  <a:lnTo>
                    <a:pt x="14138" y="779"/>
                  </a:lnTo>
                  <a:lnTo>
                    <a:pt x="14844" y="804"/>
                  </a:lnTo>
                  <a:lnTo>
                    <a:pt x="16279" y="779"/>
                  </a:lnTo>
                  <a:lnTo>
                    <a:pt x="17034" y="755"/>
                  </a:lnTo>
                  <a:lnTo>
                    <a:pt x="17034" y="755"/>
                  </a:lnTo>
                  <a:lnTo>
                    <a:pt x="16912" y="852"/>
                  </a:lnTo>
                  <a:lnTo>
                    <a:pt x="16790" y="950"/>
                  </a:lnTo>
                  <a:lnTo>
                    <a:pt x="16790" y="998"/>
                  </a:lnTo>
                  <a:lnTo>
                    <a:pt x="16790" y="1023"/>
                  </a:lnTo>
                  <a:lnTo>
                    <a:pt x="16815" y="1047"/>
                  </a:lnTo>
                  <a:lnTo>
                    <a:pt x="16863" y="1047"/>
                  </a:lnTo>
                  <a:lnTo>
                    <a:pt x="17131" y="901"/>
                  </a:lnTo>
                  <a:lnTo>
                    <a:pt x="17399" y="755"/>
                  </a:lnTo>
                  <a:lnTo>
                    <a:pt x="17837" y="779"/>
                  </a:lnTo>
                  <a:lnTo>
                    <a:pt x="17593" y="925"/>
                  </a:lnTo>
                  <a:lnTo>
                    <a:pt x="17399" y="1071"/>
                  </a:lnTo>
                  <a:lnTo>
                    <a:pt x="17228" y="1217"/>
                  </a:lnTo>
                  <a:lnTo>
                    <a:pt x="17082" y="1412"/>
                  </a:lnTo>
                  <a:lnTo>
                    <a:pt x="17034" y="1509"/>
                  </a:lnTo>
                  <a:lnTo>
                    <a:pt x="17009" y="1631"/>
                  </a:lnTo>
                  <a:lnTo>
                    <a:pt x="16060" y="1558"/>
                  </a:lnTo>
                  <a:lnTo>
                    <a:pt x="15111" y="1509"/>
                  </a:lnTo>
                  <a:lnTo>
                    <a:pt x="14162" y="1461"/>
                  </a:lnTo>
                  <a:lnTo>
                    <a:pt x="13238" y="1461"/>
                  </a:lnTo>
                  <a:lnTo>
                    <a:pt x="11340" y="1485"/>
                  </a:lnTo>
                  <a:lnTo>
                    <a:pt x="9466" y="1558"/>
                  </a:lnTo>
                  <a:lnTo>
                    <a:pt x="7495" y="1631"/>
                  </a:lnTo>
                  <a:lnTo>
                    <a:pt x="5549" y="1655"/>
                  </a:lnTo>
                  <a:lnTo>
                    <a:pt x="4527" y="1631"/>
                  </a:lnTo>
                  <a:lnTo>
                    <a:pt x="3505" y="1607"/>
                  </a:lnTo>
                  <a:lnTo>
                    <a:pt x="3140" y="1558"/>
                  </a:lnTo>
                  <a:lnTo>
                    <a:pt x="2726" y="1509"/>
                  </a:lnTo>
                  <a:lnTo>
                    <a:pt x="2312" y="1509"/>
                  </a:lnTo>
                  <a:lnTo>
                    <a:pt x="2118" y="1534"/>
                  </a:lnTo>
                  <a:lnTo>
                    <a:pt x="1948" y="1582"/>
                  </a:lnTo>
                  <a:lnTo>
                    <a:pt x="1899" y="1607"/>
                  </a:lnTo>
                  <a:lnTo>
                    <a:pt x="1850" y="1631"/>
                  </a:lnTo>
                  <a:lnTo>
                    <a:pt x="1850" y="1704"/>
                  </a:lnTo>
                  <a:lnTo>
                    <a:pt x="1850" y="1777"/>
                  </a:lnTo>
                  <a:lnTo>
                    <a:pt x="1899" y="1826"/>
                  </a:lnTo>
                  <a:lnTo>
                    <a:pt x="1850" y="1947"/>
                  </a:lnTo>
                  <a:lnTo>
                    <a:pt x="1802" y="2069"/>
                  </a:lnTo>
                  <a:lnTo>
                    <a:pt x="1777" y="2215"/>
                  </a:lnTo>
                  <a:lnTo>
                    <a:pt x="1753" y="2337"/>
                  </a:lnTo>
                  <a:lnTo>
                    <a:pt x="1753" y="2604"/>
                  </a:lnTo>
                  <a:lnTo>
                    <a:pt x="1753" y="2896"/>
                  </a:lnTo>
                  <a:lnTo>
                    <a:pt x="1753" y="4527"/>
                  </a:lnTo>
                  <a:lnTo>
                    <a:pt x="1802" y="6181"/>
                  </a:lnTo>
                  <a:lnTo>
                    <a:pt x="1826" y="7009"/>
                  </a:lnTo>
                  <a:lnTo>
                    <a:pt x="1826" y="7836"/>
                  </a:lnTo>
                  <a:lnTo>
                    <a:pt x="1875" y="9223"/>
                  </a:lnTo>
                  <a:lnTo>
                    <a:pt x="1875" y="9904"/>
                  </a:lnTo>
                  <a:lnTo>
                    <a:pt x="1875" y="10585"/>
                  </a:lnTo>
                  <a:lnTo>
                    <a:pt x="1850" y="11048"/>
                  </a:lnTo>
                  <a:lnTo>
                    <a:pt x="1826" y="11583"/>
                  </a:lnTo>
                  <a:lnTo>
                    <a:pt x="1826" y="11851"/>
                  </a:lnTo>
                  <a:lnTo>
                    <a:pt x="1875" y="12094"/>
                  </a:lnTo>
                  <a:lnTo>
                    <a:pt x="1948" y="12337"/>
                  </a:lnTo>
                  <a:lnTo>
                    <a:pt x="2045" y="12532"/>
                  </a:lnTo>
                  <a:lnTo>
                    <a:pt x="2118" y="12605"/>
                  </a:lnTo>
                  <a:lnTo>
                    <a:pt x="2215" y="12654"/>
                  </a:lnTo>
                  <a:lnTo>
                    <a:pt x="2312" y="12629"/>
                  </a:lnTo>
                  <a:lnTo>
                    <a:pt x="2385" y="12581"/>
                  </a:lnTo>
                  <a:lnTo>
                    <a:pt x="2677" y="12654"/>
                  </a:lnTo>
                  <a:lnTo>
                    <a:pt x="2969" y="12678"/>
                  </a:lnTo>
                  <a:lnTo>
                    <a:pt x="3553" y="12775"/>
                  </a:lnTo>
                  <a:lnTo>
                    <a:pt x="4040" y="12824"/>
                  </a:lnTo>
                  <a:lnTo>
                    <a:pt x="4502" y="12873"/>
                  </a:lnTo>
                  <a:lnTo>
                    <a:pt x="5427" y="12873"/>
                  </a:lnTo>
                  <a:lnTo>
                    <a:pt x="6449" y="12848"/>
                  </a:lnTo>
                  <a:lnTo>
                    <a:pt x="7495" y="12800"/>
                  </a:lnTo>
                  <a:lnTo>
                    <a:pt x="8517" y="12751"/>
                  </a:lnTo>
                  <a:lnTo>
                    <a:pt x="9539" y="12727"/>
                  </a:lnTo>
                  <a:lnTo>
                    <a:pt x="17277" y="12727"/>
                  </a:lnTo>
                  <a:lnTo>
                    <a:pt x="17350" y="12775"/>
                  </a:lnTo>
                  <a:lnTo>
                    <a:pt x="17496" y="12775"/>
                  </a:lnTo>
                  <a:lnTo>
                    <a:pt x="17569" y="12727"/>
                  </a:lnTo>
                  <a:lnTo>
                    <a:pt x="17715" y="12727"/>
                  </a:lnTo>
                  <a:lnTo>
                    <a:pt x="17569" y="12824"/>
                  </a:lnTo>
                  <a:lnTo>
                    <a:pt x="17423" y="12946"/>
                  </a:lnTo>
                  <a:lnTo>
                    <a:pt x="17301" y="13092"/>
                  </a:lnTo>
                  <a:lnTo>
                    <a:pt x="17180" y="13238"/>
                  </a:lnTo>
                  <a:lnTo>
                    <a:pt x="17180" y="13262"/>
                  </a:lnTo>
                  <a:lnTo>
                    <a:pt x="17180" y="13286"/>
                  </a:lnTo>
                  <a:lnTo>
                    <a:pt x="17204" y="13311"/>
                  </a:lnTo>
                  <a:lnTo>
                    <a:pt x="17253" y="13311"/>
                  </a:lnTo>
                  <a:lnTo>
                    <a:pt x="17472" y="13262"/>
                  </a:lnTo>
                  <a:lnTo>
                    <a:pt x="17666" y="13189"/>
                  </a:lnTo>
                  <a:lnTo>
                    <a:pt x="18055" y="12994"/>
                  </a:lnTo>
                  <a:lnTo>
                    <a:pt x="18347" y="12848"/>
                  </a:lnTo>
                  <a:lnTo>
                    <a:pt x="18615" y="12727"/>
                  </a:lnTo>
                  <a:lnTo>
                    <a:pt x="18664" y="12946"/>
                  </a:lnTo>
                  <a:lnTo>
                    <a:pt x="18396" y="13092"/>
                  </a:lnTo>
                  <a:lnTo>
                    <a:pt x="17982" y="13335"/>
                  </a:lnTo>
                  <a:lnTo>
                    <a:pt x="17593" y="13603"/>
                  </a:lnTo>
                  <a:lnTo>
                    <a:pt x="17545" y="13627"/>
                  </a:lnTo>
                  <a:lnTo>
                    <a:pt x="17545" y="13676"/>
                  </a:lnTo>
                  <a:lnTo>
                    <a:pt x="17569" y="13700"/>
                  </a:lnTo>
                  <a:lnTo>
                    <a:pt x="17618" y="13724"/>
                  </a:lnTo>
                  <a:lnTo>
                    <a:pt x="17861" y="13700"/>
                  </a:lnTo>
                  <a:lnTo>
                    <a:pt x="18080" y="13651"/>
                  </a:lnTo>
                  <a:lnTo>
                    <a:pt x="18274" y="13578"/>
                  </a:lnTo>
                  <a:lnTo>
                    <a:pt x="18493" y="13457"/>
                  </a:lnTo>
                  <a:lnTo>
                    <a:pt x="18712" y="13335"/>
                  </a:lnTo>
                  <a:lnTo>
                    <a:pt x="18785" y="13724"/>
                  </a:lnTo>
                  <a:lnTo>
                    <a:pt x="18250" y="13773"/>
                  </a:lnTo>
                  <a:lnTo>
                    <a:pt x="17739" y="13797"/>
                  </a:lnTo>
                  <a:lnTo>
                    <a:pt x="17204" y="13773"/>
                  </a:lnTo>
                  <a:lnTo>
                    <a:pt x="16669" y="13724"/>
                  </a:lnTo>
                  <a:lnTo>
                    <a:pt x="15622" y="13603"/>
                  </a:lnTo>
                  <a:lnTo>
                    <a:pt x="15087" y="13554"/>
                  </a:lnTo>
                  <a:lnTo>
                    <a:pt x="14576" y="13530"/>
                  </a:lnTo>
                  <a:lnTo>
                    <a:pt x="12118" y="13530"/>
                  </a:lnTo>
                  <a:lnTo>
                    <a:pt x="9661" y="13554"/>
                  </a:lnTo>
                  <a:lnTo>
                    <a:pt x="8469" y="13578"/>
                  </a:lnTo>
                  <a:lnTo>
                    <a:pt x="7301" y="13627"/>
                  </a:lnTo>
                  <a:lnTo>
                    <a:pt x="4916" y="13773"/>
                  </a:lnTo>
                  <a:lnTo>
                    <a:pt x="3772" y="13822"/>
                  </a:lnTo>
                  <a:lnTo>
                    <a:pt x="2629" y="13846"/>
                  </a:lnTo>
                  <a:lnTo>
                    <a:pt x="2020" y="13822"/>
                  </a:lnTo>
                  <a:lnTo>
                    <a:pt x="1412" y="13797"/>
                  </a:lnTo>
                  <a:lnTo>
                    <a:pt x="1145" y="13773"/>
                  </a:lnTo>
                  <a:lnTo>
                    <a:pt x="853" y="13749"/>
                  </a:lnTo>
                  <a:lnTo>
                    <a:pt x="853" y="13724"/>
                  </a:lnTo>
                  <a:lnTo>
                    <a:pt x="731" y="13408"/>
                  </a:lnTo>
                  <a:lnTo>
                    <a:pt x="658" y="13092"/>
                  </a:lnTo>
                  <a:lnTo>
                    <a:pt x="585" y="12775"/>
                  </a:lnTo>
                  <a:lnTo>
                    <a:pt x="561" y="12435"/>
                  </a:lnTo>
                  <a:lnTo>
                    <a:pt x="561" y="11753"/>
                  </a:lnTo>
                  <a:lnTo>
                    <a:pt x="561" y="11121"/>
                  </a:lnTo>
                  <a:lnTo>
                    <a:pt x="561" y="9320"/>
                  </a:lnTo>
                  <a:lnTo>
                    <a:pt x="561" y="8420"/>
                  </a:lnTo>
                  <a:lnTo>
                    <a:pt x="585" y="7495"/>
                  </a:lnTo>
                  <a:lnTo>
                    <a:pt x="658" y="5792"/>
                  </a:lnTo>
                  <a:lnTo>
                    <a:pt x="731" y="4064"/>
                  </a:lnTo>
                  <a:lnTo>
                    <a:pt x="755" y="3188"/>
                  </a:lnTo>
                  <a:lnTo>
                    <a:pt x="755" y="2337"/>
                  </a:lnTo>
                  <a:lnTo>
                    <a:pt x="731" y="1485"/>
                  </a:lnTo>
                  <a:lnTo>
                    <a:pt x="707" y="609"/>
                  </a:lnTo>
                  <a:lnTo>
                    <a:pt x="804" y="682"/>
                  </a:lnTo>
                  <a:lnTo>
                    <a:pt x="950" y="755"/>
                  </a:lnTo>
                  <a:lnTo>
                    <a:pt x="1072" y="804"/>
                  </a:lnTo>
                  <a:lnTo>
                    <a:pt x="1242" y="852"/>
                  </a:lnTo>
                  <a:lnTo>
                    <a:pt x="1583" y="901"/>
                  </a:lnTo>
                  <a:lnTo>
                    <a:pt x="1948" y="925"/>
                  </a:lnTo>
                  <a:lnTo>
                    <a:pt x="2312" y="901"/>
                  </a:lnTo>
                  <a:lnTo>
                    <a:pt x="2653" y="901"/>
                  </a:lnTo>
                  <a:lnTo>
                    <a:pt x="3164" y="852"/>
                  </a:lnTo>
                  <a:lnTo>
                    <a:pt x="4162" y="755"/>
                  </a:lnTo>
                  <a:lnTo>
                    <a:pt x="5184" y="633"/>
                  </a:lnTo>
                  <a:lnTo>
                    <a:pt x="6181" y="560"/>
                  </a:lnTo>
                  <a:lnTo>
                    <a:pt x="6692" y="512"/>
                  </a:lnTo>
                  <a:close/>
                  <a:moveTo>
                    <a:pt x="11096" y="14016"/>
                  </a:moveTo>
                  <a:lnTo>
                    <a:pt x="11096" y="14187"/>
                  </a:lnTo>
                  <a:lnTo>
                    <a:pt x="10926" y="14260"/>
                  </a:lnTo>
                  <a:lnTo>
                    <a:pt x="10780" y="14357"/>
                  </a:lnTo>
                  <a:lnTo>
                    <a:pt x="10488" y="14552"/>
                  </a:lnTo>
                  <a:lnTo>
                    <a:pt x="10293" y="14698"/>
                  </a:lnTo>
                  <a:lnTo>
                    <a:pt x="10123" y="14868"/>
                  </a:lnTo>
                  <a:lnTo>
                    <a:pt x="9953" y="15038"/>
                  </a:lnTo>
                  <a:lnTo>
                    <a:pt x="9807" y="15233"/>
                  </a:lnTo>
                  <a:lnTo>
                    <a:pt x="9807" y="15282"/>
                  </a:lnTo>
                  <a:lnTo>
                    <a:pt x="9831" y="15330"/>
                  </a:lnTo>
                  <a:lnTo>
                    <a:pt x="9856" y="15379"/>
                  </a:lnTo>
                  <a:lnTo>
                    <a:pt x="9929" y="15379"/>
                  </a:lnTo>
                  <a:lnTo>
                    <a:pt x="10099" y="15282"/>
                  </a:lnTo>
                  <a:lnTo>
                    <a:pt x="10245" y="15184"/>
                  </a:lnTo>
                  <a:lnTo>
                    <a:pt x="10537" y="14941"/>
                  </a:lnTo>
                  <a:lnTo>
                    <a:pt x="10804" y="14771"/>
                  </a:lnTo>
                  <a:lnTo>
                    <a:pt x="11072" y="14600"/>
                  </a:lnTo>
                  <a:lnTo>
                    <a:pt x="11072" y="14600"/>
                  </a:lnTo>
                  <a:lnTo>
                    <a:pt x="11048" y="15087"/>
                  </a:lnTo>
                  <a:lnTo>
                    <a:pt x="10926" y="15136"/>
                  </a:lnTo>
                  <a:lnTo>
                    <a:pt x="10804" y="15209"/>
                  </a:lnTo>
                  <a:lnTo>
                    <a:pt x="10585" y="15330"/>
                  </a:lnTo>
                  <a:lnTo>
                    <a:pt x="10439" y="15403"/>
                  </a:lnTo>
                  <a:lnTo>
                    <a:pt x="10269" y="15525"/>
                  </a:lnTo>
                  <a:lnTo>
                    <a:pt x="10123" y="15647"/>
                  </a:lnTo>
                  <a:lnTo>
                    <a:pt x="10074" y="15695"/>
                  </a:lnTo>
                  <a:lnTo>
                    <a:pt x="10050" y="15793"/>
                  </a:lnTo>
                  <a:lnTo>
                    <a:pt x="10050" y="15817"/>
                  </a:lnTo>
                  <a:lnTo>
                    <a:pt x="10074" y="15841"/>
                  </a:lnTo>
                  <a:lnTo>
                    <a:pt x="10245" y="15841"/>
                  </a:lnTo>
                  <a:lnTo>
                    <a:pt x="10391" y="15817"/>
                  </a:lnTo>
                  <a:lnTo>
                    <a:pt x="10683" y="15671"/>
                  </a:lnTo>
                  <a:lnTo>
                    <a:pt x="11023" y="15501"/>
                  </a:lnTo>
                  <a:lnTo>
                    <a:pt x="10999" y="15841"/>
                  </a:lnTo>
                  <a:lnTo>
                    <a:pt x="10756" y="15987"/>
                  </a:lnTo>
                  <a:lnTo>
                    <a:pt x="10610" y="16085"/>
                  </a:lnTo>
                  <a:lnTo>
                    <a:pt x="10464" y="16206"/>
                  </a:lnTo>
                  <a:lnTo>
                    <a:pt x="10342" y="16352"/>
                  </a:lnTo>
                  <a:lnTo>
                    <a:pt x="10196" y="16474"/>
                  </a:lnTo>
                  <a:lnTo>
                    <a:pt x="10172" y="16498"/>
                  </a:lnTo>
                  <a:lnTo>
                    <a:pt x="10172" y="16522"/>
                  </a:lnTo>
                  <a:lnTo>
                    <a:pt x="10196" y="16547"/>
                  </a:lnTo>
                  <a:lnTo>
                    <a:pt x="10245" y="16547"/>
                  </a:lnTo>
                  <a:lnTo>
                    <a:pt x="10537" y="16425"/>
                  </a:lnTo>
                  <a:lnTo>
                    <a:pt x="10804" y="16303"/>
                  </a:lnTo>
                  <a:lnTo>
                    <a:pt x="10975" y="16230"/>
                  </a:lnTo>
                  <a:lnTo>
                    <a:pt x="10975" y="16449"/>
                  </a:lnTo>
                  <a:lnTo>
                    <a:pt x="10902" y="16474"/>
                  </a:lnTo>
                  <a:lnTo>
                    <a:pt x="10756" y="16547"/>
                  </a:lnTo>
                  <a:lnTo>
                    <a:pt x="10634" y="16620"/>
                  </a:lnTo>
                  <a:lnTo>
                    <a:pt x="10415" y="16814"/>
                  </a:lnTo>
                  <a:lnTo>
                    <a:pt x="10391" y="16863"/>
                  </a:lnTo>
                  <a:lnTo>
                    <a:pt x="10391" y="16887"/>
                  </a:lnTo>
                  <a:lnTo>
                    <a:pt x="10391" y="16960"/>
                  </a:lnTo>
                  <a:lnTo>
                    <a:pt x="10464" y="16985"/>
                  </a:lnTo>
                  <a:lnTo>
                    <a:pt x="10537" y="16985"/>
                  </a:lnTo>
                  <a:lnTo>
                    <a:pt x="10780" y="16887"/>
                  </a:lnTo>
                  <a:lnTo>
                    <a:pt x="11023" y="16790"/>
                  </a:lnTo>
                  <a:lnTo>
                    <a:pt x="11048" y="16887"/>
                  </a:lnTo>
                  <a:lnTo>
                    <a:pt x="10926" y="16960"/>
                  </a:lnTo>
                  <a:lnTo>
                    <a:pt x="10829" y="17058"/>
                  </a:lnTo>
                  <a:lnTo>
                    <a:pt x="10585" y="17252"/>
                  </a:lnTo>
                  <a:lnTo>
                    <a:pt x="10561" y="17277"/>
                  </a:lnTo>
                  <a:lnTo>
                    <a:pt x="10561" y="17301"/>
                  </a:lnTo>
                  <a:lnTo>
                    <a:pt x="10585" y="17325"/>
                  </a:lnTo>
                  <a:lnTo>
                    <a:pt x="10610" y="17325"/>
                  </a:lnTo>
                  <a:lnTo>
                    <a:pt x="10780" y="17301"/>
                  </a:lnTo>
                  <a:lnTo>
                    <a:pt x="10950" y="17252"/>
                  </a:lnTo>
                  <a:lnTo>
                    <a:pt x="11096" y="17179"/>
                  </a:lnTo>
                  <a:lnTo>
                    <a:pt x="11242" y="17082"/>
                  </a:lnTo>
                  <a:lnTo>
                    <a:pt x="11388" y="17155"/>
                  </a:lnTo>
                  <a:lnTo>
                    <a:pt x="11534" y="17179"/>
                  </a:lnTo>
                  <a:lnTo>
                    <a:pt x="11705" y="17204"/>
                  </a:lnTo>
                  <a:lnTo>
                    <a:pt x="11875" y="17204"/>
                  </a:lnTo>
                  <a:lnTo>
                    <a:pt x="12216" y="17179"/>
                  </a:lnTo>
                  <a:lnTo>
                    <a:pt x="12508" y="17155"/>
                  </a:lnTo>
                  <a:lnTo>
                    <a:pt x="12897" y="17179"/>
                  </a:lnTo>
                  <a:lnTo>
                    <a:pt x="13067" y="17179"/>
                  </a:lnTo>
                  <a:lnTo>
                    <a:pt x="13262" y="17228"/>
                  </a:lnTo>
                  <a:lnTo>
                    <a:pt x="13432" y="17277"/>
                  </a:lnTo>
                  <a:lnTo>
                    <a:pt x="13554" y="17374"/>
                  </a:lnTo>
                  <a:lnTo>
                    <a:pt x="13676" y="17496"/>
                  </a:lnTo>
                  <a:lnTo>
                    <a:pt x="13773" y="17617"/>
                  </a:lnTo>
                  <a:lnTo>
                    <a:pt x="13530" y="17593"/>
                  </a:lnTo>
                  <a:lnTo>
                    <a:pt x="12556" y="17593"/>
                  </a:lnTo>
                  <a:lnTo>
                    <a:pt x="11826" y="17642"/>
                  </a:lnTo>
                  <a:lnTo>
                    <a:pt x="10366" y="17715"/>
                  </a:lnTo>
                  <a:lnTo>
                    <a:pt x="9637" y="17739"/>
                  </a:lnTo>
                  <a:lnTo>
                    <a:pt x="8907" y="17763"/>
                  </a:lnTo>
                  <a:lnTo>
                    <a:pt x="7763" y="17788"/>
                  </a:lnTo>
                  <a:lnTo>
                    <a:pt x="6644" y="17788"/>
                  </a:lnTo>
                  <a:lnTo>
                    <a:pt x="6181" y="17739"/>
                  </a:lnTo>
                  <a:lnTo>
                    <a:pt x="5816" y="17715"/>
                  </a:lnTo>
                  <a:lnTo>
                    <a:pt x="5500" y="17690"/>
                  </a:lnTo>
                  <a:lnTo>
                    <a:pt x="5597" y="17544"/>
                  </a:lnTo>
                  <a:lnTo>
                    <a:pt x="5743" y="17447"/>
                  </a:lnTo>
                  <a:lnTo>
                    <a:pt x="5865" y="17350"/>
                  </a:lnTo>
                  <a:lnTo>
                    <a:pt x="6035" y="17277"/>
                  </a:lnTo>
                  <a:lnTo>
                    <a:pt x="6206" y="17228"/>
                  </a:lnTo>
                  <a:lnTo>
                    <a:pt x="6376" y="17179"/>
                  </a:lnTo>
                  <a:lnTo>
                    <a:pt x="6765" y="17155"/>
                  </a:lnTo>
                  <a:lnTo>
                    <a:pt x="7057" y="17179"/>
                  </a:lnTo>
                  <a:lnTo>
                    <a:pt x="7374" y="17204"/>
                  </a:lnTo>
                  <a:lnTo>
                    <a:pt x="7544" y="17179"/>
                  </a:lnTo>
                  <a:lnTo>
                    <a:pt x="7690" y="17179"/>
                  </a:lnTo>
                  <a:lnTo>
                    <a:pt x="7836" y="17131"/>
                  </a:lnTo>
                  <a:lnTo>
                    <a:pt x="7958" y="17058"/>
                  </a:lnTo>
                  <a:lnTo>
                    <a:pt x="7982" y="17009"/>
                  </a:lnTo>
                  <a:lnTo>
                    <a:pt x="8055" y="17033"/>
                  </a:lnTo>
                  <a:lnTo>
                    <a:pt x="8128" y="17033"/>
                  </a:lnTo>
                  <a:lnTo>
                    <a:pt x="8177" y="17009"/>
                  </a:lnTo>
                  <a:lnTo>
                    <a:pt x="8225" y="16960"/>
                  </a:lnTo>
                  <a:lnTo>
                    <a:pt x="8274" y="16887"/>
                  </a:lnTo>
                  <a:lnTo>
                    <a:pt x="8298" y="16766"/>
                  </a:lnTo>
                  <a:lnTo>
                    <a:pt x="8298" y="16668"/>
                  </a:lnTo>
                  <a:lnTo>
                    <a:pt x="8298" y="16620"/>
                  </a:lnTo>
                  <a:lnTo>
                    <a:pt x="8274" y="16595"/>
                  </a:lnTo>
                  <a:lnTo>
                    <a:pt x="8298" y="16303"/>
                  </a:lnTo>
                  <a:lnTo>
                    <a:pt x="8298" y="15768"/>
                  </a:lnTo>
                  <a:lnTo>
                    <a:pt x="8298" y="15233"/>
                  </a:lnTo>
                  <a:lnTo>
                    <a:pt x="8298" y="14965"/>
                  </a:lnTo>
                  <a:lnTo>
                    <a:pt x="8323" y="14649"/>
                  </a:lnTo>
                  <a:lnTo>
                    <a:pt x="8323" y="14333"/>
                  </a:lnTo>
                  <a:lnTo>
                    <a:pt x="8323" y="14187"/>
                  </a:lnTo>
                  <a:lnTo>
                    <a:pt x="8298" y="14065"/>
                  </a:lnTo>
                  <a:lnTo>
                    <a:pt x="9101" y="14041"/>
                  </a:lnTo>
                  <a:lnTo>
                    <a:pt x="9101" y="14041"/>
                  </a:lnTo>
                  <a:lnTo>
                    <a:pt x="8980" y="14138"/>
                  </a:lnTo>
                  <a:lnTo>
                    <a:pt x="8834" y="14260"/>
                  </a:lnTo>
                  <a:lnTo>
                    <a:pt x="8688" y="14406"/>
                  </a:lnTo>
                  <a:lnTo>
                    <a:pt x="8663" y="14454"/>
                  </a:lnTo>
                  <a:lnTo>
                    <a:pt x="8639" y="14503"/>
                  </a:lnTo>
                  <a:lnTo>
                    <a:pt x="8615" y="14600"/>
                  </a:lnTo>
                  <a:lnTo>
                    <a:pt x="8615" y="14649"/>
                  </a:lnTo>
                  <a:lnTo>
                    <a:pt x="8639" y="14673"/>
                  </a:lnTo>
                  <a:lnTo>
                    <a:pt x="8761" y="14673"/>
                  </a:lnTo>
                  <a:lnTo>
                    <a:pt x="8858" y="14649"/>
                  </a:lnTo>
                  <a:lnTo>
                    <a:pt x="9028" y="14527"/>
                  </a:lnTo>
                  <a:lnTo>
                    <a:pt x="9199" y="14406"/>
                  </a:lnTo>
                  <a:lnTo>
                    <a:pt x="9466" y="14235"/>
                  </a:lnTo>
                  <a:lnTo>
                    <a:pt x="9710" y="14016"/>
                  </a:lnTo>
                  <a:lnTo>
                    <a:pt x="9953" y="14016"/>
                  </a:lnTo>
                  <a:lnTo>
                    <a:pt x="9734" y="14211"/>
                  </a:lnTo>
                  <a:lnTo>
                    <a:pt x="9539" y="14406"/>
                  </a:lnTo>
                  <a:lnTo>
                    <a:pt x="9345" y="14625"/>
                  </a:lnTo>
                  <a:lnTo>
                    <a:pt x="9199" y="14868"/>
                  </a:lnTo>
                  <a:lnTo>
                    <a:pt x="9199" y="14892"/>
                  </a:lnTo>
                  <a:lnTo>
                    <a:pt x="9199" y="14917"/>
                  </a:lnTo>
                  <a:lnTo>
                    <a:pt x="9223" y="14941"/>
                  </a:lnTo>
                  <a:lnTo>
                    <a:pt x="9272" y="14941"/>
                  </a:lnTo>
                  <a:lnTo>
                    <a:pt x="9393" y="14892"/>
                  </a:lnTo>
                  <a:lnTo>
                    <a:pt x="9515" y="14844"/>
                  </a:lnTo>
                  <a:lnTo>
                    <a:pt x="9758" y="14698"/>
                  </a:lnTo>
                  <a:lnTo>
                    <a:pt x="10196" y="14357"/>
                  </a:lnTo>
                  <a:lnTo>
                    <a:pt x="10464" y="14235"/>
                  </a:lnTo>
                  <a:lnTo>
                    <a:pt x="10658" y="14138"/>
                  </a:lnTo>
                  <a:lnTo>
                    <a:pt x="10804" y="14016"/>
                  </a:lnTo>
                  <a:close/>
                  <a:moveTo>
                    <a:pt x="6936" y="1"/>
                  </a:moveTo>
                  <a:lnTo>
                    <a:pt x="5914" y="74"/>
                  </a:lnTo>
                  <a:lnTo>
                    <a:pt x="4892" y="147"/>
                  </a:lnTo>
                  <a:lnTo>
                    <a:pt x="3870" y="268"/>
                  </a:lnTo>
                  <a:lnTo>
                    <a:pt x="2945" y="366"/>
                  </a:lnTo>
                  <a:lnTo>
                    <a:pt x="2483" y="390"/>
                  </a:lnTo>
                  <a:lnTo>
                    <a:pt x="1680" y="390"/>
                  </a:lnTo>
                  <a:lnTo>
                    <a:pt x="1339" y="317"/>
                  </a:lnTo>
                  <a:lnTo>
                    <a:pt x="658" y="195"/>
                  </a:lnTo>
                  <a:lnTo>
                    <a:pt x="634" y="147"/>
                  </a:lnTo>
                  <a:lnTo>
                    <a:pt x="585" y="122"/>
                  </a:lnTo>
                  <a:lnTo>
                    <a:pt x="512" y="98"/>
                  </a:lnTo>
                  <a:lnTo>
                    <a:pt x="463" y="98"/>
                  </a:lnTo>
                  <a:lnTo>
                    <a:pt x="390" y="122"/>
                  </a:lnTo>
                  <a:lnTo>
                    <a:pt x="342" y="147"/>
                  </a:lnTo>
                  <a:lnTo>
                    <a:pt x="317" y="220"/>
                  </a:lnTo>
                  <a:lnTo>
                    <a:pt x="293" y="293"/>
                  </a:lnTo>
                  <a:lnTo>
                    <a:pt x="244" y="1169"/>
                  </a:lnTo>
                  <a:lnTo>
                    <a:pt x="220" y="2069"/>
                  </a:lnTo>
                  <a:lnTo>
                    <a:pt x="196" y="3821"/>
                  </a:lnTo>
                  <a:lnTo>
                    <a:pt x="171" y="4794"/>
                  </a:lnTo>
                  <a:lnTo>
                    <a:pt x="123" y="5768"/>
                  </a:lnTo>
                  <a:lnTo>
                    <a:pt x="25" y="7690"/>
                  </a:lnTo>
                  <a:lnTo>
                    <a:pt x="1" y="8614"/>
                  </a:lnTo>
                  <a:lnTo>
                    <a:pt x="1" y="9539"/>
                  </a:lnTo>
                  <a:lnTo>
                    <a:pt x="25" y="11364"/>
                  </a:lnTo>
                  <a:lnTo>
                    <a:pt x="1" y="11997"/>
                  </a:lnTo>
                  <a:lnTo>
                    <a:pt x="1" y="12362"/>
                  </a:lnTo>
                  <a:lnTo>
                    <a:pt x="25" y="12702"/>
                  </a:lnTo>
                  <a:lnTo>
                    <a:pt x="50" y="13067"/>
                  </a:lnTo>
                  <a:lnTo>
                    <a:pt x="123" y="13408"/>
                  </a:lnTo>
                  <a:lnTo>
                    <a:pt x="244" y="13700"/>
                  </a:lnTo>
                  <a:lnTo>
                    <a:pt x="317" y="13846"/>
                  </a:lnTo>
                  <a:lnTo>
                    <a:pt x="390" y="13968"/>
                  </a:lnTo>
                  <a:lnTo>
                    <a:pt x="463" y="14065"/>
                  </a:lnTo>
                  <a:lnTo>
                    <a:pt x="561" y="14089"/>
                  </a:lnTo>
                  <a:lnTo>
                    <a:pt x="634" y="14089"/>
                  </a:lnTo>
                  <a:lnTo>
                    <a:pt x="731" y="14065"/>
                  </a:lnTo>
                  <a:lnTo>
                    <a:pt x="901" y="14138"/>
                  </a:lnTo>
                  <a:lnTo>
                    <a:pt x="1072" y="14162"/>
                  </a:lnTo>
                  <a:lnTo>
                    <a:pt x="1412" y="14211"/>
                  </a:lnTo>
                  <a:lnTo>
                    <a:pt x="2093" y="14260"/>
                  </a:lnTo>
                  <a:lnTo>
                    <a:pt x="2726" y="14308"/>
                  </a:lnTo>
                  <a:lnTo>
                    <a:pt x="3334" y="14308"/>
                  </a:lnTo>
                  <a:lnTo>
                    <a:pt x="3943" y="14284"/>
                  </a:lnTo>
                  <a:lnTo>
                    <a:pt x="4551" y="14260"/>
                  </a:lnTo>
                  <a:lnTo>
                    <a:pt x="7958" y="14089"/>
                  </a:lnTo>
                  <a:lnTo>
                    <a:pt x="7958" y="14089"/>
                  </a:lnTo>
                  <a:lnTo>
                    <a:pt x="7909" y="14211"/>
                  </a:lnTo>
                  <a:lnTo>
                    <a:pt x="7885" y="14357"/>
                  </a:lnTo>
                  <a:lnTo>
                    <a:pt x="7860" y="14673"/>
                  </a:lnTo>
                  <a:lnTo>
                    <a:pt x="7860" y="15233"/>
                  </a:lnTo>
                  <a:lnTo>
                    <a:pt x="7860" y="15768"/>
                  </a:lnTo>
                  <a:lnTo>
                    <a:pt x="7836" y="16303"/>
                  </a:lnTo>
                  <a:lnTo>
                    <a:pt x="7812" y="16547"/>
                  </a:lnTo>
                  <a:lnTo>
                    <a:pt x="7812" y="16668"/>
                  </a:lnTo>
                  <a:lnTo>
                    <a:pt x="7812" y="16790"/>
                  </a:lnTo>
                  <a:lnTo>
                    <a:pt x="7666" y="16741"/>
                  </a:lnTo>
                  <a:lnTo>
                    <a:pt x="7471" y="16693"/>
                  </a:lnTo>
                  <a:lnTo>
                    <a:pt x="7276" y="16693"/>
                  </a:lnTo>
                  <a:lnTo>
                    <a:pt x="7057" y="16668"/>
                  </a:lnTo>
                  <a:lnTo>
                    <a:pt x="6644" y="16693"/>
                  </a:lnTo>
                  <a:lnTo>
                    <a:pt x="6303" y="16741"/>
                  </a:lnTo>
                  <a:lnTo>
                    <a:pt x="6060" y="16790"/>
                  </a:lnTo>
                  <a:lnTo>
                    <a:pt x="5841" y="16863"/>
                  </a:lnTo>
                  <a:lnTo>
                    <a:pt x="5646" y="16936"/>
                  </a:lnTo>
                  <a:lnTo>
                    <a:pt x="5451" y="17058"/>
                  </a:lnTo>
                  <a:lnTo>
                    <a:pt x="5281" y="17204"/>
                  </a:lnTo>
                  <a:lnTo>
                    <a:pt x="5135" y="17374"/>
                  </a:lnTo>
                  <a:lnTo>
                    <a:pt x="5038" y="17569"/>
                  </a:lnTo>
                  <a:lnTo>
                    <a:pt x="4940" y="17812"/>
                  </a:lnTo>
                  <a:lnTo>
                    <a:pt x="4940" y="17885"/>
                  </a:lnTo>
                  <a:lnTo>
                    <a:pt x="4940" y="17958"/>
                  </a:lnTo>
                  <a:lnTo>
                    <a:pt x="4989" y="18031"/>
                  </a:lnTo>
                  <a:lnTo>
                    <a:pt x="5038" y="18055"/>
                  </a:lnTo>
                  <a:lnTo>
                    <a:pt x="5111" y="18080"/>
                  </a:lnTo>
                  <a:lnTo>
                    <a:pt x="5184" y="18080"/>
                  </a:lnTo>
                  <a:lnTo>
                    <a:pt x="5257" y="18055"/>
                  </a:lnTo>
                  <a:lnTo>
                    <a:pt x="5330" y="18007"/>
                  </a:lnTo>
                  <a:lnTo>
                    <a:pt x="5451" y="18080"/>
                  </a:lnTo>
                  <a:lnTo>
                    <a:pt x="5597" y="18128"/>
                  </a:lnTo>
                  <a:lnTo>
                    <a:pt x="5743" y="18177"/>
                  </a:lnTo>
                  <a:lnTo>
                    <a:pt x="5914" y="18201"/>
                  </a:lnTo>
                  <a:lnTo>
                    <a:pt x="6254" y="18226"/>
                  </a:lnTo>
                  <a:lnTo>
                    <a:pt x="6498" y="18226"/>
                  </a:lnTo>
                  <a:lnTo>
                    <a:pt x="7082" y="18250"/>
                  </a:lnTo>
                  <a:lnTo>
                    <a:pt x="7641" y="18250"/>
                  </a:lnTo>
                  <a:lnTo>
                    <a:pt x="8785" y="18226"/>
                  </a:lnTo>
                  <a:lnTo>
                    <a:pt x="10147" y="18201"/>
                  </a:lnTo>
                  <a:lnTo>
                    <a:pt x="11486" y="18128"/>
                  </a:lnTo>
                  <a:lnTo>
                    <a:pt x="12994" y="18080"/>
                  </a:lnTo>
                  <a:lnTo>
                    <a:pt x="13238" y="18080"/>
                  </a:lnTo>
                  <a:lnTo>
                    <a:pt x="13505" y="18104"/>
                  </a:lnTo>
                  <a:lnTo>
                    <a:pt x="13773" y="18080"/>
                  </a:lnTo>
                  <a:lnTo>
                    <a:pt x="13919" y="18080"/>
                  </a:lnTo>
                  <a:lnTo>
                    <a:pt x="14016" y="18031"/>
                  </a:lnTo>
                  <a:lnTo>
                    <a:pt x="14089" y="18080"/>
                  </a:lnTo>
                  <a:lnTo>
                    <a:pt x="14235" y="18080"/>
                  </a:lnTo>
                  <a:lnTo>
                    <a:pt x="14284" y="18055"/>
                  </a:lnTo>
                  <a:lnTo>
                    <a:pt x="14333" y="18007"/>
                  </a:lnTo>
                  <a:lnTo>
                    <a:pt x="14381" y="17958"/>
                  </a:lnTo>
                  <a:lnTo>
                    <a:pt x="14406" y="17885"/>
                  </a:lnTo>
                  <a:lnTo>
                    <a:pt x="14381" y="17812"/>
                  </a:lnTo>
                  <a:lnTo>
                    <a:pt x="14308" y="17569"/>
                  </a:lnTo>
                  <a:lnTo>
                    <a:pt x="14211" y="17374"/>
                  </a:lnTo>
                  <a:lnTo>
                    <a:pt x="14065" y="17179"/>
                  </a:lnTo>
                  <a:lnTo>
                    <a:pt x="13895" y="17033"/>
                  </a:lnTo>
                  <a:lnTo>
                    <a:pt x="13700" y="16912"/>
                  </a:lnTo>
                  <a:lnTo>
                    <a:pt x="13505" y="16814"/>
                  </a:lnTo>
                  <a:lnTo>
                    <a:pt x="13262" y="16741"/>
                  </a:lnTo>
                  <a:lnTo>
                    <a:pt x="13043" y="16693"/>
                  </a:lnTo>
                  <a:lnTo>
                    <a:pt x="12581" y="16693"/>
                  </a:lnTo>
                  <a:lnTo>
                    <a:pt x="12118" y="16766"/>
                  </a:lnTo>
                  <a:lnTo>
                    <a:pt x="11802" y="16790"/>
                  </a:lnTo>
                  <a:lnTo>
                    <a:pt x="11486" y="16814"/>
                  </a:lnTo>
                  <a:lnTo>
                    <a:pt x="11461" y="16620"/>
                  </a:lnTo>
                  <a:lnTo>
                    <a:pt x="11510" y="16571"/>
                  </a:lnTo>
                  <a:lnTo>
                    <a:pt x="11534" y="16498"/>
                  </a:lnTo>
                  <a:lnTo>
                    <a:pt x="11534" y="16449"/>
                  </a:lnTo>
                  <a:lnTo>
                    <a:pt x="11486" y="16425"/>
                  </a:lnTo>
                  <a:lnTo>
                    <a:pt x="11437" y="16401"/>
                  </a:lnTo>
                  <a:lnTo>
                    <a:pt x="11437" y="15939"/>
                  </a:lnTo>
                  <a:lnTo>
                    <a:pt x="11461" y="15501"/>
                  </a:lnTo>
                  <a:lnTo>
                    <a:pt x="11534" y="14746"/>
                  </a:lnTo>
                  <a:lnTo>
                    <a:pt x="11534" y="14381"/>
                  </a:lnTo>
                  <a:lnTo>
                    <a:pt x="11510" y="14187"/>
                  </a:lnTo>
                  <a:lnTo>
                    <a:pt x="11461" y="14016"/>
                  </a:lnTo>
                  <a:lnTo>
                    <a:pt x="14576" y="14016"/>
                  </a:lnTo>
                  <a:lnTo>
                    <a:pt x="15136" y="14041"/>
                  </a:lnTo>
                  <a:lnTo>
                    <a:pt x="15720" y="14089"/>
                  </a:lnTo>
                  <a:lnTo>
                    <a:pt x="16839" y="14211"/>
                  </a:lnTo>
                  <a:lnTo>
                    <a:pt x="17423" y="14260"/>
                  </a:lnTo>
                  <a:lnTo>
                    <a:pt x="17982" y="14260"/>
                  </a:lnTo>
                  <a:lnTo>
                    <a:pt x="18542" y="14235"/>
                  </a:lnTo>
                  <a:lnTo>
                    <a:pt x="18834" y="14211"/>
                  </a:lnTo>
                  <a:lnTo>
                    <a:pt x="19102" y="14138"/>
                  </a:lnTo>
                  <a:lnTo>
                    <a:pt x="19199" y="14114"/>
                  </a:lnTo>
                  <a:lnTo>
                    <a:pt x="19272" y="14041"/>
                  </a:lnTo>
                  <a:lnTo>
                    <a:pt x="19296" y="13968"/>
                  </a:lnTo>
                  <a:lnTo>
                    <a:pt x="19272" y="13870"/>
                  </a:lnTo>
                  <a:lnTo>
                    <a:pt x="19272" y="13773"/>
                  </a:lnTo>
                  <a:lnTo>
                    <a:pt x="19150" y="13043"/>
                  </a:lnTo>
                  <a:lnTo>
                    <a:pt x="19248" y="12921"/>
                  </a:lnTo>
                  <a:lnTo>
                    <a:pt x="19248" y="12873"/>
                  </a:lnTo>
                  <a:lnTo>
                    <a:pt x="19248" y="12824"/>
                  </a:lnTo>
                  <a:lnTo>
                    <a:pt x="19223" y="12800"/>
                  </a:lnTo>
                  <a:lnTo>
                    <a:pt x="19102" y="12800"/>
                  </a:lnTo>
                  <a:lnTo>
                    <a:pt x="19053" y="12337"/>
                  </a:lnTo>
                  <a:lnTo>
                    <a:pt x="19029" y="11875"/>
                  </a:lnTo>
                  <a:lnTo>
                    <a:pt x="18980" y="10926"/>
                  </a:lnTo>
                  <a:lnTo>
                    <a:pt x="18980" y="10001"/>
                  </a:lnTo>
                  <a:lnTo>
                    <a:pt x="19004" y="9052"/>
                  </a:lnTo>
                  <a:lnTo>
                    <a:pt x="19004" y="8955"/>
                  </a:lnTo>
                  <a:lnTo>
                    <a:pt x="19077" y="7203"/>
                  </a:lnTo>
                  <a:lnTo>
                    <a:pt x="19150" y="5549"/>
                  </a:lnTo>
                  <a:lnTo>
                    <a:pt x="19175" y="3894"/>
                  </a:lnTo>
                  <a:lnTo>
                    <a:pt x="19223" y="2385"/>
                  </a:lnTo>
                  <a:lnTo>
                    <a:pt x="19248" y="1607"/>
                  </a:lnTo>
                  <a:lnTo>
                    <a:pt x="19223" y="1242"/>
                  </a:lnTo>
                  <a:lnTo>
                    <a:pt x="19199" y="852"/>
                  </a:lnTo>
                  <a:lnTo>
                    <a:pt x="19248" y="804"/>
                  </a:lnTo>
                  <a:lnTo>
                    <a:pt x="19272" y="755"/>
                  </a:lnTo>
                  <a:lnTo>
                    <a:pt x="19296" y="682"/>
                  </a:lnTo>
                  <a:lnTo>
                    <a:pt x="19296" y="609"/>
                  </a:lnTo>
                  <a:lnTo>
                    <a:pt x="19272" y="560"/>
                  </a:lnTo>
                  <a:lnTo>
                    <a:pt x="19223" y="512"/>
                  </a:lnTo>
                  <a:lnTo>
                    <a:pt x="19175" y="463"/>
                  </a:lnTo>
                  <a:lnTo>
                    <a:pt x="19102" y="439"/>
                  </a:lnTo>
                  <a:lnTo>
                    <a:pt x="18493" y="317"/>
                  </a:lnTo>
                  <a:lnTo>
                    <a:pt x="17885" y="268"/>
                  </a:lnTo>
                  <a:lnTo>
                    <a:pt x="17277" y="244"/>
                  </a:lnTo>
                  <a:lnTo>
                    <a:pt x="16644" y="244"/>
                  </a:lnTo>
                  <a:lnTo>
                    <a:pt x="15403" y="293"/>
                  </a:lnTo>
                  <a:lnTo>
                    <a:pt x="14187" y="293"/>
                  </a:lnTo>
                  <a:lnTo>
                    <a:pt x="12629" y="220"/>
                  </a:lnTo>
                  <a:lnTo>
                    <a:pt x="11072" y="122"/>
                  </a:lnTo>
                  <a:lnTo>
                    <a:pt x="9515" y="49"/>
                  </a:lnTo>
                  <a:lnTo>
                    <a:pt x="7958" y="1"/>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1" name="Google Shape;221;p36"/>
          <p:cNvGrpSpPr/>
          <p:nvPr/>
        </p:nvGrpSpPr>
        <p:grpSpPr>
          <a:xfrm>
            <a:off x="3592092" y="1630176"/>
            <a:ext cx="816300" cy="808200"/>
            <a:chOff x="3464710" y="2038880"/>
            <a:chExt cx="816300" cy="808200"/>
          </a:xfrm>
        </p:grpSpPr>
        <p:sp>
          <p:nvSpPr>
            <p:cNvPr id="222" name="Google Shape;222;p36"/>
            <p:cNvSpPr/>
            <p:nvPr/>
          </p:nvSpPr>
          <p:spPr>
            <a:xfrm>
              <a:off x="3464710" y="2038880"/>
              <a:ext cx="816300" cy="808200"/>
            </a:xfrm>
            <a:prstGeom prst="ellipse">
              <a:avLst/>
            </a:prstGeom>
            <a:solidFill>
              <a:srgbClr val="006E79"/>
            </a:solidFill>
            <a:ln w="19050" cap="flat" cmpd="sng">
              <a:solidFill>
                <a:srgbClr val="4454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3" name="Google Shape;223;p36"/>
            <p:cNvSpPr/>
            <p:nvPr/>
          </p:nvSpPr>
          <p:spPr>
            <a:xfrm>
              <a:off x="3610755" y="2194562"/>
              <a:ext cx="524352" cy="496925"/>
            </a:xfrm>
            <a:custGeom>
              <a:avLst/>
              <a:gdLst/>
              <a:ahLst/>
              <a:cxnLst/>
              <a:rect l="l" t="t" r="r" b="b"/>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4" name="Google Shape;224;p36"/>
          <p:cNvGrpSpPr/>
          <p:nvPr/>
        </p:nvGrpSpPr>
        <p:grpSpPr>
          <a:xfrm>
            <a:off x="2838494" y="825275"/>
            <a:ext cx="816300" cy="808200"/>
            <a:chOff x="1541346" y="2038880"/>
            <a:chExt cx="816300" cy="808200"/>
          </a:xfrm>
        </p:grpSpPr>
        <p:sp>
          <p:nvSpPr>
            <p:cNvPr id="216" name="Google Shape;216;p36"/>
            <p:cNvSpPr/>
            <p:nvPr/>
          </p:nvSpPr>
          <p:spPr>
            <a:xfrm>
              <a:off x="1541346" y="2038880"/>
              <a:ext cx="816300" cy="808200"/>
            </a:xfrm>
            <a:prstGeom prst="ellipse">
              <a:avLst/>
            </a:prstGeom>
            <a:solidFill>
              <a:srgbClr val="27B4BF"/>
            </a:solidFill>
            <a:ln w="19050" cap="flat" cmpd="sng">
              <a:solidFill>
                <a:srgbClr val="4454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5" name="Google Shape;225;p36"/>
            <p:cNvSpPr/>
            <p:nvPr/>
          </p:nvSpPr>
          <p:spPr>
            <a:xfrm>
              <a:off x="1802742" y="2165349"/>
              <a:ext cx="311796" cy="563652"/>
            </a:xfrm>
            <a:custGeom>
              <a:avLst/>
              <a:gdLst/>
              <a:ahLst/>
              <a:cxnLst/>
              <a:rect l="l" t="t" r="r" b="b"/>
              <a:pathLst>
                <a:path w="21600" h="21600" extrusionOk="0">
                  <a:moveTo>
                    <a:pt x="3725" y="0"/>
                  </a:moveTo>
                  <a:cubicBezTo>
                    <a:pt x="1668" y="0"/>
                    <a:pt x="0" y="778"/>
                    <a:pt x="0" y="1740"/>
                  </a:cubicBezTo>
                  <a:lnTo>
                    <a:pt x="0" y="19860"/>
                  </a:lnTo>
                  <a:cubicBezTo>
                    <a:pt x="0" y="20822"/>
                    <a:pt x="1669" y="21600"/>
                    <a:pt x="3725" y="21600"/>
                  </a:cubicBezTo>
                  <a:lnTo>
                    <a:pt x="17875" y="21600"/>
                  </a:lnTo>
                  <a:cubicBezTo>
                    <a:pt x="19932" y="21600"/>
                    <a:pt x="21600" y="20822"/>
                    <a:pt x="21600" y="19860"/>
                  </a:cubicBezTo>
                  <a:lnTo>
                    <a:pt x="21600" y="1740"/>
                  </a:lnTo>
                  <a:cubicBezTo>
                    <a:pt x="21600" y="778"/>
                    <a:pt x="19932" y="0"/>
                    <a:pt x="17875" y="0"/>
                  </a:cubicBezTo>
                  <a:lnTo>
                    <a:pt x="3725" y="0"/>
                  </a:lnTo>
                  <a:close/>
                  <a:moveTo>
                    <a:pt x="7819" y="1566"/>
                  </a:moveTo>
                  <a:cubicBezTo>
                    <a:pt x="8025" y="1566"/>
                    <a:pt x="8189" y="1644"/>
                    <a:pt x="8189" y="1740"/>
                  </a:cubicBezTo>
                  <a:cubicBezTo>
                    <a:pt x="8189" y="1836"/>
                    <a:pt x="8025" y="1917"/>
                    <a:pt x="7819" y="1917"/>
                  </a:cubicBezTo>
                  <a:cubicBezTo>
                    <a:pt x="7614" y="1917"/>
                    <a:pt x="7450" y="1836"/>
                    <a:pt x="7449" y="1740"/>
                  </a:cubicBezTo>
                  <a:cubicBezTo>
                    <a:pt x="7449" y="1644"/>
                    <a:pt x="7614" y="1566"/>
                    <a:pt x="7819" y="1566"/>
                  </a:cubicBezTo>
                  <a:close/>
                  <a:moveTo>
                    <a:pt x="9686" y="1566"/>
                  </a:moveTo>
                  <a:lnTo>
                    <a:pt x="13411" y="1566"/>
                  </a:lnTo>
                  <a:cubicBezTo>
                    <a:pt x="13617" y="1566"/>
                    <a:pt x="13781" y="1644"/>
                    <a:pt x="13781" y="1740"/>
                  </a:cubicBezTo>
                  <a:cubicBezTo>
                    <a:pt x="13781" y="1836"/>
                    <a:pt x="13617" y="1917"/>
                    <a:pt x="13411" y="1917"/>
                  </a:cubicBezTo>
                  <a:lnTo>
                    <a:pt x="9686" y="1917"/>
                  </a:lnTo>
                  <a:cubicBezTo>
                    <a:pt x="9481" y="1917"/>
                    <a:pt x="9307" y="1836"/>
                    <a:pt x="9307" y="1740"/>
                  </a:cubicBezTo>
                  <a:cubicBezTo>
                    <a:pt x="9307" y="1644"/>
                    <a:pt x="9481" y="1566"/>
                    <a:pt x="9686" y="1566"/>
                  </a:cubicBezTo>
                  <a:close/>
                  <a:moveTo>
                    <a:pt x="1488" y="3136"/>
                  </a:moveTo>
                  <a:lnTo>
                    <a:pt x="20112" y="3136"/>
                  </a:lnTo>
                  <a:lnTo>
                    <a:pt x="20112" y="18468"/>
                  </a:lnTo>
                  <a:lnTo>
                    <a:pt x="1488" y="18468"/>
                  </a:lnTo>
                  <a:lnTo>
                    <a:pt x="1488" y="3136"/>
                  </a:lnTo>
                  <a:close/>
                  <a:moveTo>
                    <a:pt x="10857" y="19335"/>
                  </a:moveTo>
                  <a:cubicBezTo>
                    <a:pt x="11710" y="19335"/>
                    <a:pt x="12398" y="19660"/>
                    <a:pt x="12398" y="20059"/>
                  </a:cubicBezTo>
                  <a:cubicBezTo>
                    <a:pt x="12398" y="20458"/>
                    <a:pt x="11710" y="20782"/>
                    <a:pt x="10857" y="20782"/>
                  </a:cubicBezTo>
                  <a:cubicBezTo>
                    <a:pt x="10005" y="20782"/>
                    <a:pt x="9307" y="20458"/>
                    <a:pt x="9307" y="20059"/>
                  </a:cubicBezTo>
                  <a:cubicBezTo>
                    <a:pt x="9307" y="19660"/>
                    <a:pt x="10005" y="19335"/>
                    <a:pt x="10857" y="19335"/>
                  </a:cubicBezTo>
                  <a:close/>
                </a:path>
              </a:pathLst>
            </a:custGeom>
            <a:solidFill>
              <a:srgbClr val="27B4BF"/>
            </a:solidFill>
            <a:ln w="12700" cap="flat" cmpd="sng">
              <a:solidFill>
                <a:srgbClr val="000000"/>
              </a:solidFill>
              <a:prstDash val="solid"/>
              <a:miter lim="40000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Lato Light"/>
                <a:ea typeface="Lato Light"/>
                <a:cs typeface="Lato Light"/>
                <a:sym typeface="Lato Light"/>
              </a:endParaRPr>
            </a:p>
          </p:txBody>
        </p:sp>
      </p:grpSp>
      <p:grpSp>
        <p:nvGrpSpPr>
          <p:cNvPr id="226" name="Google Shape;226;p36"/>
          <p:cNvGrpSpPr/>
          <p:nvPr/>
        </p:nvGrpSpPr>
        <p:grpSpPr>
          <a:xfrm>
            <a:off x="2838494" y="2267991"/>
            <a:ext cx="816300" cy="808200"/>
            <a:chOff x="2503028" y="2038880"/>
            <a:chExt cx="816300" cy="808200"/>
          </a:xfrm>
        </p:grpSpPr>
        <p:sp>
          <p:nvSpPr>
            <p:cNvPr id="227" name="Google Shape;227;p36"/>
            <p:cNvSpPr/>
            <p:nvPr/>
          </p:nvSpPr>
          <p:spPr>
            <a:xfrm>
              <a:off x="2503028" y="2038880"/>
              <a:ext cx="816300" cy="808200"/>
            </a:xfrm>
            <a:prstGeom prst="ellipse">
              <a:avLst/>
            </a:prstGeom>
            <a:solidFill>
              <a:srgbClr val="D8D8D8"/>
            </a:solidFill>
            <a:ln w="19050" cap="flat" cmpd="sng">
              <a:solidFill>
                <a:srgbClr val="4454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28" name="Google Shape;228;p36"/>
            <p:cNvSpPr/>
            <p:nvPr/>
          </p:nvSpPr>
          <p:spPr>
            <a:xfrm>
              <a:off x="2627240" y="2298880"/>
              <a:ext cx="568007" cy="360699"/>
            </a:xfrm>
            <a:custGeom>
              <a:avLst/>
              <a:gdLst/>
              <a:ahLst/>
              <a:cxnLst/>
              <a:rect l="l" t="t" r="r" b="b"/>
              <a:pathLst>
                <a:path w="18153" h="13384" extrusionOk="0">
                  <a:moveTo>
                    <a:pt x="15865" y="1752"/>
                  </a:moveTo>
                  <a:lnTo>
                    <a:pt x="15962" y="1801"/>
                  </a:lnTo>
                  <a:lnTo>
                    <a:pt x="16230" y="1801"/>
                  </a:lnTo>
                  <a:lnTo>
                    <a:pt x="16279" y="1825"/>
                  </a:lnTo>
                  <a:lnTo>
                    <a:pt x="16303" y="1850"/>
                  </a:lnTo>
                  <a:lnTo>
                    <a:pt x="16327" y="1923"/>
                  </a:lnTo>
                  <a:lnTo>
                    <a:pt x="16303" y="1971"/>
                  </a:lnTo>
                  <a:lnTo>
                    <a:pt x="16279" y="2117"/>
                  </a:lnTo>
                  <a:lnTo>
                    <a:pt x="16230" y="2190"/>
                  </a:lnTo>
                  <a:lnTo>
                    <a:pt x="16157" y="2288"/>
                  </a:lnTo>
                  <a:lnTo>
                    <a:pt x="16084" y="2336"/>
                  </a:lnTo>
                  <a:lnTo>
                    <a:pt x="16011" y="2361"/>
                  </a:lnTo>
                  <a:lnTo>
                    <a:pt x="15938" y="2336"/>
                  </a:lnTo>
                  <a:lnTo>
                    <a:pt x="15865" y="2239"/>
                  </a:lnTo>
                  <a:lnTo>
                    <a:pt x="15792" y="2142"/>
                  </a:lnTo>
                  <a:lnTo>
                    <a:pt x="15768" y="2020"/>
                  </a:lnTo>
                  <a:lnTo>
                    <a:pt x="15768" y="1923"/>
                  </a:lnTo>
                  <a:lnTo>
                    <a:pt x="15841" y="1801"/>
                  </a:lnTo>
                  <a:lnTo>
                    <a:pt x="15865" y="1752"/>
                  </a:lnTo>
                  <a:close/>
                  <a:moveTo>
                    <a:pt x="10925" y="4015"/>
                  </a:moveTo>
                  <a:lnTo>
                    <a:pt x="11023" y="4039"/>
                  </a:lnTo>
                  <a:lnTo>
                    <a:pt x="11071" y="4064"/>
                  </a:lnTo>
                  <a:lnTo>
                    <a:pt x="11096" y="4064"/>
                  </a:lnTo>
                  <a:lnTo>
                    <a:pt x="11096" y="4088"/>
                  </a:lnTo>
                  <a:lnTo>
                    <a:pt x="11120" y="4112"/>
                  </a:lnTo>
                  <a:lnTo>
                    <a:pt x="11120" y="4137"/>
                  </a:lnTo>
                  <a:lnTo>
                    <a:pt x="11120" y="4185"/>
                  </a:lnTo>
                  <a:lnTo>
                    <a:pt x="11120" y="4210"/>
                  </a:lnTo>
                  <a:lnTo>
                    <a:pt x="11096" y="4283"/>
                  </a:lnTo>
                  <a:lnTo>
                    <a:pt x="11023" y="4380"/>
                  </a:lnTo>
                  <a:lnTo>
                    <a:pt x="10998" y="4429"/>
                  </a:lnTo>
                  <a:lnTo>
                    <a:pt x="10950" y="4477"/>
                  </a:lnTo>
                  <a:lnTo>
                    <a:pt x="10901" y="4477"/>
                  </a:lnTo>
                  <a:lnTo>
                    <a:pt x="10901" y="4453"/>
                  </a:lnTo>
                  <a:lnTo>
                    <a:pt x="10877" y="4453"/>
                  </a:lnTo>
                  <a:lnTo>
                    <a:pt x="10828" y="4380"/>
                  </a:lnTo>
                  <a:lnTo>
                    <a:pt x="10779" y="4307"/>
                  </a:lnTo>
                  <a:lnTo>
                    <a:pt x="10779" y="4234"/>
                  </a:lnTo>
                  <a:lnTo>
                    <a:pt x="10779" y="4137"/>
                  </a:lnTo>
                  <a:lnTo>
                    <a:pt x="10828" y="4064"/>
                  </a:lnTo>
                  <a:lnTo>
                    <a:pt x="10901" y="4015"/>
                  </a:lnTo>
                  <a:close/>
                  <a:moveTo>
                    <a:pt x="12507" y="5159"/>
                  </a:moveTo>
                  <a:lnTo>
                    <a:pt x="12580" y="5183"/>
                  </a:lnTo>
                  <a:lnTo>
                    <a:pt x="12629" y="5256"/>
                  </a:lnTo>
                  <a:lnTo>
                    <a:pt x="12677" y="5329"/>
                  </a:lnTo>
                  <a:lnTo>
                    <a:pt x="12677" y="5451"/>
                  </a:lnTo>
                  <a:lnTo>
                    <a:pt x="12653" y="5548"/>
                  </a:lnTo>
                  <a:lnTo>
                    <a:pt x="12604" y="5645"/>
                  </a:lnTo>
                  <a:lnTo>
                    <a:pt x="12556" y="5743"/>
                  </a:lnTo>
                  <a:lnTo>
                    <a:pt x="12507" y="5767"/>
                  </a:lnTo>
                  <a:lnTo>
                    <a:pt x="12458" y="5791"/>
                  </a:lnTo>
                  <a:lnTo>
                    <a:pt x="12337" y="5767"/>
                  </a:lnTo>
                  <a:lnTo>
                    <a:pt x="12239" y="5718"/>
                  </a:lnTo>
                  <a:lnTo>
                    <a:pt x="12166" y="5645"/>
                  </a:lnTo>
                  <a:lnTo>
                    <a:pt x="12142" y="5572"/>
                  </a:lnTo>
                  <a:lnTo>
                    <a:pt x="12142" y="5499"/>
                  </a:lnTo>
                  <a:lnTo>
                    <a:pt x="12166" y="5426"/>
                  </a:lnTo>
                  <a:lnTo>
                    <a:pt x="12191" y="5353"/>
                  </a:lnTo>
                  <a:lnTo>
                    <a:pt x="12264" y="5329"/>
                  </a:lnTo>
                  <a:lnTo>
                    <a:pt x="12312" y="5305"/>
                  </a:lnTo>
                  <a:lnTo>
                    <a:pt x="12337" y="5256"/>
                  </a:lnTo>
                  <a:lnTo>
                    <a:pt x="12361" y="5183"/>
                  </a:lnTo>
                  <a:lnTo>
                    <a:pt x="12410" y="5159"/>
                  </a:lnTo>
                  <a:close/>
                  <a:moveTo>
                    <a:pt x="5499" y="6229"/>
                  </a:moveTo>
                  <a:lnTo>
                    <a:pt x="5597" y="6302"/>
                  </a:lnTo>
                  <a:lnTo>
                    <a:pt x="5694" y="6351"/>
                  </a:lnTo>
                  <a:lnTo>
                    <a:pt x="5743" y="6424"/>
                  </a:lnTo>
                  <a:lnTo>
                    <a:pt x="5767" y="6546"/>
                  </a:lnTo>
                  <a:lnTo>
                    <a:pt x="5743" y="6643"/>
                  </a:lnTo>
                  <a:lnTo>
                    <a:pt x="5670" y="6740"/>
                  </a:lnTo>
                  <a:lnTo>
                    <a:pt x="5621" y="6813"/>
                  </a:lnTo>
                  <a:lnTo>
                    <a:pt x="5524" y="6838"/>
                  </a:lnTo>
                  <a:lnTo>
                    <a:pt x="5475" y="6862"/>
                  </a:lnTo>
                  <a:lnTo>
                    <a:pt x="5426" y="6862"/>
                  </a:lnTo>
                  <a:lnTo>
                    <a:pt x="5329" y="6789"/>
                  </a:lnTo>
                  <a:lnTo>
                    <a:pt x="5280" y="6716"/>
                  </a:lnTo>
                  <a:lnTo>
                    <a:pt x="5280" y="6643"/>
                  </a:lnTo>
                  <a:lnTo>
                    <a:pt x="5280" y="6594"/>
                  </a:lnTo>
                  <a:lnTo>
                    <a:pt x="5305" y="6497"/>
                  </a:lnTo>
                  <a:lnTo>
                    <a:pt x="5353" y="6400"/>
                  </a:lnTo>
                  <a:lnTo>
                    <a:pt x="5475" y="6254"/>
                  </a:lnTo>
                  <a:lnTo>
                    <a:pt x="5499" y="6229"/>
                  </a:lnTo>
                  <a:close/>
                  <a:moveTo>
                    <a:pt x="7568" y="7470"/>
                  </a:moveTo>
                  <a:lnTo>
                    <a:pt x="7616" y="7519"/>
                  </a:lnTo>
                  <a:lnTo>
                    <a:pt x="7689" y="7519"/>
                  </a:lnTo>
                  <a:lnTo>
                    <a:pt x="7835" y="7543"/>
                  </a:lnTo>
                  <a:lnTo>
                    <a:pt x="7908" y="7568"/>
                  </a:lnTo>
                  <a:lnTo>
                    <a:pt x="7957" y="7592"/>
                  </a:lnTo>
                  <a:lnTo>
                    <a:pt x="7957" y="7616"/>
                  </a:lnTo>
                  <a:lnTo>
                    <a:pt x="7957" y="7641"/>
                  </a:lnTo>
                  <a:lnTo>
                    <a:pt x="7957" y="7665"/>
                  </a:lnTo>
                  <a:lnTo>
                    <a:pt x="7908" y="7714"/>
                  </a:lnTo>
                  <a:lnTo>
                    <a:pt x="7908" y="7738"/>
                  </a:lnTo>
                  <a:lnTo>
                    <a:pt x="7811" y="7811"/>
                  </a:lnTo>
                  <a:lnTo>
                    <a:pt x="7787" y="7835"/>
                  </a:lnTo>
                  <a:lnTo>
                    <a:pt x="7714" y="7884"/>
                  </a:lnTo>
                  <a:lnTo>
                    <a:pt x="7641" y="7884"/>
                  </a:lnTo>
                  <a:lnTo>
                    <a:pt x="7641" y="7908"/>
                  </a:lnTo>
                  <a:lnTo>
                    <a:pt x="7592" y="7908"/>
                  </a:lnTo>
                  <a:lnTo>
                    <a:pt x="7543" y="7884"/>
                  </a:lnTo>
                  <a:lnTo>
                    <a:pt x="7519" y="7884"/>
                  </a:lnTo>
                  <a:lnTo>
                    <a:pt x="7495" y="7860"/>
                  </a:lnTo>
                  <a:lnTo>
                    <a:pt x="7495" y="7835"/>
                  </a:lnTo>
                  <a:lnTo>
                    <a:pt x="7470" y="7811"/>
                  </a:lnTo>
                  <a:lnTo>
                    <a:pt x="7422" y="7689"/>
                  </a:lnTo>
                  <a:lnTo>
                    <a:pt x="7397" y="7616"/>
                  </a:lnTo>
                  <a:lnTo>
                    <a:pt x="7422" y="7543"/>
                  </a:lnTo>
                  <a:lnTo>
                    <a:pt x="7495" y="7519"/>
                  </a:lnTo>
                  <a:lnTo>
                    <a:pt x="7568" y="7470"/>
                  </a:lnTo>
                  <a:close/>
                  <a:moveTo>
                    <a:pt x="16011" y="1363"/>
                  </a:moveTo>
                  <a:lnTo>
                    <a:pt x="15889" y="1387"/>
                  </a:lnTo>
                  <a:lnTo>
                    <a:pt x="15768" y="1436"/>
                  </a:lnTo>
                  <a:lnTo>
                    <a:pt x="15646" y="1509"/>
                  </a:lnTo>
                  <a:lnTo>
                    <a:pt x="15573" y="1582"/>
                  </a:lnTo>
                  <a:lnTo>
                    <a:pt x="15500" y="1655"/>
                  </a:lnTo>
                  <a:lnTo>
                    <a:pt x="15476" y="1752"/>
                  </a:lnTo>
                  <a:lnTo>
                    <a:pt x="15427" y="1825"/>
                  </a:lnTo>
                  <a:lnTo>
                    <a:pt x="15403" y="2020"/>
                  </a:lnTo>
                  <a:lnTo>
                    <a:pt x="15451" y="2215"/>
                  </a:lnTo>
                  <a:lnTo>
                    <a:pt x="15500" y="2361"/>
                  </a:lnTo>
                  <a:lnTo>
                    <a:pt x="15330" y="2458"/>
                  </a:lnTo>
                  <a:lnTo>
                    <a:pt x="15159" y="2579"/>
                  </a:lnTo>
                  <a:lnTo>
                    <a:pt x="14989" y="2725"/>
                  </a:lnTo>
                  <a:lnTo>
                    <a:pt x="14843" y="2896"/>
                  </a:lnTo>
                  <a:lnTo>
                    <a:pt x="14283" y="3528"/>
                  </a:lnTo>
                  <a:lnTo>
                    <a:pt x="13918" y="3893"/>
                  </a:lnTo>
                  <a:lnTo>
                    <a:pt x="13529" y="4234"/>
                  </a:lnTo>
                  <a:lnTo>
                    <a:pt x="13140" y="4599"/>
                  </a:lnTo>
                  <a:lnTo>
                    <a:pt x="12775" y="4964"/>
                  </a:lnTo>
                  <a:lnTo>
                    <a:pt x="12677" y="4891"/>
                  </a:lnTo>
                  <a:lnTo>
                    <a:pt x="12556" y="4842"/>
                  </a:lnTo>
                  <a:lnTo>
                    <a:pt x="12507" y="4842"/>
                  </a:lnTo>
                  <a:lnTo>
                    <a:pt x="12434" y="4818"/>
                  </a:lnTo>
                  <a:lnTo>
                    <a:pt x="12264" y="4818"/>
                  </a:lnTo>
                  <a:lnTo>
                    <a:pt x="12191" y="4867"/>
                  </a:lnTo>
                  <a:lnTo>
                    <a:pt x="12020" y="4696"/>
                  </a:lnTo>
                  <a:lnTo>
                    <a:pt x="11826" y="4502"/>
                  </a:lnTo>
                  <a:lnTo>
                    <a:pt x="11655" y="4331"/>
                  </a:lnTo>
                  <a:lnTo>
                    <a:pt x="11582" y="4307"/>
                  </a:lnTo>
                  <a:lnTo>
                    <a:pt x="11582" y="4161"/>
                  </a:lnTo>
                  <a:lnTo>
                    <a:pt x="11582" y="4039"/>
                  </a:lnTo>
                  <a:lnTo>
                    <a:pt x="11534" y="3918"/>
                  </a:lnTo>
                  <a:lnTo>
                    <a:pt x="11485" y="3820"/>
                  </a:lnTo>
                  <a:lnTo>
                    <a:pt x="11388" y="3723"/>
                  </a:lnTo>
                  <a:lnTo>
                    <a:pt x="11242" y="3626"/>
                  </a:lnTo>
                  <a:lnTo>
                    <a:pt x="11169" y="3577"/>
                  </a:lnTo>
                  <a:lnTo>
                    <a:pt x="11120" y="3528"/>
                  </a:lnTo>
                  <a:lnTo>
                    <a:pt x="11047" y="3504"/>
                  </a:lnTo>
                  <a:lnTo>
                    <a:pt x="10974" y="3504"/>
                  </a:lnTo>
                  <a:lnTo>
                    <a:pt x="10828" y="3528"/>
                  </a:lnTo>
                  <a:lnTo>
                    <a:pt x="10682" y="3601"/>
                  </a:lnTo>
                  <a:lnTo>
                    <a:pt x="10536" y="3723"/>
                  </a:lnTo>
                  <a:lnTo>
                    <a:pt x="10439" y="3869"/>
                  </a:lnTo>
                  <a:lnTo>
                    <a:pt x="10341" y="4039"/>
                  </a:lnTo>
                  <a:lnTo>
                    <a:pt x="10317" y="4234"/>
                  </a:lnTo>
                  <a:lnTo>
                    <a:pt x="10317" y="4380"/>
                  </a:lnTo>
                  <a:lnTo>
                    <a:pt x="10171" y="4477"/>
                  </a:lnTo>
                  <a:lnTo>
                    <a:pt x="10025" y="4575"/>
                  </a:lnTo>
                  <a:lnTo>
                    <a:pt x="9879" y="4721"/>
                  </a:lnTo>
                  <a:lnTo>
                    <a:pt x="9733" y="4867"/>
                  </a:lnTo>
                  <a:lnTo>
                    <a:pt x="9490" y="5159"/>
                  </a:lnTo>
                  <a:lnTo>
                    <a:pt x="9319" y="5402"/>
                  </a:lnTo>
                  <a:lnTo>
                    <a:pt x="8954" y="5864"/>
                  </a:lnTo>
                  <a:lnTo>
                    <a:pt x="8614" y="6375"/>
                  </a:lnTo>
                  <a:lnTo>
                    <a:pt x="8298" y="6789"/>
                  </a:lnTo>
                  <a:lnTo>
                    <a:pt x="8152" y="7008"/>
                  </a:lnTo>
                  <a:lnTo>
                    <a:pt x="8030" y="7227"/>
                  </a:lnTo>
                  <a:lnTo>
                    <a:pt x="7908" y="7203"/>
                  </a:lnTo>
                  <a:lnTo>
                    <a:pt x="7787" y="7178"/>
                  </a:lnTo>
                  <a:lnTo>
                    <a:pt x="7738" y="7154"/>
                  </a:lnTo>
                  <a:lnTo>
                    <a:pt x="7616" y="7130"/>
                  </a:lnTo>
                  <a:lnTo>
                    <a:pt x="7470" y="7130"/>
                  </a:lnTo>
                  <a:lnTo>
                    <a:pt x="7349" y="7178"/>
                  </a:lnTo>
                  <a:lnTo>
                    <a:pt x="7227" y="7251"/>
                  </a:lnTo>
                  <a:lnTo>
                    <a:pt x="7178" y="7203"/>
                  </a:lnTo>
                  <a:lnTo>
                    <a:pt x="6935" y="7081"/>
                  </a:lnTo>
                  <a:lnTo>
                    <a:pt x="6692" y="6935"/>
                  </a:lnTo>
                  <a:lnTo>
                    <a:pt x="6448" y="6765"/>
                  </a:lnTo>
                  <a:lnTo>
                    <a:pt x="6327" y="6716"/>
                  </a:lnTo>
                  <a:lnTo>
                    <a:pt x="6205" y="6667"/>
                  </a:lnTo>
                  <a:lnTo>
                    <a:pt x="6229" y="6546"/>
                  </a:lnTo>
                  <a:lnTo>
                    <a:pt x="6205" y="6424"/>
                  </a:lnTo>
                  <a:lnTo>
                    <a:pt x="6181" y="6278"/>
                  </a:lnTo>
                  <a:lnTo>
                    <a:pt x="6132" y="6181"/>
                  </a:lnTo>
                  <a:lnTo>
                    <a:pt x="6059" y="6059"/>
                  </a:lnTo>
                  <a:lnTo>
                    <a:pt x="5986" y="5962"/>
                  </a:lnTo>
                  <a:lnTo>
                    <a:pt x="5889" y="5889"/>
                  </a:lnTo>
                  <a:lnTo>
                    <a:pt x="5767" y="5840"/>
                  </a:lnTo>
                  <a:lnTo>
                    <a:pt x="5694" y="5816"/>
                  </a:lnTo>
                  <a:lnTo>
                    <a:pt x="5621" y="5791"/>
                  </a:lnTo>
                  <a:lnTo>
                    <a:pt x="5475" y="5791"/>
                  </a:lnTo>
                  <a:lnTo>
                    <a:pt x="5329" y="5840"/>
                  </a:lnTo>
                  <a:lnTo>
                    <a:pt x="5207" y="5913"/>
                  </a:lnTo>
                  <a:lnTo>
                    <a:pt x="5086" y="6010"/>
                  </a:lnTo>
                  <a:lnTo>
                    <a:pt x="4964" y="6156"/>
                  </a:lnTo>
                  <a:lnTo>
                    <a:pt x="4891" y="6302"/>
                  </a:lnTo>
                  <a:lnTo>
                    <a:pt x="4818" y="6473"/>
                  </a:lnTo>
                  <a:lnTo>
                    <a:pt x="4818" y="6570"/>
                  </a:lnTo>
                  <a:lnTo>
                    <a:pt x="4818" y="6692"/>
                  </a:lnTo>
                  <a:lnTo>
                    <a:pt x="4769" y="6716"/>
                  </a:lnTo>
                  <a:lnTo>
                    <a:pt x="3918" y="7714"/>
                  </a:lnTo>
                  <a:lnTo>
                    <a:pt x="3504" y="8225"/>
                  </a:lnTo>
                  <a:lnTo>
                    <a:pt x="3090" y="8760"/>
                  </a:lnTo>
                  <a:lnTo>
                    <a:pt x="2677" y="9271"/>
                  </a:lnTo>
                  <a:lnTo>
                    <a:pt x="2214" y="9782"/>
                  </a:lnTo>
                  <a:lnTo>
                    <a:pt x="2044" y="9952"/>
                  </a:lnTo>
                  <a:lnTo>
                    <a:pt x="1874" y="10147"/>
                  </a:lnTo>
                  <a:lnTo>
                    <a:pt x="1801" y="10244"/>
                  </a:lnTo>
                  <a:lnTo>
                    <a:pt x="1752" y="10366"/>
                  </a:lnTo>
                  <a:lnTo>
                    <a:pt x="1703" y="10488"/>
                  </a:lnTo>
                  <a:lnTo>
                    <a:pt x="1703" y="10609"/>
                  </a:lnTo>
                  <a:lnTo>
                    <a:pt x="1728" y="10682"/>
                  </a:lnTo>
                  <a:lnTo>
                    <a:pt x="1776" y="10731"/>
                  </a:lnTo>
                  <a:lnTo>
                    <a:pt x="1849" y="10755"/>
                  </a:lnTo>
                  <a:lnTo>
                    <a:pt x="1922" y="10731"/>
                  </a:lnTo>
                  <a:lnTo>
                    <a:pt x="2020" y="10682"/>
                  </a:lnTo>
                  <a:lnTo>
                    <a:pt x="2117" y="10633"/>
                  </a:lnTo>
                  <a:lnTo>
                    <a:pt x="2263" y="10463"/>
                  </a:lnTo>
                  <a:lnTo>
                    <a:pt x="2579" y="10123"/>
                  </a:lnTo>
                  <a:lnTo>
                    <a:pt x="2969" y="9733"/>
                  </a:lnTo>
                  <a:lnTo>
                    <a:pt x="3163" y="9514"/>
                  </a:lnTo>
                  <a:lnTo>
                    <a:pt x="3334" y="9295"/>
                  </a:lnTo>
                  <a:lnTo>
                    <a:pt x="3747" y="8760"/>
                  </a:lnTo>
                  <a:lnTo>
                    <a:pt x="4185" y="8225"/>
                  </a:lnTo>
                  <a:lnTo>
                    <a:pt x="4648" y="7714"/>
                  </a:lnTo>
                  <a:lnTo>
                    <a:pt x="5086" y="7203"/>
                  </a:lnTo>
                  <a:lnTo>
                    <a:pt x="5159" y="7251"/>
                  </a:lnTo>
                  <a:lnTo>
                    <a:pt x="5280" y="7300"/>
                  </a:lnTo>
                  <a:lnTo>
                    <a:pt x="5378" y="7324"/>
                  </a:lnTo>
                  <a:lnTo>
                    <a:pt x="5499" y="7324"/>
                  </a:lnTo>
                  <a:lnTo>
                    <a:pt x="5645" y="7300"/>
                  </a:lnTo>
                  <a:lnTo>
                    <a:pt x="5791" y="7251"/>
                  </a:lnTo>
                  <a:lnTo>
                    <a:pt x="5913" y="7154"/>
                  </a:lnTo>
                  <a:lnTo>
                    <a:pt x="6010" y="7057"/>
                  </a:lnTo>
                  <a:lnTo>
                    <a:pt x="6205" y="7178"/>
                  </a:lnTo>
                  <a:lnTo>
                    <a:pt x="6400" y="7300"/>
                  </a:lnTo>
                  <a:lnTo>
                    <a:pt x="6716" y="7519"/>
                  </a:lnTo>
                  <a:lnTo>
                    <a:pt x="6862" y="7616"/>
                  </a:lnTo>
                  <a:lnTo>
                    <a:pt x="7032" y="7689"/>
                  </a:lnTo>
                  <a:lnTo>
                    <a:pt x="7057" y="7811"/>
                  </a:lnTo>
                  <a:lnTo>
                    <a:pt x="7105" y="7933"/>
                  </a:lnTo>
                  <a:lnTo>
                    <a:pt x="7154" y="8030"/>
                  </a:lnTo>
                  <a:lnTo>
                    <a:pt x="7227" y="8127"/>
                  </a:lnTo>
                  <a:lnTo>
                    <a:pt x="7324" y="8176"/>
                  </a:lnTo>
                  <a:lnTo>
                    <a:pt x="7397" y="8225"/>
                  </a:lnTo>
                  <a:lnTo>
                    <a:pt x="7495" y="8273"/>
                  </a:lnTo>
                  <a:lnTo>
                    <a:pt x="7714" y="8273"/>
                  </a:lnTo>
                  <a:lnTo>
                    <a:pt x="7835" y="8225"/>
                  </a:lnTo>
                  <a:lnTo>
                    <a:pt x="8006" y="8127"/>
                  </a:lnTo>
                  <a:lnTo>
                    <a:pt x="8152" y="8006"/>
                  </a:lnTo>
                  <a:lnTo>
                    <a:pt x="8225" y="7908"/>
                  </a:lnTo>
                  <a:lnTo>
                    <a:pt x="8273" y="7835"/>
                  </a:lnTo>
                  <a:lnTo>
                    <a:pt x="8298" y="7738"/>
                  </a:lnTo>
                  <a:lnTo>
                    <a:pt x="8322" y="7641"/>
                  </a:lnTo>
                  <a:lnTo>
                    <a:pt x="8322" y="7543"/>
                  </a:lnTo>
                  <a:lnTo>
                    <a:pt x="8298" y="7470"/>
                  </a:lnTo>
                  <a:lnTo>
                    <a:pt x="8468" y="7300"/>
                  </a:lnTo>
                  <a:lnTo>
                    <a:pt x="8614" y="7130"/>
                  </a:lnTo>
                  <a:lnTo>
                    <a:pt x="8906" y="6740"/>
                  </a:lnTo>
                  <a:lnTo>
                    <a:pt x="9173" y="6327"/>
                  </a:lnTo>
                  <a:lnTo>
                    <a:pt x="9417" y="5962"/>
                  </a:lnTo>
                  <a:lnTo>
                    <a:pt x="9782" y="5499"/>
                  </a:lnTo>
                  <a:lnTo>
                    <a:pt x="10195" y="5086"/>
                  </a:lnTo>
                  <a:lnTo>
                    <a:pt x="10268" y="5013"/>
                  </a:lnTo>
                  <a:lnTo>
                    <a:pt x="10366" y="4940"/>
                  </a:lnTo>
                  <a:lnTo>
                    <a:pt x="10585" y="4818"/>
                  </a:lnTo>
                  <a:lnTo>
                    <a:pt x="10706" y="4891"/>
                  </a:lnTo>
                  <a:lnTo>
                    <a:pt x="10828" y="4915"/>
                  </a:lnTo>
                  <a:lnTo>
                    <a:pt x="10950" y="4940"/>
                  </a:lnTo>
                  <a:lnTo>
                    <a:pt x="11096" y="4915"/>
                  </a:lnTo>
                  <a:lnTo>
                    <a:pt x="11193" y="4867"/>
                  </a:lnTo>
                  <a:lnTo>
                    <a:pt x="11266" y="4794"/>
                  </a:lnTo>
                  <a:lnTo>
                    <a:pt x="11363" y="4721"/>
                  </a:lnTo>
                  <a:lnTo>
                    <a:pt x="11436" y="4648"/>
                  </a:lnTo>
                  <a:lnTo>
                    <a:pt x="11704" y="4964"/>
                  </a:lnTo>
                  <a:lnTo>
                    <a:pt x="11874" y="5183"/>
                  </a:lnTo>
                  <a:lnTo>
                    <a:pt x="11801" y="5305"/>
                  </a:lnTo>
                  <a:lnTo>
                    <a:pt x="11777" y="5426"/>
                  </a:lnTo>
                  <a:lnTo>
                    <a:pt x="11753" y="5548"/>
                  </a:lnTo>
                  <a:lnTo>
                    <a:pt x="11777" y="5694"/>
                  </a:lnTo>
                  <a:lnTo>
                    <a:pt x="11826" y="5816"/>
                  </a:lnTo>
                  <a:lnTo>
                    <a:pt x="11899" y="5913"/>
                  </a:lnTo>
                  <a:lnTo>
                    <a:pt x="12020" y="6010"/>
                  </a:lnTo>
                  <a:lnTo>
                    <a:pt x="12142" y="6059"/>
                  </a:lnTo>
                  <a:lnTo>
                    <a:pt x="12264" y="6108"/>
                  </a:lnTo>
                  <a:lnTo>
                    <a:pt x="12410" y="6108"/>
                  </a:lnTo>
                  <a:lnTo>
                    <a:pt x="12531" y="6083"/>
                  </a:lnTo>
                  <a:lnTo>
                    <a:pt x="12653" y="6035"/>
                  </a:lnTo>
                  <a:lnTo>
                    <a:pt x="12726" y="5986"/>
                  </a:lnTo>
                  <a:lnTo>
                    <a:pt x="12799" y="5913"/>
                  </a:lnTo>
                  <a:lnTo>
                    <a:pt x="12872" y="5840"/>
                  </a:lnTo>
                  <a:lnTo>
                    <a:pt x="12921" y="5743"/>
                  </a:lnTo>
                  <a:lnTo>
                    <a:pt x="12969" y="5548"/>
                  </a:lnTo>
                  <a:lnTo>
                    <a:pt x="12969" y="5329"/>
                  </a:lnTo>
                  <a:lnTo>
                    <a:pt x="12969" y="5280"/>
                  </a:lnTo>
                  <a:lnTo>
                    <a:pt x="13042" y="5256"/>
                  </a:lnTo>
                  <a:lnTo>
                    <a:pt x="13383" y="4915"/>
                  </a:lnTo>
                  <a:lnTo>
                    <a:pt x="13748" y="4575"/>
                  </a:lnTo>
                  <a:lnTo>
                    <a:pt x="14454" y="3942"/>
                  </a:lnTo>
                  <a:lnTo>
                    <a:pt x="15111" y="3309"/>
                  </a:lnTo>
                  <a:lnTo>
                    <a:pt x="15768" y="2677"/>
                  </a:lnTo>
                  <a:lnTo>
                    <a:pt x="15792" y="2652"/>
                  </a:lnTo>
                  <a:lnTo>
                    <a:pt x="15914" y="2701"/>
                  </a:lnTo>
                  <a:lnTo>
                    <a:pt x="16157" y="2701"/>
                  </a:lnTo>
                  <a:lnTo>
                    <a:pt x="16279" y="2652"/>
                  </a:lnTo>
                  <a:lnTo>
                    <a:pt x="16376" y="2579"/>
                  </a:lnTo>
                  <a:lnTo>
                    <a:pt x="16449" y="2506"/>
                  </a:lnTo>
                  <a:lnTo>
                    <a:pt x="16522" y="2409"/>
                  </a:lnTo>
                  <a:lnTo>
                    <a:pt x="16595" y="2312"/>
                  </a:lnTo>
                  <a:lnTo>
                    <a:pt x="16643" y="2215"/>
                  </a:lnTo>
                  <a:lnTo>
                    <a:pt x="16668" y="2093"/>
                  </a:lnTo>
                  <a:lnTo>
                    <a:pt x="16692" y="1996"/>
                  </a:lnTo>
                  <a:lnTo>
                    <a:pt x="16692" y="1874"/>
                  </a:lnTo>
                  <a:lnTo>
                    <a:pt x="16668" y="1777"/>
                  </a:lnTo>
                  <a:lnTo>
                    <a:pt x="16643" y="1679"/>
                  </a:lnTo>
                  <a:lnTo>
                    <a:pt x="16570" y="1606"/>
                  </a:lnTo>
                  <a:lnTo>
                    <a:pt x="16522" y="1533"/>
                  </a:lnTo>
                  <a:lnTo>
                    <a:pt x="16424" y="1460"/>
                  </a:lnTo>
                  <a:lnTo>
                    <a:pt x="16352" y="1436"/>
                  </a:lnTo>
                  <a:lnTo>
                    <a:pt x="16254" y="1412"/>
                  </a:lnTo>
                  <a:lnTo>
                    <a:pt x="16157" y="1387"/>
                  </a:lnTo>
                  <a:lnTo>
                    <a:pt x="16011" y="1363"/>
                  </a:lnTo>
                  <a:close/>
                  <a:moveTo>
                    <a:pt x="195" y="0"/>
                  </a:moveTo>
                  <a:lnTo>
                    <a:pt x="146" y="49"/>
                  </a:lnTo>
                  <a:lnTo>
                    <a:pt x="98" y="73"/>
                  </a:lnTo>
                  <a:lnTo>
                    <a:pt x="49" y="195"/>
                  </a:lnTo>
                  <a:lnTo>
                    <a:pt x="0" y="317"/>
                  </a:lnTo>
                  <a:lnTo>
                    <a:pt x="0" y="438"/>
                  </a:lnTo>
                  <a:lnTo>
                    <a:pt x="0" y="584"/>
                  </a:lnTo>
                  <a:lnTo>
                    <a:pt x="25" y="876"/>
                  </a:lnTo>
                  <a:lnTo>
                    <a:pt x="49" y="1120"/>
                  </a:lnTo>
                  <a:lnTo>
                    <a:pt x="49" y="1947"/>
                  </a:lnTo>
                  <a:lnTo>
                    <a:pt x="25" y="2774"/>
                  </a:lnTo>
                  <a:lnTo>
                    <a:pt x="49" y="3601"/>
                  </a:lnTo>
                  <a:lnTo>
                    <a:pt x="25" y="4429"/>
                  </a:lnTo>
                  <a:lnTo>
                    <a:pt x="0" y="6108"/>
                  </a:lnTo>
                  <a:lnTo>
                    <a:pt x="0" y="6984"/>
                  </a:lnTo>
                  <a:lnTo>
                    <a:pt x="0" y="7860"/>
                  </a:lnTo>
                  <a:lnTo>
                    <a:pt x="73" y="9587"/>
                  </a:lnTo>
                  <a:lnTo>
                    <a:pt x="146" y="11315"/>
                  </a:lnTo>
                  <a:lnTo>
                    <a:pt x="171" y="12191"/>
                  </a:lnTo>
                  <a:lnTo>
                    <a:pt x="171" y="13067"/>
                  </a:lnTo>
                  <a:lnTo>
                    <a:pt x="195" y="13188"/>
                  </a:lnTo>
                  <a:lnTo>
                    <a:pt x="268" y="13261"/>
                  </a:lnTo>
                  <a:lnTo>
                    <a:pt x="317" y="13310"/>
                  </a:lnTo>
                  <a:lnTo>
                    <a:pt x="390" y="13310"/>
                  </a:lnTo>
                  <a:lnTo>
                    <a:pt x="900" y="13383"/>
                  </a:lnTo>
                  <a:lnTo>
                    <a:pt x="1898" y="13383"/>
                  </a:lnTo>
                  <a:lnTo>
                    <a:pt x="2409" y="13334"/>
                  </a:lnTo>
                  <a:lnTo>
                    <a:pt x="3431" y="13261"/>
                  </a:lnTo>
                  <a:lnTo>
                    <a:pt x="3942" y="13213"/>
                  </a:lnTo>
                  <a:lnTo>
                    <a:pt x="4453" y="13188"/>
                  </a:lnTo>
                  <a:lnTo>
                    <a:pt x="10025" y="13188"/>
                  </a:lnTo>
                  <a:lnTo>
                    <a:pt x="11169" y="13164"/>
                  </a:lnTo>
                  <a:lnTo>
                    <a:pt x="13432" y="13091"/>
                  </a:lnTo>
                  <a:lnTo>
                    <a:pt x="14575" y="13067"/>
                  </a:lnTo>
                  <a:lnTo>
                    <a:pt x="16741" y="13067"/>
                  </a:lnTo>
                  <a:lnTo>
                    <a:pt x="17276" y="13091"/>
                  </a:lnTo>
                  <a:lnTo>
                    <a:pt x="17544" y="13140"/>
                  </a:lnTo>
                  <a:lnTo>
                    <a:pt x="17811" y="13164"/>
                  </a:lnTo>
                  <a:lnTo>
                    <a:pt x="17933" y="13164"/>
                  </a:lnTo>
                  <a:lnTo>
                    <a:pt x="18030" y="13115"/>
                  </a:lnTo>
                  <a:lnTo>
                    <a:pt x="18103" y="13042"/>
                  </a:lnTo>
                  <a:lnTo>
                    <a:pt x="18152" y="12945"/>
                  </a:lnTo>
                  <a:lnTo>
                    <a:pt x="18152" y="12848"/>
                  </a:lnTo>
                  <a:lnTo>
                    <a:pt x="18128" y="12750"/>
                  </a:lnTo>
                  <a:lnTo>
                    <a:pt x="18055" y="12677"/>
                  </a:lnTo>
                  <a:lnTo>
                    <a:pt x="17957" y="12629"/>
                  </a:lnTo>
                  <a:lnTo>
                    <a:pt x="17495" y="12556"/>
                  </a:lnTo>
                  <a:lnTo>
                    <a:pt x="17008" y="12531"/>
                  </a:lnTo>
                  <a:lnTo>
                    <a:pt x="16084" y="12507"/>
                  </a:lnTo>
                  <a:lnTo>
                    <a:pt x="14940" y="12483"/>
                  </a:lnTo>
                  <a:lnTo>
                    <a:pt x="13821" y="12507"/>
                  </a:lnTo>
                  <a:lnTo>
                    <a:pt x="11534" y="12580"/>
                  </a:lnTo>
                  <a:lnTo>
                    <a:pt x="10414" y="12604"/>
                  </a:lnTo>
                  <a:lnTo>
                    <a:pt x="9271" y="12629"/>
                  </a:lnTo>
                  <a:lnTo>
                    <a:pt x="7032" y="12604"/>
                  </a:lnTo>
                  <a:lnTo>
                    <a:pt x="5913" y="12604"/>
                  </a:lnTo>
                  <a:lnTo>
                    <a:pt x="4818" y="12629"/>
                  </a:lnTo>
                  <a:lnTo>
                    <a:pt x="3796" y="12677"/>
                  </a:lnTo>
                  <a:lnTo>
                    <a:pt x="2774" y="12726"/>
                  </a:lnTo>
                  <a:lnTo>
                    <a:pt x="1752" y="12799"/>
                  </a:lnTo>
                  <a:lnTo>
                    <a:pt x="730" y="12848"/>
                  </a:lnTo>
                  <a:lnTo>
                    <a:pt x="681" y="11169"/>
                  </a:lnTo>
                  <a:lnTo>
                    <a:pt x="608" y="9490"/>
                  </a:lnTo>
                  <a:lnTo>
                    <a:pt x="535" y="7787"/>
                  </a:lnTo>
                  <a:lnTo>
                    <a:pt x="535" y="6959"/>
                  </a:lnTo>
                  <a:lnTo>
                    <a:pt x="535" y="6108"/>
                  </a:lnTo>
                  <a:lnTo>
                    <a:pt x="560" y="4356"/>
                  </a:lnTo>
                  <a:lnTo>
                    <a:pt x="560" y="2579"/>
                  </a:lnTo>
                  <a:lnTo>
                    <a:pt x="560" y="1752"/>
                  </a:lnTo>
                  <a:lnTo>
                    <a:pt x="584" y="1363"/>
                  </a:lnTo>
                  <a:lnTo>
                    <a:pt x="584" y="949"/>
                  </a:lnTo>
                  <a:lnTo>
                    <a:pt x="560" y="706"/>
                  </a:lnTo>
                  <a:lnTo>
                    <a:pt x="535" y="438"/>
                  </a:lnTo>
                  <a:lnTo>
                    <a:pt x="511" y="317"/>
                  </a:lnTo>
                  <a:lnTo>
                    <a:pt x="463" y="219"/>
                  </a:lnTo>
                  <a:lnTo>
                    <a:pt x="390" y="98"/>
                  </a:lnTo>
                  <a:lnTo>
                    <a:pt x="317" y="25"/>
                  </a:lnTo>
                  <a:lnTo>
                    <a:pt x="244"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29" name="Google Shape;229;p36"/>
          <p:cNvGrpSpPr/>
          <p:nvPr/>
        </p:nvGrpSpPr>
        <p:grpSpPr>
          <a:xfrm>
            <a:off x="2827601" y="3688743"/>
            <a:ext cx="816300" cy="808200"/>
            <a:chOff x="4426392" y="2038880"/>
            <a:chExt cx="816300" cy="808200"/>
          </a:xfrm>
        </p:grpSpPr>
        <p:sp>
          <p:nvSpPr>
            <p:cNvPr id="217" name="Google Shape;217;p36"/>
            <p:cNvSpPr/>
            <p:nvPr/>
          </p:nvSpPr>
          <p:spPr>
            <a:xfrm>
              <a:off x="4426392" y="2038880"/>
              <a:ext cx="816300" cy="808200"/>
            </a:xfrm>
            <a:prstGeom prst="ellipse">
              <a:avLst/>
            </a:prstGeom>
            <a:solidFill>
              <a:schemeClr val="accent3"/>
            </a:solidFill>
            <a:ln w="19050" cap="flat" cmpd="sng">
              <a:solidFill>
                <a:srgbClr val="4454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0" name="Google Shape;230;p36"/>
            <p:cNvSpPr/>
            <p:nvPr/>
          </p:nvSpPr>
          <p:spPr>
            <a:xfrm>
              <a:off x="4578721" y="2188260"/>
              <a:ext cx="564786" cy="494749"/>
            </a:xfrm>
            <a:custGeom>
              <a:avLst/>
              <a:gdLst/>
              <a:ahLst/>
              <a:cxnLst/>
              <a:rect l="l" t="t" r="r" b="b"/>
              <a:pathLst>
                <a:path w="22192" h="21243" extrusionOk="0">
                  <a:moveTo>
                    <a:pt x="17812" y="512"/>
                  </a:moveTo>
                  <a:lnTo>
                    <a:pt x="17909" y="585"/>
                  </a:lnTo>
                  <a:lnTo>
                    <a:pt x="17958" y="609"/>
                  </a:lnTo>
                  <a:lnTo>
                    <a:pt x="18031" y="634"/>
                  </a:lnTo>
                  <a:lnTo>
                    <a:pt x="18201" y="634"/>
                  </a:lnTo>
                  <a:lnTo>
                    <a:pt x="18396" y="658"/>
                  </a:lnTo>
                  <a:lnTo>
                    <a:pt x="18566" y="682"/>
                  </a:lnTo>
                  <a:lnTo>
                    <a:pt x="18712" y="755"/>
                  </a:lnTo>
                  <a:lnTo>
                    <a:pt x="18858" y="828"/>
                  </a:lnTo>
                  <a:lnTo>
                    <a:pt x="19004" y="926"/>
                  </a:lnTo>
                  <a:lnTo>
                    <a:pt x="19126" y="1023"/>
                  </a:lnTo>
                  <a:lnTo>
                    <a:pt x="19248" y="1145"/>
                  </a:lnTo>
                  <a:lnTo>
                    <a:pt x="19345" y="1266"/>
                  </a:lnTo>
                  <a:lnTo>
                    <a:pt x="19442" y="1388"/>
                  </a:lnTo>
                  <a:lnTo>
                    <a:pt x="19491" y="1558"/>
                  </a:lnTo>
                  <a:lnTo>
                    <a:pt x="19540" y="1704"/>
                  </a:lnTo>
                  <a:lnTo>
                    <a:pt x="19564" y="1874"/>
                  </a:lnTo>
                  <a:lnTo>
                    <a:pt x="19564" y="2045"/>
                  </a:lnTo>
                  <a:lnTo>
                    <a:pt x="19564" y="2239"/>
                  </a:lnTo>
                  <a:lnTo>
                    <a:pt x="19515" y="2410"/>
                  </a:lnTo>
                  <a:lnTo>
                    <a:pt x="19467" y="2580"/>
                  </a:lnTo>
                  <a:lnTo>
                    <a:pt x="19394" y="2750"/>
                  </a:lnTo>
                  <a:lnTo>
                    <a:pt x="19296" y="2896"/>
                  </a:lnTo>
                  <a:lnTo>
                    <a:pt x="19199" y="3018"/>
                  </a:lnTo>
                  <a:lnTo>
                    <a:pt x="19077" y="3140"/>
                  </a:lnTo>
                  <a:lnTo>
                    <a:pt x="18956" y="3237"/>
                  </a:lnTo>
                  <a:lnTo>
                    <a:pt x="18810" y="3334"/>
                  </a:lnTo>
                  <a:lnTo>
                    <a:pt x="18664" y="3407"/>
                  </a:lnTo>
                  <a:lnTo>
                    <a:pt x="18347" y="3529"/>
                  </a:lnTo>
                  <a:lnTo>
                    <a:pt x="18031" y="3602"/>
                  </a:lnTo>
                  <a:lnTo>
                    <a:pt x="17690" y="3651"/>
                  </a:lnTo>
                  <a:lnTo>
                    <a:pt x="17350" y="3651"/>
                  </a:lnTo>
                  <a:lnTo>
                    <a:pt x="17423" y="3553"/>
                  </a:lnTo>
                  <a:lnTo>
                    <a:pt x="17666" y="3213"/>
                  </a:lnTo>
                  <a:lnTo>
                    <a:pt x="17885" y="2823"/>
                  </a:lnTo>
                  <a:lnTo>
                    <a:pt x="17982" y="2629"/>
                  </a:lnTo>
                  <a:lnTo>
                    <a:pt x="18055" y="2410"/>
                  </a:lnTo>
                  <a:lnTo>
                    <a:pt x="18128" y="2215"/>
                  </a:lnTo>
                  <a:lnTo>
                    <a:pt x="18153" y="2020"/>
                  </a:lnTo>
                  <a:lnTo>
                    <a:pt x="18153" y="1947"/>
                  </a:lnTo>
                  <a:lnTo>
                    <a:pt x="18104" y="1899"/>
                  </a:lnTo>
                  <a:lnTo>
                    <a:pt x="18080" y="1850"/>
                  </a:lnTo>
                  <a:lnTo>
                    <a:pt x="18007" y="1826"/>
                  </a:lnTo>
                  <a:lnTo>
                    <a:pt x="17958" y="1801"/>
                  </a:lnTo>
                  <a:lnTo>
                    <a:pt x="17885" y="1801"/>
                  </a:lnTo>
                  <a:lnTo>
                    <a:pt x="17836" y="1826"/>
                  </a:lnTo>
                  <a:lnTo>
                    <a:pt x="17788" y="1874"/>
                  </a:lnTo>
                  <a:lnTo>
                    <a:pt x="17666" y="2020"/>
                  </a:lnTo>
                  <a:lnTo>
                    <a:pt x="17569" y="2191"/>
                  </a:lnTo>
                  <a:lnTo>
                    <a:pt x="17374" y="2556"/>
                  </a:lnTo>
                  <a:lnTo>
                    <a:pt x="17179" y="2896"/>
                  </a:lnTo>
                  <a:lnTo>
                    <a:pt x="16985" y="3261"/>
                  </a:lnTo>
                  <a:lnTo>
                    <a:pt x="16912" y="3067"/>
                  </a:lnTo>
                  <a:lnTo>
                    <a:pt x="16839" y="2848"/>
                  </a:lnTo>
                  <a:lnTo>
                    <a:pt x="16766" y="2653"/>
                  </a:lnTo>
                  <a:lnTo>
                    <a:pt x="16741" y="2458"/>
                  </a:lnTo>
                  <a:lnTo>
                    <a:pt x="16717" y="2239"/>
                  </a:lnTo>
                  <a:lnTo>
                    <a:pt x="16717" y="2020"/>
                  </a:lnTo>
                  <a:lnTo>
                    <a:pt x="16741" y="1801"/>
                  </a:lnTo>
                  <a:lnTo>
                    <a:pt x="16766" y="1582"/>
                  </a:lnTo>
                  <a:lnTo>
                    <a:pt x="16814" y="1436"/>
                  </a:lnTo>
                  <a:lnTo>
                    <a:pt x="16887" y="1315"/>
                  </a:lnTo>
                  <a:lnTo>
                    <a:pt x="16960" y="1169"/>
                  </a:lnTo>
                  <a:lnTo>
                    <a:pt x="17033" y="1047"/>
                  </a:lnTo>
                  <a:lnTo>
                    <a:pt x="17252" y="828"/>
                  </a:lnTo>
                  <a:lnTo>
                    <a:pt x="17496" y="658"/>
                  </a:lnTo>
                  <a:lnTo>
                    <a:pt x="17642" y="585"/>
                  </a:lnTo>
                  <a:lnTo>
                    <a:pt x="17812" y="512"/>
                  </a:lnTo>
                  <a:close/>
                  <a:moveTo>
                    <a:pt x="5111" y="1582"/>
                  </a:moveTo>
                  <a:lnTo>
                    <a:pt x="5159" y="1655"/>
                  </a:lnTo>
                  <a:lnTo>
                    <a:pt x="5232" y="1704"/>
                  </a:lnTo>
                  <a:lnTo>
                    <a:pt x="5305" y="1728"/>
                  </a:lnTo>
                  <a:lnTo>
                    <a:pt x="5403" y="1704"/>
                  </a:lnTo>
                  <a:lnTo>
                    <a:pt x="5573" y="1655"/>
                  </a:lnTo>
                  <a:lnTo>
                    <a:pt x="5719" y="1631"/>
                  </a:lnTo>
                  <a:lnTo>
                    <a:pt x="5987" y="1631"/>
                  </a:lnTo>
                  <a:lnTo>
                    <a:pt x="6133" y="1680"/>
                  </a:lnTo>
                  <a:lnTo>
                    <a:pt x="6230" y="1753"/>
                  </a:lnTo>
                  <a:lnTo>
                    <a:pt x="6352" y="1850"/>
                  </a:lnTo>
                  <a:lnTo>
                    <a:pt x="6473" y="1996"/>
                  </a:lnTo>
                  <a:lnTo>
                    <a:pt x="6595" y="2264"/>
                  </a:lnTo>
                  <a:lnTo>
                    <a:pt x="6717" y="2531"/>
                  </a:lnTo>
                  <a:lnTo>
                    <a:pt x="6790" y="2799"/>
                  </a:lnTo>
                  <a:lnTo>
                    <a:pt x="6838" y="3091"/>
                  </a:lnTo>
                  <a:lnTo>
                    <a:pt x="6887" y="3286"/>
                  </a:lnTo>
                  <a:lnTo>
                    <a:pt x="6887" y="3456"/>
                  </a:lnTo>
                  <a:lnTo>
                    <a:pt x="6863" y="3626"/>
                  </a:lnTo>
                  <a:lnTo>
                    <a:pt x="6814" y="3797"/>
                  </a:lnTo>
                  <a:lnTo>
                    <a:pt x="6765" y="3943"/>
                  </a:lnTo>
                  <a:lnTo>
                    <a:pt x="6692" y="4064"/>
                  </a:lnTo>
                  <a:lnTo>
                    <a:pt x="6595" y="4186"/>
                  </a:lnTo>
                  <a:lnTo>
                    <a:pt x="6473" y="4308"/>
                  </a:lnTo>
                  <a:lnTo>
                    <a:pt x="6303" y="4040"/>
                  </a:lnTo>
                  <a:lnTo>
                    <a:pt x="6133" y="3797"/>
                  </a:lnTo>
                  <a:lnTo>
                    <a:pt x="5987" y="3529"/>
                  </a:lnTo>
                  <a:lnTo>
                    <a:pt x="5865" y="3261"/>
                  </a:lnTo>
                  <a:lnTo>
                    <a:pt x="5816" y="3164"/>
                  </a:lnTo>
                  <a:lnTo>
                    <a:pt x="5719" y="2994"/>
                  </a:lnTo>
                  <a:lnTo>
                    <a:pt x="5670" y="2921"/>
                  </a:lnTo>
                  <a:lnTo>
                    <a:pt x="5597" y="2872"/>
                  </a:lnTo>
                  <a:lnTo>
                    <a:pt x="5524" y="2848"/>
                  </a:lnTo>
                  <a:lnTo>
                    <a:pt x="5476" y="2896"/>
                  </a:lnTo>
                  <a:lnTo>
                    <a:pt x="5403" y="2969"/>
                  </a:lnTo>
                  <a:lnTo>
                    <a:pt x="5378" y="3067"/>
                  </a:lnTo>
                  <a:lnTo>
                    <a:pt x="5378" y="3164"/>
                  </a:lnTo>
                  <a:lnTo>
                    <a:pt x="5378" y="3261"/>
                  </a:lnTo>
                  <a:lnTo>
                    <a:pt x="5451" y="3456"/>
                  </a:lnTo>
                  <a:lnTo>
                    <a:pt x="5524" y="3626"/>
                  </a:lnTo>
                  <a:lnTo>
                    <a:pt x="5768" y="4089"/>
                  </a:lnTo>
                  <a:lnTo>
                    <a:pt x="6035" y="4551"/>
                  </a:lnTo>
                  <a:lnTo>
                    <a:pt x="5768" y="4624"/>
                  </a:lnTo>
                  <a:lnTo>
                    <a:pt x="5451" y="4648"/>
                  </a:lnTo>
                  <a:lnTo>
                    <a:pt x="5257" y="4648"/>
                  </a:lnTo>
                  <a:lnTo>
                    <a:pt x="5086" y="4624"/>
                  </a:lnTo>
                  <a:lnTo>
                    <a:pt x="4940" y="4600"/>
                  </a:lnTo>
                  <a:lnTo>
                    <a:pt x="4794" y="4551"/>
                  </a:lnTo>
                  <a:lnTo>
                    <a:pt x="4673" y="4478"/>
                  </a:lnTo>
                  <a:lnTo>
                    <a:pt x="4551" y="4381"/>
                  </a:lnTo>
                  <a:lnTo>
                    <a:pt x="4429" y="4308"/>
                  </a:lnTo>
                  <a:lnTo>
                    <a:pt x="4356" y="4186"/>
                  </a:lnTo>
                  <a:lnTo>
                    <a:pt x="4259" y="4064"/>
                  </a:lnTo>
                  <a:lnTo>
                    <a:pt x="4186" y="3943"/>
                  </a:lnTo>
                  <a:lnTo>
                    <a:pt x="4137" y="3821"/>
                  </a:lnTo>
                  <a:lnTo>
                    <a:pt x="4089" y="3675"/>
                  </a:lnTo>
                  <a:lnTo>
                    <a:pt x="4064" y="3505"/>
                  </a:lnTo>
                  <a:lnTo>
                    <a:pt x="4064" y="3359"/>
                  </a:lnTo>
                  <a:lnTo>
                    <a:pt x="4064" y="3188"/>
                  </a:lnTo>
                  <a:lnTo>
                    <a:pt x="4089" y="3018"/>
                  </a:lnTo>
                  <a:lnTo>
                    <a:pt x="4137" y="2775"/>
                  </a:lnTo>
                  <a:lnTo>
                    <a:pt x="4210" y="2556"/>
                  </a:lnTo>
                  <a:lnTo>
                    <a:pt x="4308" y="2337"/>
                  </a:lnTo>
                  <a:lnTo>
                    <a:pt x="4429" y="2142"/>
                  </a:lnTo>
                  <a:lnTo>
                    <a:pt x="4551" y="1972"/>
                  </a:lnTo>
                  <a:lnTo>
                    <a:pt x="4721" y="1801"/>
                  </a:lnTo>
                  <a:lnTo>
                    <a:pt x="4916" y="1680"/>
                  </a:lnTo>
                  <a:lnTo>
                    <a:pt x="5111" y="1582"/>
                  </a:lnTo>
                  <a:close/>
                  <a:moveTo>
                    <a:pt x="12532" y="7544"/>
                  </a:moveTo>
                  <a:lnTo>
                    <a:pt x="12264" y="7568"/>
                  </a:lnTo>
                  <a:lnTo>
                    <a:pt x="11997" y="7593"/>
                  </a:lnTo>
                  <a:lnTo>
                    <a:pt x="11753" y="7641"/>
                  </a:lnTo>
                  <a:lnTo>
                    <a:pt x="11486" y="7690"/>
                  </a:lnTo>
                  <a:lnTo>
                    <a:pt x="11218" y="7763"/>
                  </a:lnTo>
                  <a:lnTo>
                    <a:pt x="10975" y="7885"/>
                  </a:lnTo>
                  <a:lnTo>
                    <a:pt x="10926" y="7933"/>
                  </a:lnTo>
                  <a:lnTo>
                    <a:pt x="10926" y="8006"/>
                  </a:lnTo>
                  <a:lnTo>
                    <a:pt x="10975" y="8055"/>
                  </a:lnTo>
                  <a:lnTo>
                    <a:pt x="11048" y="8079"/>
                  </a:lnTo>
                  <a:lnTo>
                    <a:pt x="11315" y="8055"/>
                  </a:lnTo>
                  <a:lnTo>
                    <a:pt x="11583" y="8031"/>
                  </a:lnTo>
                  <a:lnTo>
                    <a:pt x="11875" y="7982"/>
                  </a:lnTo>
                  <a:lnTo>
                    <a:pt x="12143" y="7933"/>
                  </a:lnTo>
                  <a:lnTo>
                    <a:pt x="12386" y="7909"/>
                  </a:lnTo>
                  <a:lnTo>
                    <a:pt x="12605" y="7909"/>
                  </a:lnTo>
                  <a:lnTo>
                    <a:pt x="12824" y="7885"/>
                  </a:lnTo>
                  <a:lnTo>
                    <a:pt x="12946" y="7860"/>
                  </a:lnTo>
                  <a:lnTo>
                    <a:pt x="13043" y="7787"/>
                  </a:lnTo>
                  <a:lnTo>
                    <a:pt x="13067" y="7763"/>
                  </a:lnTo>
                  <a:lnTo>
                    <a:pt x="13092" y="7714"/>
                  </a:lnTo>
                  <a:lnTo>
                    <a:pt x="13067" y="7690"/>
                  </a:lnTo>
                  <a:lnTo>
                    <a:pt x="13043" y="7641"/>
                  </a:lnTo>
                  <a:lnTo>
                    <a:pt x="12921" y="7593"/>
                  </a:lnTo>
                  <a:lnTo>
                    <a:pt x="12800" y="7544"/>
                  </a:lnTo>
                  <a:close/>
                  <a:moveTo>
                    <a:pt x="20002" y="10026"/>
                  </a:moveTo>
                  <a:lnTo>
                    <a:pt x="20172" y="10050"/>
                  </a:lnTo>
                  <a:lnTo>
                    <a:pt x="20367" y="10074"/>
                  </a:lnTo>
                  <a:lnTo>
                    <a:pt x="20537" y="10099"/>
                  </a:lnTo>
                  <a:lnTo>
                    <a:pt x="20708" y="10172"/>
                  </a:lnTo>
                  <a:lnTo>
                    <a:pt x="20854" y="10245"/>
                  </a:lnTo>
                  <a:lnTo>
                    <a:pt x="21024" y="10342"/>
                  </a:lnTo>
                  <a:lnTo>
                    <a:pt x="21194" y="10439"/>
                  </a:lnTo>
                  <a:lnTo>
                    <a:pt x="21316" y="10585"/>
                  </a:lnTo>
                  <a:lnTo>
                    <a:pt x="21438" y="10707"/>
                  </a:lnTo>
                  <a:lnTo>
                    <a:pt x="21511" y="10877"/>
                  </a:lnTo>
                  <a:lnTo>
                    <a:pt x="21584" y="11023"/>
                  </a:lnTo>
                  <a:lnTo>
                    <a:pt x="21608" y="11194"/>
                  </a:lnTo>
                  <a:lnTo>
                    <a:pt x="21632" y="11364"/>
                  </a:lnTo>
                  <a:lnTo>
                    <a:pt x="21632" y="11534"/>
                  </a:lnTo>
                  <a:lnTo>
                    <a:pt x="21608" y="11705"/>
                  </a:lnTo>
                  <a:lnTo>
                    <a:pt x="21559" y="11875"/>
                  </a:lnTo>
                  <a:lnTo>
                    <a:pt x="21511" y="12021"/>
                  </a:lnTo>
                  <a:lnTo>
                    <a:pt x="21438" y="12191"/>
                  </a:lnTo>
                  <a:lnTo>
                    <a:pt x="21340" y="12337"/>
                  </a:lnTo>
                  <a:lnTo>
                    <a:pt x="21219" y="12483"/>
                  </a:lnTo>
                  <a:lnTo>
                    <a:pt x="21097" y="12605"/>
                  </a:lnTo>
                  <a:lnTo>
                    <a:pt x="20951" y="12702"/>
                  </a:lnTo>
                  <a:lnTo>
                    <a:pt x="20805" y="12800"/>
                  </a:lnTo>
                  <a:lnTo>
                    <a:pt x="20635" y="12873"/>
                  </a:lnTo>
                  <a:lnTo>
                    <a:pt x="20489" y="12921"/>
                  </a:lnTo>
                  <a:lnTo>
                    <a:pt x="20343" y="12970"/>
                  </a:lnTo>
                  <a:lnTo>
                    <a:pt x="20172" y="12994"/>
                  </a:lnTo>
                  <a:lnTo>
                    <a:pt x="20026" y="12994"/>
                  </a:lnTo>
                  <a:lnTo>
                    <a:pt x="19856" y="12970"/>
                  </a:lnTo>
                  <a:lnTo>
                    <a:pt x="19710" y="12946"/>
                  </a:lnTo>
                  <a:lnTo>
                    <a:pt x="19540" y="12897"/>
                  </a:lnTo>
                  <a:lnTo>
                    <a:pt x="19394" y="12848"/>
                  </a:lnTo>
                  <a:lnTo>
                    <a:pt x="19248" y="12775"/>
                  </a:lnTo>
                  <a:lnTo>
                    <a:pt x="19126" y="12678"/>
                  </a:lnTo>
                  <a:lnTo>
                    <a:pt x="18980" y="12581"/>
                  </a:lnTo>
                  <a:lnTo>
                    <a:pt x="18858" y="12459"/>
                  </a:lnTo>
                  <a:lnTo>
                    <a:pt x="18761" y="12337"/>
                  </a:lnTo>
                  <a:lnTo>
                    <a:pt x="18664" y="12216"/>
                  </a:lnTo>
                  <a:lnTo>
                    <a:pt x="18566" y="12070"/>
                  </a:lnTo>
                  <a:lnTo>
                    <a:pt x="18493" y="11899"/>
                  </a:lnTo>
                  <a:lnTo>
                    <a:pt x="18445" y="11729"/>
                  </a:lnTo>
                  <a:lnTo>
                    <a:pt x="18420" y="11583"/>
                  </a:lnTo>
                  <a:lnTo>
                    <a:pt x="19783" y="11753"/>
                  </a:lnTo>
                  <a:lnTo>
                    <a:pt x="19880" y="11753"/>
                  </a:lnTo>
                  <a:lnTo>
                    <a:pt x="19953" y="11705"/>
                  </a:lnTo>
                  <a:lnTo>
                    <a:pt x="20002" y="11632"/>
                  </a:lnTo>
                  <a:lnTo>
                    <a:pt x="20026" y="11534"/>
                  </a:lnTo>
                  <a:lnTo>
                    <a:pt x="20002" y="11437"/>
                  </a:lnTo>
                  <a:lnTo>
                    <a:pt x="19953" y="11364"/>
                  </a:lnTo>
                  <a:lnTo>
                    <a:pt x="19880" y="11291"/>
                  </a:lnTo>
                  <a:lnTo>
                    <a:pt x="19783" y="11267"/>
                  </a:lnTo>
                  <a:lnTo>
                    <a:pt x="18420" y="11096"/>
                  </a:lnTo>
                  <a:lnTo>
                    <a:pt x="18493" y="10804"/>
                  </a:lnTo>
                  <a:lnTo>
                    <a:pt x="18615" y="10512"/>
                  </a:lnTo>
                  <a:lnTo>
                    <a:pt x="18883" y="10415"/>
                  </a:lnTo>
                  <a:lnTo>
                    <a:pt x="19126" y="10293"/>
                  </a:lnTo>
                  <a:lnTo>
                    <a:pt x="19369" y="10172"/>
                  </a:lnTo>
                  <a:lnTo>
                    <a:pt x="19637" y="10074"/>
                  </a:lnTo>
                  <a:lnTo>
                    <a:pt x="19832" y="10050"/>
                  </a:lnTo>
                  <a:lnTo>
                    <a:pt x="20002" y="10026"/>
                  </a:lnTo>
                  <a:close/>
                  <a:moveTo>
                    <a:pt x="11048" y="6838"/>
                  </a:moveTo>
                  <a:lnTo>
                    <a:pt x="11267" y="6863"/>
                  </a:lnTo>
                  <a:lnTo>
                    <a:pt x="11510" y="6887"/>
                  </a:lnTo>
                  <a:lnTo>
                    <a:pt x="11729" y="6936"/>
                  </a:lnTo>
                  <a:lnTo>
                    <a:pt x="11559" y="6960"/>
                  </a:lnTo>
                  <a:lnTo>
                    <a:pt x="11364" y="7009"/>
                  </a:lnTo>
                  <a:lnTo>
                    <a:pt x="11169" y="7057"/>
                  </a:lnTo>
                  <a:lnTo>
                    <a:pt x="10975" y="7155"/>
                  </a:lnTo>
                  <a:lnTo>
                    <a:pt x="10902" y="7228"/>
                  </a:lnTo>
                  <a:lnTo>
                    <a:pt x="10853" y="7301"/>
                  </a:lnTo>
                  <a:lnTo>
                    <a:pt x="10853" y="7325"/>
                  </a:lnTo>
                  <a:lnTo>
                    <a:pt x="10950" y="7349"/>
                  </a:lnTo>
                  <a:lnTo>
                    <a:pt x="11048" y="7374"/>
                  </a:lnTo>
                  <a:lnTo>
                    <a:pt x="11242" y="7349"/>
                  </a:lnTo>
                  <a:lnTo>
                    <a:pt x="11632" y="7252"/>
                  </a:lnTo>
                  <a:lnTo>
                    <a:pt x="11972" y="7203"/>
                  </a:lnTo>
                  <a:lnTo>
                    <a:pt x="12167" y="7179"/>
                  </a:lnTo>
                  <a:lnTo>
                    <a:pt x="12313" y="7106"/>
                  </a:lnTo>
                  <a:lnTo>
                    <a:pt x="12532" y="7203"/>
                  </a:lnTo>
                  <a:lnTo>
                    <a:pt x="12727" y="7325"/>
                  </a:lnTo>
                  <a:lnTo>
                    <a:pt x="12921" y="7447"/>
                  </a:lnTo>
                  <a:lnTo>
                    <a:pt x="13116" y="7568"/>
                  </a:lnTo>
                  <a:lnTo>
                    <a:pt x="13286" y="7714"/>
                  </a:lnTo>
                  <a:lnTo>
                    <a:pt x="13457" y="7885"/>
                  </a:lnTo>
                  <a:lnTo>
                    <a:pt x="13627" y="8055"/>
                  </a:lnTo>
                  <a:lnTo>
                    <a:pt x="13773" y="8250"/>
                  </a:lnTo>
                  <a:lnTo>
                    <a:pt x="13530" y="8225"/>
                  </a:lnTo>
                  <a:lnTo>
                    <a:pt x="13311" y="8225"/>
                  </a:lnTo>
                  <a:lnTo>
                    <a:pt x="12848" y="8274"/>
                  </a:lnTo>
                  <a:lnTo>
                    <a:pt x="12459" y="8347"/>
                  </a:lnTo>
                  <a:lnTo>
                    <a:pt x="12070" y="8420"/>
                  </a:lnTo>
                  <a:lnTo>
                    <a:pt x="11705" y="8566"/>
                  </a:lnTo>
                  <a:lnTo>
                    <a:pt x="11534" y="8663"/>
                  </a:lnTo>
                  <a:lnTo>
                    <a:pt x="11364" y="8761"/>
                  </a:lnTo>
                  <a:lnTo>
                    <a:pt x="11340" y="8785"/>
                  </a:lnTo>
                  <a:lnTo>
                    <a:pt x="11340" y="8834"/>
                  </a:lnTo>
                  <a:lnTo>
                    <a:pt x="11364" y="8858"/>
                  </a:lnTo>
                  <a:lnTo>
                    <a:pt x="11388" y="8882"/>
                  </a:lnTo>
                  <a:lnTo>
                    <a:pt x="11753" y="8834"/>
                  </a:lnTo>
                  <a:lnTo>
                    <a:pt x="12118" y="8761"/>
                  </a:lnTo>
                  <a:lnTo>
                    <a:pt x="12483" y="8688"/>
                  </a:lnTo>
                  <a:lnTo>
                    <a:pt x="12848" y="8663"/>
                  </a:lnTo>
                  <a:lnTo>
                    <a:pt x="13432" y="8663"/>
                  </a:lnTo>
                  <a:lnTo>
                    <a:pt x="13749" y="8688"/>
                  </a:lnTo>
                  <a:lnTo>
                    <a:pt x="13895" y="8663"/>
                  </a:lnTo>
                  <a:lnTo>
                    <a:pt x="14016" y="8663"/>
                  </a:lnTo>
                  <a:lnTo>
                    <a:pt x="14187" y="9028"/>
                  </a:lnTo>
                  <a:lnTo>
                    <a:pt x="13773" y="9053"/>
                  </a:lnTo>
                  <a:lnTo>
                    <a:pt x="13359" y="9101"/>
                  </a:lnTo>
                  <a:lnTo>
                    <a:pt x="12994" y="9150"/>
                  </a:lnTo>
                  <a:lnTo>
                    <a:pt x="12605" y="9199"/>
                  </a:lnTo>
                  <a:lnTo>
                    <a:pt x="12240" y="9296"/>
                  </a:lnTo>
                  <a:lnTo>
                    <a:pt x="12070" y="9369"/>
                  </a:lnTo>
                  <a:lnTo>
                    <a:pt x="11899" y="9466"/>
                  </a:lnTo>
                  <a:lnTo>
                    <a:pt x="11875" y="9490"/>
                  </a:lnTo>
                  <a:lnTo>
                    <a:pt x="11875" y="9539"/>
                  </a:lnTo>
                  <a:lnTo>
                    <a:pt x="11899" y="9563"/>
                  </a:lnTo>
                  <a:lnTo>
                    <a:pt x="11948" y="9588"/>
                  </a:lnTo>
                  <a:lnTo>
                    <a:pt x="12337" y="9588"/>
                  </a:lnTo>
                  <a:lnTo>
                    <a:pt x="12751" y="9539"/>
                  </a:lnTo>
                  <a:lnTo>
                    <a:pt x="13140" y="9466"/>
                  </a:lnTo>
                  <a:lnTo>
                    <a:pt x="13530" y="9417"/>
                  </a:lnTo>
                  <a:lnTo>
                    <a:pt x="13919" y="9417"/>
                  </a:lnTo>
                  <a:lnTo>
                    <a:pt x="14333" y="9393"/>
                  </a:lnTo>
                  <a:lnTo>
                    <a:pt x="14381" y="9661"/>
                  </a:lnTo>
                  <a:lnTo>
                    <a:pt x="14406" y="9904"/>
                  </a:lnTo>
                  <a:lnTo>
                    <a:pt x="14138" y="9831"/>
                  </a:lnTo>
                  <a:lnTo>
                    <a:pt x="13870" y="9782"/>
                  </a:lnTo>
                  <a:lnTo>
                    <a:pt x="13578" y="9782"/>
                  </a:lnTo>
                  <a:lnTo>
                    <a:pt x="13286" y="9807"/>
                  </a:lnTo>
                  <a:lnTo>
                    <a:pt x="12994" y="9855"/>
                  </a:lnTo>
                  <a:lnTo>
                    <a:pt x="12727" y="9904"/>
                  </a:lnTo>
                  <a:lnTo>
                    <a:pt x="12459" y="10001"/>
                  </a:lnTo>
                  <a:lnTo>
                    <a:pt x="12216" y="10099"/>
                  </a:lnTo>
                  <a:lnTo>
                    <a:pt x="12191" y="10123"/>
                  </a:lnTo>
                  <a:lnTo>
                    <a:pt x="12191" y="10172"/>
                  </a:lnTo>
                  <a:lnTo>
                    <a:pt x="12216" y="10196"/>
                  </a:lnTo>
                  <a:lnTo>
                    <a:pt x="12240" y="10220"/>
                  </a:lnTo>
                  <a:lnTo>
                    <a:pt x="12848" y="10196"/>
                  </a:lnTo>
                  <a:lnTo>
                    <a:pt x="13457" y="10196"/>
                  </a:lnTo>
                  <a:lnTo>
                    <a:pt x="13943" y="10220"/>
                  </a:lnTo>
                  <a:lnTo>
                    <a:pt x="14430" y="10220"/>
                  </a:lnTo>
                  <a:lnTo>
                    <a:pt x="14430" y="10464"/>
                  </a:lnTo>
                  <a:lnTo>
                    <a:pt x="14406" y="10707"/>
                  </a:lnTo>
                  <a:lnTo>
                    <a:pt x="14187" y="10634"/>
                  </a:lnTo>
                  <a:lnTo>
                    <a:pt x="13968" y="10610"/>
                  </a:lnTo>
                  <a:lnTo>
                    <a:pt x="13505" y="10561"/>
                  </a:lnTo>
                  <a:lnTo>
                    <a:pt x="13189" y="10512"/>
                  </a:lnTo>
                  <a:lnTo>
                    <a:pt x="12824" y="10464"/>
                  </a:lnTo>
                  <a:lnTo>
                    <a:pt x="12654" y="10464"/>
                  </a:lnTo>
                  <a:lnTo>
                    <a:pt x="12483" y="10488"/>
                  </a:lnTo>
                  <a:lnTo>
                    <a:pt x="12337" y="10537"/>
                  </a:lnTo>
                  <a:lnTo>
                    <a:pt x="12191" y="10610"/>
                  </a:lnTo>
                  <a:lnTo>
                    <a:pt x="12191" y="10634"/>
                  </a:lnTo>
                  <a:lnTo>
                    <a:pt x="12313" y="10731"/>
                  </a:lnTo>
                  <a:lnTo>
                    <a:pt x="12459" y="10804"/>
                  </a:lnTo>
                  <a:lnTo>
                    <a:pt x="12629" y="10853"/>
                  </a:lnTo>
                  <a:lnTo>
                    <a:pt x="12775" y="10877"/>
                  </a:lnTo>
                  <a:lnTo>
                    <a:pt x="13140" y="10926"/>
                  </a:lnTo>
                  <a:lnTo>
                    <a:pt x="13457" y="10950"/>
                  </a:lnTo>
                  <a:lnTo>
                    <a:pt x="13870" y="11048"/>
                  </a:lnTo>
                  <a:lnTo>
                    <a:pt x="14114" y="11072"/>
                  </a:lnTo>
                  <a:lnTo>
                    <a:pt x="14333" y="11072"/>
                  </a:lnTo>
                  <a:lnTo>
                    <a:pt x="14235" y="11340"/>
                  </a:lnTo>
                  <a:lnTo>
                    <a:pt x="14138" y="11607"/>
                  </a:lnTo>
                  <a:lnTo>
                    <a:pt x="14016" y="11851"/>
                  </a:lnTo>
                  <a:lnTo>
                    <a:pt x="13870" y="12094"/>
                  </a:lnTo>
                  <a:lnTo>
                    <a:pt x="13846" y="11997"/>
                  </a:lnTo>
                  <a:lnTo>
                    <a:pt x="13797" y="11899"/>
                  </a:lnTo>
                  <a:lnTo>
                    <a:pt x="13724" y="11826"/>
                  </a:lnTo>
                  <a:lnTo>
                    <a:pt x="13627" y="11778"/>
                  </a:lnTo>
                  <a:lnTo>
                    <a:pt x="13432" y="11680"/>
                  </a:lnTo>
                  <a:lnTo>
                    <a:pt x="13238" y="11607"/>
                  </a:lnTo>
                  <a:lnTo>
                    <a:pt x="12946" y="11534"/>
                  </a:lnTo>
                  <a:lnTo>
                    <a:pt x="12654" y="11486"/>
                  </a:lnTo>
                  <a:lnTo>
                    <a:pt x="12362" y="11486"/>
                  </a:lnTo>
                  <a:lnTo>
                    <a:pt x="12070" y="11510"/>
                  </a:lnTo>
                  <a:lnTo>
                    <a:pt x="12045" y="11534"/>
                  </a:lnTo>
                  <a:lnTo>
                    <a:pt x="12045" y="11559"/>
                  </a:lnTo>
                  <a:lnTo>
                    <a:pt x="12045" y="11607"/>
                  </a:lnTo>
                  <a:lnTo>
                    <a:pt x="12070" y="11632"/>
                  </a:lnTo>
                  <a:lnTo>
                    <a:pt x="12678" y="11826"/>
                  </a:lnTo>
                  <a:lnTo>
                    <a:pt x="12970" y="11948"/>
                  </a:lnTo>
                  <a:lnTo>
                    <a:pt x="13262" y="12070"/>
                  </a:lnTo>
                  <a:lnTo>
                    <a:pt x="13481" y="12191"/>
                  </a:lnTo>
                  <a:lnTo>
                    <a:pt x="13627" y="12240"/>
                  </a:lnTo>
                  <a:lnTo>
                    <a:pt x="13749" y="12240"/>
                  </a:lnTo>
                  <a:lnTo>
                    <a:pt x="13505" y="12556"/>
                  </a:lnTo>
                  <a:lnTo>
                    <a:pt x="13189" y="12362"/>
                  </a:lnTo>
                  <a:lnTo>
                    <a:pt x="12605" y="12021"/>
                  </a:lnTo>
                  <a:lnTo>
                    <a:pt x="12289" y="11899"/>
                  </a:lnTo>
                  <a:lnTo>
                    <a:pt x="12143" y="11851"/>
                  </a:lnTo>
                  <a:lnTo>
                    <a:pt x="11972" y="11802"/>
                  </a:lnTo>
                  <a:lnTo>
                    <a:pt x="11924" y="11802"/>
                  </a:lnTo>
                  <a:lnTo>
                    <a:pt x="11899" y="11826"/>
                  </a:lnTo>
                  <a:lnTo>
                    <a:pt x="11875" y="11875"/>
                  </a:lnTo>
                  <a:lnTo>
                    <a:pt x="11899" y="11924"/>
                  </a:lnTo>
                  <a:lnTo>
                    <a:pt x="12070" y="12118"/>
                  </a:lnTo>
                  <a:lnTo>
                    <a:pt x="12264" y="12289"/>
                  </a:lnTo>
                  <a:lnTo>
                    <a:pt x="12483" y="12435"/>
                  </a:lnTo>
                  <a:lnTo>
                    <a:pt x="12727" y="12581"/>
                  </a:lnTo>
                  <a:lnTo>
                    <a:pt x="13140" y="12873"/>
                  </a:lnTo>
                  <a:lnTo>
                    <a:pt x="12800" y="13116"/>
                  </a:lnTo>
                  <a:lnTo>
                    <a:pt x="12629" y="12946"/>
                  </a:lnTo>
                  <a:lnTo>
                    <a:pt x="12435" y="12800"/>
                  </a:lnTo>
                  <a:lnTo>
                    <a:pt x="12289" y="12702"/>
                  </a:lnTo>
                  <a:lnTo>
                    <a:pt x="12143" y="12605"/>
                  </a:lnTo>
                  <a:lnTo>
                    <a:pt x="12045" y="12581"/>
                  </a:lnTo>
                  <a:lnTo>
                    <a:pt x="11972" y="12556"/>
                  </a:lnTo>
                  <a:lnTo>
                    <a:pt x="11875" y="12556"/>
                  </a:lnTo>
                  <a:lnTo>
                    <a:pt x="11802" y="12581"/>
                  </a:lnTo>
                  <a:lnTo>
                    <a:pt x="11753" y="12629"/>
                  </a:lnTo>
                  <a:lnTo>
                    <a:pt x="11753" y="12678"/>
                  </a:lnTo>
                  <a:lnTo>
                    <a:pt x="11802" y="12824"/>
                  </a:lnTo>
                  <a:lnTo>
                    <a:pt x="11875" y="12921"/>
                  </a:lnTo>
                  <a:lnTo>
                    <a:pt x="12118" y="13116"/>
                  </a:lnTo>
                  <a:lnTo>
                    <a:pt x="12240" y="13238"/>
                  </a:lnTo>
                  <a:lnTo>
                    <a:pt x="12362" y="13359"/>
                  </a:lnTo>
                  <a:lnTo>
                    <a:pt x="11997" y="13505"/>
                  </a:lnTo>
                  <a:lnTo>
                    <a:pt x="11826" y="13554"/>
                  </a:lnTo>
                  <a:lnTo>
                    <a:pt x="11680" y="13384"/>
                  </a:lnTo>
                  <a:lnTo>
                    <a:pt x="11510" y="13213"/>
                  </a:lnTo>
                  <a:lnTo>
                    <a:pt x="11315" y="13067"/>
                  </a:lnTo>
                  <a:lnTo>
                    <a:pt x="11121" y="12946"/>
                  </a:lnTo>
                  <a:lnTo>
                    <a:pt x="11072" y="12946"/>
                  </a:lnTo>
                  <a:lnTo>
                    <a:pt x="11023" y="12970"/>
                  </a:lnTo>
                  <a:lnTo>
                    <a:pt x="10999" y="12994"/>
                  </a:lnTo>
                  <a:lnTo>
                    <a:pt x="10999" y="13043"/>
                  </a:lnTo>
                  <a:lnTo>
                    <a:pt x="11072" y="13213"/>
                  </a:lnTo>
                  <a:lnTo>
                    <a:pt x="11145" y="13359"/>
                  </a:lnTo>
                  <a:lnTo>
                    <a:pt x="11364" y="13651"/>
                  </a:lnTo>
                  <a:lnTo>
                    <a:pt x="11169" y="13651"/>
                  </a:lnTo>
                  <a:lnTo>
                    <a:pt x="11072" y="13481"/>
                  </a:lnTo>
                  <a:lnTo>
                    <a:pt x="10999" y="13286"/>
                  </a:lnTo>
                  <a:lnTo>
                    <a:pt x="10950" y="13213"/>
                  </a:lnTo>
                  <a:lnTo>
                    <a:pt x="10877" y="13165"/>
                  </a:lnTo>
                  <a:lnTo>
                    <a:pt x="10780" y="13116"/>
                  </a:lnTo>
                  <a:lnTo>
                    <a:pt x="10731" y="13116"/>
                  </a:lnTo>
                  <a:lnTo>
                    <a:pt x="10707" y="13140"/>
                  </a:lnTo>
                  <a:lnTo>
                    <a:pt x="10658" y="13213"/>
                  </a:lnTo>
                  <a:lnTo>
                    <a:pt x="10634" y="13311"/>
                  </a:lnTo>
                  <a:lnTo>
                    <a:pt x="10634" y="13408"/>
                  </a:lnTo>
                  <a:lnTo>
                    <a:pt x="10658" y="13481"/>
                  </a:lnTo>
                  <a:lnTo>
                    <a:pt x="10683" y="13627"/>
                  </a:lnTo>
                  <a:lnTo>
                    <a:pt x="10415" y="13603"/>
                  </a:lnTo>
                  <a:lnTo>
                    <a:pt x="10172" y="13530"/>
                  </a:lnTo>
                  <a:lnTo>
                    <a:pt x="9904" y="13457"/>
                  </a:lnTo>
                  <a:lnTo>
                    <a:pt x="9661" y="13359"/>
                  </a:lnTo>
                  <a:lnTo>
                    <a:pt x="9442" y="13238"/>
                  </a:lnTo>
                  <a:lnTo>
                    <a:pt x="9198" y="13092"/>
                  </a:lnTo>
                  <a:lnTo>
                    <a:pt x="8979" y="12946"/>
                  </a:lnTo>
                  <a:lnTo>
                    <a:pt x="8785" y="12775"/>
                  </a:lnTo>
                  <a:lnTo>
                    <a:pt x="8590" y="12581"/>
                  </a:lnTo>
                  <a:lnTo>
                    <a:pt x="8420" y="12386"/>
                  </a:lnTo>
                  <a:lnTo>
                    <a:pt x="8249" y="12167"/>
                  </a:lnTo>
                  <a:lnTo>
                    <a:pt x="8103" y="11948"/>
                  </a:lnTo>
                  <a:lnTo>
                    <a:pt x="7957" y="11705"/>
                  </a:lnTo>
                  <a:lnTo>
                    <a:pt x="7836" y="11461"/>
                  </a:lnTo>
                  <a:lnTo>
                    <a:pt x="7738" y="11218"/>
                  </a:lnTo>
                  <a:lnTo>
                    <a:pt x="7665" y="10950"/>
                  </a:lnTo>
                  <a:lnTo>
                    <a:pt x="7592" y="10610"/>
                  </a:lnTo>
                  <a:lnTo>
                    <a:pt x="7568" y="10245"/>
                  </a:lnTo>
                  <a:lnTo>
                    <a:pt x="7568" y="9880"/>
                  </a:lnTo>
                  <a:lnTo>
                    <a:pt x="7617" y="9539"/>
                  </a:lnTo>
                  <a:lnTo>
                    <a:pt x="7714" y="9174"/>
                  </a:lnTo>
                  <a:lnTo>
                    <a:pt x="7811" y="8834"/>
                  </a:lnTo>
                  <a:lnTo>
                    <a:pt x="7957" y="8517"/>
                  </a:lnTo>
                  <a:lnTo>
                    <a:pt x="8152" y="8201"/>
                  </a:lnTo>
                  <a:lnTo>
                    <a:pt x="8274" y="8006"/>
                  </a:lnTo>
                  <a:lnTo>
                    <a:pt x="8444" y="7812"/>
                  </a:lnTo>
                  <a:lnTo>
                    <a:pt x="8590" y="7641"/>
                  </a:lnTo>
                  <a:lnTo>
                    <a:pt x="8785" y="7471"/>
                  </a:lnTo>
                  <a:lnTo>
                    <a:pt x="9150" y="7179"/>
                  </a:lnTo>
                  <a:lnTo>
                    <a:pt x="9539" y="6936"/>
                  </a:lnTo>
                  <a:lnTo>
                    <a:pt x="9588" y="6984"/>
                  </a:lnTo>
                  <a:lnTo>
                    <a:pt x="9661" y="7033"/>
                  </a:lnTo>
                  <a:lnTo>
                    <a:pt x="9758" y="7057"/>
                  </a:lnTo>
                  <a:lnTo>
                    <a:pt x="9855" y="7033"/>
                  </a:lnTo>
                  <a:lnTo>
                    <a:pt x="10074" y="6960"/>
                  </a:lnTo>
                  <a:lnTo>
                    <a:pt x="10318" y="6911"/>
                  </a:lnTo>
                  <a:lnTo>
                    <a:pt x="10561" y="6863"/>
                  </a:lnTo>
                  <a:lnTo>
                    <a:pt x="10804" y="6863"/>
                  </a:lnTo>
                  <a:lnTo>
                    <a:pt x="11048" y="6838"/>
                  </a:lnTo>
                  <a:close/>
                  <a:moveTo>
                    <a:pt x="2166" y="12410"/>
                  </a:moveTo>
                  <a:lnTo>
                    <a:pt x="2385" y="12435"/>
                  </a:lnTo>
                  <a:lnTo>
                    <a:pt x="2556" y="12483"/>
                  </a:lnTo>
                  <a:lnTo>
                    <a:pt x="2726" y="12605"/>
                  </a:lnTo>
                  <a:lnTo>
                    <a:pt x="2872" y="12727"/>
                  </a:lnTo>
                  <a:lnTo>
                    <a:pt x="3018" y="12897"/>
                  </a:lnTo>
                  <a:lnTo>
                    <a:pt x="3140" y="13092"/>
                  </a:lnTo>
                  <a:lnTo>
                    <a:pt x="2312" y="13530"/>
                  </a:lnTo>
                  <a:lnTo>
                    <a:pt x="2166" y="13603"/>
                  </a:lnTo>
                  <a:lnTo>
                    <a:pt x="1947" y="13773"/>
                  </a:lnTo>
                  <a:lnTo>
                    <a:pt x="1826" y="13846"/>
                  </a:lnTo>
                  <a:lnTo>
                    <a:pt x="1753" y="13943"/>
                  </a:lnTo>
                  <a:lnTo>
                    <a:pt x="1728" y="14041"/>
                  </a:lnTo>
                  <a:lnTo>
                    <a:pt x="1753" y="14065"/>
                  </a:lnTo>
                  <a:lnTo>
                    <a:pt x="1777" y="14089"/>
                  </a:lnTo>
                  <a:lnTo>
                    <a:pt x="1899" y="14162"/>
                  </a:lnTo>
                  <a:lnTo>
                    <a:pt x="2045" y="14162"/>
                  </a:lnTo>
                  <a:lnTo>
                    <a:pt x="2191" y="14114"/>
                  </a:lnTo>
                  <a:lnTo>
                    <a:pt x="2337" y="14065"/>
                  </a:lnTo>
                  <a:lnTo>
                    <a:pt x="2629" y="13919"/>
                  </a:lnTo>
                  <a:lnTo>
                    <a:pt x="2872" y="13773"/>
                  </a:lnTo>
                  <a:lnTo>
                    <a:pt x="3334" y="13530"/>
                  </a:lnTo>
                  <a:lnTo>
                    <a:pt x="3407" y="13895"/>
                  </a:lnTo>
                  <a:lnTo>
                    <a:pt x="3432" y="14235"/>
                  </a:lnTo>
                  <a:lnTo>
                    <a:pt x="3407" y="14381"/>
                  </a:lnTo>
                  <a:lnTo>
                    <a:pt x="3383" y="14552"/>
                  </a:lnTo>
                  <a:lnTo>
                    <a:pt x="3334" y="14698"/>
                  </a:lnTo>
                  <a:lnTo>
                    <a:pt x="3261" y="14819"/>
                  </a:lnTo>
                  <a:lnTo>
                    <a:pt x="3188" y="14941"/>
                  </a:lnTo>
                  <a:lnTo>
                    <a:pt x="3067" y="15063"/>
                  </a:lnTo>
                  <a:lnTo>
                    <a:pt x="2969" y="15160"/>
                  </a:lnTo>
                  <a:lnTo>
                    <a:pt x="2848" y="15233"/>
                  </a:lnTo>
                  <a:lnTo>
                    <a:pt x="2702" y="15330"/>
                  </a:lnTo>
                  <a:lnTo>
                    <a:pt x="2580" y="15379"/>
                  </a:lnTo>
                  <a:lnTo>
                    <a:pt x="2288" y="15476"/>
                  </a:lnTo>
                  <a:lnTo>
                    <a:pt x="2118" y="15476"/>
                  </a:lnTo>
                  <a:lnTo>
                    <a:pt x="1972" y="15501"/>
                  </a:lnTo>
                  <a:lnTo>
                    <a:pt x="1826" y="15476"/>
                  </a:lnTo>
                  <a:lnTo>
                    <a:pt x="1655" y="15452"/>
                  </a:lnTo>
                  <a:lnTo>
                    <a:pt x="1509" y="15403"/>
                  </a:lnTo>
                  <a:lnTo>
                    <a:pt x="1363" y="15355"/>
                  </a:lnTo>
                  <a:lnTo>
                    <a:pt x="1242" y="15282"/>
                  </a:lnTo>
                  <a:lnTo>
                    <a:pt x="1120" y="15184"/>
                  </a:lnTo>
                  <a:lnTo>
                    <a:pt x="1023" y="15087"/>
                  </a:lnTo>
                  <a:lnTo>
                    <a:pt x="925" y="14965"/>
                  </a:lnTo>
                  <a:lnTo>
                    <a:pt x="779" y="14722"/>
                  </a:lnTo>
                  <a:lnTo>
                    <a:pt x="658" y="14430"/>
                  </a:lnTo>
                  <a:lnTo>
                    <a:pt x="609" y="14138"/>
                  </a:lnTo>
                  <a:lnTo>
                    <a:pt x="609" y="13822"/>
                  </a:lnTo>
                  <a:lnTo>
                    <a:pt x="658" y="13530"/>
                  </a:lnTo>
                  <a:lnTo>
                    <a:pt x="706" y="13384"/>
                  </a:lnTo>
                  <a:lnTo>
                    <a:pt x="779" y="13238"/>
                  </a:lnTo>
                  <a:lnTo>
                    <a:pt x="852" y="13092"/>
                  </a:lnTo>
                  <a:lnTo>
                    <a:pt x="950" y="12970"/>
                  </a:lnTo>
                  <a:lnTo>
                    <a:pt x="1193" y="12727"/>
                  </a:lnTo>
                  <a:lnTo>
                    <a:pt x="1436" y="12532"/>
                  </a:lnTo>
                  <a:lnTo>
                    <a:pt x="1509" y="12581"/>
                  </a:lnTo>
                  <a:lnTo>
                    <a:pt x="1582" y="12605"/>
                  </a:lnTo>
                  <a:lnTo>
                    <a:pt x="1655" y="12605"/>
                  </a:lnTo>
                  <a:lnTo>
                    <a:pt x="1728" y="12581"/>
                  </a:lnTo>
                  <a:lnTo>
                    <a:pt x="1972" y="12459"/>
                  </a:lnTo>
                  <a:lnTo>
                    <a:pt x="2166" y="12410"/>
                  </a:lnTo>
                  <a:close/>
                  <a:moveTo>
                    <a:pt x="10950" y="17496"/>
                  </a:moveTo>
                  <a:lnTo>
                    <a:pt x="11194" y="17569"/>
                  </a:lnTo>
                  <a:lnTo>
                    <a:pt x="11413" y="17666"/>
                  </a:lnTo>
                  <a:lnTo>
                    <a:pt x="11632" y="17812"/>
                  </a:lnTo>
                  <a:lnTo>
                    <a:pt x="11802" y="17958"/>
                  </a:lnTo>
                  <a:lnTo>
                    <a:pt x="11948" y="18153"/>
                  </a:lnTo>
                  <a:lnTo>
                    <a:pt x="12094" y="18372"/>
                  </a:lnTo>
                  <a:lnTo>
                    <a:pt x="12167" y="18615"/>
                  </a:lnTo>
                  <a:lnTo>
                    <a:pt x="12240" y="18883"/>
                  </a:lnTo>
                  <a:lnTo>
                    <a:pt x="12240" y="19077"/>
                  </a:lnTo>
                  <a:lnTo>
                    <a:pt x="12240" y="19248"/>
                  </a:lnTo>
                  <a:lnTo>
                    <a:pt x="12216" y="19418"/>
                  </a:lnTo>
                  <a:lnTo>
                    <a:pt x="12167" y="19588"/>
                  </a:lnTo>
                  <a:lnTo>
                    <a:pt x="12094" y="19734"/>
                  </a:lnTo>
                  <a:lnTo>
                    <a:pt x="12021" y="19880"/>
                  </a:lnTo>
                  <a:lnTo>
                    <a:pt x="11924" y="20002"/>
                  </a:lnTo>
                  <a:lnTo>
                    <a:pt x="11826" y="20124"/>
                  </a:lnTo>
                  <a:lnTo>
                    <a:pt x="11705" y="20245"/>
                  </a:lnTo>
                  <a:lnTo>
                    <a:pt x="11559" y="20343"/>
                  </a:lnTo>
                  <a:lnTo>
                    <a:pt x="11413" y="20416"/>
                  </a:lnTo>
                  <a:lnTo>
                    <a:pt x="11267" y="20489"/>
                  </a:lnTo>
                  <a:lnTo>
                    <a:pt x="11121" y="20562"/>
                  </a:lnTo>
                  <a:lnTo>
                    <a:pt x="10950" y="20610"/>
                  </a:lnTo>
                  <a:lnTo>
                    <a:pt x="10780" y="20635"/>
                  </a:lnTo>
                  <a:lnTo>
                    <a:pt x="10610" y="20659"/>
                  </a:lnTo>
                  <a:lnTo>
                    <a:pt x="10439" y="20635"/>
                  </a:lnTo>
                  <a:lnTo>
                    <a:pt x="10293" y="20610"/>
                  </a:lnTo>
                  <a:lnTo>
                    <a:pt x="10147" y="20586"/>
                  </a:lnTo>
                  <a:lnTo>
                    <a:pt x="10001" y="20513"/>
                  </a:lnTo>
                  <a:lnTo>
                    <a:pt x="9855" y="20464"/>
                  </a:lnTo>
                  <a:lnTo>
                    <a:pt x="9734" y="20367"/>
                  </a:lnTo>
                  <a:lnTo>
                    <a:pt x="9612" y="20270"/>
                  </a:lnTo>
                  <a:lnTo>
                    <a:pt x="9515" y="20148"/>
                  </a:lnTo>
                  <a:lnTo>
                    <a:pt x="9320" y="19905"/>
                  </a:lnTo>
                  <a:lnTo>
                    <a:pt x="9198" y="19637"/>
                  </a:lnTo>
                  <a:lnTo>
                    <a:pt x="9101" y="19345"/>
                  </a:lnTo>
                  <a:lnTo>
                    <a:pt x="9101" y="19175"/>
                  </a:lnTo>
                  <a:lnTo>
                    <a:pt x="9077" y="19029"/>
                  </a:lnTo>
                  <a:lnTo>
                    <a:pt x="9101" y="18883"/>
                  </a:lnTo>
                  <a:lnTo>
                    <a:pt x="9125" y="18712"/>
                  </a:lnTo>
                  <a:lnTo>
                    <a:pt x="9174" y="18566"/>
                  </a:lnTo>
                  <a:lnTo>
                    <a:pt x="9247" y="18420"/>
                  </a:lnTo>
                  <a:lnTo>
                    <a:pt x="9417" y="18177"/>
                  </a:lnTo>
                  <a:lnTo>
                    <a:pt x="9612" y="17934"/>
                  </a:lnTo>
                  <a:lnTo>
                    <a:pt x="9782" y="17812"/>
                  </a:lnTo>
                  <a:lnTo>
                    <a:pt x="9953" y="17690"/>
                  </a:lnTo>
                  <a:lnTo>
                    <a:pt x="10147" y="17617"/>
                  </a:lnTo>
                  <a:lnTo>
                    <a:pt x="10342" y="17544"/>
                  </a:lnTo>
                  <a:lnTo>
                    <a:pt x="10342" y="17544"/>
                  </a:lnTo>
                  <a:lnTo>
                    <a:pt x="10318" y="18323"/>
                  </a:lnTo>
                  <a:lnTo>
                    <a:pt x="10342" y="18688"/>
                  </a:lnTo>
                  <a:lnTo>
                    <a:pt x="10342" y="18883"/>
                  </a:lnTo>
                  <a:lnTo>
                    <a:pt x="10391" y="19053"/>
                  </a:lnTo>
                  <a:lnTo>
                    <a:pt x="10439" y="19150"/>
                  </a:lnTo>
                  <a:lnTo>
                    <a:pt x="10488" y="19199"/>
                  </a:lnTo>
                  <a:lnTo>
                    <a:pt x="10561" y="19223"/>
                  </a:lnTo>
                  <a:lnTo>
                    <a:pt x="10707" y="19223"/>
                  </a:lnTo>
                  <a:lnTo>
                    <a:pt x="10756" y="19199"/>
                  </a:lnTo>
                  <a:lnTo>
                    <a:pt x="10829" y="19150"/>
                  </a:lnTo>
                  <a:lnTo>
                    <a:pt x="10853" y="19053"/>
                  </a:lnTo>
                  <a:lnTo>
                    <a:pt x="10926" y="18688"/>
                  </a:lnTo>
                  <a:lnTo>
                    <a:pt x="10950" y="18299"/>
                  </a:lnTo>
                  <a:lnTo>
                    <a:pt x="10950" y="17885"/>
                  </a:lnTo>
                  <a:lnTo>
                    <a:pt x="10950" y="17496"/>
                  </a:lnTo>
                  <a:close/>
                  <a:moveTo>
                    <a:pt x="17861" y="1"/>
                  </a:moveTo>
                  <a:lnTo>
                    <a:pt x="17715" y="25"/>
                  </a:lnTo>
                  <a:lnTo>
                    <a:pt x="17447" y="98"/>
                  </a:lnTo>
                  <a:lnTo>
                    <a:pt x="17204" y="171"/>
                  </a:lnTo>
                  <a:lnTo>
                    <a:pt x="17009" y="293"/>
                  </a:lnTo>
                  <a:lnTo>
                    <a:pt x="16839" y="415"/>
                  </a:lnTo>
                  <a:lnTo>
                    <a:pt x="16668" y="585"/>
                  </a:lnTo>
                  <a:lnTo>
                    <a:pt x="16522" y="755"/>
                  </a:lnTo>
                  <a:lnTo>
                    <a:pt x="16401" y="950"/>
                  </a:lnTo>
                  <a:lnTo>
                    <a:pt x="16303" y="1145"/>
                  </a:lnTo>
                  <a:lnTo>
                    <a:pt x="16230" y="1363"/>
                  </a:lnTo>
                  <a:lnTo>
                    <a:pt x="16157" y="1558"/>
                  </a:lnTo>
                  <a:lnTo>
                    <a:pt x="16109" y="1801"/>
                  </a:lnTo>
                  <a:lnTo>
                    <a:pt x="16084" y="2020"/>
                  </a:lnTo>
                  <a:lnTo>
                    <a:pt x="16084" y="2239"/>
                  </a:lnTo>
                  <a:lnTo>
                    <a:pt x="16109" y="2483"/>
                  </a:lnTo>
                  <a:lnTo>
                    <a:pt x="16157" y="2702"/>
                  </a:lnTo>
                  <a:lnTo>
                    <a:pt x="16206" y="2921"/>
                  </a:lnTo>
                  <a:lnTo>
                    <a:pt x="16352" y="3334"/>
                  </a:lnTo>
                  <a:lnTo>
                    <a:pt x="16449" y="3578"/>
                  </a:lnTo>
                  <a:lnTo>
                    <a:pt x="16571" y="3821"/>
                  </a:lnTo>
                  <a:lnTo>
                    <a:pt x="16206" y="4259"/>
                  </a:lnTo>
                  <a:lnTo>
                    <a:pt x="15792" y="4697"/>
                  </a:lnTo>
                  <a:lnTo>
                    <a:pt x="15062" y="5378"/>
                  </a:lnTo>
                  <a:lnTo>
                    <a:pt x="14308" y="6060"/>
                  </a:lnTo>
                  <a:lnTo>
                    <a:pt x="13773" y="6522"/>
                  </a:lnTo>
                  <a:lnTo>
                    <a:pt x="13651" y="6644"/>
                  </a:lnTo>
                  <a:lnTo>
                    <a:pt x="13530" y="6765"/>
                  </a:lnTo>
                  <a:lnTo>
                    <a:pt x="13432" y="6911"/>
                  </a:lnTo>
                  <a:lnTo>
                    <a:pt x="13384" y="7057"/>
                  </a:lnTo>
                  <a:lnTo>
                    <a:pt x="13043" y="6838"/>
                  </a:lnTo>
                  <a:lnTo>
                    <a:pt x="12678" y="6644"/>
                  </a:lnTo>
                  <a:lnTo>
                    <a:pt x="12289" y="6498"/>
                  </a:lnTo>
                  <a:lnTo>
                    <a:pt x="11899" y="6400"/>
                  </a:lnTo>
                  <a:lnTo>
                    <a:pt x="11510" y="6303"/>
                  </a:lnTo>
                  <a:lnTo>
                    <a:pt x="11096" y="6279"/>
                  </a:lnTo>
                  <a:lnTo>
                    <a:pt x="10683" y="6279"/>
                  </a:lnTo>
                  <a:lnTo>
                    <a:pt x="10269" y="6327"/>
                  </a:lnTo>
                  <a:lnTo>
                    <a:pt x="10245" y="6303"/>
                  </a:lnTo>
                  <a:lnTo>
                    <a:pt x="9977" y="6303"/>
                  </a:lnTo>
                  <a:lnTo>
                    <a:pt x="9758" y="6352"/>
                  </a:lnTo>
                  <a:lnTo>
                    <a:pt x="9563" y="6400"/>
                  </a:lnTo>
                  <a:lnTo>
                    <a:pt x="9369" y="6473"/>
                  </a:lnTo>
                  <a:lnTo>
                    <a:pt x="9174" y="6546"/>
                  </a:lnTo>
                  <a:lnTo>
                    <a:pt x="8979" y="6668"/>
                  </a:lnTo>
                  <a:lnTo>
                    <a:pt x="8639" y="6911"/>
                  </a:lnTo>
                  <a:lnTo>
                    <a:pt x="8468" y="6668"/>
                  </a:lnTo>
                  <a:lnTo>
                    <a:pt x="8274" y="6425"/>
                  </a:lnTo>
                  <a:lnTo>
                    <a:pt x="7884" y="5987"/>
                  </a:lnTo>
                  <a:lnTo>
                    <a:pt x="6838" y="4770"/>
                  </a:lnTo>
                  <a:lnTo>
                    <a:pt x="6984" y="4648"/>
                  </a:lnTo>
                  <a:lnTo>
                    <a:pt x="7106" y="4502"/>
                  </a:lnTo>
                  <a:lnTo>
                    <a:pt x="7252" y="4308"/>
                  </a:lnTo>
                  <a:lnTo>
                    <a:pt x="7349" y="4113"/>
                  </a:lnTo>
                  <a:lnTo>
                    <a:pt x="7398" y="3894"/>
                  </a:lnTo>
                  <a:lnTo>
                    <a:pt x="7446" y="3675"/>
                  </a:lnTo>
                  <a:lnTo>
                    <a:pt x="7446" y="3456"/>
                  </a:lnTo>
                  <a:lnTo>
                    <a:pt x="7446" y="3213"/>
                  </a:lnTo>
                  <a:lnTo>
                    <a:pt x="7422" y="2994"/>
                  </a:lnTo>
                  <a:lnTo>
                    <a:pt x="7373" y="2775"/>
                  </a:lnTo>
                  <a:lnTo>
                    <a:pt x="7252" y="2312"/>
                  </a:lnTo>
                  <a:lnTo>
                    <a:pt x="7154" y="2093"/>
                  </a:lnTo>
                  <a:lnTo>
                    <a:pt x="7057" y="1899"/>
                  </a:lnTo>
                  <a:lnTo>
                    <a:pt x="6936" y="1704"/>
                  </a:lnTo>
                  <a:lnTo>
                    <a:pt x="6814" y="1509"/>
                  </a:lnTo>
                  <a:lnTo>
                    <a:pt x="6644" y="1339"/>
                  </a:lnTo>
                  <a:lnTo>
                    <a:pt x="6473" y="1193"/>
                  </a:lnTo>
                  <a:lnTo>
                    <a:pt x="6254" y="1072"/>
                  </a:lnTo>
                  <a:lnTo>
                    <a:pt x="6035" y="1023"/>
                  </a:lnTo>
                  <a:lnTo>
                    <a:pt x="5792" y="999"/>
                  </a:lnTo>
                  <a:lnTo>
                    <a:pt x="5573" y="1047"/>
                  </a:lnTo>
                  <a:lnTo>
                    <a:pt x="5354" y="999"/>
                  </a:lnTo>
                  <a:lnTo>
                    <a:pt x="5135" y="999"/>
                  </a:lnTo>
                  <a:lnTo>
                    <a:pt x="4940" y="1047"/>
                  </a:lnTo>
                  <a:lnTo>
                    <a:pt x="4770" y="1096"/>
                  </a:lnTo>
                  <a:lnTo>
                    <a:pt x="4575" y="1193"/>
                  </a:lnTo>
                  <a:lnTo>
                    <a:pt x="4429" y="1290"/>
                  </a:lnTo>
                  <a:lnTo>
                    <a:pt x="4259" y="1436"/>
                  </a:lnTo>
                  <a:lnTo>
                    <a:pt x="4113" y="1582"/>
                  </a:lnTo>
                  <a:lnTo>
                    <a:pt x="3991" y="1753"/>
                  </a:lnTo>
                  <a:lnTo>
                    <a:pt x="3870" y="1923"/>
                  </a:lnTo>
                  <a:lnTo>
                    <a:pt x="3772" y="2118"/>
                  </a:lnTo>
                  <a:lnTo>
                    <a:pt x="3675" y="2288"/>
                  </a:lnTo>
                  <a:lnTo>
                    <a:pt x="3602" y="2507"/>
                  </a:lnTo>
                  <a:lnTo>
                    <a:pt x="3529" y="2702"/>
                  </a:lnTo>
                  <a:lnTo>
                    <a:pt x="3505" y="2896"/>
                  </a:lnTo>
                  <a:lnTo>
                    <a:pt x="3480" y="3091"/>
                  </a:lnTo>
                  <a:lnTo>
                    <a:pt x="3456" y="3334"/>
                  </a:lnTo>
                  <a:lnTo>
                    <a:pt x="3480" y="3578"/>
                  </a:lnTo>
                  <a:lnTo>
                    <a:pt x="3529" y="3821"/>
                  </a:lnTo>
                  <a:lnTo>
                    <a:pt x="3578" y="4016"/>
                  </a:lnTo>
                  <a:lnTo>
                    <a:pt x="3675" y="4235"/>
                  </a:lnTo>
                  <a:lnTo>
                    <a:pt x="3772" y="4405"/>
                  </a:lnTo>
                  <a:lnTo>
                    <a:pt x="3894" y="4575"/>
                  </a:lnTo>
                  <a:lnTo>
                    <a:pt x="4040" y="4721"/>
                  </a:lnTo>
                  <a:lnTo>
                    <a:pt x="4210" y="4867"/>
                  </a:lnTo>
                  <a:lnTo>
                    <a:pt x="4381" y="4965"/>
                  </a:lnTo>
                  <a:lnTo>
                    <a:pt x="4575" y="5062"/>
                  </a:lnTo>
                  <a:lnTo>
                    <a:pt x="4770" y="5135"/>
                  </a:lnTo>
                  <a:lnTo>
                    <a:pt x="4989" y="5208"/>
                  </a:lnTo>
                  <a:lnTo>
                    <a:pt x="5232" y="5232"/>
                  </a:lnTo>
                  <a:lnTo>
                    <a:pt x="5719" y="5232"/>
                  </a:lnTo>
                  <a:lnTo>
                    <a:pt x="5889" y="5184"/>
                  </a:lnTo>
                  <a:lnTo>
                    <a:pt x="6084" y="5159"/>
                  </a:lnTo>
                  <a:lnTo>
                    <a:pt x="6400" y="5038"/>
                  </a:lnTo>
                  <a:lnTo>
                    <a:pt x="6838" y="5573"/>
                  </a:lnTo>
                  <a:lnTo>
                    <a:pt x="7276" y="6084"/>
                  </a:lnTo>
                  <a:lnTo>
                    <a:pt x="7738" y="6692"/>
                  </a:lnTo>
                  <a:lnTo>
                    <a:pt x="7982" y="6984"/>
                  </a:lnTo>
                  <a:lnTo>
                    <a:pt x="8103" y="7106"/>
                  </a:lnTo>
                  <a:lnTo>
                    <a:pt x="8249" y="7228"/>
                  </a:lnTo>
                  <a:lnTo>
                    <a:pt x="7982" y="7520"/>
                  </a:lnTo>
                  <a:lnTo>
                    <a:pt x="7738" y="7812"/>
                  </a:lnTo>
                  <a:lnTo>
                    <a:pt x="7519" y="8152"/>
                  </a:lnTo>
                  <a:lnTo>
                    <a:pt x="7325" y="8517"/>
                  </a:lnTo>
                  <a:lnTo>
                    <a:pt x="7179" y="8907"/>
                  </a:lnTo>
                  <a:lnTo>
                    <a:pt x="7081" y="9320"/>
                  </a:lnTo>
                  <a:lnTo>
                    <a:pt x="7009" y="9734"/>
                  </a:lnTo>
                  <a:lnTo>
                    <a:pt x="7009" y="10147"/>
                  </a:lnTo>
                  <a:lnTo>
                    <a:pt x="7009" y="10561"/>
                  </a:lnTo>
                  <a:lnTo>
                    <a:pt x="7081" y="10975"/>
                  </a:lnTo>
                  <a:lnTo>
                    <a:pt x="7154" y="11340"/>
                  </a:lnTo>
                  <a:lnTo>
                    <a:pt x="6984" y="11364"/>
                  </a:lnTo>
                  <a:lnTo>
                    <a:pt x="6814" y="11413"/>
                  </a:lnTo>
                  <a:lnTo>
                    <a:pt x="6449" y="11559"/>
                  </a:lnTo>
                  <a:lnTo>
                    <a:pt x="5792" y="11851"/>
                  </a:lnTo>
                  <a:lnTo>
                    <a:pt x="4916" y="12216"/>
                  </a:lnTo>
                  <a:lnTo>
                    <a:pt x="4064" y="12605"/>
                  </a:lnTo>
                  <a:lnTo>
                    <a:pt x="3602" y="12848"/>
                  </a:lnTo>
                  <a:lnTo>
                    <a:pt x="3432" y="12629"/>
                  </a:lnTo>
                  <a:lnTo>
                    <a:pt x="3261" y="12435"/>
                  </a:lnTo>
                  <a:lnTo>
                    <a:pt x="3091" y="12264"/>
                  </a:lnTo>
                  <a:lnTo>
                    <a:pt x="2872" y="12118"/>
                  </a:lnTo>
                  <a:lnTo>
                    <a:pt x="2653" y="12021"/>
                  </a:lnTo>
                  <a:lnTo>
                    <a:pt x="2434" y="11948"/>
                  </a:lnTo>
                  <a:lnTo>
                    <a:pt x="2191" y="11924"/>
                  </a:lnTo>
                  <a:lnTo>
                    <a:pt x="1923" y="11948"/>
                  </a:lnTo>
                  <a:lnTo>
                    <a:pt x="1777" y="11924"/>
                  </a:lnTo>
                  <a:lnTo>
                    <a:pt x="1631" y="11948"/>
                  </a:lnTo>
                  <a:lnTo>
                    <a:pt x="1461" y="11972"/>
                  </a:lnTo>
                  <a:lnTo>
                    <a:pt x="1315" y="12045"/>
                  </a:lnTo>
                  <a:lnTo>
                    <a:pt x="1023" y="12191"/>
                  </a:lnTo>
                  <a:lnTo>
                    <a:pt x="804" y="12386"/>
                  </a:lnTo>
                  <a:lnTo>
                    <a:pt x="633" y="12532"/>
                  </a:lnTo>
                  <a:lnTo>
                    <a:pt x="487" y="12678"/>
                  </a:lnTo>
                  <a:lnTo>
                    <a:pt x="366" y="12848"/>
                  </a:lnTo>
                  <a:lnTo>
                    <a:pt x="268" y="13043"/>
                  </a:lnTo>
                  <a:lnTo>
                    <a:pt x="171" y="13238"/>
                  </a:lnTo>
                  <a:lnTo>
                    <a:pt x="98" y="13432"/>
                  </a:lnTo>
                  <a:lnTo>
                    <a:pt x="49" y="13651"/>
                  </a:lnTo>
                  <a:lnTo>
                    <a:pt x="25" y="13846"/>
                  </a:lnTo>
                  <a:lnTo>
                    <a:pt x="1" y="14089"/>
                  </a:lnTo>
                  <a:lnTo>
                    <a:pt x="25" y="14308"/>
                  </a:lnTo>
                  <a:lnTo>
                    <a:pt x="74" y="14503"/>
                  </a:lnTo>
                  <a:lnTo>
                    <a:pt x="122" y="14722"/>
                  </a:lnTo>
                  <a:lnTo>
                    <a:pt x="195" y="14917"/>
                  </a:lnTo>
                  <a:lnTo>
                    <a:pt x="317" y="15087"/>
                  </a:lnTo>
                  <a:lnTo>
                    <a:pt x="439" y="15257"/>
                  </a:lnTo>
                  <a:lnTo>
                    <a:pt x="560" y="15428"/>
                  </a:lnTo>
                  <a:lnTo>
                    <a:pt x="706" y="15574"/>
                  </a:lnTo>
                  <a:lnTo>
                    <a:pt x="877" y="15695"/>
                  </a:lnTo>
                  <a:lnTo>
                    <a:pt x="1071" y="15817"/>
                  </a:lnTo>
                  <a:lnTo>
                    <a:pt x="1242" y="15914"/>
                  </a:lnTo>
                  <a:lnTo>
                    <a:pt x="1436" y="15987"/>
                  </a:lnTo>
                  <a:lnTo>
                    <a:pt x="1655" y="16036"/>
                  </a:lnTo>
                  <a:lnTo>
                    <a:pt x="1850" y="16085"/>
                  </a:lnTo>
                  <a:lnTo>
                    <a:pt x="2312" y="16085"/>
                  </a:lnTo>
                  <a:lnTo>
                    <a:pt x="2531" y="16036"/>
                  </a:lnTo>
                  <a:lnTo>
                    <a:pt x="2726" y="15963"/>
                  </a:lnTo>
                  <a:lnTo>
                    <a:pt x="2921" y="15890"/>
                  </a:lnTo>
                  <a:lnTo>
                    <a:pt x="3091" y="15793"/>
                  </a:lnTo>
                  <a:lnTo>
                    <a:pt x="3237" y="15671"/>
                  </a:lnTo>
                  <a:lnTo>
                    <a:pt x="3383" y="15525"/>
                  </a:lnTo>
                  <a:lnTo>
                    <a:pt x="3529" y="15355"/>
                  </a:lnTo>
                  <a:lnTo>
                    <a:pt x="3626" y="15184"/>
                  </a:lnTo>
                  <a:lnTo>
                    <a:pt x="3724" y="15014"/>
                  </a:lnTo>
                  <a:lnTo>
                    <a:pt x="3797" y="14819"/>
                  </a:lnTo>
                  <a:lnTo>
                    <a:pt x="3870" y="14625"/>
                  </a:lnTo>
                  <a:lnTo>
                    <a:pt x="3918" y="14406"/>
                  </a:lnTo>
                  <a:lnTo>
                    <a:pt x="3918" y="14211"/>
                  </a:lnTo>
                  <a:lnTo>
                    <a:pt x="3943" y="13992"/>
                  </a:lnTo>
                  <a:lnTo>
                    <a:pt x="3918" y="13773"/>
                  </a:lnTo>
                  <a:lnTo>
                    <a:pt x="3870" y="13530"/>
                  </a:lnTo>
                  <a:lnTo>
                    <a:pt x="3797" y="13311"/>
                  </a:lnTo>
                  <a:lnTo>
                    <a:pt x="4502" y="12970"/>
                  </a:lnTo>
                  <a:lnTo>
                    <a:pt x="5378" y="12581"/>
                  </a:lnTo>
                  <a:lnTo>
                    <a:pt x="6254" y="12216"/>
                  </a:lnTo>
                  <a:lnTo>
                    <a:pt x="6522" y="12118"/>
                  </a:lnTo>
                  <a:lnTo>
                    <a:pt x="6790" y="12021"/>
                  </a:lnTo>
                  <a:lnTo>
                    <a:pt x="7081" y="11924"/>
                  </a:lnTo>
                  <a:lnTo>
                    <a:pt x="7203" y="11851"/>
                  </a:lnTo>
                  <a:lnTo>
                    <a:pt x="7325" y="11778"/>
                  </a:lnTo>
                  <a:lnTo>
                    <a:pt x="7422" y="12021"/>
                  </a:lnTo>
                  <a:lnTo>
                    <a:pt x="7544" y="12240"/>
                  </a:lnTo>
                  <a:lnTo>
                    <a:pt x="7690" y="12459"/>
                  </a:lnTo>
                  <a:lnTo>
                    <a:pt x="7836" y="12678"/>
                  </a:lnTo>
                  <a:lnTo>
                    <a:pt x="8006" y="12873"/>
                  </a:lnTo>
                  <a:lnTo>
                    <a:pt x="8176" y="13043"/>
                  </a:lnTo>
                  <a:lnTo>
                    <a:pt x="8371" y="13213"/>
                  </a:lnTo>
                  <a:lnTo>
                    <a:pt x="8566" y="13384"/>
                  </a:lnTo>
                  <a:lnTo>
                    <a:pt x="8785" y="13530"/>
                  </a:lnTo>
                  <a:lnTo>
                    <a:pt x="9004" y="13651"/>
                  </a:lnTo>
                  <a:lnTo>
                    <a:pt x="9223" y="13773"/>
                  </a:lnTo>
                  <a:lnTo>
                    <a:pt x="9466" y="13870"/>
                  </a:lnTo>
                  <a:lnTo>
                    <a:pt x="9685" y="13968"/>
                  </a:lnTo>
                  <a:lnTo>
                    <a:pt x="9928" y="14041"/>
                  </a:lnTo>
                  <a:lnTo>
                    <a:pt x="10196" y="14114"/>
                  </a:lnTo>
                  <a:lnTo>
                    <a:pt x="10439" y="14162"/>
                  </a:lnTo>
                  <a:lnTo>
                    <a:pt x="10391" y="14308"/>
                  </a:lnTo>
                  <a:lnTo>
                    <a:pt x="10366" y="14454"/>
                  </a:lnTo>
                  <a:lnTo>
                    <a:pt x="10342" y="14844"/>
                  </a:lnTo>
                  <a:lnTo>
                    <a:pt x="10342" y="15209"/>
                  </a:lnTo>
                  <a:lnTo>
                    <a:pt x="10342" y="15963"/>
                  </a:lnTo>
                  <a:lnTo>
                    <a:pt x="10342" y="16936"/>
                  </a:lnTo>
                  <a:lnTo>
                    <a:pt x="10220" y="16961"/>
                  </a:lnTo>
                  <a:lnTo>
                    <a:pt x="10147" y="16985"/>
                  </a:lnTo>
                  <a:lnTo>
                    <a:pt x="10099" y="17034"/>
                  </a:lnTo>
                  <a:lnTo>
                    <a:pt x="10074" y="17082"/>
                  </a:lnTo>
                  <a:lnTo>
                    <a:pt x="10050" y="17155"/>
                  </a:lnTo>
                  <a:lnTo>
                    <a:pt x="9758" y="17253"/>
                  </a:lnTo>
                  <a:lnTo>
                    <a:pt x="9490" y="17399"/>
                  </a:lnTo>
                  <a:lnTo>
                    <a:pt x="9247" y="17569"/>
                  </a:lnTo>
                  <a:lnTo>
                    <a:pt x="9028" y="17763"/>
                  </a:lnTo>
                  <a:lnTo>
                    <a:pt x="8833" y="18007"/>
                  </a:lnTo>
                  <a:lnTo>
                    <a:pt x="8687" y="18299"/>
                  </a:lnTo>
                  <a:lnTo>
                    <a:pt x="8590" y="18591"/>
                  </a:lnTo>
                  <a:lnTo>
                    <a:pt x="8517" y="18907"/>
                  </a:lnTo>
                  <a:lnTo>
                    <a:pt x="8517" y="19126"/>
                  </a:lnTo>
                  <a:lnTo>
                    <a:pt x="8517" y="19345"/>
                  </a:lnTo>
                  <a:lnTo>
                    <a:pt x="8566" y="19564"/>
                  </a:lnTo>
                  <a:lnTo>
                    <a:pt x="8614" y="19783"/>
                  </a:lnTo>
                  <a:lnTo>
                    <a:pt x="8712" y="19978"/>
                  </a:lnTo>
                  <a:lnTo>
                    <a:pt x="8809" y="20172"/>
                  </a:lnTo>
                  <a:lnTo>
                    <a:pt x="8931" y="20343"/>
                  </a:lnTo>
                  <a:lnTo>
                    <a:pt x="9052" y="20513"/>
                  </a:lnTo>
                  <a:lnTo>
                    <a:pt x="9198" y="20659"/>
                  </a:lnTo>
                  <a:lnTo>
                    <a:pt x="9369" y="20805"/>
                  </a:lnTo>
                  <a:lnTo>
                    <a:pt x="9563" y="20927"/>
                  </a:lnTo>
                  <a:lnTo>
                    <a:pt x="9758" y="21024"/>
                  </a:lnTo>
                  <a:lnTo>
                    <a:pt x="9953" y="21121"/>
                  </a:lnTo>
                  <a:lnTo>
                    <a:pt x="10147" y="21170"/>
                  </a:lnTo>
                  <a:lnTo>
                    <a:pt x="10366" y="21219"/>
                  </a:lnTo>
                  <a:lnTo>
                    <a:pt x="10610" y="21243"/>
                  </a:lnTo>
                  <a:lnTo>
                    <a:pt x="10853" y="21243"/>
                  </a:lnTo>
                  <a:lnTo>
                    <a:pt x="11072" y="21194"/>
                  </a:lnTo>
                  <a:lnTo>
                    <a:pt x="11291" y="21146"/>
                  </a:lnTo>
                  <a:lnTo>
                    <a:pt x="11486" y="21073"/>
                  </a:lnTo>
                  <a:lnTo>
                    <a:pt x="11680" y="20975"/>
                  </a:lnTo>
                  <a:lnTo>
                    <a:pt x="11875" y="20854"/>
                  </a:lnTo>
                  <a:lnTo>
                    <a:pt x="12045" y="20708"/>
                  </a:lnTo>
                  <a:lnTo>
                    <a:pt x="12191" y="20537"/>
                  </a:lnTo>
                  <a:lnTo>
                    <a:pt x="12313" y="20367"/>
                  </a:lnTo>
                  <a:lnTo>
                    <a:pt x="12435" y="20172"/>
                  </a:lnTo>
                  <a:lnTo>
                    <a:pt x="12532" y="19978"/>
                  </a:lnTo>
                  <a:lnTo>
                    <a:pt x="12629" y="19783"/>
                  </a:lnTo>
                  <a:lnTo>
                    <a:pt x="12678" y="19564"/>
                  </a:lnTo>
                  <a:lnTo>
                    <a:pt x="12727" y="19345"/>
                  </a:lnTo>
                  <a:lnTo>
                    <a:pt x="12751" y="19126"/>
                  </a:lnTo>
                  <a:lnTo>
                    <a:pt x="12751" y="18883"/>
                  </a:lnTo>
                  <a:lnTo>
                    <a:pt x="12727" y="18712"/>
                  </a:lnTo>
                  <a:lnTo>
                    <a:pt x="12678" y="18518"/>
                  </a:lnTo>
                  <a:lnTo>
                    <a:pt x="12629" y="18347"/>
                  </a:lnTo>
                  <a:lnTo>
                    <a:pt x="12581" y="18177"/>
                  </a:lnTo>
                  <a:lnTo>
                    <a:pt x="12483" y="18031"/>
                  </a:lnTo>
                  <a:lnTo>
                    <a:pt x="12386" y="17885"/>
                  </a:lnTo>
                  <a:lnTo>
                    <a:pt x="12289" y="17739"/>
                  </a:lnTo>
                  <a:lnTo>
                    <a:pt x="12167" y="17617"/>
                  </a:lnTo>
                  <a:lnTo>
                    <a:pt x="11899" y="17374"/>
                  </a:lnTo>
                  <a:lnTo>
                    <a:pt x="11607" y="17180"/>
                  </a:lnTo>
                  <a:lnTo>
                    <a:pt x="11267" y="17058"/>
                  </a:lnTo>
                  <a:lnTo>
                    <a:pt x="10926" y="16961"/>
                  </a:lnTo>
                  <a:lnTo>
                    <a:pt x="10926" y="16717"/>
                  </a:lnTo>
                  <a:lnTo>
                    <a:pt x="10926" y="15598"/>
                  </a:lnTo>
                  <a:lnTo>
                    <a:pt x="10926" y="15014"/>
                  </a:lnTo>
                  <a:lnTo>
                    <a:pt x="10902" y="14649"/>
                  </a:lnTo>
                  <a:lnTo>
                    <a:pt x="10926" y="14454"/>
                  </a:lnTo>
                  <a:lnTo>
                    <a:pt x="10926" y="14381"/>
                  </a:lnTo>
                  <a:lnTo>
                    <a:pt x="10975" y="14308"/>
                  </a:lnTo>
                  <a:lnTo>
                    <a:pt x="10999" y="14211"/>
                  </a:lnTo>
                  <a:lnTo>
                    <a:pt x="11413" y="14187"/>
                  </a:lnTo>
                  <a:lnTo>
                    <a:pt x="11826" y="14114"/>
                  </a:lnTo>
                  <a:lnTo>
                    <a:pt x="11924" y="14114"/>
                  </a:lnTo>
                  <a:lnTo>
                    <a:pt x="11997" y="14089"/>
                  </a:lnTo>
                  <a:lnTo>
                    <a:pt x="12021" y="14065"/>
                  </a:lnTo>
                  <a:lnTo>
                    <a:pt x="12264" y="13992"/>
                  </a:lnTo>
                  <a:lnTo>
                    <a:pt x="12483" y="13919"/>
                  </a:lnTo>
                  <a:lnTo>
                    <a:pt x="12727" y="13822"/>
                  </a:lnTo>
                  <a:lnTo>
                    <a:pt x="12946" y="13700"/>
                  </a:lnTo>
                  <a:lnTo>
                    <a:pt x="13140" y="13578"/>
                  </a:lnTo>
                  <a:lnTo>
                    <a:pt x="13335" y="13432"/>
                  </a:lnTo>
                  <a:lnTo>
                    <a:pt x="13530" y="13286"/>
                  </a:lnTo>
                  <a:lnTo>
                    <a:pt x="13700" y="13116"/>
                  </a:lnTo>
                  <a:lnTo>
                    <a:pt x="13822" y="13140"/>
                  </a:lnTo>
                  <a:lnTo>
                    <a:pt x="13870" y="13116"/>
                  </a:lnTo>
                  <a:lnTo>
                    <a:pt x="13919" y="13067"/>
                  </a:lnTo>
                  <a:lnTo>
                    <a:pt x="13943" y="13043"/>
                  </a:lnTo>
                  <a:lnTo>
                    <a:pt x="13943" y="12970"/>
                  </a:lnTo>
                  <a:lnTo>
                    <a:pt x="13919" y="12921"/>
                  </a:lnTo>
                  <a:lnTo>
                    <a:pt x="14089" y="12727"/>
                  </a:lnTo>
                  <a:lnTo>
                    <a:pt x="14235" y="12508"/>
                  </a:lnTo>
                  <a:lnTo>
                    <a:pt x="14381" y="12289"/>
                  </a:lnTo>
                  <a:lnTo>
                    <a:pt x="14503" y="12045"/>
                  </a:lnTo>
                  <a:lnTo>
                    <a:pt x="14625" y="11802"/>
                  </a:lnTo>
                  <a:lnTo>
                    <a:pt x="14722" y="11559"/>
                  </a:lnTo>
                  <a:lnTo>
                    <a:pt x="14795" y="11315"/>
                  </a:lnTo>
                  <a:lnTo>
                    <a:pt x="14868" y="11048"/>
                  </a:lnTo>
                  <a:lnTo>
                    <a:pt x="14989" y="11096"/>
                  </a:lnTo>
                  <a:lnTo>
                    <a:pt x="15135" y="11145"/>
                  </a:lnTo>
                  <a:lnTo>
                    <a:pt x="15403" y="11169"/>
                  </a:lnTo>
                  <a:lnTo>
                    <a:pt x="16912" y="11364"/>
                  </a:lnTo>
                  <a:lnTo>
                    <a:pt x="17885" y="11510"/>
                  </a:lnTo>
                  <a:lnTo>
                    <a:pt x="17909" y="11753"/>
                  </a:lnTo>
                  <a:lnTo>
                    <a:pt x="17982" y="11997"/>
                  </a:lnTo>
                  <a:lnTo>
                    <a:pt x="18055" y="12264"/>
                  </a:lnTo>
                  <a:lnTo>
                    <a:pt x="18177" y="12483"/>
                  </a:lnTo>
                  <a:lnTo>
                    <a:pt x="18299" y="12678"/>
                  </a:lnTo>
                  <a:lnTo>
                    <a:pt x="18445" y="12848"/>
                  </a:lnTo>
                  <a:lnTo>
                    <a:pt x="18615" y="13019"/>
                  </a:lnTo>
                  <a:lnTo>
                    <a:pt x="18785" y="13140"/>
                  </a:lnTo>
                  <a:lnTo>
                    <a:pt x="18956" y="13262"/>
                  </a:lnTo>
                  <a:lnTo>
                    <a:pt x="19150" y="13359"/>
                  </a:lnTo>
                  <a:lnTo>
                    <a:pt x="19345" y="13432"/>
                  </a:lnTo>
                  <a:lnTo>
                    <a:pt x="19564" y="13481"/>
                  </a:lnTo>
                  <a:lnTo>
                    <a:pt x="19759" y="13505"/>
                  </a:lnTo>
                  <a:lnTo>
                    <a:pt x="19978" y="13530"/>
                  </a:lnTo>
                  <a:lnTo>
                    <a:pt x="20197" y="13530"/>
                  </a:lnTo>
                  <a:lnTo>
                    <a:pt x="20416" y="13505"/>
                  </a:lnTo>
                  <a:lnTo>
                    <a:pt x="20610" y="13457"/>
                  </a:lnTo>
                  <a:lnTo>
                    <a:pt x="20829" y="13384"/>
                  </a:lnTo>
                  <a:lnTo>
                    <a:pt x="21024" y="13311"/>
                  </a:lnTo>
                  <a:lnTo>
                    <a:pt x="21219" y="13189"/>
                  </a:lnTo>
                  <a:lnTo>
                    <a:pt x="21413" y="13067"/>
                  </a:lnTo>
                  <a:lnTo>
                    <a:pt x="21608" y="12921"/>
                  </a:lnTo>
                  <a:lnTo>
                    <a:pt x="21754" y="12751"/>
                  </a:lnTo>
                  <a:lnTo>
                    <a:pt x="21876" y="12581"/>
                  </a:lnTo>
                  <a:lnTo>
                    <a:pt x="21973" y="12386"/>
                  </a:lnTo>
                  <a:lnTo>
                    <a:pt x="22070" y="12191"/>
                  </a:lnTo>
                  <a:lnTo>
                    <a:pt x="22119" y="11997"/>
                  </a:lnTo>
                  <a:lnTo>
                    <a:pt x="22168" y="11778"/>
                  </a:lnTo>
                  <a:lnTo>
                    <a:pt x="22192" y="11583"/>
                  </a:lnTo>
                  <a:lnTo>
                    <a:pt x="22192" y="11364"/>
                  </a:lnTo>
                  <a:lnTo>
                    <a:pt x="22143" y="11145"/>
                  </a:lnTo>
                  <a:lnTo>
                    <a:pt x="22095" y="10926"/>
                  </a:lnTo>
                  <a:lnTo>
                    <a:pt x="22022" y="10731"/>
                  </a:lnTo>
                  <a:lnTo>
                    <a:pt x="21949" y="10537"/>
                  </a:lnTo>
                  <a:lnTo>
                    <a:pt x="21827" y="10342"/>
                  </a:lnTo>
                  <a:lnTo>
                    <a:pt x="21681" y="10172"/>
                  </a:lnTo>
                  <a:lnTo>
                    <a:pt x="21559" y="10050"/>
                  </a:lnTo>
                  <a:lnTo>
                    <a:pt x="21413" y="9928"/>
                  </a:lnTo>
                  <a:lnTo>
                    <a:pt x="21267" y="9831"/>
                  </a:lnTo>
                  <a:lnTo>
                    <a:pt x="21121" y="9734"/>
                  </a:lnTo>
                  <a:lnTo>
                    <a:pt x="20951" y="9661"/>
                  </a:lnTo>
                  <a:lnTo>
                    <a:pt x="20781" y="9612"/>
                  </a:lnTo>
                  <a:lnTo>
                    <a:pt x="20416" y="9515"/>
                  </a:lnTo>
                  <a:lnTo>
                    <a:pt x="20026" y="9466"/>
                  </a:lnTo>
                  <a:lnTo>
                    <a:pt x="19661" y="9490"/>
                  </a:lnTo>
                  <a:lnTo>
                    <a:pt x="19467" y="9515"/>
                  </a:lnTo>
                  <a:lnTo>
                    <a:pt x="19296" y="9563"/>
                  </a:lnTo>
                  <a:lnTo>
                    <a:pt x="19126" y="9636"/>
                  </a:lnTo>
                  <a:lnTo>
                    <a:pt x="18956" y="9709"/>
                  </a:lnTo>
                  <a:lnTo>
                    <a:pt x="18931" y="9709"/>
                  </a:lnTo>
                  <a:lnTo>
                    <a:pt x="18737" y="9807"/>
                  </a:lnTo>
                  <a:lnTo>
                    <a:pt x="18542" y="9928"/>
                  </a:lnTo>
                  <a:lnTo>
                    <a:pt x="18372" y="10074"/>
                  </a:lnTo>
                  <a:lnTo>
                    <a:pt x="18250" y="10245"/>
                  </a:lnTo>
                  <a:lnTo>
                    <a:pt x="18128" y="10415"/>
                  </a:lnTo>
                  <a:lnTo>
                    <a:pt x="18031" y="10610"/>
                  </a:lnTo>
                  <a:lnTo>
                    <a:pt x="17958" y="10804"/>
                  </a:lnTo>
                  <a:lnTo>
                    <a:pt x="17909" y="11023"/>
                  </a:lnTo>
                  <a:lnTo>
                    <a:pt x="16595" y="10853"/>
                  </a:lnTo>
                  <a:lnTo>
                    <a:pt x="15890" y="10756"/>
                  </a:lnTo>
                  <a:lnTo>
                    <a:pt x="15354" y="10707"/>
                  </a:lnTo>
                  <a:lnTo>
                    <a:pt x="15111" y="10683"/>
                  </a:lnTo>
                  <a:lnTo>
                    <a:pt x="14917" y="10707"/>
                  </a:lnTo>
                  <a:lnTo>
                    <a:pt x="14941" y="10366"/>
                  </a:lnTo>
                  <a:lnTo>
                    <a:pt x="14941" y="10001"/>
                  </a:lnTo>
                  <a:lnTo>
                    <a:pt x="14917" y="9636"/>
                  </a:lnTo>
                  <a:lnTo>
                    <a:pt x="14844" y="9296"/>
                  </a:lnTo>
                  <a:lnTo>
                    <a:pt x="14892" y="9247"/>
                  </a:lnTo>
                  <a:lnTo>
                    <a:pt x="14892" y="9223"/>
                  </a:lnTo>
                  <a:lnTo>
                    <a:pt x="14868" y="9174"/>
                  </a:lnTo>
                  <a:lnTo>
                    <a:pt x="14844" y="9150"/>
                  </a:lnTo>
                  <a:lnTo>
                    <a:pt x="14819" y="9126"/>
                  </a:lnTo>
                  <a:lnTo>
                    <a:pt x="14722" y="8858"/>
                  </a:lnTo>
                  <a:lnTo>
                    <a:pt x="14625" y="8590"/>
                  </a:lnTo>
                  <a:lnTo>
                    <a:pt x="14503" y="8323"/>
                  </a:lnTo>
                  <a:lnTo>
                    <a:pt x="14357" y="8079"/>
                  </a:lnTo>
                  <a:lnTo>
                    <a:pt x="14187" y="7860"/>
                  </a:lnTo>
                  <a:lnTo>
                    <a:pt x="14016" y="7641"/>
                  </a:lnTo>
                  <a:lnTo>
                    <a:pt x="13822" y="7447"/>
                  </a:lnTo>
                  <a:lnTo>
                    <a:pt x="13627" y="7252"/>
                  </a:lnTo>
                  <a:lnTo>
                    <a:pt x="13773" y="7179"/>
                  </a:lnTo>
                  <a:lnTo>
                    <a:pt x="13919" y="7106"/>
                  </a:lnTo>
                  <a:lnTo>
                    <a:pt x="14187" y="6887"/>
                  </a:lnTo>
                  <a:lnTo>
                    <a:pt x="14673" y="6425"/>
                  </a:lnTo>
                  <a:lnTo>
                    <a:pt x="15500" y="5695"/>
                  </a:lnTo>
                  <a:lnTo>
                    <a:pt x="15890" y="5330"/>
                  </a:lnTo>
                  <a:lnTo>
                    <a:pt x="16279" y="4940"/>
                  </a:lnTo>
                  <a:lnTo>
                    <a:pt x="16620" y="4600"/>
                  </a:lnTo>
                  <a:lnTo>
                    <a:pt x="16912" y="4235"/>
                  </a:lnTo>
                  <a:lnTo>
                    <a:pt x="17106" y="4283"/>
                  </a:lnTo>
                  <a:lnTo>
                    <a:pt x="17666" y="4283"/>
                  </a:lnTo>
                  <a:lnTo>
                    <a:pt x="17909" y="4259"/>
                  </a:lnTo>
                  <a:lnTo>
                    <a:pt x="18128" y="4235"/>
                  </a:lnTo>
                  <a:lnTo>
                    <a:pt x="18347" y="4162"/>
                  </a:lnTo>
                  <a:lnTo>
                    <a:pt x="18566" y="4089"/>
                  </a:lnTo>
                  <a:lnTo>
                    <a:pt x="18785" y="3991"/>
                  </a:lnTo>
                  <a:lnTo>
                    <a:pt x="18980" y="3894"/>
                  </a:lnTo>
                  <a:lnTo>
                    <a:pt x="19150" y="3772"/>
                  </a:lnTo>
                  <a:lnTo>
                    <a:pt x="19345" y="3626"/>
                  </a:lnTo>
                  <a:lnTo>
                    <a:pt x="19491" y="3480"/>
                  </a:lnTo>
                  <a:lnTo>
                    <a:pt x="19637" y="3310"/>
                  </a:lnTo>
                  <a:lnTo>
                    <a:pt x="19783" y="3140"/>
                  </a:lnTo>
                  <a:lnTo>
                    <a:pt x="19880" y="2945"/>
                  </a:lnTo>
                  <a:lnTo>
                    <a:pt x="19978" y="2726"/>
                  </a:lnTo>
                  <a:lnTo>
                    <a:pt x="20051" y="2531"/>
                  </a:lnTo>
                  <a:lnTo>
                    <a:pt x="20124" y="2288"/>
                  </a:lnTo>
                  <a:lnTo>
                    <a:pt x="20148" y="2069"/>
                  </a:lnTo>
                  <a:lnTo>
                    <a:pt x="20172" y="1874"/>
                  </a:lnTo>
                  <a:lnTo>
                    <a:pt x="20148" y="1680"/>
                  </a:lnTo>
                  <a:lnTo>
                    <a:pt x="20099" y="1485"/>
                  </a:lnTo>
                  <a:lnTo>
                    <a:pt x="20051" y="1290"/>
                  </a:lnTo>
                  <a:lnTo>
                    <a:pt x="19953" y="1120"/>
                  </a:lnTo>
                  <a:lnTo>
                    <a:pt x="19856" y="974"/>
                  </a:lnTo>
                  <a:lnTo>
                    <a:pt x="19759" y="804"/>
                  </a:lnTo>
                  <a:lnTo>
                    <a:pt x="19613" y="682"/>
                  </a:lnTo>
                  <a:lnTo>
                    <a:pt x="19467" y="536"/>
                  </a:lnTo>
                  <a:lnTo>
                    <a:pt x="19321" y="415"/>
                  </a:lnTo>
                  <a:lnTo>
                    <a:pt x="19150" y="317"/>
                  </a:lnTo>
                  <a:lnTo>
                    <a:pt x="18980" y="244"/>
                  </a:lnTo>
                  <a:lnTo>
                    <a:pt x="18810" y="171"/>
                  </a:lnTo>
                  <a:lnTo>
                    <a:pt x="18615" y="123"/>
                  </a:lnTo>
                  <a:lnTo>
                    <a:pt x="18420" y="74"/>
                  </a:lnTo>
                  <a:lnTo>
                    <a:pt x="18226" y="74"/>
                  </a:lnTo>
                  <a:lnTo>
                    <a:pt x="18104" y="25"/>
                  </a:lnTo>
                  <a:lnTo>
                    <a:pt x="17982" y="1"/>
                  </a:lnTo>
                  <a:close/>
                </a:path>
              </a:pathLst>
            </a:custGeom>
            <a:solidFill>
              <a:schemeClr val="accent3"/>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grpSp>
        <p:nvGrpSpPr>
          <p:cNvPr id="231" name="Google Shape;231;p36"/>
          <p:cNvGrpSpPr/>
          <p:nvPr/>
        </p:nvGrpSpPr>
        <p:grpSpPr>
          <a:xfrm>
            <a:off x="3587797" y="2991613"/>
            <a:ext cx="816300" cy="808200"/>
            <a:chOff x="5388074" y="2056670"/>
            <a:chExt cx="816300" cy="808200"/>
          </a:xfrm>
        </p:grpSpPr>
        <p:sp>
          <p:nvSpPr>
            <p:cNvPr id="214" name="Google Shape;214;p36"/>
            <p:cNvSpPr/>
            <p:nvPr/>
          </p:nvSpPr>
          <p:spPr>
            <a:xfrm>
              <a:off x="5388074" y="2056670"/>
              <a:ext cx="816300" cy="808200"/>
            </a:xfrm>
            <a:prstGeom prst="ellipse">
              <a:avLst/>
            </a:prstGeom>
            <a:solidFill>
              <a:srgbClr val="44546A"/>
            </a:solidFill>
            <a:ln w="19050" cap="flat" cmpd="sng">
              <a:solidFill>
                <a:srgbClr val="44546A"/>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32" name="Google Shape;232;p36"/>
            <p:cNvSpPr/>
            <p:nvPr/>
          </p:nvSpPr>
          <p:spPr>
            <a:xfrm>
              <a:off x="5525418" y="2211495"/>
              <a:ext cx="550907" cy="498618"/>
            </a:xfrm>
            <a:custGeom>
              <a:avLst/>
              <a:gdLst/>
              <a:ahLst/>
              <a:cxnLst/>
              <a:rect l="l" t="t" r="r" b="b"/>
              <a:pathLst>
                <a:path w="22532" h="18226" extrusionOk="0">
                  <a:moveTo>
                    <a:pt x="7640" y="5499"/>
                  </a:moveTo>
                  <a:lnTo>
                    <a:pt x="7859" y="5524"/>
                  </a:lnTo>
                  <a:lnTo>
                    <a:pt x="8078" y="5572"/>
                  </a:lnTo>
                  <a:lnTo>
                    <a:pt x="8297" y="5645"/>
                  </a:lnTo>
                  <a:lnTo>
                    <a:pt x="8492" y="5743"/>
                  </a:lnTo>
                  <a:lnTo>
                    <a:pt x="8662" y="5840"/>
                  </a:lnTo>
                  <a:lnTo>
                    <a:pt x="8833" y="5986"/>
                  </a:lnTo>
                  <a:lnTo>
                    <a:pt x="9003" y="6132"/>
                  </a:lnTo>
                  <a:lnTo>
                    <a:pt x="9125" y="6302"/>
                  </a:lnTo>
                  <a:lnTo>
                    <a:pt x="9246" y="6473"/>
                  </a:lnTo>
                  <a:lnTo>
                    <a:pt x="9344" y="6667"/>
                  </a:lnTo>
                  <a:lnTo>
                    <a:pt x="9417" y="6862"/>
                  </a:lnTo>
                  <a:lnTo>
                    <a:pt x="9465" y="7081"/>
                  </a:lnTo>
                  <a:lnTo>
                    <a:pt x="9490" y="7300"/>
                  </a:lnTo>
                  <a:lnTo>
                    <a:pt x="9514" y="7543"/>
                  </a:lnTo>
                  <a:lnTo>
                    <a:pt x="9490" y="7762"/>
                  </a:lnTo>
                  <a:lnTo>
                    <a:pt x="9441" y="7932"/>
                  </a:lnTo>
                  <a:lnTo>
                    <a:pt x="9392" y="8103"/>
                  </a:lnTo>
                  <a:lnTo>
                    <a:pt x="9319" y="8249"/>
                  </a:lnTo>
                  <a:lnTo>
                    <a:pt x="9246" y="8419"/>
                  </a:lnTo>
                  <a:lnTo>
                    <a:pt x="9149" y="8541"/>
                  </a:lnTo>
                  <a:lnTo>
                    <a:pt x="9027" y="8687"/>
                  </a:lnTo>
                  <a:lnTo>
                    <a:pt x="8784" y="8906"/>
                  </a:lnTo>
                  <a:lnTo>
                    <a:pt x="8516" y="9100"/>
                  </a:lnTo>
                  <a:lnTo>
                    <a:pt x="8200" y="9246"/>
                  </a:lnTo>
                  <a:lnTo>
                    <a:pt x="7884" y="9368"/>
                  </a:lnTo>
                  <a:lnTo>
                    <a:pt x="7543" y="9417"/>
                  </a:lnTo>
                  <a:lnTo>
                    <a:pt x="7348" y="9441"/>
                  </a:lnTo>
                  <a:lnTo>
                    <a:pt x="7178" y="9441"/>
                  </a:lnTo>
                  <a:lnTo>
                    <a:pt x="6984" y="9417"/>
                  </a:lnTo>
                  <a:lnTo>
                    <a:pt x="6789" y="9368"/>
                  </a:lnTo>
                  <a:lnTo>
                    <a:pt x="6619" y="9295"/>
                  </a:lnTo>
                  <a:lnTo>
                    <a:pt x="6448" y="9222"/>
                  </a:lnTo>
                  <a:lnTo>
                    <a:pt x="6278" y="9149"/>
                  </a:lnTo>
                  <a:lnTo>
                    <a:pt x="6132" y="9027"/>
                  </a:lnTo>
                  <a:lnTo>
                    <a:pt x="5986" y="8930"/>
                  </a:lnTo>
                  <a:lnTo>
                    <a:pt x="5840" y="8784"/>
                  </a:lnTo>
                  <a:lnTo>
                    <a:pt x="5718" y="8638"/>
                  </a:lnTo>
                  <a:lnTo>
                    <a:pt x="5621" y="8492"/>
                  </a:lnTo>
                  <a:lnTo>
                    <a:pt x="5524" y="8322"/>
                  </a:lnTo>
                  <a:lnTo>
                    <a:pt x="5451" y="8151"/>
                  </a:lnTo>
                  <a:lnTo>
                    <a:pt x="5402" y="7981"/>
                  </a:lnTo>
                  <a:lnTo>
                    <a:pt x="5378" y="7786"/>
                  </a:lnTo>
                  <a:lnTo>
                    <a:pt x="5378" y="7543"/>
                  </a:lnTo>
                  <a:lnTo>
                    <a:pt x="5402" y="7324"/>
                  </a:lnTo>
                  <a:lnTo>
                    <a:pt x="5451" y="7130"/>
                  </a:lnTo>
                  <a:lnTo>
                    <a:pt x="5524" y="6911"/>
                  </a:lnTo>
                  <a:lnTo>
                    <a:pt x="5621" y="6716"/>
                  </a:lnTo>
                  <a:lnTo>
                    <a:pt x="5743" y="6521"/>
                  </a:lnTo>
                  <a:lnTo>
                    <a:pt x="5889" y="6351"/>
                  </a:lnTo>
                  <a:lnTo>
                    <a:pt x="6035" y="6181"/>
                  </a:lnTo>
                  <a:lnTo>
                    <a:pt x="6181" y="6035"/>
                  </a:lnTo>
                  <a:lnTo>
                    <a:pt x="6351" y="5937"/>
                  </a:lnTo>
                  <a:lnTo>
                    <a:pt x="6521" y="5840"/>
                  </a:lnTo>
                  <a:lnTo>
                    <a:pt x="6692" y="5743"/>
                  </a:lnTo>
                  <a:lnTo>
                    <a:pt x="7032" y="5621"/>
                  </a:lnTo>
                  <a:lnTo>
                    <a:pt x="7421" y="5499"/>
                  </a:lnTo>
                  <a:close/>
                  <a:moveTo>
                    <a:pt x="7665" y="4988"/>
                  </a:moveTo>
                  <a:lnTo>
                    <a:pt x="7373" y="5013"/>
                  </a:lnTo>
                  <a:lnTo>
                    <a:pt x="7300" y="5013"/>
                  </a:lnTo>
                  <a:lnTo>
                    <a:pt x="7251" y="5037"/>
                  </a:lnTo>
                  <a:lnTo>
                    <a:pt x="7178" y="5110"/>
                  </a:lnTo>
                  <a:lnTo>
                    <a:pt x="6984" y="5159"/>
                  </a:lnTo>
                  <a:lnTo>
                    <a:pt x="6789" y="5207"/>
                  </a:lnTo>
                  <a:lnTo>
                    <a:pt x="6619" y="5280"/>
                  </a:lnTo>
                  <a:lnTo>
                    <a:pt x="6424" y="5353"/>
                  </a:lnTo>
                  <a:lnTo>
                    <a:pt x="6083" y="5548"/>
                  </a:lnTo>
                  <a:lnTo>
                    <a:pt x="5791" y="5791"/>
                  </a:lnTo>
                  <a:lnTo>
                    <a:pt x="5597" y="5962"/>
                  </a:lnTo>
                  <a:lnTo>
                    <a:pt x="5426" y="6156"/>
                  </a:lnTo>
                  <a:lnTo>
                    <a:pt x="5280" y="6400"/>
                  </a:lnTo>
                  <a:lnTo>
                    <a:pt x="5134" y="6619"/>
                  </a:lnTo>
                  <a:lnTo>
                    <a:pt x="5037" y="6862"/>
                  </a:lnTo>
                  <a:lnTo>
                    <a:pt x="4964" y="7130"/>
                  </a:lnTo>
                  <a:lnTo>
                    <a:pt x="4915" y="7397"/>
                  </a:lnTo>
                  <a:lnTo>
                    <a:pt x="4891" y="7665"/>
                  </a:lnTo>
                  <a:lnTo>
                    <a:pt x="4915" y="7908"/>
                  </a:lnTo>
                  <a:lnTo>
                    <a:pt x="4940" y="8151"/>
                  </a:lnTo>
                  <a:lnTo>
                    <a:pt x="5013" y="8395"/>
                  </a:lnTo>
                  <a:lnTo>
                    <a:pt x="5110" y="8614"/>
                  </a:lnTo>
                  <a:lnTo>
                    <a:pt x="5232" y="8808"/>
                  </a:lnTo>
                  <a:lnTo>
                    <a:pt x="5378" y="9003"/>
                  </a:lnTo>
                  <a:lnTo>
                    <a:pt x="5548" y="9173"/>
                  </a:lnTo>
                  <a:lnTo>
                    <a:pt x="5743" y="9344"/>
                  </a:lnTo>
                  <a:lnTo>
                    <a:pt x="5937" y="9490"/>
                  </a:lnTo>
                  <a:lnTo>
                    <a:pt x="6132" y="9611"/>
                  </a:lnTo>
                  <a:lnTo>
                    <a:pt x="6351" y="9709"/>
                  </a:lnTo>
                  <a:lnTo>
                    <a:pt x="6594" y="9806"/>
                  </a:lnTo>
                  <a:lnTo>
                    <a:pt x="6838" y="9855"/>
                  </a:lnTo>
                  <a:lnTo>
                    <a:pt x="7057" y="9903"/>
                  </a:lnTo>
                  <a:lnTo>
                    <a:pt x="7300" y="9928"/>
                  </a:lnTo>
                  <a:lnTo>
                    <a:pt x="7543" y="9903"/>
                  </a:lnTo>
                  <a:lnTo>
                    <a:pt x="7762" y="9879"/>
                  </a:lnTo>
                  <a:lnTo>
                    <a:pt x="7981" y="9855"/>
                  </a:lnTo>
                  <a:lnTo>
                    <a:pt x="8176" y="9782"/>
                  </a:lnTo>
                  <a:lnTo>
                    <a:pt x="8395" y="9709"/>
                  </a:lnTo>
                  <a:lnTo>
                    <a:pt x="8589" y="9636"/>
                  </a:lnTo>
                  <a:lnTo>
                    <a:pt x="8784" y="9514"/>
                  </a:lnTo>
                  <a:lnTo>
                    <a:pt x="8954" y="9392"/>
                  </a:lnTo>
                  <a:lnTo>
                    <a:pt x="9125" y="9271"/>
                  </a:lnTo>
                  <a:lnTo>
                    <a:pt x="9295" y="9125"/>
                  </a:lnTo>
                  <a:lnTo>
                    <a:pt x="9441" y="8979"/>
                  </a:lnTo>
                  <a:lnTo>
                    <a:pt x="9563" y="8808"/>
                  </a:lnTo>
                  <a:lnTo>
                    <a:pt x="9684" y="8614"/>
                  </a:lnTo>
                  <a:lnTo>
                    <a:pt x="9782" y="8419"/>
                  </a:lnTo>
                  <a:lnTo>
                    <a:pt x="9855" y="8224"/>
                  </a:lnTo>
                  <a:lnTo>
                    <a:pt x="9928" y="8030"/>
                  </a:lnTo>
                  <a:lnTo>
                    <a:pt x="9976" y="7811"/>
                  </a:lnTo>
                  <a:lnTo>
                    <a:pt x="10001" y="7519"/>
                  </a:lnTo>
                  <a:lnTo>
                    <a:pt x="10001" y="7227"/>
                  </a:lnTo>
                  <a:lnTo>
                    <a:pt x="9952" y="6959"/>
                  </a:lnTo>
                  <a:lnTo>
                    <a:pt x="9903" y="6692"/>
                  </a:lnTo>
                  <a:lnTo>
                    <a:pt x="9806" y="6448"/>
                  </a:lnTo>
                  <a:lnTo>
                    <a:pt x="9660" y="6205"/>
                  </a:lnTo>
                  <a:lnTo>
                    <a:pt x="9514" y="5986"/>
                  </a:lnTo>
                  <a:lnTo>
                    <a:pt x="9344" y="5767"/>
                  </a:lnTo>
                  <a:lnTo>
                    <a:pt x="9149" y="5597"/>
                  </a:lnTo>
                  <a:lnTo>
                    <a:pt x="8930" y="5426"/>
                  </a:lnTo>
                  <a:lnTo>
                    <a:pt x="8711" y="5280"/>
                  </a:lnTo>
                  <a:lnTo>
                    <a:pt x="8468" y="5159"/>
                  </a:lnTo>
                  <a:lnTo>
                    <a:pt x="8200" y="5086"/>
                  </a:lnTo>
                  <a:lnTo>
                    <a:pt x="7932" y="5013"/>
                  </a:lnTo>
                  <a:lnTo>
                    <a:pt x="7665" y="4988"/>
                  </a:lnTo>
                  <a:close/>
                  <a:moveTo>
                    <a:pt x="6570" y="414"/>
                  </a:moveTo>
                  <a:lnTo>
                    <a:pt x="6789" y="438"/>
                  </a:lnTo>
                  <a:lnTo>
                    <a:pt x="7032" y="438"/>
                  </a:lnTo>
                  <a:lnTo>
                    <a:pt x="7494" y="462"/>
                  </a:lnTo>
                  <a:lnTo>
                    <a:pt x="8103" y="487"/>
                  </a:lnTo>
                  <a:lnTo>
                    <a:pt x="8395" y="511"/>
                  </a:lnTo>
                  <a:lnTo>
                    <a:pt x="8687" y="511"/>
                  </a:lnTo>
                  <a:lnTo>
                    <a:pt x="8687" y="681"/>
                  </a:lnTo>
                  <a:lnTo>
                    <a:pt x="8687" y="852"/>
                  </a:lnTo>
                  <a:lnTo>
                    <a:pt x="8419" y="754"/>
                  </a:lnTo>
                  <a:lnTo>
                    <a:pt x="8273" y="730"/>
                  </a:lnTo>
                  <a:lnTo>
                    <a:pt x="8127" y="706"/>
                  </a:lnTo>
                  <a:lnTo>
                    <a:pt x="8005" y="706"/>
                  </a:lnTo>
                  <a:lnTo>
                    <a:pt x="7859" y="730"/>
                  </a:lnTo>
                  <a:lnTo>
                    <a:pt x="7738" y="779"/>
                  </a:lnTo>
                  <a:lnTo>
                    <a:pt x="7640" y="876"/>
                  </a:lnTo>
                  <a:lnTo>
                    <a:pt x="7616" y="925"/>
                  </a:lnTo>
                  <a:lnTo>
                    <a:pt x="7616" y="949"/>
                  </a:lnTo>
                  <a:lnTo>
                    <a:pt x="7640" y="998"/>
                  </a:lnTo>
                  <a:lnTo>
                    <a:pt x="7957" y="998"/>
                  </a:lnTo>
                  <a:lnTo>
                    <a:pt x="8224" y="1022"/>
                  </a:lnTo>
                  <a:lnTo>
                    <a:pt x="8468" y="1095"/>
                  </a:lnTo>
                  <a:lnTo>
                    <a:pt x="8735" y="1192"/>
                  </a:lnTo>
                  <a:lnTo>
                    <a:pt x="8760" y="1338"/>
                  </a:lnTo>
                  <a:lnTo>
                    <a:pt x="8565" y="1338"/>
                  </a:lnTo>
                  <a:lnTo>
                    <a:pt x="7932" y="1290"/>
                  </a:lnTo>
                  <a:lnTo>
                    <a:pt x="7713" y="1265"/>
                  </a:lnTo>
                  <a:lnTo>
                    <a:pt x="7616" y="1265"/>
                  </a:lnTo>
                  <a:lnTo>
                    <a:pt x="7494" y="1314"/>
                  </a:lnTo>
                  <a:lnTo>
                    <a:pt x="7470" y="1363"/>
                  </a:lnTo>
                  <a:lnTo>
                    <a:pt x="7470" y="1411"/>
                  </a:lnTo>
                  <a:lnTo>
                    <a:pt x="7519" y="1509"/>
                  </a:lnTo>
                  <a:lnTo>
                    <a:pt x="7592" y="1582"/>
                  </a:lnTo>
                  <a:lnTo>
                    <a:pt x="7689" y="1630"/>
                  </a:lnTo>
                  <a:lnTo>
                    <a:pt x="7786" y="1655"/>
                  </a:lnTo>
                  <a:lnTo>
                    <a:pt x="8030" y="1679"/>
                  </a:lnTo>
                  <a:lnTo>
                    <a:pt x="8224" y="1703"/>
                  </a:lnTo>
                  <a:lnTo>
                    <a:pt x="8516" y="1752"/>
                  </a:lnTo>
                  <a:lnTo>
                    <a:pt x="8833" y="1776"/>
                  </a:lnTo>
                  <a:lnTo>
                    <a:pt x="8881" y="2117"/>
                  </a:lnTo>
                  <a:lnTo>
                    <a:pt x="8857" y="2117"/>
                  </a:lnTo>
                  <a:lnTo>
                    <a:pt x="8711" y="2068"/>
                  </a:lnTo>
                  <a:lnTo>
                    <a:pt x="8565" y="2020"/>
                  </a:lnTo>
                  <a:lnTo>
                    <a:pt x="8249" y="1995"/>
                  </a:lnTo>
                  <a:lnTo>
                    <a:pt x="8005" y="1947"/>
                  </a:lnTo>
                  <a:lnTo>
                    <a:pt x="7713" y="1947"/>
                  </a:lnTo>
                  <a:lnTo>
                    <a:pt x="7713" y="1995"/>
                  </a:lnTo>
                  <a:lnTo>
                    <a:pt x="7689" y="2044"/>
                  </a:lnTo>
                  <a:lnTo>
                    <a:pt x="7762" y="2166"/>
                  </a:lnTo>
                  <a:lnTo>
                    <a:pt x="7835" y="2239"/>
                  </a:lnTo>
                  <a:lnTo>
                    <a:pt x="7957" y="2287"/>
                  </a:lnTo>
                  <a:lnTo>
                    <a:pt x="8078" y="2336"/>
                  </a:lnTo>
                  <a:lnTo>
                    <a:pt x="8419" y="2409"/>
                  </a:lnTo>
                  <a:lnTo>
                    <a:pt x="8760" y="2458"/>
                  </a:lnTo>
                  <a:lnTo>
                    <a:pt x="8833" y="2458"/>
                  </a:lnTo>
                  <a:lnTo>
                    <a:pt x="8881" y="2433"/>
                  </a:lnTo>
                  <a:lnTo>
                    <a:pt x="8930" y="2409"/>
                  </a:lnTo>
                  <a:lnTo>
                    <a:pt x="8954" y="2385"/>
                  </a:lnTo>
                  <a:lnTo>
                    <a:pt x="9027" y="2506"/>
                  </a:lnTo>
                  <a:lnTo>
                    <a:pt x="9076" y="2579"/>
                  </a:lnTo>
                  <a:lnTo>
                    <a:pt x="9125" y="2604"/>
                  </a:lnTo>
                  <a:lnTo>
                    <a:pt x="9198" y="2628"/>
                  </a:lnTo>
                  <a:lnTo>
                    <a:pt x="9246" y="2628"/>
                  </a:lnTo>
                  <a:lnTo>
                    <a:pt x="9490" y="2701"/>
                  </a:lnTo>
                  <a:lnTo>
                    <a:pt x="9733" y="2798"/>
                  </a:lnTo>
                  <a:lnTo>
                    <a:pt x="9952" y="2920"/>
                  </a:lnTo>
                  <a:lnTo>
                    <a:pt x="10171" y="3066"/>
                  </a:lnTo>
                  <a:lnTo>
                    <a:pt x="10220" y="3090"/>
                  </a:lnTo>
                  <a:lnTo>
                    <a:pt x="10268" y="3115"/>
                  </a:lnTo>
                  <a:lnTo>
                    <a:pt x="10390" y="3115"/>
                  </a:lnTo>
                  <a:lnTo>
                    <a:pt x="10463" y="3042"/>
                  </a:lnTo>
                  <a:lnTo>
                    <a:pt x="10512" y="2969"/>
                  </a:lnTo>
                  <a:lnTo>
                    <a:pt x="10633" y="2896"/>
                  </a:lnTo>
                  <a:lnTo>
                    <a:pt x="10755" y="2823"/>
                  </a:lnTo>
                  <a:lnTo>
                    <a:pt x="10950" y="2652"/>
                  </a:lnTo>
                  <a:lnTo>
                    <a:pt x="11412" y="2312"/>
                  </a:lnTo>
                  <a:lnTo>
                    <a:pt x="11655" y="2166"/>
                  </a:lnTo>
                  <a:lnTo>
                    <a:pt x="11899" y="2044"/>
                  </a:lnTo>
                  <a:lnTo>
                    <a:pt x="11972" y="1995"/>
                  </a:lnTo>
                  <a:lnTo>
                    <a:pt x="11996" y="1947"/>
                  </a:lnTo>
                  <a:lnTo>
                    <a:pt x="12093" y="2020"/>
                  </a:lnTo>
                  <a:lnTo>
                    <a:pt x="12385" y="2239"/>
                  </a:lnTo>
                  <a:lnTo>
                    <a:pt x="12653" y="2458"/>
                  </a:lnTo>
                  <a:lnTo>
                    <a:pt x="12872" y="2701"/>
                  </a:lnTo>
                  <a:lnTo>
                    <a:pt x="13091" y="2944"/>
                  </a:lnTo>
                  <a:lnTo>
                    <a:pt x="13188" y="3066"/>
                  </a:lnTo>
                  <a:lnTo>
                    <a:pt x="13286" y="3188"/>
                  </a:lnTo>
                  <a:lnTo>
                    <a:pt x="13115" y="3382"/>
                  </a:lnTo>
                  <a:lnTo>
                    <a:pt x="12896" y="3188"/>
                  </a:lnTo>
                  <a:lnTo>
                    <a:pt x="12677" y="2993"/>
                  </a:lnTo>
                  <a:lnTo>
                    <a:pt x="12580" y="2920"/>
                  </a:lnTo>
                  <a:lnTo>
                    <a:pt x="12458" y="2871"/>
                  </a:lnTo>
                  <a:lnTo>
                    <a:pt x="12337" y="2823"/>
                  </a:lnTo>
                  <a:lnTo>
                    <a:pt x="12215" y="2798"/>
                  </a:lnTo>
                  <a:lnTo>
                    <a:pt x="12166" y="2823"/>
                  </a:lnTo>
                  <a:lnTo>
                    <a:pt x="12142" y="2847"/>
                  </a:lnTo>
                  <a:lnTo>
                    <a:pt x="12118" y="2896"/>
                  </a:lnTo>
                  <a:lnTo>
                    <a:pt x="12142" y="2944"/>
                  </a:lnTo>
                  <a:lnTo>
                    <a:pt x="12215" y="3042"/>
                  </a:lnTo>
                  <a:lnTo>
                    <a:pt x="12288" y="3115"/>
                  </a:lnTo>
                  <a:lnTo>
                    <a:pt x="12458" y="3261"/>
                  </a:lnTo>
                  <a:lnTo>
                    <a:pt x="12677" y="3480"/>
                  </a:lnTo>
                  <a:lnTo>
                    <a:pt x="12896" y="3650"/>
                  </a:lnTo>
                  <a:lnTo>
                    <a:pt x="12921" y="3650"/>
                  </a:lnTo>
                  <a:lnTo>
                    <a:pt x="12750" y="3869"/>
                  </a:lnTo>
                  <a:lnTo>
                    <a:pt x="12653" y="3747"/>
                  </a:lnTo>
                  <a:lnTo>
                    <a:pt x="12531" y="3626"/>
                  </a:lnTo>
                  <a:lnTo>
                    <a:pt x="12458" y="3528"/>
                  </a:lnTo>
                  <a:lnTo>
                    <a:pt x="12361" y="3431"/>
                  </a:lnTo>
                  <a:lnTo>
                    <a:pt x="12264" y="3334"/>
                  </a:lnTo>
                  <a:lnTo>
                    <a:pt x="12142" y="3285"/>
                  </a:lnTo>
                  <a:lnTo>
                    <a:pt x="12118" y="3285"/>
                  </a:lnTo>
                  <a:lnTo>
                    <a:pt x="12069" y="3309"/>
                  </a:lnTo>
                  <a:lnTo>
                    <a:pt x="12069" y="3334"/>
                  </a:lnTo>
                  <a:lnTo>
                    <a:pt x="12069" y="3382"/>
                  </a:lnTo>
                  <a:lnTo>
                    <a:pt x="12093" y="3504"/>
                  </a:lnTo>
                  <a:lnTo>
                    <a:pt x="12142" y="3626"/>
                  </a:lnTo>
                  <a:lnTo>
                    <a:pt x="12288" y="3869"/>
                  </a:lnTo>
                  <a:lnTo>
                    <a:pt x="12385" y="4039"/>
                  </a:lnTo>
                  <a:lnTo>
                    <a:pt x="12531" y="4210"/>
                  </a:lnTo>
                  <a:lnTo>
                    <a:pt x="12434" y="4331"/>
                  </a:lnTo>
                  <a:lnTo>
                    <a:pt x="12312" y="4526"/>
                  </a:lnTo>
                  <a:lnTo>
                    <a:pt x="12215" y="4356"/>
                  </a:lnTo>
                  <a:lnTo>
                    <a:pt x="12069" y="4185"/>
                  </a:lnTo>
                  <a:lnTo>
                    <a:pt x="11947" y="4015"/>
                  </a:lnTo>
                  <a:lnTo>
                    <a:pt x="11850" y="3845"/>
                  </a:lnTo>
                  <a:lnTo>
                    <a:pt x="11801" y="3796"/>
                  </a:lnTo>
                  <a:lnTo>
                    <a:pt x="11753" y="3772"/>
                  </a:lnTo>
                  <a:lnTo>
                    <a:pt x="11680" y="3772"/>
                  </a:lnTo>
                  <a:lnTo>
                    <a:pt x="11631" y="3845"/>
                  </a:lnTo>
                  <a:lnTo>
                    <a:pt x="11631" y="3966"/>
                  </a:lnTo>
                  <a:lnTo>
                    <a:pt x="11655" y="4064"/>
                  </a:lnTo>
                  <a:lnTo>
                    <a:pt x="11704" y="4185"/>
                  </a:lnTo>
                  <a:lnTo>
                    <a:pt x="11753" y="4283"/>
                  </a:lnTo>
                  <a:lnTo>
                    <a:pt x="12118" y="4842"/>
                  </a:lnTo>
                  <a:lnTo>
                    <a:pt x="12166" y="4891"/>
                  </a:lnTo>
                  <a:lnTo>
                    <a:pt x="12239" y="4915"/>
                  </a:lnTo>
                  <a:lnTo>
                    <a:pt x="12264" y="4940"/>
                  </a:lnTo>
                  <a:lnTo>
                    <a:pt x="12288" y="4964"/>
                  </a:lnTo>
                  <a:lnTo>
                    <a:pt x="12410" y="5232"/>
                  </a:lnTo>
                  <a:lnTo>
                    <a:pt x="12458" y="5524"/>
                  </a:lnTo>
                  <a:lnTo>
                    <a:pt x="12483" y="5694"/>
                  </a:lnTo>
                  <a:lnTo>
                    <a:pt x="12507" y="5864"/>
                  </a:lnTo>
                  <a:lnTo>
                    <a:pt x="12507" y="6035"/>
                  </a:lnTo>
                  <a:lnTo>
                    <a:pt x="12531" y="6205"/>
                  </a:lnTo>
                  <a:lnTo>
                    <a:pt x="12580" y="6278"/>
                  </a:lnTo>
                  <a:lnTo>
                    <a:pt x="12629" y="6302"/>
                  </a:lnTo>
                  <a:lnTo>
                    <a:pt x="12702" y="6327"/>
                  </a:lnTo>
                  <a:lnTo>
                    <a:pt x="12775" y="6327"/>
                  </a:lnTo>
                  <a:lnTo>
                    <a:pt x="12994" y="6400"/>
                  </a:lnTo>
                  <a:lnTo>
                    <a:pt x="13213" y="6424"/>
                  </a:lnTo>
                  <a:lnTo>
                    <a:pt x="13651" y="6473"/>
                  </a:lnTo>
                  <a:lnTo>
                    <a:pt x="13967" y="6521"/>
                  </a:lnTo>
                  <a:lnTo>
                    <a:pt x="14283" y="6570"/>
                  </a:lnTo>
                  <a:lnTo>
                    <a:pt x="14502" y="6643"/>
                  </a:lnTo>
                  <a:lnTo>
                    <a:pt x="14600" y="6692"/>
                  </a:lnTo>
                  <a:lnTo>
                    <a:pt x="14697" y="6692"/>
                  </a:lnTo>
                  <a:lnTo>
                    <a:pt x="14673" y="6959"/>
                  </a:lnTo>
                  <a:lnTo>
                    <a:pt x="14648" y="7227"/>
                  </a:lnTo>
                  <a:lnTo>
                    <a:pt x="14673" y="7738"/>
                  </a:lnTo>
                  <a:lnTo>
                    <a:pt x="14648" y="8176"/>
                  </a:lnTo>
                  <a:lnTo>
                    <a:pt x="14648" y="8395"/>
                  </a:lnTo>
                  <a:lnTo>
                    <a:pt x="14673" y="8614"/>
                  </a:lnTo>
                  <a:lnTo>
                    <a:pt x="14454" y="8638"/>
                  </a:lnTo>
                  <a:lnTo>
                    <a:pt x="14454" y="8638"/>
                  </a:lnTo>
                  <a:lnTo>
                    <a:pt x="14478" y="8541"/>
                  </a:lnTo>
                  <a:lnTo>
                    <a:pt x="14478" y="8443"/>
                  </a:lnTo>
                  <a:lnTo>
                    <a:pt x="14454" y="8249"/>
                  </a:lnTo>
                  <a:lnTo>
                    <a:pt x="14405" y="7981"/>
                  </a:lnTo>
                  <a:lnTo>
                    <a:pt x="14381" y="7884"/>
                  </a:lnTo>
                  <a:lnTo>
                    <a:pt x="14332" y="7762"/>
                  </a:lnTo>
                  <a:lnTo>
                    <a:pt x="14308" y="7738"/>
                  </a:lnTo>
                  <a:lnTo>
                    <a:pt x="14283" y="7713"/>
                  </a:lnTo>
                  <a:lnTo>
                    <a:pt x="14235" y="7738"/>
                  </a:lnTo>
                  <a:lnTo>
                    <a:pt x="14210" y="7762"/>
                  </a:lnTo>
                  <a:lnTo>
                    <a:pt x="14162" y="7884"/>
                  </a:lnTo>
                  <a:lnTo>
                    <a:pt x="14137" y="7981"/>
                  </a:lnTo>
                  <a:lnTo>
                    <a:pt x="14113" y="8249"/>
                  </a:lnTo>
                  <a:lnTo>
                    <a:pt x="14113" y="8468"/>
                  </a:lnTo>
                  <a:lnTo>
                    <a:pt x="14137" y="8565"/>
                  </a:lnTo>
                  <a:lnTo>
                    <a:pt x="14186" y="8662"/>
                  </a:lnTo>
                  <a:lnTo>
                    <a:pt x="13797" y="8687"/>
                  </a:lnTo>
                  <a:lnTo>
                    <a:pt x="13699" y="8687"/>
                  </a:lnTo>
                  <a:lnTo>
                    <a:pt x="13748" y="8589"/>
                  </a:lnTo>
                  <a:lnTo>
                    <a:pt x="13797" y="8346"/>
                  </a:lnTo>
                  <a:lnTo>
                    <a:pt x="13845" y="8103"/>
                  </a:lnTo>
                  <a:lnTo>
                    <a:pt x="13870" y="7835"/>
                  </a:lnTo>
                  <a:lnTo>
                    <a:pt x="13845" y="7762"/>
                  </a:lnTo>
                  <a:lnTo>
                    <a:pt x="13772" y="7713"/>
                  </a:lnTo>
                  <a:lnTo>
                    <a:pt x="13699" y="7713"/>
                  </a:lnTo>
                  <a:lnTo>
                    <a:pt x="13651" y="7762"/>
                  </a:lnTo>
                  <a:lnTo>
                    <a:pt x="13626" y="7811"/>
                  </a:lnTo>
                  <a:lnTo>
                    <a:pt x="13480" y="8273"/>
                  </a:lnTo>
                  <a:lnTo>
                    <a:pt x="13407" y="8492"/>
                  </a:lnTo>
                  <a:lnTo>
                    <a:pt x="13407" y="8614"/>
                  </a:lnTo>
                  <a:lnTo>
                    <a:pt x="13407" y="8662"/>
                  </a:lnTo>
                  <a:lnTo>
                    <a:pt x="13432" y="8711"/>
                  </a:lnTo>
                  <a:lnTo>
                    <a:pt x="13237" y="8711"/>
                  </a:lnTo>
                  <a:lnTo>
                    <a:pt x="13042" y="8735"/>
                  </a:lnTo>
                  <a:lnTo>
                    <a:pt x="13091" y="8443"/>
                  </a:lnTo>
                  <a:lnTo>
                    <a:pt x="13115" y="8176"/>
                  </a:lnTo>
                  <a:lnTo>
                    <a:pt x="13091" y="8030"/>
                  </a:lnTo>
                  <a:lnTo>
                    <a:pt x="13067" y="7908"/>
                  </a:lnTo>
                  <a:lnTo>
                    <a:pt x="13042" y="7859"/>
                  </a:lnTo>
                  <a:lnTo>
                    <a:pt x="13018" y="7835"/>
                  </a:lnTo>
                  <a:lnTo>
                    <a:pt x="12969" y="7835"/>
                  </a:lnTo>
                  <a:lnTo>
                    <a:pt x="12921" y="7859"/>
                  </a:lnTo>
                  <a:lnTo>
                    <a:pt x="12848" y="7957"/>
                  </a:lnTo>
                  <a:lnTo>
                    <a:pt x="12823" y="8054"/>
                  </a:lnTo>
                  <a:lnTo>
                    <a:pt x="12750" y="8273"/>
                  </a:lnTo>
                  <a:lnTo>
                    <a:pt x="12604" y="8906"/>
                  </a:lnTo>
                  <a:lnTo>
                    <a:pt x="12604" y="8954"/>
                  </a:lnTo>
                  <a:lnTo>
                    <a:pt x="12629" y="9027"/>
                  </a:lnTo>
                  <a:lnTo>
                    <a:pt x="12507" y="9271"/>
                  </a:lnTo>
                  <a:lnTo>
                    <a:pt x="12385" y="9514"/>
                  </a:lnTo>
                  <a:lnTo>
                    <a:pt x="12288" y="9660"/>
                  </a:lnTo>
                  <a:lnTo>
                    <a:pt x="12191" y="9806"/>
                  </a:lnTo>
                  <a:lnTo>
                    <a:pt x="11996" y="10049"/>
                  </a:lnTo>
                  <a:lnTo>
                    <a:pt x="11947" y="10122"/>
                  </a:lnTo>
                  <a:lnTo>
                    <a:pt x="11947" y="10171"/>
                  </a:lnTo>
                  <a:lnTo>
                    <a:pt x="11972" y="10244"/>
                  </a:lnTo>
                  <a:lnTo>
                    <a:pt x="11996" y="10293"/>
                  </a:lnTo>
                  <a:lnTo>
                    <a:pt x="12045" y="10341"/>
                  </a:lnTo>
                  <a:lnTo>
                    <a:pt x="12166" y="10341"/>
                  </a:lnTo>
                  <a:lnTo>
                    <a:pt x="12239" y="10317"/>
                  </a:lnTo>
                  <a:lnTo>
                    <a:pt x="12337" y="10487"/>
                  </a:lnTo>
                  <a:lnTo>
                    <a:pt x="12483" y="10633"/>
                  </a:lnTo>
                  <a:lnTo>
                    <a:pt x="12726" y="10950"/>
                  </a:lnTo>
                  <a:lnTo>
                    <a:pt x="12994" y="11339"/>
                  </a:lnTo>
                  <a:lnTo>
                    <a:pt x="13237" y="11728"/>
                  </a:lnTo>
                  <a:lnTo>
                    <a:pt x="13067" y="11947"/>
                  </a:lnTo>
                  <a:lnTo>
                    <a:pt x="12872" y="12166"/>
                  </a:lnTo>
                  <a:lnTo>
                    <a:pt x="12483" y="12556"/>
                  </a:lnTo>
                  <a:lnTo>
                    <a:pt x="12191" y="12848"/>
                  </a:lnTo>
                  <a:lnTo>
                    <a:pt x="12045" y="12994"/>
                  </a:lnTo>
                  <a:lnTo>
                    <a:pt x="11923" y="13164"/>
                  </a:lnTo>
                  <a:lnTo>
                    <a:pt x="11704" y="13018"/>
                  </a:lnTo>
                  <a:lnTo>
                    <a:pt x="11874" y="12945"/>
                  </a:lnTo>
                  <a:lnTo>
                    <a:pt x="12020" y="12848"/>
                  </a:lnTo>
                  <a:lnTo>
                    <a:pt x="12288" y="12677"/>
                  </a:lnTo>
                  <a:lnTo>
                    <a:pt x="12337" y="12629"/>
                  </a:lnTo>
                  <a:lnTo>
                    <a:pt x="12361" y="12580"/>
                  </a:lnTo>
                  <a:lnTo>
                    <a:pt x="12361" y="12507"/>
                  </a:lnTo>
                  <a:lnTo>
                    <a:pt x="12337" y="12458"/>
                  </a:lnTo>
                  <a:lnTo>
                    <a:pt x="12312" y="12434"/>
                  </a:lnTo>
                  <a:lnTo>
                    <a:pt x="12264" y="12385"/>
                  </a:lnTo>
                  <a:lnTo>
                    <a:pt x="12191" y="12385"/>
                  </a:lnTo>
                  <a:lnTo>
                    <a:pt x="12118" y="12410"/>
                  </a:lnTo>
                  <a:lnTo>
                    <a:pt x="11899" y="12531"/>
                  </a:lnTo>
                  <a:lnTo>
                    <a:pt x="11655" y="12677"/>
                  </a:lnTo>
                  <a:lnTo>
                    <a:pt x="11388" y="12799"/>
                  </a:lnTo>
                  <a:lnTo>
                    <a:pt x="11266" y="12726"/>
                  </a:lnTo>
                  <a:lnTo>
                    <a:pt x="11315" y="12702"/>
                  </a:lnTo>
                  <a:lnTo>
                    <a:pt x="11534" y="12556"/>
                  </a:lnTo>
                  <a:lnTo>
                    <a:pt x="11631" y="12458"/>
                  </a:lnTo>
                  <a:lnTo>
                    <a:pt x="11704" y="12337"/>
                  </a:lnTo>
                  <a:lnTo>
                    <a:pt x="11728" y="12288"/>
                  </a:lnTo>
                  <a:lnTo>
                    <a:pt x="11728" y="12239"/>
                  </a:lnTo>
                  <a:lnTo>
                    <a:pt x="11704" y="12166"/>
                  </a:lnTo>
                  <a:lnTo>
                    <a:pt x="11680" y="12118"/>
                  </a:lnTo>
                  <a:lnTo>
                    <a:pt x="11631" y="12093"/>
                  </a:lnTo>
                  <a:lnTo>
                    <a:pt x="11582" y="12069"/>
                  </a:lnTo>
                  <a:lnTo>
                    <a:pt x="11534" y="12069"/>
                  </a:lnTo>
                  <a:lnTo>
                    <a:pt x="11461" y="12093"/>
                  </a:lnTo>
                  <a:lnTo>
                    <a:pt x="11290" y="12264"/>
                  </a:lnTo>
                  <a:lnTo>
                    <a:pt x="11096" y="12410"/>
                  </a:lnTo>
                  <a:lnTo>
                    <a:pt x="10974" y="12507"/>
                  </a:lnTo>
                  <a:lnTo>
                    <a:pt x="10731" y="12288"/>
                  </a:lnTo>
                  <a:lnTo>
                    <a:pt x="10950" y="12142"/>
                  </a:lnTo>
                  <a:lnTo>
                    <a:pt x="11071" y="12069"/>
                  </a:lnTo>
                  <a:lnTo>
                    <a:pt x="11193" y="11996"/>
                  </a:lnTo>
                  <a:lnTo>
                    <a:pt x="11242" y="11947"/>
                  </a:lnTo>
                  <a:lnTo>
                    <a:pt x="11266" y="11899"/>
                  </a:lnTo>
                  <a:lnTo>
                    <a:pt x="11290" y="11826"/>
                  </a:lnTo>
                  <a:lnTo>
                    <a:pt x="11290" y="11753"/>
                  </a:lnTo>
                  <a:lnTo>
                    <a:pt x="11266" y="11704"/>
                  </a:lnTo>
                  <a:lnTo>
                    <a:pt x="11217" y="11680"/>
                  </a:lnTo>
                  <a:lnTo>
                    <a:pt x="11096" y="11680"/>
                  </a:lnTo>
                  <a:lnTo>
                    <a:pt x="10974" y="11753"/>
                  </a:lnTo>
                  <a:lnTo>
                    <a:pt x="10877" y="11801"/>
                  </a:lnTo>
                  <a:lnTo>
                    <a:pt x="10633" y="11947"/>
                  </a:lnTo>
                  <a:lnTo>
                    <a:pt x="10390" y="12093"/>
                  </a:lnTo>
                  <a:lnTo>
                    <a:pt x="10293" y="12069"/>
                  </a:lnTo>
                  <a:lnTo>
                    <a:pt x="10147" y="12069"/>
                  </a:lnTo>
                  <a:lnTo>
                    <a:pt x="10098" y="12118"/>
                  </a:lnTo>
                  <a:lnTo>
                    <a:pt x="9952" y="12118"/>
                  </a:lnTo>
                  <a:lnTo>
                    <a:pt x="9855" y="12191"/>
                  </a:lnTo>
                  <a:lnTo>
                    <a:pt x="9733" y="12264"/>
                  </a:lnTo>
                  <a:lnTo>
                    <a:pt x="9587" y="12312"/>
                  </a:lnTo>
                  <a:lnTo>
                    <a:pt x="9319" y="12385"/>
                  </a:lnTo>
                  <a:lnTo>
                    <a:pt x="9198" y="12434"/>
                  </a:lnTo>
                  <a:lnTo>
                    <a:pt x="9100" y="12507"/>
                  </a:lnTo>
                  <a:lnTo>
                    <a:pt x="8979" y="12507"/>
                  </a:lnTo>
                  <a:lnTo>
                    <a:pt x="8930" y="12556"/>
                  </a:lnTo>
                  <a:lnTo>
                    <a:pt x="8906" y="12604"/>
                  </a:lnTo>
                  <a:lnTo>
                    <a:pt x="8906" y="12629"/>
                  </a:lnTo>
                  <a:lnTo>
                    <a:pt x="8857" y="12629"/>
                  </a:lnTo>
                  <a:lnTo>
                    <a:pt x="8735" y="12677"/>
                  </a:lnTo>
                  <a:lnTo>
                    <a:pt x="8638" y="12726"/>
                  </a:lnTo>
                  <a:lnTo>
                    <a:pt x="8419" y="12848"/>
                  </a:lnTo>
                  <a:lnTo>
                    <a:pt x="8297" y="12872"/>
                  </a:lnTo>
                  <a:lnTo>
                    <a:pt x="8200" y="12896"/>
                  </a:lnTo>
                  <a:lnTo>
                    <a:pt x="8103" y="12921"/>
                  </a:lnTo>
                  <a:lnTo>
                    <a:pt x="8005" y="12945"/>
                  </a:lnTo>
                  <a:lnTo>
                    <a:pt x="7957" y="13018"/>
                  </a:lnTo>
                  <a:lnTo>
                    <a:pt x="7981" y="13067"/>
                  </a:lnTo>
                  <a:lnTo>
                    <a:pt x="8030" y="13140"/>
                  </a:lnTo>
                  <a:lnTo>
                    <a:pt x="8127" y="13188"/>
                  </a:lnTo>
                  <a:lnTo>
                    <a:pt x="8224" y="13213"/>
                  </a:lnTo>
                  <a:lnTo>
                    <a:pt x="8346" y="13188"/>
                  </a:lnTo>
                  <a:lnTo>
                    <a:pt x="8468" y="13164"/>
                  </a:lnTo>
                  <a:lnTo>
                    <a:pt x="8589" y="13115"/>
                  </a:lnTo>
                  <a:lnTo>
                    <a:pt x="8833" y="12994"/>
                  </a:lnTo>
                  <a:lnTo>
                    <a:pt x="8808" y="13115"/>
                  </a:lnTo>
                  <a:lnTo>
                    <a:pt x="8638" y="13213"/>
                  </a:lnTo>
                  <a:lnTo>
                    <a:pt x="8443" y="13310"/>
                  </a:lnTo>
                  <a:lnTo>
                    <a:pt x="8224" y="13383"/>
                  </a:lnTo>
                  <a:lnTo>
                    <a:pt x="8127" y="13432"/>
                  </a:lnTo>
                  <a:lnTo>
                    <a:pt x="8054" y="13480"/>
                  </a:lnTo>
                  <a:lnTo>
                    <a:pt x="8030" y="13553"/>
                  </a:lnTo>
                  <a:lnTo>
                    <a:pt x="8054" y="13602"/>
                  </a:lnTo>
                  <a:lnTo>
                    <a:pt x="8103" y="13651"/>
                  </a:lnTo>
                  <a:lnTo>
                    <a:pt x="8176" y="13675"/>
                  </a:lnTo>
                  <a:lnTo>
                    <a:pt x="8297" y="13699"/>
                  </a:lnTo>
                  <a:lnTo>
                    <a:pt x="8443" y="13651"/>
                  </a:lnTo>
                  <a:lnTo>
                    <a:pt x="8589" y="13626"/>
                  </a:lnTo>
                  <a:lnTo>
                    <a:pt x="8760" y="13553"/>
                  </a:lnTo>
                  <a:lnTo>
                    <a:pt x="8711" y="13797"/>
                  </a:lnTo>
                  <a:lnTo>
                    <a:pt x="8711" y="13821"/>
                  </a:lnTo>
                  <a:lnTo>
                    <a:pt x="8662" y="13845"/>
                  </a:lnTo>
                  <a:lnTo>
                    <a:pt x="8419" y="13918"/>
                  </a:lnTo>
                  <a:lnTo>
                    <a:pt x="8176" y="13991"/>
                  </a:lnTo>
                  <a:lnTo>
                    <a:pt x="8030" y="14016"/>
                  </a:lnTo>
                  <a:lnTo>
                    <a:pt x="7957" y="14040"/>
                  </a:lnTo>
                  <a:lnTo>
                    <a:pt x="7957" y="14089"/>
                  </a:lnTo>
                  <a:lnTo>
                    <a:pt x="7932" y="14113"/>
                  </a:lnTo>
                  <a:lnTo>
                    <a:pt x="7932" y="14162"/>
                  </a:lnTo>
                  <a:lnTo>
                    <a:pt x="7957" y="14186"/>
                  </a:lnTo>
                  <a:lnTo>
                    <a:pt x="8030" y="14235"/>
                  </a:lnTo>
                  <a:lnTo>
                    <a:pt x="8127" y="14259"/>
                  </a:lnTo>
                  <a:lnTo>
                    <a:pt x="8224" y="14283"/>
                  </a:lnTo>
                  <a:lnTo>
                    <a:pt x="8322" y="14283"/>
                  </a:lnTo>
                  <a:lnTo>
                    <a:pt x="8419" y="14259"/>
                  </a:lnTo>
                  <a:lnTo>
                    <a:pt x="8614" y="14210"/>
                  </a:lnTo>
                  <a:lnTo>
                    <a:pt x="8614" y="14210"/>
                  </a:lnTo>
                  <a:lnTo>
                    <a:pt x="8589" y="14381"/>
                  </a:lnTo>
                  <a:lnTo>
                    <a:pt x="8589" y="14575"/>
                  </a:lnTo>
                  <a:lnTo>
                    <a:pt x="8103" y="14575"/>
                  </a:lnTo>
                  <a:lnTo>
                    <a:pt x="7616" y="14624"/>
                  </a:lnTo>
                  <a:lnTo>
                    <a:pt x="6765" y="14624"/>
                  </a:lnTo>
                  <a:lnTo>
                    <a:pt x="6765" y="14405"/>
                  </a:lnTo>
                  <a:lnTo>
                    <a:pt x="6740" y="14162"/>
                  </a:lnTo>
                  <a:lnTo>
                    <a:pt x="6692" y="13748"/>
                  </a:lnTo>
                  <a:lnTo>
                    <a:pt x="6643" y="13432"/>
                  </a:lnTo>
                  <a:lnTo>
                    <a:pt x="6570" y="13042"/>
                  </a:lnTo>
                  <a:lnTo>
                    <a:pt x="6521" y="12848"/>
                  </a:lnTo>
                  <a:lnTo>
                    <a:pt x="6448" y="12702"/>
                  </a:lnTo>
                  <a:lnTo>
                    <a:pt x="6351" y="12556"/>
                  </a:lnTo>
                  <a:lnTo>
                    <a:pt x="6302" y="12531"/>
                  </a:lnTo>
                  <a:lnTo>
                    <a:pt x="6229" y="12483"/>
                  </a:lnTo>
                  <a:lnTo>
                    <a:pt x="6156" y="12483"/>
                  </a:lnTo>
                  <a:lnTo>
                    <a:pt x="6083" y="12507"/>
                  </a:lnTo>
                  <a:lnTo>
                    <a:pt x="5864" y="12434"/>
                  </a:lnTo>
                  <a:lnTo>
                    <a:pt x="5670" y="12385"/>
                  </a:lnTo>
                  <a:lnTo>
                    <a:pt x="5524" y="12312"/>
                  </a:lnTo>
                  <a:lnTo>
                    <a:pt x="5378" y="12239"/>
                  </a:lnTo>
                  <a:lnTo>
                    <a:pt x="5232" y="12166"/>
                  </a:lnTo>
                  <a:lnTo>
                    <a:pt x="5086" y="12118"/>
                  </a:lnTo>
                  <a:lnTo>
                    <a:pt x="5013" y="12045"/>
                  </a:lnTo>
                  <a:lnTo>
                    <a:pt x="4940" y="11996"/>
                  </a:lnTo>
                  <a:lnTo>
                    <a:pt x="4842" y="11996"/>
                  </a:lnTo>
                  <a:lnTo>
                    <a:pt x="4794" y="12020"/>
                  </a:lnTo>
                  <a:lnTo>
                    <a:pt x="4745" y="12069"/>
                  </a:lnTo>
                  <a:lnTo>
                    <a:pt x="4429" y="11923"/>
                  </a:lnTo>
                  <a:lnTo>
                    <a:pt x="4210" y="11826"/>
                  </a:lnTo>
                  <a:lnTo>
                    <a:pt x="4112" y="11801"/>
                  </a:lnTo>
                  <a:lnTo>
                    <a:pt x="4064" y="11801"/>
                  </a:lnTo>
                  <a:lnTo>
                    <a:pt x="4015" y="11826"/>
                  </a:lnTo>
                  <a:lnTo>
                    <a:pt x="3966" y="11850"/>
                  </a:lnTo>
                  <a:lnTo>
                    <a:pt x="3966" y="11899"/>
                  </a:lnTo>
                  <a:lnTo>
                    <a:pt x="3966" y="11947"/>
                  </a:lnTo>
                  <a:lnTo>
                    <a:pt x="3991" y="12020"/>
                  </a:lnTo>
                  <a:lnTo>
                    <a:pt x="4088" y="12093"/>
                  </a:lnTo>
                  <a:lnTo>
                    <a:pt x="4307" y="12239"/>
                  </a:lnTo>
                  <a:lnTo>
                    <a:pt x="4477" y="12361"/>
                  </a:lnTo>
                  <a:lnTo>
                    <a:pt x="4356" y="12507"/>
                  </a:lnTo>
                  <a:lnTo>
                    <a:pt x="4331" y="12434"/>
                  </a:lnTo>
                  <a:lnTo>
                    <a:pt x="4283" y="12385"/>
                  </a:lnTo>
                  <a:lnTo>
                    <a:pt x="4185" y="12337"/>
                  </a:lnTo>
                  <a:lnTo>
                    <a:pt x="4088" y="12337"/>
                  </a:lnTo>
                  <a:lnTo>
                    <a:pt x="3942" y="12312"/>
                  </a:lnTo>
                  <a:lnTo>
                    <a:pt x="3820" y="12264"/>
                  </a:lnTo>
                  <a:lnTo>
                    <a:pt x="3723" y="12191"/>
                  </a:lnTo>
                  <a:lnTo>
                    <a:pt x="3601" y="12118"/>
                  </a:lnTo>
                  <a:lnTo>
                    <a:pt x="3504" y="12045"/>
                  </a:lnTo>
                  <a:lnTo>
                    <a:pt x="3382" y="11996"/>
                  </a:lnTo>
                  <a:lnTo>
                    <a:pt x="3334" y="11996"/>
                  </a:lnTo>
                  <a:lnTo>
                    <a:pt x="3309" y="12020"/>
                  </a:lnTo>
                  <a:lnTo>
                    <a:pt x="3285" y="12045"/>
                  </a:lnTo>
                  <a:lnTo>
                    <a:pt x="3285" y="12142"/>
                  </a:lnTo>
                  <a:lnTo>
                    <a:pt x="3309" y="12215"/>
                  </a:lnTo>
                  <a:lnTo>
                    <a:pt x="3334" y="12288"/>
                  </a:lnTo>
                  <a:lnTo>
                    <a:pt x="3382" y="12337"/>
                  </a:lnTo>
                  <a:lnTo>
                    <a:pt x="3504" y="12458"/>
                  </a:lnTo>
                  <a:lnTo>
                    <a:pt x="3650" y="12556"/>
                  </a:lnTo>
                  <a:lnTo>
                    <a:pt x="3747" y="12629"/>
                  </a:lnTo>
                  <a:lnTo>
                    <a:pt x="3869" y="12677"/>
                  </a:lnTo>
                  <a:lnTo>
                    <a:pt x="4015" y="12702"/>
                  </a:lnTo>
                  <a:lnTo>
                    <a:pt x="4137" y="12702"/>
                  </a:lnTo>
                  <a:lnTo>
                    <a:pt x="3820" y="12969"/>
                  </a:lnTo>
                  <a:lnTo>
                    <a:pt x="3796" y="12921"/>
                  </a:lnTo>
                  <a:lnTo>
                    <a:pt x="3772" y="12872"/>
                  </a:lnTo>
                  <a:lnTo>
                    <a:pt x="3723" y="12848"/>
                  </a:lnTo>
                  <a:lnTo>
                    <a:pt x="3650" y="12823"/>
                  </a:lnTo>
                  <a:lnTo>
                    <a:pt x="3553" y="12823"/>
                  </a:lnTo>
                  <a:lnTo>
                    <a:pt x="3480" y="12799"/>
                  </a:lnTo>
                  <a:lnTo>
                    <a:pt x="3334" y="12702"/>
                  </a:lnTo>
                  <a:lnTo>
                    <a:pt x="3188" y="12580"/>
                  </a:lnTo>
                  <a:lnTo>
                    <a:pt x="3163" y="12556"/>
                  </a:lnTo>
                  <a:lnTo>
                    <a:pt x="3115" y="12531"/>
                  </a:lnTo>
                  <a:lnTo>
                    <a:pt x="3066" y="12507"/>
                  </a:lnTo>
                  <a:lnTo>
                    <a:pt x="3017" y="12483"/>
                  </a:lnTo>
                  <a:lnTo>
                    <a:pt x="2993" y="12483"/>
                  </a:lnTo>
                  <a:lnTo>
                    <a:pt x="2969" y="12507"/>
                  </a:lnTo>
                  <a:lnTo>
                    <a:pt x="2944" y="12604"/>
                  </a:lnTo>
                  <a:lnTo>
                    <a:pt x="2944" y="12677"/>
                  </a:lnTo>
                  <a:lnTo>
                    <a:pt x="2944" y="12726"/>
                  </a:lnTo>
                  <a:lnTo>
                    <a:pt x="2969" y="12799"/>
                  </a:lnTo>
                  <a:lnTo>
                    <a:pt x="3017" y="12872"/>
                  </a:lnTo>
                  <a:lnTo>
                    <a:pt x="3115" y="12969"/>
                  </a:lnTo>
                  <a:lnTo>
                    <a:pt x="3285" y="13115"/>
                  </a:lnTo>
                  <a:lnTo>
                    <a:pt x="3382" y="13164"/>
                  </a:lnTo>
                  <a:lnTo>
                    <a:pt x="3504" y="13213"/>
                  </a:lnTo>
                  <a:lnTo>
                    <a:pt x="3309" y="13310"/>
                  </a:lnTo>
                  <a:lnTo>
                    <a:pt x="3261" y="13286"/>
                  </a:lnTo>
                  <a:lnTo>
                    <a:pt x="2896" y="12969"/>
                  </a:lnTo>
                  <a:lnTo>
                    <a:pt x="2531" y="12629"/>
                  </a:lnTo>
                  <a:lnTo>
                    <a:pt x="2214" y="12312"/>
                  </a:lnTo>
                  <a:lnTo>
                    <a:pt x="2068" y="12118"/>
                  </a:lnTo>
                  <a:lnTo>
                    <a:pt x="1947" y="11947"/>
                  </a:lnTo>
                  <a:lnTo>
                    <a:pt x="2093" y="11777"/>
                  </a:lnTo>
                  <a:lnTo>
                    <a:pt x="2214" y="11607"/>
                  </a:lnTo>
                  <a:lnTo>
                    <a:pt x="2433" y="11242"/>
                  </a:lnTo>
                  <a:lnTo>
                    <a:pt x="2798" y="10779"/>
                  </a:lnTo>
                  <a:lnTo>
                    <a:pt x="3139" y="10317"/>
                  </a:lnTo>
                  <a:lnTo>
                    <a:pt x="3163" y="10293"/>
                  </a:lnTo>
                  <a:lnTo>
                    <a:pt x="3236" y="10244"/>
                  </a:lnTo>
                  <a:lnTo>
                    <a:pt x="3285" y="10147"/>
                  </a:lnTo>
                  <a:lnTo>
                    <a:pt x="3285" y="10074"/>
                  </a:lnTo>
                  <a:lnTo>
                    <a:pt x="3261" y="10025"/>
                  </a:lnTo>
                  <a:lnTo>
                    <a:pt x="3212" y="9976"/>
                  </a:lnTo>
                  <a:lnTo>
                    <a:pt x="3090" y="9855"/>
                  </a:lnTo>
                  <a:lnTo>
                    <a:pt x="2969" y="9709"/>
                  </a:lnTo>
                  <a:lnTo>
                    <a:pt x="2750" y="9441"/>
                  </a:lnTo>
                  <a:lnTo>
                    <a:pt x="2628" y="9246"/>
                  </a:lnTo>
                  <a:lnTo>
                    <a:pt x="2628" y="9222"/>
                  </a:lnTo>
                  <a:lnTo>
                    <a:pt x="2628" y="9149"/>
                  </a:lnTo>
                  <a:lnTo>
                    <a:pt x="2604" y="9076"/>
                  </a:lnTo>
                  <a:lnTo>
                    <a:pt x="2579" y="9003"/>
                  </a:lnTo>
                  <a:lnTo>
                    <a:pt x="2506" y="8954"/>
                  </a:lnTo>
                  <a:lnTo>
                    <a:pt x="2409" y="8930"/>
                  </a:lnTo>
                  <a:lnTo>
                    <a:pt x="1460" y="8881"/>
                  </a:lnTo>
                  <a:lnTo>
                    <a:pt x="998" y="8808"/>
                  </a:lnTo>
                  <a:lnTo>
                    <a:pt x="754" y="8784"/>
                  </a:lnTo>
                  <a:lnTo>
                    <a:pt x="535" y="8711"/>
                  </a:lnTo>
                  <a:lnTo>
                    <a:pt x="535" y="8614"/>
                  </a:lnTo>
                  <a:lnTo>
                    <a:pt x="511" y="8492"/>
                  </a:lnTo>
                  <a:lnTo>
                    <a:pt x="462" y="8273"/>
                  </a:lnTo>
                  <a:lnTo>
                    <a:pt x="462" y="7908"/>
                  </a:lnTo>
                  <a:lnTo>
                    <a:pt x="462" y="7567"/>
                  </a:lnTo>
                  <a:lnTo>
                    <a:pt x="511" y="7105"/>
                  </a:lnTo>
                  <a:lnTo>
                    <a:pt x="535" y="6862"/>
                  </a:lnTo>
                  <a:lnTo>
                    <a:pt x="535" y="6740"/>
                  </a:lnTo>
                  <a:lnTo>
                    <a:pt x="511" y="6619"/>
                  </a:lnTo>
                  <a:lnTo>
                    <a:pt x="681" y="6570"/>
                  </a:lnTo>
                  <a:lnTo>
                    <a:pt x="1046" y="6497"/>
                  </a:lnTo>
                  <a:lnTo>
                    <a:pt x="949" y="6643"/>
                  </a:lnTo>
                  <a:lnTo>
                    <a:pt x="876" y="6789"/>
                  </a:lnTo>
                  <a:lnTo>
                    <a:pt x="754" y="7105"/>
                  </a:lnTo>
                  <a:lnTo>
                    <a:pt x="754" y="7203"/>
                  </a:lnTo>
                  <a:lnTo>
                    <a:pt x="779" y="7227"/>
                  </a:lnTo>
                  <a:lnTo>
                    <a:pt x="803" y="7276"/>
                  </a:lnTo>
                  <a:lnTo>
                    <a:pt x="876" y="7324"/>
                  </a:lnTo>
                  <a:lnTo>
                    <a:pt x="973" y="7324"/>
                  </a:lnTo>
                  <a:lnTo>
                    <a:pt x="1022" y="7300"/>
                  </a:lnTo>
                  <a:lnTo>
                    <a:pt x="1046" y="7276"/>
                  </a:lnTo>
                  <a:lnTo>
                    <a:pt x="1095" y="7203"/>
                  </a:lnTo>
                  <a:lnTo>
                    <a:pt x="1168" y="6984"/>
                  </a:lnTo>
                  <a:lnTo>
                    <a:pt x="1265" y="6765"/>
                  </a:lnTo>
                  <a:lnTo>
                    <a:pt x="1338" y="6619"/>
                  </a:lnTo>
                  <a:lnTo>
                    <a:pt x="1436" y="6448"/>
                  </a:lnTo>
                  <a:lnTo>
                    <a:pt x="1606" y="6424"/>
                  </a:lnTo>
                  <a:lnTo>
                    <a:pt x="1509" y="6570"/>
                  </a:lnTo>
                  <a:lnTo>
                    <a:pt x="1436" y="6740"/>
                  </a:lnTo>
                  <a:lnTo>
                    <a:pt x="1387" y="6911"/>
                  </a:lnTo>
                  <a:lnTo>
                    <a:pt x="1338" y="7057"/>
                  </a:lnTo>
                  <a:lnTo>
                    <a:pt x="1338" y="7105"/>
                  </a:lnTo>
                  <a:lnTo>
                    <a:pt x="1363" y="7154"/>
                  </a:lnTo>
                  <a:lnTo>
                    <a:pt x="1387" y="7203"/>
                  </a:lnTo>
                  <a:lnTo>
                    <a:pt x="1436" y="7251"/>
                  </a:lnTo>
                  <a:lnTo>
                    <a:pt x="1484" y="7276"/>
                  </a:lnTo>
                  <a:lnTo>
                    <a:pt x="1557" y="7276"/>
                  </a:lnTo>
                  <a:lnTo>
                    <a:pt x="1630" y="7227"/>
                  </a:lnTo>
                  <a:lnTo>
                    <a:pt x="1679" y="7178"/>
                  </a:lnTo>
                  <a:lnTo>
                    <a:pt x="1679" y="7154"/>
                  </a:lnTo>
                  <a:lnTo>
                    <a:pt x="1728" y="6935"/>
                  </a:lnTo>
                  <a:lnTo>
                    <a:pt x="1801" y="6716"/>
                  </a:lnTo>
                  <a:lnTo>
                    <a:pt x="1898" y="6570"/>
                  </a:lnTo>
                  <a:lnTo>
                    <a:pt x="1947" y="6424"/>
                  </a:lnTo>
                  <a:lnTo>
                    <a:pt x="2093" y="6424"/>
                  </a:lnTo>
                  <a:lnTo>
                    <a:pt x="2044" y="6546"/>
                  </a:lnTo>
                  <a:lnTo>
                    <a:pt x="1947" y="6813"/>
                  </a:lnTo>
                  <a:lnTo>
                    <a:pt x="1922" y="6935"/>
                  </a:lnTo>
                  <a:lnTo>
                    <a:pt x="1898" y="7057"/>
                  </a:lnTo>
                  <a:lnTo>
                    <a:pt x="1922" y="7105"/>
                  </a:lnTo>
                  <a:lnTo>
                    <a:pt x="1947" y="7154"/>
                  </a:lnTo>
                  <a:lnTo>
                    <a:pt x="2020" y="7203"/>
                  </a:lnTo>
                  <a:lnTo>
                    <a:pt x="2117" y="7203"/>
                  </a:lnTo>
                  <a:lnTo>
                    <a:pt x="2166" y="7178"/>
                  </a:lnTo>
                  <a:lnTo>
                    <a:pt x="2190" y="7130"/>
                  </a:lnTo>
                  <a:lnTo>
                    <a:pt x="2239" y="6935"/>
                  </a:lnTo>
                  <a:lnTo>
                    <a:pt x="2287" y="6716"/>
                  </a:lnTo>
                  <a:lnTo>
                    <a:pt x="2336" y="6546"/>
                  </a:lnTo>
                  <a:lnTo>
                    <a:pt x="2360" y="6400"/>
                  </a:lnTo>
                  <a:lnTo>
                    <a:pt x="2482" y="6375"/>
                  </a:lnTo>
                  <a:lnTo>
                    <a:pt x="2531" y="6351"/>
                  </a:lnTo>
                  <a:lnTo>
                    <a:pt x="2579" y="6302"/>
                  </a:lnTo>
                  <a:lnTo>
                    <a:pt x="2604" y="6254"/>
                  </a:lnTo>
                  <a:lnTo>
                    <a:pt x="2604" y="6205"/>
                  </a:lnTo>
                  <a:lnTo>
                    <a:pt x="2652" y="6132"/>
                  </a:lnTo>
                  <a:lnTo>
                    <a:pt x="2677" y="6059"/>
                  </a:lnTo>
                  <a:lnTo>
                    <a:pt x="2677" y="5913"/>
                  </a:lnTo>
                  <a:lnTo>
                    <a:pt x="2701" y="5767"/>
                  </a:lnTo>
                  <a:lnTo>
                    <a:pt x="2798" y="5499"/>
                  </a:lnTo>
                  <a:lnTo>
                    <a:pt x="2993" y="4964"/>
                  </a:lnTo>
                  <a:lnTo>
                    <a:pt x="3090" y="4891"/>
                  </a:lnTo>
                  <a:lnTo>
                    <a:pt x="3139" y="4794"/>
                  </a:lnTo>
                  <a:lnTo>
                    <a:pt x="3139" y="4745"/>
                  </a:lnTo>
                  <a:lnTo>
                    <a:pt x="3139" y="4696"/>
                  </a:lnTo>
                  <a:lnTo>
                    <a:pt x="3115" y="4648"/>
                  </a:lnTo>
                  <a:lnTo>
                    <a:pt x="3066" y="4575"/>
                  </a:lnTo>
                  <a:lnTo>
                    <a:pt x="2750" y="4234"/>
                  </a:lnTo>
                  <a:lnTo>
                    <a:pt x="2433" y="3893"/>
                  </a:lnTo>
                  <a:lnTo>
                    <a:pt x="2117" y="3528"/>
                  </a:lnTo>
                  <a:lnTo>
                    <a:pt x="1801" y="3188"/>
                  </a:lnTo>
                  <a:lnTo>
                    <a:pt x="1971" y="3042"/>
                  </a:lnTo>
                  <a:lnTo>
                    <a:pt x="2141" y="2871"/>
                  </a:lnTo>
                  <a:lnTo>
                    <a:pt x="2433" y="2506"/>
                  </a:lnTo>
                  <a:lnTo>
                    <a:pt x="2604" y="2336"/>
                  </a:lnTo>
                  <a:lnTo>
                    <a:pt x="2774" y="2166"/>
                  </a:lnTo>
                  <a:lnTo>
                    <a:pt x="2944" y="2044"/>
                  </a:lnTo>
                  <a:lnTo>
                    <a:pt x="3163" y="1947"/>
                  </a:lnTo>
                  <a:lnTo>
                    <a:pt x="3236" y="1922"/>
                  </a:lnTo>
                  <a:lnTo>
                    <a:pt x="3261" y="1922"/>
                  </a:lnTo>
                  <a:lnTo>
                    <a:pt x="3115" y="2020"/>
                  </a:lnTo>
                  <a:lnTo>
                    <a:pt x="2993" y="2117"/>
                  </a:lnTo>
                  <a:lnTo>
                    <a:pt x="2847" y="2263"/>
                  </a:lnTo>
                  <a:lnTo>
                    <a:pt x="2725" y="2409"/>
                  </a:lnTo>
                  <a:lnTo>
                    <a:pt x="2701" y="2506"/>
                  </a:lnTo>
                  <a:lnTo>
                    <a:pt x="2701" y="2579"/>
                  </a:lnTo>
                  <a:lnTo>
                    <a:pt x="2701" y="2652"/>
                  </a:lnTo>
                  <a:lnTo>
                    <a:pt x="2750" y="2701"/>
                  </a:lnTo>
                  <a:lnTo>
                    <a:pt x="2798" y="2725"/>
                  </a:lnTo>
                  <a:lnTo>
                    <a:pt x="2871" y="2725"/>
                  </a:lnTo>
                  <a:lnTo>
                    <a:pt x="2944" y="2677"/>
                  </a:lnTo>
                  <a:lnTo>
                    <a:pt x="2993" y="2628"/>
                  </a:lnTo>
                  <a:lnTo>
                    <a:pt x="3090" y="2506"/>
                  </a:lnTo>
                  <a:lnTo>
                    <a:pt x="3212" y="2360"/>
                  </a:lnTo>
                  <a:lnTo>
                    <a:pt x="3358" y="2239"/>
                  </a:lnTo>
                  <a:lnTo>
                    <a:pt x="3553" y="2117"/>
                  </a:lnTo>
                  <a:lnTo>
                    <a:pt x="3626" y="2166"/>
                  </a:lnTo>
                  <a:lnTo>
                    <a:pt x="3504" y="2263"/>
                  </a:lnTo>
                  <a:lnTo>
                    <a:pt x="3407" y="2336"/>
                  </a:lnTo>
                  <a:lnTo>
                    <a:pt x="3285" y="2458"/>
                  </a:lnTo>
                  <a:lnTo>
                    <a:pt x="3188" y="2579"/>
                  </a:lnTo>
                  <a:lnTo>
                    <a:pt x="3115" y="2725"/>
                  </a:lnTo>
                  <a:lnTo>
                    <a:pt x="3090" y="2798"/>
                  </a:lnTo>
                  <a:lnTo>
                    <a:pt x="3090" y="2871"/>
                  </a:lnTo>
                  <a:lnTo>
                    <a:pt x="3115" y="2920"/>
                  </a:lnTo>
                  <a:lnTo>
                    <a:pt x="3139" y="2944"/>
                  </a:lnTo>
                  <a:lnTo>
                    <a:pt x="3212" y="2969"/>
                  </a:lnTo>
                  <a:lnTo>
                    <a:pt x="3285" y="2969"/>
                  </a:lnTo>
                  <a:lnTo>
                    <a:pt x="3358" y="2944"/>
                  </a:lnTo>
                  <a:lnTo>
                    <a:pt x="3431" y="2847"/>
                  </a:lnTo>
                  <a:lnTo>
                    <a:pt x="3480" y="2750"/>
                  </a:lnTo>
                  <a:lnTo>
                    <a:pt x="3577" y="2652"/>
                  </a:lnTo>
                  <a:lnTo>
                    <a:pt x="3674" y="2555"/>
                  </a:lnTo>
                  <a:lnTo>
                    <a:pt x="3869" y="2360"/>
                  </a:lnTo>
                  <a:lnTo>
                    <a:pt x="3966" y="2433"/>
                  </a:lnTo>
                  <a:lnTo>
                    <a:pt x="4112" y="2506"/>
                  </a:lnTo>
                  <a:lnTo>
                    <a:pt x="3893" y="2628"/>
                  </a:lnTo>
                  <a:lnTo>
                    <a:pt x="3699" y="2750"/>
                  </a:lnTo>
                  <a:lnTo>
                    <a:pt x="3553" y="2871"/>
                  </a:lnTo>
                  <a:lnTo>
                    <a:pt x="3407" y="3017"/>
                  </a:lnTo>
                  <a:lnTo>
                    <a:pt x="3334" y="3115"/>
                  </a:lnTo>
                  <a:lnTo>
                    <a:pt x="3309" y="3188"/>
                  </a:lnTo>
                  <a:lnTo>
                    <a:pt x="3309" y="3285"/>
                  </a:lnTo>
                  <a:lnTo>
                    <a:pt x="3334" y="3382"/>
                  </a:lnTo>
                  <a:lnTo>
                    <a:pt x="3382" y="3431"/>
                  </a:lnTo>
                  <a:lnTo>
                    <a:pt x="3455" y="3455"/>
                  </a:lnTo>
                  <a:lnTo>
                    <a:pt x="3528" y="3431"/>
                  </a:lnTo>
                  <a:lnTo>
                    <a:pt x="3577" y="3382"/>
                  </a:lnTo>
                  <a:lnTo>
                    <a:pt x="3674" y="3261"/>
                  </a:lnTo>
                  <a:lnTo>
                    <a:pt x="3747" y="3139"/>
                  </a:lnTo>
                  <a:lnTo>
                    <a:pt x="3869" y="3042"/>
                  </a:lnTo>
                  <a:lnTo>
                    <a:pt x="3991" y="2969"/>
                  </a:lnTo>
                  <a:lnTo>
                    <a:pt x="4185" y="2847"/>
                  </a:lnTo>
                  <a:lnTo>
                    <a:pt x="4380" y="2701"/>
                  </a:lnTo>
                  <a:lnTo>
                    <a:pt x="4623" y="2871"/>
                  </a:lnTo>
                  <a:lnTo>
                    <a:pt x="4356" y="3066"/>
                  </a:lnTo>
                  <a:lnTo>
                    <a:pt x="4234" y="3139"/>
                  </a:lnTo>
                  <a:lnTo>
                    <a:pt x="4088" y="3261"/>
                  </a:lnTo>
                  <a:lnTo>
                    <a:pt x="3966" y="3382"/>
                  </a:lnTo>
                  <a:lnTo>
                    <a:pt x="3942" y="3455"/>
                  </a:lnTo>
                  <a:lnTo>
                    <a:pt x="3918" y="3528"/>
                  </a:lnTo>
                  <a:lnTo>
                    <a:pt x="3942" y="3577"/>
                  </a:lnTo>
                  <a:lnTo>
                    <a:pt x="3966" y="3601"/>
                  </a:lnTo>
                  <a:lnTo>
                    <a:pt x="4015" y="3626"/>
                  </a:lnTo>
                  <a:lnTo>
                    <a:pt x="4064" y="3626"/>
                  </a:lnTo>
                  <a:lnTo>
                    <a:pt x="4112" y="3601"/>
                  </a:lnTo>
                  <a:lnTo>
                    <a:pt x="4161" y="3553"/>
                  </a:lnTo>
                  <a:lnTo>
                    <a:pt x="4258" y="3480"/>
                  </a:lnTo>
                  <a:lnTo>
                    <a:pt x="4380" y="3358"/>
                  </a:lnTo>
                  <a:lnTo>
                    <a:pt x="4526" y="3261"/>
                  </a:lnTo>
                  <a:lnTo>
                    <a:pt x="4842" y="3042"/>
                  </a:lnTo>
                  <a:lnTo>
                    <a:pt x="4891" y="3066"/>
                  </a:lnTo>
                  <a:lnTo>
                    <a:pt x="4964" y="3090"/>
                  </a:lnTo>
                  <a:lnTo>
                    <a:pt x="5037" y="3090"/>
                  </a:lnTo>
                  <a:lnTo>
                    <a:pt x="5110" y="3042"/>
                  </a:lnTo>
                  <a:lnTo>
                    <a:pt x="5159" y="2993"/>
                  </a:lnTo>
                  <a:lnTo>
                    <a:pt x="5378" y="2896"/>
                  </a:lnTo>
                  <a:lnTo>
                    <a:pt x="5645" y="2798"/>
                  </a:lnTo>
                  <a:lnTo>
                    <a:pt x="6156" y="2652"/>
                  </a:lnTo>
                  <a:lnTo>
                    <a:pt x="6229" y="2604"/>
                  </a:lnTo>
                  <a:lnTo>
                    <a:pt x="6278" y="2531"/>
                  </a:lnTo>
                  <a:lnTo>
                    <a:pt x="6302" y="2506"/>
                  </a:lnTo>
                  <a:lnTo>
                    <a:pt x="6351" y="2360"/>
                  </a:lnTo>
                  <a:lnTo>
                    <a:pt x="6400" y="2214"/>
                  </a:lnTo>
                  <a:lnTo>
                    <a:pt x="6424" y="1922"/>
                  </a:lnTo>
                  <a:lnTo>
                    <a:pt x="6473" y="1314"/>
                  </a:lnTo>
                  <a:lnTo>
                    <a:pt x="6546" y="876"/>
                  </a:lnTo>
                  <a:lnTo>
                    <a:pt x="6570" y="633"/>
                  </a:lnTo>
                  <a:lnTo>
                    <a:pt x="6570" y="535"/>
                  </a:lnTo>
                  <a:lnTo>
                    <a:pt x="6570" y="414"/>
                  </a:lnTo>
                  <a:close/>
                  <a:moveTo>
                    <a:pt x="17519" y="12093"/>
                  </a:moveTo>
                  <a:lnTo>
                    <a:pt x="17544" y="12142"/>
                  </a:lnTo>
                  <a:lnTo>
                    <a:pt x="17592" y="12191"/>
                  </a:lnTo>
                  <a:lnTo>
                    <a:pt x="17665" y="12215"/>
                  </a:lnTo>
                  <a:lnTo>
                    <a:pt x="17738" y="12215"/>
                  </a:lnTo>
                  <a:lnTo>
                    <a:pt x="18030" y="12239"/>
                  </a:lnTo>
                  <a:lnTo>
                    <a:pt x="18322" y="12312"/>
                  </a:lnTo>
                  <a:lnTo>
                    <a:pt x="18590" y="12434"/>
                  </a:lnTo>
                  <a:lnTo>
                    <a:pt x="18712" y="12507"/>
                  </a:lnTo>
                  <a:lnTo>
                    <a:pt x="18809" y="12604"/>
                  </a:lnTo>
                  <a:lnTo>
                    <a:pt x="18906" y="12702"/>
                  </a:lnTo>
                  <a:lnTo>
                    <a:pt x="18979" y="12799"/>
                  </a:lnTo>
                  <a:lnTo>
                    <a:pt x="19052" y="12921"/>
                  </a:lnTo>
                  <a:lnTo>
                    <a:pt x="19101" y="13042"/>
                  </a:lnTo>
                  <a:lnTo>
                    <a:pt x="19125" y="13188"/>
                  </a:lnTo>
                  <a:lnTo>
                    <a:pt x="19150" y="13334"/>
                  </a:lnTo>
                  <a:lnTo>
                    <a:pt x="19150" y="13480"/>
                  </a:lnTo>
                  <a:lnTo>
                    <a:pt x="19125" y="13651"/>
                  </a:lnTo>
                  <a:lnTo>
                    <a:pt x="19052" y="13870"/>
                  </a:lnTo>
                  <a:lnTo>
                    <a:pt x="18955" y="14089"/>
                  </a:lnTo>
                  <a:lnTo>
                    <a:pt x="18809" y="14283"/>
                  </a:lnTo>
                  <a:lnTo>
                    <a:pt x="18663" y="14454"/>
                  </a:lnTo>
                  <a:lnTo>
                    <a:pt x="18493" y="14624"/>
                  </a:lnTo>
                  <a:lnTo>
                    <a:pt x="18298" y="14770"/>
                  </a:lnTo>
                  <a:lnTo>
                    <a:pt x="18103" y="14867"/>
                  </a:lnTo>
                  <a:lnTo>
                    <a:pt x="17884" y="14965"/>
                  </a:lnTo>
                  <a:lnTo>
                    <a:pt x="17738" y="14989"/>
                  </a:lnTo>
                  <a:lnTo>
                    <a:pt x="17446" y="14989"/>
                  </a:lnTo>
                  <a:lnTo>
                    <a:pt x="17300" y="14965"/>
                  </a:lnTo>
                  <a:lnTo>
                    <a:pt x="17154" y="14916"/>
                  </a:lnTo>
                  <a:lnTo>
                    <a:pt x="17033" y="14843"/>
                  </a:lnTo>
                  <a:lnTo>
                    <a:pt x="16911" y="14746"/>
                  </a:lnTo>
                  <a:lnTo>
                    <a:pt x="16814" y="14648"/>
                  </a:lnTo>
                  <a:lnTo>
                    <a:pt x="16619" y="14429"/>
                  </a:lnTo>
                  <a:lnTo>
                    <a:pt x="16449" y="14186"/>
                  </a:lnTo>
                  <a:lnTo>
                    <a:pt x="16351" y="13894"/>
                  </a:lnTo>
                  <a:lnTo>
                    <a:pt x="16303" y="13626"/>
                  </a:lnTo>
                  <a:lnTo>
                    <a:pt x="16303" y="13456"/>
                  </a:lnTo>
                  <a:lnTo>
                    <a:pt x="16303" y="13286"/>
                  </a:lnTo>
                  <a:lnTo>
                    <a:pt x="16351" y="13115"/>
                  </a:lnTo>
                  <a:lnTo>
                    <a:pt x="16424" y="12969"/>
                  </a:lnTo>
                  <a:lnTo>
                    <a:pt x="16497" y="12823"/>
                  </a:lnTo>
                  <a:lnTo>
                    <a:pt x="16595" y="12677"/>
                  </a:lnTo>
                  <a:lnTo>
                    <a:pt x="16692" y="12556"/>
                  </a:lnTo>
                  <a:lnTo>
                    <a:pt x="16814" y="12434"/>
                  </a:lnTo>
                  <a:lnTo>
                    <a:pt x="16960" y="12312"/>
                  </a:lnTo>
                  <a:lnTo>
                    <a:pt x="17130" y="12215"/>
                  </a:lnTo>
                  <a:lnTo>
                    <a:pt x="17300" y="12142"/>
                  </a:lnTo>
                  <a:lnTo>
                    <a:pt x="17495" y="12093"/>
                  </a:lnTo>
                  <a:close/>
                  <a:moveTo>
                    <a:pt x="7008" y="0"/>
                  </a:moveTo>
                  <a:lnTo>
                    <a:pt x="6692" y="24"/>
                  </a:lnTo>
                  <a:lnTo>
                    <a:pt x="6521" y="73"/>
                  </a:lnTo>
                  <a:lnTo>
                    <a:pt x="6375" y="122"/>
                  </a:lnTo>
                  <a:lnTo>
                    <a:pt x="6327" y="146"/>
                  </a:lnTo>
                  <a:lnTo>
                    <a:pt x="6302" y="170"/>
                  </a:lnTo>
                  <a:lnTo>
                    <a:pt x="6278" y="219"/>
                  </a:lnTo>
                  <a:lnTo>
                    <a:pt x="6278" y="268"/>
                  </a:lnTo>
                  <a:lnTo>
                    <a:pt x="6205" y="365"/>
                  </a:lnTo>
                  <a:lnTo>
                    <a:pt x="6156" y="462"/>
                  </a:lnTo>
                  <a:lnTo>
                    <a:pt x="6108" y="608"/>
                  </a:lnTo>
                  <a:lnTo>
                    <a:pt x="6083" y="730"/>
                  </a:lnTo>
                  <a:lnTo>
                    <a:pt x="6035" y="1265"/>
                  </a:lnTo>
                  <a:lnTo>
                    <a:pt x="5937" y="1776"/>
                  </a:lnTo>
                  <a:lnTo>
                    <a:pt x="5913" y="2020"/>
                  </a:lnTo>
                  <a:lnTo>
                    <a:pt x="5913" y="2287"/>
                  </a:lnTo>
                  <a:lnTo>
                    <a:pt x="5670" y="2360"/>
                  </a:lnTo>
                  <a:lnTo>
                    <a:pt x="5451" y="2458"/>
                  </a:lnTo>
                  <a:lnTo>
                    <a:pt x="4988" y="2677"/>
                  </a:lnTo>
                  <a:lnTo>
                    <a:pt x="4161" y="2093"/>
                  </a:lnTo>
                  <a:lnTo>
                    <a:pt x="3966" y="1947"/>
                  </a:lnTo>
                  <a:lnTo>
                    <a:pt x="3723" y="1776"/>
                  </a:lnTo>
                  <a:lnTo>
                    <a:pt x="3601" y="1703"/>
                  </a:lnTo>
                  <a:lnTo>
                    <a:pt x="3480" y="1630"/>
                  </a:lnTo>
                  <a:lnTo>
                    <a:pt x="3334" y="1606"/>
                  </a:lnTo>
                  <a:lnTo>
                    <a:pt x="3236" y="1606"/>
                  </a:lnTo>
                  <a:lnTo>
                    <a:pt x="3163" y="1557"/>
                  </a:lnTo>
                  <a:lnTo>
                    <a:pt x="3042" y="1557"/>
                  </a:lnTo>
                  <a:lnTo>
                    <a:pt x="2944" y="1606"/>
                  </a:lnTo>
                  <a:lnTo>
                    <a:pt x="2823" y="1679"/>
                  </a:lnTo>
                  <a:lnTo>
                    <a:pt x="2604" y="1825"/>
                  </a:lnTo>
                  <a:lnTo>
                    <a:pt x="2409" y="1995"/>
                  </a:lnTo>
                  <a:lnTo>
                    <a:pt x="2239" y="2190"/>
                  </a:lnTo>
                  <a:lnTo>
                    <a:pt x="1849" y="2604"/>
                  </a:lnTo>
                  <a:lnTo>
                    <a:pt x="1655" y="2798"/>
                  </a:lnTo>
                  <a:lnTo>
                    <a:pt x="1484" y="3042"/>
                  </a:lnTo>
                  <a:lnTo>
                    <a:pt x="1436" y="3066"/>
                  </a:lnTo>
                  <a:lnTo>
                    <a:pt x="1387" y="3115"/>
                  </a:lnTo>
                  <a:lnTo>
                    <a:pt x="1363" y="3163"/>
                  </a:lnTo>
                  <a:lnTo>
                    <a:pt x="1387" y="3236"/>
                  </a:lnTo>
                  <a:lnTo>
                    <a:pt x="1509" y="3455"/>
                  </a:lnTo>
                  <a:lnTo>
                    <a:pt x="1655" y="3650"/>
                  </a:lnTo>
                  <a:lnTo>
                    <a:pt x="1971" y="4039"/>
                  </a:lnTo>
                  <a:lnTo>
                    <a:pt x="2287" y="4477"/>
                  </a:lnTo>
                  <a:lnTo>
                    <a:pt x="2482" y="4672"/>
                  </a:lnTo>
                  <a:lnTo>
                    <a:pt x="2652" y="4867"/>
                  </a:lnTo>
                  <a:lnTo>
                    <a:pt x="2531" y="5061"/>
                  </a:lnTo>
                  <a:lnTo>
                    <a:pt x="2433" y="5280"/>
                  </a:lnTo>
                  <a:lnTo>
                    <a:pt x="2312" y="5597"/>
                  </a:lnTo>
                  <a:lnTo>
                    <a:pt x="2263" y="5791"/>
                  </a:lnTo>
                  <a:lnTo>
                    <a:pt x="2263" y="5962"/>
                  </a:lnTo>
                  <a:lnTo>
                    <a:pt x="1995" y="5962"/>
                  </a:lnTo>
                  <a:lnTo>
                    <a:pt x="1703" y="5986"/>
                  </a:lnTo>
                  <a:lnTo>
                    <a:pt x="1192" y="6083"/>
                  </a:lnTo>
                  <a:lnTo>
                    <a:pt x="973" y="6108"/>
                  </a:lnTo>
                  <a:lnTo>
                    <a:pt x="706" y="6181"/>
                  </a:lnTo>
                  <a:lnTo>
                    <a:pt x="584" y="6229"/>
                  </a:lnTo>
                  <a:lnTo>
                    <a:pt x="462" y="6278"/>
                  </a:lnTo>
                  <a:lnTo>
                    <a:pt x="365" y="6351"/>
                  </a:lnTo>
                  <a:lnTo>
                    <a:pt x="292" y="6424"/>
                  </a:lnTo>
                  <a:lnTo>
                    <a:pt x="243" y="6448"/>
                  </a:lnTo>
                  <a:lnTo>
                    <a:pt x="195" y="6473"/>
                  </a:lnTo>
                  <a:lnTo>
                    <a:pt x="146" y="6570"/>
                  </a:lnTo>
                  <a:lnTo>
                    <a:pt x="97" y="6692"/>
                  </a:lnTo>
                  <a:lnTo>
                    <a:pt x="73" y="6935"/>
                  </a:lnTo>
                  <a:lnTo>
                    <a:pt x="0" y="7738"/>
                  </a:lnTo>
                  <a:lnTo>
                    <a:pt x="0" y="8005"/>
                  </a:lnTo>
                  <a:lnTo>
                    <a:pt x="0" y="8346"/>
                  </a:lnTo>
                  <a:lnTo>
                    <a:pt x="24" y="8492"/>
                  </a:lnTo>
                  <a:lnTo>
                    <a:pt x="73" y="8638"/>
                  </a:lnTo>
                  <a:lnTo>
                    <a:pt x="122" y="8760"/>
                  </a:lnTo>
                  <a:lnTo>
                    <a:pt x="243" y="8833"/>
                  </a:lnTo>
                  <a:lnTo>
                    <a:pt x="219" y="8906"/>
                  </a:lnTo>
                  <a:lnTo>
                    <a:pt x="243" y="8954"/>
                  </a:lnTo>
                  <a:lnTo>
                    <a:pt x="268" y="9003"/>
                  </a:lnTo>
                  <a:lnTo>
                    <a:pt x="316" y="9027"/>
                  </a:lnTo>
                  <a:lnTo>
                    <a:pt x="560" y="9125"/>
                  </a:lnTo>
                  <a:lnTo>
                    <a:pt x="779" y="9198"/>
                  </a:lnTo>
                  <a:lnTo>
                    <a:pt x="1046" y="9246"/>
                  </a:lnTo>
                  <a:lnTo>
                    <a:pt x="1290" y="9271"/>
                  </a:lnTo>
                  <a:lnTo>
                    <a:pt x="1801" y="9344"/>
                  </a:lnTo>
                  <a:lnTo>
                    <a:pt x="2312" y="9368"/>
                  </a:lnTo>
                  <a:lnTo>
                    <a:pt x="2385" y="9538"/>
                  </a:lnTo>
                  <a:lnTo>
                    <a:pt x="2458" y="9660"/>
                  </a:lnTo>
                  <a:lnTo>
                    <a:pt x="2628" y="9952"/>
                  </a:lnTo>
                  <a:lnTo>
                    <a:pt x="2847" y="10195"/>
                  </a:lnTo>
                  <a:lnTo>
                    <a:pt x="2652" y="10366"/>
                  </a:lnTo>
                  <a:lnTo>
                    <a:pt x="2506" y="10560"/>
                  </a:lnTo>
                  <a:lnTo>
                    <a:pt x="2190" y="10925"/>
                  </a:lnTo>
                  <a:lnTo>
                    <a:pt x="1849" y="11363"/>
                  </a:lnTo>
                  <a:lnTo>
                    <a:pt x="1679" y="11558"/>
                  </a:lnTo>
                  <a:lnTo>
                    <a:pt x="1630" y="11680"/>
                  </a:lnTo>
                  <a:lnTo>
                    <a:pt x="1582" y="11777"/>
                  </a:lnTo>
                  <a:lnTo>
                    <a:pt x="1582" y="11850"/>
                  </a:lnTo>
                  <a:lnTo>
                    <a:pt x="1606" y="11923"/>
                  </a:lnTo>
                  <a:lnTo>
                    <a:pt x="1606" y="12045"/>
                  </a:lnTo>
                  <a:lnTo>
                    <a:pt x="1630" y="12166"/>
                  </a:lnTo>
                  <a:lnTo>
                    <a:pt x="1679" y="12264"/>
                  </a:lnTo>
                  <a:lnTo>
                    <a:pt x="1752" y="12385"/>
                  </a:lnTo>
                  <a:lnTo>
                    <a:pt x="1922" y="12604"/>
                  </a:lnTo>
                  <a:lnTo>
                    <a:pt x="2093" y="12775"/>
                  </a:lnTo>
                  <a:lnTo>
                    <a:pt x="2312" y="13018"/>
                  </a:lnTo>
                  <a:lnTo>
                    <a:pt x="2531" y="13237"/>
                  </a:lnTo>
                  <a:lnTo>
                    <a:pt x="2798" y="13456"/>
                  </a:lnTo>
                  <a:lnTo>
                    <a:pt x="3042" y="13651"/>
                  </a:lnTo>
                  <a:lnTo>
                    <a:pt x="3090" y="13699"/>
                  </a:lnTo>
                  <a:lnTo>
                    <a:pt x="3139" y="13699"/>
                  </a:lnTo>
                  <a:lnTo>
                    <a:pt x="3236" y="13675"/>
                  </a:lnTo>
                  <a:lnTo>
                    <a:pt x="3358" y="13699"/>
                  </a:lnTo>
                  <a:lnTo>
                    <a:pt x="3455" y="13675"/>
                  </a:lnTo>
                  <a:lnTo>
                    <a:pt x="3577" y="13651"/>
                  </a:lnTo>
                  <a:lnTo>
                    <a:pt x="3699" y="13602"/>
                  </a:lnTo>
                  <a:lnTo>
                    <a:pt x="3918" y="13456"/>
                  </a:lnTo>
                  <a:lnTo>
                    <a:pt x="4088" y="13334"/>
                  </a:lnTo>
                  <a:lnTo>
                    <a:pt x="4331" y="13140"/>
                  </a:lnTo>
                  <a:lnTo>
                    <a:pt x="4575" y="12921"/>
                  </a:lnTo>
                  <a:lnTo>
                    <a:pt x="5013" y="12434"/>
                  </a:lnTo>
                  <a:lnTo>
                    <a:pt x="5110" y="12531"/>
                  </a:lnTo>
                  <a:lnTo>
                    <a:pt x="5232" y="12580"/>
                  </a:lnTo>
                  <a:lnTo>
                    <a:pt x="5451" y="12677"/>
                  </a:lnTo>
                  <a:lnTo>
                    <a:pt x="5767" y="12823"/>
                  </a:lnTo>
                  <a:lnTo>
                    <a:pt x="5937" y="12872"/>
                  </a:lnTo>
                  <a:lnTo>
                    <a:pt x="6108" y="12896"/>
                  </a:lnTo>
                  <a:lnTo>
                    <a:pt x="6156" y="13091"/>
                  </a:lnTo>
                  <a:lnTo>
                    <a:pt x="6181" y="13261"/>
                  </a:lnTo>
                  <a:lnTo>
                    <a:pt x="6254" y="13651"/>
                  </a:lnTo>
                  <a:lnTo>
                    <a:pt x="6302" y="14040"/>
                  </a:lnTo>
                  <a:lnTo>
                    <a:pt x="6302" y="14259"/>
                  </a:lnTo>
                  <a:lnTo>
                    <a:pt x="6302" y="14502"/>
                  </a:lnTo>
                  <a:lnTo>
                    <a:pt x="6327" y="14600"/>
                  </a:lnTo>
                  <a:lnTo>
                    <a:pt x="6351" y="14721"/>
                  </a:lnTo>
                  <a:lnTo>
                    <a:pt x="6400" y="14794"/>
                  </a:lnTo>
                  <a:lnTo>
                    <a:pt x="6473" y="14867"/>
                  </a:lnTo>
                  <a:lnTo>
                    <a:pt x="6497" y="14892"/>
                  </a:lnTo>
                  <a:lnTo>
                    <a:pt x="6521" y="14940"/>
                  </a:lnTo>
                  <a:lnTo>
                    <a:pt x="6619" y="14989"/>
                  </a:lnTo>
                  <a:lnTo>
                    <a:pt x="6716" y="15038"/>
                  </a:lnTo>
                  <a:lnTo>
                    <a:pt x="6838" y="15062"/>
                  </a:lnTo>
                  <a:lnTo>
                    <a:pt x="6959" y="15086"/>
                  </a:lnTo>
                  <a:lnTo>
                    <a:pt x="7203" y="15086"/>
                  </a:lnTo>
                  <a:lnTo>
                    <a:pt x="7421" y="15062"/>
                  </a:lnTo>
                  <a:lnTo>
                    <a:pt x="8030" y="15038"/>
                  </a:lnTo>
                  <a:lnTo>
                    <a:pt x="8638" y="15038"/>
                  </a:lnTo>
                  <a:lnTo>
                    <a:pt x="8735" y="15013"/>
                  </a:lnTo>
                  <a:lnTo>
                    <a:pt x="8808" y="14965"/>
                  </a:lnTo>
                  <a:lnTo>
                    <a:pt x="8857" y="14867"/>
                  </a:lnTo>
                  <a:lnTo>
                    <a:pt x="8881" y="14794"/>
                  </a:lnTo>
                  <a:lnTo>
                    <a:pt x="8906" y="14770"/>
                  </a:lnTo>
                  <a:lnTo>
                    <a:pt x="8979" y="14673"/>
                  </a:lnTo>
                  <a:lnTo>
                    <a:pt x="9027" y="14551"/>
                  </a:lnTo>
                  <a:lnTo>
                    <a:pt x="9100" y="14283"/>
                  </a:lnTo>
                  <a:lnTo>
                    <a:pt x="9149" y="13772"/>
                  </a:lnTo>
                  <a:lnTo>
                    <a:pt x="9222" y="13286"/>
                  </a:lnTo>
                  <a:lnTo>
                    <a:pt x="9246" y="13042"/>
                  </a:lnTo>
                  <a:lnTo>
                    <a:pt x="9246" y="12799"/>
                  </a:lnTo>
                  <a:lnTo>
                    <a:pt x="9514" y="12799"/>
                  </a:lnTo>
                  <a:lnTo>
                    <a:pt x="9757" y="12726"/>
                  </a:lnTo>
                  <a:lnTo>
                    <a:pt x="10001" y="12629"/>
                  </a:lnTo>
                  <a:lnTo>
                    <a:pt x="10122" y="12556"/>
                  </a:lnTo>
                  <a:lnTo>
                    <a:pt x="10220" y="12483"/>
                  </a:lnTo>
                  <a:lnTo>
                    <a:pt x="10341" y="12604"/>
                  </a:lnTo>
                  <a:lnTo>
                    <a:pt x="10487" y="12726"/>
                  </a:lnTo>
                  <a:lnTo>
                    <a:pt x="10779" y="12945"/>
                  </a:lnTo>
                  <a:lnTo>
                    <a:pt x="11290" y="13310"/>
                  </a:lnTo>
                  <a:lnTo>
                    <a:pt x="11826" y="13675"/>
                  </a:lnTo>
                  <a:lnTo>
                    <a:pt x="11874" y="13699"/>
                  </a:lnTo>
                  <a:lnTo>
                    <a:pt x="11947" y="13724"/>
                  </a:lnTo>
                  <a:lnTo>
                    <a:pt x="11996" y="13699"/>
                  </a:lnTo>
                  <a:lnTo>
                    <a:pt x="12045" y="13675"/>
                  </a:lnTo>
                  <a:lnTo>
                    <a:pt x="12142" y="13602"/>
                  </a:lnTo>
                  <a:lnTo>
                    <a:pt x="12166" y="13480"/>
                  </a:lnTo>
                  <a:lnTo>
                    <a:pt x="12361" y="13334"/>
                  </a:lnTo>
                  <a:lnTo>
                    <a:pt x="12531" y="13164"/>
                  </a:lnTo>
                  <a:lnTo>
                    <a:pt x="12872" y="12799"/>
                  </a:lnTo>
                  <a:lnTo>
                    <a:pt x="13286" y="12385"/>
                  </a:lnTo>
                  <a:lnTo>
                    <a:pt x="13480" y="12166"/>
                  </a:lnTo>
                  <a:lnTo>
                    <a:pt x="13675" y="11947"/>
                  </a:lnTo>
                  <a:lnTo>
                    <a:pt x="13699" y="11874"/>
                  </a:lnTo>
                  <a:lnTo>
                    <a:pt x="13699" y="11801"/>
                  </a:lnTo>
                  <a:lnTo>
                    <a:pt x="13724" y="11704"/>
                  </a:lnTo>
                  <a:lnTo>
                    <a:pt x="13699" y="11607"/>
                  </a:lnTo>
                  <a:lnTo>
                    <a:pt x="13553" y="11363"/>
                  </a:lnTo>
                  <a:lnTo>
                    <a:pt x="13407" y="11120"/>
                  </a:lnTo>
                  <a:lnTo>
                    <a:pt x="13067" y="10682"/>
                  </a:lnTo>
                  <a:lnTo>
                    <a:pt x="12945" y="10512"/>
                  </a:lnTo>
                  <a:lnTo>
                    <a:pt x="12799" y="10341"/>
                  </a:lnTo>
                  <a:lnTo>
                    <a:pt x="12629" y="10195"/>
                  </a:lnTo>
                  <a:lnTo>
                    <a:pt x="12458" y="10074"/>
                  </a:lnTo>
                  <a:lnTo>
                    <a:pt x="12604" y="9855"/>
                  </a:lnTo>
                  <a:lnTo>
                    <a:pt x="12750" y="9611"/>
                  </a:lnTo>
                  <a:lnTo>
                    <a:pt x="12823" y="9368"/>
                  </a:lnTo>
                  <a:lnTo>
                    <a:pt x="12872" y="9125"/>
                  </a:lnTo>
                  <a:lnTo>
                    <a:pt x="12994" y="9149"/>
                  </a:lnTo>
                  <a:lnTo>
                    <a:pt x="13091" y="9173"/>
                  </a:lnTo>
                  <a:lnTo>
                    <a:pt x="13334" y="9173"/>
                  </a:lnTo>
                  <a:lnTo>
                    <a:pt x="13797" y="9149"/>
                  </a:lnTo>
                  <a:lnTo>
                    <a:pt x="14283" y="9125"/>
                  </a:lnTo>
                  <a:lnTo>
                    <a:pt x="14794" y="9076"/>
                  </a:lnTo>
                  <a:lnTo>
                    <a:pt x="14867" y="9052"/>
                  </a:lnTo>
                  <a:lnTo>
                    <a:pt x="14916" y="9003"/>
                  </a:lnTo>
                  <a:lnTo>
                    <a:pt x="14940" y="8954"/>
                  </a:lnTo>
                  <a:lnTo>
                    <a:pt x="14965" y="8906"/>
                  </a:lnTo>
                  <a:lnTo>
                    <a:pt x="15038" y="8881"/>
                  </a:lnTo>
                  <a:lnTo>
                    <a:pt x="15086" y="8833"/>
                  </a:lnTo>
                  <a:lnTo>
                    <a:pt x="15135" y="8760"/>
                  </a:lnTo>
                  <a:lnTo>
                    <a:pt x="15135" y="8687"/>
                  </a:lnTo>
                  <a:lnTo>
                    <a:pt x="15135" y="7689"/>
                  </a:lnTo>
                  <a:lnTo>
                    <a:pt x="15135" y="7203"/>
                  </a:lnTo>
                  <a:lnTo>
                    <a:pt x="15086" y="6716"/>
                  </a:lnTo>
                  <a:lnTo>
                    <a:pt x="15062" y="6643"/>
                  </a:lnTo>
                  <a:lnTo>
                    <a:pt x="15013" y="6570"/>
                  </a:lnTo>
                  <a:lnTo>
                    <a:pt x="14940" y="6546"/>
                  </a:lnTo>
                  <a:lnTo>
                    <a:pt x="14867" y="6521"/>
                  </a:lnTo>
                  <a:lnTo>
                    <a:pt x="14819" y="6400"/>
                  </a:lnTo>
                  <a:lnTo>
                    <a:pt x="14746" y="6302"/>
                  </a:lnTo>
                  <a:lnTo>
                    <a:pt x="14648" y="6229"/>
                  </a:lnTo>
                  <a:lnTo>
                    <a:pt x="14527" y="6181"/>
                  </a:lnTo>
                  <a:lnTo>
                    <a:pt x="14259" y="6108"/>
                  </a:lnTo>
                  <a:lnTo>
                    <a:pt x="14016" y="6083"/>
                  </a:lnTo>
                  <a:lnTo>
                    <a:pt x="13480" y="6010"/>
                  </a:lnTo>
                  <a:lnTo>
                    <a:pt x="13213" y="5986"/>
                  </a:lnTo>
                  <a:lnTo>
                    <a:pt x="12921" y="5986"/>
                  </a:lnTo>
                  <a:lnTo>
                    <a:pt x="12896" y="5694"/>
                  </a:lnTo>
                  <a:lnTo>
                    <a:pt x="12848" y="5426"/>
                  </a:lnTo>
                  <a:lnTo>
                    <a:pt x="12823" y="5256"/>
                  </a:lnTo>
                  <a:lnTo>
                    <a:pt x="12775" y="5086"/>
                  </a:lnTo>
                  <a:lnTo>
                    <a:pt x="12702" y="4915"/>
                  </a:lnTo>
                  <a:lnTo>
                    <a:pt x="12629" y="4769"/>
                  </a:lnTo>
                  <a:lnTo>
                    <a:pt x="12750" y="4599"/>
                  </a:lnTo>
                  <a:lnTo>
                    <a:pt x="12848" y="4453"/>
                  </a:lnTo>
                  <a:lnTo>
                    <a:pt x="13213" y="3918"/>
                  </a:lnTo>
                  <a:lnTo>
                    <a:pt x="13432" y="3650"/>
                  </a:lnTo>
                  <a:lnTo>
                    <a:pt x="13651" y="3407"/>
                  </a:lnTo>
                  <a:lnTo>
                    <a:pt x="13699" y="3309"/>
                  </a:lnTo>
                  <a:lnTo>
                    <a:pt x="13699" y="3261"/>
                  </a:lnTo>
                  <a:lnTo>
                    <a:pt x="13699" y="3212"/>
                  </a:lnTo>
                  <a:lnTo>
                    <a:pt x="13675" y="3139"/>
                  </a:lnTo>
                  <a:lnTo>
                    <a:pt x="13699" y="3090"/>
                  </a:lnTo>
                  <a:lnTo>
                    <a:pt x="13675" y="3017"/>
                  </a:lnTo>
                  <a:lnTo>
                    <a:pt x="13675" y="2944"/>
                  </a:lnTo>
                  <a:lnTo>
                    <a:pt x="13602" y="2847"/>
                  </a:lnTo>
                  <a:lnTo>
                    <a:pt x="13407" y="2628"/>
                  </a:lnTo>
                  <a:lnTo>
                    <a:pt x="13164" y="2360"/>
                  </a:lnTo>
                  <a:lnTo>
                    <a:pt x="12896" y="2093"/>
                  </a:lnTo>
                  <a:lnTo>
                    <a:pt x="12702" y="1922"/>
                  </a:lnTo>
                  <a:lnTo>
                    <a:pt x="12434" y="1728"/>
                  </a:lnTo>
                  <a:lnTo>
                    <a:pt x="12312" y="1655"/>
                  </a:lnTo>
                  <a:lnTo>
                    <a:pt x="12166" y="1582"/>
                  </a:lnTo>
                  <a:lnTo>
                    <a:pt x="12020" y="1557"/>
                  </a:lnTo>
                  <a:lnTo>
                    <a:pt x="11899" y="1582"/>
                  </a:lnTo>
                  <a:lnTo>
                    <a:pt x="11850" y="1582"/>
                  </a:lnTo>
                  <a:lnTo>
                    <a:pt x="11777" y="1606"/>
                  </a:lnTo>
                  <a:lnTo>
                    <a:pt x="11534" y="1728"/>
                  </a:lnTo>
                  <a:lnTo>
                    <a:pt x="11290" y="1874"/>
                  </a:lnTo>
                  <a:lnTo>
                    <a:pt x="10828" y="2190"/>
                  </a:lnTo>
                  <a:lnTo>
                    <a:pt x="10560" y="2385"/>
                  </a:lnTo>
                  <a:lnTo>
                    <a:pt x="10414" y="2506"/>
                  </a:lnTo>
                  <a:lnTo>
                    <a:pt x="10293" y="2628"/>
                  </a:lnTo>
                  <a:lnTo>
                    <a:pt x="10098" y="2506"/>
                  </a:lnTo>
                  <a:lnTo>
                    <a:pt x="9879" y="2409"/>
                  </a:lnTo>
                  <a:lnTo>
                    <a:pt x="9636" y="2336"/>
                  </a:lnTo>
                  <a:lnTo>
                    <a:pt x="9417" y="2312"/>
                  </a:lnTo>
                  <a:lnTo>
                    <a:pt x="9392" y="2287"/>
                  </a:lnTo>
                  <a:lnTo>
                    <a:pt x="9295" y="1995"/>
                  </a:lnTo>
                  <a:lnTo>
                    <a:pt x="9246" y="1703"/>
                  </a:lnTo>
                  <a:lnTo>
                    <a:pt x="9246" y="1679"/>
                  </a:lnTo>
                  <a:lnTo>
                    <a:pt x="9271" y="1630"/>
                  </a:lnTo>
                  <a:lnTo>
                    <a:pt x="9271" y="1606"/>
                  </a:lnTo>
                  <a:lnTo>
                    <a:pt x="9198" y="1484"/>
                  </a:lnTo>
                  <a:lnTo>
                    <a:pt x="9149" y="949"/>
                  </a:lnTo>
                  <a:lnTo>
                    <a:pt x="9125" y="681"/>
                  </a:lnTo>
                  <a:lnTo>
                    <a:pt x="9052" y="438"/>
                  </a:lnTo>
                  <a:lnTo>
                    <a:pt x="9100" y="389"/>
                  </a:lnTo>
                  <a:lnTo>
                    <a:pt x="9100" y="341"/>
                  </a:lnTo>
                  <a:lnTo>
                    <a:pt x="9125" y="292"/>
                  </a:lnTo>
                  <a:lnTo>
                    <a:pt x="9100" y="243"/>
                  </a:lnTo>
                  <a:lnTo>
                    <a:pt x="9076" y="170"/>
                  </a:lnTo>
                  <a:lnTo>
                    <a:pt x="9052" y="146"/>
                  </a:lnTo>
                  <a:lnTo>
                    <a:pt x="9003" y="97"/>
                  </a:lnTo>
                  <a:lnTo>
                    <a:pt x="8930" y="97"/>
                  </a:lnTo>
                  <a:lnTo>
                    <a:pt x="8614" y="49"/>
                  </a:lnTo>
                  <a:lnTo>
                    <a:pt x="8297" y="49"/>
                  </a:lnTo>
                  <a:lnTo>
                    <a:pt x="7665" y="24"/>
                  </a:lnTo>
                  <a:lnTo>
                    <a:pt x="7348" y="24"/>
                  </a:lnTo>
                  <a:lnTo>
                    <a:pt x="7008" y="0"/>
                  </a:lnTo>
                  <a:close/>
                  <a:moveTo>
                    <a:pt x="17471" y="11655"/>
                  </a:moveTo>
                  <a:lnTo>
                    <a:pt x="17300" y="11704"/>
                  </a:lnTo>
                  <a:lnTo>
                    <a:pt x="16960" y="11801"/>
                  </a:lnTo>
                  <a:lnTo>
                    <a:pt x="16692" y="11923"/>
                  </a:lnTo>
                  <a:lnTo>
                    <a:pt x="16522" y="12045"/>
                  </a:lnTo>
                  <a:lnTo>
                    <a:pt x="16351" y="12191"/>
                  </a:lnTo>
                  <a:lnTo>
                    <a:pt x="16205" y="12385"/>
                  </a:lnTo>
                  <a:lnTo>
                    <a:pt x="16084" y="12556"/>
                  </a:lnTo>
                  <a:lnTo>
                    <a:pt x="15986" y="12750"/>
                  </a:lnTo>
                  <a:lnTo>
                    <a:pt x="15913" y="12969"/>
                  </a:lnTo>
                  <a:lnTo>
                    <a:pt x="15865" y="13188"/>
                  </a:lnTo>
                  <a:lnTo>
                    <a:pt x="15816" y="13407"/>
                  </a:lnTo>
                  <a:lnTo>
                    <a:pt x="15816" y="13602"/>
                  </a:lnTo>
                  <a:lnTo>
                    <a:pt x="15816" y="13797"/>
                  </a:lnTo>
                  <a:lnTo>
                    <a:pt x="15865" y="13991"/>
                  </a:lnTo>
                  <a:lnTo>
                    <a:pt x="15913" y="14186"/>
                  </a:lnTo>
                  <a:lnTo>
                    <a:pt x="16011" y="14381"/>
                  </a:lnTo>
                  <a:lnTo>
                    <a:pt x="16108" y="14551"/>
                  </a:lnTo>
                  <a:lnTo>
                    <a:pt x="16230" y="14721"/>
                  </a:lnTo>
                  <a:lnTo>
                    <a:pt x="16351" y="14892"/>
                  </a:lnTo>
                  <a:lnTo>
                    <a:pt x="16497" y="15038"/>
                  </a:lnTo>
                  <a:lnTo>
                    <a:pt x="16668" y="15159"/>
                  </a:lnTo>
                  <a:lnTo>
                    <a:pt x="16838" y="15257"/>
                  </a:lnTo>
                  <a:lnTo>
                    <a:pt x="17008" y="15354"/>
                  </a:lnTo>
                  <a:lnTo>
                    <a:pt x="17203" y="15427"/>
                  </a:lnTo>
                  <a:lnTo>
                    <a:pt x="17398" y="15476"/>
                  </a:lnTo>
                  <a:lnTo>
                    <a:pt x="17787" y="15476"/>
                  </a:lnTo>
                  <a:lnTo>
                    <a:pt x="17957" y="15427"/>
                  </a:lnTo>
                  <a:lnTo>
                    <a:pt x="18128" y="15403"/>
                  </a:lnTo>
                  <a:lnTo>
                    <a:pt x="18420" y="15257"/>
                  </a:lnTo>
                  <a:lnTo>
                    <a:pt x="18712" y="15086"/>
                  </a:lnTo>
                  <a:lnTo>
                    <a:pt x="18955" y="14867"/>
                  </a:lnTo>
                  <a:lnTo>
                    <a:pt x="19174" y="14600"/>
                  </a:lnTo>
                  <a:lnTo>
                    <a:pt x="19369" y="14308"/>
                  </a:lnTo>
                  <a:lnTo>
                    <a:pt x="19515" y="14016"/>
                  </a:lnTo>
                  <a:lnTo>
                    <a:pt x="19612" y="13699"/>
                  </a:lnTo>
                  <a:lnTo>
                    <a:pt x="19636" y="13505"/>
                  </a:lnTo>
                  <a:lnTo>
                    <a:pt x="19661" y="13286"/>
                  </a:lnTo>
                  <a:lnTo>
                    <a:pt x="19636" y="13115"/>
                  </a:lnTo>
                  <a:lnTo>
                    <a:pt x="19588" y="12921"/>
                  </a:lnTo>
                  <a:lnTo>
                    <a:pt x="19539" y="12775"/>
                  </a:lnTo>
                  <a:lnTo>
                    <a:pt x="19466" y="12604"/>
                  </a:lnTo>
                  <a:lnTo>
                    <a:pt x="19344" y="12458"/>
                  </a:lnTo>
                  <a:lnTo>
                    <a:pt x="19247" y="12337"/>
                  </a:lnTo>
                  <a:lnTo>
                    <a:pt x="19101" y="12215"/>
                  </a:lnTo>
                  <a:lnTo>
                    <a:pt x="18979" y="12093"/>
                  </a:lnTo>
                  <a:lnTo>
                    <a:pt x="18809" y="11996"/>
                  </a:lnTo>
                  <a:lnTo>
                    <a:pt x="18639" y="11923"/>
                  </a:lnTo>
                  <a:lnTo>
                    <a:pt x="18468" y="11850"/>
                  </a:lnTo>
                  <a:lnTo>
                    <a:pt x="18298" y="11801"/>
                  </a:lnTo>
                  <a:lnTo>
                    <a:pt x="18103" y="11753"/>
                  </a:lnTo>
                  <a:lnTo>
                    <a:pt x="17933" y="11728"/>
                  </a:lnTo>
                  <a:lnTo>
                    <a:pt x="17787" y="11680"/>
                  </a:lnTo>
                  <a:lnTo>
                    <a:pt x="17617" y="11655"/>
                  </a:lnTo>
                  <a:close/>
                  <a:moveTo>
                    <a:pt x="17957" y="9417"/>
                  </a:moveTo>
                  <a:lnTo>
                    <a:pt x="17860" y="9490"/>
                  </a:lnTo>
                  <a:lnTo>
                    <a:pt x="17860" y="9514"/>
                  </a:lnTo>
                  <a:lnTo>
                    <a:pt x="17811" y="9587"/>
                  </a:lnTo>
                  <a:lnTo>
                    <a:pt x="17836" y="9660"/>
                  </a:lnTo>
                  <a:lnTo>
                    <a:pt x="17884" y="9709"/>
                  </a:lnTo>
                  <a:lnTo>
                    <a:pt x="17811" y="9757"/>
                  </a:lnTo>
                  <a:lnTo>
                    <a:pt x="17763" y="9782"/>
                  </a:lnTo>
                  <a:lnTo>
                    <a:pt x="17738" y="9830"/>
                  </a:lnTo>
                  <a:lnTo>
                    <a:pt x="17738" y="9879"/>
                  </a:lnTo>
                  <a:lnTo>
                    <a:pt x="17738" y="9928"/>
                  </a:lnTo>
                  <a:lnTo>
                    <a:pt x="17787" y="10001"/>
                  </a:lnTo>
                  <a:lnTo>
                    <a:pt x="17836" y="10049"/>
                  </a:lnTo>
                  <a:lnTo>
                    <a:pt x="17884" y="10098"/>
                  </a:lnTo>
                  <a:lnTo>
                    <a:pt x="17957" y="10122"/>
                  </a:lnTo>
                  <a:lnTo>
                    <a:pt x="17933" y="10147"/>
                  </a:lnTo>
                  <a:lnTo>
                    <a:pt x="17884" y="10195"/>
                  </a:lnTo>
                  <a:lnTo>
                    <a:pt x="17860" y="10244"/>
                  </a:lnTo>
                  <a:lnTo>
                    <a:pt x="17884" y="10317"/>
                  </a:lnTo>
                  <a:lnTo>
                    <a:pt x="17933" y="10414"/>
                  </a:lnTo>
                  <a:lnTo>
                    <a:pt x="18006" y="10487"/>
                  </a:lnTo>
                  <a:lnTo>
                    <a:pt x="18103" y="10512"/>
                  </a:lnTo>
                  <a:lnTo>
                    <a:pt x="18176" y="10536"/>
                  </a:lnTo>
                  <a:lnTo>
                    <a:pt x="18444" y="10585"/>
                  </a:lnTo>
                  <a:lnTo>
                    <a:pt x="18590" y="10609"/>
                  </a:lnTo>
                  <a:lnTo>
                    <a:pt x="18639" y="10633"/>
                  </a:lnTo>
                  <a:lnTo>
                    <a:pt x="18687" y="10609"/>
                  </a:lnTo>
                  <a:lnTo>
                    <a:pt x="18760" y="10682"/>
                  </a:lnTo>
                  <a:lnTo>
                    <a:pt x="18858" y="10731"/>
                  </a:lnTo>
                  <a:lnTo>
                    <a:pt x="18906" y="10731"/>
                  </a:lnTo>
                  <a:lnTo>
                    <a:pt x="19174" y="10828"/>
                  </a:lnTo>
                  <a:lnTo>
                    <a:pt x="19296" y="10877"/>
                  </a:lnTo>
                  <a:lnTo>
                    <a:pt x="19393" y="10950"/>
                  </a:lnTo>
                  <a:lnTo>
                    <a:pt x="19466" y="10998"/>
                  </a:lnTo>
                  <a:lnTo>
                    <a:pt x="19539" y="11023"/>
                  </a:lnTo>
                  <a:lnTo>
                    <a:pt x="19612" y="10998"/>
                  </a:lnTo>
                  <a:lnTo>
                    <a:pt x="19661" y="10974"/>
                  </a:lnTo>
                  <a:lnTo>
                    <a:pt x="19709" y="10950"/>
                  </a:lnTo>
                  <a:lnTo>
                    <a:pt x="19734" y="10901"/>
                  </a:lnTo>
                  <a:lnTo>
                    <a:pt x="19904" y="10779"/>
                  </a:lnTo>
                  <a:lnTo>
                    <a:pt x="19977" y="10706"/>
                  </a:lnTo>
                  <a:lnTo>
                    <a:pt x="20074" y="10658"/>
                  </a:lnTo>
                  <a:lnTo>
                    <a:pt x="20293" y="10487"/>
                  </a:lnTo>
                  <a:lnTo>
                    <a:pt x="20537" y="10366"/>
                  </a:lnTo>
                  <a:lnTo>
                    <a:pt x="20561" y="10341"/>
                  </a:lnTo>
                  <a:lnTo>
                    <a:pt x="20707" y="10463"/>
                  </a:lnTo>
                  <a:lnTo>
                    <a:pt x="20877" y="10609"/>
                  </a:lnTo>
                  <a:lnTo>
                    <a:pt x="21096" y="10828"/>
                  </a:lnTo>
                  <a:lnTo>
                    <a:pt x="21096" y="10828"/>
                  </a:lnTo>
                  <a:lnTo>
                    <a:pt x="21023" y="10779"/>
                  </a:lnTo>
                  <a:lnTo>
                    <a:pt x="20877" y="10682"/>
                  </a:lnTo>
                  <a:lnTo>
                    <a:pt x="20804" y="10658"/>
                  </a:lnTo>
                  <a:lnTo>
                    <a:pt x="20707" y="10633"/>
                  </a:lnTo>
                  <a:lnTo>
                    <a:pt x="20683" y="10633"/>
                  </a:lnTo>
                  <a:lnTo>
                    <a:pt x="20610" y="10658"/>
                  </a:lnTo>
                  <a:lnTo>
                    <a:pt x="20561" y="10731"/>
                  </a:lnTo>
                  <a:lnTo>
                    <a:pt x="20537" y="10779"/>
                  </a:lnTo>
                  <a:lnTo>
                    <a:pt x="20561" y="10852"/>
                  </a:lnTo>
                  <a:lnTo>
                    <a:pt x="20610" y="10925"/>
                  </a:lnTo>
                  <a:lnTo>
                    <a:pt x="20537" y="10974"/>
                  </a:lnTo>
                  <a:lnTo>
                    <a:pt x="20488" y="11023"/>
                  </a:lnTo>
                  <a:lnTo>
                    <a:pt x="20488" y="11096"/>
                  </a:lnTo>
                  <a:lnTo>
                    <a:pt x="20561" y="11266"/>
                  </a:lnTo>
                  <a:lnTo>
                    <a:pt x="20634" y="11436"/>
                  </a:lnTo>
                  <a:lnTo>
                    <a:pt x="20756" y="11582"/>
                  </a:lnTo>
                  <a:lnTo>
                    <a:pt x="20707" y="11534"/>
                  </a:lnTo>
                  <a:lnTo>
                    <a:pt x="20610" y="11412"/>
                  </a:lnTo>
                  <a:lnTo>
                    <a:pt x="20561" y="11315"/>
                  </a:lnTo>
                  <a:lnTo>
                    <a:pt x="20537" y="11266"/>
                  </a:lnTo>
                  <a:lnTo>
                    <a:pt x="20488" y="11242"/>
                  </a:lnTo>
                  <a:lnTo>
                    <a:pt x="20439" y="11217"/>
                  </a:lnTo>
                  <a:lnTo>
                    <a:pt x="20342" y="11217"/>
                  </a:lnTo>
                  <a:lnTo>
                    <a:pt x="20293" y="11242"/>
                  </a:lnTo>
                  <a:lnTo>
                    <a:pt x="20269" y="11290"/>
                  </a:lnTo>
                  <a:lnTo>
                    <a:pt x="20245" y="11339"/>
                  </a:lnTo>
                  <a:lnTo>
                    <a:pt x="20245" y="11436"/>
                  </a:lnTo>
                  <a:lnTo>
                    <a:pt x="20245" y="11509"/>
                  </a:lnTo>
                  <a:lnTo>
                    <a:pt x="20318" y="11680"/>
                  </a:lnTo>
                  <a:lnTo>
                    <a:pt x="20537" y="12020"/>
                  </a:lnTo>
                  <a:lnTo>
                    <a:pt x="20585" y="12069"/>
                  </a:lnTo>
                  <a:lnTo>
                    <a:pt x="20658" y="12093"/>
                  </a:lnTo>
                  <a:lnTo>
                    <a:pt x="20707" y="12239"/>
                  </a:lnTo>
                  <a:lnTo>
                    <a:pt x="20731" y="12385"/>
                  </a:lnTo>
                  <a:lnTo>
                    <a:pt x="20756" y="12556"/>
                  </a:lnTo>
                  <a:lnTo>
                    <a:pt x="20756" y="12677"/>
                  </a:lnTo>
                  <a:lnTo>
                    <a:pt x="20780" y="12799"/>
                  </a:lnTo>
                  <a:lnTo>
                    <a:pt x="20804" y="12872"/>
                  </a:lnTo>
                  <a:lnTo>
                    <a:pt x="20853" y="12921"/>
                  </a:lnTo>
                  <a:lnTo>
                    <a:pt x="20926" y="12945"/>
                  </a:lnTo>
                  <a:lnTo>
                    <a:pt x="21023" y="12945"/>
                  </a:lnTo>
                  <a:lnTo>
                    <a:pt x="21218" y="12994"/>
                  </a:lnTo>
                  <a:lnTo>
                    <a:pt x="21413" y="13018"/>
                  </a:lnTo>
                  <a:lnTo>
                    <a:pt x="21534" y="13042"/>
                  </a:lnTo>
                  <a:lnTo>
                    <a:pt x="21705" y="13067"/>
                  </a:lnTo>
                  <a:lnTo>
                    <a:pt x="21899" y="13091"/>
                  </a:lnTo>
                  <a:lnTo>
                    <a:pt x="21997" y="13115"/>
                  </a:lnTo>
                  <a:lnTo>
                    <a:pt x="22070" y="13164"/>
                  </a:lnTo>
                  <a:lnTo>
                    <a:pt x="22070" y="13359"/>
                  </a:lnTo>
                  <a:lnTo>
                    <a:pt x="22070" y="13578"/>
                  </a:lnTo>
                  <a:lnTo>
                    <a:pt x="22070" y="13699"/>
                  </a:lnTo>
                  <a:lnTo>
                    <a:pt x="22045" y="13675"/>
                  </a:lnTo>
                  <a:lnTo>
                    <a:pt x="21997" y="13626"/>
                  </a:lnTo>
                  <a:lnTo>
                    <a:pt x="21924" y="13602"/>
                  </a:lnTo>
                  <a:lnTo>
                    <a:pt x="21851" y="13626"/>
                  </a:lnTo>
                  <a:lnTo>
                    <a:pt x="21802" y="13675"/>
                  </a:lnTo>
                  <a:lnTo>
                    <a:pt x="21778" y="13724"/>
                  </a:lnTo>
                  <a:lnTo>
                    <a:pt x="21729" y="13651"/>
                  </a:lnTo>
                  <a:lnTo>
                    <a:pt x="21680" y="13602"/>
                  </a:lnTo>
                  <a:lnTo>
                    <a:pt x="21656" y="13602"/>
                  </a:lnTo>
                  <a:lnTo>
                    <a:pt x="21607" y="13578"/>
                  </a:lnTo>
                  <a:lnTo>
                    <a:pt x="21534" y="13602"/>
                  </a:lnTo>
                  <a:lnTo>
                    <a:pt x="21486" y="13651"/>
                  </a:lnTo>
                  <a:lnTo>
                    <a:pt x="21437" y="13699"/>
                  </a:lnTo>
                  <a:lnTo>
                    <a:pt x="21388" y="13894"/>
                  </a:lnTo>
                  <a:lnTo>
                    <a:pt x="21364" y="13991"/>
                  </a:lnTo>
                  <a:lnTo>
                    <a:pt x="21315" y="14137"/>
                  </a:lnTo>
                  <a:lnTo>
                    <a:pt x="21315" y="14089"/>
                  </a:lnTo>
                  <a:lnTo>
                    <a:pt x="21315" y="13918"/>
                  </a:lnTo>
                  <a:lnTo>
                    <a:pt x="21291" y="13772"/>
                  </a:lnTo>
                  <a:lnTo>
                    <a:pt x="21267" y="13724"/>
                  </a:lnTo>
                  <a:lnTo>
                    <a:pt x="21242" y="13699"/>
                  </a:lnTo>
                  <a:lnTo>
                    <a:pt x="21194" y="13675"/>
                  </a:lnTo>
                  <a:lnTo>
                    <a:pt x="21145" y="13651"/>
                  </a:lnTo>
                  <a:lnTo>
                    <a:pt x="21072" y="13675"/>
                  </a:lnTo>
                  <a:lnTo>
                    <a:pt x="21023" y="13724"/>
                  </a:lnTo>
                  <a:lnTo>
                    <a:pt x="20999" y="13772"/>
                  </a:lnTo>
                  <a:lnTo>
                    <a:pt x="20975" y="13845"/>
                  </a:lnTo>
                  <a:lnTo>
                    <a:pt x="20926" y="13967"/>
                  </a:lnTo>
                  <a:lnTo>
                    <a:pt x="20926" y="14016"/>
                  </a:lnTo>
                  <a:lnTo>
                    <a:pt x="20829" y="14381"/>
                  </a:lnTo>
                  <a:lnTo>
                    <a:pt x="20829" y="14454"/>
                  </a:lnTo>
                  <a:lnTo>
                    <a:pt x="20756" y="14600"/>
                  </a:lnTo>
                  <a:lnTo>
                    <a:pt x="20707" y="14721"/>
                  </a:lnTo>
                  <a:lnTo>
                    <a:pt x="20610" y="14867"/>
                  </a:lnTo>
                  <a:lnTo>
                    <a:pt x="20512" y="14989"/>
                  </a:lnTo>
                  <a:lnTo>
                    <a:pt x="20488" y="15038"/>
                  </a:lnTo>
                  <a:lnTo>
                    <a:pt x="20439" y="15086"/>
                  </a:lnTo>
                  <a:lnTo>
                    <a:pt x="20439" y="15135"/>
                  </a:lnTo>
                  <a:lnTo>
                    <a:pt x="20439" y="15184"/>
                  </a:lnTo>
                  <a:lnTo>
                    <a:pt x="20439" y="15257"/>
                  </a:lnTo>
                  <a:lnTo>
                    <a:pt x="20488" y="15305"/>
                  </a:lnTo>
                  <a:lnTo>
                    <a:pt x="20512" y="15330"/>
                  </a:lnTo>
                  <a:lnTo>
                    <a:pt x="20585" y="15354"/>
                  </a:lnTo>
                  <a:lnTo>
                    <a:pt x="20634" y="15378"/>
                  </a:lnTo>
                  <a:lnTo>
                    <a:pt x="20658" y="15378"/>
                  </a:lnTo>
                  <a:lnTo>
                    <a:pt x="20804" y="15548"/>
                  </a:lnTo>
                  <a:lnTo>
                    <a:pt x="20926" y="15694"/>
                  </a:lnTo>
                  <a:lnTo>
                    <a:pt x="21048" y="15889"/>
                  </a:lnTo>
                  <a:lnTo>
                    <a:pt x="21194" y="16108"/>
                  </a:lnTo>
                  <a:lnTo>
                    <a:pt x="21048" y="16254"/>
                  </a:lnTo>
                  <a:lnTo>
                    <a:pt x="20902" y="16424"/>
                  </a:lnTo>
                  <a:lnTo>
                    <a:pt x="20829" y="16473"/>
                  </a:lnTo>
                  <a:lnTo>
                    <a:pt x="20756" y="16424"/>
                  </a:lnTo>
                  <a:lnTo>
                    <a:pt x="20683" y="16400"/>
                  </a:lnTo>
                  <a:lnTo>
                    <a:pt x="20585" y="16424"/>
                  </a:lnTo>
                  <a:lnTo>
                    <a:pt x="20488" y="16473"/>
                  </a:lnTo>
                  <a:lnTo>
                    <a:pt x="20488" y="16376"/>
                  </a:lnTo>
                  <a:lnTo>
                    <a:pt x="20464" y="16303"/>
                  </a:lnTo>
                  <a:lnTo>
                    <a:pt x="20391" y="16230"/>
                  </a:lnTo>
                  <a:lnTo>
                    <a:pt x="20293" y="16205"/>
                  </a:lnTo>
                  <a:lnTo>
                    <a:pt x="20220" y="16230"/>
                  </a:lnTo>
                  <a:lnTo>
                    <a:pt x="20220" y="16157"/>
                  </a:lnTo>
                  <a:lnTo>
                    <a:pt x="20220" y="16108"/>
                  </a:lnTo>
                  <a:lnTo>
                    <a:pt x="20196" y="16035"/>
                  </a:lnTo>
                  <a:lnTo>
                    <a:pt x="20172" y="16011"/>
                  </a:lnTo>
                  <a:lnTo>
                    <a:pt x="20123" y="15986"/>
                  </a:lnTo>
                  <a:lnTo>
                    <a:pt x="20074" y="15962"/>
                  </a:lnTo>
                  <a:lnTo>
                    <a:pt x="20001" y="15986"/>
                  </a:lnTo>
                  <a:lnTo>
                    <a:pt x="19928" y="16011"/>
                  </a:lnTo>
                  <a:lnTo>
                    <a:pt x="19831" y="16059"/>
                  </a:lnTo>
                  <a:lnTo>
                    <a:pt x="19636" y="16181"/>
                  </a:lnTo>
                  <a:lnTo>
                    <a:pt x="19588" y="16230"/>
                  </a:lnTo>
                  <a:lnTo>
                    <a:pt x="19466" y="16205"/>
                  </a:lnTo>
                  <a:lnTo>
                    <a:pt x="19417" y="16205"/>
                  </a:lnTo>
                  <a:lnTo>
                    <a:pt x="19369" y="16230"/>
                  </a:lnTo>
                  <a:lnTo>
                    <a:pt x="19271" y="16254"/>
                  </a:lnTo>
                  <a:lnTo>
                    <a:pt x="19198" y="16303"/>
                  </a:lnTo>
                  <a:lnTo>
                    <a:pt x="19077" y="16376"/>
                  </a:lnTo>
                  <a:lnTo>
                    <a:pt x="18979" y="16400"/>
                  </a:lnTo>
                  <a:lnTo>
                    <a:pt x="18882" y="16424"/>
                  </a:lnTo>
                  <a:lnTo>
                    <a:pt x="18785" y="16473"/>
                  </a:lnTo>
                  <a:lnTo>
                    <a:pt x="18687" y="16497"/>
                  </a:lnTo>
                  <a:lnTo>
                    <a:pt x="18614" y="16546"/>
                  </a:lnTo>
                  <a:lnTo>
                    <a:pt x="18517" y="16595"/>
                  </a:lnTo>
                  <a:lnTo>
                    <a:pt x="18444" y="16619"/>
                  </a:lnTo>
                  <a:lnTo>
                    <a:pt x="18371" y="16668"/>
                  </a:lnTo>
                  <a:lnTo>
                    <a:pt x="18274" y="16692"/>
                  </a:lnTo>
                  <a:lnTo>
                    <a:pt x="18176" y="16716"/>
                  </a:lnTo>
                  <a:lnTo>
                    <a:pt x="18079" y="16765"/>
                  </a:lnTo>
                  <a:lnTo>
                    <a:pt x="18055" y="16814"/>
                  </a:lnTo>
                  <a:lnTo>
                    <a:pt x="18030" y="16838"/>
                  </a:lnTo>
                  <a:lnTo>
                    <a:pt x="18030" y="16911"/>
                  </a:lnTo>
                  <a:lnTo>
                    <a:pt x="18055" y="16960"/>
                  </a:lnTo>
                  <a:lnTo>
                    <a:pt x="18079" y="17008"/>
                  </a:lnTo>
                  <a:lnTo>
                    <a:pt x="18152" y="17057"/>
                  </a:lnTo>
                  <a:lnTo>
                    <a:pt x="18103" y="17106"/>
                  </a:lnTo>
                  <a:lnTo>
                    <a:pt x="18079" y="17154"/>
                  </a:lnTo>
                  <a:lnTo>
                    <a:pt x="18055" y="17203"/>
                  </a:lnTo>
                  <a:lnTo>
                    <a:pt x="18079" y="17252"/>
                  </a:lnTo>
                  <a:lnTo>
                    <a:pt x="18103" y="17300"/>
                  </a:lnTo>
                  <a:lnTo>
                    <a:pt x="18152" y="17349"/>
                  </a:lnTo>
                  <a:lnTo>
                    <a:pt x="18225" y="17373"/>
                  </a:lnTo>
                  <a:lnTo>
                    <a:pt x="18201" y="17373"/>
                  </a:lnTo>
                  <a:lnTo>
                    <a:pt x="18103" y="17398"/>
                  </a:lnTo>
                  <a:lnTo>
                    <a:pt x="18055" y="17446"/>
                  </a:lnTo>
                  <a:lnTo>
                    <a:pt x="18006" y="17519"/>
                  </a:lnTo>
                  <a:lnTo>
                    <a:pt x="18030" y="17592"/>
                  </a:lnTo>
                  <a:lnTo>
                    <a:pt x="18055" y="17641"/>
                  </a:lnTo>
                  <a:lnTo>
                    <a:pt x="18128" y="17690"/>
                  </a:lnTo>
                  <a:lnTo>
                    <a:pt x="18225" y="17714"/>
                  </a:lnTo>
                  <a:lnTo>
                    <a:pt x="17909" y="17738"/>
                  </a:lnTo>
                  <a:lnTo>
                    <a:pt x="17519" y="17738"/>
                  </a:lnTo>
                  <a:lnTo>
                    <a:pt x="17495" y="17568"/>
                  </a:lnTo>
                  <a:lnTo>
                    <a:pt x="17471" y="17398"/>
                  </a:lnTo>
                  <a:lnTo>
                    <a:pt x="17446" y="17300"/>
                  </a:lnTo>
                  <a:lnTo>
                    <a:pt x="17446" y="17203"/>
                  </a:lnTo>
                  <a:lnTo>
                    <a:pt x="17422" y="16984"/>
                  </a:lnTo>
                  <a:lnTo>
                    <a:pt x="17373" y="16765"/>
                  </a:lnTo>
                  <a:lnTo>
                    <a:pt x="17325" y="16668"/>
                  </a:lnTo>
                  <a:lnTo>
                    <a:pt x="17276" y="16595"/>
                  </a:lnTo>
                  <a:lnTo>
                    <a:pt x="17203" y="16522"/>
                  </a:lnTo>
                  <a:lnTo>
                    <a:pt x="17106" y="16473"/>
                  </a:lnTo>
                  <a:lnTo>
                    <a:pt x="17057" y="16449"/>
                  </a:lnTo>
                  <a:lnTo>
                    <a:pt x="17008" y="16449"/>
                  </a:lnTo>
                  <a:lnTo>
                    <a:pt x="16862" y="16424"/>
                  </a:lnTo>
                  <a:lnTo>
                    <a:pt x="16789" y="16400"/>
                  </a:lnTo>
                  <a:lnTo>
                    <a:pt x="16643" y="16327"/>
                  </a:lnTo>
                  <a:lnTo>
                    <a:pt x="16449" y="16254"/>
                  </a:lnTo>
                  <a:lnTo>
                    <a:pt x="16376" y="16181"/>
                  </a:lnTo>
                  <a:lnTo>
                    <a:pt x="16278" y="16157"/>
                  </a:lnTo>
                  <a:lnTo>
                    <a:pt x="16181" y="16181"/>
                  </a:lnTo>
                  <a:lnTo>
                    <a:pt x="16157" y="16181"/>
                  </a:lnTo>
                  <a:lnTo>
                    <a:pt x="16035" y="16132"/>
                  </a:lnTo>
                  <a:lnTo>
                    <a:pt x="16011" y="16108"/>
                  </a:lnTo>
                  <a:lnTo>
                    <a:pt x="15913" y="16059"/>
                  </a:lnTo>
                  <a:lnTo>
                    <a:pt x="15792" y="16035"/>
                  </a:lnTo>
                  <a:lnTo>
                    <a:pt x="15694" y="16059"/>
                  </a:lnTo>
                  <a:lnTo>
                    <a:pt x="15646" y="16132"/>
                  </a:lnTo>
                  <a:lnTo>
                    <a:pt x="15621" y="16205"/>
                  </a:lnTo>
                  <a:lnTo>
                    <a:pt x="15646" y="16303"/>
                  </a:lnTo>
                  <a:lnTo>
                    <a:pt x="15646" y="16303"/>
                  </a:lnTo>
                  <a:lnTo>
                    <a:pt x="15597" y="16278"/>
                  </a:lnTo>
                  <a:lnTo>
                    <a:pt x="15500" y="16205"/>
                  </a:lnTo>
                  <a:lnTo>
                    <a:pt x="15402" y="16157"/>
                  </a:lnTo>
                  <a:lnTo>
                    <a:pt x="15354" y="16157"/>
                  </a:lnTo>
                  <a:lnTo>
                    <a:pt x="15305" y="16181"/>
                  </a:lnTo>
                  <a:lnTo>
                    <a:pt x="15256" y="16205"/>
                  </a:lnTo>
                  <a:lnTo>
                    <a:pt x="15232" y="16230"/>
                  </a:lnTo>
                  <a:lnTo>
                    <a:pt x="15208" y="16278"/>
                  </a:lnTo>
                  <a:lnTo>
                    <a:pt x="15232" y="16400"/>
                  </a:lnTo>
                  <a:lnTo>
                    <a:pt x="15281" y="16497"/>
                  </a:lnTo>
                  <a:lnTo>
                    <a:pt x="15232" y="16497"/>
                  </a:lnTo>
                  <a:lnTo>
                    <a:pt x="15183" y="16473"/>
                  </a:lnTo>
                  <a:lnTo>
                    <a:pt x="15135" y="16449"/>
                  </a:lnTo>
                  <a:lnTo>
                    <a:pt x="15062" y="16473"/>
                  </a:lnTo>
                  <a:lnTo>
                    <a:pt x="15038" y="16546"/>
                  </a:lnTo>
                  <a:lnTo>
                    <a:pt x="15013" y="16570"/>
                  </a:lnTo>
                  <a:lnTo>
                    <a:pt x="15013" y="16643"/>
                  </a:lnTo>
                  <a:lnTo>
                    <a:pt x="14916" y="16570"/>
                  </a:lnTo>
                  <a:lnTo>
                    <a:pt x="14770" y="16424"/>
                  </a:lnTo>
                  <a:lnTo>
                    <a:pt x="14624" y="16254"/>
                  </a:lnTo>
                  <a:lnTo>
                    <a:pt x="14721" y="16132"/>
                  </a:lnTo>
                  <a:lnTo>
                    <a:pt x="14794" y="15986"/>
                  </a:lnTo>
                  <a:lnTo>
                    <a:pt x="14892" y="15865"/>
                  </a:lnTo>
                  <a:lnTo>
                    <a:pt x="15062" y="15621"/>
                  </a:lnTo>
                  <a:lnTo>
                    <a:pt x="15305" y="15305"/>
                  </a:lnTo>
                  <a:lnTo>
                    <a:pt x="15378" y="15232"/>
                  </a:lnTo>
                  <a:lnTo>
                    <a:pt x="15402" y="15159"/>
                  </a:lnTo>
                  <a:lnTo>
                    <a:pt x="15402" y="15062"/>
                  </a:lnTo>
                  <a:lnTo>
                    <a:pt x="15329" y="14965"/>
                  </a:lnTo>
                  <a:lnTo>
                    <a:pt x="15183" y="14819"/>
                  </a:lnTo>
                  <a:lnTo>
                    <a:pt x="15086" y="14673"/>
                  </a:lnTo>
                  <a:lnTo>
                    <a:pt x="15038" y="14624"/>
                  </a:lnTo>
                  <a:lnTo>
                    <a:pt x="15013" y="14575"/>
                  </a:lnTo>
                  <a:lnTo>
                    <a:pt x="15013" y="14551"/>
                  </a:lnTo>
                  <a:lnTo>
                    <a:pt x="14989" y="14454"/>
                  </a:lnTo>
                  <a:lnTo>
                    <a:pt x="14940" y="14405"/>
                  </a:lnTo>
                  <a:lnTo>
                    <a:pt x="14892" y="14356"/>
                  </a:lnTo>
                  <a:lnTo>
                    <a:pt x="14794" y="14332"/>
                  </a:lnTo>
                  <a:lnTo>
                    <a:pt x="14478" y="14308"/>
                  </a:lnTo>
                  <a:lnTo>
                    <a:pt x="14113" y="14283"/>
                  </a:lnTo>
                  <a:lnTo>
                    <a:pt x="13748" y="14210"/>
                  </a:lnTo>
                  <a:lnTo>
                    <a:pt x="13724" y="14089"/>
                  </a:lnTo>
                  <a:lnTo>
                    <a:pt x="13724" y="14016"/>
                  </a:lnTo>
                  <a:lnTo>
                    <a:pt x="13699" y="13821"/>
                  </a:lnTo>
                  <a:lnTo>
                    <a:pt x="13724" y="13602"/>
                  </a:lnTo>
                  <a:lnTo>
                    <a:pt x="13724" y="13456"/>
                  </a:lnTo>
                  <a:lnTo>
                    <a:pt x="13748" y="13505"/>
                  </a:lnTo>
                  <a:lnTo>
                    <a:pt x="13821" y="13529"/>
                  </a:lnTo>
                  <a:lnTo>
                    <a:pt x="13894" y="13553"/>
                  </a:lnTo>
                  <a:lnTo>
                    <a:pt x="13943" y="13553"/>
                  </a:lnTo>
                  <a:lnTo>
                    <a:pt x="13991" y="13529"/>
                  </a:lnTo>
                  <a:lnTo>
                    <a:pt x="14016" y="13505"/>
                  </a:lnTo>
                  <a:lnTo>
                    <a:pt x="14089" y="13432"/>
                  </a:lnTo>
                  <a:lnTo>
                    <a:pt x="14137" y="13480"/>
                  </a:lnTo>
                  <a:lnTo>
                    <a:pt x="14186" y="13505"/>
                  </a:lnTo>
                  <a:lnTo>
                    <a:pt x="14235" y="13529"/>
                  </a:lnTo>
                  <a:lnTo>
                    <a:pt x="14308" y="13505"/>
                  </a:lnTo>
                  <a:lnTo>
                    <a:pt x="14381" y="13480"/>
                  </a:lnTo>
                  <a:lnTo>
                    <a:pt x="14429" y="13407"/>
                  </a:lnTo>
                  <a:lnTo>
                    <a:pt x="14502" y="13456"/>
                  </a:lnTo>
                  <a:lnTo>
                    <a:pt x="14575" y="13480"/>
                  </a:lnTo>
                  <a:lnTo>
                    <a:pt x="14624" y="13480"/>
                  </a:lnTo>
                  <a:lnTo>
                    <a:pt x="14673" y="13456"/>
                  </a:lnTo>
                  <a:lnTo>
                    <a:pt x="14721" y="13432"/>
                  </a:lnTo>
                  <a:lnTo>
                    <a:pt x="14746" y="13383"/>
                  </a:lnTo>
                  <a:lnTo>
                    <a:pt x="14770" y="13261"/>
                  </a:lnTo>
                  <a:lnTo>
                    <a:pt x="14794" y="13164"/>
                  </a:lnTo>
                  <a:lnTo>
                    <a:pt x="14819" y="13115"/>
                  </a:lnTo>
                  <a:lnTo>
                    <a:pt x="14819" y="13042"/>
                  </a:lnTo>
                  <a:lnTo>
                    <a:pt x="14843" y="12969"/>
                  </a:lnTo>
                  <a:lnTo>
                    <a:pt x="14916" y="12945"/>
                  </a:lnTo>
                  <a:lnTo>
                    <a:pt x="14965" y="12921"/>
                  </a:lnTo>
                  <a:lnTo>
                    <a:pt x="14989" y="12872"/>
                  </a:lnTo>
                  <a:lnTo>
                    <a:pt x="15013" y="12799"/>
                  </a:lnTo>
                  <a:lnTo>
                    <a:pt x="15038" y="12750"/>
                  </a:lnTo>
                  <a:lnTo>
                    <a:pt x="15038" y="12702"/>
                  </a:lnTo>
                  <a:lnTo>
                    <a:pt x="15062" y="12580"/>
                  </a:lnTo>
                  <a:lnTo>
                    <a:pt x="15086" y="12458"/>
                  </a:lnTo>
                  <a:lnTo>
                    <a:pt x="15159" y="12239"/>
                  </a:lnTo>
                  <a:lnTo>
                    <a:pt x="15232" y="12093"/>
                  </a:lnTo>
                  <a:lnTo>
                    <a:pt x="15281" y="12020"/>
                  </a:lnTo>
                  <a:lnTo>
                    <a:pt x="15329" y="11923"/>
                  </a:lnTo>
                  <a:lnTo>
                    <a:pt x="15305" y="11826"/>
                  </a:lnTo>
                  <a:lnTo>
                    <a:pt x="15256" y="11728"/>
                  </a:lnTo>
                  <a:lnTo>
                    <a:pt x="15062" y="11534"/>
                  </a:lnTo>
                  <a:lnTo>
                    <a:pt x="14867" y="11315"/>
                  </a:lnTo>
                  <a:lnTo>
                    <a:pt x="14575" y="10974"/>
                  </a:lnTo>
                  <a:lnTo>
                    <a:pt x="14697" y="10828"/>
                  </a:lnTo>
                  <a:lnTo>
                    <a:pt x="14819" y="10682"/>
                  </a:lnTo>
                  <a:lnTo>
                    <a:pt x="14867" y="10633"/>
                  </a:lnTo>
                  <a:lnTo>
                    <a:pt x="14892" y="10706"/>
                  </a:lnTo>
                  <a:lnTo>
                    <a:pt x="14940" y="10731"/>
                  </a:lnTo>
                  <a:lnTo>
                    <a:pt x="14989" y="10779"/>
                  </a:lnTo>
                  <a:lnTo>
                    <a:pt x="15111" y="10779"/>
                  </a:lnTo>
                  <a:lnTo>
                    <a:pt x="15111" y="10828"/>
                  </a:lnTo>
                  <a:lnTo>
                    <a:pt x="15159" y="10877"/>
                  </a:lnTo>
                  <a:lnTo>
                    <a:pt x="15232" y="10925"/>
                  </a:lnTo>
                  <a:lnTo>
                    <a:pt x="15232" y="11023"/>
                  </a:lnTo>
                  <a:lnTo>
                    <a:pt x="15256" y="11120"/>
                  </a:lnTo>
                  <a:lnTo>
                    <a:pt x="15329" y="11193"/>
                  </a:lnTo>
                  <a:lnTo>
                    <a:pt x="15427" y="11217"/>
                  </a:lnTo>
                  <a:lnTo>
                    <a:pt x="15524" y="11193"/>
                  </a:lnTo>
                  <a:lnTo>
                    <a:pt x="15573" y="11120"/>
                  </a:lnTo>
                  <a:lnTo>
                    <a:pt x="15646" y="11023"/>
                  </a:lnTo>
                  <a:lnTo>
                    <a:pt x="15621" y="11096"/>
                  </a:lnTo>
                  <a:lnTo>
                    <a:pt x="15597" y="11169"/>
                  </a:lnTo>
                  <a:lnTo>
                    <a:pt x="15621" y="11217"/>
                  </a:lnTo>
                  <a:lnTo>
                    <a:pt x="15646" y="11290"/>
                  </a:lnTo>
                  <a:lnTo>
                    <a:pt x="15694" y="11315"/>
                  </a:lnTo>
                  <a:lnTo>
                    <a:pt x="15816" y="11315"/>
                  </a:lnTo>
                  <a:lnTo>
                    <a:pt x="15889" y="11266"/>
                  </a:lnTo>
                  <a:lnTo>
                    <a:pt x="15938" y="11217"/>
                  </a:lnTo>
                  <a:lnTo>
                    <a:pt x="15962" y="11217"/>
                  </a:lnTo>
                  <a:lnTo>
                    <a:pt x="16108" y="11071"/>
                  </a:lnTo>
                  <a:lnTo>
                    <a:pt x="16181" y="11047"/>
                  </a:lnTo>
                  <a:lnTo>
                    <a:pt x="16254" y="10998"/>
                  </a:lnTo>
                  <a:lnTo>
                    <a:pt x="16327" y="10998"/>
                  </a:lnTo>
                  <a:lnTo>
                    <a:pt x="16424" y="10974"/>
                  </a:lnTo>
                  <a:lnTo>
                    <a:pt x="16497" y="10925"/>
                  </a:lnTo>
                  <a:lnTo>
                    <a:pt x="16765" y="10828"/>
                  </a:lnTo>
                  <a:lnTo>
                    <a:pt x="17057" y="10731"/>
                  </a:lnTo>
                  <a:lnTo>
                    <a:pt x="17154" y="10682"/>
                  </a:lnTo>
                  <a:lnTo>
                    <a:pt x="17203" y="10609"/>
                  </a:lnTo>
                  <a:lnTo>
                    <a:pt x="17227" y="10585"/>
                  </a:lnTo>
                  <a:lnTo>
                    <a:pt x="17252" y="10463"/>
                  </a:lnTo>
                  <a:lnTo>
                    <a:pt x="17300" y="10317"/>
                  </a:lnTo>
                  <a:lnTo>
                    <a:pt x="17300" y="10049"/>
                  </a:lnTo>
                  <a:lnTo>
                    <a:pt x="17325" y="9855"/>
                  </a:lnTo>
                  <a:lnTo>
                    <a:pt x="17349" y="9709"/>
                  </a:lnTo>
                  <a:lnTo>
                    <a:pt x="17373" y="9563"/>
                  </a:lnTo>
                  <a:lnTo>
                    <a:pt x="17398" y="9417"/>
                  </a:lnTo>
                  <a:close/>
                  <a:moveTo>
                    <a:pt x="17568" y="8954"/>
                  </a:moveTo>
                  <a:lnTo>
                    <a:pt x="17325" y="8979"/>
                  </a:lnTo>
                  <a:lnTo>
                    <a:pt x="17130" y="9027"/>
                  </a:lnTo>
                  <a:lnTo>
                    <a:pt x="17057" y="9076"/>
                  </a:lnTo>
                  <a:lnTo>
                    <a:pt x="17008" y="9173"/>
                  </a:lnTo>
                  <a:lnTo>
                    <a:pt x="16960" y="9271"/>
                  </a:lnTo>
                  <a:lnTo>
                    <a:pt x="16911" y="9392"/>
                  </a:lnTo>
                  <a:lnTo>
                    <a:pt x="16887" y="9660"/>
                  </a:lnTo>
                  <a:lnTo>
                    <a:pt x="16862" y="9782"/>
                  </a:lnTo>
                  <a:lnTo>
                    <a:pt x="16838" y="9928"/>
                  </a:lnTo>
                  <a:lnTo>
                    <a:pt x="16814" y="10147"/>
                  </a:lnTo>
                  <a:lnTo>
                    <a:pt x="16789" y="10341"/>
                  </a:lnTo>
                  <a:lnTo>
                    <a:pt x="16570" y="10439"/>
                  </a:lnTo>
                  <a:lnTo>
                    <a:pt x="16351" y="10536"/>
                  </a:lnTo>
                  <a:lnTo>
                    <a:pt x="16157" y="10414"/>
                  </a:lnTo>
                  <a:lnTo>
                    <a:pt x="15889" y="10220"/>
                  </a:lnTo>
                  <a:lnTo>
                    <a:pt x="15792" y="10147"/>
                  </a:lnTo>
                  <a:lnTo>
                    <a:pt x="15573" y="10001"/>
                  </a:lnTo>
                  <a:lnTo>
                    <a:pt x="15451" y="9928"/>
                  </a:lnTo>
                  <a:lnTo>
                    <a:pt x="15305" y="9903"/>
                  </a:lnTo>
                  <a:lnTo>
                    <a:pt x="15208" y="9879"/>
                  </a:lnTo>
                  <a:lnTo>
                    <a:pt x="15135" y="9903"/>
                  </a:lnTo>
                  <a:lnTo>
                    <a:pt x="14989" y="9976"/>
                  </a:lnTo>
                  <a:lnTo>
                    <a:pt x="14843" y="10074"/>
                  </a:lnTo>
                  <a:lnTo>
                    <a:pt x="14624" y="10293"/>
                  </a:lnTo>
                  <a:lnTo>
                    <a:pt x="14502" y="10414"/>
                  </a:lnTo>
                  <a:lnTo>
                    <a:pt x="14332" y="10609"/>
                  </a:lnTo>
                  <a:lnTo>
                    <a:pt x="14162" y="10779"/>
                  </a:lnTo>
                  <a:lnTo>
                    <a:pt x="14113" y="10828"/>
                  </a:lnTo>
                  <a:lnTo>
                    <a:pt x="14089" y="10877"/>
                  </a:lnTo>
                  <a:lnTo>
                    <a:pt x="14064" y="10950"/>
                  </a:lnTo>
                  <a:lnTo>
                    <a:pt x="14089" y="11023"/>
                  </a:lnTo>
                  <a:lnTo>
                    <a:pt x="14137" y="11120"/>
                  </a:lnTo>
                  <a:lnTo>
                    <a:pt x="14186" y="11217"/>
                  </a:lnTo>
                  <a:lnTo>
                    <a:pt x="14332" y="11412"/>
                  </a:lnTo>
                  <a:lnTo>
                    <a:pt x="14454" y="11534"/>
                  </a:lnTo>
                  <a:lnTo>
                    <a:pt x="14478" y="11607"/>
                  </a:lnTo>
                  <a:lnTo>
                    <a:pt x="14648" y="11801"/>
                  </a:lnTo>
                  <a:lnTo>
                    <a:pt x="14819" y="11996"/>
                  </a:lnTo>
                  <a:lnTo>
                    <a:pt x="14721" y="12166"/>
                  </a:lnTo>
                  <a:lnTo>
                    <a:pt x="14721" y="12191"/>
                  </a:lnTo>
                  <a:lnTo>
                    <a:pt x="14648" y="12361"/>
                  </a:lnTo>
                  <a:lnTo>
                    <a:pt x="14600" y="12531"/>
                  </a:lnTo>
                  <a:lnTo>
                    <a:pt x="14381" y="12556"/>
                  </a:lnTo>
                  <a:lnTo>
                    <a:pt x="14162" y="12580"/>
                  </a:lnTo>
                  <a:lnTo>
                    <a:pt x="14040" y="12604"/>
                  </a:lnTo>
                  <a:lnTo>
                    <a:pt x="13991" y="12604"/>
                  </a:lnTo>
                  <a:lnTo>
                    <a:pt x="13845" y="12653"/>
                  </a:lnTo>
                  <a:lnTo>
                    <a:pt x="13675" y="12677"/>
                  </a:lnTo>
                  <a:lnTo>
                    <a:pt x="13553" y="12750"/>
                  </a:lnTo>
                  <a:lnTo>
                    <a:pt x="13456" y="12823"/>
                  </a:lnTo>
                  <a:lnTo>
                    <a:pt x="13407" y="12872"/>
                  </a:lnTo>
                  <a:lnTo>
                    <a:pt x="13334" y="12945"/>
                  </a:lnTo>
                  <a:lnTo>
                    <a:pt x="13310" y="13018"/>
                  </a:lnTo>
                  <a:lnTo>
                    <a:pt x="13286" y="13164"/>
                  </a:lnTo>
                  <a:lnTo>
                    <a:pt x="13286" y="13213"/>
                  </a:lnTo>
                  <a:lnTo>
                    <a:pt x="13237" y="13699"/>
                  </a:lnTo>
                  <a:lnTo>
                    <a:pt x="13237" y="13748"/>
                  </a:lnTo>
                  <a:lnTo>
                    <a:pt x="13237" y="13918"/>
                  </a:lnTo>
                  <a:lnTo>
                    <a:pt x="13237" y="14113"/>
                  </a:lnTo>
                  <a:lnTo>
                    <a:pt x="13286" y="14283"/>
                  </a:lnTo>
                  <a:lnTo>
                    <a:pt x="13310" y="14356"/>
                  </a:lnTo>
                  <a:lnTo>
                    <a:pt x="13383" y="14405"/>
                  </a:lnTo>
                  <a:lnTo>
                    <a:pt x="13407" y="14502"/>
                  </a:lnTo>
                  <a:lnTo>
                    <a:pt x="13480" y="14551"/>
                  </a:lnTo>
                  <a:lnTo>
                    <a:pt x="13724" y="14648"/>
                  </a:lnTo>
                  <a:lnTo>
                    <a:pt x="13991" y="14697"/>
                  </a:lnTo>
                  <a:lnTo>
                    <a:pt x="14259" y="14746"/>
                  </a:lnTo>
                  <a:lnTo>
                    <a:pt x="14527" y="14770"/>
                  </a:lnTo>
                  <a:lnTo>
                    <a:pt x="14673" y="14770"/>
                  </a:lnTo>
                  <a:lnTo>
                    <a:pt x="14697" y="14867"/>
                  </a:lnTo>
                  <a:lnTo>
                    <a:pt x="14721" y="14916"/>
                  </a:lnTo>
                  <a:lnTo>
                    <a:pt x="14819" y="15038"/>
                  </a:lnTo>
                  <a:lnTo>
                    <a:pt x="14916" y="15184"/>
                  </a:lnTo>
                  <a:lnTo>
                    <a:pt x="14746" y="15330"/>
                  </a:lnTo>
                  <a:lnTo>
                    <a:pt x="14624" y="15500"/>
                  </a:lnTo>
                  <a:lnTo>
                    <a:pt x="14575" y="15573"/>
                  </a:lnTo>
                  <a:lnTo>
                    <a:pt x="14381" y="15816"/>
                  </a:lnTo>
                  <a:lnTo>
                    <a:pt x="14332" y="15865"/>
                  </a:lnTo>
                  <a:lnTo>
                    <a:pt x="14235" y="15986"/>
                  </a:lnTo>
                  <a:lnTo>
                    <a:pt x="14210" y="16059"/>
                  </a:lnTo>
                  <a:lnTo>
                    <a:pt x="14186" y="16108"/>
                  </a:lnTo>
                  <a:lnTo>
                    <a:pt x="14210" y="16230"/>
                  </a:lnTo>
                  <a:lnTo>
                    <a:pt x="14210" y="16303"/>
                  </a:lnTo>
                  <a:lnTo>
                    <a:pt x="14235" y="16376"/>
                  </a:lnTo>
                  <a:lnTo>
                    <a:pt x="14283" y="16522"/>
                  </a:lnTo>
                  <a:lnTo>
                    <a:pt x="14381" y="16643"/>
                  </a:lnTo>
                  <a:lnTo>
                    <a:pt x="14478" y="16765"/>
                  </a:lnTo>
                  <a:lnTo>
                    <a:pt x="14527" y="16789"/>
                  </a:lnTo>
                  <a:lnTo>
                    <a:pt x="14794" y="17081"/>
                  </a:lnTo>
                  <a:lnTo>
                    <a:pt x="15111" y="17349"/>
                  </a:lnTo>
                  <a:lnTo>
                    <a:pt x="15183" y="17373"/>
                  </a:lnTo>
                  <a:lnTo>
                    <a:pt x="15232" y="17398"/>
                  </a:lnTo>
                  <a:lnTo>
                    <a:pt x="15305" y="17373"/>
                  </a:lnTo>
                  <a:lnTo>
                    <a:pt x="15354" y="17373"/>
                  </a:lnTo>
                  <a:lnTo>
                    <a:pt x="15475" y="17349"/>
                  </a:lnTo>
                  <a:lnTo>
                    <a:pt x="15621" y="17300"/>
                  </a:lnTo>
                  <a:lnTo>
                    <a:pt x="15840" y="17154"/>
                  </a:lnTo>
                  <a:lnTo>
                    <a:pt x="15865" y="17130"/>
                  </a:lnTo>
                  <a:lnTo>
                    <a:pt x="16132" y="16911"/>
                  </a:lnTo>
                  <a:lnTo>
                    <a:pt x="16376" y="16668"/>
                  </a:lnTo>
                  <a:lnTo>
                    <a:pt x="16546" y="16741"/>
                  </a:lnTo>
                  <a:lnTo>
                    <a:pt x="16570" y="16765"/>
                  </a:lnTo>
                  <a:lnTo>
                    <a:pt x="16619" y="16789"/>
                  </a:lnTo>
                  <a:lnTo>
                    <a:pt x="16765" y="16862"/>
                  </a:lnTo>
                  <a:lnTo>
                    <a:pt x="16935" y="16887"/>
                  </a:lnTo>
                  <a:lnTo>
                    <a:pt x="16935" y="16960"/>
                  </a:lnTo>
                  <a:lnTo>
                    <a:pt x="16960" y="17033"/>
                  </a:lnTo>
                  <a:lnTo>
                    <a:pt x="17008" y="17276"/>
                  </a:lnTo>
                  <a:lnTo>
                    <a:pt x="17033" y="17495"/>
                  </a:lnTo>
                  <a:lnTo>
                    <a:pt x="17033" y="17617"/>
                  </a:lnTo>
                  <a:lnTo>
                    <a:pt x="17033" y="17738"/>
                  </a:lnTo>
                  <a:lnTo>
                    <a:pt x="17033" y="17860"/>
                  </a:lnTo>
                  <a:lnTo>
                    <a:pt x="17081" y="17982"/>
                  </a:lnTo>
                  <a:lnTo>
                    <a:pt x="17179" y="18079"/>
                  </a:lnTo>
                  <a:lnTo>
                    <a:pt x="17203" y="18103"/>
                  </a:lnTo>
                  <a:lnTo>
                    <a:pt x="17276" y="18152"/>
                  </a:lnTo>
                  <a:lnTo>
                    <a:pt x="17398" y="18201"/>
                  </a:lnTo>
                  <a:lnTo>
                    <a:pt x="17592" y="18225"/>
                  </a:lnTo>
                  <a:lnTo>
                    <a:pt x="17714" y="18201"/>
                  </a:lnTo>
                  <a:lnTo>
                    <a:pt x="18152" y="18201"/>
                  </a:lnTo>
                  <a:lnTo>
                    <a:pt x="18541" y="18176"/>
                  </a:lnTo>
                  <a:lnTo>
                    <a:pt x="18614" y="18176"/>
                  </a:lnTo>
                  <a:lnTo>
                    <a:pt x="18687" y="18128"/>
                  </a:lnTo>
                  <a:lnTo>
                    <a:pt x="18736" y="18055"/>
                  </a:lnTo>
                  <a:lnTo>
                    <a:pt x="18760" y="17982"/>
                  </a:lnTo>
                  <a:lnTo>
                    <a:pt x="18833" y="17860"/>
                  </a:lnTo>
                  <a:lnTo>
                    <a:pt x="18882" y="17738"/>
                  </a:lnTo>
                  <a:lnTo>
                    <a:pt x="18931" y="17471"/>
                  </a:lnTo>
                  <a:lnTo>
                    <a:pt x="18931" y="17349"/>
                  </a:lnTo>
                  <a:lnTo>
                    <a:pt x="18931" y="17325"/>
                  </a:lnTo>
                  <a:lnTo>
                    <a:pt x="18979" y="17081"/>
                  </a:lnTo>
                  <a:lnTo>
                    <a:pt x="19004" y="16838"/>
                  </a:lnTo>
                  <a:lnTo>
                    <a:pt x="19125" y="16814"/>
                  </a:lnTo>
                  <a:lnTo>
                    <a:pt x="19223" y="16789"/>
                  </a:lnTo>
                  <a:lnTo>
                    <a:pt x="19369" y="16741"/>
                  </a:lnTo>
                  <a:lnTo>
                    <a:pt x="19466" y="16692"/>
                  </a:lnTo>
                  <a:lnTo>
                    <a:pt x="19661" y="16838"/>
                  </a:lnTo>
                  <a:lnTo>
                    <a:pt x="19758" y="16911"/>
                  </a:lnTo>
                  <a:lnTo>
                    <a:pt x="20074" y="17130"/>
                  </a:lnTo>
                  <a:lnTo>
                    <a:pt x="20391" y="17349"/>
                  </a:lnTo>
                  <a:lnTo>
                    <a:pt x="20464" y="17398"/>
                  </a:lnTo>
                  <a:lnTo>
                    <a:pt x="20512" y="17398"/>
                  </a:lnTo>
                  <a:lnTo>
                    <a:pt x="20585" y="17373"/>
                  </a:lnTo>
                  <a:lnTo>
                    <a:pt x="20658" y="17349"/>
                  </a:lnTo>
                  <a:lnTo>
                    <a:pt x="20707" y="17276"/>
                  </a:lnTo>
                  <a:lnTo>
                    <a:pt x="20756" y="17203"/>
                  </a:lnTo>
                  <a:lnTo>
                    <a:pt x="20999" y="16984"/>
                  </a:lnTo>
                  <a:lnTo>
                    <a:pt x="21145" y="16814"/>
                  </a:lnTo>
                  <a:lnTo>
                    <a:pt x="21413" y="16570"/>
                  </a:lnTo>
                  <a:lnTo>
                    <a:pt x="21632" y="16278"/>
                  </a:lnTo>
                  <a:lnTo>
                    <a:pt x="21680" y="16230"/>
                  </a:lnTo>
                  <a:lnTo>
                    <a:pt x="21680" y="16157"/>
                  </a:lnTo>
                  <a:lnTo>
                    <a:pt x="21680" y="16084"/>
                  </a:lnTo>
                  <a:lnTo>
                    <a:pt x="21656" y="15986"/>
                  </a:lnTo>
                  <a:lnTo>
                    <a:pt x="21486" y="15670"/>
                  </a:lnTo>
                  <a:lnTo>
                    <a:pt x="21267" y="15403"/>
                  </a:lnTo>
                  <a:lnTo>
                    <a:pt x="21145" y="15232"/>
                  </a:lnTo>
                  <a:lnTo>
                    <a:pt x="20975" y="15086"/>
                  </a:lnTo>
                  <a:lnTo>
                    <a:pt x="21096" y="14867"/>
                  </a:lnTo>
                  <a:lnTo>
                    <a:pt x="21169" y="14648"/>
                  </a:lnTo>
                  <a:lnTo>
                    <a:pt x="21291" y="14673"/>
                  </a:lnTo>
                  <a:lnTo>
                    <a:pt x="21510" y="14648"/>
                  </a:lnTo>
                  <a:lnTo>
                    <a:pt x="21753" y="14648"/>
                  </a:lnTo>
                  <a:lnTo>
                    <a:pt x="21997" y="14624"/>
                  </a:lnTo>
                  <a:lnTo>
                    <a:pt x="22264" y="14600"/>
                  </a:lnTo>
                  <a:lnTo>
                    <a:pt x="22362" y="14551"/>
                  </a:lnTo>
                  <a:lnTo>
                    <a:pt x="22410" y="14478"/>
                  </a:lnTo>
                  <a:lnTo>
                    <a:pt x="22459" y="14429"/>
                  </a:lnTo>
                  <a:lnTo>
                    <a:pt x="22508" y="14381"/>
                  </a:lnTo>
                  <a:lnTo>
                    <a:pt x="22532" y="14332"/>
                  </a:lnTo>
                  <a:lnTo>
                    <a:pt x="22532" y="14259"/>
                  </a:lnTo>
                  <a:lnTo>
                    <a:pt x="22532" y="13845"/>
                  </a:lnTo>
                  <a:lnTo>
                    <a:pt x="22532" y="13456"/>
                  </a:lnTo>
                  <a:lnTo>
                    <a:pt x="22508" y="13067"/>
                  </a:lnTo>
                  <a:lnTo>
                    <a:pt x="22508" y="13018"/>
                  </a:lnTo>
                  <a:lnTo>
                    <a:pt x="22459" y="12945"/>
                  </a:lnTo>
                  <a:lnTo>
                    <a:pt x="22410" y="12921"/>
                  </a:lnTo>
                  <a:lnTo>
                    <a:pt x="22362" y="12896"/>
                  </a:lnTo>
                  <a:lnTo>
                    <a:pt x="22313" y="12823"/>
                  </a:lnTo>
                  <a:lnTo>
                    <a:pt x="22264" y="12750"/>
                  </a:lnTo>
                  <a:lnTo>
                    <a:pt x="22118" y="12677"/>
                  </a:lnTo>
                  <a:lnTo>
                    <a:pt x="21948" y="12629"/>
                  </a:lnTo>
                  <a:lnTo>
                    <a:pt x="21802" y="12604"/>
                  </a:lnTo>
                  <a:lnTo>
                    <a:pt x="21778" y="12604"/>
                  </a:lnTo>
                  <a:lnTo>
                    <a:pt x="21510" y="12556"/>
                  </a:lnTo>
                  <a:lnTo>
                    <a:pt x="21218" y="12556"/>
                  </a:lnTo>
                  <a:lnTo>
                    <a:pt x="21169" y="12337"/>
                  </a:lnTo>
                  <a:lnTo>
                    <a:pt x="21169" y="12288"/>
                  </a:lnTo>
                  <a:lnTo>
                    <a:pt x="21121" y="12093"/>
                  </a:lnTo>
                  <a:lnTo>
                    <a:pt x="21048" y="11923"/>
                  </a:lnTo>
                  <a:lnTo>
                    <a:pt x="21121" y="11826"/>
                  </a:lnTo>
                  <a:lnTo>
                    <a:pt x="21145" y="11777"/>
                  </a:lnTo>
                  <a:lnTo>
                    <a:pt x="21242" y="11655"/>
                  </a:lnTo>
                  <a:lnTo>
                    <a:pt x="21413" y="11412"/>
                  </a:lnTo>
                  <a:lnTo>
                    <a:pt x="21607" y="11169"/>
                  </a:lnTo>
                  <a:lnTo>
                    <a:pt x="21656" y="11120"/>
                  </a:lnTo>
                  <a:lnTo>
                    <a:pt x="21680" y="11071"/>
                  </a:lnTo>
                  <a:lnTo>
                    <a:pt x="21680" y="10998"/>
                  </a:lnTo>
                  <a:lnTo>
                    <a:pt x="21680" y="10950"/>
                  </a:lnTo>
                  <a:lnTo>
                    <a:pt x="21656" y="10925"/>
                  </a:lnTo>
                  <a:lnTo>
                    <a:pt x="21680" y="10901"/>
                  </a:lnTo>
                  <a:lnTo>
                    <a:pt x="21656" y="10804"/>
                  </a:lnTo>
                  <a:lnTo>
                    <a:pt x="21632" y="10731"/>
                  </a:lnTo>
                  <a:lnTo>
                    <a:pt x="21510" y="10609"/>
                  </a:lnTo>
                  <a:lnTo>
                    <a:pt x="21486" y="10560"/>
                  </a:lnTo>
                  <a:lnTo>
                    <a:pt x="21315" y="10390"/>
                  </a:lnTo>
                  <a:lnTo>
                    <a:pt x="21145" y="10244"/>
                  </a:lnTo>
                  <a:lnTo>
                    <a:pt x="21145" y="10220"/>
                  </a:lnTo>
                  <a:lnTo>
                    <a:pt x="21023" y="10122"/>
                  </a:lnTo>
                  <a:lnTo>
                    <a:pt x="20877" y="10001"/>
                  </a:lnTo>
                  <a:lnTo>
                    <a:pt x="20731" y="9928"/>
                  </a:lnTo>
                  <a:lnTo>
                    <a:pt x="20634" y="9903"/>
                  </a:lnTo>
                  <a:lnTo>
                    <a:pt x="20561" y="9879"/>
                  </a:lnTo>
                  <a:lnTo>
                    <a:pt x="20488" y="9903"/>
                  </a:lnTo>
                  <a:lnTo>
                    <a:pt x="20464" y="9903"/>
                  </a:lnTo>
                  <a:lnTo>
                    <a:pt x="20391" y="9928"/>
                  </a:lnTo>
                  <a:lnTo>
                    <a:pt x="20220" y="10001"/>
                  </a:lnTo>
                  <a:lnTo>
                    <a:pt x="20074" y="10098"/>
                  </a:lnTo>
                  <a:lnTo>
                    <a:pt x="19807" y="10293"/>
                  </a:lnTo>
                  <a:lnTo>
                    <a:pt x="19709" y="10341"/>
                  </a:lnTo>
                  <a:lnTo>
                    <a:pt x="19515" y="10487"/>
                  </a:lnTo>
                  <a:lnTo>
                    <a:pt x="19296" y="10390"/>
                  </a:lnTo>
                  <a:lnTo>
                    <a:pt x="19052" y="10341"/>
                  </a:lnTo>
                  <a:lnTo>
                    <a:pt x="19004" y="10098"/>
                  </a:lnTo>
                  <a:lnTo>
                    <a:pt x="19028" y="10025"/>
                  </a:lnTo>
                  <a:lnTo>
                    <a:pt x="19004" y="9976"/>
                  </a:lnTo>
                  <a:lnTo>
                    <a:pt x="18979" y="9903"/>
                  </a:lnTo>
                  <a:lnTo>
                    <a:pt x="18955" y="9782"/>
                  </a:lnTo>
                  <a:lnTo>
                    <a:pt x="18931" y="9563"/>
                  </a:lnTo>
                  <a:lnTo>
                    <a:pt x="18882" y="9319"/>
                  </a:lnTo>
                  <a:lnTo>
                    <a:pt x="18906" y="9246"/>
                  </a:lnTo>
                  <a:lnTo>
                    <a:pt x="18906" y="9149"/>
                  </a:lnTo>
                  <a:lnTo>
                    <a:pt x="18882" y="9100"/>
                  </a:lnTo>
                  <a:lnTo>
                    <a:pt x="18833" y="9052"/>
                  </a:lnTo>
                  <a:lnTo>
                    <a:pt x="18785" y="9027"/>
                  </a:lnTo>
                  <a:lnTo>
                    <a:pt x="18712" y="9003"/>
                  </a:lnTo>
                  <a:lnTo>
                    <a:pt x="18444" y="8979"/>
                  </a:lnTo>
                  <a:lnTo>
                    <a:pt x="17957" y="8979"/>
                  </a:lnTo>
                  <a:lnTo>
                    <a:pt x="17836" y="8954"/>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grpSp>
      <p:sp>
        <p:nvSpPr>
          <p:cNvPr id="233" name="Google Shape;233;p36"/>
          <p:cNvSpPr txBox="1">
            <a:spLocks noGrp="1"/>
          </p:cNvSpPr>
          <p:nvPr>
            <p:ph type="body" idx="4294967295"/>
          </p:nvPr>
        </p:nvSpPr>
        <p:spPr>
          <a:xfrm>
            <a:off x="-16562" y="941622"/>
            <a:ext cx="2911200" cy="9630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n" sz="1600">
                <a:solidFill>
                  <a:schemeClr val="dk1"/>
                </a:solidFill>
                <a:latin typeface="Cabin"/>
                <a:ea typeface="Cabin"/>
                <a:cs typeface="Cabin"/>
                <a:sym typeface="Cabin"/>
              </a:rPr>
              <a:t>Education through use of digital technology and the Internet</a:t>
            </a:r>
            <a:endParaRPr sz="1600">
              <a:solidFill>
                <a:schemeClr val="dk1"/>
              </a:solidFill>
              <a:latin typeface="Cabin"/>
              <a:ea typeface="Cabin"/>
              <a:cs typeface="Cabin"/>
              <a:sym typeface="Cabin"/>
            </a:endParaRPr>
          </a:p>
        </p:txBody>
      </p:sp>
      <p:sp>
        <p:nvSpPr>
          <p:cNvPr id="234" name="Google Shape;234;p36"/>
          <p:cNvSpPr txBox="1">
            <a:spLocks noGrp="1"/>
          </p:cNvSpPr>
          <p:nvPr>
            <p:ph type="body" idx="4294967295"/>
          </p:nvPr>
        </p:nvSpPr>
        <p:spPr>
          <a:xfrm>
            <a:off x="220625" y="2231850"/>
            <a:ext cx="2555700" cy="14025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SzPts val="1800"/>
              <a:buNone/>
            </a:pPr>
            <a:r>
              <a:rPr lang="en" sz="1600">
                <a:solidFill>
                  <a:schemeClr val="dk1"/>
                </a:solidFill>
                <a:latin typeface="Cabin"/>
                <a:ea typeface="Cabin"/>
                <a:cs typeface="Cabin"/>
                <a:sym typeface="Cabin"/>
              </a:rPr>
              <a:t>Ed Tech Industry: estimated to be worth over £120 billion</a:t>
            </a:r>
            <a:endParaRPr sz="1600">
              <a:solidFill>
                <a:schemeClr val="dk1"/>
              </a:solidFill>
              <a:latin typeface="Cabin"/>
              <a:ea typeface="Cabin"/>
              <a:cs typeface="Cabin"/>
              <a:sym typeface="Cabin"/>
            </a:endParaRPr>
          </a:p>
        </p:txBody>
      </p:sp>
      <p:sp>
        <p:nvSpPr>
          <p:cNvPr id="235" name="Google Shape;235;p36"/>
          <p:cNvSpPr txBox="1">
            <a:spLocks noGrp="1"/>
          </p:cNvSpPr>
          <p:nvPr>
            <p:ph type="body" idx="4294967295"/>
          </p:nvPr>
        </p:nvSpPr>
        <p:spPr>
          <a:xfrm>
            <a:off x="4404226" y="307993"/>
            <a:ext cx="4719000" cy="57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chemeClr val="dk1"/>
                </a:solidFill>
                <a:latin typeface="Cabin"/>
                <a:ea typeface="Cabin"/>
                <a:cs typeface="Cabin"/>
                <a:sym typeface="Cabin"/>
              </a:rPr>
              <a:t>Dramatic growth of online education since the introduction of MOOCs </a:t>
            </a:r>
            <a:endParaRPr/>
          </a:p>
          <a:p>
            <a:pPr marL="0" lvl="0" indent="0" algn="l" rtl="0">
              <a:lnSpc>
                <a:spcPct val="115000"/>
              </a:lnSpc>
              <a:spcBef>
                <a:spcPts val="0"/>
              </a:spcBef>
              <a:spcAft>
                <a:spcPts val="0"/>
              </a:spcAft>
              <a:buSzPts val="1800"/>
              <a:buNone/>
            </a:pPr>
            <a:endParaRPr sz="1600">
              <a:latin typeface="Cabin"/>
              <a:ea typeface="Cabin"/>
              <a:cs typeface="Cabin"/>
              <a:sym typeface="Cabin"/>
            </a:endParaRPr>
          </a:p>
        </p:txBody>
      </p:sp>
      <p:sp>
        <p:nvSpPr>
          <p:cNvPr id="236" name="Google Shape;236;p36"/>
          <p:cNvSpPr txBox="1">
            <a:spLocks noGrp="1"/>
          </p:cNvSpPr>
          <p:nvPr>
            <p:ph type="body" idx="4294967295"/>
          </p:nvPr>
        </p:nvSpPr>
        <p:spPr>
          <a:xfrm>
            <a:off x="301933" y="3805445"/>
            <a:ext cx="2555700" cy="57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solidFill>
                  <a:schemeClr val="dk1"/>
                </a:solidFill>
                <a:latin typeface="Cabin"/>
                <a:ea typeface="Cabin"/>
                <a:cs typeface="Cabin"/>
                <a:sym typeface="Cabin"/>
              </a:rPr>
              <a:t>Supported by universities (partnerships)</a:t>
            </a:r>
            <a:endParaRPr sz="1600">
              <a:solidFill>
                <a:schemeClr val="dk1"/>
              </a:solidFill>
              <a:latin typeface="Cabin"/>
              <a:ea typeface="Cabin"/>
              <a:cs typeface="Cabin"/>
              <a:sym typeface="Cabin"/>
            </a:endParaRPr>
          </a:p>
        </p:txBody>
      </p:sp>
      <p:sp>
        <p:nvSpPr>
          <p:cNvPr id="237" name="Google Shape;237;p36"/>
          <p:cNvSpPr txBox="1">
            <a:spLocks noGrp="1"/>
          </p:cNvSpPr>
          <p:nvPr>
            <p:ph type="body" idx="4294967295"/>
          </p:nvPr>
        </p:nvSpPr>
        <p:spPr>
          <a:xfrm>
            <a:off x="5074580" y="1972428"/>
            <a:ext cx="3852600" cy="2759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dirty="0">
                <a:solidFill>
                  <a:schemeClr val="dk1"/>
                </a:solidFill>
                <a:latin typeface="Cabin"/>
                <a:ea typeface="Cabin"/>
                <a:cs typeface="Cabin"/>
                <a:sym typeface="Cabin"/>
              </a:rPr>
              <a:t>Online education and digital technology for:</a:t>
            </a:r>
            <a:endParaRPr dirty="0"/>
          </a:p>
          <a:p>
            <a:pPr marL="285750" lvl="0" indent="-285750" algn="l" rtl="0">
              <a:lnSpc>
                <a:spcPct val="115000"/>
              </a:lnSpc>
              <a:spcBef>
                <a:spcPts val="0"/>
              </a:spcBef>
              <a:spcAft>
                <a:spcPts val="0"/>
              </a:spcAft>
              <a:buSzPts val="1800"/>
              <a:buFont typeface="Arial"/>
              <a:buChar char="•"/>
            </a:pPr>
            <a:r>
              <a:rPr lang="en" sz="1600" dirty="0">
                <a:solidFill>
                  <a:schemeClr val="dk1"/>
                </a:solidFill>
                <a:latin typeface="Cabin"/>
                <a:ea typeface="Cabin"/>
                <a:cs typeface="Cabin"/>
                <a:sym typeface="Cabin"/>
              </a:rPr>
              <a:t>continuing professional development,</a:t>
            </a:r>
            <a:endParaRPr dirty="0"/>
          </a:p>
          <a:p>
            <a:pPr marL="285750" lvl="0" indent="-285750" algn="l" rtl="0">
              <a:lnSpc>
                <a:spcPct val="115000"/>
              </a:lnSpc>
              <a:spcBef>
                <a:spcPts val="0"/>
              </a:spcBef>
              <a:spcAft>
                <a:spcPts val="0"/>
              </a:spcAft>
              <a:buSzPts val="1800"/>
              <a:buFont typeface="Arial"/>
              <a:buChar char="•"/>
            </a:pPr>
            <a:r>
              <a:rPr lang="en" sz="1600" dirty="0">
                <a:solidFill>
                  <a:schemeClr val="dk1"/>
                </a:solidFill>
                <a:latin typeface="Cabin"/>
                <a:ea typeface="Cabin"/>
                <a:cs typeface="Cabin"/>
                <a:sym typeface="Cabin"/>
              </a:rPr>
              <a:t>accredited learning </a:t>
            </a:r>
            <a:endParaRPr dirty="0"/>
          </a:p>
          <a:p>
            <a:pPr marL="285750" lvl="0" indent="-285750" algn="l" rtl="0">
              <a:lnSpc>
                <a:spcPct val="115000"/>
              </a:lnSpc>
              <a:spcBef>
                <a:spcPts val="0"/>
              </a:spcBef>
              <a:spcAft>
                <a:spcPts val="0"/>
              </a:spcAft>
              <a:buSzPts val="1800"/>
              <a:buFont typeface="Arial"/>
              <a:buChar char="•"/>
            </a:pPr>
            <a:r>
              <a:rPr lang="en" sz="1600" dirty="0">
                <a:solidFill>
                  <a:schemeClr val="dk1"/>
                </a:solidFill>
                <a:latin typeface="Cabin"/>
                <a:ea typeface="Cabin"/>
                <a:cs typeface="Cabin"/>
                <a:sym typeface="Cabin"/>
              </a:rPr>
              <a:t>lifelong learning, </a:t>
            </a:r>
            <a:endParaRPr dirty="0"/>
          </a:p>
          <a:p>
            <a:pPr marL="285750" lvl="0" indent="-285750" algn="l" rtl="0">
              <a:lnSpc>
                <a:spcPct val="115000"/>
              </a:lnSpc>
              <a:spcBef>
                <a:spcPts val="0"/>
              </a:spcBef>
              <a:spcAft>
                <a:spcPts val="0"/>
              </a:spcAft>
              <a:buSzPts val="1800"/>
              <a:buFont typeface="Arial"/>
              <a:buChar char="•"/>
            </a:pPr>
            <a:r>
              <a:rPr lang="en" sz="1600" dirty="0">
                <a:solidFill>
                  <a:schemeClr val="dk1"/>
                </a:solidFill>
                <a:latin typeface="Cabin"/>
                <a:ea typeface="Cabin"/>
                <a:cs typeface="Cabin"/>
                <a:sym typeface="Cabin"/>
              </a:rPr>
              <a:t>widening access, </a:t>
            </a:r>
            <a:endParaRPr dirty="0"/>
          </a:p>
          <a:p>
            <a:pPr marL="285750" lvl="0" indent="-285750" algn="l" rtl="0">
              <a:lnSpc>
                <a:spcPct val="115000"/>
              </a:lnSpc>
              <a:spcBef>
                <a:spcPts val="0"/>
              </a:spcBef>
              <a:spcAft>
                <a:spcPts val="0"/>
              </a:spcAft>
              <a:buSzPts val="1800"/>
              <a:buFont typeface="Arial"/>
              <a:buChar char="•"/>
            </a:pPr>
            <a:r>
              <a:rPr lang="en" sz="1600" dirty="0">
                <a:solidFill>
                  <a:schemeClr val="dk1"/>
                </a:solidFill>
                <a:latin typeface="Cabin"/>
                <a:ea typeface="Cabin"/>
                <a:cs typeface="Cabin"/>
                <a:sym typeface="Cabin"/>
              </a:rPr>
              <a:t>enhancing the quality of teaching, </a:t>
            </a:r>
            <a:endParaRPr dirty="0"/>
          </a:p>
          <a:p>
            <a:pPr marL="285750" lvl="0" indent="-285750" algn="l" rtl="0">
              <a:lnSpc>
                <a:spcPct val="115000"/>
              </a:lnSpc>
              <a:spcBef>
                <a:spcPts val="0"/>
              </a:spcBef>
              <a:spcAft>
                <a:spcPts val="0"/>
              </a:spcAft>
              <a:buSzPts val="1800"/>
              <a:buFont typeface="Arial"/>
              <a:buChar char="•"/>
            </a:pPr>
            <a:r>
              <a:rPr lang="en-ZA" sz="1600" dirty="0">
                <a:solidFill>
                  <a:schemeClr val="dk1"/>
                </a:solidFill>
                <a:latin typeface="Cabin"/>
                <a:ea typeface="Cabin"/>
                <a:cs typeface="Cabin"/>
                <a:sym typeface="Cabin"/>
              </a:rPr>
              <a:t>R</a:t>
            </a:r>
            <a:r>
              <a:rPr lang="en" sz="1600" dirty="0" err="1">
                <a:solidFill>
                  <a:schemeClr val="dk1"/>
                </a:solidFill>
                <a:latin typeface="Cabin"/>
                <a:ea typeface="Cabin"/>
                <a:cs typeface="Cabin"/>
                <a:sym typeface="Cabin"/>
              </a:rPr>
              <a:t>esponding</a:t>
            </a:r>
            <a:r>
              <a:rPr lang="en" sz="1600" dirty="0">
                <a:solidFill>
                  <a:schemeClr val="dk1"/>
                </a:solidFill>
                <a:latin typeface="Cabin"/>
                <a:ea typeface="Cabin"/>
                <a:cs typeface="Cabin"/>
                <a:sym typeface="Cabin"/>
              </a:rPr>
              <a:t> to massification and austerity</a:t>
            </a:r>
            <a:endParaRPr sz="1600" dirty="0">
              <a:solidFill>
                <a:schemeClr val="dk1"/>
              </a:solidFill>
              <a:latin typeface="Cabin"/>
              <a:ea typeface="Cabin"/>
              <a:cs typeface="Cabin"/>
              <a:sym typeface="Cabin"/>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4695</TotalTime>
  <Words>3839</Words>
  <Application>Microsoft Macintosh PowerPoint</Application>
  <PresentationFormat>On-screen Show (16:9)</PresentationFormat>
  <Paragraphs>339</Paragraphs>
  <Slides>35</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Lato</vt:lpstr>
      <vt:lpstr>Cabin</vt:lpstr>
      <vt:lpstr>Oswald</vt:lpstr>
      <vt:lpstr>Source Code Pro</vt:lpstr>
      <vt:lpstr>Calibri</vt:lpstr>
      <vt:lpstr>Arial</vt:lpstr>
      <vt:lpstr>Lato Light</vt:lpstr>
      <vt:lpstr>Simple Light</vt:lpstr>
      <vt:lpstr>Modern Writer</vt:lpstr>
      <vt:lpstr>Flexibility or fragmentation:  Implications of Unbundled Online and Distance education Keynote presentation AAOU2019  14-16 October 2019, Lahore, Pakistan  Sukaina Walji,  Centre for Innovation in Learning &amp; Teaching University of Cape Town</vt:lpstr>
      <vt:lpstr>PowerPoint Presentation</vt:lpstr>
      <vt:lpstr>Researching the Unbundled University</vt:lpstr>
      <vt:lpstr>Exploring emergent models of teaching and learning</vt:lpstr>
      <vt:lpstr>Focus: Emergent models of teaching and learning</vt:lpstr>
      <vt:lpstr>Forces shaping teaching and learning provision</vt:lpstr>
      <vt:lpstr>Massification </vt:lpstr>
      <vt:lpstr>Austerity</vt:lpstr>
      <vt:lpstr>Digital Technology </vt:lpstr>
      <vt:lpstr>Emergence of online education provision over time</vt:lpstr>
      <vt:lpstr>Emergence of online education provision over time</vt:lpstr>
      <vt:lpstr>Emergence of online education provision over time</vt:lpstr>
      <vt:lpstr>Marketisation </vt:lpstr>
      <vt:lpstr>Marketisation and market making</vt:lpstr>
      <vt:lpstr>Education as a business</vt:lpstr>
      <vt:lpstr>Emergence of OPMs</vt:lpstr>
      <vt:lpstr>PowerPoint Presentation</vt:lpstr>
      <vt:lpstr>Emergence of OPMs </vt:lpstr>
      <vt:lpstr>The shape of OPM market</vt:lpstr>
      <vt:lpstr>What does unbundling look like?</vt:lpstr>
      <vt:lpstr>Emerging business models of online learning</vt:lpstr>
      <vt:lpstr>MOOC providers and microcredentials</vt:lpstr>
      <vt:lpstr>Trends on acceptance of microcredentials</vt:lpstr>
      <vt:lpstr>How is unbundling happening?</vt:lpstr>
      <vt:lpstr>Online Education Programme and Course Unbundled Services </vt:lpstr>
      <vt:lpstr>PowerPoint Presentation</vt:lpstr>
      <vt:lpstr>PowerPoint Presentation</vt:lpstr>
      <vt:lpstr>PowerPoint Presentation</vt:lpstr>
      <vt:lpstr>How prevalent is unbundling?</vt:lpstr>
      <vt:lpstr>PowerPoint Presentation</vt:lpstr>
      <vt:lpstr>PowerPoint Presentation</vt:lpstr>
      <vt:lpstr>Flexibility through unbundling (and rebundling)</vt:lpstr>
      <vt:lpstr>Fragmentation though unbundling (and rebundling) </vt:lpstr>
      <vt:lpstr>Final thoughts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Flexibility or fragmentation:  Implications of Unbundled Online and Distance education Keynote presentation AAOU2019  14-16 October 2019, Lahore, Pakistan  Sukaina Walji,  Centre for Innovation in Learning &amp; Teaching University of Cape Town</dc:title>
  <cp:lastModifiedBy>Sukaina Walji</cp:lastModifiedBy>
  <cp:revision>52</cp:revision>
  <dcterms:modified xsi:type="dcterms:W3CDTF">2019-10-14T18:10:56Z</dcterms:modified>
</cp:coreProperties>
</file>