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D3BF40-E8DB-4504-8D70-E53D4FDB5C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73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1057B-962F-40BC-8C4F-19060A2A2B6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192130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62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33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179419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3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09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4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1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83317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1057B-962F-40BC-8C4F-19060A2A2B6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3BF40-E8DB-4504-8D70-E53D4FDB5C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67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61057B-962F-40BC-8C4F-19060A2A2B6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269349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61057B-962F-40BC-8C4F-19060A2A2B63}"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3BF40-E8DB-4504-8D70-E53D4FDB5C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70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61057B-962F-40BC-8C4F-19060A2A2B63}"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3BF40-E8DB-4504-8D70-E53D4FDB5C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32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1057B-962F-40BC-8C4F-19060A2A2B63}"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122184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1057B-962F-40BC-8C4F-19060A2A2B6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3BF40-E8DB-4504-8D70-E53D4FDB5C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90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1057B-962F-40BC-8C4F-19060A2A2B6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3BF40-E8DB-4504-8D70-E53D4FDB5CA0}" type="slidenum">
              <a:rPr lang="en-US" smtClean="0"/>
              <a:t>‹#›</a:t>
            </a:fld>
            <a:endParaRPr lang="en-US"/>
          </a:p>
        </p:txBody>
      </p:sp>
    </p:spTree>
    <p:extLst>
      <p:ext uri="{BB962C8B-B14F-4D97-AF65-F5344CB8AC3E}">
        <p14:creationId xmlns:p14="http://schemas.microsoft.com/office/powerpoint/2010/main" val="206824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61057B-962F-40BC-8C4F-19060A2A2B63}" type="datetimeFigureOut">
              <a:rPr lang="en-US" smtClean="0"/>
              <a:t>10/14/2019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D3BF40-E8DB-4504-8D70-E53D4FDB5CA0}" type="slidenum">
              <a:rPr lang="en-US" smtClean="0"/>
              <a:t>‹#›</a:t>
            </a:fld>
            <a:endParaRPr lang="en-US"/>
          </a:p>
        </p:txBody>
      </p:sp>
    </p:spTree>
    <p:extLst>
      <p:ext uri="{BB962C8B-B14F-4D97-AF65-F5344CB8AC3E}">
        <p14:creationId xmlns:p14="http://schemas.microsoft.com/office/powerpoint/2010/main" val="1009015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B059-5511-43A9-8337-EF978194DC64}"/>
              </a:ext>
            </a:extLst>
          </p:cNvPr>
          <p:cNvSpPr>
            <a:spLocks noGrp="1"/>
          </p:cNvSpPr>
          <p:nvPr>
            <p:ph type="ctrTitle"/>
          </p:nvPr>
        </p:nvSpPr>
        <p:spPr/>
        <p:txBody>
          <a:bodyPr/>
          <a:lstStyle/>
          <a:p>
            <a:r>
              <a:rPr lang="en-US" sz="2800" dirty="0"/>
              <a:t>Use of Technical Instruments in Teaching-Learning Process by the Student Teachers of the Post Graduate Diploma in Education (PGDE) </a:t>
            </a:r>
            <a:r>
              <a:rPr lang="en-US" sz="2800" dirty="0" err="1"/>
              <a:t>Programme</a:t>
            </a:r>
            <a:r>
              <a:rPr lang="en-US" sz="2800" dirty="0"/>
              <a:t>.</a:t>
            </a:r>
          </a:p>
        </p:txBody>
      </p:sp>
      <p:sp>
        <p:nvSpPr>
          <p:cNvPr id="3" name="Subtitle 2">
            <a:extLst>
              <a:ext uri="{FF2B5EF4-FFF2-40B4-BE49-F238E27FC236}">
                <a16:creationId xmlns:a16="http://schemas.microsoft.com/office/drawing/2014/main" id="{04DD4E8D-7924-46B5-B736-F0E6C5DA6EC1}"/>
              </a:ext>
            </a:extLst>
          </p:cNvPr>
          <p:cNvSpPr>
            <a:spLocks noGrp="1"/>
          </p:cNvSpPr>
          <p:nvPr>
            <p:ph type="subTitle" idx="1"/>
          </p:nvPr>
        </p:nvSpPr>
        <p:spPr>
          <a:xfrm>
            <a:off x="2692398" y="3657597"/>
            <a:ext cx="6815669" cy="1670184"/>
          </a:xfrm>
        </p:spPr>
        <p:txBody>
          <a:bodyPr>
            <a:normAutofit/>
          </a:bodyPr>
          <a:lstStyle/>
          <a:p>
            <a:r>
              <a:rPr lang="en-US" sz="2200" dirty="0"/>
              <a:t>AAOU 2019</a:t>
            </a:r>
          </a:p>
          <a:p>
            <a:r>
              <a:rPr lang="en-US" sz="1800" dirty="0"/>
              <a:t>Pakistan </a:t>
            </a:r>
          </a:p>
          <a:p>
            <a:endParaRPr lang="en-US" sz="1800" dirty="0"/>
          </a:p>
          <a:p>
            <a:r>
              <a:rPr lang="en-US" sz="1800" dirty="0"/>
              <a:t>M. L. </a:t>
            </a:r>
            <a:r>
              <a:rPr lang="en-US" sz="1800" dirty="0" err="1"/>
              <a:t>Sudarshana</a:t>
            </a:r>
            <a:endParaRPr lang="en-US" sz="1800" dirty="0"/>
          </a:p>
        </p:txBody>
      </p:sp>
    </p:spTree>
    <p:extLst>
      <p:ext uri="{BB962C8B-B14F-4D97-AF65-F5344CB8AC3E}">
        <p14:creationId xmlns:p14="http://schemas.microsoft.com/office/powerpoint/2010/main" val="163599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17B822-44C1-446A-8843-0B03DBD18714}"/>
              </a:ext>
            </a:extLst>
          </p:cNvPr>
          <p:cNvSpPr>
            <a:spLocks noGrp="1"/>
          </p:cNvSpPr>
          <p:nvPr>
            <p:ph type="title"/>
          </p:nvPr>
        </p:nvSpPr>
        <p:spPr>
          <a:xfrm>
            <a:off x="1295402" y="982132"/>
            <a:ext cx="9601196" cy="1303867"/>
          </a:xfrm>
        </p:spPr>
        <p:txBody>
          <a:bodyPr>
            <a:normAutofit fontScale="90000"/>
          </a:bodyPr>
          <a:lstStyle/>
          <a:p>
            <a:r>
              <a:rPr lang="en-US" dirty="0"/>
              <a:t>Results and discussion</a:t>
            </a:r>
            <a:br>
              <a:rPr lang="en-US" dirty="0"/>
            </a:br>
            <a:endParaRPr lang="en-US" dirty="0"/>
          </a:p>
        </p:txBody>
      </p:sp>
      <p:sp>
        <p:nvSpPr>
          <p:cNvPr id="9" name="Content Placeholder 2">
            <a:extLst>
              <a:ext uri="{FF2B5EF4-FFF2-40B4-BE49-F238E27FC236}">
                <a16:creationId xmlns:a16="http://schemas.microsoft.com/office/drawing/2014/main" id="{BD486C20-3B6A-4F8E-9C9D-C96755ADA639}"/>
              </a:ext>
            </a:extLst>
          </p:cNvPr>
          <p:cNvSpPr>
            <a:spLocks noGrp="1"/>
          </p:cNvSpPr>
          <p:nvPr>
            <p:ph idx="1"/>
          </p:nvPr>
        </p:nvSpPr>
        <p:spPr>
          <a:xfrm>
            <a:off x="1295401" y="2556932"/>
            <a:ext cx="9601196" cy="3318936"/>
          </a:xfrm>
        </p:spPr>
        <p:txBody>
          <a:bodyPr>
            <a:normAutofit fontScale="92500" lnSpcReduction="20000"/>
          </a:bodyPr>
          <a:lstStyle/>
          <a:p>
            <a:pPr marL="0" indent="0" algn="ctr">
              <a:buNone/>
            </a:pPr>
            <a:r>
              <a:rPr lang="en-US" b="1" dirty="0"/>
              <a:t>Possible solutions to overcome challenges when using the technical instruments in classroom teaching.</a:t>
            </a:r>
          </a:p>
          <a:p>
            <a:r>
              <a:rPr lang="en-US" i="1" dirty="0"/>
              <a:t>there were a considerable amount of student teachers who haven’t necessary competencies to work with computers and the internet</a:t>
            </a:r>
            <a:r>
              <a:rPr lang="en-US" dirty="0"/>
              <a:t> - Student teachers suggested to have a short course for them on computer training.</a:t>
            </a:r>
          </a:p>
          <a:p>
            <a:r>
              <a:rPr lang="en-US" i="1" dirty="0"/>
              <a:t>the student teaches who haven’t their own devices to practice</a:t>
            </a:r>
            <a:r>
              <a:rPr lang="en-US" dirty="0"/>
              <a:t> - So that they suggested that they need more opportunities to use university computer labs</a:t>
            </a:r>
          </a:p>
          <a:p>
            <a:r>
              <a:rPr lang="en-US" i="1" dirty="0"/>
              <a:t>Majority of the student teachers have mobile phones - they can access the internet. But it seems they are not using them appropriately</a:t>
            </a:r>
            <a:r>
              <a:rPr lang="en-US" dirty="0"/>
              <a:t> - Student teachers said they need support from the university to apply mobile phone into teaching – learning process more effectively.</a:t>
            </a:r>
          </a:p>
        </p:txBody>
      </p:sp>
    </p:spTree>
    <p:extLst>
      <p:ext uri="{BB962C8B-B14F-4D97-AF65-F5344CB8AC3E}">
        <p14:creationId xmlns:p14="http://schemas.microsoft.com/office/powerpoint/2010/main" val="13831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54D5-3BE4-4340-AC81-8A73FDAA1B7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03C6D439-D977-4C06-9CCD-24BA5FC504DE}"/>
              </a:ext>
            </a:extLst>
          </p:cNvPr>
          <p:cNvSpPr>
            <a:spLocks noGrp="1"/>
          </p:cNvSpPr>
          <p:nvPr>
            <p:ph idx="1"/>
          </p:nvPr>
        </p:nvSpPr>
        <p:spPr/>
        <p:txBody>
          <a:bodyPr>
            <a:normAutofit fontScale="85000" lnSpcReduction="20000"/>
          </a:bodyPr>
          <a:lstStyle/>
          <a:p>
            <a:r>
              <a:rPr lang="en-US" dirty="0"/>
              <a:t>One day workshop on how to use computer and other devices effectively and how to access the internet (Basic skills); Faculty of Education can organize this workshop as an optional workshop for the students who need these skills (Optional workshop – as many student teachers are keen in this field).</a:t>
            </a:r>
          </a:p>
          <a:p>
            <a:r>
              <a:rPr lang="en-US" dirty="0"/>
              <a:t>Student teachers should be motivated to use university computer labs, as well as other available sources (own/ school computer etc.) to develop their skills with regard to the use of technical devices. Especially how to use mobile phones more effectively for classroom teaching.</a:t>
            </a:r>
          </a:p>
          <a:p>
            <a:r>
              <a:rPr lang="en-US" dirty="0"/>
              <a:t>Through the teaching practice and educational technology components student teachers’ awareness should be improved, how to use technical devices effectively and the benefits that they can gain by using these devices.</a:t>
            </a:r>
          </a:p>
        </p:txBody>
      </p:sp>
    </p:spTree>
    <p:extLst>
      <p:ext uri="{BB962C8B-B14F-4D97-AF65-F5344CB8AC3E}">
        <p14:creationId xmlns:p14="http://schemas.microsoft.com/office/powerpoint/2010/main" val="20445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70B2B-3EEB-41B1-83E4-DC38EC9DD46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360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EF0C-DAEC-463D-9232-7F0F30154D6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ED2116F-3DD4-4AD7-9244-BA70DD920B5D}"/>
              </a:ext>
            </a:extLst>
          </p:cNvPr>
          <p:cNvSpPr>
            <a:spLocks noGrp="1"/>
          </p:cNvSpPr>
          <p:nvPr>
            <p:ph idx="1"/>
          </p:nvPr>
        </p:nvSpPr>
        <p:spPr>
          <a:xfrm>
            <a:off x="1295401" y="2556931"/>
            <a:ext cx="9601196" cy="3619933"/>
          </a:xfrm>
        </p:spPr>
        <p:txBody>
          <a:bodyPr>
            <a:normAutofit fontScale="85000" lnSpcReduction="10000"/>
          </a:bodyPr>
          <a:lstStyle/>
          <a:p>
            <a:r>
              <a:rPr lang="en-US" dirty="0"/>
              <a:t>Postgraduate Diploma in Education (PGDE) </a:t>
            </a:r>
            <a:r>
              <a:rPr lang="en-US" dirty="0" err="1"/>
              <a:t>programme</a:t>
            </a:r>
            <a:r>
              <a:rPr lang="en-US" dirty="0"/>
              <a:t> is the largest teacher development training </a:t>
            </a:r>
            <a:r>
              <a:rPr lang="en-US" dirty="0" err="1"/>
              <a:t>pragramme</a:t>
            </a:r>
            <a:r>
              <a:rPr lang="en-US" dirty="0"/>
              <a:t> offered by the Faculty of Education.</a:t>
            </a:r>
          </a:p>
          <a:p>
            <a:r>
              <a:rPr lang="en-US" dirty="0"/>
              <a:t>The </a:t>
            </a:r>
            <a:r>
              <a:rPr lang="en-US" dirty="0" err="1"/>
              <a:t>Programme</a:t>
            </a:r>
            <a:r>
              <a:rPr lang="en-US" dirty="0"/>
              <a:t> consists of compulsory six courses and two optional courses. In addition to this a compulsory continuing educational course is also available</a:t>
            </a:r>
          </a:p>
          <a:p>
            <a:r>
              <a:rPr lang="en-US" dirty="0"/>
              <a:t>Basically educational technology course directs student teachers to learn how to incorporate technology into the teaching learning process. </a:t>
            </a:r>
          </a:p>
          <a:p>
            <a:r>
              <a:rPr lang="en-US" dirty="0"/>
              <a:t>Teaching Practice component is the most significant aspect of the PGDE </a:t>
            </a:r>
            <a:r>
              <a:rPr lang="en-US" dirty="0" err="1"/>
              <a:t>programme</a:t>
            </a:r>
            <a:r>
              <a:rPr lang="en-US" dirty="0"/>
              <a:t>.</a:t>
            </a:r>
          </a:p>
          <a:p>
            <a:r>
              <a:rPr lang="en-US" dirty="0"/>
              <a:t>On the other hand Ministry of Education in Sri Lanka has taken several measures to promote latest technology in the Sri Lankan education system. (National e-learning Portal – e – library, educational game, entertainment etc.)</a:t>
            </a:r>
          </a:p>
        </p:txBody>
      </p:sp>
    </p:spTree>
    <p:extLst>
      <p:ext uri="{BB962C8B-B14F-4D97-AF65-F5344CB8AC3E}">
        <p14:creationId xmlns:p14="http://schemas.microsoft.com/office/powerpoint/2010/main" val="20142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7E84-86D3-4CCC-B380-E05C769A6B5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B39279D-1081-4B30-82CC-53DFD582CC47}"/>
              </a:ext>
            </a:extLst>
          </p:cNvPr>
          <p:cNvSpPr>
            <a:spLocks noGrp="1"/>
          </p:cNvSpPr>
          <p:nvPr>
            <p:ph idx="1"/>
          </p:nvPr>
        </p:nvSpPr>
        <p:spPr/>
        <p:txBody>
          <a:bodyPr>
            <a:normAutofit lnSpcReduction="10000"/>
          </a:bodyPr>
          <a:lstStyle/>
          <a:p>
            <a:pPr marL="457200" indent="-457200">
              <a:buFont typeface="+mj-lt"/>
              <a:buAutoNum type="arabicPeriod"/>
            </a:pPr>
            <a:r>
              <a:rPr lang="en-US" dirty="0"/>
              <a:t>To find out the PGDE student teachers’ background information.</a:t>
            </a:r>
          </a:p>
          <a:p>
            <a:pPr marL="457200" indent="-457200">
              <a:buFont typeface="+mj-lt"/>
              <a:buAutoNum type="arabicPeriod"/>
            </a:pPr>
            <a:r>
              <a:rPr lang="en-US" dirty="0"/>
              <a:t>Inquire the gender wise PGDE student teachers’ abilities to work with computer and the Internet.</a:t>
            </a:r>
          </a:p>
          <a:p>
            <a:pPr marL="457200" indent="-457200">
              <a:buFont typeface="+mj-lt"/>
              <a:buAutoNum type="arabicPeriod"/>
            </a:pPr>
            <a:r>
              <a:rPr lang="en-US" dirty="0"/>
              <a:t>Investigate the technical instruments used for classroom teaching- learning process</a:t>
            </a:r>
          </a:p>
          <a:p>
            <a:pPr marL="457200" indent="-457200">
              <a:buFont typeface="+mj-lt"/>
              <a:buAutoNum type="arabicPeriod"/>
            </a:pPr>
            <a:r>
              <a:rPr lang="en-US" dirty="0"/>
              <a:t>Find out possible solutions to overcome challenges faced by the PGDE student teachers when using the technical instruments in classroom teaching.</a:t>
            </a:r>
          </a:p>
        </p:txBody>
      </p:sp>
    </p:spTree>
    <p:extLst>
      <p:ext uri="{BB962C8B-B14F-4D97-AF65-F5344CB8AC3E}">
        <p14:creationId xmlns:p14="http://schemas.microsoft.com/office/powerpoint/2010/main" val="18893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DFBA-2312-442D-A072-7AF061872126}"/>
              </a:ext>
            </a:extLst>
          </p:cNvPr>
          <p:cNvSpPr>
            <a:spLocks noGrp="1"/>
          </p:cNvSpPr>
          <p:nvPr>
            <p:ph type="title"/>
          </p:nvPr>
        </p:nvSpPr>
        <p:spPr/>
        <p:txBody>
          <a:bodyPr/>
          <a:lstStyle/>
          <a:p>
            <a:r>
              <a:rPr lang="en-US" dirty="0"/>
              <a:t>Significance of the study</a:t>
            </a:r>
          </a:p>
        </p:txBody>
      </p:sp>
      <p:sp>
        <p:nvSpPr>
          <p:cNvPr id="3" name="Content Placeholder 2">
            <a:extLst>
              <a:ext uri="{FF2B5EF4-FFF2-40B4-BE49-F238E27FC236}">
                <a16:creationId xmlns:a16="http://schemas.microsoft.com/office/drawing/2014/main" id="{FD914FF1-3ECF-4A0B-9F86-2A3E8C17AE40}"/>
              </a:ext>
            </a:extLst>
          </p:cNvPr>
          <p:cNvSpPr>
            <a:spLocks noGrp="1"/>
          </p:cNvSpPr>
          <p:nvPr>
            <p:ph idx="1"/>
          </p:nvPr>
        </p:nvSpPr>
        <p:spPr>
          <a:xfrm>
            <a:off x="1295401" y="2556931"/>
            <a:ext cx="9601196" cy="3591941"/>
          </a:xfrm>
        </p:spPr>
        <p:txBody>
          <a:bodyPr>
            <a:normAutofit fontScale="92500"/>
          </a:bodyPr>
          <a:lstStyle/>
          <a:p>
            <a:r>
              <a:rPr lang="en-US" dirty="0"/>
              <a:t>This research was launched to find out, how far our in-service graduate student teachers of the PGDE </a:t>
            </a:r>
            <a:r>
              <a:rPr lang="en-US" dirty="0" err="1"/>
              <a:t>programme</a:t>
            </a:r>
            <a:r>
              <a:rPr lang="en-US" dirty="0"/>
              <a:t> used electrical and electronic equipment in their teaching, in the classrooms. </a:t>
            </a:r>
          </a:p>
          <a:p>
            <a:r>
              <a:rPr lang="en-US" dirty="0"/>
              <a:t>This research was launched at the beginning of the PGDE </a:t>
            </a:r>
            <a:r>
              <a:rPr lang="en-US" dirty="0" err="1"/>
              <a:t>Programme</a:t>
            </a:r>
            <a:r>
              <a:rPr lang="en-US" dirty="0"/>
              <a:t> 2018 and at the end of the PGDE </a:t>
            </a:r>
            <a:r>
              <a:rPr lang="en-US" dirty="0" err="1"/>
              <a:t>programme</a:t>
            </a:r>
            <a:r>
              <a:rPr lang="en-US" dirty="0"/>
              <a:t> another research could be conducted to find out how far they have improved after following the PGDE </a:t>
            </a:r>
            <a:r>
              <a:rPr lang="en-US" dirty="0" err="1"/>
              <a:t>programme</a:t>
            </a:r>
            <a:r>
              <a:rPr lang="en-US" dirty="0"/>
              <a:t>.</a:t>
            </a:r>
          </a:p>
          <a:p>
            <a:r>
              <a:rPr lang="en-US" dirty="0"/>
              <a:t>It would be possible to recognize the existing challenges prevailing in the Sri Lankan education system with regard to the use of modern devices and technology and find out possible solutions to overcome them.</a:t>
            </a:r>
          </a:p>
        </p:txBody>
      </p:sp>
    </p:spTree>
    <p:extLst>
      <p:ext uri="{BB962C8B-B14F-4D97-AF65-F5344CB8AC3E}">
        <p14:creationId xmlns:p14="http://schemas.microsoft.com/office/powerpoint/2010/main" val="9604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C20F-89B9-48C0-88A4-6F76A2E9D20F}"/>
              </a:ext>
            </a:extLst>
          </p:cNvPr>
          <p:cNvSpPr>
            <a:spLocks noGrp="1"/>
          </p:cNvSpPr>
          <p:nvPr>
            <p:ph type="title"/>
          </p:nvPr>
        </p:nvSpPr>
        <p:spPr/>
        <p:txBody>
          <a:bodyPr/>
          <a:lstStyle/>
          <a:p>
            <a:r>
              <a:rPr lang="en-US" dirty="0"/>
              <a:t>Research Methodology</a:t>
            </a:r>
          </a:p>
        </p:txBody>
      </p:sp>
      <p:sp>
        <p:nvSpPr>
          <p:cNvPr id="3" name="Content Placeholder 2">
            <a:extLst>
              <a:ext uri="{FF2B5EF4-FFF2-40B4-BE49-F238E27FC236}">
                <a16:creationId xmlns:a16="http://schemas.microsoft.com/office/drawing/2014/main" id="{B571632A-ADCD-4FF7-867E-B12B1DD7E541}"/>
              </a:ext>
            </a:extLst>
          </p:cNvPr>
          <p:cNvSpPr>
            <a:spLocks noGrp="1"/>
          </p:cNvSpPr>
          <p:nvPr>
            <p:ph idx="1"/>
          </p:nvPr>
        </p:nvSpPr>
        <p:spPr>
          <a:xfrm>
            <a:off x="1295401" y="2556932"/>
            <a:ext cx="9601196" cy="3563950"/>
          </a:xfrm>
        </p:spPr>
        <p:txBody>
          <a:bodyPr>
            <a:normAutofit fontScale="85000" lnSpcReduction="10000"/>
          </a:bodyPr>
          <a:lstStyle/>
          <a:p>
            <a:r>
              <a:rPr lang="en-US" b="1" dirty="0"/>
              <a:t>Sample</a:t>
            </a:r>
            <a:r>
              <a:rPr lang="en-US" dirty="0"/>
              <a:t> - Population of the research was student teachers of the PGDE </a:t>
            </a:r>
            <a:r>
              <a:rPr lang="en-US" dirty="0" err="1"/>
              <a:t>Programme</a:t>
            </a:r>
            <a:r>
              <a:rPr lang="en-US" dirty="0"/>
              <a:t> 2017/2018 batch. The sample of the study was selected from seven centers. Forty student teachers were selected from each center by using random sampling method. So that total sample was 280 (200 female &amp; 80 male) PGDE student teachers.</a:t>
            </a:r>
          </a:p>
          <a:p>
            <a:r>
              <a:rPr lang="en-US" b="1" dirty="0"/>
              <a:t>Data collection instruments</a:t>
            </a:r>
            <a:r>
              <a:rPr lang="en-US" dirty="0"/>
              <a:t> - A questionnaire was given to the whole sample. In addition to this, a semi structure interview schedule was used for the 10% of the total sample (10/100x280=28). </a:t>
            </a:r>
          </a:p>
          <a:p>
            <a:r>
              <a:rPr lang="en-US" b="1" dirty="0"/>
              <a:t>Data analysis</a:t>
            </a:r>
            <a:r>
              <a:rPr lang="en-US" dirty="0"/>
              <a:t> - Data was analyzed by using both methods qualitative (Descriptive- mostly the data collected by interviews) and quantitative (percentages- mostly the data collected from the questionnaire). Data was analyzed considering the whole sample, disregarding their center wise differences (regional or study).</a:t>
            </a:r>
          </a:p>
        </p:txBody>
      </p:sp>
    </p:spTree>
    <p:extLst>
      <p:ext uri="{BB962C8B-B14F-4D97-AF65-F5344CB8AC3E}">
        <p14:creationId xmlns:p14="http://schemas.microsoft.com/office/powerpoint/2010/main" val="41044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6E1C-35C1-4B02-A10E-F60A9849B457}"/>
              </a:ext>
            </a:extLst>
          </p:cNvPr>
          <p:cNvSpPr>
            <a:spLocks noGrp="1"/>
          </p:cNvSpPr>
          <p:nvPr>
            <p:ph type="title"/>
          </p:nvPr>
        </p:nvSpPr>
        <p:spPr/>
        <p:txBody>
          <a:bodyPr>
            <a:normAutofit/>
          </a:bodyPr>
          <a:lstStyle/>
          <a:p>
            <a:r>
              <a:rPr lang="en-US" dirty="0"/>
              <a:t>Results and discussion</a:t>
            </a:r>
            <a:br>
              <a:rPr lang="en-US" dirty="0"/>
            </a:br>
            <a:r>
              <a:rPr lang="en-US" sz="2200" dirty="0"/>
              <a:t>Findings of the study was presented according to the sequence of the objectives</a:t>
            </a:r>
            <a:endParaRPr lang="en-US" dirty="0"/>
          </a:p>
        </p:txBody>
      </p:sp>
      <p:sp>
        <p:nvSpPr>
          <p:cNvPr id="3" name="Content Placeholder 2">
            <a:extLst>
              <a:ext uri="{FF2B5EF4-FFF2-40B4-BE49-F238E27FC236}">
                <a16:creationId xmlns:a16="http://schemas.microsoft.com/office/drawing/2014/main" id="{A61A2769-187A-4841-826E-D1C1098D1874}"/>
              </a:ext>
            </a:extLst>
          </p:cNvPr>
          <p:cNvSpPr>
            <a:spLocks noGrp="1"/>
          </p:cNvSpPr>
          <p:nvPr>
            <p:ph idx="1"/>
          </p:nvPr>
        </p:nvSpPr>
        <p:spPr/>
        <p:txBody>
          <a:bodyPr>
            <a:normAutofit/>
          </a:bodyPr>
          <a:lstStyle/>
          <a:p>
            <a:pPr marL="0" indent="0" algn="ctr">
              <a:buNone/>
            </a:pPr>
            <a:r>
              <a:rPr lang="en-US" b="1" dirty="0"/>
              <a:t>PGDE student teachers’ background information</a:t>
            </a:r>
          </a:p>
          <a:p>
            <a:r>
              <a:rPr lang="en-US" dirty="0"/>
              <a:t>Majority of the student teachers’ were within the ages of 29 to 40 (75%)</a:t>
            </a:r>
          </a:p>
          <a:p>
            <a:r>
              <a:rPr lang="en-US" dirty="0"/>
              <a:t>Ninety three percent (93%) of female teachers and fifty six percent (56%) of male teachers were below 10 years of teaching experience.</a:t>
            </a:r>
          </a:p>
          <a:p>
            <a:r>
              <a:rPr lang="en-US" dirty="0"/>
              <a:t>Majority of the student teachers had followed Arts subjects’ stream for the General Certificate of Education (Advance Level). Female student teachers had followed Arts subjects’ stream than the males.</a:t>
            </a:r>
          </a:p>
        </p:txBody>
      </p:sp>
    </p:spTree>
    <p:extLst>
      <p:ext uri="{BB962C8B-B14F-4D97-AF65-F5344CB8AC3E}">
        <p14:creationId xmlns:p14="http://schemas.microsoft.com/office/powerpoint/2010/main" val="3653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C2C5DD-2A9F-485A-937C-A71D6B4CE84A}"/>
              </a:ext>
            </a:extLst>
          </p:cNvPr>
          <p:cNvSpPr>
            <a:spLocks noGrp="1"/>
          </p:cNvSpPr>
          <p:nvPr>
            <p:ph type="title"/>
          </p:nvPr>
        </p:nvSpPr>
        <p:spPr>
          <a:xfrm>
            <a:off x="1295402" y="982132"/>
            <a:ext cx="9601196" cy="1303867"/>
          </a:xfrm>
        </p:spPr>
        <p:txBody>
          <a:bodyPr>
            <a:normAutofit fontScale="90000"/>
          </a:bodyPr>
          <a:lstStyle/>
          <a:p>
            <a:r>
              <a:rPr lang="en-US" dirty="0"/>
              <a:t>Results and discussion</a:t>
            </a:r>
            <a:br>
              <a:rPr lang="en-US" dirty="0"/>
            </a:br>
            <a:endParaRPr lang="en-US" dirty="0"/>
          </a:p>
        </p:txBody>
      </p:sp>
      <p:sp>
        <p:nvSpPr>
          <p:cNvPr id="5" name="Content Placeholder 2">
            <a:extLst>
              <a:ext uri="{FF2B5EF4-FFF2-40B4-BE49-F238E27FC236}">
                <a16:creationId xmlns:a16="http://schemas.microsoft.com/office/drawing/2014/main" id="{BF13C3F0-9147-42AD-BD30-705F7E01FDC4}"/>
              </a:ext>
            </a:extLst>
          </p:cNvPr>
          <p:cNvSpPr>
            <a:spLocks noGrp="1"/>
          </p:cNvSpPr>
          <p:nvPr>
            <p:ph idx="1"/>
          </p:nvPr>
        </p:nvSpPr>
        <p:spPr>
          <a:xfrm>
            <a:off x="1295401" y="2556932"/>
            <a:ext cx="9601196" cy="3318936"/>
          </a:xfrm>
        </p:spPr>
        <p:txBody>
          <a:bodyPr>
            <a:normAutofit/>
          </a:bodyPr>
          <a:lstStyle/>
          <a:p>
            <a:pPr marL="0" indent="0" algn="ctr">
              <a:buNone/>
            </a:pPr>
            <a:r>
              <a:rPr lang="en-US" b="1" dirty="0"/>
              <a:t>Inquire the gender wise PGDE student teachers’ abilities to work with computer and the Internet.</a:t>
            </a:r>
          </a:p>
          <a:p>
            <a:r>
              <a:rPr lang="en-US" dirty="0"/>
              <a:t>Female student teachers were better than the male student teachers</a:t>
            </a:r>
          </a:p>
          <a:p>
            <a:r>
              <a:rPr lang="en-US" dirty="0"/>
              <a:t>Female – 74% (16% not responded) others said unable or difficult.</a:t>
            </a:r>
          </a:p>
          <a:p>
            <a:r>
              <a:rPr lang="en-US" dirty="0"/>
              <a:t>Male – 49% (20% not responded) others said unable or difficult.</a:t>
            </a:r>
          </a:p>
          <a:p>
            <a:endParaRPr lang="en-US" b="1" dirty="0"/>
          </a:p>
        </p:txBody>
      </p:sp>
    </p:spTree>
    <p:extLst>
      <p:ext uri="{BB962C8B-B14F-4D97-AF65-F5344CB8AC3E}">
        <p14:creationId xmlns:p14="http://schemas.microsoft.com/office/powerpoint/2010/main" val="29715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674BFD-9C69-42B3-A3B3-3906B582A113}"/>
              </a:ext>
            </a:extLst>
          </p:cNvPr>
          <p:cNvSpPr>
            <a:spLocks noGrp="1"/>
          </p:cNvSpPr>
          <p:nvPr>
            <p:ph type="title"/>
          </p:nvPr>
        </p:nvSpPr>
        <p:spPr>
          <a:xfrm>
            <a:off x="1295402" y="982132"/>
            <a:ext cx="9601196" cy="1303867"/>
          </a:xfrm>
        </p:spPr>
        <p:txBody>
          <a:bodyPr>
            <a:normAutofit fontScale="90000"/>
          </a:bodyPr>
          <a:lstStyle/>
          <a:p>
            <a:r>
              <a:rPr lang="en-US" dirty="0"/>
              <a:t>Results and discussion</a:t>
            </a:r>
            <a:br>
              <a:rPr lang="en-US" dirty="0"/>
            </a:br>
            <a:endParaRPr lang="en-US" dirty="0"/>
          </a:p>
        </p:txBody>
      </p:sp>
      <p:sp>
        <p:nvSpPr>
          <p:cNvPr id="5" name="Content Placeholder 2">
            <a:extLst>
              <a:ext uri="{FF2B5EF4-FFF2-40B4-BE49-F238E27FC236}">
                <a16:creationId xmlns:a16="http://schemas.microsoft.com/office/drawing/2014/main" id="{6D28C93A-2A1F-4292-B0E0-784C907C702F}"/>
              </a:ext>
            </a:extLst>
          </p:cNvPr>
          <p:cNvSpPr>
            <a:spLocks noGrp="1"/>
          </p:cNvSpPr>
          <p:nvPr>
            <p:ph idx="1"/>
          </p:nvPr>
        </p:nvSpPr>
        <p:spPr>
          <a:xfrm>
            <a:off x="1295401" y="2556932"/>
            <a:ext cx="9601196" cy="3318936"/>
          </a:xfrm>
        </p:spPr>
        <p:txBody>
          <a:bodyPr>
            <a:normAutofit/>
          </a:bodyPr>
          <a:lstStyle/>
          <a:p>
            <a:pPr marL="0" indent="0" algn="ctr">
              <a:buNone/>
            </a:pPr>
            <a:r>
              <a:rPr lang="en-US" b="1" dirty="0"/>
              <a:t>Investigate the technical instruments used for classroom teaching- learning process</a:t>
            </a:r>
          </a:p>
          <a:p>
            <a:r>
              <a:rPr lang="en-US" dirty="0"/>
              <a:t>The internet accessible devices used by the student teachers.</a:t>
            </a:r>
          </a:p>
          <a:p>
            <a:endParaRPr lang="en-US" b="1" dirty="0"/>
          </a:p>
        </p:txBody>
      </p:sp>
      <p:graphicFrame>
        <p:nvGraphicFramePr>
          <p:cNvPr id="6" name="Table 5">
            <a:extLst>
              <a:ext uri="{FF2B5EF4-FFF2-40B4-BE49-F238E27FC236}">
                <a16:creationId xmlns:a16="http://schemas.microsoft.com/office/drawing/2014/main" id="{6037F403-8296-44A4-BB7A-EB5D16EFA820}"/>
              </a:ext>
            </a:extLst>
          </p:cNvPr>
          <p:cNvGraphicFramePr>
            <a:graphicFrameLocks noGrp="1"/>
          </p:cNvGraphicFramePr>
          <p:nvPr>
            <p:extLst>
              <p:ext uri="{D42A27DB-BD31-4B8C-83A1-F6EECF244321}">
                <p14:modId xmlns:p14="http://schemas.microsoft.com/office/powerpoint/2010/main" val="1648863994"/>
              </p:ext>
            </p:extLst>
          </p:nvPr>
        </p:nvGraphicFramePr>
        <p:xfrm>
          <a:off x="1295401" y="3921761"/>
          <a:ext cx="9601195" cy="2194560"/>
        </p:xfrm>
        <a:graphic>
          <a:graphicData uri="http://schemas.openxmlformats.org/drawingml/2006/table">
            <a:tbl>
              <a:tblPr firstRow="1" bandRow="1">
                <a:tableStyleId>{93296810-A885-4BE3-A3E7-6D5BEEA58F35}</a:tableStyleId>
              </a:tblPr>
              <a:tblGrid>
                <a:gridCol w="6169428">
                  <a:extLst>
                    <a:ext uri="{9D8B030D-6E8A-4147-A177-3AD203B41FA5}">
                      <a16:colId xmlns:a16="http://schemas.microsoft.com/office/drawing/2014/main" val="2553490224"/>
                    </a:ext>
                  </a:extLst>
                </a:gridCol>
                <a:gridCol w="798022">
                  <a:extLst>
                    <a:ext uri="{9D8B030D-6E8A-4147-A177-3AD203B41FA5}">
                      <a16:colId xmlns:a16="http://schemas.microsoft.com/office/drawing/2014/main" val="896998294"/>
                    </a:ext>
                  </a:extLst>
                </a:gridCol>
                <a:gridCol w="814647">
                  <a:extLst>
                    <a:ext uri="{9D8B030D-6E8A-4147-A177-3AD203B41FA5}">
                      <a16:colId xmlns:a16="http://schemas.microsoft.com/office/drawing/2014/main" val="306880229"/>
                    </a:ext>
                  </a:extLst>
                </a:gridCol>
                <a:gridCol w="864524">
                  <a:extLst>
                    <a:ext uri="{9D8B030D-6E8A-4147-A177-3AD203B41FA5}">
                      <a16:colId xmlns:a16="http://schemas.microsoft.com/office/drawing/2014/main" val="3326843419"/>
                    </a:ext>
                  </a:extLst>
                </a:gridCol>
                <a:gridCol w="954574">
                  <a:extLst>
                    <a:ext uri="{9D8B030D-6E8A-4147-A177-3AD203B41FA5}">
                      <a16:colId xmlns:a16="http://schemas.microsoft.com/office/drawing/2014/main" val="380560285"/>
                    </a:ext>
                  </a:extLst>
                </a:gridCol>
              </a:tblGrid>
              <a:tr h="352524">
                <a:tc rowSpan="2">
                  <a:txBody>
                    <a:bodyPr/>
                    <a:lstStyle/>
                    <a:p>
                      <a:r>
                        <a:rPr lang="en-US" sz="2000" dirty="0"/>
                        <a:t>Sources</a:t>
                      </a:r>
                    </a:p>
                  </a:txBody>
                  <a:tcPr anchor="ctr"/>
                </a:tc>
                <a:tc gridSpan="2">
                  <a:txBody>
                    <a:bodyPr/>
                    <a:lstStyle/>
                    <a:p>
                      <a:r>
                        <a:rPr lang="en-US" dirty="0"/>
                        <a:t>Male</a:t>
                      </a:r>
                    </a:p>
                  </a:txBody>
                  <a:tcPr/>
                </a:tc>
                <a:tc hMerge="1">
                  <a:txBody>
                    <a:bodyPr/>
                    <a:lstStyle/>
                    <a:p>
                      <a:endParaRPr lang="en-US"/>
                    </a:p>
                  </a:txBody>
                  <a:tcPr/>
                </a:tc>
                <a:tc gridSpan="2">
                  <a:txBody>
                    <a:bodyPr/>
                    <a:lstStyle/>
                    <a:p>
                      <a:r>
                        <a:rPr lang="en-US" dirty="0"/>
                        <a:t>Female</a:t>
                      </a:r>
                    </a:p>
                  </a:txBody>
                  <a:tcPr/>
                </a:tc>
                <a:tc hMerge="1">
                  <a:txBody>
                    <a:bodyPr/>
                    <a:lstStyle/>
                    <a:p>
                      <a:endParaRPr lang="en-US"/>
                    </a:p>
                  </a:txBody>
                  <a:tcPr/>
                </a:tc>
                <a:extLst>
                  <a:ext uri="{0D108BD9-81ED-4DB2-BD59-A6C34878D82A}">
                    <a16:rowId xmlns:a16="http://schemas.microsoft.com/office/drawing/2014/main" val="3026533298"/>
                  </a:ext>
                </a:extLst>
              </a:tr>
              <a:tr h="352524">
                <a:tc vMerge="1">
                  <a:txBody>
                    <a:bodyPr/>
                    <a:lstStyle/>
                    <a:p>
                      <a:endParaRPr lang="en-US"/>
                    </a:p>
                  </a:txBody>
                  <a:tcPr/>
                </a:tc>
                <a:tc>
                  <a:txBody>
                    <a:bodyPr/>
                    <a:lstStyle/>
                    <a:p>
                      <a:r>
                        <a:rPr lang="en-US" dirty="0"/>
                        <a:t>No.</a:t>
                      </a:r>
                    </a:p>
                  </a:txBody>
                  <a:tcPr/>
                </a:tc>
                <a:tc>
                  <a:txBody>
                    <a:bodyPr/>
                    <a:lstStyle/>
                    <a:p>
                      <a:r>
                        <a:rPr lang="en-US" dirty="0"/>
                        <a:t>%</a:t>
                      </a:r>
                    </a:p>
                  </a:txBody>
                  <a:tcPr/>
                </a:tc>
                <a:tc>
                  <a:txBody>
                    <a:bodyPr/>
                    <a:lstStyle/>
                    <a:p>
                      <a:r>
                        <a:rPr lang="en-US" dirty="0"/>
                        <a:t>No.</a:t>
                      </a:r>
                    </a:p>
                  </a:txBody>
                  <a:tcPr/>
                </a:tc>
                <a:tc>
                  <a:txBody>
                    <a:bodyPr/>
                    <a:lstStyle/>
                    <a:p>
                      <a:r>
                        <a:rPr lang="en-US" dirty="0"/>
                        <a:t>%</a:t>
                      </a:r>
                    </a:p>
                  </a:txBody>
                  <a:tcPr/>
                </a:tc>
                <a:extLst>
                  <a:ext uri="{0D108BD9-81ED-4DB2-BD59-A6C34878D82A}">
                    <a16:rowId xmlns:a16="http://schemas.microsoft.com/office/drawing/2014/main" val="2734103777"/>
                  </a:ext>
                </a:extLst>
              </a:tr>
              <a:tr h="352524">
                <a:tc>
                  <a:txBody>
                    <a:bodyPr/>
                    <a:lstStyle/>
                    <a:p>
                      <a:r>
                        <a:rPr lang="en-US" dirty="0"/>
                        <a:t>Own devices (Laptop/desktop)</a:t>
                      </a:r>
                    </a:p>
                  </a:txBody>
                  <a:tcPr/>
                </a:tc>
                <a:tc>
                  <a:txBody>
                    <a:bodyPr/>
                    <a:lstStyle/>
                    <a:p>
                      <a:r>
                        <a:rPr lang="en-US" dirty="0"/>
                        <a:t>38</a:t>
                      </a:r>
                    </a:p>
                  </a:txBody>
                  <a:tcPr/>
                </a:tc>
                <a:tc>
                  <a:txBody>
                    <a:bodyPr/>
                    <a:lstStyle/>
                    <a:p>
                      <a:r>
                        <a:rPr lang="en-US" dirty="0"/>
                        <a:t>48%</a:t>
                      </a:r>
                    </a:p>
                  </a:txBody>
                  <a:tcPr/>
                </a:tc>
                <a:tc>
                  <a:txBody>
                    <a:bodyPr/>
                    <a:lstStyle/>
                    <a:p>
                      <a:r>
                        <a:rPr lang="en-US" dirty="0"/>
                        <a:t>152</a:t>
                      </a:r>
                    </a:p>
                  </a:txBody>
                  <a:tcPr/>
                </a:tc>
                <a:tc>
                  <a:txBody>
                    <a:bodyPr/>
                    <a:lstStyle/>
                    <a:p>
                      <a:r>
                        <a:rPr lang="en-US" dirty="0"/>
                        <a:t>76%</a:t>
                      </a:r>
                    </a:p>
                  </a:txBody>
                  <a:tcPr/>
                </a:tc>
                <a:extLst>
                  <a:ext uri="{0D108BD9-81ED-4DB2-BD59-A6C34878D82A}">
                    <a16:rowId xmlns:a16="http://schemas.microsoft.com/office/drawing/2014/main" val="3151590207"/>
                  </a:ext>
                </a:extLst>
              </a:tr>
              <a:tr h="352524">
                <a:tc>
                  <a:txBody>
                    <a:bodyPr/>
                    <a:lstStyle/>
                    <a:p>
                      <a:r>
                        <a:rPr lang="en-US" dirty="0"/>
                        <a:t>Own devices (tab/Mobile phone)</a:t>
                      </a:r>
                    </a:p>
                  </a:txBody>
                  <a:tcPr/>
                </a:tc>
                <a:tc>
                  <a:txBody>
                    <a:bodyPr/>
                    <a:lstStyle/>
                    <a:p>
                      <a:r>
                        <a:rPr lang="en-US" dirty="0"/>
                        <a:t>79</a:t>
                      </a:r>
                    </a:p>
                  </a:txBody>
                  <a:tcPr/>
                </a:tc>
                <a:tc>
                  <a:txBody>
                    <a:bodyPr/>
                    <a:lstStyle/>
                    <a:p>
                      <a:r>
                        <a:rPr lang="en-US" dirty="0"/>
                        <a:t>99%</a:t>
                      </a:r>
                    </a:p>
                  </a:txBody>
                  <a:tcPr/>
                </a:tc>
                <a:tc>
                  <a:txBody>
                    <a:bodyPr/>
                    <a:lstStyle/>
                    <a:p>
                      <a:r>
                        <a:rPr lang="en-US" dirty="0"/>
                        <a:t>182</a:t>
                      </a:r>
                    </a:p>
                  </a:txBody>
                  <a:tcPr/>
                </a:tc>
                <a:tc>
                  <a:txBody>
                    <a:bodyPr/>
                    <a:lstStyle/>
                    <a:p>
                      <a:r>
                        <a:rPr lang="en-US" dirty="0"/>
                        <a:t>90%</a:t>
                      </a:r>
                    </a:p>
                  </a:txBody>
                  <a:tcPr/>
                </a:tc>
                <a:extLst>
                  <a:ext uri="{0D108BD9-81ED-4DB2-BD59-A6C34878D82A}">
                    <a16:rowId xmlns:a16="http://schemas.microsoft.com/office/drawing/2014/main" val="1719001611"/>
                  </a:ext>
                </a:extLst>
              </a:tr>
              <a:tr h="352524">
                <a:tc>
                  <a:txBody>
                    <a:bodyPr/>
                    <a:lstStyle/>
                    <a:p>
                      <a:r>
                        <a:rPr lang="en-US" dirty="0"/>
                        <a:t>Relatives/friends Device/s</a:t>
                      </a:r>
                    </a:p>
                  </a:txBody>
                  <a:tcPr/>
                </a:tc>
                <a:tc>
                  <a:txBody>
                    <a:bodyPr/>
                    <a:lstStyle/>
                    <a:p>
                      <a:r>
                        <a:rPr lang="en-US" dirty="0"/>
                        <a:t>1</a:t>
                      </a:r>
                    </a:p>
                  </a:txBody>
                  <a:tcPr/>
                </a:tc>
                <a:tc>
                  <a:txBody>
                    <a:bodyPr/>
                    <a:lstStyle/>
                    <a:p>
                      <a:r>
                        <a:rPr lang="en-US" dirty="0"/>
                        <a:t>1%</a:t>
                      </a:r>
                    </a:p>
                  </a:txBody>
                  <a:tcPr/>
                </a:tc>
                <a:tc>
                  <a:txBody>
                    <a:bodyPr/>
                    <a:lstStyle/>
                    <a:p>
                      <a:r>
                        <a:rPr lang="en-US" dirty="0"/>
                        <a:t>12</a:t>
                      </a:r>
                    </a:p>
                  </a:txBody>
                  <a:tcPr/>
                </a:tc>
                <a:tc>
                  <a:txBody>
                    <a:bodyPr/>
                    <a:lstStyle/>
                    <a:p>
                      <a:r>
                        <a:rPr lang="en-US" dirty="0"/>
                        <a:t>6%</a:t>
                      </a:r>
                    </a:p>
                  </a:txBody>
                  <a:tcPr/>
                </a:tc>
                <a:extLst>
                  <a:ext uri="{0D108BD9-81ED-4DB2-BD59-A6C34878D82A}">
                    <a16:rowId xmlns:a16="http://schemas.microsoft.com/office/drawing/2014/main" val="1503384166"/>
                  </a:ext>
                </a:extLst>
              </a:tr>
              <a:tr h="352524">
                <a:tc>
                  <a:txBody>
                    <a:bodyPr/>
                    <a:lstStyle/>
                    <a:p>
                      <a:r>
                        <a:rPr lang="en-US" dirty="0"/>
                        <a:t>School/Institute Device/s</a:t>
                      </a:r>
                    </a:p>
                  </a:txBody>
                  <a:tcPr/>
                </a:tc>
                <a:tc>
                  <a:txBody>
                    <a:bodyPr/>
                    <a:lstStyle/>
                    <a:p>
                      <a:r>
                        <a:rPr lang="en-US" dirty="0"/>
                        <a:t>20</a:t>
                      </a:r>
                    </a:p>
                  </a:txBody>
                  <a:tcPr/>
                </a:tc>
                <a:tc>
                  <a:txBody>
                    <a:bodyPr/>
                    <a:lstStyle/>
                    <a:p>
                      <a:r>
                        <a:rPr lang="en-US" dirty="0"/>
                        <a:t>25%</a:t>
                      </a:r>
                    </a:p>
                  </a:txBody>
                  <a:tcPr/>
                </a:tc>
                <a:tc>
                  <a:txBody>
                    <a:bodyPr/>
                    <a:lstStyle/>
                    <a:p>
                      <a:r>
                        <a:rPr lang="en-US" dirty="0"/>
                        <a:t>52</a:t>
                      </a:r>
                    </a:p>
                  </a:txBody>
                  <a:tcPr/>
                </a:tc>
                <a:tc>
                  <a:txBody>
                    <a:bodyPr/>
                    <a:lstStyle/>
                    <a:p>
                      <a:r>
                        <a:rPr lang="en-US" dirty="0"/>
                        <a:t>10%</a:t>
                      </a:r>
                    </a:p>
                  </a:txBody>
                  <a:tcPr/>
                </a:tc>
                <a:extLst>
                  <a:ext uri="{0D108BD9-81ED-4DB2-BD59-A6C34878D82A}">
                    <a16:rowId xmlns:a16="http://schemas.microsoft.com/office/drawing/2014/main" val="1524110751"/>
                  </a:ext>
                </a:extLst>
              </a:tr>
            </a:tbl>
          </a:graphicData>
        </a:graphic>
      </p:graphicFrame>
    </p:spTree>
    <p:extLst>
      <p:ext uri="{BB962C8B-B14F-4D97-AF65-F5344CB8AC3E}">
        <p14:creationId xmlns:p14="http://schemas.microsoft.com/office/powerpoint/2010/main" val="18301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8564AB-7E63-44A8-8C46-1533636E87B8}"/>
              </a:ext>
            </a:extLst>
          </p:cNvPr>
          <p:cNvSpPr>
            <a:spLocks noGrp="1"/>
          </p:cNvSpPr>
          <p:nvPr>
            <p:ph type="title"/>
          </p:nvPr>
        </p:nvSpPr>
        <p:spPr>
          <a:xfrm>
            <a:off x="1295402" y="982132"/>
            <a:ext cx="9601196" cy="1303867"/>
          </a:xfrm>
        </p:spPr>
        <p:txBody>
          <a:bodyPr>
            <a:normAutofit fontScale="90000"/>
          </a:bodyPr>
          <a:lstStyle/>
          <a:p>
            <a:r>
              <a:rPr lang="en-US" dirty="0"/>
              <a:t>Results and discussion</a:t>
            </a:r>
            <a:br>
              <a:rPr lang="en-US" dirty="0"/>
            </a:br>
            <a:endParaRPr lang="en-US" dirty="0"/>
          </a:p>
        </p:txBody>
      </p:sp>
      <p:sp>
        <p:nvSpPr>
          <p:cNvPr id="5" name="Content Placeholder 2">
            <a:extLst>
              <a:ext uri="{FF2B5EF4-FFF2-40B4-BE49-F238E27FC236}">
                <a16:creationId xmlns:a16="http://schemas.microsoft.com/office/drawing/2014/main" id="{E86FB8BC-443E-49A6-B311-C852BA3B3C8C}"/>
              </a:ext>
            </a:extLst>
          </p:cNvPr>
          <p:cNvSpPr>
            <a:spLocks noGrp="1"/>
          </p:cNvSpPr>
          <p:nvPr>
            <p:ph idx="1"/>
          </p:nvPr>
        </p:nvSpPr>
        <p:spPr>
          <a:xfrm>
            <a:off x="1295401" y="2556932"/>
            <a:ext cx="9601196" cy="3318936"/>
          </a:xfrm>
        </p:spPr>
        <p:txBody>
          <a:bodyPr>
            <a:normAutofit/>
          </a:bodyPr>
          <a:lstStyle/>
          <a:p>
            <a:pPr marL="0" indent="0" algn="ctr">
              <a:buNone/>
            </a:pPr>
            <a:r>
              <a:rPr lang="en-US" b="1" dirty="0"/>
              <a:t>Selected Technical devices used by the student teachers in the classroom teaching</a:t>
            </a:r>
          </a:p>
        </p:txBody>
      </p:sp>
      <p:graphicFrame>
        <p:nvGraphicFramePr>
          <p:cNvPr id="6" name="Table 5">
            <a:extLst>
              <a:ext uri="{FF2B5EF4-FFF2-40B4-BE49-F238E27FC236}">
                <a16:creationId xmlns:a16="http://schemas.microsoft.com/office/drawing/2014/main" id="{769CBA7A-8CE4-41B4-AC62-50C255882C2A}"/>
              </a:ext>
            </a:extLst>
          </p:cNvPr>
          <p:cNvGraphicFramePr>
            <a:graphicFrameLocks noGrp="1"/>
          </p:cNvGraphicFramePr>
          <p:nvPr>
            <p:extLst>
              <p:ext uri="{D42A27DB-BD31-4B8C-83A1-F6EECF244321}">
                <p14:modId xmlns:p14="http://schemas.microsoft.com/office/powerpoint/2010/main" val="2154677457"/>
              </p:ext>
            </p:extLst>
          </p:nvPr>
        </p:nvGraphicFramePr>
        <p:xfrm>
          <a:off x="1295402" y="3352801"/>
          <a:ext cx="9601195" cy="2820192"/>
        </p:xfrm>
        <a:graphic>
          <a:graphicData uri="http://schemas.openxmlformats.org/drawingml/2006/table">
            <a:tbl>
              <a:tblPr firstRow="1" bandRow="1">
                <a:tableStyleId>{93296810-A885-4BE3-A3E7-6D5BEEA58F35}</a:tableStyleId>
              </a:tblPr>
              <a:tblGrid>
                <a:gridCol w="6169428">
                  <a:extLst>
                    <a:ext uri="{9D8B030D-6E8A-4147-A177-3AD203B41FA5}">
                      <a16:colId xmlns:a16="http://schemas.microsoft.com/office/drawing/2014/main" val="2553490224"/>
                    </a:ext>
                  </a:extLst>
                </a:gridCol>
                <a:gridCol w="798022">
                  <a:extLst>
                    <a:ext uri="{9D8B030D-6E8A-4147-A177-3AD203B41FA5}">
                      <a16:colId xmlns:a16="http://schemas.microsoft.com/office/drawing/2014/main" val="896998294"/>
                    </a:ext>
                  </a:extLst>
                </a:gridCol>
                <a:gridCol w="814647">
                  <a:extLst>
                    <a:ext uri="{9D8B030D-6E8A-4147-A177-3AD203B41FA5}">
                      <a16:colId xmlns:a16="http://schemas.microsoft.com/office/drawing/2014/main" val="306880229"/>
                    </a:ext>
                  </a:extLst>
                </a:gridCol>
                <a:gridCol w="864524">
                  <a:extLst>
                    <a:ext uri="{9D8B030D-6E8A-4147-A177-3AD203B41FA5}">
                      <a16:colId xmlns:a16="http://schemas.microsoft.com/office/drawing/2014/main" val="3326843419"/>
                    </a:ext>
                  </a:extLst>
                </a:gridCol>
                <a:gridCol w="954574">
                  <a:extLst>
                    <a:ext uri="{9D8B030D-6E8A-4147-A177-3AD203B41FA5}">
                      <a16:colId xmlns:a16="http://schemas.microsoft.com/office/drawing/2014/main" val="380560285"/>
                    </a:ext>
                  </a:extLst>
                </a:gridCol>
              </a:tblGrid>
              <a:tr h="352524">
                <a:tc rowSpan="2">
                  <a:txBody>
                    <a:bodyPr/>
                    <a:lstStyle/>
                    <a:p>
                      <a:r>
                        <a:rPr lang="en-US" sz="1600" dirty="0"/>
                        <a:t>Instrument/s</a:t>
                      </a:r>
                    </a:p>
                  </a:txBody>
                  <a:tcPr anchor="ctr"/>
                </a:tc>
                <a:tc gridSpan="2">
                  <a:txBody>
                    <a:bodyPr/>
                    <a:lstStyle/>
                    <a:p>
                      <a:r>
                        <a:rPr lang="en-US" sz="1600" dirty="0"/>
                        <a:t>Male</a:t>
                      </a:r>
                    </a:p>
                  </a:txBody>
                  <a:tcPr/>
                </a:tc>
                <a:tc hMerge="1">
                  <a:txBody>
                    <a:bodyPr/>
                    <a:lstStyle/>
                    <a:p>
                      <a:endParaRPr lang="en-US"/>
                    </a:p>
                  </a:txBody>
                  <a:tcPr/>
                </a:tc>
                <a:tc gridSpan="2">
                  <a:txBody>
                    <a:bodyPr/>
                    <a:lstStyle/>
                    <a:p>
                      <a:r>
                        <a:rPr lang="en-US" sz="1600" dirty="0"/>
                        <a:t>Female</a:t>
                      </a:r>
                    </a:p>
                  </a:txBody>
                  <a:tcPr/>
                </a:tc>
                <a:tc hMerge="1">
                  <a:txBody>
                    <a:bodyPr/>
                    <a:lstStyle/>
                    <a:p>
                      <a:endParaRPr lang="en-US"/>
                    </a:p>
                  </a:txBody>
                  <a:tcPr/>
                </a:tc>
                <a:extLst>
                  <a:ext uri="{0D108BD9-81ED-4DB2-BD59-A6C34878D82A}">
                    <a16:rowId xmlns:a16="http://schemas.microsoft.com/office/drawing/2014/main" val="3026533298"/>
                  </a:ext>
                </a:extLst>
              </a:tr>
              <a:tr h="352524">
                <a:tc vMerge="1">
                  <a:txBody>
                    <a:bodyPr/>
                    <a:lstStyle/>
                    <a:p>
                      <a:endParaRPr lang="en-US"/>
                    </a:p>
                  </a:txBody>
                  <a:tcPr/>
                </a:tc>
                <a:tc>
                  <a:txBody>
                    <a:bodyPr/>
                    <a:lstStyle/>
                    <a:p>
                      <a:r>
                        <a:rPr lang="en-US" sz="1400" dirty="0"/>
                        <a:t>No.</a:t>
                      </a:r>
                    </a:p>
                  </a:txBody>
                  <a:tcPr/>
                </a:tc>
                <a:tc>
                  <a:txBody>
                    <a:bodyPr/>
                    <a:lstStyle/>
                    <a:p>
                      <a:r>
                        <a:rPr lang="en-US" sz="1400" dirty="0"/>
                        <a:t>%</a:t>
                      </a:r>
                    </a:p>
                  </a:txBody>
                  <a:tcPr/>
                </a:tc>
                <a:tc>
                  <a:txBody>
                    <a:bodyPr/>
                    <a:lstStyle/>
                    <a:p>
                      <a:r>
                        <a:rPr lang="en-US" sz="1400" dirty="0"/>
                        <a:t>No.</a:t>
                      </a:r>
                    </a:p>
                  </a:txBody>
                  <a:tcPr/>
                </a:tc>
                <a:tc>
                  <a:txBody>
                    <a:bodyPr/>
                    <a:lstStyle/>
                    <a:p>
                      <a:r>
                        <a:rPr lang="en-US" sz="1400" dirty="0"/>
                        <a:t>%</a:t>
                      </a:r>
                    </a:p>
                  </a:txBody>
                  <a:tcPr/>
                </a:tc>
                <a:extLst>
                  <a:ext uri="{0D108BD9-81ED-4DB2-BD59-A6C34878D82A}">
                    <a16:rowId xmlns:a16="http://schemas.microsoft.com/office/drawing/2014/main" val="2734103777"/>
                  </a:ext>
                </a:extLst>
              </a:tr>
              <a:tr h="352524">
                <a:tc>
                  <a:txBody>
                    <a:bodyPr/>
                    <a:lstStyle/>
                    <a:p>
                      <a:r>
                        <a:rPr lang="en-US" sz="1400" dirty="0"/>
                        <a:t>Electronic white board</a:t>
                      </a:r>
                    </a:p>
                  </a:txBody>
                  <a:tcPr/>
                </a:tc>
                <a:tc>
                  <a:txBody>
                    <a:bodyPr/>
                    <a:lstStyle/>
                    <a:p>
                      <a:r>
                        <a:rPr lang="en-US" sz="1400" dirty="0"/>
                        <a:t>2</a:t>
                      </a:r>
                    </a:p>
                  </a:txBody>
                  <a:tcPr/>
                </a:tc>
                <a:tc>
                  <a:txBody>
                    <a:bodyPr/>
                    <a:lstStyle/>
                    <a:p>
                      <a:r>
                        <a:rPr lang="en-US" sz="1400" dirty="0"/>
                        <a:t>3%</a:t>
                      </a:r>
                    </a:p>
                  </a:txBody>
                  <a:tcPr/>
                </a:tc>
                <a:tc>
                  <a:txBody>
                    <a:bodyPr/>
                    <a:lstStyle/>
                    <a:p>
                      <a:r>
                        <a:rPr lang="en-US" sz="1400" dirty="0"/>
                        <a:t>3</a:t>
                      </a:r>
                    </a:p>
                  </a:txBody>
                  <a:tcPr/>
                </a:tc>
                <a:tc>
                  <a:txBody>
                    <a:bodyPr/>
                    <a:lstStyle/>
                    <a:p>
                      <a:r>
                        <a:rPr lang="en-US" sz="1400" dirty="0"/>
                        <a:t>2%</a:t>
                      </a:r>
                    </a:p>
                  </a:txBody>
                  <a:tcPr/>
                </a:tc>
                <a:extLst>
                  <a:ext uri="{0D108BD9-81ED-4DB2-BD59-A6C34878D82A}">
                    <a16:rowId xmlns:a16="http://schemas.microsoft.com/office/drawing/2014/main" val="3151590207"/>
                  </a:ext>
                </a:extLst>
              </a:tr>
              <a:tr h="352524">
                <a:tc>
                  <a:txBody>
                    <a:bodyPr/>
                    <a:lstStyle/>
                    <a:p>
                      <a:r>
                        <a:rPr lang="en-US" sz="1400" dirty="0"/>
                        <a:t>Computer/multi-media projector</a:t>
                      </a:r>
                    </a:p>
                  </a:txBody>
                  <a:tcPr/>
                </a:tc>
                <a:tc>
                  <a:txBody>
                    <a:bodyPr/>
                    <a:lstStyle/>
                    <a:p>
                      <a:r>
                        <a:rPr lang="en-US" sz="1400" dirty="0"/>
                        <a:t>15</a:t>
                      </a:r>
                    </a:p>
                  </a:txBody>
                  <a:tcPr/>
                </a:tc>
                <a:tc>
                  <a:txBody>
                    <a:bodyPr/>
                    <a:lstStyle/>
                    <a:p>
                      <a:r>
                        <a:rPr lang="en-US" sz="1400" dirty="0"/>
                        <a:t>19%</a:t>
                      </a:r>
                    </a:p>
                  </a:txBody>
                  <a:tcPr/>
                </a:tc>
                <a:tc>
                  <a:txBody>
                    <a:bodyPr/>
                    <a:lstStyle/>
                    <a:p>
                      <a:r>
                        <a:rPr lang="en-US" sz="1400" dirty="0"/>
                        <a:t>76</a:t>
                      </a:r>
                    </a:p>
                  </a:txBody>
                  <a:tcPr/>
                </a:tc>
                <a:tc>
                  <a:txBody>
                    <a:bodyPr/>
                    <a:lstStyle/>
                    <a:p>
                      <a:r>
                        <a:rPr lang="en-US" sz="1400" dirty="0"/>
                        <a:t>38%</a:t>
                      </a:r>
                    </a:p>
                  </a:txBody>
                  <a:tcPr/>
                </a:tc>
                <a:extLst>
                  <a:ext uri="{0D108BD9-81ED-4DB2-BD59-A6C34878D82A}">
                    <a16:rowId xmlns:a16="http://schemas.microsoft.com/office/drawing/2014/main" val="1719001611"/>
                  </a:ext>
                </a:extLst>
              </a:tr>
              <a:tr h="352524">
                <a:tc>
                  <a:txBody>
                    <a:bodyPr/>
                    <a:lstStyle/>
                    <a:p>
                      <a:r>
                        <a:rPr lang="en-US" sz="1400" dirty="0"/>
                        <a:t>Television/video player</a:t>
                      </a:r>
                    </a:p>
                  </a:txBody>
                  <a:tcPr/>
                </a:tc>
                <a:tc>
                  <a:txBody>
                    <a:bodyPr/>
                    <a:lstStyle/>
                    <a:p>
                      <a:r>
                        <a:rPr lang="en-US" sz="1400" dirty="0"/>
                        <a:t>16</a:t>
                      </a:r>
                    </a:p>
                  </a:txBody>
                  <a:tcPr/>
                </a:tc>
                <a:tc>
                  <a:txBody>
                    <a:bodyPr/>
                    <a:lstStyle/>
                    <a:p>
                      <a:r>
                        <a:rPr lang="en-US" sz="1400" dirty="0"/>
                        <a:t>20%</a:t>
                      </a:r>
                    </a:p>
                  </a:txBody>
                  <a:tcPr/>
                </a:tc>
                <a:tc>
                  <a:txBody>
                    <a:bodyPr/>
                    <a:lstStyle/>
                    <a:p>
                      <a:r>
                        <a:rPr lang="en-US" sz="1400" dirty="0"/>
                        <a:t>55</a:t>
                      </a:r>
                    </a:p>
                  </a:txBody>
                  <a:tcPr/>
                </a:tc>
                <a:tc>
                  <a:txBody>
                    <a:bodyPr/>
                    <a:lstStyle/>
                    <a:p>
                      <a:r>
                        <a:rPr lang="en-US" sz="1400" dirty="0"/>
                        <a:t>28%</a:t>
                      </a:r>
                    </a:p>
                  </a:txBody>
                  <a:tcPr/>
                </a:tc>
                <a:extLst>
                  <a:ext uri="{0D108BD9-81ED-4DB2-BD59-A6C34878D82A}">
                    <a16:rowId xmlns:a16="http://schemas.microsoft.com/office/drawing/2014/main" val="1503384166"/>
                  </a:ext>
                </a:extLst>
              </a:tr>
              <a:tr h="352524">
                <a:tc>
                  <a:txBody>
                    <a:bodyPr/>
                    <a:lstStyle/>
                    <a:p>
                      <a:r>
                        <a:rPr lang="en-US" sz="1400" dirty="0"/>
                        <a:t>OHP</a:t>
                      </a:r>
                    </a:p>
                  </a:txBody>
                  <a:tcPr/>
                </a:tc>
                <a:tc>
                  <a:txBody>
                    <a:bodyPr/>
                    <a:lstStyle/>
                    <a:p>
                      <a:r>
                        <a:rPr lang="en-US" sz="1400" dirty="0"/>
                        <a:t>10</a:t>
                      </a:r>
                    </a:p>
                  </a:txBody>
                  <a:tcPr/>
                </a:tc>
                <a:tc>
                  <a:txBody>
                    <a:bodyPr/>
                    <a:lstStyle/>
                    <a:p>
                      <a:r>
                        <a:rPr lang="en-US" sz="1400" dirty="0"/>
                        <a:t>13%</a:t>
                      </a:r>
                    </a:p>
                  </a:txBody>
                  <a:tcPr/>
                </a:tc>
                <a:tc>
                  <a:txBody>
                    <a:bodyPr/>
                    <a:lstStyle/>
                    <a:p>
                      <a:r>
                        <a:rPr lang="en-US" sz="1400" dirty="0"/>
                        <a:t>32</a:t>
                      </a:r>
                    </a:p>
                  </a:txBody>
                  <a:tcPr/>
                </a:tc>
                <a:tc>
                  <a:txBody>
                    <a:bodyPr/>
                    <a:lstStyle/>
                    <a:p>
                      <a:r>
                        <a:rPr lang="en-US" sz="1400" dirty="0"/>
                        <a:t>16%</a:t>
                      </a:r>
                    </a:p>
                  </a:txBody>
                  <a:tcPr/>
                </a:tc>
                <a:extLst>
                  <a:ext uri="{0D108BD9-81ED-4DB2-BD59-A6C34878D82A}">
                    <a16:rowId xmlns:a16="http://schemas.microsoft.com/office/drawing/2014/main" val="1524110751"/>
                  </a:ext>
                </a:extLst>
              </a:tr>
              <a:tr h="352524">
                <a:tc>
                  <a:txBody>
                    <a:bodyPr/>
                    <a:lstStyle/>
                    <a:p>
                      <a:r>
                        <a:rPr lang="en-US" sz="1400" dirty="0"/>
                        <a:t>Audio devices (cassette recorder)</a:t>
                      </a:r>
                    </a:p>
                  </a:txBody>
                  <a:tcPr/>
                </a:tc>
                <a:tc>
                  <a:txBody>
                    <a:bodyPr/>
                    <a:lstStyle/>
                    <a:p>
                      <a:r>
                        <a:rPr lang="en-US" sz="1400" dirty="0"/>
                        <a:t>34</a:t>
                      </a:r>
                    </a:p>
                  </a:txBody>
                  <a:tcPr/>
                </a:tc>
                <a:tc>
                  <a:txBody>
                    <a:bodyPr/>
                    <a:lstStyle/>
                    <a:p>
                      <a:r>
                        <a:rPr lang="en-US" sz="1400" dirty="0"/>
                        <a:t>43%</a:t>
                      </a:r>
                    </a:p>
                  </a:txBody>
                  <a:tcPr/>
                </a:tc>
                <a:tc>
                  <a:txBody>
                    <a:bodyPr/>
                    <a:lstStyle/>
                    <a:p>
                      <a:r>
                        <a:rPr lang="en-US" sz="1400" dirty="0"/>
                        <a:t>108</a:t>
                      </a:r>
                    </a:p>
                  </a:txBody>
                  <a:tcPr/>
                </a:tc>
                <a:tc>
                  <a:txBody>
                    <a:bodyPr/>
                    <a:lstStyle/>
                    <a:p>
                      <a:r>
                        <a:rPr lang="en-US" sz="1400" dirty="0"/>
                        <a:t>54%</a:t>
                      </a:r>
                    </a:p>
                  </a:txBody>
                  <a:tcPr/>
                </a:tc>
                <a:extLst>
                  <a:ext uri="{0D108BD9-81ED-4DB2-BD59-A6C34878D82A}">
                    <a16:rowId xmlns:a16="http://schemas.microsoft.com/office/drawing/2014/main" val="158605170"/>
                  </a:ext>
                </a:extLst>
              </a:tr>
              <a:tr h="352524">
                <a:tc>
                  <a:txBody>
                    <a:bodyPr/>
                    <a:lstStyle/>
                    <a:p>
                      <a:r>
                        <a:rPr lang="en-US" sz="1400" dirty="0"/>
                        <a:t>Smart phone</a:t>
                      </a:r>
                    </a:p>
                  </a:txBody>
                  <a:tcPr/>
                </a:tc>
                <a:tc>
                  <a:txBody>
                    <a:bodyPr/>
                    <a:lstStyle/>
                    <a:p>
                      <a:r>
                        <a:rPr lang="en-US" sz="1400" dirty="0"/>
                        <a:t>6</a:t>
                      </a:r>
                    </a:p>
                  </a:txBody>
                  <a:tcPr/>
                </a:tc>
                <a:tc>
                  <a:txBody>
                    <a:bodyPr/>
                    <a:lstStyle/>
                    <a:p>
                      <a:r>
                        <a:rPr lang="en-US" sz="1400" dirty="0"/>
                        <a:t>8%</a:t>
                      </a:r>
                    </a:p>
                  </a:txBody>
                  <a:tcPr/>
                </a:tc>
                <a:tc>
                  <a:txBody>
                    <a:bodyPr/>
                    <a:lstStyle/>
                    <a:p>
                      <a:r>
                        <a:rPr lang="en-US" sz="1400" dirty="0"/>
                        <a:t>11</a:t>
                      </a:r>
                    </a:p>
                  </a:txBody>
                  <a:tcPr/>
                </a:tc>
                <a:tc>
                  <a:txBody>
                    <a:bodyPr/>
                    <a:lstStyle/>
                    <a:p>
                      <a:r>
                        <a:rPr lang="en-US" sz="1400" dirty="0"/>
                        <a:t>6%</a:t>
                      </a:r>
                    </a:p>
                  </a:txBody>
                  <a:tcPr/>
                </a:tc>
                <a:extLst>
                  <a:ext uri="{0D108BD9-81ED-4DB2-BD59-A6C34878D82A}">
                    <a16:rowId xmlns:a16="http://schemas.microsoft.com/office/drawing/2014/main" val="231689483"/>
                  </a:ext>
                </a:extLst>
              </a:tr>
            </a:tbl>
          </a:graphicData>
        </a:graphic>
      </p:graphicFrame>
    </p:spTree>
    <p:extLst>
      <p:ext uri="{BB962C8B-B14F-4D97-AF65-F5344CB8AC3E}">
        <p14:creationId xmlns:p14="http://schemas.microsoft.com/office/powerpoint/2010/main" val="31631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TotalTime>
  <Words>1044</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Use of Technical Instruments in Teaching-Learning Process by the Student Teachers of the Post Graduate Diploma in Education (PGDE) Programme.</vt:lpstr>
      <vt:lpstr>Introduction</vt:lpstr>
      <vt:lpstr>Objectives</vt:lpstr>
      <vt:lpstr>Significance of the study</vt:lpstr>
      <vt:lpstr>Research Methodology</vt:lpstr>
      <vt:lpstr>Results and discussion Findings of the study was presented according to the sequence of the objectives</vt:lpstr>
      <vt:lpstr>Results and discussion </vt:lpstr>
      <vt:lpstr>Results and discussion </vt:lpstr>
      <vt:lpstr>Results and discussion </vt:lpstr>
      <vt:lpstr>Results and discussion </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Technical Instruments in Teaching-Learning Process by the Student Teachers of the Post Graduate Diploma in Education (PGDE) Programme.</dc:title>
  <dc:creator>Anupa Amal Dayaratne</dc:creator>
  <cp:lastModifiedBy>Root</cp:lastModifiedBy>
  <cp:revision>21</cp:revision>
  <dcterms:created xsi:type="dcterms:W3CDTF">2019-10-10T10:49:50Z</dcterms:created>
  <dcterms:modified xsi:type="dcterms:W3CDTF">2019-10-14T09:38:07Z</dcterms:modified>
</cp:coreProperties>
</file>