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326" r:id="rId4"/>
    <p:sldId id="291" r:id="rId5"/>
    <p:sldId id="293" r:id="rId6"/>
    <p:sldId id="297" r:id="rId7"/>
    <p:sldId id="300" r:id="rId8"/>
    <p:sldId id="301" r:id="rId9"/>
    <p:sldId id="322" r:id="rId10"/>
    <p:sldId id="304" r:id="rId11"/>
    <p:sldId id="308" r:id="rId12"/>
    <p:sldId id="313" r:id="rId13"/>
    <p:sldId id="325" r:id="rId14"/>
    <p:sldId id="314" r:id="rId15"/>
    <p:sldId id="25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y Rosemarie Ortiguero" initials="IRO" lastIdx="1" clrIdx="0">
    <p:extLst>
      <p:ext uri="{19B8F6BF-5375-455C-9EA6-DF929625EA0E}">
        <p15:presenceInfo xmlns="" xmlns:p15="http://schemas.microsoft.com/office/powerpoint/2012/main" userId="Ivy Rosemarie Ortigue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2AB"/>
    <a:srgbClr val="5DA17A"/>
    <a:srgbClr val="99FF66"/>
    <a:srgbClr val="2A6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456C80B-3740-4292-A838-2E8D7176B79D}">
  <a:tblStyle styleId="{8456C80B-3740-4292-A838-2E8D7176B79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71479" autoAdjust="0"/>
  </p:normalViewPr>
  <p:slideViewPr>
    <p:cSldViewPr snapToGrid="0">
      <p:cViewPr>
        <p:scale>
          <a:sx n="90" d="100"/>
          <a:sy n="90" d="100"/>
        </p:scale>
        <p:origin x="-750" y="-1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7573965223292503E-2"/>
          <c:y val="0"/>
          <c:w val="0.86802849977746943"/>
          <c:h val="1"/>
        </c:manualLayout>
      </c:layout>
      <c:pie3DChart>
        <c:varyColors val="1"/>
        <c:ser>
          <c:idx val="0"/>
          <c:order val="0"/>
          <c:explosion val="25"/>
          <c:dLbls>
            <c:dLbl>
              <c:idx val="3"/>
              <c:layout>
                <c:manualLayout>
                  <c:x val="6.8290929154453603E-2"/>
                  <c:y val="-0.14733308643168069"/>
                </c:manualLayout>
              </c:layout>
              <c:showLegendKey val="0"/>
              <c:showVal val="0"/>
              <c:showCatName val="0"/>
              <c:showSerName val="0"/>
              <c:showPercent val="1"/>
              <c:showBubbleSize val="0"/>
            </c:dLbl>
            <c:dLbl>
              <c:idx val="4"/>
              <c:layout>
                <c:manualLayout>
                  <c:x val="7.0422200112879751E-2"/>
                  <c:y val="-0.12613282235426093"/>
                </c:manualLayout>
              </c:layout>
              <c:showLegendKey val="0"/>
              <c:showVal val="0"/>
              <c:showCatName val="0"/>
              <c:showSerName val="0"/>
              <c:showPercent val="1"/>
              <c:showBubbleSize val="0"/>
            </c:dLbl>
            <c:txPr>
              <a:bodyPr/>
              <a:lstStyle/>
              <a:p>
                <a:pPr>
                  <a:defRPr sz="1400">
                    <a:solidFill>
                      <a:schemeClr val="bg1"/>
                    </a:solidFill>
                  </a:defRPr>
                </a:pPr>
                <a:endParaRPr lang="en-US"/>
              </a:p>
            </c:txPr>
            <c:showLegendKey val="0"/>
            <c:showVal val="0"/>
            <c:showCatName val="0"/>
            <c:showSerName val="0"/>
            <c:showPercent val="1"/>
            <c:showBubbleSize val="0"/>
            <c:showLeaderLines val="1"/>
          </c:dLbls>
          <c:cat>
            <c:strRef>
              <c:f>Sheet1!$B$5:$B$11</c:f>
              <c:strCache>
                <c:ptCount val="7"/>
                <c:pt idx="0">
                  <c:v>Electronics</c:v>
                </c:pt>
                <c:pt idx="1">
                  <c:v>BPO/IT-enabled</c:v>
                </c:pt>
                <c:pt idx="2">
                  <c:v>Health and Wellness</c:v>
                </c:pt>
                <c:pt idx="3">
                  <c:v>Agribusiness</c:v>
                </c:pt>
                <c:pt idx="4">
                  <c:v>Eco-mining</c:v>
                </c:pt>
                <c:pt idx="5">
                  <c:v>Value-chain materials/Manufacturing</c:v>
                </c:pt>
                <c:pt idx="6">
                  <c:v>Others</c:v>
                </c:pt>
              </c:strCache>
            </c:strRef>
          </c:cat>
          <c:val>
            <c:numRef>
              <c:f>Sheet1!$C$5:$C$11</c:f>
              <c:numCache>
                <c:formatCode>0%</c:formatCode>
                <c:ptCount val="7"/>
                <c:pt idx="0">
                  <c:v>0.08</c:v>
                </c:pt>
                <c:pt idx="1">
                  <c:v>0.27</c:v>
                </c:pt>
                <c:pt idx="2">
                  <c:v>0.21</c:v>
                </c:pt>
                <c:pt idx="3">
                  <c:v>0.03</c:v>
                </c:pt>
                <c:pt idx="4">
                  <c:v>0.02</c:v>
                </c:pt>
                <c:pt idx="5">
                  <c:v>0.3</c:v>
                </c:pt>
                <c:pt idx="6">
                  <c:v>0.09</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4.9203714344358024E-2"/>
          <c:y val="0.79823712220021592"/>
          <c:w val="0.8997780017808571"/>
          <c:h val="0.14218014159273035"/>
        </c:manualLayout>
      </c:layout>
      <c:overlay val="0"/>
      <c:txPr>
        <a:bodyPr/>
        <a:lstStyle/>
        <a:p>
          <a:pPr>
            <a:defRPr>
              <a:solidFill>
                <a:schemeClr val="accent4">
                  <a:lumMod val="50000"/>
                </a:schemeClr>
              </a:solidFill>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874295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600"/>
              </a:spcBef>
              <a:buFont typeface="Wingdings" panose="05000000000000000000" pitchFamily="2" charset="2"/>
              <a:buNone/>
            </a:pPr>
            <a:r>
              <a:rPr lang="en-US" sz="1600" b="0" dirty="0" smtClean="0">
                <a:solidFill>
                  <a:srgbClr val="114454"/>
                </a:solidFill>
                <a:latin typeface="+mn-lt"/>
                <a:ea typeface="Nixie One"/>
                <a:cs typeface="Nixie One"/>
                <a:sym typeface="Nixie One"/>
              </a:rPr>
              <a:t>The uncertainties of the respondents in their willingness to hire ODL graduates (20%) and willingness to recommend employees to study/take courses in ODL institutions (23%)</a:t>
            </a:r>
            <a:r>
              <a:rPr lang="en-US" sz="1600" b="0" baseline="0" dirty="0" smtClean="0">
                <a:solidFill>
                  <a:srgbClr val="114454"/>
                </a:solidFill>
                <a:latin typeface="+mn-lt"/>
                <a:ea typeface="Nixie One"/>
                <a:cs typeface="Nixie One"/>
                <a:sym typeface="Nixie One"/>
              </a:rPr>
              <a:t> </a:t>
            </a:r>
            <a:r>
              <a:rPr lang="en-US" b="0" dirty="0" smtClean="0">
                <a:solidFill>
                  <a:srgbClr val="114454"/>
                </a:solidFill>
                <a:latin typeface="+mn-lt"/>
                <a:ea typeface="Nixie One"/>
                <a:cs typeface="Nixie One"/>
                <a:sym typeface="Nixie One"/>
              </a:rPr>
              <a:t>suggests that there is a parameter/circumstance to be considered by the employers in hiring ODL graduates and recommending them to take ODL courses.</a:t>
            </a:r>
          </a:p>
          <a:p>
            <a:pPr lvl="0">
              <a:spcBef>
                <a:spcPts val="0"/>
              </a:spcBef>
              <a:buNone/>
            </a:pPr>
            <a:endParaRPr dirty="0"/>
          </a:p>
        </p:txBody>
      </p:sp>
    </p:spTree>
    <p:extLst>
      <p:ext uri="{BB962C8B-B14F-4D97-AF65-F5344CB8AC3E}">
        <p14:creationId xmlns:p14="http://schemas.microsoft.com/office/powerpoint/2010/main" val="31078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4273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0912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5875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86255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PH" dirty="0" smtClean="0"/>
              <a:t>While open</a:t>
            </a:r>
            <a:r>
              <a:rPr lang="en-PH" baseline="0" dirty="0" smtClean="0"/>
              <a:t> and distance learning are gaining popularity due to increasing enrolment, it is still faced with many challenges such as the employability of its students and graduates. </a:t>
            </a:r>
            <a:r>
              <a:rPr lang="en-PH" baseline="0" dirty="0" err="1" smtClean="0"/>
              <a:t>Skepticism</a:t>
            </a:r>
            <a:r>
              <a:rPr lang="en-PH" baseline="0" dirty="0" smtClean="0"/>
              <a:t> on the quality of education provided by ODL institutions as well as negative perceptions of employers about online degrees were noted to be the contributing factors as these are reflected in the hiring practices of the employers. In the Philippines, the employability of ODL graduates is the least explored research hence, this study.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PH" dirty="0" smtClean="0"/>
              <a:t>The</a:t>
            </a:r>
            <a:r>
              <a:rPr lang="en-PH" baseline="0" dirty="0" smtClean="0"/>
              <a:t> objectives of the study are the following : [enumerate objectives]</a:t>
            </a:r>
            <a:endParaRPr lang="en-PH"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100" dirty="0" smtClean="0">
              <a:solidFill>
                <a:schemeClr val="bg1"/>
              </a:solidFill>
            </a:endParaRPr>
          </a:p>
          <a:p>
            <a:pPr lvl="0">
              <a:spcBef>
                <a:spcPts val="0"/>
              </a:spcBef>
              <a:buNone/>
            </a:pPr>
            <a:endParaRPr lang="en-PH" dirty="0" smtClean="0"/>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PH" sz="1100" b="0" i="0" u="none" strike="noStrike" kern="1200" dirty="0" smtClean="0">
                <a:solidFill>
                  <a:schemeClr val="tx1"/>
                </a:solidFill>
                <a:effectLst/>
                <a:latin typeface="+mn-lt"/>
                <a:ea typeface="+mn-ea"/>
                <a:cs typeface="+mn-cs"/>
              </a:rPr>
              <a:t>[Copied from</a:t>
            </a:r>
            <a:r>
              <a:rPr lang="en-PH" sz="1100" b="0" i="0" u="none" strike="noStrike" kern="1200" baseline="0" dirty="0" smtClean="0">
                <a:solidFill>
                  <a:schemeClr val="tx1"/>
                </a:solidFill>
                <a:effectLst/>
                <a:latin typeface="+mn-lt"/>
                <a:ea typeface="+mn-ea"/>
                <a:cs typeface="+mn-cs"/>
              </a:rPr>
              <a:t> the full paper</a:t>
            </a:r>
            <a:r>
              <a:rPr lang="en-PH" sz="1100" b="0" i="0" u="none" strike="noStrike" kern="1200" dirty="0" smtClean="0">
                <a:solidFill>
                  <a:schemeClr val="tx1"/>
                </a:solidFill>
                <a:effectLst/>
                <a:latin typeface="+mn-lt"/>
                <a:ea typeface="+mn-ea"/>
                <a:cs typeface="+mn-cs"/>
              </a:rPr>
              <a:t>] This study was guided by a conceptual framework that posits that an employer’s  willingness to hire an ODeL graduate and/or willingness to allow current employees to </a:t>
            </a:r>
            <a:r>
              <a:rPr lang="en-PH" sz="1100" b="0" i="0" u="none" strike="noStrike" kern="1200" dirty="0" err="1" smtClean="0">
                <a:solidFill>
                  <a:schemeClr val="tx1"/>
                </a:solidFill>
                <a:effectLst/>
                <a:latin typeface="+mn-lt"/>
                <a:ea typeface="+mn-ea"/>
                <a:cs typeface="+mn-cs"/>
              </a:rPr>
              <a:t>enroll</a:t>
            </a:r>
            <a:r>
              <a:rPr lang="en-PH" sz="1100" b="0" i="0" u="none" strike="noStrike" kern="1200" dirty="0" smtClean="0">
                <a:solidFill>
                  <a:schemeClr val="tx1"/>
                </a:solidFill>
                <a:effectLst/>
                <a:latin typeface="+mn-lt"/>
                <a:ea typeface="+mn-ea"/>
                <a:cs typeface="+mn-cs"/>
              </a:rPr>
              <a:t> in an ODL institution is influenced by (1) level of knowledge about ODeL and (2) attitude towards ODeL graduates. In this research, the employer’s perception towards online and distance e-learning (ODeL) is expected to be affected by two general factors – organization characteristics and employer’s knowledge, attitude, and practices (KAP) factors. </a:t>
            </a:r>
            <a:endParaRPr lang="en-PH" b="0" dirty="0" smtClean="0">
              <a:effectLst/>
            </a:endParaRPr>
          </a:p>
          <a:p>
            <a:pPr rtl="0"/>
            <a:r>
              <a:rPr lang="en-PH" dirty="0" smtClean="0"/>
              <a:t/>
            </a:r>
            <a:br>
              <a:rPr lang="en-PH" dirty="0" smtClean="0"/>
            </a:br>
            <a:r>
              <a:rPr lang="en-PH" sz="1100" b="0" i="0" u="none" strike="noStrike" kern="1200" dirty="0" smtClean="0">
                <a:solidFill>
                  <a:schemeClr val="tx1"/>
                </a:solidFill>
                <a:effectLst/>
                <a:latin typeface="+mn-lt"/>
                <a:ea typeface="+mn-ea"/>
                <a:cs typeface="+mn-cs"/>
              </a:rPr>
              <a:t>As shown in the framework, the employer’s perception is influenced by what they know, believe, or done with regards to ODeL. Employer’s knowledge was gauge based on their understanding and awareness regarding ODeL, ODeL institutions, and online learning platforms. The attitude of the respondents was examined through asking their opinion on ODeL graduates and quality of education. Recruitment or hiring criteria and the number of ODeL graduate-employees were the basis for the evaluation of the practices of the employer. These three components of KAP are assumed to be interrelated. It is hypothesized that the KAP factors had an effect on the willingness of the employer to hire ODeL graduates and recommend employees to take courses/study at ODeL institutions.</a:t>
            </a:r>
            <a:endParaRPr lang="en-PH" b="0" dirty="0" smtClean="0">
              <a:effectLst/>
            </a:endParaRPr>
          </a:p>
          <a:p>
            <a:r>
              <a:rPr lang="en-PH" dirty="0" smtClean="0"/>
              <a:t/>
            </a:r>
            <a:br>
              <a:rPr lang="en-PH" dirty="0" smtClean="0"/>
            </a:br>
            <a:endParaRPr dirty="0"/>
          </a:p>
        </p:txBody>
      </p:sp>
    </p:spTree>
    <p:extLst>
      <p:ext uri="{BB962C8B-B14F-4D97-AF65-F5344CB8AC3E}">
        <p14:creationId xmlns:p14="http://schemas.microsoft.com/office/powerpoint/2010/main" val="345762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PH" sz="1100" b="0" i="0" u="none" strike="noStrike" kern="1200" dirty="0" smtClean="0">
                <a:solidFill>
                  <a:schemeClr val="tx1"/>
                </a:solidFill>
                <a:effectLst/>
                <a:latin typeface="+mn-lt"/>
                <a:ea typeface="+mn-ea"/>
                <a:cs typeface="+mn-cs"/>
              </a:rPr>
              <a:t>Human resources</a:t>
            </a:r>
            <a:r>
              <a:rPr lang="en-PH" sz="1100" b="0" i="0" u="none" strike="noStrike" kern="1200" baseline="0" dirty="0" smtClean="0">
                <a:solidFill>
                  <a:schemeClr val="tx1"/>
                </a:solidFill>
                <a:effectLst/>
                <a:latin typeface="+mn-lt"/>
                <a:ea typeface="+mn-ea"/>
                <a:cs typeface="+mn-cs"/>
              </a:rPr>
              <a:t> managers and practitioners from sunrise industries which are rapidly growing companies characterized by global competitiveness (NEDA, 2013) in 2007-2016 were selected as respondents. Majority of the 91 respondents were from the National Capital Region and Region IV-A (CALABARZON) since the main offices of the companies are located in these areas. </a:t>
            </a:r>
            <a:endParaRPr lang="en-PH" sz="1100" b="0" i="0" u="none" strike="noStrike" kern="1200" dirty="0" smtClean="0">
              <a:solidFill>
                <a:schemeClr val="tx1"/>
              </a:solidFill>
              <a:effectLst/>
              <a:latin typeface="+mn-lt"/>
              <a:ea typeface="+mn-ea"/>
              <a:cs typeface="+mn-cs"/>
            </a:endParaRPr>
          </a:p>
          <a:p>
            <a:pPr rtl="0"/>
            <a:endParaRPr lang="en-PH" sz="1100" b="0" i="0" u="none" strike="noStrike" kern="1200" dirty="0" smtClean="0">
              <a:solidFill>
                <a:schemeClr val="tx1"/>
              </a:solidFill>
              <a:effectLst/>
              <a:latin typeface="+mn-lt"/>
              <a:ea typeface="+mn-ea"/>
              <a:cs typeface="+mn-cs"/>
            </a:endParaRPr>
          </a:p>
          <a:p>
            <a:pPr rtl="0"/>
            <a:r>
              <a:rPr lang="en-PH" sz="1100" b="0" i="0" u="none" strike="noStrike" kern="1200" dirty="0" smtClean="0">
                <a:solidFill>
                  <a:schemeClr val="tx1"/>
                </a:solidFill>
                <a:effectLst/>
                <a:latin typeface="+mn-lt"/>
                <a:ea typeface="+mn-ea"/>
                <a:cs typeface="+mn-cs"/>
              </a:rPr>
              <a:t>[Copied from the</a:t>
            </a:r>
            <a:r>
              <a:rPr lang="en-PH" sz="1100" b="0" i="0" u="none" strike="noStrike" kern="1200" baseline="0" dirty="0" smtClean="0">
                <a:solidFill>
                  <a:schemeClr val="tx1"/>
                </a:solidFill>
                <a:effectLst/>
                <a:latin typeface="+mn-lt"/>
                <a:ea typeface="+mn-ea"/>
                <a:cs typeface="+mn-cs"/>
              </a:rPr>
              <a:t> full paper</a:t>
            </a:r>
            <a:r>
              <a:rPr lang="en-PH" sz="1100" b="0" i="0" u="none" strike="noStrike" kern="1200" dirty="0" smtClean="0">
                <a:solidFill>
                  <a:schemeClr val="tx1"/>
                </a:solidFill>
                <a:effectLst/>
                <a:latin typeface="+mn-lt"/>
                <a:ea typeface="+mn-ea"/>
                <a:cs typeface="+mn-cs"/>
              </a:rPr>
              <a:t>] To achieve the objectives of the research a survey was conducted among employers of different industries in the country to determine their perceptions of open and distance </a:t>
            </a:r>
            <a:r>
              <a:rPr lang="en-PH" sz="1100" b="0" i="0" u="none" strike="noStrike" kern="1200" dirty="0" err="1" smtClean="0">
                <a:solidFill>
                  <a:schemeClr val="tx1"/>
                </a:solidFill>
                <a:effectLst/>
                <a:latin typeface="+mn-lt"/>
                <a:ea typeface="+mn-ea"/>
                <a:cs typeface="+mn-cs"/>
              </a:rPr>
              <a:t>elearning</a:t>
            </a:r>
            <a:r>
              <a:rPr lang="en-PH" sz="1100" b="0" i="0" u="none" strike="noStrike" kern="1200" dirty="0" smtClean="0">
                <a:solidFill>
                  <a:schemeClr val="tx1"/>
                </a:solidFill>
                <a:effectLst/>
                <a:latin typeface="+mn-lt"/>
                <a:ea typeface="+mn-ea"/>
                <a:cs typeface="+mn-cs"/>
              </a:rPr>
              <a:t> and graduates of this mode of education. In addition to obtaining profiles of the industries surveyed, data were obtained on the knowledge, attitude and practice of the respondents using a five-point </a:t>
            </a:r>
            <a:r>
              <a:rPr lang="en-PH" sz="1100" b="0" i="0" u="none" strike="noStrike" kern="1200" dirty="0" err="1" smtClean="0">
                <a:solidFill>
                  <a:schemeClr val="tx1"/>
                </a:solidFill>
                <a:effectLst/>
                <a:latin typeface="+mn-lt"/>
                <a:ea typeface="+mn-ea"/>
                <a:cs typeface="+mn-cs"/>
              </a:rPr>
              <a:t>Likert</a:t>
            </a:r>
            <a:r>
              <a:rPr lang="en-PH" sz="1100" b="0" i="0" u="none" strike="noStrike" kern="1200" dirty="0" smtClean="0">
                <a:solidFill>
                  <a:schemeClr val="tx1"/>
                </a:solidFill>
                <a:effectLst/>
                <a:latin typeface="+mn-lt"/>
                <a:ea typeface="+mn-ea"/>
                <a:cs typeface="+mn-cs"/>
              </a:rPr>
              <a:t> scale. To validate results of the survey instrument, key informant interviews were also conducted. </a:t>
            </a:r>
          </a:p>
          <a:p>
            <a:pPr rtl="0"/>
            <a:r>
              <a:rPr lang="en-PH" sz="1100" b="0" i="0" u="none" strike="noStrike" kern="1200" dirty="0" smtClean="0">
                <a:solidFill>
                  <a:schemeClr val="tx1"/>
                </a:solidFill>
                <a:effectLst/>
                <a:latin typeface="+mn-lt"/>
                <a:ea typeface="+mn-ea"/>
                <a:cs typeface="+mn-cs"/>
              </a:rPr>
              <a:t> </a:t>
            </a:r>
            <a:endParaRPr lang="en-PH" b="0" dirty="0" smtClean="0">
              <a:effectLst/>
            </a:endParaRPr>
          </a:p>
          <a:p>
            <a:pPr rtl="0"/>
            <a:r>
              <a:rPr lang="en-PH" sz="1100" b="0" i="0" u="none" strike="noStrike" kern="1200" dirty="0" smtClean="0">
                <a:solidFill>
                  <a:schemeClr val="tx1"/>
                </a:solidFill>
                <a:effectLst/>
                <a:latin typeface="+mn-lt"/>
                <a:ea typeface="+mn-ea"/>
                <a:cs typeface="+mn-cs"/>
              </a:rPr>
              <a:t>[Copied from the</a:t>
            </a:r>
            <a:r>
              <a:rPr lang="en-PH" sz="1100" b="0" i="0" u="none" strike="noStrike" kern="1200" baseline="0" dirty="0" smtClean="0">
                <a:solidFill>
                  <a:schemeClr val="tx1"/>
                </a:solidFill>
                <a:effectLst/>
                <a:latin typeface="+mn-lt"/>
                <a:ea typeface="+mn-ea"/>
                <a:cs typeface="+mn-cs"/>
              </a:rPr>
              <a:t> full paper</a:t>
            </a:r>
            <a:r>
              <a:rPr lang="en-PH" sz="1100" b="0" i="0" u="none" strike="noStrike" kern="1200" dirty="0" smtClean="0">
                <a:solidFill>
                  <a:schemeClr val="tx1"/>
                </a:solidFill>
                <a:effectLst/>
                <a:latin typeface="+mn-lt"/>
                <a:ea typeface="+mn-ea"/>
                <a:cs typeface="+mn-cs"/>
              </a:rPr>
              <a:t>] To corroborate findings of the survey two approaches were included in the study. First, graduates of an ODeL institution were tracked using crowd-sourcing as sampling method. Those who opted to participate in the research were requested to fill in a self-completed closed format questionnaire (Appendix  ). Second, semi-structured interviews were scheduled to gain in-depth insights about the key parameters of investigation. Specifically, the designed questions for the interview sought to answer a number of questions which had arisen from prior data analyses such as the knowledge, attitude and practices of HR practitioners towards ODeL graduates.</a:t>
            </a:r>
          </a:p>
          <a:p>
            <a:pPr rtl="0"/>
            <a:endParaRPr lang="en-PH" sz="1100" b="0" i="0" u="none" strike="noStrike" kern="1200" dirty="0" smtClean="0">
              <a:solidFill>
                <a:schemeClr val="tx1"/>
              </a:solidFill>
              <a:effectLst/>
              <a:latin typeface="+mn-lt"/>
              <a:ea typeface="+mn-ea"/>
              <a:cs typeface="+mn-cs"/>
            </a:endParaRPr>
          </a:p>
          <a:p>
            <a:pPr rtl="0"/>
            <a:r>
              <a:rPr lang="en-PH" sz="1100" b="0" i="0" u="none" strike="noStrike" kern="1200" dirty="0" smtClean="0">
                <a:solidFill>
                  <a:schemeClr val="tx1"/>
                </a:solidFill>
                <a:effectLst/>
                <a:latin typeface="+mn-lt"/>
                <a:ea typeface="+mn-ea"/>
                <a:cs typeface="+mn-cs"/>
              </a:rPr>
              <a:t>The</a:t>
            </a:r>
            <a:r>
              <a:rPr lang="en-PH" sz="1100" b="0" i="0" u="none" strike="noStrike" kern="1200" baseline="0" dirty="0" smtClean="0">
                <a:solidFill>
                  <a:schemeClr val="tx1"/>
                </a:solidFill>
                <a:effectLst/>
                <a:latin typeface="+mn-lt"/>
                <a:ea typeface="+mn-ea"/>
                <a:cs typeface="+mn-cs"/>
              </a:rPr>
              <a:t> result of the study were analysed using descriptive statistics, KAP analysis, and correlation and chi-square analysis. </a:t>
            </a:r>
            <a:endParaRPr lang="en-PH" b="0" dirty="0" smtClean="0">
              <a:effectLst/>
            </a:endParaRPr>
          </a:p>
          <a:p>
            <a:r>
              <a:rPr lang="en-PH" dirty="0" smtClean="0"/>
              <a:t/>
            </a:r>
            <a:br>
              <a:rPr lang="en-PH" dirty="0" smtClean="0"/>
            </a:br>
            <a:endParaRPr dirty="0"/>
          </a:p>
        </p:txBody>
      </p:sp>
    </p:spTree>
    <p:extLst>
      <p:ext uri="{BB962C8B-B14F-4D97-AF65-F5344CB8AC3E}">
        <p14:creationId xmlns:p14="http://schemas.microsoft.com/office/powerpoint/2010/main" val="95662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PH" sz="1100" b="0" i="0" u="none" strike="noStrike" kern="1200" dirty="0" smtClean="0">
                <a:solidFill>
                  <a:schemeClr val="tx1"/>
                </a:solidFill>
                <a:effectLst/>
                <a:latin typeface="+mn-lt"/>
                <a:ea typeface="+mn-ea"/>
                <a:cs typeface="+mn-cs"/>
              </a:rPr>
              <a:t>The 91 respondents were mostly from value chain materials/manufacturing, BPO/IT-enabled, and health and wellness.</a:t>
            </a:r>
            <a:r>
              <a:rPr lang="en-PH" sz="1100" b="0" i="0" u="none" strike="noStrike" kern="1200" baseline="0" dirty="0" smtClean="0">
                <a:solidFill>
                  <a:schemeClr val="tx1"/>
                </a:solidFill>
                <a:effectLst/>
                <a:latin typeface="+mn-lt"/>
                <a:ea typeface="+mn-ea"/>
                <a:cs typeface="+mn-cs"/>
              </a:rPr>
              <a:t> Majority of the industries are classified as local. Moreover, 44% of the companies have more than 500 employees. </a:t>
            </a:r>
            <a:endParaRPr dirty="0"/>
          </a:p>
        </p:txBody>
      </p:sp>
    </p:spTree>
    <p:extLst>
      <p:ext uri="{BB962C8B-B14F-4D97-AF65-F5344CB8AC3E}">
        <p14:creationId xmlns:p14="http://schemas.microsoft.com/office/powerpoint/2010/main" val="267783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600"/>
              </a:spcBef>
              <a:buFont typeface="Wingdings" panose="05000000000000000000" pitchFamily="2" charset="2"/>
              <a:buNone/>
            </a:pPr>
            <a:r>
              <a:rPr lang="en-US" sz="1200" b="0" dirty="0" smtClean="0">
                <a:solidFill>
                  <a:srgbClr val="114454"/>
                </a:solidFill>
                <a:latin typeface="+mn-lt"/>
                <a:ea typeface="Nixie One"/>
                <a:cs typeface="Nixie One"/>
                <a:sym typeface="Nixie One"/>
              </a:rPr>
              <a:t>Notions</a:t>
            </a:r>
            <a:r>
              <a:rPr lang="en-US" sz="1200" b="0" baseline="0" dirty="0" smtClean="0">
                <a:solidFill>
                  <a:srgbClr val="114454"/>
                </a:solidFill>
                <a:latin typeface="+mn-lt"/>
                <a:ea typeface="Nixie One"/>
                <a:cs typeface="Nixie One"/>
                <a:sym typeface="Nixie One"/>
              </a:rPr>
              <a:t> of </a:t>
            </a:r>
            <a:r>
              <a:rPr lang="en-US" sz="1200" b="0" dirty="0" smtClean="0">
                <a:solidFill>
                  <a:srgbClr val="114454"/>
                </a:solidFill>
                <a:latin typeface="+mn-lt"/>
                <a:ea typeface="Nixie One"/>
                <a:cs typeface="Nixie One"/>
                <a:sym typeface="Nixie One"/>
              </a:rPr>
              <a:t>Open </a:t>
            </a:r>
            <a:r>
              <a:rPr lang="en-US" sz="1200" b="0" dirty="0" smtClean="0">
                <a:solidFill>
                  <a:srgbClr val="114454"/>
                </a:solidFill>
                <a:latin typeface="+mn-lt"/>
                <a:ea typeface="Nixie One"/>
                <a:cs typeface="Nixie One"/>
                <a:sym typeface="Nixie One"/>
              </a:rPr>
              <a:t>Learning, Distance Education, and </a:t>
            </a:r>
            <a:r>
              <a:rPr lang="en-US" sz="1200" b="0" dirty="0" smtClean="0">
                <a:solidFill>
                  <a:srgbClr val="114454"/>
                </a:solidFill>
                <a:latin typeface="+mn-lt"/>
                <a:ea typeface="Nixie One"/>
                <a:cs typeface="Nixie One"/>
                <a:sym typeface="Nixie One"/>
              </a:rPr>
              <a:t>e-Learning as described</a:t>
            </a:r>
            <a:r>
              <a:rPr lang="en-US" sz="1200" b="0" baseline="0" dirty="0" smtClean="0">
                <a:solidFill>
                  <a:srgbClr val="114454"/>
                </a:solidFill>
                <a:latin typeface="+mn-lt"/>
                <a:ea typeface="Nixie One"/>
                <a:cs typeface="Nixie One"/>
                <a:sym typeface="Nixie One"/>
              </a:rPr>
              <a:t> by the respondents includes: 1) o</a:t>
            </a:r>
            <a:r>
              <a:rPr lang="en-US" b="0" dirty="0" smtClean="0">
                <a:solidFill>
                  <a:srgbClr val="114454"/>
                </a:solidFill>
                <a:latin typeface="+mn-lt"/>
                <a:ea typeface="Nixie One"/>
                <a:cs typeface="Nixie One"/>
                <a:sym typeface="Nixie One"/>
              </a:rPr>
              <a:t>nline </a:t>
            </a:r>
            <a:r>
              <a:rPr lang="en-US" b="0" dirty="0" smtClean="0">
                <a:solidFill>
                  <a:srgbClr val="114454"/>
                </a:solidFill>
                <a:latin typeface="+mn-lt"/>
                <a:ea typeface="Nixie One"/>
                <a:cs typeface="Nixie One"/>
                <a:sym typeface="Nixie One"/>
              </a:rPr>
              <a:t>delivery or education administered primarily via the </a:t>
            </a:r>
            <a:r>
              <a:rPr lang="en-US" b="0" dirty="0" smtClean="0">
                <a:solidFill>
                  <a:srgbClr val="114454"/>
                </a:solidFill>
                <a:latin typeface="+mn-lt"/>
                <a:ea typeface="Nixie One"/>
                <a:cs typeface="Nixie One"/>
                <a:sym typeface="Nixie One"/>
              </a:rPr>
              <a:t>internet, 2)</a:t>
            </a:r>
            <a:r>
              <a:rPr lang="en-US" b="0" baseline="0" dirty="0" smtClean="0">
                <a:solidFill>
                  <a:srgbClr val="114454"/>
                </a:solidFill>
                <a:latin typeface="+mn-lt"/>
                <a:ea typeface="Nixie One"/>
                <a:cs typeface="Nixie One"/>
                <a:sym typeface="Nixie One"/>
              </a:rPr>
              <a:t> </a:t>
            </a:r>
            <a:r>
              <a:rPr lang="en-US" b="0" dirty="0" smtClean="0">
                <a:solidFill>
                  <a:srgbClr val="114454"/>
                </a:solidFill>
                <a:latin typeface="+mn-lt"/>
                <a:ea typeface="Nixie One"/>
                <a:cs typeface="Nixie One"/>
                <a:sym typeface="Nixie One"/>
              </a:rPr>
              <a:t>on-traditional </a:t>
            </a:r>
            <a:r>
              <a:rPr lang="en-US" b="0" dirty="0" smtClean="0">
                <a:solidFill>
                  <a:srgbClr val="114454"/>
                </a:solidFill>
                <a:latin typeface="+mn-lt"/>
                <a:ea typeface="Nixie One"/>
                <a:cs typeface="Nixie One"/>
                <a:sym typeface="Nixie One"/>
              </a:rPr>
              <a:t>or learning outside the physical </a:t>
            </a:r>
            <a:r>
              <a:rPr lang="en-US" b="0" dirty="0" smtClean="0">
                <a:solidFill>
                  <a:srgbClr val="114454"/>
                </a:solidFill>
                <a:latin typeface="+mn-lt"/>
                <a:ea typeface="Nixie One"/>
                <a:cs typeface="Nixie One"/>
                <a:sym typeface="Nixie One"/>
              </a:rPr>
              <a:t>classroom, 3) Flexible</a:t>
            </a:r>
            <a:r>
              <a:rPr lang="en-US" b="0" dirty="0" smtClean="0">
                <a:solidFill>
                  <a:srgbClr val="114454"/>
                </a:solidFill>
                <a:latin typeface="+mn-lt"/>
                <a:ea typeface="Nixie One"/>
                <a:cs typeface="Nixie One"/>
                <a:sym typeface="Nixie One"/>
              </a:rPr>
              <a:t>, accessible, </a:t>
            </a:r>
            <a:r>
              <a:rPr lang="en-US" b="0" dirty="0" smtClean="0">
                <a:solidFill>
                  <a:srgbClr val="114454"/>
                </a:solidFill>
                <a:latin typeface="+mn-lt"/>
                <a:ea typeface="Nixie One"/>
                <a:cs typeface="Nixie One"/>
                <a:sym typeface="Nixie One"/>
              </a:rPr>
              <a:t>convenient, and</a:t>
            </a:r>
            <a:r>
              <a:rPr lang="en-US" b="0" baseline="0" dirty="0" smtClean="0">
                <a:solidFill>
                  <a:srgbClr val="114454"/>
                </a:solidFill>
                <a:latin typeface="+mn-lt"/>
                <a:ea typeface="Nixie One"/>
                <a:cs typeface="Nixie One"/>
                <a:sym typeface="Nixie One"/>
              </a:rPr>
              <a:t> </a:t>
            </a:r>
            <a:r>
              <a:rPr lang="en-US" b="0" dirty="0" smtClean="0">
                <a:solidFill>
                  <a:srgbClr val="114454"/>
                </a:solidFill>
                <a:latin typeface="+mn-lt"/>
                <a:ea typeface="Nixie One"/>
                <a:cs typeface="Nixie One"/>
                <a:sym typeface="Nixie One"/>
              </a:rPr>
              <a:t>4) Independent </a:t>
            </a:r>
            <a:r>
              <a:rPr lang="en-US" b="0" dirty="0" smtClean="0">
                <a:solidFill>
                  <a:srgbClr val="114454"/>
                </a:solidFill>
                <a:latin typeface="+mn-lt"/>
                <a:ea typeface="Nixie One"/>
                <a:cs typeface="Nixie One"/>
                <a:sym typeface="Nixie One"/>
              </a:rPr>
              <a:t>learning, blended learning, modular learning, massive open online </a:t>
            </a:r>
            <a:r>
              <a:rPr lang="en-US" b="0" dirty="0" smtClean="0">
                <a:solidFill>
                  <a:srgbClr val="114454"/>
                </a:solidFill>
                <a:latin typeface="+mn-lt"/>
                <a:ea typeface="Nixie One"/>
                <a:cs typeface="Nixie One"/>
                <a:sym typeface="Nixie One"/>
              </a:rPr>
              <a:t>courses.</a:t>
            </a:r>
          </a:p>
          <a:p>
            <a:pPr marL="0" lvl="0" indent="0">
              <a:spcBef>
                <a:spcPts val="600"/>
              </a:spcBef>
              <a:buFont typeface="Wingdings" panose="05000000000000000000" pitchFamily="2" charset="2"/>
              <a:buNone/>
            </a:pPr>
            <a:endParaRPr lang="en-US" sz="1200" b="0" dirty="0" smtClean="0">
              <a:solidFill>
                <a:srgbClr val="114454"/>
              </a:solidFill>
              <a:latin typeface="+mn-lt"/>
              <a:ea typeface="Nixie One"/>
              <a:cs typeface="Nixie One"/>
              <a:sym typeface="Nixie One"/>
            </a:endParaRPr>
          </a:p>
          <a:p>
            <a:pPr marL="0" lvl="0" indent="0">
              <a:spcBef>
                <a:spcPts val="600"/>
              </a:spcBef>
              <a:buFont typeface="Wingdings" panose="05000000000000000000" pitchFamily="2" charset="2"/>
              <a:buNone/>
            </a:pPr>
            <a:r>
              <a:rPr lang="en-US" sz="1200" b="0" dirty="0" smtClean="0">
                <a:solidFill>
                  <a:srgbClr val="114454"/>
                </a:solidFill>
                <a:latin typeface="+mn-lt"/>
                <a:ea typeface="Nixie One"/>
                <a:cs typeface="Nixie One"/>
                <a:sym typeface="Nixie One"/>
              </a:rPr>
              <a:t>On the other hand,</a:t>
            </a:r>
            <a:r>
              <a:rPr lang="en-US" sz="1200" b="0" baseline="0" dirty="0" smtClean="0">
                <a:solidFill>
                  <a:srgbClr val="114454"/>
                </a:solidFill>
                <a:latin typeface="+mn-lt"/>
                <a:ea typeface="Nixie One"/>
                <a:cs typeface="Nixie One"/>
                <a:sym typeface="Nixie One"/>
              </a:rPr>
              <a:t> majority of the respondents have knowledge in terms of ODL institutions in the Philippines.  They also reported awareness of UPOU </a:t>
            </a:r>
            <a:r>
              <a:rPr lang="en-US" sz="1200" b="0" baseline="0" dirty="0" err="1" smtClean="0">
                <a:solidFill>
                  <a:srgbClr val="114454"/>
                </a:solidFill>
                <a:latin typeface="+mn-lt"/>
                <a:ea typeface="Nixie One"/>
                <a:cs typeface="Nixie One"/>
                <a:sym typeface="Nixie One"/>
              </a:rPr>
              <a:t>ModeL</a:t>
            </a:r>
            <a:r>
              <a:rPr lang="en-US" sz="1200" b="0" baseline="0" dirty="0" smtClean="0">
                <a:solidFill>
                  <a:srgbClr val="114454"/>
                </a:solidFill>
                <a:latin typeface="+mn-lt"/>
                <a:ea typeface="Nixie One"/>
                <a:cs typeface="Nixie One"/>
                <a:sym typeface="Nixie One"/>
              </a:rPr>
              <a:t>, </a:t>
            </a:r>
            <a:r>
              <a:rPr lang="en-US" sz="1200" b="0" baseline="0" dirty="0" err="1" smtClean="0">
                <a:solidFill>
                  <a:srgbClr val="114454"/>
                </a:solidFill>
                <a:latin typeface="+mn-lt"/>
                <a:ea typeface="Nixie One"/>
                <a:cs typeface="Nixie One"/>
                <a:sym typeface="Nixie One"/>
              </a:rPr>
              <a:t>Coursera</a:t>
            </a:r>
            <a:r>
              <a:rPr lang="en-US" sz="1200" b="0" baseline="0" dirty="0" smtClean="0">
                <a:solidFill>
                  <a:srgbClr val="114454"/>
                </a:solidFill>
                <a:latin typeface="+mn-lt"/>
                <a:ea typeface="Nixie One"/>
                <a:cs typeface="Nixie One"/>
                <a:sym typeface="Nixie One"/>
              </a:rPr>
              <a:t>, </a:t>
            </a:r>
            <a:r>
              <a:rPr lang="en-US" sz="1200" b="0" baseline="0" dirty="0" err="1" smtClean="0">
                <a:solidFill>
                  <a:srgbClr val="114454"/>
                </a:solidFill>
                <a:latin typeface="+mn-lt"/>
                <a:ea typeface="Nixie One"/>
                <a:cs typeface="Nixie One"/>
                <a:sym typeface="Nixie One"/>
              </a:rPr>
              <a:t>Udemy</a:t>
            </a:r>
            <a:r>
              <a:rPr lang="en-US" sz="1200" b="0" baseline="0" dirty="0" smtClean="0">
                <a:solidFill>
                  <a:srgbClr val="114454"/>
                </a:solidFill>
                <a:latin typeface="+mn-lt"/>
                <a:ea typeface="Nixie One"/>
                <a:cs typeface="Nixie One"/>
                <a:sym typeface="Nixie One"/>
              </a:rPr>
              <a:t>, and </a:t>
            </a:r>
            <a:r>
              <a:rPr lang="en-US" sz="1200" b="0" baseline="0" dirty="0" err="1" smtClean="0">
                <a:solidFill>
                  <a:srgbClr val="114454"/>
                </a:solidFill>
                <a:latin typeface="+mn-lt"/>
                <a:ea typeface="Nixie One"/>
                <a:cs typeface="Nixie One"/>
                <a:sym typeface="Nixie One"/>
              </a:rPr>
              <a:t>OpenUpEd</a:t>
            </a:r>
            <a:r>
              <a:rPr lang="en-US" sz="1200" b="0" baseline="0" dirty="0" smtClean="0">
                <a:solidFill>
                  <a:srgbClr val="114454"/>
                </a:solidFill>
                <a:latin typeface="+mn-lt"/>
                <a:ea typeface="Nixie One"/>
                <a:cs typeface="Nixie One"/>
                <a:sym typeface="Nixie One"/>
              </a:rPr>
              <a:t> as online learning platforms. Lastly, majority of the respondents (comprising of 69%) had not used online learning platforms. </a:t>
            </a:r>
          </a:p>
          <a:p>
            <a:pPr lvl="0">
              <a:spcBef>
                <a:spcPts val="0"/>
              </a:spcBef>
              <a:buNone/>
            </a:pPr>
            <a:endParaRPr b="0" dirty="0"/>
          </a:p>
        </p:txBody>
      </p:sp>
    </p:spTree>
    <p:extLst>
      <p:ext uri="{BB962C8B-B14F-4D97-AF65-F5344CB8AC3E}">
        <p14:creationId xmlns:p14="http://schemas.microsoft.com/office/powerpoint/2010/main" val="176519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600"/>
              </a:spcBef>
              <a:buFont typeface="Wingdings" panose="05000000000000000000" pitchFamily="2" charset="2"/>
              <a:buNone/>
            </a:pPr>
            <a:r>
              <a:rPr lang="en-US" sz="1100" b="0" dirty="0" smtClean="0">
                <a:solidFill>
                  <a:schemeClr val="bg1"/>
                </a:solidFill>
                <a:latin typeface="+mn-lt"/>
                <a:ea typeface="Nixie One"/>
                <a:cs typeface="Nixie One"/>
                <a:sym typeface="Nixie One"/>
              </a:rPr>
              <a:t>Through</a:t>
            </a:r>
            <a:r>
              <a:rPr lang="en-US" sz="1100" b="0" baseline="0" dirty="0" smtClean="0">
                <a:solidFill>
                  <a:schemeClr val="bg1"/>
                </a:solidFill>
                <a:latin typeface="+mn-lt"/>
                <a:ea typeface="Nixie One"/>
                <a:cs typeface="Nixie One"/>
                <a:sym typeface="Nixie One"/>
              </a:rPr>
              <a:t> the use of the </a:t>
            </a:r>
            <a:r>
              <a:rPr lang="en-US" sz="1100" b="0" baseline="0" dirty="0" err="1" smtClean="0">
                <a:solidFill>
                  <a:schemeClr val="bg1"/>
                </a:solidFill>
                <a:latin typeface="+mn-lt"/>
                <a:ea typeface="Nixie One"/>
                <a:cs typeface="Nixie One"/>
                <a:sym typeface="Nixie One"/>
              </a:rPr>
              <a:t>likert</a:t>
            </a:r>
            <a:r>
              <a:rPr lang="en-US" sz="1100" b="0" baseline="0" dirty="0" smtClean="0">
                <a:solidFill>
                  <a:schemeClr val="bg1"/>
                </a:solidFill>
                <a:latin typeface="+mn-lt"/>
                <a:ea typeface="Nixie One"/>
                <a:cs typeface="Nixie One"/>
                <a:sym typeface="Nixie One"/>
              </a:rPr>
              <a:t> scale, the attitude of respondents towards ODL was measured. The r</a:t>
            </a:r>
            <a:r>
              <a:rPr lang="en-US" sz="1100" b="0" dirty="0" smtClean="0">
                <a:solidFill>
                  <a:schemeClr val="bg1"/>
                </a:solidFill>
                <a:latin typeface="+mn-lt"/>
                <a:ea typeface="Nixie One"/>
                <a:cs typeface="Nixie One"/>
                <a:sym typeface="Nixie One"/>
              </a:rPr>
              <a:t>espondents were neither favorable nor unfavorable about open and distance learning institutions and its graduates. In addition, an apparent agreement can be observed about the equivalence of certificates earned via online platforms to those earned via face-to-face delivery.</a:t>
            </a:r>
            <a:r>
              <a:rPr lang="en-US" sz="1100" b="0" baseline="0" dirty="0" smtClean="0">
                <a:solidFill>
                  <a:schemeClr val="bg1"/>
                </a:solidFill>
                <a:latin typeface="+mn-lt"/>
                <a:ea typeface="Nixie One"/>
                <a:cs typeface="Nixie One"/>
                <a:sym typeface="Nixie One"/>
              </a:rPr>
              <a:t> </a:t>
            </a:r>
            <a:endParaRPr lang="en-US" sz="1200" b="1" dirty="0" smtClean="0">
              <a:solidFill>
                <a:srgbClr val="114454"/>
              </a:solidFill>
              <a:ea typeface="Nixie One"/>
              <a:cs typeface="Nixie One"/>
              <a:sym typeface="Nixie One"/>
            </a:endParaRPr>
          </a:p>
          <a:p>
            <a:pPr lvl="0">
              <a:spcBef>
                <a:spcPts val="0"/>
              </a:spcBef>
              <a:buNone/>
            </a:pPr>
            <a:endParaRPr b="0" dirty="0"/>
          </a:p>
        </p:txBody>
      </p:sp>
    </p:spTree>
    <p:extLst>
      <p:ext uri="{BB962C8B-B14F-4D97-AF65-F5344CB8AC3E}">
        <p14:creationId xmlns:p14="http://schemas.microsoft.com/office/powerpoint/2010/main" val="78292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Among the five categories,</a:t>
            </a:r>
            <a:r>
              <a:rPr lang="en-US" baseline="0" dirty="0" smtClean="0"/>
              <a:t> only the foundation skills was labeled as “very important” while the other attributes were marked as extremely important. The personal attribute was rated to be highest and perceived by employers as the most important attribute of an applicant while foundation skill was ranked the lowest. </a:t>
            </a:r>
            <a:r>
              <a:rPr lang="en-PH" baseline="0" dirty="0" smtClean="0"/>
              <a:t>Examining individual items, it was observed that English language comprehension for foundation skills , critical thinking and problem solving for professional competencies, integrity for personal attribute, productivity for organizational skills ,and capacity to use knowledge and skills in workplace content for technical knowledge were deemed by the respondents as the most significant. On the one hand, the subcategories that have recorded the lowest mean making them the least important are numerical skills for foundation skills, conceptual skills for professional competencies, cross-cultural skills for personal attributes, entrepreneurial skills for organization skills, and knowledge of international standards and related bodies for technical knowledge. </a:t>
            </a:r>
          </a:p>
          <a:p>
            <a:pPr lvl="0">
              <a:spcBef>
                <a:spcPts val="0"/>
              </a:spcBef>
              <a:buNone/>
            </a:pPr>
            <a:endParaRPr lang="en-PH" baseline="0" dirty="0" smtClean="0"/>
          </a:p>
          <a:p>
            <a:pPr lvl="0">
              <a:spcBef>
                <a:spcPts val="0"/>
              </a:spcBef>
              <a:buNone/>
            </a:pPr>
            <a:r>
              <a:rPr lang="en-PH" baseline="0" dirty="0" smtClean="0"/>
              <a:t>In terms of the current employment of the ODL graduates, the following were observed: 1) More than half of the respondents do not employ ODL graduates; 2) ODL graduates in the institutions were already in the company when they enrolled in ODL or they met and passed the required skills and competencies for the positions; and Lack of employees from  ODL  institutions was attributed to the absence of applicants.</a:t>
            </a:r>
          </a:p>
          <a:p>
            <a:pPr lvl="0">
              <a:spcBef>
                <a:spcPts val="0"/>
              </a:spcBef>
              <a:buNone/>
            </a:pPr>
            <a:endParaRPr lang="en-PH" dirty="0" smtClean="0"/>
          </a:p>
          <a:p>
            <a:pPr marL="914400" lvl="1" indent="-457200">
              <a:spcBef>
                <a:spcPts val="600"/>
              </a:spcBef>
              <a:buFont typeface="Wingdings" panose="05000000000000000000" pitchFamily="2" charset="2"/>
              <a:buChar char="Ø"/>
            </a:pPr>
            <a:r>
              <a:rPr lang="en-US" b="1" u="sng" dirty="0" smtClean="0">
                <a:solidFill>
                  <a:srgbClr val="114454"/>
                </a:solidFill>
                <a:ea typeface="Nixie One"/>
                <a:cs typeface="Nixie One"/>
                <a:sym typeface="Nixie One"/>
              </a:rPr>
              <a:t>Practice Analysis </a:t>
            </a:r>
            <a:r>
              <a:rPr lang="en-US" b="1" dirty="0" smtClean="0">
                <a:solidFill>
                  <a:srgbClr val="114454"/>
                </a:solidFill>
                <a:ea typeface="Nixie One"/>
                <a:cs typeface="Nixie One"/>
                <a:sym typeface="Nixie One"/>
              </a:rPr>
              <a:t>- lack/absence of ODL graduate-applicants</a:t>
            </a:r>
          </a:p>
          <a:p>
            <a:pPr marL="1431925" lvl="1" indent="-290513">
              <a:spcBef>
                <a:spcPts val="600"/>
              </a:spcBef>
              <a:buFont typeface="Wingdings" panose="05000000000000000000" pitchFamily="2" charset="2"/>
              <a:buChar char="Ø"/>
              <a:tabLst>
                <a:tab pos="1141413" algn="l"/>
              </a:tabLst>
            </a:pPr>
            <a:r>
              <a:rPr lang="en-US" sz="1200" b="1" dirty="0" smtClean="0">
                <a:solidFill>
                  <a:srgbClr val="114454"/>
                </a:solidFill>
                <a:ea typeface="Nixie One"/>
                <a:cs typeface="Nixie One"/>
                <a:sym typeface="Nixie One"/>
              </a:rPr>
              <a:t> employers do not have a basis on the quality of education since there is a lack/absence of ODL graduate-applicants</a:t>
            </a:r>
          </a:p>
          <a:p>
            <a:pPr marL="1431925" lvl="1" indent="-290513">
              <a:spcBef>
                <a:spcPts val="600"/>
              </a:spcBef>
              <a:buFont typeface="Wingdings" panose="05000000000000000000" pitchFamily="2" charset="2"/>
              <a:buChar char="Ø"/>
              <a:tabLst>
                <a:tab pos="1141413" algn="l"/>
              </a:tabLst>
            </a:pPr>
            <a:r>
              <a:rPr lang="en-US" sz="1200" b="1" dirty="0" smtClean="0">
                <a:solidFill>
                  <a:srgbClr val="114454"/>
                </a:solidFill>
                <a:ea typeface="Nixie One"/>
                <a:cs typeface="Nixie One"/>
                <a:sym typeface="Nixie One"/>
              </a:rPr>
              <a:t>cannot verify what are the competencies and skills of an ODL graduate</a:t>
            </a:r>
          </a:p>
          <a:p>
            <a:pPr lvl="0">
              <a:spcBef>
                <a:spcPts val="0"/>
              </a:spcBef>
              <a:buNone/>
            </a:pPr>
            <a:endParaRPr dirty="0"/>
          </a:p>
        </p:txBody>
      </p:sp>
    </p:spTree>
    <p:extLst>
      <p:ext uri="{BB962C8B-B14F-4D97-AF65-F5344CB8AC3E}">
        <p14:creationId xmlns:p14="http://schemas.microsoft.com/office/powerpoint/2010/main" val="124938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A">
    <p:spTree>
      <p:nvGrpSpPr>
        <p:cNvPr id="1" name="Shape 82"/>
        <p:cNvGrpSpPr/>
        <p:nvPr/>
      </p:nvGrpSpPr>
      <p:grpSpPr>
        <a:xfrm>
          <a:off x="0" y="0"/>
          <a:ext cx="0" cy="0"/>
          <a:chOff x="0" y="0"/>
          <a:chExt cx="0" cy="0"/>
        </a:xfrm>
      </p:grpSpPr>
      <p:sp>
        <p:nvSpPr>
          <p:cNvPr id="83" name="Shape 83"/>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85" name="Shape 85"/>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0" y="1814245"/>
            <a:ext cx="9143999" cy="1159799"/>
          </a:xfrm>
          <a:prstGeom prst="rect">
            <a:avLst/>
          </a:prstGeom>
        </p:spPr>
        <p:txBody>
          <a:bodyPr lIns="91425" tIns="91425" rIns="91425" bIns="91425" anchor="b" anchorCtr="0">
            <a:noAutofit/>
          </a:bodyPr>
          <a:lstStyle/>
          <a:p>
            <a:pPr lvl="0" algn="ctr"/>
            <a:r>
              <a:rPr lang="en-PH" sz="3200" dirty="0">
                <a:latin typeface="+mj-lt"/>
              </a:rPr>
              <a:t>EMPLOYERS’ PERCEPTION OF AND ATTITUDE TOWARDS OPEN AND DISTANCE </a:t>
            </a:r>
            <a:r>
              <a:rPr lang="en-PH" sz="3200" dirty="0" smtClean="0">
                <a:latin typeface="+mj-lt"/>
              </a:rPr>
              <a:t>eLEARNING </a:t>
            </a:r>
            <a:r>
              <a:rPr lang="en-PH" sz="3200" dirty="0">
                <a:latin typeface="+mj-lt"/>
              </a:rPr>
              <a:t>(ODeL) AND  HIRING PRACTICES OF PHILIPPINE INDUSTRIES</a:t>
            </a:r>
          </a:p>
        </p:txBody>
      </p:sp>
      <p:sp>
        <p:nvSpPr>
          <p:cNvPr id="13" name="Subtitle 2">
            <a:extLst>
              <a:ext uri="{FF2B5EF4-FFF2-40B4-BE49-F238E27FC236}">
                <a16:creationId xmlns="" xmlns:a16="http://schemas.microsoft.com/office/drawing/2014/main" id="{230065B2-7332-49A1-A6E9-D678FE9D06BD}"/>
              </a:ext>
            </a:extLst>
          </p:cNvPr>
          <p:cNvSpPr txBox="1">
            <a:spLocks/>
          </p:cNvSpPr>
          <p:nvPr/>
        </p:nvSpPr>
        <p:spPr>
          <a:xfrm>
            <a:off x="0" y="3097129"/>
            <a:ext cx="9144000" cy="165576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1800" dirty="0">
                <a:solidFill>
                  <a:schemeClr val="bg1"/>
                </a:solidFill>
                <a:latin typeface="+mj-lt"/>
              </a:rPr>
              <a:t>MELINDA LUMANTA, </a:t>
            </a:r>
            <a:r>
              <a:rPr lang="en-US" sz="1200" dirty="0">
                <a:solidFill>
                  <a:schemeClr val="bg1"/>
                </a:solidFill>
                <a:latin typeface="+mj-lt"/>
              </a:rPr>
              <a:t>Vice Chancellor for Academic Affairs, UP Open University</a:t>
            </a:r>
            <a:endParaRPr lang="en-US" dirty="0">
              <a:solidFill>
                <a:schemeClr val="bg1"/>
              </a:solidFill>
              <a:latin typeface="+mj-lt"/>
            </a:endParaRPr>
          </a:p>
          <a:p>
            <a:pPr algn="ctr"/>
            <a:r>
              <a:rPr lang="en-US" sz="1800" dirty="0">
                <a:solidFill>
                  <a:schemeClr val="bg1"/>
                </a:solidFill>
                <a:latin typeface="+mj-lt"/>
              </a:rPr>
              <a:t>MICHAEL LAGAYA,</a:t>
            </a:r>
            <a:r>
              <a:rPr lang="en-US" dirty="0">
                <a:solidFill>
                  <a:schemeClr val="bg1"/>
                </a:solidFill>
                <a:latin typeface="+mj-lt"/>
              </a:rPr>
              <a:t> </a:t>
            </a:r>
            <a:r>
              <a:rPr lang="en-US" sz="1200" dirty="0">
                <a:solidFill>
                  <a:schemeClr val="bg1"/>
                </a:solidFill>
                <a:latin typeface="+mj-lt"/>
              </a:rPr>
              <a:t>Human Resources Development Officer, UP Open University</a:t>
            </a:r>
            <a:endParaRPr lang="en-US" sz="1600" dirty="0">
              <a:solidFill>
                <a:schemeClr val="bg1"/>
              </a:solidFill>
              <a:latin typeface="+mj-lt"/>
            </a:endParaRPr>
          </a:p>
          <a:p>
            <a:pPr algn="ctr"/>
            <a:r>
              <a:rPr lang="en-US" sz="1800" dirty="0">
                <a:solidFill>
                  <a:schemeClr val="bg1"/>
                </a:solidFill>
                <a:latin typeface="+mj-lt"/>
              </a:rPr>
              <a:t>LOUISE ANTONETTE VILLANUEVA, </a:t>
            </a:r>
            <a:r>
              <a:rPr lang="en-US" sz="1200" dirty="0">
                <a:solidFill>
                  <a:schemeClr val="bg1"/>
                </a:solidFill>
                <a:latin typeface="+mj-lt"/>
              </a:rPr>
              <a:t>Research Assistant, UP Open University</a:t>
            </a:r>
          </a:p>
          <a:p>
            <a:pPr algn="ctr"/>
            <a:r>
              <a:rPr lang="en-US" sz="1800" dirty="0" smtClean="0">
                <a:solidFill>
                  <a:schemeClr val="bg1"/>
                </a:solidFill>
                <a:latin typeface="+mj-lt"/>
              </a:rPr>
              <a:t>IVY ROSEMARIE ORTIGUERO, </a:t>
            </a:r>
            <a:r>
              <a:rPr lang="en-US" sz="1200" dirty="0" smtClean="0">
                <a:solidFill>
                  <a:schemeClr val="bg1"/>
                </a:solidFill>
                <a:latin typeface="+mj-lt"/>
              </a:rPr>
              <a:t>Research Assistant, UP Open University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1057523"/>
            <a:ext cx="3471299" cy="3264526"/>
          </a:xfrm>
          <a:prstGeom prst="rect">
            <a:avLst/>
          </a:prstGeom>
          <a:noFill/>
          <a:ln>
            <a:noFill/>
          </a:ln>
        </p:spPr>
        <p:txBody>
          <a:bodyPr lIns="91425" tIns="91425" rIns="91425" bIns="91425" anchor="ctr" anchorCtr="0">
            <a:noAutofit/>
          </a:bodyPr>
          <a:lstStyle/>
          <a:p>
            <a:pPr lvl="0" algn="ctr">
              <a:spcBef>
                <a:spcPts val="0"/>
              </a:spcBef>
              <a:buNone/>
            </a:pPr>
            <a:endParaRPr lang="en" sz="1800" dirty="0">
              <a:solidFill>
                <a:srgbClr val="18637B"/>
              </a:solidFill>
              <a:latin typeface="+mn-lt"/>
              <a:ea typeface="Roboto Slab"/>
              <a:cs typeface="Roboto Slab"/>
              <a:sym typeface="Roboto Slab"/>
            </a:endParaRPr>
          </a:p>
        </p:txBody>
      </p:sp>
      <p:sp>
        <p:nvSpPr>
          <p:cNvPr id="5" name="Shape 111">
            <a:extLst>
              <a:ext uri="{FF2B5EF4-FFF2-40B4-BE49-F238E27FC236}">
                <a16:creationId xmlns="" xmlns:a16="http://schemas.microsoft.com/office/drawing/2014/main" id="{B5C6CB1F-825A-4182-941B-2AA0C2B6807C}"/>
              </a:ext>
            </a:extLst>
          </p:cNvPr>
          <p:cNvSpPr txBox="1">
            <a:spLocks/>
          </p:cNvSpPr>
          <p:nvPr/>
        </p:nvSpPr>
        <p:spPr>
          <a:xfrm>
            <a:off x="0" y="500932"/>
            <a:ext cx="3471299" cy="99391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Roboto Slab"/>
              <a:buNone/>
              <a:defRPr sz="4800" b="1" i="0" u="none" strike="noStrike" cap="none">
                <a:solidFill>
                  <a:srgbClr val="114454"/>
                </a:solidFill>
                <a:latin typeface="Roboto Slab"/>
                <a:ea typeface="Roboto Slab"/>
                <a:cs typeface="Roboto Slab"/>
                <a:sym typeface="Roboto Slab"/>
              </a:defRPr>
            </a:lvl1pPr>
            <a:lvl2pPr lvl="1"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2pPr>
            <a:lvl3pPr lvl="2"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3pPr>
            <a:lvl4pPr lvl="3"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4pPr>
            <a:lvl5pPr lvl="4"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5pPr>
            <a:lvl6pPr lvl="5"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6pPr>
            <a:lvl7pPr lvl="6"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7pPr>
            <a:lvl8pPr lvl="7"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8pPr>
            <a:lvl9pPr lvl="8"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9pPr>
          </a:lstStyle>
          <a:p>
            <a:pPr algn="ctr"/>
            <a:r>
              <a:rPr lang="en-US" sz="2800" dirty="0">
                <a:solidFill>
                  <a:schemeClr val="bg1"/>
                </a:solidFill>
                <a:latin typeface="+mj-lt"/>
              </a:rPr>
              <a:t>EMPLOYER’S WILLINGNESS</a:t>
            </a:r>
            <a:endParaRPr lang="en" sz="2800" dirty="0">
              <a:solidFill>
                <a:schemeClr val="bg1"/>
              </a:solidFill>
              <a:latin typeface="+mj-lt"/>
            </a:endParaRPr>
          </a:p>
        </p:txBody>
      </p:sp>
      <p:sp>
        <p:nvSpPr>
          <p:cNvPr id="7" name="Shape 119">
            <a:extLst>
              <a:ext uri="{FF2B5EF4-FFF2-40B4-BE49-F238E27FC236}">
                <a16:creationId xmlns="" xmlns:a16="http://schemas.microsoft.com/office/drawing/2014/main" id="{84DEB22D-E1F9-4284-B401-9E369D086934}"/>
              </a:ext>
            </a:extLst>
          </p:cNvPr>
          <p:cNvSpPr txBox="1"/>
          <p:nvPr/>
        </p:nvSpPr>
        <p:spPr>
          <a:xfrm>
            <a:off x="0" y="1494845"/>
            <a:ext cx="3471299" cy="3371353"/>
          </a:xfrm>
          <a:prstGeom prst="rect">
            <a:avLst/>
          </a:prstGeom>
          <a:noFill/>
          <a:ln>
            <a:noFill/>
          </a:ln>
        </p:spPr>
        <p:txBody>
          <a:bodyPr lIns="91425" tIns="91425" rIns="91425" bIns="91425" anchor="t" anchorCtr="0">
            <a:noAutofit/>
          </a:bodyPr>
          <a:lstStyle/>
          <a:p>
            <a:pPr marL="285750" lvl="0" indent="-285750">
              <a:spcBef>
                <a:spcPts val="600"/>
              </a:spcBef>
              <a:buFont typeface="Wingdings" panose="05000000000000000000" pitchFamily="2" charset="2"/>
              <a:buChar char="Ø"/>
            </a:pPr>
            <a:r>
              <a:rPr lang="en-US" sz="1500" b="1" dirty="0">
                <a:solidFill>
                  <a:schemeClr val="bg1"/>
                </a:solidFill>
                <a:latin typeface="+mn-lt"/>
                <a:ea typeface="Nixie One"/>
                <a:cs typeface="Nixie One"/>
                <a:sym typeface="Nixie One"/>
              </a:rPr>
              <a:t>Willing to hire and </a:t>
            </a:r>
            <a:r>
              <a:rPr lang="en-US" sz="1500" b="1" dirty="0" smtClean="0">
                <a:solidFill>
                  <a:schemeClr val="bg1"/>
                </a:solidFill>
                <a:latin typeface="+mn-lt"/>
                <a:ea typeface="Nixie One"/>
                <a:cs typeface="Nixie One"/>
                <a:sym typeface="Nixie One"/>
              </a:rPr>
              <a:t>recommend but emphasized that they neither agree nor disagree in terms of preference towards ODL graduate over residential university-graduate</a:t>
            </a:r>
          </a:p>
          <a:p>
            <a:pPr marL="285750" lvl="0" indent="-285750">
              <a:spcBef>
                <a:spcPts val="600"/>
              </a:spcBef>
              <a:buFont typeface="Wingdings" panose="05000000000000000000" pitchFamily="2" charset="2"/>
              <a:buChar char="Ø"/>
            </a:pPr>
            <a:endParaRPr lang="en-US" sz="1050" b="1" dirty="0" smtClean="0">
              <a:solidFill>
                <a:schemeClr val="bg1"/>
              </a:solidFill>
              <a:latin typeface="+mn-lt"/>
              <a:ea typeface="Nixie One"/>
              <a:cs typeface="Nixie One"/>
              <a:sym typeface="Nixie One"/>
            </a:endParaRPr>
          </a:p>
          <a:p>
            <a:pPr marL="285750" lvl="0" indent="-285750">
              <a:spcBef>
                <a:spcPts val="600"/>
              </a:spcBef>
              <a:buFont typeface="Wingdings" panose="05000000000000000000" pitchFamily="2" charset="2"/>
              <a:buChar char="Ø"/>
            </a:pPr>
            <a:r>
              <a:rPr lang="en-US" sz="1500" b="1" dirty="0" smtClean="0">
                <a:solidFill>
                  <a:schemeClr val="bg1"/>
                </a:solidFill>
                <a:latin typeface="+mn-lt"/>
                <a:ea typeface="Nixie One"/>
                <a:cs typeface="Nixie One"/>
                <a:sym typeface="Nixie One"/>
              </a:rPr>
              <a:t>Recommended </a:t>
            </a:r>
            <a:r>
              <a:rPr lang="en-US" sz="1500" b="1" dirty="0">
                <a:solidFill>
                  <a:schemeClr val="bg1"/>
                </a:solidFill>
                <a:latin typeface="+mn-lt"/>
                <a:ea typeface="Nixie One"/>
                <a:cs typeface="Nixie One"/>
                <a:sym typeface="Nixie One"/>
              </a:rPr>
              <a:t>programs</a:t>
            </a:r>
          </a:p>
          <a:p>
            <a:pPr marL="914400" lvl="0" indent="-457200">
              <a:spcBef>
                <a:spcPts val="600"/>
              </a:spcBef>
              <a:buFont typeface="Wingdings" panose="05000000000000000000" pitchFamily="2" charset="2"/>
              <a:buChar char="Ø"/>
            </a:pPr>
            <a:r>
              <a:rPr lang="en-US" b="1" dirty="0">
                <a:solidFill>
                  <a:schemeClr val="bg1"/>
                </a:solidFill>
                <a:latin typeface="+mn-lt"/>
                <a:ea typeface="Nixie One"/>
                <a:cs typeface="Nixie One"/>
                <a:sym typeface="Nixie One"/>
              </a:rPr>
              <a:t>Certificate courses (65.9%)</a:t>
            </a:r>
          </a:p>
          <a:p>
            <a:pPr marL="914400" lvl="0" indent="-457200">
              <a:spcBef>
                <a:spcPts val="600"/>
              </a:spcBef>
              <a:buFont typeface="Wingdings" panose="05000000000000000000" pitchFamily="2" charset="2"/>
              <a:buChar char="Ø"/>
            </a:pPr>
            <a:r>
              <a:rPr lang="en-US" b="1" dirty="0">
                <a:solidFill>
                  <a:schemeClr val="bg1"/>
                </a:solidFill>
                <a:latin typeface="+mn-lt"/>
                <a:ea typeface="Nixie One"/>
                <a:cs typeface="Nixie One"/>
                <a:sym typeface="Nixie One"/>
              </a:rPr>
              <a:t> Short courses (63.7%)</a:t>
            </a:r>
          </a:p>
          <a:p>
            <a:pPr marL="914400" lvl="0" indent="-457200">
              <a:spcBef>
                <a:spcPts val="600"/>
              </a:spcBef>
              <a:buFont typeface="Wingdings" panose="05000000000000000000" pitchFamily="2" charset="2"/>
              <a:buChar char="Ø"/>
            </a:pPr>
            <a:r>
              <a:rPr lang="en-US" b="1" dirty="0">
                <a:solidFill>
                  <a:schemeClr val="bg1"/>
                </a:solidFill>
                <a:latin typeface="+mn-lt"/>
                <a:ea typeface="Nixie One"/>
                <a:cs typeface="Nixie One"/>
                <a:sym typeface="Nixie One"/>
              </a:rPr>
              <a:t> Master’s degree (58.2%)</a:t>
            </a:r>
          </a:p>
        </p:txBody>
      </p:sp>
      <p:sp>
        <p:nvSpPr>
          <p:cNvPr id="8" name="Subtitle 5">
            <a:extLst>
              <a:ext uri="{FF2B5EF4-FFF2-40B4-BE49-F238E27FC236}">
                <a16:creationId xmlns="" xmlns:a16="http://schemas.microsoft.com/office/drawing/2014/main" id="{7CD2319E-E6F5-4F2B-A4A4-F8C07DFB9B93}"/>
              </a:ext>
            </a:extLst>
          </p:cNvPr>
          <p:cNvSpPr txBox="1">
            <a:spLocks/>
          </p:cNvSpPr>
          <p:nvPr/>
        </p:nvSpPr>
        <p:spPr>
          <a:xfrm>
            <a:off x="3671004" y="392041"/>
            <a:ext cx="5313507" cy="6654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690563" indent="-690563"/>
            <a:r>
              <a:rPr lang="en-US" dirty="0">
                <a:solidFill>
                  <a:schemeClr val="accent1">
                    <a:lumMod val="50000"/>
                  </a:schemeClr>
                </a:solidFill>
                <a:latin typeface="+mn-lt"/>
              </a:rPr>
              <a:t>Table </a:t>
            </a:r>
            <a:r>
              <a:rPr lang="en-US" dirty="0" smtClean="0">
                <a:solidFill>
                  <a:schemeClr val="accent1">
                    <a:lumMod val="50000"/>
                  </a:schemeClr>
                </a:solidFill>
                <a:latin typeface="+mn-lt"/>
              </a:rPr>
              <a:t>3. </a:t>
            </a:r>
            <a:r>
              <a:rPr lang="en-US" dirty="0">
                <a:solidFill>
                  <a:schemeClr val="accent1">
                    <a:lumMod val="50000"/>
                  </a:schemeClr>
                </a:solidFill>
                <a:latin typeface="+mn-lt"/>
              </a:rPr>
              <a:t>Employer’s willingness to hire ODL graduates and recommend current employees to take courses/study at ODL </a:t>
            </a:r>
            <a:r>
              <a:rPr lang="en-US" dirty="0" smtClean="0">
                <a:solidFill>
                  <a:schemeClr val="accent1">
                    <a:lumMod val="50000"/>
                  </a:schemeClr>
                </a:solidFill>
                <a:latin typeface="+mn-lt"/>
              </a:rPr>
              <a:t>institutions</a:t>
            </a:r>
            <a:endParaRPr lang="en-US" dirty="0">
              <a:latin typeface="+mn-lt"/>
            </a:endParaRPr>
          </a:p>
        </p:txBody>
      </p:sp>
      <p:graphicFrame>
        <p:nvGraphicFramePr>
          <p:cNvPr id="12" name="Picture Placeholder 4">
            <a:extLst>
              <a:ext uri="{FF2B5EF4-FFF2-40B4-BE49-F238E27FC236}">
                <a16:creationId xmlns="" xmlns:a16="http://schemas.microsoft.com/office/drawing/2014/main" id="{51E970BA-CBCE-4B5A-BFB0-E82B770FF852}"/>
              </a:ext>
            </a:extLst>
          </p:cNvPr>
          <p:cNvGraphicFramePr>
            <a:graphicFrameLocks/>
          </p:cNvGraphicFramePr>
          <p:nvPr>
            <p:extLst>
              <p:ext uri="{D42A27DB-BD31-4B8C-83A1-F6EECF244321}">
                <p14:modId xmlns:p14="http://schemas.microsoft.com/office/powerpoint/2010/main" val="1387511097"/>
              </p:ext>
            </p:extLst>
          </p:nvPr>
        </p:nvGraphicFramePr>
        <p:xfrm>
          <a:off x="3671004" y="1143350"/>
          <a:ext cx="5313507" cy="3046301"/>
        </p:xfrm>
        <a:graphic>
          <a:graphicData uri="http://schemas.openxmlformats.org/drawingml/2006/table">
            <a:tbl>
              <a:tblPr firstRow="1" firstCol="1" bandRow="1">
                <a:tableStyleId>{EB9631B5-78F2-41C9-869B-9F39066F8104}</a:tableStyleId>
              </a:tblPr>
              <a:tblGrid>
                <a:gridCol w="1754638">
                  <a:extLst>
                    <a:ext uri="{9D8B030D-6E8A-4147-A177-3AD203B41FA5}">
                      <a16:colId xmlns="" xmlns:a16="http://schemas.microsoft.com/office/drawing/2014/main" val="20000"/>
                    </a:ext>
                  </a:extLst>
                </a:gridCol>
                <a:gridCol w="1592871">
                  <a:extLst>
                    <a:ext uri="{9D8B030D-6E8A-4147-A177-3AD203B41FA5}">
                      <a16:colId xmlns="" xmlns:a16="http://schemas.microsoft.com/office/drawing/2014/main" val="20001"/>
                    </a:ext>
                  </a:extLst>
                </a:gridCol>
                <a:gridCol w="1965998">
                  <a:extLst>
                    <a:ext uri="{9D8B030D-6E8A-4147-A177-3AD203B41FA5}">
                      <a16:colId xmlns="" xmlns:a16="http://schemas.microsoft.com/office/drawing/2014/main" val="20002"/>
                    </a:ext>
                  </a:extLst>
                </a:gridCol>
              </a:tblGrid>
              <a:tr h="501869">
                <a:tc rowSpan="2">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rPr>
                        <a:t>RESPONSE</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rPr>
                        <a:t>WILLINGNESS TO HIRE </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ctr">
                        <a:lnSpc>
                          <a:spcPct val="115000"/>
                        </a:lnSpc>
                        <a:spcBef>
                          <a:spcPts val="0"/>
                        </a:spcBef>
                        <a:spcAft>
                          <a:spcPts val="0"/>
                        </a:spcAft>
                      </a:pPr>
                      <a:r>
                        <a:rPr lang="en-PH" sz="1600">
                          <a:solidFill>
                            <a:schemeClr val="bg1"/>
                          </a:solidFill>
                          <a:effectLst/>
                          <a:latin typeface="+mn-lt"/>
                        </a:rPr>
                        <a:t>WILLINGNESS TO RECOMMEND </a:t>
                      </a:r>
                      <a:endParaRPr lang="en-PH" sz="160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extLst>
                  <a:ext uri="{0D108BD9-81ED-4DB2-BD59-A6C34878D82A}">
                    <a16:rowId xmlns="" xmlns:a16="http://schemas.microsoft.com/office/drawing/2014/main" val="10000"/>
                  </a:ext>
                </a:extLst>
              </a:tr>
              <a:tr h="501869">
                <a:tc vMerge="1">
                  <a:txBody>
                    <a:bodyPr/>
                    <a:lstStyle/>
                    <a:p>
                      <a:endParaRPr lang="en-PH"/>
                    </a:p>
                  </a:txBody>
                  <a:tcPr/>
                </a:tc>
                <a:tc gridSpan="2">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rPr>
                        <a:t>in percent, n=91</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tc hMerge="1">
                  <a:txBody>
                    <a:bodyPr/>
                    <a:lstStyle/>
                    <a:p>
                      <a:endParaRPr lang="en-PH"/>
                    </a:p>
                  </a:txBody>
                  <a:tcPr/>
                </a:tc>
                <a:extLst>
                  <a:ext uri="{0D108BD9-81ED-4DB2-BD59-A6C34878D82A}">
                    <a16:rowId xmlns="" xmlns:a16="http://schemas.microsoft.com/office/drawing/2014/main" val="10001"/>
                  </a:ext>
                </a:extLst>
              </a:tr>
              <a:tr h="501869">
                <a:tc>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just">
                        <a:lnSpc>
                          <a:spcPct val="115000"/>
                        </a:lnSpc>
                        <a:spcBef>
                          <a:spcPts val="0"/>
                        </a:spcBef>
                        <a:spcAft>
                          <a:spcPts val="0"/>
                        </a:spcAft>
                      </a:pPr>
                      <a:r>
                        <a:rPr lang="en-PH" sz="1600" dirty="0">
                          <a:solidFill>
                            <a:schemeClr val="bg1"/>
                          </a:solidFill>
                          <a:effectLst/>
                          <a:latin typeface="+mn-lt"/>
                        </a:rPr>
                        <a:t>Yes</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ea typeface="Arial"/>
                        </a:rPr>
                        <a:t>47.3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ea typeface="Arial"/>
                        </a:rPr>
                        <a:t>72.5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10002"/>
                  </a:ext>
                </a:extLst>
              </a:tr>
              <a:tr h="501869">
                <a:tc>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just">
                        <a:lnSpc>
                          <a:spcPct val="115000"/>
                        </a:lnSpc>
                        <a:spcBef>
                          <a:spcPts val="0"/>
                        </a:spcBef>
                        <a:spcAft>
                          <a:spcPts val="0"/>
                        </a:spcAft>
                      </a:pPr>
                      <a:r>
                        <a:rPr lang="en-PH" sz="1600" dirty="0">
                          <a:solidFill>
                            <a:schemeClr val="bg1"/>
                          </a:solidFill>
                          <a:effectLst/>
                          <a:latin typeface="+mn-lt"/>
                        </a:rPr>
                        <a:t>No</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rPr>
                        <a:t>1.1</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ea typeface="Arial"/>
                        </a:rPr>
                        <a:t>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10003"/>
                  </a:ext>
                </a:extLst>
              </a:tr>
              <a:tr h="501869">
                <a:tc>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just">
                        <a:lnSpc>
                          <a:spcPct val="115000"/>
                        </a:lnSpc>
                        <a:spcBef>
                          <a:spcPts val="0"/>
                        </a:spcBef>
                        <a:spcAft>
                          <a:spcPts val="0"/>
                        </a:spcAft>
                      </a:pPr>
                      <a:r>
                        <a:rPr lang="en-PH" sz="1600">
                          <a:solidFill>
                            <a:schemeClr val="bg1"/>
                          </a:solidFill>
                          <a:effectLst/>
                          <a:latin typeface="+mn-lt"/>
                        </a:rPr>
                        <a:t>Maybe</a:t>
                      </a:r>
                      <a:endParaRPr lang="en-PH" sz="160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rPr>
                        <a:t>22.0</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ea typeface="Arial"/>
                        </a:rPr>
                        <a:t>24.2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10004"/>
                  </a:ext>
                </a:extLst>
              </a:tr>
              <a:tr h="501869">
                <a:tc>
                  <a:txBody>
                    <a:bodyPr/>
                    <a:lstStyle>
                      <a:lvl1pPr marR="0" algn="l" rtl="0">
                        <a:lnSpc>
                          <a:spcPct val="100000"/>
                        </a:lnSpc>
                        <a:spcBef>
                          <a:spcPts val="0"/>
                        </a:spcBef>
                        <a:spcAft>
                          <a:spcPts val="0"/>
                        </a:spcAft>
                        <a:buNone/>
                        <a:defRPr sz="1400" b="1" i="0" u="none" strike="noStrike" cap="none">
                          <a:solidFill>
                            <a:schemeClr val="lt1"/>
                          </a:solidFill>
                          <a:latin typeface="Calibri"/>
                          <a:sym typeface="Arial"/>
                        </a:defRPr>
                      </a:lvl1pPr>
                      <a:lvl2pPr marR="0" algn="l" rtl="0">
                        <a:lnSpc>
                          <a:spcPct val="100000"/>
                        </a:lnSpc>
                        <a:spcBef>
                          <a:spcPts val="0"/>
                        </a:spcBef>
                        <a:spcAft>
                          <a:spcPts val="0"/>
                        </a:spcAft>
                        <a:buNone/>
                        <a:defRPr sz="1400" b="1" i="0" u="none" strike="noStrike" cap="none">
                          <a:solidFill>
                            <a:schemeClr val="lt1"/>
                          </a:solidFill>
                          <a:latin typeface="Calibri"/>
                          <a:sym typeface="Arial"/>
                        </a:defRPr>
                      </a:lvl2pPr>
                      <a:lvl3pPr marR="0" algn="l" rtl="0">
                        <a:lnSpc>
                          <a:spcPct val="100000"/>
                        </a:lnSpc>
                        <a:spcBef>
                          <a:spcPts val="0"/>
                        </a:spcBef>
                        <a:spcAft>
                          <a:spcPts val="0"/>
                        </a:spcAft>
                        <a:buNone/>
                        <a:defRPr sz="1400" b="1" i="0" u="none" strike="noStrike" cap="none">
                          <a:solidFill>
                            <a:schemeClr val="lt1"/>
                          </a:solidFill>
                          <a:latin typeface="Calibri"/>
                          <a:sym typeface="Arial"/>
                        </a:defRPr>
                      </a:lvl3pPr>
                      <a:lvl4pPr marR="0" algn="l" rtl="0">
                        <a:lnSpc>
                          <a:spcPct val="100000"/>
                        </a:lnSpc>
                        <a:spcBef>
                          <a:spcPts val="0"/>
                        </a:spcBef>
                        <a:spcAft>
                          <a:spcPts val="0"/>
                        </a:spcAft>
                        <a:buNone/>
                        <a:defRPr sz="1400" b="1" i="0" u="none" strike="noStrike" cap="none">
                          <a:solidFill>
                            <a:schemeClr val="lt1"/>
                          </a:solidFill>
                          <a:latin typeface="Calibri"/>
                          <a:sym typeface="Arial"/>
                        </a:defRPr>
                      </a:lvl4pPr>
                      <a:lvl5pPr marR="0" algn="l" rtl="0">
                        <a:lnSpc>
                          <a:spcPct val="100000"/>
                        </a:lnSpc>
                        <a:spcBef>
                          <a:spcPts val="0"/>
                        </a:spcBef>
                        <a:spcAft>
                          <a:spcPts val="0"/>
                        </a:spcAft>
                        <a:buNone/>
                        <a:defRPr sz="1400" b="1" i="0" u="none" strike="noStrike" cap="none">
                          <a:solidFill>
                            <a:schemeClr val="lt1"/>
                          </a:solidFill>
                          <a:latin typeface="Calibri"/>
                          <a:sym typeface="Arial"/>
                        </a:defRPr>
                      </a:lvl5pPr>
                      <a:lvl6pPr marR="0" algn="l" rtl="0">
                        <a:lnSpc>
                          <a:spcPct val="100000"/>
                        </a:lnSpc>
                        <a:spcBef>
                          <a:spcPts val="0"/>
                        </a:spcBef>
                        <a:spcAft>
                          <a:spcPts val="0"/>
                        </a:spcAft>
                        <a:buNone/>
                        <a:defRPr sz="1400" b="1" i="0" u="none" strike="noStrike" cap="none">
                          <a:solidFill>
                            <a:schemeClr val="lt1"/>
                          </a:solidFill>
                          <a:latin typeface="Calibri"/>
                          <a:sym typeface="Arial"/>
                        </a:defRPr>
                      </a:lvl6pPr>
                      <a:lvl7pPr marR="0" algn="l" rtl="0">
                        <a:lnSpc>
                          <a:spcPct val="100000"/>
                        </a:lnSpc>
                        <a:spcBef>
                          <a:spcPts val="0"/>
                        </a:spcBef>
                        <a:spcAft>
                          <a:spcPts val="0"/>
                        </a:spcAft>
                        <a:buNone/>
                        <a:defRPr sz="1400" b="1" i="0" u="none" strike="noStrike" cap="none">
                          <a:solidFill>
                            <a:schemeClr val="lt1"/>
                          </a:solidFill>
                          <a:latin typeface="Calibri"/>
                          <a:sym typeface="Arial"/>
                        </a:defRPr>
                      </a:lvl7pPr>
                      <a:lvl8pPr marR="0" algn="l" rtl="0">
                        <a:lnSpc>
                          <a:spcPct val="100000"/>
                        </a:lnSpc>
                        <a:spcBef>
                          <a:spcPts val="0"/>
                        </a:spcBef>
                        <a:spcAft>
                          <a:spcPts val="0"/>
                        </a:spcAft>
                        <a:buNone/>
                        <a:defRPr sz="1400" b="1" i="0" u="none" strike="noStrike" cap="none">
                          <a:solidFill>
                            <a:schemeClr val="lt1"/>
                          </a:solidFill>
                          <a:latin typeface="Calibri"/>
                          <a:sym typeface="Arial"/>
                        </a:defRPr>
                      </a:lvl8pPr>
                      <a:lvl9pPr marR="0" algn="l" rtl="0">
                        <a:lnSpc>
                          <a:spcPct val="100000"/>
                        </a:lnSpc>
                        <a:spcBef>
                          <a:spcPts val="0"/>
                        </a:spcBef>
                        <a:spcAft>
                          <a:spcPts val="0"/>
                        </a:spcAft>
                        <a:buNone/>
                        <a:defRPr sz="1400" b="1" i="0" u="none" strike="noStrike" cap="none">
                          <a:solidFill>
                            <a:schemeClr val="lt1"/>
                          </a:solidFill>
                          <a:latin typeface="Calibri"/>
                          <a:sym typeface="Arial"/>
                        </a:defRPr>
                      </a:lvl9pPr>
                    </a:lstStyle>
                    <a:p>
                      <a:pPr marL="0" marR="0" algn="just">
                        <a:lnSpc>
                          <a:spcPct val="115000"/>
                        </a:lnSpc>
                        <a:spcBef>
                          <a:spcPts val="0"/>
                        </a:spcBef>
                        <a:spcAft>
                          <a:spcPts val="0"/>
                        </a:spcAft>
                      </a:pPr>
                      <a:r>
                        <a:rPr lang="en-PH" sz="1600" dirty="0">
                          <a:solidFill>
                            <a:schemeClr val="bg1"/>
                          </a:solidFill>
                          <a:effectLst/>
                          <a:latin typeface="+mn-lt"/>
                        </a:rPr>
                        <a:t>No Response</a:t>
                      </a:r>
                      <a:endParaRPr lang="en-PH" sz="1600" dirty="0">
                        <a:solidFill>
                          <a:schemeClr val="bg1"/>
                        </a:solidFill>
                        <a:effectLst/>
                        <a:latin typeface="+mn-lt"/>
                        <a:ea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ea typeface="Arial"/>
                        </a:rPr>
                        <a:t>29.7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a:sym typeface="Arial"/>
                        </a:defRPr>
                      </a:lvl1pPr>
                      <a:lvl2pPr marR="0" algn="l" rtl="0">
                        <a:lnSpc>
                          <a:spcPct val="100000"/>
                        </a:lnSpc>
                        <a:spcBef>
                          <a:spcPts val="0"/>
                        </a:spcBef>
                        <a:spcAft>
                          <a:spcPts val="0"/>
                        </a:spcAft>
                        <a:buNone/>
                        <a:defRPr sz="1400" b="0" i="0" u="none" strike="noStrike" cap="none">
                          <a:solidFill>
                            <a:schemeClr val="dk1"/>
                          </a:solidFill>
                          <a:latin typeface="Calibri"/>
                          <a:sym typeface="Arial"/>
                        </a:defRPr>
                      </a:lvl2pPr>
                      <a:lvl3pPr marR="0" algn="l" rtl="0">
                        <a:lnSpc>
                          <a:spcPct val="100000"/>
                        </a:lnSpc>
                        <a:spcBef>
                          <a:spcPts val="0"/>
                        </a:spcBef>
                        <a:spcAft>
                          <a:spcPts val="0"/>
                        </a:spcAft>
                        <a:buNone/>
                        <a:defRPr sz="1400" b="0" i="0" u="none" strike="noStrike" cap="none">
                          <a:solidFill>
                            <a:schemeClr val="dk1"/>
                          </a:solidFill>
                          <a:latin typeface="Calibri"/>
                          <a:sym typeface="Arial"/>
                        </a:defRPr>
                      </a:lvl3pPr>
                      <a:lvl4pPr marR="0" algn="l" rtl="0">
                        <a:lnSpc>
                          <a:spcPct val="100000"/>
                        </a:lnSpc>
                        <a:spcBef>
                          <a:spcPts val="0"/>
                        </a:spcBef>
                        <a:spcAft>
                          <a:spcPts val="0"/>
                        </a:spcAft>
                        <a:buNone/>
                        <a:defRPr sz="1400" b="0" i="0" u="none" strike="noStrike" cap="none">
                          <a:solidFill>
                            <a:schemeClr val="dk1"/>
                          </a:solidFill>
                          <a:latin typeface="Calibri"/>
                          <a:sym typeface="Arial"/>
                        </a:defRPr>
                      </a:lvl4pPr>
                      <a:lvl5pPr marR="0" algn="l" rtl="0">
                        <a:lnSpc>
                          <a:spcPct val="100000"/>
                        </a:lnSpc>
                        <a:spcBef>
                          <a:spcPts val="0"/>
                        </a:spcBef>
                        <a:spcAft>
                          <a:spcPts val="0"/>
                        </a:spcAft>
                        <a:buNone/>
                        <a:defRPr sz="1400" b="0" i="0" u="none" strike="noStrike" cap="none">
                          <a:solidFill>
                            <a:schemeClr val="dk1"/>
                          </a:solidFill>
                          <a:latin typeface="Calibri"/>
                          <a:sym typeface="Arial"/>
                        </a:defRPr>
                      </a:lvl5pPr>
                      <a:lvl6pPr marR="0" algn="l" rtl="0">
                        <a:lnSpc>
                          <a:spcPct val="100000"/>
                        </a:lnSpc>
                        <a:spcBef>
                          <a:spcPts val="0"/>
                        </a:spcBef>
                        <a:spcAft>
                          <a:spcPts val="0"/>
                        </a:spcAft>
                        <a:buNone/>
                        <a:defRPr sz="1400" b="0" i="0" u="none" strike="noStrike" cap="none">
                          <a:solidFill>
                            <a:schemeClr val="dk1"/>
                          </a:solidFill>
                          <a:latin typeface="Calibri"/>
                          <a:sym typeface="Arial"/>
                        </a:defRPr>
                      </a:lvl6pPr>
                      <a:lvl7pPr marR="0" algn="l" rtl="0">
                        <a:lnSpc>
                          <a:spcPct val="100000"/>
                        </a:lnSpc>
                        <a:spcBef>
                          <a:spcPts val="0"/>
                        </a:spcBef>
                        <a:spcAft>
                          <a:spcPts val="0"/>
                        </a:spcAft>
                        <a:buNone/>
                        <a:defRPr sz="1400" b="0" i="0" u="none" strike="noStrike" cap="none">
                          <a:solidFill>
                            <a:schemeClr val="dk1"/>
                          </a:solidFill>
                          <a:latin typeface="Calibri"/>
                          <a:sym typeface="Arial"/>
                        </a:defRPr>
                      </a:lvl7pPr>
                      <a:lvl8pPr marR="0" algn="l" rtl="0">
                        <a:lnSpc>
                          <a:spcPct val="100000"/>
                        </a:lnSpc>
                        <a:spcBef>
                          <a:spcPts val="0"/>
                        </a:spcBef>
                        <a:spcAft>
                          <a:spcPts val="0"/>
                        </a:spcAft>
                        <a:buNone/>
                        <a:defRPr sz="1400" b="0" i="0" u="none" strike="noStrike" cap="none">
                          <a:solidFill>
                            <a:schemeClr val="dk1"/>
                          </a:solidFill>
                          <a:latin typeface="Calibri"/>
                          <a:sym typeface="Arial"/>
                        </a:defRPr>
                      </a:lvl8pPr>
                      <a:lvl9pPr marR="0" algn="l" rtl="0">
                        <a:lnSpc>
                          <a:spcPct val="100000"/>
                        </a:lnSpc>
                        <a:spcBef>
                          <a:spcPts val="0"/>
                        </a:spcBef>
                        <a:spcAft>
                          <a:spcPts val="0"/>
                        </a:spcAft>
                        <a:buNone/>
                        <a:defRPr sz="1400" b="0" i="0" u="none" strike="noStrike" cap="none">
                          <a:solidFill>
                            <a:schemeClr val="dk1"/>
                          </a:solidFill>
                          <a:latin typeface="Calibri"/>
                          <a:sym typeface="Arial"/>
                        </a:defRPr>
                      </a:lvl9pPr>
                    </a:lstStyle>
                    <a:p>
                      <a:pPr marL="0" marR="0" algn="ctr">
                        <a:lnSpc>
                          <a:spcPct val="115000"/>
                        </a:lnSpc>
                        <a:spcBef>
                          <a:spcPts val="0"/>
                        </a:spcBef>
                        <a:spcAft>
                          <a:spcPts val="0"/>
                        </a:spcAft>
                      </a:pPr>
                      <a:r>
                        <a:rPr lang="en-PH" sz="1600" dirty="0">
                          <a:solidFill>
                            <a:schemeClr val="bg1"/>
                          </a:solidFill>
                          <a:effectLst/>
                          <a:latin typeface="+mn-lt"/>
                          <a:ea typeface="Arial"/>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6135261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412327" cy="1028700"/>
          </a:xfrm>
          <a:prstGeom prst="rect">
            <a:avLst/>
          </a:prstGeom>
        </p:spPr>
        <p:txBody>
          <a:bodyPr lIns="91425" tIns="91425" rIns="91425" bIns="91425" anchor="ctr" anchorCtr="0">
            <a:noAutofit/>
          </a:bodyPr>
          <a:lstStyle/>
          <a:p>
            <a:r>
              <a:rPr lang="en-US" sz="2000" dirty="0">
                <a:solidFill>
                  <a:schemeClr val="bg1"/>
                </a:solidFill>
              </a:rPr>
              <a:t>PEARSON’S CHI-SQUARE &amp; SPEARMAN’S RHO</a:t>
            </a:r>
          </a:p>
        </p:txBody>
      </p:sp>
      <p:sp>
        <p:nvSpPr>
          <p:cNvPr id="119" name="Shape 119"/>
          <p:cNvSpPr txBox="1"/>
          <p:nvPr/>
        </p:nvSpPr>
        <p:spPr>
          <a:xfrm>
            <a:off x="436520" y="1680000"/>
            <a:ext cx="8453038" cy="3186198"/>
          </a:xfrm>
          <a:prstGeom prst="rect">
            <a:avLst/>
          </a:prstGeom>
          <a:noFill/>
          <a:ln>
            <a:noFill/>
          </a:ln>
        </p:spPr>
        <p:txBody>
          <a:bodyPr lIns="91425" tIns="91425" rIns="91425" bIns="91425" anchor="t" anchorCtr="0">
            <a:noAutofit/>
          </a:bodyPr>
          <a:lstStyle/>
          <a:p>
            <a:pPr marL="285750" lvl="0" indent="-285750">
              <a:spcBef>
                <a:spcPts val="600"/>
              </a:spcBef>
              <a:buFont typeface="Wingdings" panose="05000000000000000000" pitchFamily="2" charset="2"/>
              <a:buChar char="Ø"/>
            </a:pPr>
            <a:r>
              <a:rPr lang="en-PH" sz="1600" b="1" dirty="0">
                <a:solidFill>
                  <a:srgbClr val="114454"/>
                </a:solidFill>
                <a:latin typeface="+mn-lt"/>
                <a:ea typeface="Nixie One"/>
                <a:cs typeface="Nixie One"/>
                <a:sym typeface="Nixie One"/>
              </a:rPr>
              <a:t>Generally, there is an association between the KAP factors and employer’s willingness</a:t>
            </a:r>
          </a:p>
          <a:p>
            <a:pPr marL="285750" lvl="0" indent="-285750">
              <a:spcBef>
                <a:spcPts val="600"/>
              </a:spcBef>
              <a:buFont typeface="Wingdings" panose="05000000000000000000" pitchFamily="2" charset="2"/>
              <a:buChar char="Ø"/>
            </a:pPr>
            <a:endParaRPr lang="en-PH" sz="1600" b="1" dirty="0">
              <a:solidFill>
                <a:srgbClr val="114454"/>
              </a:solidFill>
              <a:latin typeface="+mn-lt"/>
              <a:ea typeface="Nixie One"/>
              <a:cs typeface="Nixie One"/>
              <a:sym typeface="Nixie One"/>
            </a:endParaRPr>
          </a:p>
          <a:p>
            <a:pPr marL="285750" lvl="0" indent="-285750">
              <a:spcBef>
                <a:spcPts val="600"/>
              </a:spcBef>
              <a:buFont typeface="Wingdings" panose="05000000000000000000" pitchFamily="2" charset="2"/>
              <a:buChar char="Ø"/>
            </a:pPr>
            <a:r>
              <a:rPr lang="en-PH" sz="1600" b="1" dirty="0">
                <a:solidFill>
                  <a:srgbClr val="114454"/>
                </a:solidFill>
                <a:latin typeface="+mn-lt"/>
                <a:ea typeface="Nixie One"/>
                <a:cs typeface="Nixie One"/>
                <a:sym typeface="Nixie One"/>
              </a:rPr>
              <a:t>Degree of association ranges from very weak to </a:t>
            </a:r>
            <a:r>
              <a:rPr lang="en-PH" sz="1600" b="1" dirty="0" smtClean="0">
                <a:solidFill>
                  <a:srgbClr val="114454"/>
                </a:solidFill>
                <a:latin typeface="+mn-lt"/>
                <a:ea typeface="Nixie One"/>
                <a:cs typeface="Nixie One"/>
                <a:sym typeface="Nixie One"/>
              </a:rPr>
              <a:t>weak</a:t>
            </a:r>
          </a:p>
          <a:p>
            <a:pPr marL="285750" lvl="0" indent="-285750">
              <a:spcBef>
                <a:spcPts val="600"/>
              </a:spcBef>
              <a:buFont typeface="Wingdings" panose="05000000000000000000" pitchFamily="2" charset="2"/>
              <a:buChar char="Ø"/>
            </a:pPr>
            <a:endParaRPr lang="en-PH" sz="1600" b="1" dirty="0">
              <a:solidFill>
                <a:srgbClr val="114454"/>
              </a:solidFill>
              <a:latin typeface="+mn-lt"/>
              <a:ea typeface="Nixie One"/>
              <a:cs typeface="Nixie One"/>
              <a:sym typeface="Nixie One"/>
            </a:endParaRPr>
          </a:p>
          <a:p>
            <a:pPr lvl="0" algn="ctr">
              <a:spcBef>
                <a:spcPts val="600"/>
              </a:spcBef>
            </a:pPr>
            <a:r>
              <a:rPr lang="en-US" sz="1600" b="1" u="sng" dirty="0" smtClean="0">
                <a:solidFill>
                  <a:srgbClr val="114454"/>
                </a:solidFill>
                <a:ea typeface="Nixie One"/>
                <a:cs typeface="Nixie One"/>
                <a:sym typeface="Nixie One"/>
              </a:rPr>
              <a:t>Duplicates </a:t>
            </a:r>
            <a:r>
              <a:rPr lang="en-US" sz="1600" b="1" u="sng" dirty="0">
                <a:solidFill>
                  <a:srgbClr val="114454"/>
                </a:solidFill>
                <a:ea typeface="Nixie One"/>
                <a:cs typeface="Nixie One"/>
                <a:sym typeface="Nixie One"/>
              </a:rPr>
              <a:t>the initial assumption on the conceptual framework that KAP factors affect the employer’s willingness</a:t>
            </a:r>
          </a:p>
          <a:p>
            <a:pPr marL="285750" lvl="0" indent="-285750">
              <a:spcBef>
                <a:spcPts val="600"/>
              </a:spcBef>
              <a:buFont typeface="Wingdings" panose="05000000000000000000" pitchFamily="2" charset="2"/>
              <a:buChar char="Ø"/>
            </a:pPr>
            <a:endParaRPr lang="en-PH" sz="1600" b="1" dirty="0">
              <a:solidFill>
                <a:srgbClr val="114454"/>
              </a:solidFill>
              <a:latin typeface="+mn-lt"/>
              <a:ea typeface="Nixie One"/>
              <a:cs typeface="Nixie One"/>
              <a:sym typeface="Nixie One"/>
            </a:endParaRPr>
          </a:p>
        </p:txBody>
      </p:sp>
      <p:grpSp>
        <p:nvGrpSpPr>
          <p:cNvPr id="5" name="Shape 523">
            <a:extLst>
              <a:ext uri="{FF2B5EF4-FFF2-40B4-BE49-F238E27FC236}">
                <a16:creationId xmlns="" xmlns:a16="http://schemas.microsoft.com/office/drawing/2014/main" id="{0E275E78-CF57-4530-AB35-70519220DF4B}"/>
              </a:ext>
            </a:extLst>
          </p:cNvPr>
          <p:cNvGrpSpPr/>
          <p:nvPr/>
        </p:nvGrpSpPr>
        <p:grpSpPr>
          <a:xfrm>
            <a:off x="179760" y="693237"/>
            <a:ext cx="577317" cy="635833"/>
            <a:chOff x="5961125" y="1623900"/>
            <a:chExt cx="427450" cy="448175"/>
          </a:xfrm>
        </p:grpSpPr>
        <p:sp>
          <p:nvSpPr>
            <p:cNvPr id="6" name="Shape 524">
              <a:extLst>
                <a:ext uri="{FF2B5EF4-FFF2-40B4-BE49-F238E27FC236}">
                  <a16:creationId xmlns="" xmlns:a16="http://schemas.microsoft.com/office/drawing/2014/main" id="{1CA52580-9523-42CC-89D1-880BA2ED2602}"/>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25">
              <a:extLst>
                <a:ext uri="{FF2B5EF4-FFF2-40B4-BE49-F238E27FC236}">
                  <a16:creationId xmlns="" xmlns:a16="http://schemas.microsoft.com/office/drawing/2014/main" id="{8DB9321B-A56B-4B84-9133-CE45BEC925D2}"/>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26">
              <a:extLst>
                <a:ext uri="{FF2B5EF4-FFF2-40B4-BE49-F238E27FC236}">
                  <a16:creationId xmlns="" xmlns:a16="http://schemas.microsoft.com/office/drawing/2014/main" id="{81D9EDBB-31AA-48C6-83E6-2A734A1B424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27">
              <a:extLst>
                <a:ext uri="{FF2B5EF4-FFF2-40B4-BE49-F238E27FC236}">
                  <a16:creationId xmlns="" xmlns:a16="http://schemas.microsoft.com/office/drawing/2014/main" id="{FCFB1634-5C3B-4714-8C39-35584588C54D}"/>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28">
              <a:extLst>
                <a:ext uri="{FF2B5EF4-FFF2-40B4-BE49-F238E27FC236}">
                  <a16:creationId xmlns="" xmlns:a16="http://schemas.microsoft.com/office/drawing/2014/main" id="{35F007A0-A016-46A6-9573-0D0A3A1673B3}"/>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29">
              <a:extLst>
                <a:ext uri="{FF2B5EF4-FFF2-40B4-BE49-F238E27FC236}">
                  <a16:creationId xmlns="" xmlns:a16="http://schemas.microsoft.com/office/drawing/2014/main" id="{77C22CB4-45E5-455B-B645-DE65EFA1905B}"/>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0">
              <a:extLst>
                <a:ext uri="{FF2B5EF4-FFF2-40B4-BE49-F238E27FC236}">
                  <a16:creationId xmlns="" xmlns:a16="http://schemas.microsoft.com/office/drawing/2014/main" id="{E0CBE263-1438-4D6E-8400-C2F7F9C4CAE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15029730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4" y="366857"/>
            <a:ext cx="7015189" cy="884400"/>
          </a:xfrm>
          <a:prstGeom prst="rect">
            <a:avLst/>
          </a:prstGeom>
        </p:spPr>
        <p:txBody>
          <a:bodyPr lIns="91425" tIns="91425" rIns="91425" bIns="91425" anchor="t" anchorCtr="0">
            <a:noAutofit/>
          </a:bodyPr>
          <a:lstStyle/>
          <a:p>
            <a:pPr lvl="0" rtl="0">
              <a:spcBef>
                <a:spcPts val="0"/>
              </a:spcBef>
              <a:buNone/>
            </a:pPr>
            <a:r>
              <a:rPr lang="en-US" sz="2800" dirty="0">
                <a:solidFill>
                  <a:srgbClr val="124057"/>
                </a:solidFill>
                <a:latin typeface="+mj-lt"/>
              </a:rPr>
              <a:t>REFERENCES</a:t>
            </a:r>
            <a:endParaRPr lang="en" sz="2800" dirty="0">
              <a:solidFill>
                <a:srgbClr val="124057"/>
              </a:solidFill>
              <a:latin typeface="+mj-lt"/>
            </a:endParaRPr>
          </a:p>
        </p:txBody>
      </p:sp>
      <p:sp>
        <p:nvSpPr>
          <p:cNvPr id="258" name="Shape 258"/>
          <p:cNvSpPr txBox="1"/>
          <p:nvPr/>
        </p:nvSpPr>
        <p:spPr>
          <a:xfrm>
            <a:off x="3878923" y="16542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01</a:t>
            </a:r>
          </a:p>
        </p:txBody>
      </p:sp>
      <p:cxnSp>
        <p:nvCxnSpPr>
          <p:cNvPr id="259" name="Shape 259"/>
          <p:cNvCxnSpPr/>
          <p:nvPr/>
        </p:nvCxnSpPr>
        <p:spPr>
          <a:xfrm>
            <a:off x="4475988" y="1682587"/>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1667625"/>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3878948" y="239197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02</a:t>
            </a:r>
          </a:p>
        </p:txBody>
      </p:sp>
      <p:cxnSp>
        <p:nvCxnSpPr>
          <p:cNvPr id="262" name="Shape 262"/>
          <p:cNvCxnSpPr/>
          <p:nvPr/>
        </p:nvCxnSpPr>
        <p:spPr>
          <a:xfrm>
            <a:off x="4475987" y="2420358"/>
            <a:ext cx="0" cy="392999"/>
          </a:xfrm>
          <a:prstGeom prst="straightConnector1">
            <a:avLst/>
          </a:prstGeom>
          <a:noFill/>
          <a:ln w="9525" cap="rnd" cmpd="sng">
            <a:solidFill>
              <a:srgbClr val="FFFFFF"/>
            </a:solidFill>
            <a:prstDash val="solid"/>
            <a:round/>
            <a:headEnd type="none" w="med" len="med"/>
            <a:tailEnd type="none" w="med" len="med"/>
          </a:ln>
        </p:spPr>
      </p:cxnSp>
      <p:sp>
        <p:nvSpPr>
          <p:cNvPr id="264" name="Shape 264"/>
          <p:cNvSpPr txBox="1"/>
          <p:nvPr/>
        </p:nvSpPr>
        <p:spPr>
          <a:xfrm>
            <a:off x="3878948" y="31510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03</a:t>
            </a:r>
          </a:p>
        </p:txBody>
      </p:sp>
      <p:cxnSp>
        <p:nvCxnSpPr>
          <p:cNvPr id="265" name="Shape 265"/>
          <p:cNvCxnSpPr/>
          <p:nvPr/>
        </p:nvCxnSpPr>
        <p:spPr>
          <a:xfrm>
            <a:off x="4475988" y="3179384"/>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4531759" y="3094312"/>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lvl="0" rtl="0">
              <a:spcBef>
                <a:spcPts val="0"/>
              </a:spcBef>
              <a:buSzPct val="25000"/>
              <a:buNone/>
            </a:pPr>
            <a:r>
              <a:rPr lang="en" sz="1000">
                <a:solidFill>
                  <a:schemeClr val="lt1"/>
                </a:solidFill>
                <a:latin typeface="Nixie One"/>
                <a:ea typeface="Nixie One"/>
                <a:cs typeface="Nixie One"/>
                <a:sym typeface="Nixie One"/>
              </a:rPr>
              <a:t>Place your own text here</a:t>
            </a:r>
          </a:p>
        </p:txBody>
      </p:sp>
      <p:sp>
        <p:nvSpPr>
          <p:cNvPr id="267" name="Shape 267"/>
          <p:cNvSpPr txBox="1"/>
          <p:nvPr/>
        </p:nvSpPr>
        <p:spPr>
          <a:xfrm>
            <a:off x="3878948" y="38816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04</a:t>
            </a:r>
          </a:p>
        </p:txBody>
      </p:sp>
      <p:cxnSp>
        <p:nvCxnSpPr>
          <p:cNvPr id="268" name="Shape 268"/>
          <p:cNvCxnSpPr/>
          <p:nvPr/>
        </p:nvCxnSpPr>
        <p:spPr>
          <a:xfrm>
            <a:off x="4475985" y="3909976"/>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4531756" y="3826146"/>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dirty="0">
                <a:solidFill>
                  <a:srgbClr val="FFFFFF"/>
                </a:solidFill>
                <a:latin typeface="Nixie One"/>
                <a:ea typeface="Nixie One"/>
                <a:cs typeface="Nixie One"/>
                <a:sym typeface="Nixie One"/>
              </a:rPr>
              <a:t>Text Title</a:t>
            </a:r>
          </a:p>
          <a:p>
            <a:pPr lvl="0" rtl="0">
              <a:spcBef>
                <a:spcPts val="0"/>
              </a:spcBef>
              <a:buSzPct val="25000"/>
              <a:buNone/>
            </a:pPr>
            <a:r>
              <a:rPr lang="en" sz="1000" dirty="0">
                <a:solidFill>
                  <a:schemeClr val="lt1"/>
                </a:solidFill>
                <a:latin typeface="Nixie One"/>
                <a:ea typeface="Nixie One"/>
                <a:cs typeface="Nixie One"/>
                <a:sym typeface="Nixie One"/>
              </a:rPr>
              <a:t>Place your own tet here</a:t>
            </a:r>
          </a:p>
        </p:txBody>
      </p:sp>
      <p:sp>
        <p:nvSpPr>
          <p:cNvPr id="270" name="Shape 270"/>
          <p:cNvSpPr/>
          <p:nvPr/>
        </p:nvSpPr>
        <p:spPr>
          <a:xfrm flipH="1">
            <a:off x="3787126" y="1509779"/>
            <a:ext cx="91800" cy="29787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72" name="Shape 272"/>
          <p:cNvSpPr/>
          <p:nvPr/>
        </p:nvSpPr>
        <p:spPr>
          <a:xfrm>
            <a:off x="3188124" y="1646371"/>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0" name="Shape 280"/>
          <p:cNvGrpSpPr/>
          <p:nvPr/>
        </p:nvGrpSpPr>
        <p:grpSpPr>
          <a:xfrm>
            <a:off x="3167257" y="3244367"/>
            <a:ext cx="369548" cy="274765"/>
            <a:chOff x="5247525" y="3007275"/>
            <a:chExt cx="517575" cy="384825"/>
          </a:xfrm>
        </p:grpSpPr>
        <p:sp>
          <p:nvSpPr>
            <p:cNvPr id="281" name="Shape 28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2" name="Subtitle 5">
            <a:extLst>
              <a:ext uri="{FF2B5EF4-FFF2-40B4-BE49-F238E27FC236}">
                <a16:creationId xmlns="" xmlns:a16="http://schemas.microsoft.com/office/drawing/2014/main" id="{8B933860-6BF2-4E4D-BBF8-A90A5862B4BE}"/>
              </a:ext>
            </a:extLst>
          </p:cNvPr>
          <p:cNvSpPr txBox="1">
            <a:spLocks/>
          </p:cNvSpPr>
          <p:nvPr/>
        </p:nvSpPr>
        <p:spPr>
          <a:xfrm>
            <a:off x="387474" y="1043578"/>
            <a:ext cx="8277239" cy="38686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[1] Poulin, R., &amp; </a:t>
            </a:r>
            <a:r>
              <a:rPr lang="en-US" dirty="0" err="1">
                <a:solidFill>
                  <a:schemeClr val="accent1">
                    <a:lumMod val="50000"/>
                  </a:schemeClr>
                </a:solidFill>
                <a:latin typeface="+mn-lt"/>
              </a:rPr>
              <a:t>Straut</a:t>
            </a:r>
            <a:r>
              <a:rPr lang="en-US" dirty="0">
                <a:solidFill>
                  <a:schemeClr val="accent1">
                    <a:lumMod val="50000"/>
                  </a:schemeClr>
                </a:solidFill>
                <a:latin typeface="+mn-lt"/>
              </a:rPr>
              <a:t>, T. (2016).WCET Distance Education Enrollment Report 2016. Retrieved from http://wcet.wiche.edu/initiatives/research/WCET-Distance-Education-Enrollment-Report-2016</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[2] Class Central. (2017). By the numbers: MOOCs in 2017. Retrieved from https://www.class-central.com/report/mooc-stats-2017/</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[3] Macon, S. C. (2012). Is my online degree worth anything? the lived experiences of learners choosing online education despite opposition (Order No. 3546681). Available from ProQuest Dissertations &amp; Theses Global. (1267128747). Retrieved from https://search.proquest.com/docview/1267128747?accountid=47253</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[4] </a:t>
            </a:r>
            <a:r>
              <a:rPr lang="en-US" dirty="0" err="1">
                <a:solidFill>
                  <a:schemeClr val="accent1">
                    <a:lumMod val="50000"/>
                  </a:schemeClr>
                </a:solidFill>
                <a:latin typeface="+mn-lt"/>
              </a:rPr>
              <a:t>Columbaro</a:t>
            </a:r>
            <a:r>
              <a:rPr lang="en-US" dirty="0">
                <a:solidFill>
                  <a:schemeClr val="accent1">
                    <a:lumMod val="50000"/>
                  </a:schemeClr>
                </a:solidFill>
                <a:latin typeface="+mn-lt"/>
              </a:rPr>
              <a:t>, N.L., &amp; Monaghan, C.H. (2008). "Employer Perceptions of Online Degrees: A Literature Review," Adult Education Research Conference, 14. http://newprairiepress.org/aerc/2008/papers/14</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[5] Silva, A.P., </a:t>
            </a:r>
            <a:r>
              <a:rPr lang="en-US" dirty="0" err="1">
                <a:solidFill>
                  <a:schemeClr val="accent1">
                    <a:lumMod val="50000"/>
                  </a:schemeClr>
                </a:solidFill>
                <a:latin typeface="+mn-lt"/>
              </a:rPr>
              <a:t>Lourtie</a:t>
            </a:r>
            <a:r>
              <a:rPr lang="en-US" dirty="0">
                <a:solidFill>
                  <a:schemeClr val="accent1">
                    <a:lumMod val="50000"/>
                  </a:schemeClr>
                </a:solidFill>
                <a:latin typeface="+mn-lt"/>
              </a:rPr>
              <a:t>, P., &amp; Aires, L. (2013). Employability in online higher education: A case study. The International Review of Research in Open and Distributed Learning, 14(1). Retrieved from http://www.irrodl.org/index.php/irrodl/article/view/1262/2426</a:t>
            </a:r>
          </a:p>
          <a:p>
            <a:endParaRPr lang="en-US" dirty="0">
              <a:latin typeface="+mn-lt"/>
            </a:endParaRPr>
          </a:p>
        </p:txBody>
      </p:sp>
    </p:spTree>
    <p:extLst>
      <p:ext uri="{BB962C8B-B14F-4D97-AF65-F5344CB8AC3E}">
        <p14:creationId xmlns:p14="http://schemas.microsoft.com/office/powerpoint/2010/main" val="57388184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4" y="366857"/>
            <a:ext cx="7015189" cy="884400"/>
          </a:xfrm>
          <a:prstGeom prst="rect">
            <a:avLst/>
          </a:prstGeom>
        </p:spPr>
        <p:txBody>
          <a:bodyPr lIns="91425" tIns="91425" rIns="91425" bIns="91425" anchor="t" anchorCtr="0">
            <a:noAutofit/>
          </a:bodyPr>
          <a:lstStyle/>
          <a:p>
            <a:pPr lvl="0" rtl="0">
              <a:spcBef>
                <a:spcPts val="0"/>
              </a:spcBef>
              <a:buNone/>
            </a:pPr>
            <a:r>
              <a:rPr lang="en-US" sz="2800" dirty="0">
                <a:solidFill>
                  <a:srgbClr val="124057"/>
                </a:solidFill>
                <a:latin typeface="+mj-lt"/>
              </a:rPr>
              <a:t>REFERENCES</a:t>
            </a:r>
            <a:endParaRPr lang="en" sz="2800" dirty="0">
              <a:solidFill>
                <a:srgbClr val="124057"/>
              </a:solidFill>
              <a:latin typeface="+mj-lt"/>
            </a:endParaRPr>
          </a:p>
        </p:txBody>
      </p:sp>
      <p:sp>
        <p:nvSpPr>
          <p:cNvPr id="258" name="Shape 258"/>
          <p:cNvSpPr txBox="1"/>
          <p:nvPr/>
        </p:nvSpPr>
        <p:spPr>
          <a:xfrm>
            <a:off x="3878923" y="16542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01</a:t>
            </a:r>
          </a:p>
        </p:txBody>
      </p:sp>
      <p:cxnSp>
        <p:nvCxnSpPr>
          <p:cNvPr id="259" name="Shape 259"/>
          <p:cNvCxnSpPr/>
          <p:nvPr/>
        </p:nvCxnSpPr>
        <p:spPr>
          <a:xfrm>
            <a:off x="4475988" y="1682587"/>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1667625"/>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3878948" y="239197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02</a:t>
            </a:r>
          </a:p>
        </p:txBody>
      </p:sp>
      <p:cxnSp>
        <p:nvCxnSpPr>
          <p:cNvPr id="262" name="Shape 262"/>
          <p:cNvCxnSpPr/>
          <p:nvPr/>
        </p:nvCxnSpPr>
        <p:spPr>
          <a:xfrm>
            <a:off x="4475987" y="2420358"/>
            <a:ext cx="0" cy="392999"/>
          </a:xfrm>
          <a:prstGeom prst="straightConnector1">
            <a:avLst/>
          </a:prstGeom>
          <a:noFill/>
          <a:ln w="9525" cap="rnd" cmpd="sng">
            <a:solidFill>
              <a:srgbClr val="FFFFFF"/>
            </a:solidFill>
            <a:prstDash val="solid"/>
            <a:round/>
            <a:headEnd type="none" w="med" len="med"/>
            <a:tailEnd type="none" w="med" len="med"/>
          </a:ln>
        </p:spPr>
      </p:cxnSp>
      <p:sp>
        <p:nvSpPr>
          <p:cNvPr id="264" name="Shape 264"/>
          <p:cNvSpPr txBox="1"/>
          <p:nvPr/>
        </p:nvSpPr>
        <p:spPr>
          <a:xfrm>
            <a:off x="3878948" y="31510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03</a:t>
            </a:r>
          </a:p>
        </p:txBody>
      </p:sp>
      <p:cxnSp>
        <p:nvCxnSpPr>
          <p:cNvPr id="265" name="Shape 265"/>
          <p:cNvCxnSpPr/>
          <p:nvPr/>
        </p:nvCxnSpPr>
        <p:spPr>
          <a:xfrm>
            <a:off x="4475988" y="3179384"/>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4531759" y="3094312"/>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lvl="0" rtl="0">
              <a:spcBef>
                <a:spcPts val="0"/>
              </a:spcBef>
              <a:buSzPct val="25000"/>
              <a:buNone/>
            </a:pPr>
            <a:r>
              <a:rPr lang="en" sz="1000">
                <a:solidFill>
                  <a:schemeClr val="lt1"/>
                </a:solidFill>
                <a:latin typeface="Nixie One"/>
                <a:ea typeface="Nixie One"/>
                <a:cs typeface="Nixie One"/>
                <a:sym typeface="Nixie One"/>
              </a:rPr>
              <a:t>Place your own text here</a:t>
            </a:r>
          </a:p>
        </p:txBody>
      </p:sp>
      <p:sp>
        <p:nvSpPr>
          <p:cNvPr id="267" name="Shape 267"/>
          <p:cNvSpPr txBox="1"/>
          <p:nvPr/>
        </p:nvSpPr>
        <p:spPr>
          <a:xfrm>
            <a:off x="3878948" y="38816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04</a:t>
            </a:r>
          </a:p>
        </p:txBody>
      </p:sp>
      <p:cxnSp>
        <p:nvCxnSpPr>
          <p:cNvPr id="268" name="Shape 268"/>
          <p:cNvCxnSpPr/>
          <p:nvPr/>
        </p:nvCxnSpPr>
        <p:spPr>
          <a:xfrm>
            <a:off x="4475985" y="3909976"/>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4531756" y="3826146"/>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dirty="0">
                <a:solidFill>
                  <a:srgbClr val="FFFFFF"/>
                </a:solidFill>
                <a:latin typeface="Nixie One"/>
                <a:ea typeface="Nixie One"/>
                <a:cs typeface="Nixie One"/>
                <a:sym typeface="Nixie One"/>
              </a:rPr>
              <a:t>Text Title</a:t>
            </a:r>
          </a:p>
          <a:p>
            <a:pPr lvl="0" rtl="0">
              <a:spcBef>
                <a:spcPts val="0"/>
              </a:spcBef>
              <a:buSzPct val="25000"/>
              <a:buNone/>
            </a:pPr>
            <a:r>
              <a:rPr lang="en" sz="1000" dirty="0">
                <a:solidFill>
                  <a:schemeClr val="lt1"/>
                </a:solidFill>
                <a:latin typeface="Nixie One"/>
                <a:ea typeface="Nixie One"/>
                <a:cs typeface="Nixie One"/>
                <a:sym typeface="Nixie One"/>
              </a:rPr>
              <a:t>Place your own tet here</a:t>
            </a:r>
          </a:p>
        </p:txBody>
      </p:sp>
      <p:sp>
        <p:nvSpPr>
          <p:cNvPr id="270" name="Shape 270"/>
          <p:cNvSpPr/>
          <p:nvPr/>
        </p:nvSpPr>
        <p:spPr>
          <a:xfrm flipH="1">
            <a:off x="3787126" y="1509779"/>
            <a:ext cx="91800" cy="29787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72" name="Shape 272"/>
          <p:cNvSpPr/>
          <p:nvPr/>
        </p:nvSpPr>
        <p:spPr>
          <a:xfrm>
            <a:off x="3188124" y="1646371"/>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0" name="Shape 280"/>
          <p:cNvGrpSpPr/>
          <p:nvPr/>
        </p:nvGrpSpPr>
        <p:grpSpPr>
          <a:xfrm>
            <a:off x="3167257" y="3244367"/>
            <a:ext cx="369548" cy="274765"/>
            <a:chOff x="5247525" y="3007275"/>
            <a:chExt cx="517575" cy="384825"/>
          </a:xfrm>
        </p:grpSpPr>
        <p:sp>
          <p:nvSpPr>
            <p:cNvPr id="281" name="Shape 28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2" name="Subtitle 5">
            <a:extLst>
              <a:ext uri="{FF2B5EF4-FFF2-40B4-BE49-F238E27FC236}">
                <a16:creationId xmlns="" xmlns:a16="http://schemas.microsoft.com/office/drawing/2014/main" id="{8B933860-6BF2-4E4D-BBF8-A90A5862B4BE}"/>
              </a:ext>
            </a:extLst>
          </p:cNvPr>
          <p:cNvSpPr txBox="1">
            <a:spLocks/>
          </p:cNvSpPr>
          <p:nvPr/>
        </p:nvSpPr>
        <p:spPr>
          <a:xfrm>
            <a:off x="387474" y="1043578"/>
            <a:ext cx="8277239" cy="38686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33363" indent="-233363"/>
            <a:r>
              <a:rPr lang="en-US" dirty="0">
                <a:solidFill>
                  <a:schemeClr val="accent1">
                    <a:lumMod val="50000"/>
                  </a:schemeClr>
                </a:solidFill>
                <a:latin typeface="+mn-lt"/>
              </a:rPr>
              <a:t>[6] Partnership for 21st Century Learning. N.d. Framework for 21st Century Learning. Retrieved from http://www.p21.org/about-us/p21-framework</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[7] Alfonso, G.J. (2014). Creating spaces and possibilities through Open and Distance e-Learning (</a:t>
            </a:r>
            <a:r>
              <a:rPr lang="en-US" dirty="0" err="1">
                <a:solidFill>
                  <a:schemeClr val="accent1">
                    <a:lumMod val="50000"/>
                  </a:schemeClr>
                </a:solidFill>
                <a:latin typeface="+mn-lt"/>
              </a:rPr>
              <a:t>ODeL</a:t>
            </a:r>
            <a:r>
              <a:rPr lang="en-US" dirty="0">
                <a:solidFill>
                  <a:schemeClr val="accent1">
                    <a:lumMod val="50000"/>
                  </a:schemeClr>
                </a:solidFill>
                <a:latin typeface="+mn-lt"/>
              </a:rPr>
              <a:t>): A Worldview. In G.J. Alfonso and P.G. Garcia (Ed.), Open and Distance e-Learning: Shaping the future of teaching and learning (pp. 3-14). Laguna, Philippines: UP Open University and Philippine Society for Distance Learning.</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 [8] Official Gazette. (2014). Republic Act No. 10650. Retrieved from http://www.officialgazette.gov.ph/2014/12/09/republic-act-no-10650/ </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[9] National Economic and Development Authority. (2013). Competitive Industry and Service Sectors. Retrieved from http://www.neda.gov.ph/wpcontent/uploads/2013/09/CHAPTER-3.pdf</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[10] </a:t>
            </a:r>
            <a:r>
              <a:rPr lang="en-US" dirty="0" err="1">
                <a:solidFill>
                  <a:schemeClr val="accent1">
                    <a:lumMod val="50000"/>
                  </a:schemeClr>
                </a:solidFill>
                <a:latin typeface="+mn-lt"/>
              </a:rPr>
              <a:t>Rav-Marathe</a:t>
            </a:r>
            <a:r>
              <a:rPr lang="en-US" dirty="0">
                <a:solidFill>
                  <a:schemeClr val="accent1">
                    <a:lumMod val="50000"/>
                  </a:schemeClr>
                </a:solidFill>
                <a:latin typeface="+mn-lt"/>
              </a:rPr>
              <a:t>, K., Wan, T.T.H., &amp; </a:t>
            </a:r>
            <a:r>
              <a:rPr lang="en-US" dirty="0" err="1">
                <a:solidFill>
                  <a:schemeClr val="accent1">
                    <a:lumMod val="50000"/>
                  </a:schemeClr>
                </a:solidFill>
                <a:latin typeface="+mn-lt"/>
              </a:rPr>
              <a:t>Marathe</a:t>
            </a:r>
            <a:r>
              <a:rPr lang="en-US" dirty="0">
                <a:solidFill>
                  <a:schemeClr val="accent1">
                    <a:lumMod val="50000"/>
                  </a:schemeClr>
                </a:solidFill>
                <a:latin typeface="+mn-lt"/>
              </a:rPr>
              <a:t>, S. (2016). A systematic review of the KAP-O framework for diabetes education and research. Medical Research Archive, 4(1). Retrieved from http://journals.ke-i.org/images/sidebar/pdf/483-1710-1-PB.pdf</a:t>
            </a:r>
          </a:p>
          <a:p>
            <a:endParaRPr lang="en-US" dirty="0">
              <a:latin typeface="+mn-lt"/>
            </a:endParaRPr>
          </a:p>
        </p:txBody>
      </p:sp>
    </p:spTree>
    <p:extLst>
      <p:ext uri="{BB962C8B-B14F-4D97-AF65-F5344CB8AC3E}">
        <p14:creationId xmlns:p14="http://schemas.microsoft.com/office/powerpoint/2010/main" val="301572041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4" y="366857"/>
            <a:ext cx="7015189" cy="884400"/>
          </a:xfrm>
          <a:prstGeom prst="rect">
            <a:avLst/>
          </a:prstGeom>
        </p:spPr>
        <p:txBody>
          <a:bodyPr lIns="91425" tIns="91425" rIns="91425" bIns="91425" anchor="t" anchorCtr="0">
            <a:noAutofit/>
          </a:bodyPr>
          <a:lstStyle/>
          <a:p>
            <a:pPr lvl="0" rtl="0">
              <a:spcBef>
                <a:spcPts val="0"/>
              </a:spcBef>
              <a:buNone/>
            </a:pPr>
            <a:r>
              <a:rPr lang="en-US" sz="2800" dirty="0">
                <a:solidFill>
                  <a:srgbClr val="124057"/>
                </a:solidFill>
                <a:latin typeface="+mj-lt"/>
              </a:rPr>
              <a:t>REFERENCES</a:t>
            </a:r>
            <a:endParaRPr lang="en" sz="2800" dirty="0">
              <a:solidFill>
                <a:srgbClr val="124057"/>
              </a:solidFill>
              <a:latin typeface="+mj-lt"/>
            </a:endParaRPr>
          </a:p>
        </p:txBody>
      </p:sp>
      <p:sp>
        <p:nvSpPr>
          <p:cNvPr id="258" name="Shape 258"/>
          <p:cNvSpPr txBox="1"/>
          <p:nvPr/>
        </p:nvSpPr>
        <p:spPr>
          <a:xfrm>
            <a:off x="3878923" y="16542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01</a:t>
            </a:r>
          </a:p>
        </p:txBody>
      </p:sp>
      <p:cxnSp>
        <p:nvCxnSpPr>
          <p:cNvPr id="259" name="Shape 259"/>
          <p:cNvCxnSpPr/>
          <p:nvPr/>
        </p:nvCxnSpPr>
        <p:spPr>
          <a:xfrm>
            <a:off x="4475988" y="1682587"/>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1667625"/>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3878948" y="239197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02</a:t>
            </a:r>
          </a:p>
        </p:txBody>
      </p:sp>
      <p:cxnSp>
        <p:nvCxnSpPr>
          <p:cNvPr id="262" name="Shape 262"/>
          <p:cNvCxnSpPr/>
          <p:nvPr/>
        </p:nvCxnSpPr>
        <p:spPr>
          <a:xfrm>
            <a:off x="4475987" y="2420358"/>
            <a:ext cx="0" cy="392999"/>
          </a:xfrm>
          <a:prstGeom prst="straightConnector1">
            <a:avLst/>
          </a:prstGeom>
          <a:noFill/>
          <a:ln w="9525" cap="rnd" cmpd="sng">
            <a:solidFill>
              <a:srgbClr val="FFFFFF"/>
            </a:solidFill>
            <a:prstDash val="solid"/>
            <a:round/>
            <a:headEnd type="none" w="med" len="med"/>
            <a:tailEnd type="none" w="med" len="med"/>
          </a:ln>
        </p:spPr>
      </p:cxnSp>
      <p:sp>
        <p:nvSpPr>
          <p:cNvPr id="264" name="Shape 264"/>
          <p:cNvSpPr txBox="1"/>
          <p:nvPr/>
        </p:nvSpPr>
        <p:spPr>
          <a:xfrm>
            <a:off x="3878948" y="31510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03</a:t>
            </a:r>
          </a:p>
        </p:txBody>
      </p:sp>
      <p:cxnSp>
        <p:nvCxnSpPr>
          <p:cNvPr id="265" name="Shape 265"/>
          <p:cNvCxnSpPr/>
          <p:nvPr/>
        </p:nvCxnSpPr>
        <p:spPr>
          <a:xfrm>
            <a:off x="4475988" y="3179384"/>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4531759" y="3094312"/>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lvl="0" rtl="0">
              <a:spcBef>
                <a:spcPts val="0"/>
              </a:spcBef>
              <a:buSzPct val="25000"/>
              <a:buNone/>
            </a:pPr>
            <a:r>
              <a:rPr lang="en" sz="1000">
                <a:solidFill>
                  <a:schemeClr val="lt1"/>
                </a:solidFill>
                <a:latin typeface="Nixie One"/>
                <a:ea typeface="Nixie One"/>
                <a:cs typeface="Nixie One"/>
                <a:sym typeface="Nixie One"/>
              </a:rPr>
              <a:t>Place your own text here</a:t>
            </a:r>
          </a:p>
        </p:txBody>
      </p:sp>
      <p:sp>
        <p:nvSpPr>
          <p:cNvPr id="267" name="Shape 267"/>
          <p:cNvSpPr txBox="1"/>
          <p:nvPr/>
        </p:nvSpPr>
        <p:spPr>
          <a:xfrm>
            <a:off x="3878948" y="38816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04</a:t>
            </a:r>
          </a:p>
        </p:txBody>
      </p:sp>
      <p:cxnSp>
        <p:nvCxnSpPr>
          <p:cNvPr id="268" name="Shape 268"/>
          <p:cNvCxnSpPr/>
          <p:nvPr/>
        </p:nvCxnSpPr>
        <p:spPr>
          <a:xfrm>
            <a:off x="4475985" y="3909976"/>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4531756" y="3826146"/>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dirty="0">
                <a:solidFill>
                  <a:srgbClr val="FFFFFF"/>
                </a:solidFill>
                <a:latin typeface="Nixie One"/>
                <a:ea typeface="Nixie One"/>
                <a:cs typeface="Nixie One"/>
                <a:sym typeface="Nixie One"/>
              </a:rPr>
              <a:t>Text Title</a:t>
            </a:r>
          </a:p>
          <a:p>
            <a:pPr lvl="0" rtl="0">
              <a:spcBef>
                <a:spcPts val="0"/>
              </a:spcBef>
              <a:buSzPct val="25000"/>
              <a:buNone/>
            </a:pPr>
            <a:r>
              <a:rPr lang="en" sz="1000" dirty="0">
                <a:solidFill>
                  <a:schemeClr val="lt1"/>
                </a:solidFill>
                <a:latin typeface="Nixie One"/>
                <a:ea typeface="Nixie One"/>
                <a:cs typeface="Nixie One"/>
                <a:sym typeface="Nixie One"/>
              </a:rPr>
              <a:t>Place your own tet here</a:t>
            </a:r>
          </a:p>
        </p:txBody>
      </p:sp>
      <p:sp>
        <p:nvSpPr>
          <p:cNvPr id="270" name="Shape 270"/>
          <p:cNvSpPr/>
          <p:nvPr/>
        </p:nvSpPr>
        <p:spPr>
          <a:xfrm flipH="1">
            <a:off x="3787126" y="1509779"/>
            <a:ext cx="91800" cy="29787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72" name="Shape 272"/>
          <p:cNvSpPr/>
          <p:nvPr/>
        </p:nvSpPr>
        <p:spPr>
          <a:xfrm>
            <a:off x="3188124" y="1646371"/>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0" name="Shape 280"/>
          <p:cNvGrpSpPr/>
          <p:nvPr/>
        </p:nvGrpSpPr>
        <p:grpSpPr>
          <a:xfrm>
            <a:off x="3167257" y="3244367"/>
            <a:ext cx="369548" cy="274765"/>
            <a:chOff x="5247525" y="3007275"/>
            <a:chExt cx="517575" cy="384825"/>
          </a:xfrm>
        </p:grpSpPr>
        <p:sp>
          <p:nvSpPr>
            <p:cNvPr id="281" name="Shape 28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2" name="Subtitle 5">
            <a:extLst>
              <a:ext uri="{FF2B5EF4-FFF2-40B4-BE49-F238E27FC236}">
                <a16:creationId xmlns="" xmlns:a16="http://schemas.microsoft.com/office/drawing/2014/main" id="{8B933860-6BF2-4E4D-BBF8-A90A5862B4BE}"/>
              </a:ext>
            </a:extLst>
          </p:cNvPr>
          <p:cNvSpPr txBox="1">
            <a:spLocks/>
          </p:cNvSpPr>
          <p:nvPr/>
        </p:nvSpPr>
        <p:spPr>
          <a:xfrm>
            <a:off x="387474" y="1043578"/>
            <a:ext cx="8277239" cy="38686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33363" indent="-233363"/>
            <a:r>
              <a:rPr lang="en-US" dirty="0">
                <a:solidFill>
                  <a:schemeClr val="accent1">
                    <a:lumMod val="50000"/>
                  </a:schemeClr>
                </a:solidFill>
                <a:latin typeface="+mn-lt"/>
              </a:rPr>
              <a:t>[11] </a:t>
            </a:r>
            <a:r>
              <a:rPr lang="en-US" dirty="0" err="1">
                <a:solidFill>
                  <a:schemeClr val="accent1">
                    <a:lumMod val="50000"/>
                  </a:schemeClr>
                </a:solidFill>
                <a:latin typeface="+mn-lt"/>
              </a:rPr>
              <a:t>Delameter</a:t>
            </a:r>
            <a:r>
              <a:rPr lang="en-US" dirty="0">
                <a:solidFill>
                  <a:schemeClr val="accent1">
                    <a:lumMod val="50000"/>
                  </a:schemeClr>
                </a:solidFill>
                <a:latin typeface="+mn-lt"/>
              </a:rPr>
              <a:t>, J.D., &amp; Myer, D.J. (2011). Social Psychology. Belmont, CA: Wadsworth Cengage Learning</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[12] World Economic Forum. (2017). The Travel &amp; Tourism Competitiveness Report 2017. Retrieved from http://www3.weforum.org/docs/WEF_TTCR_2017_web_0401.pdf</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[13] Crouch, L. (2017). Measuring Functional Literacy and Numeracy for Lifelong Learning. Retrieved from http://uis.unesco.org/en/blog/measuring-functional-literacy-and-numeracy-lifelong-learning</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[14] </a:t>
            </a:r>
            <a:r>
              <a:rPr lang="en-US" dirty="0" err="1">
                <a:solidFill>
                  <a:schemeClr val="accent1">
                    <a:lumMod val="50000"/>
                  </a:schemeClr>
                </a:solidFill>
                <a:latin typeface="+mn-lt"/>
              </a:rPr>
              <a:t>Magno</a:t>
            </a:r>
            <a:r>
              <a:rPr lang="en-US" dirty="0">
                <a:solidFill>
                  <a:schemeClr val="accent1">
                    <a:lumMod val="50000"/>
                  </a:schemeClr>
                </a:solidFill>
                <a:latin typeface="+mn-lt"/>
              </a:rPr>
              <a:t>, C. (2011). Analysis of the Basic Education of the Philippines: Implications for the K to 12 Education Program. Retrieved from https://www.academia.edu/3814475/Analysis_of_the_Basic_ </a:t>
            </a:r>
            <a:r>
              <a:rPr lang="en-US" dirty="0" err="1">
                <a:solidFill>
                  <a:schemeClr val="accent1">
                    <a:lumMod val="50000"/>
                  </a:schemeClr>
                </a:solidFill>
                <a:latin typeface="+mn-lt"/>
              </a:rPr>
              <a:t>Education_of_the_Philippines</a:t>
            </a:r>
            <a:r>
              <a:rPr lang="en-US" dirty="0">
                <a:solidFill>
                  <a:schemeClr val="accent1">
                    <a:lumMod val="50000"/>
                  </a:schemeClr>
                </a:solidFill>
                <a:latin typeface="+mn-lt"/>
              </a:rPr>
              <a:t>_</a:t>
            </a:r>
          </a:p>
          <a:p>
            <a:pPr marL="233363" indent="-233363"/>
            <a:endParaRPr lang="en-US" dirty="0">
              <a:solidFill>
                <a:schemeClr val="accent1">
                  <a:lumMod val="50000"/>
                </a:schemeClr>
              </a:solidFill>
              <a:latin typeface="+mn-lt"/>
            </a:endParaRPr>
          </a:p>
          <a:p>
            <a:pPr marL="233363" indent="-233363"/>
            <a:r>
              <a:rPr lang="en-US" dirty="0">
                <a:solidFill>
                  <a:schemeClr val="accent1">
                    <a:lumMod val="50000"/>
                  </a:schemeClr>
                </a:solidFill>
                <a:latin typeface="+mn-lt"/>
              </a:rPr>
              <a:t>[15] Education First. (2016). EF English Proficiency Index. Retrieved from  https://www.theewf.org/uploads/pdf/ef-epi-2016-english.pdf</a:t>
            </a:r>
          </a:p>
          <a:p>
            <a:endParaRPr lang="en-US" dirty="0">
              <a:latin typeface="+mn-lt"/>
            </a:endParaRPr>
          </a:p>
        </p:txBody>
      </p:sp>
    </p:spTree>
    <p:extLst>
      <p:ext uri="{BB962C8B-B14F-4D97-AF65-F5344CB8AC3E}">
        <p14:creationId xmlns:p14="http://schemas.microsoft.com/office/powerpoint/2010/main" val="232222564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idx="4294967295"/>
          </p:nvPr>
        </p:nvSpPr>
        <p:spPr>
          <a:xfrm>
            <a:off x="685800" y="499125"/>
            <a:ext cx="6593700" cy="759900"/>
          </a:xfrm>
          <a:prstGeom prst="rect">
            <a:avLst/>
          </a:prstGeom>
        </p:spPr>
        <p:txBody>
          <a:bodyPr lIns="91425" tIns="91425" rIns="91425" bIns="91425" anchor="ctr" anchorCtr="0">
            <a:noAutofit/>
          </a:bodyPr>
          <a:lstStyle/>
          <a:p>
            <a:pPr lvl="0">
              <a:spcBef>
                <a:spcPts val="0"/>
              </a:spcBef>
              <a:buNone/>
            </a:pPr>
            <a:r>
              <a:rPr lang="en" sz="3200" dirty="0"/>
              <a:t>THANK YOU FOR LISTENING!</a:t>
            </a:r>
          </a:p>
        </p:txBody>
      </p:sp>
      <p:sp>
        <p:nvSpPr>
          <p:cNvPr id="128" name="Shape 128"/>
          <p:cNvSpPr txBox="1">
            <a:spLocks noGrp="1"/>
          </p:cNvSpPr>
          <p:nvPr>
            <p:ph type="subTitle" idx="4294967295"/>
          </p:nvPr>
        </p:nvSpPr>
        <p:spPr>
          <a:xfrm>
            <a:off x="685800" y="1259025"/>
            <a:ext cx="5200199" cy="2703599"/>
          </a:xfrm>
          <a:prstGeom prst="rect">
            <a:avLst/>
          </a:prstGeom>
        </p:spPr>
        <p:txBody>
          <a:bodyPr lIns="91425" tIns="91425" rIns="91425" bIns="91425" anchor="ctr" anchorCtr="0">
            <a:noAutofit/>
          </a:bodyPr>
          <a:lstStyle/>
          <a:p>
            <a:pPr lvl="0">
              <a:spcBef>
                <a:spcPts val="0"/>
              </a:spcBef>
              <a:buNone/>
            </a:pPr>
            <a:r>
              <a:rPr lang="en-US" sz="2400" b="1" dirty="0">
                <a:solidFill>
                  <a:srgbClr val="FFFFFF"/>
                </a:solidFill>
              </a:rPr>
              <a:t>University of the Philippines Open University</a:t>
            </a:r>
            <a:br>
              <a:rPr lang="en-US" sz="2400" b="1" dirty="0">
                <a:solidFill>
                  <a:srgbClr val="FFFFFF"/>
                </a:solidFill>
              </a:rPr>
            </a:br>
            <a:r>
              <a:rPr lang="en-US" sz="2400" b="1" dirty="0">
                <a:solidFill>
                  <a:srgbClr val="FFFFFF"/>
                </a:solidFill>
              </a:rPr>
              <a:t>Tel. no. (049) 536-6001 </a:t>
            </a:r>
            <a:br>
              <a:rPr lang="en-US" sz="2400" b="1" dirty="0">
                <a:solidFill>
                  <a:srgbClr val="FFFFFF"/>
                </a:solidFill>
              </a:rPr>
            </a:br>
            <a:r>
              <a:rPr lang="en-US" sz="2400" b="1" dirty="0">
                <a:solidFill>
                  <a:srgbClr val="FFFFFF"/>
                </a:solidFill>
              </a:rPr>
              <a:t>www.upou.edu.ph</a:t>
            </a:r>
            <a:br>
              <a:rPr lang="en-US" sz="2400" b="1" dirty="0">
                <a:solidFill>
                  <a:srgbClr val="FFFFFF"/>
                </a:solidFill>
              </a:rPr>
            </a:br>
            <a:endParaRPr lang="en" sz="2400" dirty="0">
              <a:solidFill>
                <a:srgbClr val="FFFFFF"/>
              </a:solidFill>
            </a:endParaRPr>
          </a:p>
        </p:txBody>
      </p:sp>
      <p:pic>
        <p:nvPicPr>
          <p:cNvPr id="5" name="Picture 4">
            <a:extLst>
              <a:ext uri="{FF2B5EF4-FFF2-40B4-BE49-F238E27FC236}">
                <a16:creationId xmlns="" xmlns:a16="http://schemas.microsoft.com/office/drawing/2014/main" id="{5B672D90-FFD1-4A80-A94F-D5A83197EB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1892" l="2600" r="96200">
                        <a14:foregroundMark x1="15800" y1="24925" x2="15800" y2="24925"/>
                        <a14:foregroundMark x1="27800" y1="81081" x2="27800" y2="81081"/>
                        <a14:foregroundMark x1="56200" y1="92492" x2="56200" y2="92492"/>
                        <a14:foregroundMark x1="19600" y1="62763" x2="19600" y2="62763"/>
                        <a14:foregroundMark x1="11000" y1="50751" x2="11000" y2="50751"/>
                        <a14:foregroundMark x1="6400" y1="51652" x2="6400" y2="51652"/>
                        <a14:foregroundMark x1="2800" y1="50450" x2="2800" y2="50450"/>
                        <a14:foregroundMark x1="91000" y1="52853" x2="91000" y2="52853"/>
                        <a14:foregroundMark x1="96200" y1="51952" x2="96200" y2="51952"/>
                        <a14:foregroundMark x1="25400" y1="32733" x2="25400" y2="32733"/>
                        <a14:backgroundMark x1="79400" y1="45345" x2="79400" y2="45345"/>
                        <a14:backgroundMark x1="82200" y1="62162" x2="82200" y2="62162"/>
                        <a14:backgroundMark x1="88800" y1="45345" x2="88800" y2="45345"/>
                        <a14:backgroundMark x1="88200" y1="46246" x2="88200" y2="46246"/>
                        <a14:backgroundMark x1="22600" y1="43243" x2="22600" y2="43243"/>
                        <a14:backgroundMark x1="12400" y1="46547" x2="12400" y2="46547"/>
                        <a14:backgroundMark x1="11000" y1="45045" x2="11000" y2="45045"/>
                        <a14:backgroundMark x1="12000" y1="45045" x2="12000" y2="45045"/>
                        <a14:backgroundMark x1="22000" y1="72973" x2="22000" y2="72973"/>
                      </a14:backgroundRemoval>
                    </a14:imgEffect>
                  </a14:imgLayer>
                </a14:imgProps>
              </a:ext>
              <a:ext uri="{28A0092B-C50C-407E-A947-70E740481C1C}">
                <a14:useLocalDpi xmlns:a14="http://schemas.microsoft.com/office/drawing/2010/main" val="0"/>
              </a:ext>
            </a:extLst>
          </a:blip>
          <a:stretch>
            <a:fillRect/>
          </a:stretch>
        </p:blipFill>
        <p:spPr>
          <a:xfrm>
            <a:off x="5656278" y="1259025"/>
            <a:ext cx="3246443" cy="2286508"/>
          </a:xfrm>
          <a:prstGeom prst="rect">
            <a:avLst/>
          </a:prstGeom>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sz="2800" dirty="0" smtClean="0">
                <a:latin typeface="+mj-lt"/>
              </a:rPr>
              <a:t>INTRODUCTION</a:t>
            </a:r>
            <a:endParaRPr lang="en" sz="2800" dirty="0">
              <a:latin typeface="+mj-lt"/>
            </a:endParaRPr>
          </a:p>
        </p:txBody>
      </p:sp>
      <p:sp>
        <p:nvSpPr>
          <p:cNvPr id="119" name="Shape 119"/>
          <p:cNvSpPr txBox="1"/>
          <p:nvPr/>
        </p:nvSpPr>
        <p:spPr>
          <a:xfrm>
            <a:off x="436520" y="1680000"/>
            <a:ext cx="8453038" cy="3186198"/>
          </a:xfrm>
          <a:prstGeom prst="rect">
            <a:avLst/>
          </a:prstGeom>
          <a:noFill/>
          <a:ln>
            <a:noFill/>
          </a:ln>
        </p:spPr>
        <p:txBody>
          <a:bodyPr lIns="91425" tIns="91425" rIns="91425" bIns="91425" anchor="t" anchorCtr="0">
            <a:noAutofit/>
          </a:bodyPr>
          <a:lstStyle/>
          <a:p>
            <a:pPr marL="285750" lvl="0" indent="-285750">
              <a:spcBef>
                <a:spcPts val="600"/>
              </a:spcBef>
              <a:buFont typeface="Wingdings" panose="05000000000000000000" pitchFamily="2" charset="2"/>
              <a:buChar char="Ø"/>
            </a:pPr>
            <a:endParaRPr lang="en-US" sz="1600" b="1" dirty="0" smtClean="0">
              <a:solidFill>
                <a:srgbClr val="114454"/>
              </a:solidFill>
              <a:ea typeface="Nixie One"/>
              <a:cs typeface="Nixie One"/>
              <a:sym typeface="Nixie One"/>
            </a:endParaRPr>
          </a:p>
          <a:p>
            <a:pPr marL="285750" lvl="0" indent="-285750">
              <a:spcBef>
                <a:spcPts val="600"/>
              </a:spcBef>
              <a:buFont typeface="Wingdings" panose="05000000000000000000" pitchFamily="2" charset="2"/>
              <a:buChar char="Ø"/>
            </a:pPr>
            <a:r>
              <a:rPr lang="en-US" sz="1600" b="1" dirty="0" smtClean="0">
                <a:solidFill>
                  <a:srgbClr val="114454"/>
                </a:solidFill>
                <a:ea typeface="Nixie One"/>
                <a:cs typeface="Nixie One"/>
                <a:sym typeface="Nixie One"/>
              </a:rPr>
              <a:t>CHALLENGE: Employability of ODL students and graduates</a:t>
            </a:r>
          </a:p>
          <a:p>
            <a:pPr marL="625475" lvl="2" indent="-285750">
              <a:spcBef>
                <a:spcPts val="600"/>
              </a:spcBef>
              <a:buFont typeface="Wingdings" pitchFamily="2" charset="2"/>
              <a:buChar char="§"/>
            </a:pPr>
            <a:r>
              <a:rPr lang="en-US" sz="1600" b="1" dirty="0" smtClean="0">
                <a:solidFill>
                  <a:srgbClr val="114454"/>
                </a:solidFill>
                <a:ea typeface="Nixie One"/>
                <a:cs typeface="Nixie One"/>
                <a:sym typeface="Nixie One"/>
              </a:rPr>
              <a:t>Quality of education</a:t>
            </a:r>
          </a:p>
          <a:p>
            <a:pPr marL="625475" lvl="2" indent="-285750">
              <a:spcBef>
                <a:spcPts val="600"/>
              </a:spcBef>
              <a:buFont typeface="Wingdings" pitchFamily="2" charset="2"/>
              <a:buChar char="§"/>
            </a:pPr>
            <a:r>
              <a:rPr lang="en-US" sz="1600" b="1" dirty="0" smtClean="0">
                <a:solidFill>
                  <a:srgbClr val="114454"/>
                </a:solidFill>
                <a:ea typeface="Nixie One"/>
                <a:cs typeface="Nixie One"/>
                <a:sym typeface="Nixie One"/>
              </a:rPr>
              <a:t>Negative perceptions </a:t>
            </a:r>
          </a:p>
          <a:p>
            <a:pPr marL="285750" lvl="0" indent="-285750">
              <a:spcBef>
                <a:spcPts val="600"/>
              </a:spcBef>
              <a:buFont typeface="Wingdings" panose="05000000000000000000" pitchFamily="2" charset="2"/>
              <a:buChar char="Ø"/>
            </a:pPr>
            <a:endParaRPr lang="en-US" sz="1600" b="1" dirty="0">
              <a:solidFill>
                <a:srgbClr val="114454"/>
              </a:solidFill>
              <a:ea typeface="Nixie One"/>
              <a:cs typeface="Nixie One"/>
              <a:sym typeface="Nixie One"/>
            </a:endParaRPr>
          </a:p>
          <a:p>
            <a:pPr marL="285750" lvl="0" indent="-285750">
              <a:spcBef>
                <a:spcPts val="600"/>
              </a:spcBef>
              <a:buFont typeface="Wingdings" panose="05000000000000000000" pitchFamily="2" charset="2"/>
              <a:buChar char="Ø"/>
            </a:pPr>
            <a:r>
              <a:rPr lang="en-US" sz="1600" b="1" dirty="0" smtClean="0">
                <a:solidFill>
                  <a:srgbClr val="114454"/>
                </a:solidFill>
                <a:ea typeface="Nixie One"/>
                <a:cs typeface="Nixie One"/>
                <a:sym typeface="Nixie One"/>
              </a:rPr>
              <a:t>Dearth </a:t>
            </a:r>
            <a:r>
              <a:rPr lang="en-US" sz="1600" b="1" dirty="0">
                <a:solidFill>
                  <a:srgbClr val="114454"/>
                </a:solidFill>
                <a:ea typeface="Nixie One"/>
                <a:cs typeface="Nixie One"/>
                <a:sym typeface="Nixie One"/>
              </a:rPr>
              <a:t>in literature on ODL as perceived by industry</a:t>
            </a:r>
          </a:p>
          <a:p>
            <a:pPr marL="914400" lvl="0" indent="-452438">
              <a:spcBef>
                <a:spcPts val="600"/>
              </a:spcBef>
              <a:buFont typeface="Wingdings" panose="05000000000000000000" pitchFamily="2" charset="2"/>
              <a:buChar char="Ø"/>
            </a:pPr>
            <a:r>
              <a:rPr lang="en-US" b="1" dirty="0">
                <a:solidFill>
                  <a:srgbClr val="114454"/>
                </a:solidFill>
                <a:ea typeface="Nixie One"/>
                <a:cs typeface="Nixie One"/>
                <a:sym typeface="Nixie One"/>
              </a:rPr>
              <a:t>Least explored in the Philippines</a:t>
            </a:r>
          </a:p>
          <a:p>
            <a:pPr marL="914400" lvl="3" indent="-452438">
              <a:spcBef>
                <a:spcPts val="600"/>
              </a:spcBef>
              <a:buFont typeface="Wingdings" panose="05000000000000000000" pitchFamily="2" charset="2"/>
              <a:buChar char="Ø"/>
            </a:pPr>
            <a:endParaRPr lang="en-US" b="1" dirty="0" smtClean="0">
              <a:solidFill>
                <a:srgbClr val="114454"/>
              </a:solidFill>
              <a:latin typeface="+mn-lt"/>
              <a:ea typeface="Nixie One"/>
              <a:cs typeface="Nixie One"/>
              <a:sym typeface="Nixie One"/>
            </a:endParaRPr>
          </a:p>
        </p:txBody>
      </p:sp>
      <p:grpSp>
        <p:nvGrpSpPr>
          <p:cNvPr id="22" name="Shape 471">
            <a:extLst>
              <a:ext uri="{FF2B5EF4-FFF2-40B4-BE49-F238E27FC236}">
                <a16:creationId xmlns="" xmlns:a16="http://schemas.microsoft.com/office/drawing/2014/main" id="{17827586-A798-4AFE-99DD-2C34CCB3128E}"/>
              </a:ext>
            </a:extLst>
          </p:cNvPr>
          <p:cNvGrpSpPr/>
          <p:nvPr/>
        </p:nvGrpSpPr>
        <p:grpSpPr>
          <a:xfrm>
            <a:off x="139996" y="791177"/>
            <a:ext cx="657446" cy="559158"/>
            <a:chOff x="1934025" y="1001650"/>
            <a:chExt cx="415300" cy="355600"/>
          </a:xfrm>
        </p:grpSpPr>
        <p:sp>
          <p:nvSpPr>
            <p:cNvPr id="23" name="Shape 472">
              <a:extLst>
                <a:ext uri="{FF2B5EF4-FFF2-40B4-BE49-F238E27FC236}">
                  <a16:creationId xmlns="" xmlns:a16="http://schemas.microsoft.com/office/drawing/2014/main" id="{82CADA2A-0ED2-44A7-BC15-07FB2D886308}"/>
                </a:ext>
              </a:extLst>
            </p:cNvPr>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473">
              <a:extLst>
                <a:ext uri="{FF2B5EF4-FFF2-40B4-BE49-F238E27FC236}">
                  <a16:creationId xmlns="" xmlns:a16="http://schemas.microsoft.com/office/drawing/2014/main" id="{4B896CBD-839D-4D6E-8B53-F5DB0DA0EA72}"/>
                </a:ext>
              </a:extLst>
            </p:cNvPr>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474">
              <a:extLst>
                <a:ext uri="{FF2B5EF4-FFF2-40B4-BE49-F238E27FC236}">
                  <a16:creationId xmlns="" xmlns:a16="http://schemas.microsoft.com/office/drawing/2014/main" id="{BFB90A11-8EF8-443D-A2A1-86F8EAF3D05B}"/>
                </a:ext>
              </a:extLst>
            </p:cNvPr>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475">
              <a:extLst>
                <a:ext uri="{FF2B5EF4-FFF2-40B4-BE49-F238E27FC236}">
                  <a16:creationId xmlns="" xmlns:a16="http://schemas.microsoft.com/office/drawing/2014/main" id="{A51AF8DD-0011-4FA1-8075-9538D7D1D0F1}"/>
                </a:ext>
              </a:extLst>
            </p:cNvPr>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sz="2800" dirty="0" smtClean="0">
                <a:latin typeface="+mj-lt"/>
              </a:rPr>
              <a:t>OBJECTIVES</a:t>
            </a:r>
            <a:endParaRPr lang="en" sz="2800" dirty="0">
              <a:latin typeface="+mj-lt"/>
            </a:endParaRPr>
          </a:p>
        </p:txBody>
      </p:sp>
      <p:sp>
        <p:nvSpPr>
          <p:cNvPr id="119" name="Shape 119"/>
          <p:cNvSpPr txBox="1"/>
          <p:nvPr/>
        </p:nvSpPr>
        <p:spPr>
          <a:xfrm>
            <a:off x="436520" y="1680000"/>
            <a:ext cx="8453038" cy="3186198"/>
          </a:xfrm>
          <a:prstGeom prst="rect">
            <a:avLst/>
          </a:prstGeom>
          <a:noFill/>
          <a:ln>
            <a:noFill/>
          </a:ln>
        </p:spPr>
        <p:txBody>
          <a:bodyPr lIns="91425" tIns="91425" rIns="91425" bIns="91425" anchor="t" anchorCtr="0">
            <a:noAutofit/>
          </a:bodyPr>
          <a:lstStyle/>
          <a:p>
            <a:pPr lvl="0">
              <a:spcBef>
                <a:spcPts val="600"/>
              </a:spcBef>
            </a:pPr>
            <a:endParaRPr lang="en-PH" sz="1600" b="1" dirty="0" smtClean="0">
              <a:solidFill>
                <a:srgbClr val="114454"/>
              </a:solidFill>
              <a:latin typeface="+mn-lt"/>
              <a:ea typeface="Nixie One"/>
              <a:cs typeface="Nixie One"/>
              <a:sym typeface="Nixie One"/>
            </a:endParaRPr>
          </a:p>
          <a:p>
            <a:pPr marL="342900" lvl="0" indent="-342900">
              <a:spcBef>
                <a:spcPts val="600"/>
              </a:spcBef>
              <a:buFont typeface="+mj-lt"/>
              <a:buAutoNum type="arabicParenR"/>
            </a:pPr>
            <a:r>
              <a:rPr lang="en-PH" sz="1600" b="1" dirty="0" smtClean="0">
                <a:solidFill>
                  <a:srgbClr val="114454"/>
                </a:solidFill>
                <a:latin typeface="+mn-lt"/>
                <a:ea typeface="Nixie One"/>
                <a:cs typeface="Nixie One"/>
                <a:sym typeface="Nixie One"/>
              </a:rPr>
              <a:t>To </a:t>
            </a:r>
            <a:r>
              <a:rPr lang="en-PH" sz="1600" b="1" dirty="0">
                <a:solidFill>
                  <a:srgbClr val="114454"/>
                </a:solidFill>
                <a:latin typeface="+mn-lt"/>
                <a:ea typeface="Nixie One"/>
                <a:cs typeface="Nixie One"/>
                <a:sym typeface="Nixie One"/>
              </a:rPr>
              <a:t>determine employers’ knowledge of and attitude towards ODeL institutions and how these affect their hiring </a:t>
            </a:r>
            <a:r>
              <a:rPr lang="en-PH" sz="1600" b="1" dirty="0" smtClean="0">
                <a:solidFill>
                  <a:srgbClr val="114454"/>
                </a:solidFill>
                <a:latin typeface="+mn-lt"/>
                <a:ea typeface="Nixie One"/>
                <a:cs typeface="Nixie One"/>
                <a:sym typeface="Nixie One"/>
              </a:rPr>
              <a:t>practices;</a:t>
            </a:r>
          </a:p>
          <a:p>
            <a:pPr marL="342900" lvl="0" indent="-342900">
              <a:spcBef>
                <a:spcPts val="600"/>
              </a:spcBef>
              <a:buFont typeface="+mj-lt"/>
              <a:buAutoNum type="arabicParenR"/>
            </a:pPr>
            <a:endParaRPr lang="en-PH" sz="1600" b="1" dirty="0">
              <a:solidFill>
                <a:srgbClr val="114454"/>
              </a:solidFill>
              <a:latin typeface="+mn-lt"/>
              <a:ea typeface="Nixie One"/>
              <a:cs typeface="Nixie One"/>
              <a:sym typeface="Nixie One"/>
            </a:endParaRPr>
          </a:p>
          <a:p>
            <a:pPr marL="342900" lvl="0" indent="-342900">
              <a:spcBef>
                <a:spcPts val="600"/>
              </a:spcBef>
              <a:buFont typeface="+mj-lt"/>
              <a:buAutoNum type="arabicParenR"/>
            </a:pPr>
            <a:r>
              <a:rPr lang="en-PH" sz="1600" b="1" dirty="0" smtClean="0">
                <a:solidFill>
                  <a:srgbClr val="114454"/>
                </a:solidFill>
                <a:latin typeface="+mn-lt"/>
                <a:ea typeface="Nixie One"/>
                <a:cs typeface="Nixie One"/>
                <a:sym typeface="Nixie One"/>
              </a:rPr>
              <a:t>To </a:t>
            </a:r>
            <a:r>
              <a:rPr lang="en-PH" sz="1600" b="1" dirty="0">
                <a:solidFill>
                  <a:srgbClr val="114454"/>
                </a:solidFill>
                <a:latin typeface="+mn-lt"/>
                <a:ea typeface="Nixie One"/>
                <a:cs typeface="Nixie One"/>
                <a:sym typeface="Nixie One"/>
              </a:rPr>
              <a:t>determine employers’ perceptions of ODeL graduates in terms of desired attributes in the </a:t>
            </a:r>
            <a:r>
              <a:rPr lang="en-PH" sz="1600" b="1" dirty="0" smtClean="0">
                <a:solidFill>
                  <a:srgbClr val="114454"/>
                </a:solidFill>
                <a:latin typeface="+mn-lt"/>
                <a:ea typeface="Nixie One"/>
                <a:cs typeface="Nixie One"/>
                <a:sym typeface="Nixie One"/>
              </a:rPr>
              <a:t>workplace; and</a:t>
            </a:r>
          </a:p>
          <a:p>
            <a:pPr marL="342900" lvl="0" indent="-342900">
              <a:spcBef>
                <a:spcPts val="600"/>
              </a:spcBef>
              <a:buFont typeface="+mj-lt"/>
              <a:buAutoNum type="arabicParenR"/>
            </a:pPr>
            <a:endParaRPr lang="en-PH" sz="1600" b="1" dirty="0">
              <a:solidFill>
                <a:srgbClr val="114454"/>
              </a:solidFill>
              <a:latin typeface="+mn-lt"/>
              <a:ea typeface="Nixie One"/>
              <a:cs typeface="Nixie One"/>
              <a:sym typeface="Nixie One"/>
            </a:endParaRPr>
          </a:p>
          <a:p>
            <a:pPr marL="342900" lvl="0" indent="-342900">
              <a:spcBef>
                <a:spcPts val="600"/>
              </a:spcBef>
              <a:buFont typeface="+mj-lt"/>
              <a:buAutoNum type="arabicParenR"/>
            </a:pPr>
            <a:r>
              <a:rPr lang="en-PH" sz="1600" b="1" dirty="0" smtClean="0">
                <a:solidFill>
                  <a:srgbClr val="114454"/>
                </a:solidFill>
                <a:latin typeface="+mn-lt"/>
                <a:ea typeface="Nixie One"/>
                <a:cs typeface="Nixie One"/>
                <a:sym typeface="Nixie One"/>
              </a:rPr>
              <a:t>To </a:t>
            </a:r>
            <a:r>
              <a:rPr lang="en-PH" sz="1600" b="1" dirty="0">
                <a:solidFill>
                  <a:srgbClr val="114454"/>
                </a:solidFill>
                <a:latin typeface="+mn-lt"/>
                <a:ea typeface="Nixie One"/>
                <a:cs typeface="Nixie One"/>
                <a:sym typeface="Nixie One"/>
              </a:rPr>
              <a:t>determine employers’ willingness to hire graduates of ODeL institutions and to recommend their employees to take ODeL courses.</a:t>
            </a:r>
          </a:p>
          <a:p>
            <a:pPr marL="914400" lvl="3" indent="-452438">
              <a:spcBef>
                <a:spcPts val="600"/>
              </a:spcBef>
              <a:buFont typeface="Wingdings" panose="05000000000000000000" pitchFamily="2" charset="2"/>
              <a:buChar char="Ø"/>
            </a:pPr>
            <a:endParaRPr lang="en-US" b="1" dirty="0" smtClean="0">
              <a:solidFill>
                <a:srgbClr val="114454"/>
              </a:solidFill>
              <a:latin typeface="+mn-lt"/>
              <a:ea typeface="Nixie One"/>
              <a:cs typeface="Nixie One"/>
              <a:sym typeface="Nixie One"/>
            </a:endParaRPr>
          </a:p>
        </p:txBody>
      </p:sp>
      <p:grpSp>
        <p:nvGrpSpPr>
          <p:cNvPr id="9" name="Shape 505">
            <a:extLst>
              <a:ext uri="{FF2B5EF4-FFF2-40B4-BE49-F238E27FC236}">
                <a16:creationId xmlns="" xmlns:a16="http://schemas.microsoft.com/office/drawing/2014/main" id="{BF96457D-B50E-4099-A0E8-C5B073B143E4}"/>
              </a:ext>
            </a:extLst>
          </p:cNvPr>
          <p:cNvGrpSpPr/>
          <p:nvPr/>
        </p:nvGrpSpPr>
        <p:grpSpPr>
          <a:xfrm>
            <a:off x="182313" y="824333"/>
            <a:ext cx="593866" cy="526001"/>
            <a:chOff x="2594050" y="1631825"/>
            <a:chExt cx="439625" cy="439625"/>
          </a:xfrm>
        </p:grpSpPr>
        <p:sp>
          <p:nvSpPr>
            <p:cNvPr id="10" name="Shape 506">
              <a:extLst>
                <a:ext uri="{FF2B5EF4-FFF2-40B4-BE49-F238E27FC236}">
                  <a16:creationId xmlns="" xmlns:a16="http://schemas.microsoft.com/office/drawing/2014/main" id="{3856F2B9-A4B4-4A65-B9C1-38845BB6E2FC}"/>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7">
              <a:extLst>
                <a:ext uri="{FF2B5EF4-FFF2-40B4-BE49-F238E27FC236}">
                  <a16:creationId xmlns="" xmlns:a16="http://schemas.microsoft.com/office/drawing/2014/main" id="{6ABDAE8E-2DCC-488F-BAFD-BACD33F8C048}"/>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8">
              <a:extLst>
                <a:ext uri="{FF2B5EF4-FFF2-40B4-BE49-F238E27FC236}">
                  <a16:creationId xmlns="" xmlns:a16="http://schemas.microsoft.com/office/drawing/2014/main" id="{BDD493ED-05E6-4858-BA7F-BE43AD572777}"/>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9">
              <a:extLst>
                <a:ext uri="{FF2B5EF4-FFF2-40B4-BE49-F238E27FC236}">
                  <a16:creationId xmlns="" xmlns:a16="http://schemas.microsoft.com/office/drawing/2014/main" id="{B290DDE1-D0F7-4992-9F6C-68E73D171884}"/>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2358110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4" y="366857"/>
            <a:ext cx="7015189" cy="884400"/>
          </a:xfrm>
          <a:prstGeom prst="rect">
            <a:avLst/>
          </a:prstGeom>
        </p:spPr>
        <p:txBody>
          <a:bodyPr lIns="91425" tIns="91425" rIns="91425" bIns="91425" anchor="t" anchorCtr="0">
            <a:noAutofit/>
          </a:bodyPr>
          <a:lstStyle/>
          <a:p>
            <a:pPr lvl="0" rtl="0">
              <a:spcBef>
                <a:spcPts val="0"/>
              </a:spcBef>
              <a:buNone/>
            </a:pPr>
            <a:r>
              <a:rPr lang="en-US" sz="2800" dirty="0">
                <a:solidFill>
                  <a:srgbClr val="124057"/>
                </a:solidFill>
                <a:latin typeface="+mj-lt"/>
              </a:rPr>
              <a:t>RESEARCH FRAMEWORK</a:t>
            </a:r>
            <a:endParaRPr lang="en" sz="2800" dirty="0">
              <a:solidFill>
                <a:srgbClr val="124057"/>
              </a:solidFill>
              <a:latin typeface="+mj-lt"/>
            </a:endParaRPr>
          </a:p>
        </p:txBody>
      </p:sp>
      <p:sp>
        <p:nvSpPr>
          <p:cNvPr id="258" name="Shape 258"/>
          <p:cNvSpPr txBox="1"/>
          <p:nvPr/>
        </p:nvSpPr>
        <p:spPr>
          <a:xfrm>
            <a:off x="3878923" y="16542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01</a:t>
            </a:r>
          </a:p>
        </p:txBody>
      </p:sp>
      <p:cxnSp>
        <p:nvCxnSpPr>
          <p:cNvPr id="259" name="Shape 259"/>
          <p:cNvCxnSpPr/>
          <p:nvPr/>
        </p:nvCxnSpPr>
        <p:spPr>
          <a:xfrm>
            <a:off x="4475988" y="1682587"/>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1667625"/>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cxnSp>
        <p:nvCxnSpPr>
          <p:cNvPr id="262" name="Shape 262"/>
          <p:cNvCxnSpPr/>
          <p:nvPr/>
        </p:nvCxnSpPr>
        <p:spPr>
          <a:xfrm>
            <a:off x="4475987" y="2420358"/>
            <a:ext cx="0" cy="392999"/>
          </a:xfrm>
          <a:prstGeom prst="straightConnector1">
            <a:avLst/>
          </a:prstGeom>
          <a:noFill/>
          <a:ln w="9525" cap="rnd" cmpd="sng">
            <a:solidFill>
              <a:srgbClr val="FFFFFF"/>
            </a:solidFill>
            <a:prstDash val="solid"/>
            <a:round/>
            <a:headEnd type="none" w="med" len="med"/>
            <a:tailEnd type="none" w="med" len="med"/>
          </a:ln>
        </p:spPr>
      </p:cxnSp>
      <p:cxnSp>
        <p:nvCxnSpPr>
          <p:cNvPr id="265" name="Shape 265"/>
          <p:cNvCxnSpPr/>
          <p:nvPr/>
        </p:nvCxnSpPr>
        <p:spPr>
          <a:xfrm>
            <a:off x="4475988" y="3179384"/>
            <a:ext cx="0" cy="392999"/>
          </a:xfrm>
          <a:prstGeom prst="straightConnector1">
            <a:avLst/>
          </a:prstGeom>
          <a:noFill/>
          <a:ln w="9525" cap="rnd" cmpd="sng">
            <a:solidFill>
              <a:srgbClr val="FFFFFF"/>
            </a:solidFill>
            <a:prstDash val="solid"/>
            <a:round/>
            <a:headEnd type="none" w="med" len="med"/>
            <a:tailEnd type="none" w="med" len="med"/>
          </a:ln>
        </p:spPr>
      </p:cxnSp>
      <p:sp>
        <p:nvSpPr>
          <p:cNvPr id="267" name="Shape 267"/>
          <p:cNvSpPr txBox="1"/>
          <p:nvPr/>
        </p:nvSpPr>
        <p:spPr>
          <a:xfrm>
            <a:off x="3878948" y="3881600"/>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a:solidFill>
                  <a:srgbClr val="FFFFFF"/>
                </a:solidFill>
                <a:latin typeface="Nixie One"/>
                <a:ea typeface="Nixie One"/>
                <a:cs typeface="Nixie One"/>
                <a:sym typeface="Nixie One"/>
              </a:rPr>
              <a:t>04</a:t>
            </a:r>
          </a:p>
        </p:txBody>
      </p:sp>
      <p:cxnSp>
        <p:nvCxnSpPr>
          <p:cNvPr id="268" name="Shape 268"/>
          <p:cNvCxnSpPr/>
          <p:nvPr/>
        </p:nvCxnSpPr>
        <p:spPr>
          <a:xfrm>
            <a:off x="4475985" y="3909976"/>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4531756" y="3826146"/>
            <a:ext cx="1385099"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dirty="0">
                <a:solidFill>
                  <a:srgbClr val="FFFFFF"/>
                </a:solidFill>
                <a:latin typeface="Nixie One"/>
                <a:ea typeface="Nixie One"/>
                <a:cs typeface="Nixie One"/>
                <a:sym typeface="Nixie One"/>
              </a:rPr>
              <a:t>Text Title</a:t>
            </a:r>
          </a:p>
          <a:p>
            <a:pPr lvl="0" rtl="0">
              <a:spcBef>
                <a:spcPts val="0"/>
              </a:spcBef>
              <a:buSzPct val="25000"/>
              <a:buNone/>
            </a:pPr>
            <a:r>
              <a:rPr lang="en" sz="1000" dirty="0">
                <a:solidFill>
                  <a:schemeClr val="lt1"/>
                </a:solidFill>
                <a:latin typeface="Nixie One"/>
                <a:ea typeface="Nixie One"/>
                <a:cs typeface="Nixie One"/>
                <a:sym typeface="Nixie One"/>
              </a:rPr>
              <a:t>Place your own tet here</a:t>
            </a:r>
          </a:p>
        </p:txBody>
      </p:sp>
      <p:sp>
        <p:nvSpPr>
          <p:cNvPr id="270" name="Shape 270"/>
          <p:cNvSpPr/>
          <p:nvPr/>
        </p:nvSpPr>
        <p:spPr>
          <a:xfrm flipH="1">
            <a:off x="3787126" y="1509779"/>
            <a:ext cx="91800" cy="29787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72" name="Shape 272"/>
          <p:cNvSpPr/>
          <p:nvPr/>
        </p:nvSpPr>
        <p:spPr>
          <a:xfrm>
            <a:off x="3188124" y="1646371"/>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0" name="Shape 280"/>
          <p:cNvGrpSpPr/>
          <p:nvPr/>
        </p:nvGrpSpPr>
        <p:grpSpPr>
          <a:xfrm>
            <a:off x="3167257" y="3244367"/>
            <a:ext cx="369548" cy="274765"/>
            <a:chOff x="5247525" y="3007275"/>
            <a:chExt cx="517575" cy="384825"/>
          </a:xfrm>
        </p:grpSpPr>
        <p:sp>
          <p:nvSpPr>
            <p:cNvPr id="281" name="Shape 28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2" name="Subtitle 5">
            <a:extLst>
              <a:ext uri="{FF2B5EF4-FFF2-40B4-BE49-F238E27FC236}">
                <a16:creationId xmlns="" xmlns:a16="http://schemas.microsoft.com/office/drawing/2014/main" id="{8B933860-6BF2-4E4D-BBF8-A90A5862B4BE}"/>
              </a:ext>
            </a:extLst>
          </p:cNvPr>
          <p:cNvSpPr txBox="1">
            <a:spLocks/>
          </p:cNvSpPr>
          <p:nvPr/>
        </p:nvSpPr>
        <p:spPr>
          <a:xfrm>
            <a:off x="298538" y="4637484"/>
            <a:ext cx="8845462" cy="392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dirty="0">
                <a:solidFill>
                  <a:schemeClr val="accent1">
                    <a:lumMod val="50000"/>
                  </a:schemeClr>
                </a:solidFill>
                <a:latin typeface="+mn-lt"/>
              </a:rPr>
              <a:t>Figure 1. Conceptual framework used in the Employer’s Perception Survey towards </a:t>
            </a:r>
            <a:r>
              <a:rPr lang="en-US" dirty="0" err="1" smtClean="0">
                <a:solidFill>
                  <a:schemeClr val="accent1">
                    <a:lumMod val="50000"/>
                  </a:schemeClr>
                </a:solidFill>
                <a:latin typeface="+mn-lt"/>
              </a:rPr>
              <a:t>ODeL</a:t>
            </a:r>
            <a:endParaRPr lang="en-US" dirty="0">
              <a:latin typeface="+mn-lt"/>
            </a:endParaRPr>
          </a:p>
        </p:txBody>
      </p:sp>
      <p:grpSp>
        <p:nvGrpSpPr>
          <p:cNvPr id="20" name="Group 19"/>
          <p:cNvGrpSpPr/>
          <p:nvPr/>
        </p:nvGrpSpPr>
        <p:grpSpPr>
          <a:xfrm>
            <a:off x="687507" y="1151682"/>
            <a:ext cx="8081097" cy="3440968"/>
            <a:chOff x="687507" y="1151682"/>
            <a:chExt cx="8081097" cy="3440968"/>
          </a:xfrm>
        </p:grpSpPr>
        <p:sp>
          <p:nvSpPr>
            <p:cNvPr id="2" name="Rectangle 1"/>
            <p:cNvSpPr/>
            <p:nvPr/>
          </p:nvSpPr>
          <p:spPr>
            <a:xfrm>
              <a:off x="687507" y="1382554"/>
              <a:ext cx="1646119" cy="724878"/>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PH" sz="1100" b="1" dirty="0" smtClean="0">
                  <a:solidFill>
                    <a:schemeClr val="accent4">
                      <a:lumMod val="50000"/>
                    </a:schemeClr>
                  </a:solidFill>
                </a:rPr>
                <a:t>Industry/Individual Profile</a:t>
              </a:r>
            </a:p>
            <a:p>
              <a:pPr marL="171450" indent="-171450">
                <a:buFont typeface="Arial" pitchFamily="34" charset="0"/>
                <a:buChar char="•"/>
              </a:pPr>
              <a:r>
                <a:rPr lang="en-PH" sz="1100" dirty="0" smtClean="0">
                  <a:solidFill>
                    <a:schemeClr val="accent4">
                      <a:lumMod val="50000"/>
                    </a:schemeClr>
                  </a:solidFill>
                </a:rPr>
                <a:t>Type of organization</a:t>
              </a:r>
            </a:p>
            <a:p>
              <a:pPr marL="171450" indent="-171450">
                <a:buFont typeface="Arial" pitchFamily="34" charset="0"/>
                <a:buChar char="•"/>
              </a:pPr>
              <a:r>
                <a:rPr lang="en-PH" sz="1100" dirty="0" smtClean="0">
                  <a:solidFill>
                    <a:schemeClr val="accent4">
                      <a:lumMod val="50000"/>
                    </a:schemeClr>
                  </a:solidFill>
                </a:rPr>
                <a:t>Type of industry</a:t>
              </a:r>
              <a:endParaRPr lang="en-PH" sz="1100" dirty="0">
                <a:solidFill>
                  <a:schemeClr val="accent4">
                    <a:lumMod val="50000"/>
                  </a:schemeClr>
                </a:solidFill>
              </a:endParaRPr>
            </a:p>
          </p:txBody>
        </p:sp>
        <p:sp>
          <p:nvSpPr>
            <p:cNvPr id="24" name="Rectangle 23"/>
            <p:cNvSpPr/>
            <p:nvPr/>
          </p:nvSpPr>
          <p:spPr>
            <a:xfrm>
              <a:off x="2662238" y="2907887"/>
              <a:ext cx="3819524" cy="578771"/>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PH" sz="1100" b="1" dirty="0" smtClean="0">
                  <a:solidFill>
                    <a:schemeClr val="accent4">
                      <a:lumMod val="50000"/>
                    </a:schemeClr>
                  </a:solidFill>
                </a:rPr>
                <a:t>EMPLOYERS’ PERCEPTION OF AND ATTITUDE TOWARDS OPEN AND DISTANCE eLEARNING (ODeL)</a:t>
              </a:r>
              <a:endParaRPr lang="en-PH" sz="1100" dirty="0">
                <a:solidFill>
                  <a:schemeClr val="accent4">
                    <a:lumMod val="50000"/>
                  </a:schemeClr>
                </a:solidFill>
              </a:endParaRPr>
            </a:p>
          </p:txBody>
        </p:sp>
        <p:sp>
          <p:nvSpPr>
            <p:cNvPr id="25" name="Rectangle 24"/>
            <p:cNvSpPr/>
            <p:nvPr/>
          </p:nvSpPr>
          <p:spPr>
            <a:xfrm>
              <a:off x="2780034" y="3788046"/>
              <a:ext cx="3583230" cy="804604"/>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PH" sz="1100" b="1" dirty="0" smtClean="0">
                  <a:solidFill>
                    <a:schemeClr val="accent4">
                      <a:lumMod val="50000"/>
                    </a:schemeClr>
                  </a:solidFill>
                </a:rPr>
                <a:t>Willingness</a:t>
              </a:r>
            </a:p>
            <a:p>
              <a:pPr marL="171450" indent="-171450">
                <a:buFont typeface="Arial" pitchFamily="34" charset="0"/>
                <a:buChar char="•"/>
              </a:pPr>
              <a:r>
                <a:rPr lang="en-PH" sz="1100" dirty="0" smtClean="0">
                  <a:solidFill>
                    <a:schemeClr val="accent4">
                      <a:lumMod val="50000"/>
                    </a:schemeClr>
                  </a:solidFill>
                </a:rPr>
                <a:t>Willingness to hire ODL graduates</a:t>
              </a:r>
            </a:p>
            <a:p>
              <a:pPr marL="171450" indent="-171450">
                <a:buFont typeface="Arial" pitchFamily="34" charset="0"/>
                <a:buChar char="•"/>
              </a:pPr>
              <a:r>
                <a:rPr lang="en-PH" sz="1100" dirty="0" smtClean="0">
                  <a:solidFill>
                    <a:schemeClr val="accent4">
                      <a:lumMod val="50000"/>
                    </a:schemeClr>
                  </a:solidFill>
                </a:rPr>
                <a:t>Willingness to recommend employees to study/take courses at ODL institutions</a:t>
              </a:r>
              <a:endParaRPr lang="en-PH" sz="1100" dirty="0">
                <a:solidFill>
                  <a:schemeClr val="accent4">
                    <a:lumMod val="50000"/>
                  </a:schemeClr>
                </a:solidFill>
              </a:endParaRPr>
            </a:p>
          </p:txBody>
        </p:sp>
        <p:grpSp>
          <p:nvGrpSpPr>
            <p:cNvPr id="9" name="Group 8"/>
            <p:cNvGrpSpPr/>
            <p:nvPr/>
          </p:nvGrpSpPr>
          <p:grpSpPr>
            <a:xfrm>
              <a:off x="2710704" y="1151682"/>
              <a:ext cx="6057900" cy="1229733"/>
              <a:chOff x="2619375" y="1181100"/>
              <a:chExt cx="6057900" cy="1229733"/>
            </a:xfrm>
          </p:grpSpPr>
          <p:sp>
            <p:nvSpPr>
              <p:cNvPr id="8" name="Rectangle 7"/>
              <p:cNvSpPr/>
              <p:nvPr/>
            </p:nvSpPr>
            <p:spPr>
              <a:xfrm>
                <a:off x="2619375" y="1181100"/>
                <a:ext cx="6057900" cy="1229733"/>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H">
                  <a:solidFill>
                    <a:schemeClr val="accent4">
                      <a:lumMod val="50000"/>
                    </a:schemeClr>
                  </a:solidFill>
                </a:endParaRPr>
              </a:p>
            </p:txBody>
          </p:sp>
          <p:grpSp>
            <p:nvGrpSpPr>
              <p:cNvPr id="7" name="Group 6"/>
              <p:cNvGrpSpPr/>
              <p:nvPr/>
            </p:nvGrpSpPr>
            <p:grpSpPr>
              <a:xfrm>
                <a:off x="2743201" y="1264265"/>
                <a:ext cx="5828946" cy="1050275"/>
                <a:chOff x="2468754" y="1062850"/>
                <a:chExt cx="5828946" cy="1050275"/>
              </a:xfrm>
            </p:grpSpPr>
            <p:sp>
              <p:nvSpPr>
                <p:cNvPr id="21" name="Rectangle 20"/>
                <p:cNvSpPr/>
                <p:nvPr/>
              </p:nvSpPr>
              <p:spPr>
                <a:xfrm>
                  <a:off x="2468754" y="1064524"/>
                  <a:ext cx="1708544" cy="1048600"/>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PH" sz="1100" b="1" dirty="0" smtClean="0">
                      <a:solidFill>
                        <a:schemeClr val="accent4">
                          <a:lumMod val="50000"/>
                        </a:schemeClr>
                      </a:solidFill>
                    </a:rPr>
                    <a:t>Knowledge</a:t>
                  </a:r>
                </a:p>
                <a:p>
                  <a:pPr marL="171450" indent="-171450">
                    <a:buFont typeface="Arial" pitchFamily="34" charset="0"/>
                    <a:buChar char="•"/>
                  </a:pPr>
                  <a:r>
                    <a:rPr lang="en-PH" sz="1100" dirty="0" smtClean="0">
                      <a:solidFill>
                        <a:schemeClr val="accent4">
                          <a:lumMod val="50000"/>
                        </a:schemeClr>
                      </a:solidFill>
                    </a:rPr>
                    <a:t>Awareness about ODL institution</a:t>
                  </a:r>
                </a:p>
                <a:p>
                  <a:pPr marL="171450" indent="-171450">
                    <a:buFont typeface="Arial" pitchFamily="34" charset="0"/>
                    <a:buChar char="•"/>
                  </a:pPr>
                  <a:r>
                    <a:rPr lang="en-PH" sz="1100" dirty="0" smtClean="0">
                      <a:solidFill>
                        <a:schemeClr val="accent4">
                          <a:lumMod val="50000"/>
                        </a:schemeClr>
                      </a:solidFill>
                    </a:rPr>
                    <a:t>Familiarity and usage of online learning platforms</a:t>
                  </a:r>
                  <a:endParaRPr lang="en-PH" sz="1100" dirty="0">
                    <a:solidFill>
                      <a:schemeClr val="accent4">
                        <a:lumMod val="50000"/>
                      </a:schemeClr>
                    </a:solidFill>
                  </a:endParaRPr>
                </a:p>
              </p:txBody>
            </p:sp>
            <p:sp>
              <p:nvSpPr>
                <p:cNvPr id="22" name="Rectangle 21"/>
                <p:cNvSpPr/>
                <p:nvPr/>
              </p:nvSpPr>
              <p:spPr>
                <a:xfrm>
                  <a:off x="4526128" y="1062850"/>
                  <a:ext cx="1708544" cy="1048600"/>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PH" sz="1100" b="1" dirty="0" smtClean="0">
                      <a:solidFill>
                        <a:schemeClr val="accent4">
                          <a:lumMod val="50000"/>
                        </a:schemeClr>
                      </a:solidFill>
                    </a:rPr>
                    <a:t>Attitude</a:t>
                  </a:r>
                </a:p>
                <a:p>
                  <a:pPr marL="171450" indent="-171450">
                    <a:buFont typeface="Arial" pitchFamily="34" charset="0"/>
                    <a:buChar char="•"/>
                  </a:pPr>
                  <a:r>
                    <a:rPr lang="en-PH" sz="1100" dirty="0" smtClean="0">
                      <a:solidFill>
                        <a:schemeClr val="accent4">
                          <a:lumMod val="50000"/>
                        </a:schemeClr>
                      </a:solidFill>
                    </a:rPr>
                    <a:t>Affect and belief towards ODL, ODeL, and its graduates</a:t>
                  </a:r>
                </a:p>
                <a:p>
                  <a:pPr marL="171450" indent="-171450">
                    <a:buFont typeface="Arial" pitchFamily="34" charset="0"/>
                    <a:buChar char="•"/>
                  </a:pPr>
                  <a:r>
                    <a:rPr lang="en-PH" sz="1100" dirty="0" smtClean="0">
                      <a:solidFill>
                        <a:schemeClr val="accent4">
                          <a:lumMod val="50000"/>
                        </a:schemeClr>
                      </a:solidFill>
                    </a:rPr>
                    <a:t>Intention to hire ODL graduates</a:t>
                  </a:r>
                  <a:endParaRPr lang="en-PH" sz="1100" dirty="0">
                    <a:solidFill>
                      <a:schemeClr val="accent4">
                        <a:lumMod val="50000"/>
                      </a:schemeClr>
                    </a:solidFill>
                  </a:endParaRPr>
                </a:p>
              </p:txBody>
            </p:sp>
            <p:sp>
              <p:nvSpPr>
                <p:cNvPr id="23" name="Rectangle 22"/>
                <p:cNvSpPr/>
                <p:nvPr/>
              </p:nvSpPr>
              <p:spPr>
                <a:xfrm>
                  <a:off x="6589156" y="1064525"/>
                  <a:ext cx="1708544" cy="1048600"/>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PH" sz="1100" b="1" dirty="0" smtClean="0">
                      <a:solidFill>
                        <a:schemeClr val="accent4">
                          <a:lumMod val="50000"/>
                        </a:schemeClr>
                      </a:solidFill>
                    </a:rPr>
                    <a:t>Practice</a:t>
                  </a:r>
                </a:p>
                <a:p>
                  <a:pPr marL="171450" indent="-171450">
                    <a:buFont typeface="Arial" pitchFamily="34" charset="0"/>
                    <a:buChar char="•"/>
                  </a:pPr>
                  <a:r>
                    <a:rPr lang="en-PH" sz="1100" dirty="0" smtClean="0">
                      <a:solidFill>
                        <a:schemeClr val="accent4">
                          <a:lumMod val="50000"/>
                        </a:schemeClr>
                      </a:solidFill>
                    </a:rPr>
                    <a:t>Recruitment and hiring criteria</a:t>
                  </a:r>
                </a:p>
                <a:p>
                  <a:pPr marL="171450" indent="-171450">
                    <a:buFont typeface="Arial" pitchFamily="34" charset="0"/>
                    <a:buChar char="•"/>
                  </a:pPr>
                  <a:r>
                    <a:rPr lang="en-PH" sz="1100" dirty="0" smtClean="0">
                      <a:solidFill>
                        <a:schemeClr val="accent4">
                          <a:lumMod val="50000"/>
                        </a:schemeClr>
                      </a:solidFill>
                    </a:rPr>
                    <a:t>Presence of ODL-graduate employees in the company</a:t>
                  </a:r>
                  <a:endParaRPr lang="en-PH" sz="1100" dirty="0">
                    <a:solidFill>
                      <a:schemeClr val="accent4">
                        <a:lumMod val="50000"/>
                      </a:schemeClr>
                    </a:solidFill>
                  </a:endParaRPr>
                </a:p>
              </p:txBody>
            </p:sp>
            <p:cxnSp>
              <p:nvCxnSpPr>
                <p:cNvPr id="4" name="Straight Arrow Connector 3"/>
                <p:cNvCxnSpPr>
                  <a:stCxn id="21" idx="3"/>
                  <a:endCxn id="22" idx="1"/>
                </p:cNvCxnSpPr>
                <p:nvPr/>
              </p:nvCxnSpPr>
              <p:spPr>
                <a:xfrm flipV="1">
                  <a:off x="4177298" y="1587150"/>
                  <a:ext cx="348830" cy="1674"/>
                </a:xfrm>
                <a:prstGeom prst="straightConnector1">
                  <a:avLst/>
                </a:prstGeom>
                <a:ln w="12700">
                  <a:solidFill>
                    <a:schemeClr val="accent4">
                      <a:lumMod val="75000"/>
                    </a:schemeClr>
                  </a:solidFill>
                  <a:headEnd type="triangle" w="med" len="med"/>
                  <a:tailEnd type="triangle" w="med" len="med"/>
                </a:ln>
              </p:spPr>
              <p:style>
                <a:lnRef idx="2">
                  <a:schemeClr val="accent1"/>
                </a:lnRef>
                <a:fillRef idx="1">
                  <a:schemeClr val="lt1"/>
                </a:fillRef>
                <a:effectRef idx="0">
                  <a:schemeClr val="accent1"/>
                </a:effectRef>
                <a:fontRef idx="minor">
                  <a:schemeClr val="dk1"/>
                </a:fontRef>
              </p:style>
            </p:cxnSp>
            <p:cxnSp>
              <p:nvCxnSpPr>
                <p:cNvPr id="30" name="Straight Arrow Connector 29"/>
                <p:cNvCxnSpPr/>
                <p:nvPr/>
              </p:nvCxnSpPr>
              <p:spPr>
                <a:xfrm flipV="1">
                  <a:off x="6234698" y="1587151"/>
                  <a:ext cx="348830" cy="1674"/>
                </a:xfrm>
                <a:prstGeom prst="straightConnector1">
                  <a:avLst/>
                </a:prstGeom>
                <a:ln w="12700">
                  <a:solidFill>
                    <a:schemeClr val="accent4">
                      <a:lumMod val="75000"/>
                    </a:schemeClr>
                  </a:solidFill>
                  <a:headEnd type="triangle" w="med" len="med"/>
                  <a:tailEnd type="triangle" w="med" len="med"/>
                </a:ln>
              </p:spPr>
              <p:style>
                <a:lnRef idx="2">
                  <a:schemeClr val="accent1"/>
                </a:lnRef>
                <a:fillRef idx="1">
                  <a:schemeClr val="lt1"/>
                </a:fillRef>
                <a:effectRef idx="0">
                  <a:schemeClr val="accent1"/>
                </a:effectRef>
                <a:fontRef idx="minor">
                  <a:schemeClr val="dk1"/>
                </a:fontRef>
              </p:style>
            </p:cxnSp>
          </p:grpSp>
        </p:grpSp>
        <p:cxnSp>
          <p:nvCxnSpPr>
            <p:cNvPr id="11" name="Straight Arrow Connector 10"/>
            <p:cNvCxnSpPr/>
            <p:nvPr/>
          </p:nvCxnSpPr>
          <p:spPr>
            <a:xfrm>
              <a:off x="4562475" y="2619375"/>
              <a:ext cx="0" cy="288512"/>
            </a:xfrm>
            <a:prstGeom prst="straightConnector1">
              <a:avLst/>
            </a:prstGeom>
            <a:ln w="12700">
              <a:solidFill>
                <a:schemeClr val="accent4">
                  <a:lumMod val="75000"/>
                </a:schemeClr>
              </a:solidFill>
              <a:headEnd type="none" w="med" len="med"/>
              <a:tailEnd type="triangle" w="med" len="med"/>
            </a:ln>
          </p:spPr>
          <p:style>
            <a:lnRef idx="2">
              <a:schemeClr val="accent1"/>
            </a:lnRef>
            <a:fillRef idx="1">
              <a:schemeClr val="lt1"/>
            </a:fillRef>
            <a:effectRef idx="0">
              <a:schemeClr val="accent1"/>
            </a:effectRef>
            <a:fontRef idx="minor">
              <a:schemeClr val="dk1"/>
            </a:fontRef>
          </p:style>
        </p:cxnSp>
        <p:cxnSp>
          <p:nvCxnSpPr>
            <p:cNvPr id="13" name="Straight Connector 12"/>
            <p:cNvCxnSpPr/>
            <p:nvPr/>
          </p:nvCxnSpPr>
          <p:spPr>
            <a:xfrm>
              <a:off x="1510567" y="2616857"/>
              <a:ext cx="4235609" cy="0"/>
            </a:xfrm>
            <a:prstGeom prst="line">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cxnSp>
        <p:cxnSp>
          <p:nvCxnSpPr>
            <p:cNvPr id="15" name="Straight Connector 14"/>
            <p:cNvCxnSpPr>
              <a:stCxn id="8" idx="2"/>
            </p:cNvCxnSpPr>
            <p:nvPr/>
          </p:nvCxnSpPr>
          <p:spPr>
            <a:xfrm>
              <a:off x="5739654" y="2381415"/>
              <a:ext cx="0" cy="235442"/>
            </a:xfrm>
            <a:prstGeom prst="line">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cxnSp>
        <p:cxnSp>
          <p:nvCxnSpPr>
            <p:cNvPr id="18" name="Straight Connector 17"/>
            <p:cNvCxnSpPr>
              <a:stCxn id="2" idx="2"/>
            </p:cNvCxnSpPr>
            <p:nvPr/>
          </p:nvCxnSpPr>
          <p:spPr>
            <a:xfrm flipH="1">
              <a:off x="1510566" y="2107432"/>
              <a:ext cx="1" cy="509425"/>
            </a:xfrm>
            <a:prstGeom prst="line">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cxnSp>
        <p:cxnSp>
          <p:nvCxnSpPr>
            <p:cNvPr id="45" name="Straight Arrow Connector 44"/>
            <p:cNvCxnSpPr/>
            <p:nvPr/>
          </p:nvCxnSpPr>
          <p:spPr>
            <a:xfrm>
              <a:off x="4562475" y="3493482"/>
              <a:ext cx="0" cy="288512"/>
            </a:xfrm>
            <a:prstGeom prst="straightConnector1">
              <a:avLst/>
            </a:prstGeom>
            <a:ln w="12700">
              <a:solidFill>
                <a:schemeClr val="accent4">
                  <a:lumMod val="75000"/>
                </a:schemeClr>
              </a:solidFill>
              <a:headEnd type="none" w="med" len="med"/>
              <a:tailEnd type="triangle" w="med" len="med"/>
            </a:ln>
          </p:spPr>
          <p:style>
            <a:lnRef idx="2">
              <a:schemeClr val="accent1"/>
            </a:lnRef>
            <a:fillRef idx="1">
              <a:schemeClr val="lt1"/>
            </a:fillRef>
            <a:effectRef idx="0">
              <a:schemeClr val="accent1"/>
            </a:effectRef>
            <a:fontRef idx="minor">
              <a:schemeClr val="dk1"/>
            </a:fontRef>
          </p:style>
        </p:cxnSp>
      </p:grpSp>
    </p:spTree>
    <p:extLst>
      <p:ext uri="{BB962C8B-B14F-4D97-AF65-F5344CB8AC3E}">
        <p14:creationId xmlns:p14="http://schemas.microsoft.com/office/powerpoint/2010/main" val="128686311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1057523"/>
            <a:ext cx="3471299" cy="3264526"/>
          </a:xfrm>
          <a:prstGeom prst="rect">
            <a:avLst/>
          </a:prstGeom>
          <a:noFill/>
          <a:ln>
            <a:noFill/>
          </a:ln>
        </p:spPr>
        <p:txBody>
          <a:bodyPr lIns="91425" tIns="91425" rIns="91425" bIns="91425" anchor="ctr" anchorCtr="0">
            <a:noAutofit/>
          </a:bodyPr>
          <a:lstStyle/>
          <a:p>
            <a:pPr lvl="0" algn="ctr">
              <a:spcBef>
                <a:spcPts val="0"/>
              </a:spcBef>
              <a:buNone/>
            </a:pPr>
            <a:endParaRPr lang="en" sz="1800" dirty="0">
              <a:solidFill>
                <a:srgbClr val="18637B"/>
              </a:solidFill>
              <a:latin typeface="+mn-lt"/>
              <a:ea typeface="Roboto Slab"/>
              <a:cs typeface="Roboto Slab"/>
              <a:sym typeface="Roboto Slab"/>
            </a:endParaRPr>
          </a:p>
        </p:txBody>
      </p:sp>
      <p:sp>
        <p:nvSpPr>
          <p:cNvPr id="5" name="Shape 111">
            <a:extLst>
              <a:ext uri="{FF2B5EF4-FFF2-40B4-BE49-F238E27FC236}">
                <a16:creationId xmlns="" xmlns:a16="http://schemas.microsoft.com/office/drawing/2014/main" id="{B5C6CB1F-825A-4182-941B-2AA0C2B6807C}"/>
              </a:ext>
            </a:extLst>
          </p:cNvPr>
          <p:cNvSpPr txBox="1">
            <a:spLocks/>
          </p:cNvSpPr>
          <p:nvPr/>
        </p:nvSpPr>
        <p:spPr>
          <a:xfrm>
            <a:off x="0" y="500932"/>
            <a:ext cx="3471299" cy="99391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Roboto Slab"/>
              <a:buNone/>
              <a:defRPr sz="4800" b="1" i="0" u="none" strike="noStrike" cap="none">
                <a:solidFill>
                  <a:srgbClr val="114454"/>
                </a:solidFill>
                <a:latin typeface="Roboto Slab"/>
                <a:ea typeface="Roboto Slab"/>
                <a:cs typeface="Roboto Slab"/>
                <a:sym typeface="Roboto Slab"/>
              </a:defRPr>
            </a:lvl1pPr>
            <a:lvl2pPr lvl="1"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2pPr>
            <a:lvl3pPr lvl="2"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3pPr>
            <a:lvl4pPr lvl="3"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4pPr>
            <a:lvl5pPr lvl="4"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5pPr>
            <a:lvl6pPr lvl="5"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6pPr>
            <a:lvl7pPr lvl="6"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7pPr>
            <a:lvl8pPr lvl="7"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8pPr>
            <a:lvl9pPr lvl="8"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9pPr>
          </a:lstStyle>
          <a:p>
            <a:pPr algn="ctr"/>
            <a:r>
              <a:rPr lang="en-US" sz="2800" dirty="0" smtClean="0">
                <a:solidFill>
                  <a:schemeClr val="bg1"/>
                </a:solidFill>
                <a:latin typeface="+mj-lt"/>
              </a:rPr>
              <a:t>METHODOLOGY</a:t>
            </a:r>
            <a:endParaRPr lang="en" sz="2800" dirty="0">
              <a:solidFill>
                <a:schemeClr val="bg1"/>
              </a:solidFill>
              <a:latin typeface="+mj-lt"/>
            </a:endParaRPr>
          </a:p>
        </p:txBody>
      </p:sp>
      <p:sp>
        <p:nvSpPr>
          <p:cNvPr id="7" name="Shape 119">
            <a:extLst>
              <a:ext uri="{FF2B5EF4-FFF2-40B4-BE49-F238E27FC236}">
                <a16:creationId xmlns="" xmlns:a16="http://schemas.microsoft.com/office/drawing/2014/main" id="{84DEB22D-E1F9-4284-B401-9E369D086934}"/>
              </a:ext>
            </a:extLst>
          </p:cNvPr>
          <p:cNvSpPr txBox="1"/>
          <p:nvPr/>
        </p:nvSpPr>
        <p:spPr>
          <a:xfrm>
            <a:off x="0" y="1443670"/>
            <a:ext cx="3471299" cy="3371353"/>
          </a:xfrm>
          <a:prstGeom prst="rect">
            <a:avLst/>
          </a:prstGeom>
          <a:noFill/>
          <a:ln>
            <a:noFill/>
          </a:ln>
        </p:spPr>
        <p:txBody>
          <a:bodyPr lIns="91425" tIns="91425" rIns="91425" bIns="91425" anchor="t" anchorCtr="0">
            <a:noAutofit/>
          </a:bodyPr>
          <a:lstStyle/>
          <a:p>
            <a:pPr marL="285750" lvl="0" indent="-285750">
              <a:spcBef>
                <a:spcPts val="600"/>
              </a:spcBef>
              <a:buFont typeface="Wingdings" panose="05000000000000000000" pitchFamily="2" charset="2"/>
              <a:buChar char="Ø"/>
            </a:pPr>
            <a:r>
              <a:rPr lang="en-PH" sz="1600" b="1" dirty="0" smtClean="0">
                <a:solidFill>
                  <a:schemeClr val="bg1"/>
                </a:solidFill>
                <a:latin typeface="+mn-lt"/>
                <a:ea typeface="Nixie One"/>
                <a:cs typeface="Nixie One"/>
                <a:sym typeface="Nixie One"/>
              </a:rPr>
              <a:t>Human resources managers and practitioners of BPO/IT-enabled services, eco-mining</a:t>
            </a:r>
            <a:r>
              <a:rPr lang="en-PH" sz="1600" b="1" dirty="0" smtClean="0">
                <a:solidFill>
                  <a:schemeClr val="bg1"/>
                </a:solidFill>
                <a:latin typeface="+mn-lt"/>
                <a:ea typeface="Nixie One"/>
                <a:cs typeface="Nixie One"/>
                <a:sym typeface="Nixie One"/>
              </a:rPr>
              <a:t>, m</a:t>
            </a:r>
            <a:r>
              <a:rPr lang="en-PH" sz="1600" b="1" dirty="0" smtClean="0">
                <a:solidFill>
                  <a:schemeClr val="bg1"/>
                </a:solidFill>
                <a:latin typeface="+mn-lt"/>
                <a:ea typeface="Nixie One"/>
                <a:cs typeface="Nixie One"/>
                <a:sym typeface="Nixie One"/>
              </a:rPr>
              <a:t>edical tourism, health </a:t>
            </a:r>
            <a:r>
              <a:rPr lang="en-PH" sz="1600" b="1" dirty="0">
                <a:solidFill>
                  <a:schemeClr val="bg1"/>
                </a:solidFill>
                <a:latin typeface="+mn-lt"/>
                <a:ea typeface="Nixie One"/>
                <a:cs typeface="Nixie One"/>
                <a:sym typeface="Nixie One"/>
              </a:rPr>
              <a:t>and </a:t>
            </a:r>
            <a:r>
              <a:rPr lang="en-PH" sz="1600" b="1" dirty="0" smtClean="0">
                <a:solidFill>
                  <a:schemeClr val="bg1"/>
                </a:solidFill>
                <a:latin typeface="+mn-lt"/>
                <a:ea typeface="Nixie One"/>
                <a:cs typeface="Nixie One"/>
                <a:sym typeface="Nixie One"/>
              </a:rPr>
              <a:t>wellness, agribusiness, electronics, and value-chain </a:t>
            </a:r>
            <a:r>
              <a:rPr lang="en-PH" sz="1600" b="1" dirty="0">
                <a:solidFill>
                  <a:schemeClr val="bg1"/>
                </a:solidFill>
                <a:latin typeface="+mn-lt"/>
                <a:ea typeface="Nixie One"/>
                <a:cs typeface="Nixie One"/>
                <a:sym typeface="Nixie One"/>
              </a:rPr>
              <a:t>materials and </a:t>
            </a:r>
            <a:r>
              <a:rPr lang="en-PH" sz="1600" b="1" dirty="0" smtClean="0">
                <a:solidFill>
                  <a:schemeClr val="bg1"/>
                </a:solidFill>
                <a:latin typeface="+mn-lt"/>
                <a:ea typeface="Nixie One"/>
                <a:cs typeface="Nixie One"/>
                <a:sym typeface="Nixie One"/>
              </a:rPr>
              <a:t>manufacturing</a:t>
            </a:r>
          </a:p>
          <a:p>
            <a:pPr marL="285750" lvl="0" indent="-285750">
              <a:spcBef>
                <a:spcPts val="600"/>
              </a:spcBef>
              <a:buFont typeface="Wingdings" panose="05000000000000000000" pitchFamily="2" charset="2"/>
              <a:buChar char="Ø"/>
            </a:pPr>
            <a:endParaRPr lang="en-PH" sz="1600" b="1" dirty="0">
              <a:solidFill>
                <a:schemeClr val="bg1"/>
              </a:solidFill>
              <a:latin typeface="+mn-lt"/>
              <a:ea typeface="Nixie One"/>
              <a:cs typeface="Nixie One"/>
              <a:sym typeface="Nixie One"/>
            </a:endParaRPr>
          </a:p>
          <a:p>
            <a:pPr marL="285750" indent="-285750">
              <a:spcBef>
                <a:spcPts val="600"/>
              </a:spcBef>
              <a:buFont typeface="Wingdings" panose="05000000000000000000" pitchFamily="2" charset="2"/>
              <a:buChar char="Ø"/>
            </a:pPr>
            <a:r>
              <a:rPr lang="en-US" sz="1600" b="1" dirty="0">
                <a:solidFill>
                  <a:schemeClr val="bg1"/>
                </a:solidFill>
                <a:ea typeface="Nixie One"/>
                <a:cs typeface="Nixie One"/>
                <a:sym typeface="Nixie One"/>
              </a:rPr>
              <a:t>Survey questionnaire and key informant interview</a:t>
            </a:r>
          </a:p>
          <a:p>
            <a:pPr marL="285750" lvl="0" indent="-285750">
              <a:spcBef>
                <a:spcPts val="600"/>
              </a:spcBef>
              <a:buFont typeface="Wingdings" panose="05000000000000000000" pitchFamily="2" charset="2"/>
              <a:buChar char="Ø"/>
            </a:pPr>
            <a:endParaRPr lang="en-PH" sz="1600" b="1" dirty="0">
              <a:solidFill>
                <a:schemeClr val="bg1"/>
              </a:solidFill>
              <a:latin typeface="+mn-lt"/>
              <a:ea typeface="Nixie One"/>
              <a:cs typeface="Nixie One"/>
              <a:sym typeface="Nixie One"/>
            </a:endParaRPr>
          </a:p>
          <a:p>
            <a:pPr lvl="0">
              <a:spcBef>
                <a:spcPts val="600"/>
              </a:spcBef>
            </a:pPr>
            <a:endParaRPr lang="en-US" sz="1600" b="1" dirty="0" smtClean="0">
              <a:solidFill>
                <a:schemeClr val="bg1"/>
              </a:solidFill>
              <a:latin typeface="+mn-lt"/>
              <a:ea typeface="Nixie One"/>
              <a:cs typeface="Nixie One"/>
              <a:sym typeface="Nixie One"/>
            </a:endParaRPr>
          </a:p>
          <a:p>
            <a:pPr marL="285750" lvl="0" indent="-285750">
              <a:spcBef>
                <a:spcPts val="600"/>
              </a:spcBef>
              <a:buFont typeface="Wingdings" panose="05000000000000000000" pitchFamily="2" charset="2"/>
              <a:buChar char="Ø"/>
            </a:pPr>
            <a:endParaRPr lang="en-US" sz="1600" b="1" dirty="0" smtClean="0">
              <a:solidFill>
                <a:schemeClr val="bg1"/>
              </a:solidFill>
              <a:latin typeface="+mn-lt"/>
              <a:ea typeface="Nixie One"/>
              <a:cs typeface="Nixie One"/>
              <a:sym typeface="Nixie One"/>
            </a:endParaRPr>
          </a:p>
          <a:p>
            <a:pPr marL="285750" lvl="0" indent="-285750">
              <a:spcBef>
                <a:spcPts val="600"/>
              </a:spcBef>
              <a:buFont typeface="Wingdings" panose="05000000000000000000" pitchFamily="2" charset="2"/>
              <a:buChar char="Ø"/>
            </a:pPr>
            <a:endParaRPr lang="en-US" b="1" dirty="0">
              <a:solidFill>
                <a:schemeClr val="bg1"/>
              </a:solidFill>
              <a:latin typeface="+mn-lt"/>
              <a:ea typeface="Nixie One"/>
              <a:cs typeface="Nixie One"/>
              <a:sym typeface="Nixie One"/>
            </a:endParaRPr>
          </a:p>
        </p:txBody>
      </p:sp>
      <p:grpSp>
        <p:nvGrpSpPr>
          <p:cNvPr id="16" name="Group 15">
            <a:extLst>
              <a:ext uri="{FF2B5EF4-FFF2-40B4-BE49-F238E27FC236}">
                <a16:creationId xmlns="" xmlns:a16="http://schemas.microsoft.com/office/drawing/2014/main" id="{71122C52-8406-4BAE-A992-F0AC8E1F170F}"/>
              </a:ext>
            </a:extLst>
          </p:cNvPr>
          <p:cNvGrpSpPr/>
          <p:nvPr/>
        </p:nvGrpSpPr>
        <p:grpSpPr>
          <a:xfrm>
            <a:off x="3646968" y="359073"/>
            <a:ext cx="5343322" cy="874276"/>
            <a:chOff x="616689" y="478466"/>
            <a:chExt cx="5479312" cy="1105784"/>
          </a:xfrm>
        </p:grpSpPr>
        <p:sp>
          <p:nvSpPr>
            <p:cNvPr id="17" name="Rectangle 16">
              <a:extLst>
                <a:ext uri="{FF2B5EF4-FFF2-40B4-BE49-F238E27FC236}">
                  <a16:creationId xmlns="" xmlns:a16="http://schemas.microsoft.com/office/drawing/2014/main" id="{77C302E4-4120-4515-AE34-89F73075E24D}"/>
                </a:ext>
              </a:extLst>
            </p:cNvPr>
            <p:cNvSpPr/>
            <p:nvPr/>
          </p:nvSpPr>
          <p:spPr>
            <a:xfrm>
              <a:off x="616689" y="478466"/>
              <a:ext cx="5479312" cy="457200"/>
            </a:xfrm>
            <a:prstGeom prst="rect">
              <a:avLst/>
            </a:prstGeom>
            <a:solidFill>
              <a:schemeClr val="accent4">
                <a:lumMod val="50000"/>
              </a:schemeClr>
            </a:solidFill>
            <a:ln w="12700" cap="flat" cmpd="sng" algn="ctr">
              <a:solidFill>
                <a:schemeClr val="accent4">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n-lt"/>
                  <a:ea typeface="+mn-ea"/>
                  <a:cs typeface="+mn-cs"/>
                </a:rPr>
                <a:t>DESCRIPTIVE ANALYSIS</a:t>
              </a:r>
            </a:p>
          </p:txBody>
        </p:sp>
        <p:sp>
          <p:nvSpPr>
            <p:cNvPr id="18" name="Rectangle 17">
              <a:extLst>
                <a:ext uri="{FF2B5EF4-FFF2-40B4-BE49-F238E27FC236}">
                  <a16:creationId xmlns="" xmlns:a16="http://schemas.microsoft.com/office/drawing/2014/main" id="{C70A8CB5-073D-401A-B07E-720EB0E554F1}"/>
                </a:ext>
              </a:extLst>
            </p:cNvPr>
            <p:cNvSpPr/>
            <p:nvPr/>
          </p:nvSpPr>
          <p:spPr>
            <a:xfrm>
              <a:off x="616689" y="935665"/>
              <a:ext cx="5479312" cy="648585"/>
            </a:xfrm>
            <a:prstGeom prst="rect">
              <a:avLst/>
            </a:prstGeom>
            <a:solidFill>
              <a:schemeClr val="accent4">
                <a:lumMod val="75000"/>
              </a:schemeClr>
            </a:solidFill>
            <a:ln w="6350" cap="flat" cmpd="sng" algn="ctr">
              <a:solidFill>
                <a:schemeClr val="accent4">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Graphs, Tables, Percentages, Frequencies, Means</a:t>
              </a:r>
            </a:p>
          </p:txBody>
        </p:sp>
      </p:grpSp>
      <p:grpSp>
        <p:nvGrpSpPr>
          <p:cNvPr id="19" name="Group 18">
            <a:extLst>
              <a:ext uri="{FF2B5EF4-FFF2-40B4-BE49-F238E27FC236}">
                <a16:creationId xmlns="" xmlns:a16="http://schemas.microsoft.com/office/drawing/2014/main" id="{48E805ED-C644-476A-89F2-80B91D43DF64}"/>
              </a:ext>
            </a:extLst>
          </p:cNvPr>
          <p:cNvGrpSpPr/>
          <p:nvPr/>
        </p:nvGrpSpPr>
        <p:grpSpPr>
          <a:xfrm>
            <a:off x="3646968" y="1443670"/>
            <a:ext cx="5347208" cy="2280688"/>
            <a:chOff x="616689" y="2099926"/>
            <a:chExt cx="5479312" cy="2280688"/>
          </a:xfrm>
        </p:grpSpPr>
        <p:sp>
          <p:nvSpPr>
            <p:cNvPr id="20" name="Rectangle 19">
              <a:extLst>
                <a:ext uri="{FF2B5EF4-FFF2-40B4-BE49-F238E27FC236}">
                  <a16:creationId xmlns="" xmlns:a16="http://schemas.microsoft.com/office/drawing/2014/main" id="{28F8DFCD-4761-4636-808E-68B6DBF6C109}"/>
                </a:ext>
              </a:extLst>
            </p:cNvPr>
            <p:cNvSpPr/>
            <p:nvPr/>
          </p:nvSpPr>
          <p:spPr>
            <a:xfrm>
              <a:off x="616689" y="2099926"/>
              <a:ext cx="5479312" cy="4572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n-lt"/>
                  <a:ea typeface="+mn-ea"/>
                  <a:cs typeface="+mn-cs"/>
                </a:rPr>
                <a:t>KAP ANALYSIS</a:t>
              </a:r>
            </a:p>
          </p:txBody>
        </p:sp>
        <p:sp>
          <p:nvSpPr>
            <p:cNvPr id="21" name="Rectangle 20">
              <a:extLst>
                <a:ext uri="{FF2B5EF4-FFF2-40B4-BE49-F238E27FC236}">
                  <a16:creationId xmlns="" xmlns:a16="http://schemas.microsoft.com/office/drawing/2014/main" id="{81DD6FC7-410F-4071-A51D-C59C43C605E6}"/>
                </a:ext>
              </a:extLst>
            </p:cNvPr>
            <p:cNvSpPr/>
            <p:nvPr/>
          </p:nvSpPr>
          <p:spPr>
            <a:xfrm>
              <a:off x="616689" y="2557125"/>
              <a:ext cx="2753832" cy="1823489"/>
            </a:xfrm>
            <a:prstGeom prst="rect">
              <a:avLst/>
            </a:prstGeom>
            <a:solidFill>
              <a:schemeClr val="accent4">
                <a:lumMod val="75000"/>
              </a:schemeClr>
            </a:solidFill>
            <a:ln w="63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Knowledge on ODL, awareness about ODL institutions and online learning platforms</a:t>
              </a:r>
            </a:p>
          </p:txBody>
        </p:sp>
        <p:sp>
          <p:nvSpPr>
            <p:cNvPr id="22" name="Rectangle 21">
              <a:extLst>
                <a:ext uri="{FF2B5EF4-FFF2-40B4-BE49-F238E27FC236}">
                  <a16:creationId xmlns="" xmlns:a16="http://schemas.microsoft.com/office/drawing/2014/main" id="{0CCC07FA-85B7-4798-A00E-BED0AB7E413B}"/>
                </a:ext>
              </a:extLst>
            </p:cNvPr>
            <p:cNvSpPr/>
            <p:nvPr/>
          </p:nvSpPr>
          <p:spPr>
            <a:xfrm>
              <a:off x="3370521" y="2557125"/>
              <a:ext cx="2721498" cy="1823489"/>
            </a:xfrm>
            <a:prstGeom prst="rect">
              <a:avLst/>
            </a:prstGeom>
            <a:solidFill>
              <a:schemeClr val="accent4">
                <a:lumMod val="75000"/>
              </a:schemeClr>
            </a:solidFill>
            <a:ln w="63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Attitude towards ODL and </a:t>
              </a:r>
              <a:r>
                <a:rPr lang="en-US" sz="1800" kern="1200" dirty="0">
                  <a:solidFill>
                    <a:schemeClr val="bg1"/>
                  </a:solidFill>
                  <a:latin typeface="+mn-lt"/>
                  <a:ea typeface="+mn-ea"/>
                  <a:cs typeface="+mn-cs"/>
                </a:rPr>
                <a:t>its</a:t>
              </a:r>
              <a:r>
                <a:rPr kumimoji="0" lang="en-US" sz="1800" b="0" i="0" u="none" strike="noStrike" kern="1200" cap="none" spc="0" normalizeH="0" baseline="0" noProof="0" dirty="0">
                  <a:ln>
                    <a:noFill/>
                  </a:ln>
                  <a:solidFill>
                    <a:schemeClr val="bg1"/>
                  </a:solidFill>
                  <a:effectLst/>
                  <a:uLnTx/>
                  <a:uFillTx/>
                  <a:latin typeface="+mn-lt"/>
                  <a:ea typeface="+mn-ea"/>
                  <a:cs typeface="+mn-cs"/>
                </a:rPr>
                <a:t> graduates and hiring practices via five-point Likert scale</a:t>
              </a:r>
            </a:p>
          </p:txBody>
        </p:sp>
        <p:cxnSp>
          <p:nvCxnSpPr>
            <p:cNvPr id="23" name="Straight Connector 22">
              <a:extLst>
                <a:ext uri="{FF2B5EF4-FFF2-40B4-BE49-F238E27FC236}">
                  <a16:creationId xmlns="" xmlns:a16="http://schemas.microsoft.com/office/drawing/2014/main" id="{A0AEA556-5B55-47FA-91D2-A4BA6CEA9803}"/>
                </a:ext>
              </a:extLst>
            </p:cNvPr>
            <p:cNvCxnSpPr>
              <a:cxnSpLocks/>
            </p:cNvCxnSpPr>
            <p:nvPr/>
          </p:nvCxnSpPr>
          <p:spPr>
            <a:xfrm>
              <a:off x="3370521" y="2557125"/>
              <a:ext cx="0" cy="1823489"/>
            </a:xfrm>
            <a:prstGeom prst="line">
              <a:avLst/>
            </a:prstGeom>
            <a:noFill/>
            <a:ln w="6350" cap="flat" cmpd="sng" algn="ctr">
              <a:solidFill>
                <a:schemeClr val="accent4">
                  <a:lumMod val="75000"/>
                </a:schemeClr>
              </a:solidFill>
              <a:prstDash val="solid"/>
              <a:miter lim="800000"/>
            </a:ln>
            <a:effectLst/>
          </p:spPr>
        </p:cxnSp>
      </p:grpSp>
      <p:grpSp>
        <p:nvGrpSpPr>
          <p:cNvPr id="24" name="Group 23">
            <a:extLst>
              <a:ext uri="{FF2B5EF4-FFF2-40B4-BE49-F238E27FC236}">
                <a16:creationId xmlns="" xmlns:a16="http://schemas.microsoft.com/office/drawing/2014/main" id="{F6D884AD-9007-43DE-9ED6-9CA27CB05398}"/>
              </a:ext>
            </a:extLst>
          </p:cNvPr>
          <p:cNvGrpSpPr/>
          <p:nvPr/>
        </p:nvGrpSpPr>
        <p:grpSpPr>
          <a:xfrm>
            <a:off x="3646968" y="3931619"/>
            <a:ext cx="5343760" cy="908076"/>
            <a:chOff x="616688" y="4896289"/>
            <a:chExt cx="5479312" cy="908076"/>
          </a:xfrm>
        </p:grpSpPr>
        <p:sp>
          <p:nvSpPr>
            <p:cNvPr id="25" name="Rectangle 24">
              <a:extLst>
                <a:ext uri="{FF2B5EF4-FFF2-40B4-BE49-F238E27FC236}">
                  <a16:creationId xmlns="" xmlns:a16="http://schemas.microsoft.com/office/drawing/2014/main" id="{115DE2FE-4157-4842-8A8F-06FA6FCC88D3}"/>
                </a:ext>
              </a:extLst>
            </p:cNvPr>
            <p:cNvSpPr/>
            <p:nvPr/>
          </p:nvSpPr>
          <p:spPr>
            <a:xfrm>
              <a:off x="616688" y="4896289"/>
              <a:ext cx="5479312" cy="457200"/>
            </a:xfrm>
            <a:prstGeom prst="rect">
              <a:avLst/>
            </a:prstGeom>
            <a:solidFill>
              <a:schemeClr val="accent4">
                <a:lumMod val="50000"/>
              </a:schemeClr>
            </a:solidFill>
            <a:ln w="12700" cap="flat" cmpd="sng" algn="ctr">
              <a:solidFill>
                <a:schemeClr val="accent4">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ASSOCIATION AND CORRELATION ANALYSIS</a:t>
              </a:r>
            </a:p>
          </p:txBody>
        </p:sp>
        <p:sp>
          <p:nvSpPr>
            <p:cNvPr id="26" name="Rectangle 25">
              <a:extLst>
                <a:ext uri="{FF2B5EF4-FFF2-40B4-BE49-F238E27FC236}">
                  <a16:creationId xmlns="" xmlns:a16="http://schemas.microsoft.com/office/drawing/2014/main" id="{8946337D-760E-420E-903F-957D380FE5F9}"/>
                </a:ext>
              </a:extLst>
            </p:cNvPr>
            <p:cNvSpPr/>
            <p:nvPr/>
          </p:nvSpPr>
          <p:spPr>
            <a:xfrm>
              <a:off x="616689" y="5347165"/>
              <a:ext cx="2753832" cy="457200"/>
            </a:xfrm>
            <a:prstGeom prst="rect">
              <a:avLst/>
            </a:prstGeom>
            <a:solidFill>
              <a:schemeClr val="accent4">
                <a:lumMod val="75000"/>
              </a:schemeClr>
            </a:solidFill>
            <a:ln w="6350" cap="flat" cmpd="sng" algn="ctr">
              <a:solidFill>
                <a:schemeClr val="accent4">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Pearson’s chi-square</a:t>
              </a:r>
            </a:p>
          </p:txBody>
        </p:sp>
        <p:sp>
          <p:nvSpPr>
            <p:cNvPr id="27" name="Rectangle 26">
              <a:extLst>
                <a:ext uri="{FF2B5EF4-FFF2-40B4-BE49-F238E27FC236}">
                  <a16:creationId xmlns="" xmlns:a16="http://schemas.microsoft.com/office/drawing/2014/main" id="{2E4D2973-84BD-479D-9A0E-DB6301E37B09}"/>
                </a:ext>
              </a:extLst>
            </p:cNvPr>
            <p:cNvSpPr/>
            <p:nvPr/>
          </p:nvSpPr>
          <p:spPr>
            <a:xfrm>
              <a:off x="3359889" y="5347165"/>
              <a:ext cx="2735662" cy="457200"/>
            </a:xfrm>
            <a:prstGeom prst="rect">
              <a:avLst/>
            </a:prstGeom>
            <a:solidFill>
              <a:schemeClr val="accent4">
                <a:lumMod val="75000"/>
              </a:schemeClr>
            </a:solidFill>
            <a:ln w="6350" cap="flat" cmpd="sng" algn="ctr">
              <a:solidFill>
                <a:schemeClr val="accent4">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Spearman’s rho</a:t>
              </a:r>
            </a:p>
          </p:txBody>
        </p:sp>
        <p:cxnSp>
          <p:nvCxnSpPr>
            <p:cNvPr id="28" name="Straight Connector 27">
              <a:extLst>
                <a:ext uri="{FF2B5EF4-FFF2-40B4-BE49-F238E27FC236}">
                  <a16:creationId xmlns="" xmlns:a16="http://schemas.microsoft.com/office/drawing/2014/main" id="{CD975B3F-D7AE-43E6-A2BD-B5307136834D}"/>
                </a:ext>
              </a:extLst>
            </p:cNvPr>
            <p:cNvCxnSpPr>
              <a:cxnSpLocks/>
            </p:cNvCxnSpPr>
            <p:nvPr/>
          </p:nvCxnSpPr>
          <p:spPr>
            <a:xfrm>
              <a:off x="3356344" y="5347165"/>
              <a:ext cx="0" cy="457200"/>
            </a:xfrm>
            <a:prstGeom prst="line">
              <a:avLst/>
            </a:prstGeom>
            <a:noFill/>
            <a:ln w="6350" cap="flat" cmpd="sng" algn="ctr">
              <a:solidFill>
                <a:schemeClr val="accent4">
                  <a:lumMod val="75000"/>
                </a:schemeClr>
              </a:solidFill>
              <a:prstDash val="solid"/>
              <a:miter lim="800000"/>
            </a:ln>
            <a:effectLst/>
          </p:spPr>
        </p:cxnSp>
      </p:grpSp>
    </p:spTree>
    <p:extLst>
      <p:ext uri="{BB962C8B-B14F-4D97-AF65-F5344CB8AC3E}">
        <p14:creationId xmlns:p14="http://schemas.microsoft.com/office/powerpoint/2010/main" val="382244391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1057523"/>
            <a:ext cx="3471299" cy="3264526"/>
          </a:xfrm>
          <a:prstGeom prst="rect">
            <a:avLst/>
          </a:prstGeom>
          <a:noFill/>
          <a:ln>
            <a:noFill/>
          </a:ln>
        </p:spPr>
        <p:txBody>
          <a:bodyPr lIns="91425" tIns="91425" rIns="91425" bIns="91425" anchor="ctr" anchorCtr="0">
            <a:noAutofit/>
          </a:bodyPr>
          <a:lstStyle/>
          <a:p>
            <a:pPr lvl="0" algn="ctr">
              <a:spcBef>
                <a:spcPts val="0"/>
              </a:spcBef>
              <a:buNone/>
            </a:pPr>
            <a:endParaRPr lang="en" sz="1800" dirty="0">
              <a:solidFill>
                <a:srgbClr val="18637B"/>
              </a:solidFill>
              <a:latin typeface="+mn-lt"/>
              <a:ea typeface="Roboto Slab"/>
              <a:cs typeface="Roboto Slab"/>
              <a:sym typeface="Roboto Slab"/>
            </a:endParaRPr>
          </a:p>
        </p:txBody>
      </p:sp>
      <p:sp>
        <p:nvSpPr>
          <p:cNvPr id="5" name="Shape 111">
            <a:extLst>
              <a:ext uri="{FF2B5EF4-FFF2-40B4-BE49-F238E27FC236}">
                <a16:creationId xmlns="" xmlns:a16="http://schemas.microsoft.com/office/drawing/2014/main" id="{B5C6CB1F-825A-4182-941B-2AA0C2B6807C}"/>
              </a:ext>
            </a:extLst>
          </p:cNvPr>
          <p:cNvSpPr txBox="1">
            <a:spLocks/>
          </p:cNvSpPr>
          <p:nvPr/>
        </p:nvSpPr>
        <p:spPr>
          <a:xfrm>
            <a:off x="0" y="500932"/>
            <a:ext cx="3471299" cy="3821117"/>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Roboto Slab"/>
              <a:buNone/>
              <a:defRPr sz="4800" b="1" i="0" u="none" strike="noStrike" cap="none">
                <a:solidFill>
                  <a:srgbClr val="114454"/>
                </a:solidFill>
                <a:latin typeface="Roboto Slab"/>
                <a:ea typeface="Roboto Slab"/>
                <a:cs typeface="Roboto Slab"/>
                <a:sym typeface="Roboto Slab"/>
              </a:defRPr>
            </a:lvl1pPr>
            <a:lvl2pPr lvl="1"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2pPr>
            <a:lvl3pPr lvl="2"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3pPr>
            <a:lvl4pPr lvl="3"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4pPr>
            <a:lvl5pPr lvl="4"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5pPr>
            <a:lvl6pPr lvl="5"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6pPr>
            <a:lvl7pPr lvl="6"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7pPr>
            <a:lvl8pPr lvl="7"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8pPr>
            <a:lvl9pPr lvl="8"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9pPr>
          </a:lstStyle>
          <a:p>
            <a:pPr algn="ctr"/>
            <a:r>
              <a:rPr lang="en-US" sz="2800" dirty="0">
                <a:solidFill>
                  <a:schemeClr val="bg1"/>
                </a:solidFill>
                <a:latin typeface="+mj-lt"/>
              </a:rPr>
              <a:t>PROFILE OF THE RESPONDENTS</a:t>
            </a:r>
          </a:p>
          <a:p>
            <a:pPr algn="ctr"/>
            <a:r>
              <a:rPr lang="en-US" sz="2800" dirty="0">
                <a:solidFill>
                  <a:schemeClr val="bg1"/>
                </a:solidFill>
                <a:latin typeface="+mj-lt"/>
              </a:rPr>
              <a:t>(n=91)</a:t>
            </a:r>
            <a:endParaRPr lang="en" sz="2800" dirty="0">
              <a:solidFill>
                <a:schemeClr val="bg1"/>
              </a:solidFill>
              <a:latin typeface="+mj-lt"/>
            </a:endParaRPr>
          </a:p>
        </p:txBody>
      </p:sp>
      <p:sp>
        <p:nvSpPr>
          <p:cNvPr id="22" name="Subtitle 5">
            <a:extLst>
              <a:ext uri="{FF2B5EF4-FFF2-40B4-BE49-F238E27FC236}">
                <a16:creationId xmlns="" xmlns:a16="http://schemas.microsoft.com/office/drawing/2014/main" id="{6179A6CC-1A6B-42D3-84F8-ED2CFC78B4ED}"/>
              </a:ext>
            </a:extLst>
          </p:cNvPr>
          <p:cNvSpPr txBox="1">
            <a:spLocks/>
          </p:cNvSpPr>
          <p:nvPr/>
        </p:nvSpPr>
        <p:spPr>
          <a:xfrm>
            <a:off x="3805019" y="4322049"/>
            <a:ext cx="4975308" cy="392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smtClean="0">
                <a:solidFill>
                  <a:schemeClr val="accent1">
                    <a:lumMod val="50000"/>
                  </a:schemeClr>
                </a:solidFill>
                <a:latin typeface="+mn-lt"/>
              </a:rPr>
              <a:t>Figure 2. Distribution of respondents by industry</a:t>
            </a:r>
            <a:endParaRPr lang="en-US" dirty="0">
              <a:solidFill>
                <a:schemeClr val="accent1">
                  <a:lumMod val="50000"/>
                </a:schemeClr>
              </a:solidFill>
              <a:latin typeface="+mn-lt"/>
            </a:endParaRPr>
          </a:p>
          <a:p>
            <a:endParaRPr lang="en-US" dirty="0">
              <a:latin typeface="+mn-lt"/>
            </a:endParaRPr>
          </a:p>
        </p:txBody>
      </p:sp>
      <p:graphicFrame>
        <p:nvGraphicFramePr>
          <p:cNvPr id="28" name="Chart 27"/>
          <p:cNvGraphicFramePr>
            <a:graphicFrameLocks/>
          </p:cNvGraphicFramePr>
          <p:nvPr>
            <p:extLst>
              <p:ext uri="{D42A27DB-BD31-4B8C-83A1-F6EECF244321}">
                <p14:modId xmlns:p14="http://schemas.microsoft.com/office/powerpoint/2010/main" val="2269931261"/>
              </p:ext>
            </p:extLst>
          </p:nvPr>
        </p:nvGraphicFramePr>
        <p:xfrm>
          <a:off x="3719294" y="-289059"/>
          <a:ext cx="5295901" cy="4657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77697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5" name="Shape 111">
            <a:extLst>
              <a:ext uri="{FF2B5EF4-FFF2-40B4-BE49-F238E27FC236}">
                <a16:creationId xmlns="" xmlns:a16="http://schemas.microsoft.com/office/drawing/2014/main" id="{B5C6CB1F-825A-4182-941B-2AA0C2B6807C}"/>
              </a:ext>
            </a:extLst>
          </p:cNvPr>
          <p:cNvSpPr txBox="1">
            <a:spLocks/>
          </p:cNvSpPr>
          <p:nvPr/>
        </p:nvSpPr>
        <p:spPr>
          <a:xfrm>
            <a:off x="21264" y="424732"/>
            <a:ext cx="3471299" cy="377686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Roboto Slab"/>
              <a:buNone/>
              <a:defRPr sz="4800" b="1" i="0" u="none" strike="noStrike" cap="none">
                <a:solidFill>
                  <a:srgbClr val="114454"/>
                </a:solidFill>
                <a:latin typeface="Roboto Slab"/>
                <a:ea typeface="Roboto Slab"/>
                <a:cs typeface="Roboto Slab"/>
                <a:sym typeface="Roboto Slab"/>
              </a:defRPr>
            </a:lvl1pPr>
            <a:lvl2pPr lvl="1"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2pPr>
            <a:lvl3pPr lvl="2"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3pPr>
            <a:lvl4pPr lvl="3"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4pPr>
            <a:lvl5pPr lvl="4"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5pPr>
            <a:lvl6pPr lvl="5"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6pPr>
            <a:lvl7pPr lvl="6"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7pPr>
            <a:lvl8pPr lvl="7"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8pPr>
            <a:lvl9pPr lvl="8"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9pPr>
          </a:lstStyle>
          <a:p>
            <a:pPr algn="ctr"/>
            <a:r>
              <a:rPr lang="en-US" sz="2800" dirty="0" smtClean="0">
                <a:solidFill>
                  <a:schemeClr val="bg1"/>
                </a:solidFill>
                <a:latin typeface="+mj-lt"/>
              </a:rPr>
              <a:t>KNOWLEDGE, AWARENESS, AND USAGE</a:t>
            </a:r>
            <a:endParaRPr lang="en" sz="2800" dirty="0">
              <a:solidFill>
                <a:schemeClr val="bg1"/>
              </a:solidFill>
              <a:latin typeface="+mj-lt"/>
            </a:endParaRPr>
          </a:p>
        </p:txBody>
      </p:sp>
      <p:sp>
        <p:nvSpPr>
          <p:cNvPr id="22" name="Subtitle 5">
            <a:extLst>
              <a:ext uri="{FF2B5EF4-FFF2-40B4-BE49-F238E27FC236}">
                <a16:creationId xmlns="" xmlns:a16="http://schemas.microsoft.com/office/drawing/2014/main" id="{6179A6CC-1A6B-42D3-84F8-ED2CFC78B4ED}"/>
              </a:ext>
            </a:extLst>
          </p:cNvPr>
          <p:cNvSpPr txBox="1">
            <a:spLocks/>
          </p:cNvSpPr>
          <p:nvPr/>
        </p:nvSpPr>
        <p:spPr>
          <a:xfrm>
            <a:off x="3585943" y="532914"/>
            <a:ext cx="6125127" cy="392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1">
                    <a:lumMod val="50000"/>
                  </a:schemeClr>
                </a:solidFill>
                <a:latin typeface="+mn-lt"/>
              </a:rPr>
              <a:t>Table </a:t>
            </a:r>
            <a:r>
              <a:rPr lang="en-US" dirty="0">
                <a:solidFill>
                  <a:schemeClr val="accent1">
                    <a:lumMod val="50000"/>
                  </a:schemeClr>
                </a:solidFill>
                <a:latin typeface="+mn-lt"/>
              </a:rPr>
              <a:t>1</a:t>
            </a:r>
            <a:r>
              <a:rPr lang="en-US" dirty="0" smtClean="0">
                <a:solidFill>
                  <a:schemeClr val="accent1">
                    <a:lumMod val="50000"/>
                  </a:schemeClr>
                </a:solidFill>
                <a:latin typeface="+mn-lt"/>
              </a:rPr>
              <a:t>. </a:t>
            </a:r>
            <a:r>
              <a:rPr lang="en-US" dirty="0">
                <a:solidFill>
                  <a:schemeClr val="accent1">
                    <a:lumMod val="50000"/>
                  </a:schemeClr>
                </a:solidFill>
                <a:latin typeface="+mn-lt"/>
              </a:rPr>
              <a:t>Employers’ awareness and usage of </a:t>
            </a:r>
            <a:r>
              <a:rPr lang="en-US" dirty="0" smtClean="0">
                <a:solidFill>
                  <a:schemeClr val="accent1">
                    <a:lumMod val="50000"/>
                  </a:schemeClr>
                </a:solidFill>
                <a:latin typeface="+mn-lt"/>
              </a:rPr>
              <a:t>OLP</a:t>
            </a:r>
            <a:endParaRPr lang="en-US" dirty="0">
              <a:solidFill>
                <a:schemeClr val="accent1">
                  <a:lumMod val="50000"/>
                </a:schemeClr>
              </a:solidFill>
              <a:latin typeface="+mn-lt"/>
            </a:endParaRPr>
          </a:p>
          <a:p>
            <a:endParaRPr lang="en-US" dirty="0">
              <a:latin typeface="+mn-lt"/>
            </a:endParaRPr>
          </a:p>
        </p:txBody>
      </p:sp>
      <p:sp>
        <p:nvSpPr>
          <p:cNvPr id="12" name="TextBox 11">
            <a:extLst>
              <a:ext uri="{FF2B5EF4-FFF2-40B4-BE49-F238E27FC236}">
                <a16:creationId xmlns="" xmlns:a16="http://schemas.microsoft.com/office/drawing/2014/main" id="{0F15187D-B836-4035-96F9-62DE4B8351A8}"/>
              </a:ext>
            </a:extLst>
          </p:cNvPr>
          <p:cNvSpPr txBox="1"/>
          <p:nvPr/>
        </p:nvSpPr>
        <p:spPr>
          <a:xfrm>
            <a:off x="3492563" y="4639743"/>
            <a:ext cx="6506990" cy="276999"/>
          </a:xfrm>
          <a:prstGeom prst="rect">
            <a:avLst/>
          </a:prstGeom>
          <a:noFill/>
        </p:spPr>
        <p:txBody>
          <a:bodyPr wrap="square" rtlCol="0">
            <a:spAutoFit/>
          </a:bodyPr>
          <a:lstStyle/>
          <a:p>
            <a:r>
              <a:rPr lang="en-US" sz="1200" kern="1200" dirty="0">
                <a:solidFill>
                  <a:prstClr val="black"/>
                </a:solidFill>
                <a:latin typeface="+mn-lt"/>
                <a:ea typeface="+mn-ea"/>
                <a:cs typeface="+mn-cs"/>
              </a:rPr>
              <a:t>Note: * Multiple Responses</a:t>
            </a:r>
          </a:p>
        </p:txBody>
      </p:sp>
      <p:graphicFrame>
        <p:nvGraphicFramePr>
          <p:cNvPr id="2" name="Table 1">
            <a:extLst>
              <a:ext uri="{FF2B5EF4-FFF2-40B4-BE49-F238E27FC236}">
                <a16:creationId xmlns="" xmlns:a16="http://schemas.microsoft.com/office/drawing/2014/main" id="{BCC2BC3E-AB81-4C84-928D-0F77BFC00550}"/>
              </a:ext>
            </a:extLst>
          </p:cNvPr>
          <p:cNvGraphicFramePr>
            <a:graphicFrameLocks noGrp="1"/>
          </p:cNvGraphicFramePr>
          <p:nvPr>
            <p:extLst>
              <p:ext uri="{D42A27DB-BD31-4B8C-83A1-F6EECF244321}">
                <p14:modId xmlns:p14="http://schemas.microsoft.com/office/powerpoint/2010/main" val="159909839"/>
              </p:ext>
            </p:extLst>
          </p:nvPr>
        </p:nvGraphicFramePr>
        <p:xfrm>
          <a:off x="3585944" y="899491"/>
          <a:ext cx="5429694" cy="3779520"/>
        </p:xfrm>
        <a:graphic>
          <a:graphicData uri="http://schemas.openxmlformats.org/drawingml/2006/table">
            <a:tbl>
              <a:tblPr firstRow="1" bandRow="1">
                <a:tableStyleId>{6E25E649-3F16-4E02-A733-19D2CDBF48F0}</a:tableStyleId>
              </a:tblPr>
              <a:tblGrid>
                <a:gridCol w="1809898">
                  <a:extLst>
                    <a:ext uri="{9D8B030D-6E8A-4147-A177-3AD203B41FA5}">
                      <a16:colId xmlns="" xmlns:a16="http://schemas.microsoft.com/office/drawing/2014/main" val="3234081848"/>
                    </a:ext>
                  </a:extLst>
                </a:gridCol>
                <a:gridCol w="1809898">
                  <a:extLst>
                    <a:ext uri="{9D8B030D-6E8A-4147-A177-3AD203B41FA5}">
                      <a16:colId xmlns="" xmlns:a16="http://schemas.microsoft.com/office/drawing/2014/main" val="1166692462"/>
                    </a:ext>
                  </a:extLst>
                </a:gridCol>
                <a:gridCol w="1809898">
                  <a:extLst>
                    <a:ext uri="{9D8B030D-6E8A-4147-A177-3AD203B41FA5}">
                      <a16:colId xmlns="" xmlns:a16="http://schemas.microsoft.com/office/drawing/2014/main" val="3180285077"/>
                    </a:ext>
                  </a:extLst>
                </a:gridCol>
              </a:tblGrid>
              <a:tr h="295519">
                <a:tc rowSpan="2">
                  <a:txBody>
                    <a:bodyPr/>
                    <a:lstStyle/>
                    <a:p>
                      <a:pPr algn="ctr"/>
                      <a:r>
                        <a:rPr lang="en-US" dirty="0"/>
                        <a:t>ONLINE LEARNING PLATFORMS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dirty="0"/>
                        <a:t>AWARENESS*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dirty="0"/>
                        <a:t>USAGE*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extLst>
                  <a:ext uri="{0D108BD9-81ED-4DB2-BD59-A6C34878D82A}">
                    <a16:rowId xmlns="" xmlns:a16="http://schemas.microsoft.com/office/drawing/2014/main" val="3466715764"/>
                  </a:ext>
                </a:extLst>
              </a:tr>
              <a:tr h="295519">
                <a:tc vMerge="1">
                  <a:txBody>
                    <a:bodyPr/>
                    <a:lstStyle/>
                    <a:p>
                      <a:endParaRPr lang="en-US" dirty="0"/>
                    </a:p>
                  </a:txBody>
                  <a:tcPr/>
                </a:tc>
                <a:tc gridSpan="2">
                  <a:txBody>
                    <a:bodyPr/>
                    <a:lstStyle/>
                    <a:p>
                      <a:pPr algn="ctr"/>
                      <a:r>
                        <a:rPr lang="en-US" i="1" dirty="0">
                          <a:solidFill>
                            <a:schemeClr val="bg1"/>
                          </a:solidFill>
                        </a:rPr>
                        <a:t>in percent, n=91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tc hMerge="1">
                  <a:txBody>
                    <a:bodyPr/>
                    <a:lstStyle/>
                    <a:p>
                      <a:endParaRPr lang="en-US" dirty="0"/>
                    </a:p>
                  </a:txBody>
                  <a:tcPr/>
                </a:tc>
                <a:extLst>
                  <a:ext uri="{0D108BD9-81ED-4DB2-BD59-A6C34878D82A}">
                    <a16:rowId xmlns="" xmlns:a16="http://schemas.microsoft.com/office/drawing/2014/main" val="3528498206"/>
                  </a:ext>
                </a:extLst>
              </a:tr>
              <a:tr h="295519">
                <a:tc>
                  <a:txBody>
                    <a:bodyPr/>
                    <a:lstStyle/>
                    <a:p>
                      <a:pPr algn="ctr"/>
                      <a:r>
                        <a:rPr lang="en-US" b="1" dirty="0">
                          <a:solidFill>
                            <a:schemeClr val="bg1"/>
                          </a:solidFill>
                        </a:rPr>
                        <a:t>UPOU Model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24.5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740284419"/>
                  </a:ext>
                </a:extLst>
              </a:tr>
              <a:tr h="295519">
                <a:tc>
                  <a:txBody>
                    <a:bodyPr/>
                    <a:lstStyle/>
                    <a:p>
                      <a:pPr algn="ctr"/>
                      <a:r>
                        <a:rPr lang="en-US" b="1" dirty="0">
                          <a:solidFill>
                            <a:schemeClr val="bg1"/>
                          </a:solidFill>
                        </a:rPr>
                        <a:t>Coursera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13.8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109567827"/>
                  </a:ext>
                </a:extLst>
              </a:tr>
              <a:tr h="295519">
                <a:tc>
                  <a:txBody>
                    <a:bodyPr/>
                    <a:lstStyle/>
                    <a:p>
                      <a:pPr algn="ctr"/>
                      <a:r>
                        <a:rPr lang="en-US" b="1" dirty="0">
                          <a:solidFill>
                            <a:schemeClr val="bg1"/>
                          </a:solidFill>
                        </a:rPr>
                        <a:t>edX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6.4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15.4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367399070"/>
                  </a:ext>
                </a:extLst>
              </a:tr>
              <a:tr h="295519">
                <a:tc>
                  <a:txBody>
                    <a:bodyPr/>
                    <a:lstStyle/>
                    <a:p>
                      <a:pPr algn="ctr"/>
                      <a:r>
                        <a:rPr lang="en-US" b="1" dirty="0">
                          <a:solidFill>
                            <a:schemeClr val="bg1"/>
                          </a:solidFill>
                        </a:rPr>
                        <a:t>Udacity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323985415"/>
                  </a:ext>
                </a:extLst>
              </a:tr>
              <a:tr h="295519">
                <a:tc>
                  <a:txBody>
                    <a:bodyPr/>
                    <a:lstStyle/>
                    <a:p>
                      <a:pPr algn="ctr"/>
                      <a:r>
                        <a:rPr lang="en-US" b="1" dirty="0">
                          <a:solidFill>
                            <a:schemeClr val="bg1"/>
                          </a:solidFill>
                        </a:rPr>
                        <a:t>Udemy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13.8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23.1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232233105"/>
                  </a:ext>
                </a:extLst>
              </a:tr>
              <a:tr h="295519">
                <a:tc>
                  <a:txBody>
                    <a:bodyPr/>
                    <a:lstStyle/>
                    <a:p>
                      <a:pPr algn="ctr"/>
                      <a:r>
                        <a:rPr lang="en-US" b="1" dirty="0" err="1">
                          <a:solidFill>
                            <a:schemeClr val="bg1"/>
                          </a:solidFill>
                        </a:rPr>
                        <a:t>NovoEd</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181021509"/>
                  </a:ext>
                </a:extLst>
              </a:tr>
              <a:tr h="295519">
                <a:tc>
                  <a:txBody>
                    <a:bodyPr/>
                    <a:lstStyle/>
                    <a:p>
                      <a:pPr algn="ctr"/>
                      <a:r>
                        <a:rPr lang="en-US" b="1" dirty="0">
                          <a:solidFill>
                            <a:schemeClr val="bg1"/>
                          </a:solidFill>
                        </a:rPr>
                        <a:t>Future Learn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580221560"/>
                  </a:ext>
                </a:extLst>
              </a:tr>
              <a:tr h="295519">
                <a:tc>
                  <a:txBody>
                    <a:bodyPr/>
                    <a:lstStyle/>
                    <a:p>
                      <a:pPr algn="ctr"/>
                      <a:r>
                        <a:rPr lang="en-US" b="1" dirty="0" err="1">
                          <a:solidFill>
                            <a:schemeClr val="bg1"/>
                          </a:solidFill>
                        </a:rPr>
                        <a:t>OpenUpEd</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23.4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15.4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818458574"/>
                  </a:ext>
                </a:extLst>
              </a:tr>
              <a:tr h="295519">
                <a:tc>
                  <a:txBody>
                    <a:bodyPr/>
                    <a:lstStyle/>
                    <a:p>
                      <a:pPr algn="ctr"/>
                      <a:r>
                        <a:rPr lang="en-US" b="1" dirty="0" err="1">
                          <a:solidFill>
                            <a:schemeClr val="bg1"/>
                          </a:solidFill>
                        </a:rPr>
                        <a:t>Iversity</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3.8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3671522851"/>
                  </a:ext>
                </a:extLst>
              </a:tr>
              <a:tr h="295519">
                <a:tc>
                  <a:txBody>
                    <a:bodyPr/>
                    <a:lstStyle/>
                    <a:p>
                      <a:pPr algn="ctr"/>
                      <a:r>
                        <a:rPr lang="en-US" b="1" dirty="0">
                          <a:solidFill>
                            <a:schemeClr val="bg1"/>
                          </a:solidFill>
                        </a:rPr>
                        <a:t>Open2Study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8.5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13.8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2204085304"/>
                  </a:ext>
                </a:extLst>
              </a:tr>
            </a:tbl>
          </a:graphicData>
        </a:graphic>
      </p:graphicFrame>
      <p:graphicFrame>
        <p:nvGraphicFramePr>
          <p:cNvPr id="4" name="Table 3"/>
          <p:cNvGraphicFramePr>
            <a:graphicFrameLocks noGrp="1"/>
          </p:cNvGraphicFramePr>
          <p:nvPr/>
        </p:nvGraphicFramePr>
        <p:xfrm>
          <a:off x="9439275" y="3324225"/>
          <a:ext cx="208280" cy="304800"/>
        </p:xfrm>
        <a:graphic>
          <a:graphicData uri="http://schemas.openxmlformats.org/drawingml/2006/table">
            <a:tbl>
              <a:tblPr/>
              <a:tblGrid>
                <a:gridCol w="208280"/>
              </a:tblGrid>
              <a:tr h="0">
                <a:tc>
                  <a:txBody>
                    <a:bodyPr/>
                    <a:lstStyle/>
                    <a:p>
                      <a:endParaRPr lang="en-PH"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343443009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500932"/>
            <a:ext cx="3471299" cy="3821117"/>
          </a:xfrm>
          <a:prstGeom prst="rect">
            <a:avLst/>
          </a:prstGeom>
          <a:noFill/>
          <a:ln>
            <a:noFill/>
          </a:ln>
        </p:spPr>
        <p:txBody>
          <a:bodyPr lIns="91425" tIns="91425" rIns="91425" bIns="91425" anchor="ctr" anchorCtr="0">
            <a:noAutofit/>
          </a:bodyPr>
          <a:lstStyle/>
          <a:p>
            <a:pPr lvl="0" algn="ctr">
              <a:spcBef>
                <a:spcPts val="0"/>
              </a:spcBef>
              <a:buNone/>
            </a:pPr>
            <a:endParaRPr lang="en" sz="1800" dirty="0">
              <a:solidFill>
                <a:srgbClr val="18637B"/>
              </a:solidFill>
              <a:latin typeface="+mn-lt"/>
              <a:ea typeface="Roboto Slab"/>
              <a:cs typeface="Roboto Slab"/>
              <a:sym typeface="Roboto Slab"/>
            </a:endParaRPr>
          </a:p>
        </p:txBody>
      </p:sp>
      <p:sp>
        <p:nvSpPr>
          <p:cNvPr id="5" name="Shape 111">
            <a:extLst>
              <a:ext uri="{FF2B5EF4-FFF2-40B4-BE49-F238E27FC236}">
                <a16:creationId xmlns="" xmlns:a16="http://schemas.microsoft.com/office/drawing/2014/main" id="{B5C6CB1F-825A-4182-941B-2AA0C2B6807C}"/>
              </a:ext>
            </a:extLst>
          </p:cNvPr>
          <p:cNvSpPr txBox="1">
            <a:spLocks/>
          </p:cNvSpPr>
          <p:nvPr/>
        </p:nvSpPr>
        <p:spPr>
          <a:xfrm>
            <a:off x="-1" y="1832867"/>
            <a:ext cx="3471299" cy="99391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Roboto Slab"/>
              <a:buNone/>
              <a:defRPr sz="4800" b="1" i="0" u="none" strike="noStrike" cap="none">
                <a:solidFill>
                  <a:srgbClr val="114454"/>
                </a:solidFill>
                <a:latin typeface="Roboto Slab"/>
                <a:ea typeface="Roboto Slab"/>
                <a:cs typeface="Roboto Slab"/>
                <a:sym typeface="Roboto Slab"/>
              </a:defRPr>
            </a:lvl1pPr>
            <a:lvl2pPr lvl="1"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2pPr>
            <a:lvl3pPr lvl="2"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3pPr>
            <a:lvl4pPr lvl="3"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4pPr>
            <a:lvl5pPr lvl="4"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5pPr>
            <a:lvl6pPr lvl="5"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6pPr>
            <a:lvl7pPr lvl="6"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7pPr>
            <a:lvl8pPr lvl="7"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8pPr>
            <a:lvl9pPr lvl="8"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9pPr>
          </a:lstStyle>
          <a:p>
            <a:pPr algn="ctr"/>
            <a:r>
              <a:rPr lang="en-US" sz="2800" dirty="0">
                <a:solidFill>
                  <a:schemeClr val="bg1"/>
                </a:solidFill>
                <a:latin typeface="+mj-lt"/>
              </a:rPr>
              <a:t>EMPLOYER’S ATTITUDE</a:t>
            </a:r>
            <a:endParaRPr lang="en" sz="2800" dirty="0">
              <a:solidFill>
                <a:schemeClr val="bg1"/>
              </a:solidFill>
              <a:latin typeface="+mj-lt"/>
            </a:endParaRPr>
          </a:p>
        </p:txBody>
      </p:sp>
      <p:pic>
        <p:nvPicPr>
          <p:cNvPr id="6" name="Picture Placeholder 13">
            <a:extLst>
              <a:ext uri="{FF2B5EF4-FFF2-40B4-BE49-F238E27FC236}">
                <a16:creationId xmlns="" xmlns:a16="http://schemas.microsoft.com/office/drawing/2014/main" id="{4C907354-9AE0-4EFC-AA95-E92100357026}"/>
              </a:ext>
            </a:extLst>
          </p:cNvPr>
          <p:cNvPicPr>
            <a:picLocks noChangeAspect="1"/>
          </p:cNvPicPr>
          <p:nvPr/>
        </p:nvPicPr>
        <p:blipFill>
          <a:blip r:embed="rId3"/>
          <a:srcRect l="689" r="689"/>
          <a:stretch>
            <a:fillRect/>
          </a:stretch>
        </p:blipFill>
        <p:spPr>
          <a:xfrm>
            <a:off x="3616333" y="500932"/>
            <a:ext cx="5379234" cy="3658451"/>
          </a:xfrm>
          <a:prstGeom prst="rect">
            <a:avLst/>
          </a:prstGeom>
        </p:spPr>
      </p:pic>
      <p:sp>
        <p:nvSpPr>
          <p:cNvPr id="8" name="Subtitle 5">
            <a:extLst>
              <a:ext uri="{FF2B5EF4-FFF2-40B4-BE49-F238E27FC236}">
                <a16:creationId xmlns="" xmlns:a16="http://schemas.microsoft.com/office/drawing/2014/main" id="{7CD2319E-E6F5-4F2B-A4A4-F8C07DFB9B93}"/>
              </a:ext>
            </a:extLst>
          </p:cNvPr>
          <p:cNvSpPr txBox="1">
            <a:spLocks/>
          </p:cNvSpPr>
          <p:nvPr/>
        </p:nvSpPr>
        <p:spPr>
          <a:xfrm>
            <a:off x="3585944" y="4241027"/>
            <a:ext cx="4975308" cy="392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1">
                    <a:lumMod val="50000"/>
                  </a:schemeClr>
                </a:solidFill>
                <a:latin typeface="+mn-lt"/>
              </a:rPr>
              <a:t>Figure </a:t>
            </a:r>
            <a:r>
              <a:rPr lang="en-US" dirty="0" smtClean="0">
                <a:solidFill>
                  <a:schemeClr val="accent1">
                    <a:lumMod val="50000"/>
                  </a:schemeClr>
                </a:solidFill>
                <a:latin typeface="+mn-lt"/>
              </a:rPr>
              <a:t>3. </a:t>
            </a:r>
            <a:r>
              <a:rPr lang="en-US" dirty="0">
                <a:solidFill>
                  <a:schemeClr val="accent1">
                    <a:lumMod val="50000"/>
                  </a:schemeClr>
                </a:solidFill>
                <a:latin typeface="+mn-lt"/>
              </a:rPr>
              <a:t>Attitude of respondents towards </a:t>
            </a:r>
            <a:r>
              <a:rPr lang="en-US" dirty="0" smtClean="0">
                <a:solidFill>
                  <a:schemeClr val="accent1">
                    <a:lumMod val="50000"/>
                  </a:schemeClr>
                </a:solidFill>
                <a:latin typeface="+mn-lt"/>
              </a:rPr>
              <a:t>ODL</a:t>
            </a:r>
            <a:endParaRPr lang="en-US" dirty="0">
              <a:solidFill>
                <a:schemeClr val="accent1">
                  <a:lumMod val="50000"/>
                </a:schemeClr>
              </a:solidFill>
              <a:latin typeface="+mn-lt"/>
            </a:endParaRPr>
          </a:p>
          <a:p>
            <a:endParaRPr lang="en-US" dirty="0">
              <a:latin typeface="+mn-lt"/>
            </a:endParaRPr>
          </a:p>
        </p:txBody>
      </p:sp>
      <p:sp>
        <p:nvSpPr>
          <p:cNvPr id="2" name="Rectangle 1">
            <a:extLst>
              <a:ext uri="{FF2B5EF4-FFF2-40B4-BE49-F238E27FC236}">
                <a16:creationId xmlns="" xmlns:a16="http://schemas.microsoft.com/office/drawing/2014/main" id="{0F5C2155-78AB-4D33-9819-0BE4479934DE}"/>
              </a:ext>
            </a:extLst>
          </p:cNvPr>
          <p:cNvSpPr/>
          <p:nvPr/>
        </p:nvSpPr>
        <p:spPr>
          <a:xfrm>
            <a:off x="6719777" y="723014"/>
            <a:ext cx="680483" cy="102072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EBB2295E-8590-49D9-BF5B-6C57B81A64E2}"/>
              </a:ext>
            </a:extLst>
          </p:cNvPr>
          <p:cNvSpPr/>
          <p:nvPr/>
        </p:nvSpPr>
        <p:spPr>
          <a:xfrm>
            <a:off x="6829646" y="2515629"/>
            <a:ext cx="680483" cy="102072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A7CDA62D-28BA-4EE0-B31D-24B5E591D4EE}"/>
              </a:ext>
            </a:extLst>
          </p:cNvPr>
          <p:cNvSpPr/>
          <p:nvPr/>
        </p:nvSpPr>
        <p:spPr>
          <a:xfrm>
            <a:off x="6879262" y="1924499"/>
            <a:ext cx="1513368" cy="42529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1370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1057523"/>
            <a:ext cx="3471299" cy="3264526"/>
          </a:xfrm>
          <a:prstGeom prst="rect">
            <a:avLst/>
          </a:prstGeom>
          <a:noFill/>
          <a:ln>
            <a:noFill/>
          </a:ln>
        </p:spPr>
        <p:txBody>
          <a:bodyPr lIns="91425" tIns="91425" rIns="91425" bIns="91425" anchor="ctr" anchorCtr="0">
            <a:noAutofit/>
          </a:bodyPr>
          <a:lstStyle/>
          <a:p>
            <a:pPr marL="285750" lvl="0" indent="-285750">
              <a:spcBef>
                <a:spcPts val="600"/>
              </a:spcBef>
              <a:buFont typeface="Wingdings" pitchFamily="2" charset="2"/>
              <a:buChar char="Ø"/>
            </a:pPr>
            <a:r>
              <a:rPr lang="en-US" sz="1800" b="1" dirty="0" smtClean="0">
                <a:solidFill>
                  <a:schemeClr val="bg1"/>
                </a:solidFill>
                <a:ea typeface="Nixie One"/>
                <a:cs typeface="Nixie One"/>
                <a:sym typeface="Nixie One"/>
              </a:rPr>
              <a:t>Importance of Applicant’s Attributes, Skills, and Competencies</a:t>
            </a:r>
          </a:p>
          <a:p>
            <a:pPr marL="285750" lvl="0" indent="-285750">
              <a:spcBef>
                <a:spcPts val="600"/>
              </a:spcBef>
              <a:buFont typeface="Wingdings" pitchFamily="2" charset="2"/>
              <a:buChar char="Ø"/>
            </a:pPr>
            <a:endParaRPr lang="en-US" sz="1800" b="1" dirty="0">
              <a:solidFill>
                <a:schemeClr val="bg1"/>
              </a:solidFill>
              <a:ea typeface="Nixie One"/>
              <a:cs typeface="Nixie One"/>
              <a:sym typeface="Nixie One"/>
            </a:endParaRPr>
          </a:p>
          <a:p>
            <a:pPr marL="285750" lvl="0" indent="-285750">
              <a:spcBef>
                <a:spcPts val="600"/>
              </a:spcBef>
              <a:buFont typeface="Wingdings" pitchFamily="2" charset="2"/>
              <a:buChar char="Ø"/>
            </a:pPr>
            <a:r>
              <a:rPr lang="en-US" sz="1800" b="1" dirty="0" smtClean="0">
                <a:solidFill>
                  <a:schemeClr val="bg1"/>
                </a:solidFill>
                <a:ea typeface="Nixie One"/>
                <a:cs typeface="Nixie One"/>
                <a:sym typeface="Nixie One"/>
              </a:rPr>
              <a:t>Current employment of ODL graduates</a:t>
            </a:r>
            <a:endParaRPr lang="en-US" sz="1800" b="1" dirty="0">
              <a:solidFill>
                <a:schemeClr val="bg1"/>
              </a:solidFill>
              <a:ea typeface="Nixie One"/>
              <a:cs typeface="Nixie One"/>
              <a:sym typeface="Nixie One"/>
            </a:endParaRPr>
          </a:p>
        </p:txBody>
      </p:sp>
      <p:sp>
        <p:nvSpPr>
          <p:cNvPr id="5" name="Shape 111">
            <a:extLst>
              <a:ext uri="{FF2B5EF4-FFF2-40B4-BE49-F238E27FC236}">
                <a16:creationId xmlns="" xmlns:a16="http://schemas.microsoft.com/office/drawing/2014/main" id="{B5C6CB1F-825A-4182-941B-2AA0C2B6807C}"/>
              </a:ext>
            </a:extLst>
          </p:cNvPr>
          <p:cNvSpPr txBox="1">
            <a:spLocks/>
          </p:cNvSpPr>
          <p:nvPr/>
        </p:nvSpPr>
        <p:spPr>
          <a:xfrm>
            <a:off x="0" y="500932"/>
            <a:ext cx="3471299" cy="99391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Roboto Slab"/>
              <a:buNone/>
              <a:defRPr sz="4800" b="1" i="0" u="none" strike="noStrike" cap="none">
                <a:solidFill>
                  <a:srgbClr val="114454"/>
                </a:solidFill>
                <a:latin typeface="Roboto Slab"/>
                <a:ea typeface="Roboto Slab"/>
                <a:cs typeface="Roboto Slab"/>
                <a:sym typeface="Roboto Slab"/>
              </a:defRPr>
            </a:lvl1pPr>
            <a:lvl2pPr lvl="1"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2pPr>
            <a:lvl3pPr lvl="2"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3pPr>
            <a:lvl4pPr lvl="3"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4pPr>
            <a:lvl5pPr lvl="4"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5pPr>
            <a:lvl6pPr lvl="5"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6pPr>
            <a:lvl7pPr lvl="6"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7pPr>
            <a:lvl8pPr lvl="7"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8pPr>
            <a:lvl9pPr lvl="8" rtl="0">
              <a:spcBef>
                <a:spcPts val="0"/>
              </a:spcBef>
              <a:buClr>
                <a:srgbClr val="114454"/>
              </a:buClr>
              <a:buSzPct val="100000"/>
              <a:buFont typeface="Roboto Slab"/>
              <a:buNone/>
              <a:defRPr sz="4800" b="1">
                <a:solidFill>
                  <a:srgbClr val="114454"/>
                </a:solidFill>
                <a:latin typeface="Roboto Slab"/>
                <a:ea typeface="Roboto Slab"/>
                <a:cs typeface="Roboto Slab"/>
                <a:sym typeface="Roboto Slab"/>
              </a:defRPr>
            </a:lvl9pPr>
          </a:lstStyle>
          <a:p>
            <a:pPr algn="ctr"/>
            <a:r>
              <a:rPr lang="en-US" sz="2800" dirty="0">
                <a:solidFill>
                  <a:schemeClr val="bg1"/>
                </a:solidFill>
                <a:latin typeface="+mj-lt"/>
              </a:rPr>
              <a:t>EMPLOYER’S PRACTICE</a:t>
            </a:r>
            <a:endParaRPr lang="en" sz="2800" dirty="0">
              <a:solidFill>
                <a:schemeClr val="bg1"/>
              </a:solidFill>
              <a:latin typeface="+mj-lt"/>
            </a:endParaRPr>
          </a:p>
        </p:txBody>
      </p:sp>
      <p:graphicFrame>
        <p:nvGraphicFramePr>
          <p:cNvPr id="2" name="Table 1">
            <a:extLst>
              <a:ext uri="{FF2B5EF4-FFF2-40B4-BE49-F238E27FC236}">
                <a16:creationId xmlns="" xmlns:a16="http://schemas.microsoft.com/office/drawing/2014/main" id="{C0FC84CF-5AE2-4397-B55F-9CBEC680D81A}"/>
              </a:ext>
            </a:extLst>
          </p:cNvPr>
          <p:cNvGraphicFramePr>
            <a:graphicFrameLocks noGrp="1"/>
          </p:cNvGraphicFramePr>
          <p:nvPr>
            <p:extLst>
              <p:ext uri="{D42A27DB-BD31-4B8C-83A1-F6EECF244321}">
                <p14:modId xmlns:p14="http://schemas.microsoft.com/office/powerpoint/2010/main" val="179836131"/>
              </p:ext>
            </p:extLst>
          </p:nvPr>
        </p:nvGraphicFramePr>
        <p:xfrm>
          <a:off x="3656828" y="1711099"/>
          <a:ext cx="5214239" cy="1880680"/>
        </p:xfrm>
        <a:graphic>
          <a:graphicData uri="http://schemas.openxmlformats.org/drawingml/2006/table">
            <a:tbl>
              <a:tblPr firstRow="1" firstCol="1" bandRow="1">
                <a:tableStyleId>{5C22544A-7EE6-4342-B048-85BDC9FD1C3A}</a:tableStyleId>
              </a:tblPr>
              <a:tblGrid>
                <a:gridCol w="3567320">
                  <a:extLst>
                    <a:ext uri="{9D8B030D-6E8A-4147-A177-3AD203B41FA5}">
                      <a16:colId xmlns="" xmlns:a16="http://schemas.microsoft.com/office/drawing/2014/main" val="3867449494"/>
                    </a:ext>
                  </a:extLst>
                </a:gridCol>
                <a:gridCol w="1646919">
                  <a:extLst>
                    <a:ext uri="{9D8B030D-6E8A-4147-A177-3AD203B41FA5}">
                      <a16:colId xmlns="" xmlns:a16="http://schemas.microsoft.com/office/drawing/2014/main" val="3981618615"/>
                    </a:ext>
                  </a:extLst>
                </a:gridCol>
              </a:tblGrid>
              <a:tr h="196692">
                <a:tc>
                  <a:txBody>
                    <a:bodyPr/>
                    <a:lstStyle/>
                    <a:p>
                      <a:pPr marL="0" marR="0" algn="ctr">
                        <a:lnSpc>
                          <a:spcPct val="150000"/>
                        </a:lnSpc>
                        <a:spcBef>
                          <a:spcPts val="0"/>
                        </a:spcBef>
                        <a:spcAft>
                          <a:spcPts val="0"/>
                        </a:spcAft>
                      </a:pPr>
                      <a:r>
                        <a:rPr lang="en-US" sz="1400" dirty="0">
                          <a:effectLst/>
                          <a:latin typeface="+mn-lt"/>
                        </a:rPr>
                        <a:t>DESCRIPTION</a:t>
                      </a:r>
                      <a:endParaRPr lang="en-US" sz="1400" dirty="0">
                        <a:effectLst/>
                        <a:latin typeface="+mn-lt"/>
                        <a:ea typeface="Calibri" panose="020F0502020204030204" pitchFamily="34" charset="0"/>
                        <a:cs typeface="Times New Roman" panose="02020603050405020304" pitchFamily="18" charset="0"/>
                      </a:endParaRPr>
                    </a:p>
                  </a:txBody>
                  <a:tcPr marL="50999" marR="50999" marT="0" marB="0" anchor="ctr">
                    <a:solidFill>
                      <a:schemeClr val="accent4">
                        <a:lumMod val="50000"/>
                      </a:schemeClr>
                    </a:solidFill>
                  </a:tcPr>
                </a:tc>
                <a:tc>
                  <a:txBody>
                    <a:bodyPr/>
                    <a:lstStyle/>
                    <a:p>
                      <a:pPr marL="0" marR="0" algn="ctr">
                        <a:lnSpc>
                          <a:spcPct val="150000"/>
                        </a:lnSpc>
                        <a:spcBef>
                          <a:spcPts val="0"/>
                        </a:spcBef>
                        <a:spcAft>
                          <a:spcPts val="0"/>
                        </a:spcAft>
                      </a:pPr>
                      <a:r>
                        <a:rPr lang="en-US" sz="1400" dirty="0">
                          <a:effectLst/>
                          <a:latin typeface="+mn-lt"/>
                        </a:rPr>
                        <a:t>MEAN</a:t>
                      </a:r>
                      <a:endParaRPr lang="en-US" sz="1400" dirty="0">
                        <a:effectLst/>
                        <a:latin typeface="+mn-lt"/>
                        <a:ea typeface="Calibri" panose="020F0502020204030204" pitchFamily="34" charset="0"/>
                        <a:cs typeface="Times New Roman" panose="02020603050405020304" pitchFamily="18" charset="0"/>
                      </a:endParaRPr>
                    </a:p>
                  </a:txBody>
                  <a:tcPr marL="50999" marR="50999" marT="0" marB="0" anchor="ctr">
                    <a:solidFill>
                      <a:schemeClr val="accent4">
                        <a:lumMod val="50000"/>
                      </a:schemeClr>
                    </a:solidFill>
                  </a:tcPr>
                </a:tc>
                <a:extLst>
                  <a:ext uri="{0D108BD9-81ED-4DB2-BD59-A6C34878D82A}">
                    <a16:rowId xmlns="" xmlns:a16="http://schemas.microsoft.com/office/drawing/2014/main" val="469560504"/>
                  </a:ext>
                </a:extLst>
              </a:tr>
              <a:tr h="196692">
                <a:tc>
                  <a:txBody>
                    <a:bodyPr/>
                    <a:lstStyle/>
                    <a:p>
                      <a:pPr marL="0" marR="0" algn="l">
                        <a:lnSpc>
                          <a:spcPct val="150000"/>
                        </a:lnSpc>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Foundation</a:t>
                      </a:r>
                      <a:r>
                        <a:rPr lang="en-US" sz="1400" baseline="0" dirty="0" smtClean="0">
                          <a:effectLst/>
                          <a:latin typeface="+mn-lt"/>
                          <a:ea typeface="Calibri" panose="020F0502020204030204" pitchFamily="34" charset="0"/>
                          <a:cs typeface="Times New Roman" panose="02020603050405020304" pitchFamily="18" charset="0"/>
                        </a:rPr>
                        <a:t> Skills</a:t>
                      </a:r>
                      <a:endParaRPr lang="en-US" sz="1400" dirty="0">
                        <a:effectLst/>
                        <a:latin typeface="+mn-lt"/>
                        <a:ea typeface="Calibri" panose="020F0502020204030204" pitchFamily="34" charset="0"/>
                        <a:cs typeface="Times New Roman" panose="02020603050405020304" pitchFamily="18" charset="0"/>
                      </a:endParaRPr>
                    </a:p>
                  </a:txBody>
                  <a:tcPr marL="50999" marR="50999" marT="0" marB="0" anchor="ctr">
                    <a:solidFill>
                      <a:schemeClr val="accent4">
                        <a:lumMod val="75000"/>
                      </a:schemeClr>
                    </a:solidFill>
                  </a:tcPr>
                </a:tc>
                <a:tc>
                  <a:txBody>
                    <a:bodyPr/>
                    <a:lstStyle/>
                    <a:p>
                      <a:pPr marL="0" marR="0" algn="ctr">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4.02</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50999" marR="50999" marT="0" marB="0" anchor="ctr">
                    <a:solidFill>
                      <a:schemeClr val="accent4">
                        <a:lumMod val="75000"/>
                      </a:schemeClr>
                    </a:solidFill>
                  </a:tcPr>
                </a:tc>
                <a:extLst>
                  <a:ext uri="{0D108BD9-81ED-4DB2-BD59-A6C34878D82A}">
                    <a16:rowId xmlns="" xmlns:a16="http://schemas.microsoft.com/office/drawing/2014/main" val="2329841739"/>
                  </a:ext>
                </a:extLst>
              </a:tr>
              <a:tr h="190135">
                <a:tc>
                  <a:txBody>
                    <a:bodyPr/>
                    <a:lstStyle/>
                    <a:p>
                      <a:pPr marL="0" marR="0" algn="l">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Professional Competencies</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4.26</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extLst>
                  <a:ext uri="{0D108BD9-81ED-4DB2-BD59-A6C34878D82A}">
                    <a16:rowId xmlns="" xmlns:a16="http://schemas.microsoft.com/office/drawing/2014/main" val="1102360443"/>
                  </a:ext>
                </a:extLst>
              </a:tr>
              <a:tr h="190135">
                <a:tc>
                  <a:txBody>
                    <a:bodyPr/>
                    <a:lstStyle/>
                    <a:p>
                      <a:pPr marL="0" marR="0" indent="0" algn="l">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Personal Attributes</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4.62</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extLst>
                  <a:ext uri="{0D108BD9-81ED-4DB2-BD59-A6C34878D82A}">
                    <a16:rowId xmlns="" xmlns:a16="http://schemas.microsoft.com/office/drawing/2014/main" val="699544379"/>
                  </a:ext>
                </a:extLst>
              </a:tr>
              <a:tr h="190135">
                <a:tc>
                  <a:txBody>
                    <a:bodyPr/>
                    <a:lstStyle/>
                    <a:p>
                      <a:pPr marL="0" marR="0" indent="0" algn="l">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Organization Skills</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4.42</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extLst>
                  <a:ext uri="{0D108BD9-81ED-4DB2-BD59-A6C34878D82A}">
                    <a16:rowId xmlns="" xmlns:a16="http://schemas.microsoft.com/office/drawing/2014/main" val="2959578586"/>
                  </a:ext>
                </a:extLst>
              </a:tr>
              <a:tr h="190135">
                <a:tc>
                  <a:txBody>
                    <a:bodyPr/>
                    <a:lstStyle/>
                    <a:p>
                      <a:pPr marL="0" marR="0" indent="0" algn="l">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Technical/Domain</a:t>
                      </a:r>
                      <a:r>
                        <a:rPr lang="en-US" sz="1400" baseline="0" dirty="0" smtClean="0">
                          <a:solidFill>
                            <a:schemeClr val="bg1"/>
                          </a:solidFill>
                          <a:effectLst/>
                          <a:latin typeface="+mn-lt"/>
                          <a:ea typeface="Calibri" panose="020F0502020204030204" pitchFamily="34" charset="0"/>
                          <a:cs typeface="Times New Roman" panose="02020603050405020304" pitchFamily="18" charset="0"/>
                        </a:rPr>
                        <a:t> Specific Knowledge</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lnSpc>
                          <a:spcPct val="150000"/>
                        </a:lnSpc>
                        <a:spcBef>
                          <a:spcPts val="0"/>
                        </a:spcBef>
                        <a:spcAft>
                          <a:spcPts val="0"/>
                        </a:spcAft>
                      </a:pPr>
                      <a:r>
                        <a:rPr lang="en-US" sz="1400" dirty="0" smtClean="0">
                          <a:solidFill>
                            <a:schemeClr val="bg1"/>
                          </a:solidFill>
                          <a:effectLst/>
                          <a:latin typeface="+mn-lt"/>
                          <a:ea typeface="Calibri" panose="020F0502020204030204" pitchFamily="34" charset="0"/>
                          <a:cs typeface="Times New Roman" panose="02020603050405020304" pitchFamily="18" charset="0"/>
                        </a:rPr>
                        <a:t>4.37</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extLst>
                  <a:ext uri="{0D108BD9-81ED-4DB2-BD59-A6C34878D82A}">
                    <a16:rowId xmlns="" xmlns:a16="http://schemas.microsoft.com/office/drawing/2014/main" val="3765418071"/>
                  </a:ext>
                </a:extLst>
              </a:tr>
            </a:tbl>
          </a:graphicData>
        </a:graphic>
      </p:graphicFrame>
      <p:sp>
        <p:nvSpPr>
          <p:cNvPr id="30" name="Subtitle 5">
            <a:extLst>
              <a:ext uri="{FF2B5EF4-FFF2-40B4-BE49-F238E27FC236}">
                <a16:creationId xmlns="" xmlns:a16="http://schemas.microsoft.com/office/drawing/2014/main" id="{219C1248-972E-485E-A450-8C4D2FAD470D}"/>
              </a:ext>
            </a:extLst>
          </p:cNvPr>
          <p:cNvSpPr txBox="1">
            <a:spLocks/>
          </p:cNvSpPr>
          <p:nvPr/>
        </p:nvSpPr>
        <p:spPr>
          <a:xfrm>
            <a:off x="3656828" y="1137242"/>
            <a:ext cx="5558056" cy="3756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744538" indent="-744538"/>
            <a:r>
              <a:rPr lang="en-US" sz="1350" dirty="0">
                <a:solidFill>
                  <a:schemeClr val="accent1">
                    <a:lumMod val="50000"/>
                  </a:schemeClr>
                </a:solidFill>
                <a:latin typeface="+mn-lt"/>
              </a:rPr>
              <a:t>Table </a:t>
            </a:r>
            <a:r>
              <a:rPr lang="en-US" sz="1350" dirty="0" smtClean="0">
                <a:solidFill>
                  <a:schemeClr val="accent1">
                    <a:lumMod val="50000"/>
                  </a:schemeClr>
                </a:solidFill>
                <a:latin typeface="+mn-lt"/>
              </a:rPr>
              <a:t>2. Employer’s importance scale on applicant’s attributes, skills, and competencies</a:t>
            </a:r>
            <a:endParaRPr lang="en-US" dirty="0">
              <a:latin typeface="+mn-lt"/>
            </a:endParaRPr>
          </a:p>
        </p:txBody>
      </p:sp>
    </p:spTree>
    <p:extLst>
      <p:ext uri="{BB962C8B-B14F-4D97-AF65-F5344CB8AC3E}">
        <p14:creationId xmlns:p14="http://schemas.microsoft.com/office/powerpoint/2010/main" val="272446001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2007</Words>
  <Application>Microsoft Office PowerPoint</Application>
  <PresentationFormat>On-screen Show (16:9)</PresentationFormat>
  <Paragraphs>239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Warwick template</vt:lpstr>
      <vt:lpstr>EMPLOYERS’ PERCEPTION OF AND ATTITUDE TOWARDS OPEN AND DISTANCE eLEARNING (ODeL) AND  HIRING PRACTICES OF PHILIPPINE INDUSTRIES</vt:lpstr>
      <vt:lpstr>INTRODUCTION</vt:lpstr>
      <vt:lpstr>OBJECTIVES</vt:lpstr>
      <vt:lpstr>RESEARCH FRAMEWORK</vt:lpstr>
      <vt:lpstr>PowerPoint Presentation</vt:lpstr>
      <vt:lpstr>PowerPoint Presentation</vt:lpstr>
      <vt:lpstr>PowerPoint Presentation</vt:lpstr>
      <vt:lpstr>PowerPoint Presentation</vt:lpstr>
      <vt:lpstr>PowerPoint Presentation</vt:lpstr>
      <vt:lpstr>PowerPoint Presentation</vt:lpstr>
      <vt:lpstr>PEARSON’S CHI-SQUARE &amp; SPEARMAN’S RHO</vt:lpstr>
      <vt:lpstr>REFERENCES</vt:lpstr>
      <vt:lpstr>REFERENCES</vt:lpstr>
      <vt:lpstr>REFERENCES</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PERCEPTION TOWARDS OPEN AND DISTANCE LEARNING</dc:title>
  <dc:creator>Ivyrosemarie</dc:creator>
  <cp:lastModifiedBy>user</cp:lastModifiedBy>
  <cp:revision>61</cp:revision>
  <dcterms:modified xsi:type="dcterms:W3CDTF">2019-10-10T09:13:35Z</dcterms:modified>
</cp:coreProperties>
</file>