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6"/>
  </p:notesMasterIdLst>
  <p:handoutMasterIdLst>
    <p:handoutMasterId r:id="rId17"/>
  </p:handoutMasterIdLst>
  <p:sldIdLst>
    <p:sldId id="496" r:id="rId2"/>
    <p:sldId id="497" r:id="rId3"/>
    <p:sldId id="498" r:id="rId4"/>
    <p:sldId id="499" r:id="rId5"/>
    <p:sldId id="500" r:id="rId6"/>
    <p:sldId id="502" r:id="rId7"/>
    <p:sldId id="505" r:id="rId8"/>
    <p:sldId id="503" r:id="rId9"/>
    <p:sldId id="504" r:id="rId10"/>
    <p:sldId id="506" r:id="rId11"/>
    <p:sldId id="507" r:id="rId12"/>
    <p:sldId id="508" r:id="rId13"/>
    <p:sldId id="510" r:id="rId14"/>
    <p:sldId id="511" r:id="rId15"/>
  </p:sldIdLst>
  <p:sldSz cx="9906000" cy="6858000" type="A4"/>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FF"/>
    <a:srgbClr val="FFCCCC"/>
    <a:srgbClr val="FFFFCC"/>
    <a:srgbClr val="0000CC"/>
    <a:srgbClr val="66FFFF"/>
    <a:srgbClr val="66FFCC"/>
    <a:srgbClr val="00FF99"/>
    <a:srgbClr val="FFFF99"/>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595" autoAdjust="0"/>
  </p:normalViewPr>
  <p:slideViewPr>
    <p:cSldViewPr>
      <p:cViewPr varScale="1">
        <p:scale>
          <a:sx n="74" d="100"/>
          <a:sy n="74" d="100"/>
        </p:scale>
        <p:origin x="1272"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1026"/>
          <p:cNvSpPr>
            <a:spLocks noGrp="1" noChangeArrowheads="1"/>
          </p:cNvSpPr>
          <p:nvPr>
            <p:ph type="hdr" sz="quarter"/>
          </p:nvPr>
        </p:nvSpPr>
        <p:spPr bwMode="auto">
          <a:xfrm>
            <a:off x="0" y="1"/>
            <a:ext cx="3170141" cy="475794"/>
          </a:xfrm>
          <a:prstGeom prst="rect">
            <a:avLst/>
          </a:prstGeom>
          <a:noFill/>
          <a:ln w="9525">
            <a:noFill/>
            <a:miter lim="800000"/>
            <a:headEnd/>
            <a:tailEnd/>
          </a:ln>
          <a:effectLst/>
        </p:spPr>
        <p:txBody>
          <a:bodyPr vert="horz" wrap="square" lIns="96376" tIns="48189" rIns="96376" bIns="48189" numCol="1" anchor="t" anchorCtr="0" compatLnSpc="1">
            <a:prstTxWarp prst="textNoShape">
              <a:avLst/>
            </a:prstTxWarp>
          </a:bodyPr>
          <a:lstStyle>
            <a:lvl1pPr defTabSz="964071">
              <a:defRPr sz="1200">
                <a:effectLst>
                  <a:outerShdw blurRad="38100" dist="38100" dir="2700000" algn="tl">
                    <a:srgbClr val="C0C0C0"/>
                  </a:outerShdw>
                </a:effectLst>
                <a:latin typeface="Times New Roman" pitchFamily="18" charset="0"/>
              </a:defRPr>
            </a:lvl1pPr>
          </a:lstStyle>
          <a:p>
            <a:pPr>
              <a:defRPr/>
            </a:pPr>
            <a:endParaRPr lang="en-US"/>
          </a:p>
        </p:txBody>
      </p:sp>
      <p:sp>
        <p:nvSpPr>
          <p:cNvPr id="48131" name="Rectangle 1027"/>
          <p:cNvSpPr>
            <a:spLocks noGrp="1" noChangeArrowheads="1"/>
          </p:cNvSpPr>
          <p:nvPr>
            <p:ph type="dt" sz="quarter" idx="1"/>
          </p:nvPr>
        </p:nvSpPr>
        <p:spPr bwMode="auto">
          <a:xfrm>
            <a:off x="4145059" y="1"/>
            <a:ext cx="3170141" cy="475794"/>
          </a:xfrm>
          <a:prstGeom prst="rect">
            <a:avLst/>
          </a:prstGeom>
          <a:noFill/>
          <a:ln w="9525">
            <a:noFill/>
            <a:miter lim="800000"/>
            <a:headEnd/>
            <a:tailEnd/>
          </a:ln>
          <a:effectLst/>
        </p:spPr>
        <p:txBody>
          <a:bodyPr vert="horz" wrap="square" lIns="96376" tIns="48189" rIns="96376" bIns="48189" numCol="1" anchor="t" anchorCtr="0" compatLnSpc="1">
            <a:prstTxWarp prst="textNoShape">
              <a:avLst/>
            </a:prstTxWarp>
          </a:bodyPr>
          <a:lstStyle>
            <a:lvl1pPr algn="r" defTabSz="964071">
              <a:defRPr sz="1200">
                <a:effectLst>
                  <a:outerShdw blurRad="38100" dist="38100" dir="2700000" algn="tl">
                    <a:srgbClr val="C0C0C0"/>
                  </a:outerShdw>
                </a:effectLst>
                <a:latin typeface="Times New Roman" pitchFamily="18" charset="0"/>
              </a:defRPr>
            </a:lvl1pPr>
          </a:lstStyle>
          <a:p>
            <a:pPr>
              <a:defRPr/>
            </a:pPr>
            <a:endParaRPr lang="en-US"/>
          </a:p>
        </p:txBody>
      </p:sp>
      <p:sp>
        <p:nvSpPr>
          <p:cNvPr id="48132" name="Rectangle 1028"/>
          <p:cNvSpPr>
            <a:spLocks noGrp="1" noChangeArrowheads="1"/>
          </p:cNvSpPr>
          <p:nvPr>
            <p:ph type="ftr" sz="quarter" idx="2"/>
          </p:nvPr>
        </p:nvSpPr>
        <p:spPr bwMode="auto">
          <a:xfrm>
            <a:off x="0" y="9154939"/>
            <a:ext cx="3170141" cy="477435"/>
          </a:xfrm>
          <a:prstGeom prst="rect">
            <a:avLst/>
          </a:prstGeom>
          <a:noFill/>
          <a:ln w="9525">
            <a:noFill/>
            <a:miter lim="800000"/>
            <a:headEnd/>
            <a:tailEnd/>
          </a:ln>
          <a:effectLst/>
        </p:spPr>
        <p:txBody>
          <a:bodyPr vert="horz" wrap="square" lIns="96376" tIns="48189" rIns="96376" bIns="48189" numCol="1" anchor="b" anchorCtr="0" compatLnSpc="1">
            <a:prstTxWarp prst="textNoShape">
              <a:avLst/>
            </a:prstTxWarp>
          </a:bodyPr>
          <a:lstStyle>
            <a:lvl1pPr defTabSz="964071">
              <a:defRPr sz="1200">
                <a:effectLst>
                  <a:outerShdw blurRad="38100" dist="38100" dir="2700000" algn="tl">
                    <a:srgbClr val="C0C0C0"/>
                  </a:outerShdw>
                </a:effectLst>
                <a:latin typeface="Times New Roman" pitchFamily="18" charset="0"/>
              </a:defRPr>
            </a:lvl1pPr>
          </a:lstStyle>
          <a:p>
            <a:pPr>
              <a:defRPr/>
            </a:pPr>
            <a:endParaRPr lang="en-US"/>
          </a:p>
        </p:txBody>
      </p:sp>
      <p:sp>
        <p:nvSpPr>
          <p:cNvPr id="48133" name="Rectangle 1029"/>
          <p:cNvSpPr>
            <a:spLocks noGrp="1" noChangeArrowheads="1"/>
          </p:cNvSpPr>
          <p:nvPr>
            <p:ph type="sldNum" sz="quarter" idx="3"/>
          </p:nvPr>
        </p:nvSpPr>
        <p:spPr bwMode="auto">
          <a:xfrm>
            <a:off x="4145059" y="9154939"/>
            <a:ext cx="3170141" cy="477435"/>
          </a:xfrm>
          <a:prstGeom prst="rect">
            <a:avLst/>
          </a:prstGeom>
          <a:noFill/>
          <a:ln w="9525">
            <a:noFill/>
            <a:miter lim="800000"/>
            <a:headEnd/>
            <a:tailEnd/>
          </a:ln>
          <a:effectLst/>
        </p:spPr>
        <p:txBody>
          <a:bodyPr vert="horz" wrap="square" lIns="96376" tIns="48189" rIns="96376" bIns="48189" numCol="1" anchor="b" anchorCtr="0" compatLnSpc="1">
            <a:prstTxWarp prst="textNoShape">
              <a:avLst/>
            </a:prstTxWarp>
          </a:bodyPr>
          <a:lstStyle>
            <a:lvl1pPr algn="r" defTabSz="964071">
              <a:defRPr sz="1200">
                <a:effectLst>
                  <a:outerShdw blurRad="38100" dist="38100" dir="2700000" algn="tl">
                    <a:srgbClr val="C0C0C0"/>
                  </a:outerShdw>
                </a:effectLst>
                <a:latin typeface="Times New Roman" pitchFamily="18" charset="0"/>
              </a:defRPr>
            </a:lvl1pPr>
          </a:lstStyle>
          <a:p>
            <a:pPr>
              <a:defRPr/>
            </a:pPr>
            <a:fld id="{950273FC-A40F-4FA4-A138-140F95E6937F}" type="slidenum">
              <a:rPr lang="en-US"/>
              <a:pPr>
                <a:defRPr/>
              </a:pPr>
              <a:t>‹#›</a:t>
            </a:fld>
            <a:endParaRPr lang="en-US"/>
          </a:p>
        </p:txBody>
      </p:sp>
    </p:spTree>
    <p:extLst>
      <p:ext uri="{BB962C8B-B14F-4D97-AF65-F5344CB8AC3E}">
        <p14:creationId xmlns:p14="http://schemas.microsoft.com/office/powerpoint/2010/main" val="4270984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170141" cy="480717"/>
          </a:xfrm>
          <a:prstGeom prst="rect">
            <a:avLst/>
          </a:prstGeom>
          <a:noFill/>
          <a:ln w="9525">
            <a:noFill/>
            <a:miter lim="800000"/>
            <a:headEnd/>
            <a:tailEnd/>
          </a:ln>
          <a:effectLst/>
        </p:spPr>
        <p:txBody>
          <a:bodyPr vert="horz" wrap="square" lIns="94924" tIns="47462" rIns="94924" bIns="47462"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5779" name="Rectangle 3"/>
          <p:cNvSpPr>
            <a:spLocks noGrp="1" noChangeArrowheads="1"/>
          </p:cNvSpPr>
          <p:nvPr>
            <p:ph type="dt" idx="1"/>
          </p:nvPr>
        </p:nvSpPr>
        <p:spPr bwMode="auto">
          <a:xfrm>
            <a:off x="4143401" y="0"/>
            <a:ext cx="3170141" cy="480717"/>
          </a:xfrm>
          <a:prstGeom prst="rect">
            <a:avLst/>
          </a:prstGeom>
          <a:noFill/>
          <a:ln w="9525">
            <a:noFill/>
            <a:miter lim="800000"/>
            <a:headEnd/>
            <a:tailEnd/>
          </a:ln>
          <a:effectLst/>
        </p:spPr>
        <p:txBody>
          <a:bodyPr vert="horz" wrap="square" lIns="94924" tIns="47462" rIns="94924" bIns="47462"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058863" y="720725"/>
            <a:ext cx="5199062" cy="3598863"/>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731190" y="4561062"/>
            <a:ext cx="5852823" cy="4319884"/>
          </a:xfrm>
          <a:prstGeom prst="rect">
            <a:avLst/>
          </a:prstGeom>
          <a:noFill/>
          <a:ln w="9525">
            <a:noFill/>
            <a:miter lim="800000"/>
            <a:headEnd/>
            <a:tailEnd/>
          </a:ln>
          <a:effectLst/>
        </p:spPr>
        <p:txBody>
          <a:bodyPr vert="horz" wrap="square" lIns="94924" tIns="47462" rIns="94924" bIns="474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p:cNvSpPr>
            <a:spLocks noGrp="1" noChangeArrowheads="1"/>
          </p:cNvSpPr>
          <p:nvPr>
            <p:ph type="ftr" sz="quarter" idx="4"/>
          </p:nvPr>
        </p:nvSpPr>
        <p:spPr bwMode="auto">
          <a:xfrm>
            <a:off x="0" y="9118843"/>
            <a:ext cx="3170141" cy="480717"/>
          </a:xfrm>
          <a:prstGeom prst="rect">
            <a:avLst/>
          </a:prstGeom>
          <a:noFill/>
          <a:ln w="9525">
            <a:noFill/>
            <a:miter lim="800000"/>
            <a:headEnd/>
            <a:tailEnd/>
          </a:ln>
          <a:effectLst/>
        </p:spPr>
        <p:txBody>
          <a:bodyPr vert="horz" wrap="square" lIns="94924" tIns="47462" rIns="94924" bIns="47462"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5783" name="Rectangle 7"/>
          <p:cNvSpPr>
            <a:spLocks noGrp="1" noChangeArrowheads="1"/>
          </p:cNvSpPr>
          <p:nvPr>
            <p:ph type="sldNum" sz="quarter" idx="5"/>
          </p:nvPr>
        </p:nvSpPr>
        <p:spPr bwMode="auto">
          <a:xfrm>
            <a:off x="4143401" y="9118843"/>
            <a:ext cx="3170141" cy="480717"/>
          </a:xfrm>
          <a:prstGeom prst="rect">
            <a:avLst/>
          </a:prstGeom>
          <a:noFill/>
          <a:ln w="9525">
            <a:noFill/>
            <a:miter lim="800000"/>
            <a:headEnd/>
            <a:tailEnd/>
          </a:ln>
          <a:effectLst/>
        </p:spPr>
        <p:txBody>
          <a:bodyPr vert="horz" wrap="square" lIns="94924" tIns="47462" rIns="94924" bIns="47462" numCol="1" anchor="b" anchorCtr="0" compatLnSpc="1">
            <a:prstTxWarp prst="textNoShape">
              <a:avLst/>
            </a:prstTxWarp>
          </a:bodyPr>
          <a:lstStyle>
            <a:lvl1pPr algn="r">
              <a:defRPr sz="1200">
                <a:latin typeface="Times New Roman" pitchFamily="18" charset="0"/>
              </a:defRPr>
            </a:lvl1pPr>
          </a:lstStyle>
          <a:p>
            <a:pPr>
              <a:defRPr/>
            </a:pPr>
            <a:fld id="{4770F4B2-0628-4C3A-A49C-A03574761D59}" type="slidenum">
              <a:rPr lang="en-US"/>
              <a:pPr>
                <a:defRPr/>
              </a:pPr>
              <a:t>‹#›</a:t>
            </a:fld>
            <a:endParaRPr lang="en-US"/>
          </a:p>
        </p:txBody>
      </p:sp>
    </p:spTree>
    <p:extLst>
      <p:ext uri="{BB962C8B-B14F-4D97-AF65-F5344CB8AC3E}">
        <p14:creationId xmlns:p14="http://schemas.microsoft.com/office/powerpoint/2010/main" val="1948335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xfrm>
            <a:off x="495300" y="6245225"/>
            <a:ext cx="23114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384550" y="6245225"/>
            <a:ext cx="31369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50914D0C-37D2-4FAE-A841-B090173071AF}" type="slidenum">
              <a:rPr lang="en-US"/>
              <a:pPr>
                <a:defRPr/>
              </a:pPr>
              <a:t>‹#›</a:t>
            </a:fld>
            <a:endParaRPr lang="en-US"/>
          </a:p>
        </p:txBody>
      </p:sp>
      <p:pic>
        <p:nvPicPr>
          <p:cNvPr id="3075" name="Picture 7" descr="slide1.pdf"/>
          <p:cNvPicPr>
            <a:picLocks noChangeAspect="1"/>
          </p:cNvPicPr>
          <p:nvPr userDrawn="1"/>
        </p:nvPicPr>
        <p:blipFill>
          <a:blip r:embed="rId2" cstate="print"/>
          <a:srcRect/>
          <a:stretch>
            <a:fillRect/>
          </a:stretch>
        </p:blipFill>
        <p:spPr bwMode="auto">
          <a:xfrm>
            <a:off x="0" y="1"/>
            <a:ext cx="9906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p:cNvSpPr/>
          <p:nvPr userDrawn="1"/>
        </p:nvSpPr>
        <p:spPr bwMode="auto">
          <a:xfrm>
            <a:off x="6667512" y="0"/>
            <a:ext cx="2786082" cy="2286016"/>
          </a:xfrm>
          <a:prstGeom prst="rect">
            <a:avLst/>
          </a:prstGeom>
          <a:solidFill>
            <a:schemeClr val="bg1"/>
          </a:solidFill>
          <a:ln w="9525" cap="flat" cmpd="sng" algn="ctr">
            <a:solidFill>
              <a:schemeClr val="accent5">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742950" y="1981200"/>
            <a:ext cx="8420100" cy="4114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4D0E5B-D91F-4C9F-9446-7F3586016D36}" type="slidenum">
              <a:rPr lang="en-US"/>
              <a:pPr>
                <a:defRPr/>
              </a:pPr>
              <a:t>‹#›</a:t>
            </a:fld>
            <a:endParaRPr lang="en-US"/>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742950" y="609600"/>
            <a:ext cx="6162675" cy="5486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7F77D3-4D30-45D0-A768-D10C54D9604D}" type="slidenum">
              <a:rPr lang="en-US"/>
              <a:pPr>
                <a:defRPr/>
              </a:pPr>
              <a:t>‹#›</a:t>
            </a:fld>
            <a:endParaRPr lang="en-US"/>
          </a:p>
        </p:txBody>
      </p:sp>
    </p:spTree>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742950" y="1981200"/>
            <a:ext cx="8420100" cy="4114800"/>
          </a:xfrm>
          <a:prstGeom prst="rect">
            <a:avLst/>
          </a:prstGeo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BBA02C-1FBB-4168-8A87-677E5A975E37}" type="slidenum">
              <a:rPr lang="en-US"/>
              <a:pPr>
                <a:defRPr/>
              </a:pPr>
              <a:t>‹#›</a:t>
            </a:fld>
            <a:endParaRPr lang="en-US"/>
          </a:p>
        </p:txBody>
      </p:sp>
    </p:spTree>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742950" y="1981200"/>
            <a:ext cx="413385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413385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9191CA-9758-417C-A49E-CB8A2381C530}" type="slidenum">
              <a:rPr lang="en-US"/>
              <a:pPr>
                <a:defRPr/>
              </a:pPr>
              <a:t>‹#›</a:t>
            </a:fld>
            <a:endParaRPr lang="en-US"/>
          </a:p>
        </p:txBody>
      </p:sp>
    </p:spTree>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742950" y="1981200"/>
            <a:ext cx="413385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29200" y="1981200"/>
            <a:ext cx="4133850" cy="1981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029200" y="4114800"/>
            <a:ext cx="4133850" cy="1981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C58CA9B-98DD-486E-8672-70DA3622943A}" type="slidenum">
              <a:rPr lang="en-US"/>
              <a:pPr>
                <a:defRPr/>
              </a:pPr>
              <a:t>‹#›</a:t>
            </a:fld>
            <a:endParaRPr lang="en-US"/>
          </a:p>
        </p:txBody>
      </p:sp>
    </p:spTree>
  </p:cSld>
  <p:clrMapOvr>
    <a:masterClrMapping/>
  </p:clrMapOvr>
  <p:transition spd="med">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42950" y="609600"/>
            <a:ext cx="84201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28BC9A8-C1BE-48A9-8EB4-A23EB1EB071C}" type="slidenum">
              <a:rPr lang="en-US"/>
              <a:pPr>
                <a:defRPr/>
              </a:pPr>
              <a:t>‹#›</a:t>
            </a:fld>
            <a:endParaRPr lang="en-US"/>
          </a:p>
        </p:txBody>
      </p:sp>
    </p:spTree>
  </p:cSld>
  <p:clrMapOvr>
    <a:masterClrMapping/>
  </p:clrMapOvr>
  <p:transition spd="med">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ectangle 146"/>
          <p:cNvSpPr>
            <a:spLocks noChangeArrowheads="1"/>
          </p:cNvSpPr>
          <p:nvPr userDrawn="1"/>
        </p:nvSpPr>
        <p:spPr bwMode="auto">
          <a:xfrm>
            <a:off x="1" y="1"/>
            <a:ext cx="1344877" cy="930275"/>
          </a:xfrm>
          <a:prstGeom prst="rect">
            <a:avLst/>
          </a:prstGeom>
          <a:solidFill>
            <a:srgbClr val="EAEAEA"/>
          </a:solidFill>
          <a:ln w="9525">
            <a:noFill/>
            <a:miter lim="800000"/>
            <a:headEnd/>
            <a:tailEnd/>
          </a:ln>
          <a:effectLst/>
        </p:spPr>
        <p:txBody>
          <a:bodyPr wrap="none" anchor="ctr"/>
          <a:lstStyle/>
          <a:p>
            <a:pPr>
              <a:defRPr/>
            </a:pPr>
            <a:endParaRPr lang="en-US"/>
          </a:p>
        </p:txBody>
      </p:sp>
      <p:sp>
        <p:nvSpPr>
          <p:cNvPr id="6" name="Rectangle 147"/>
          <p:cNvSpPr>
            <a:spLocks noChangeArrowheads="1"/>
          </p:cNvSpPr>
          <p:nvPr userDrawn="1"/>
        </p:nvSpPr>
        <p:spPr bwMode="auto">
          <a:xfrm>
            <a:off x="6755342" y="1"/>
            <a:ext cx="2144581" cy="1731963"/>
          </a:xfrm>
          <a:prstGeom prst="rect">
            <a:avLst/>
          </a:prstGeom>
          <a:solidFill>
            <a:srgbClr val="7F7F7F"/>
          </a:solidFill>
          <a:ln w="9525">
            <a:noFill/>
            <a:miter lim="800000"/>
            <a:headEnd/>
            <a:tailEnd/>
          </a:ln>
          <a:effectLst/>
        </p:spPr>
        <p:txBody>
          <a:bodyPr wrap="none" anchor="ctr"/>
          <a:lstStyle/>
          <a:p>
            <a:pPr>
              <a:defRPr/>
            </a:pPr>
            <a:endParaRPr lang="en-US"/>
          </a:p>
        </p:txBody>
      </p:sp>
      <p:sp>
        <p:nvSpPr>
          <p:cNvPr id="5255" name="Rectangle 135"/>
          <p:cNvSpPr>
            <a:spLocks noGrp="1" noChangeArrowheads="1"/>
          </p:cNvSpPr>
          <p:nvPr>
            <p:ph type="ctrTitle" sz="quarter"/>
          </p:nvPr>
        </p:nvSpPr>
        <p:spPr>
          <a:xfrm>
            <a:off x="742950" y="2617789"/>
            <a:ext cx="8420100" cy="1285875"/>
          </a:xfrm>
          <a:prstGeom prst="rect">
            <a:avLst/>
          </a:prstGeom>
        </p:spPr>
        <p:txBody>
          <a:bodyPr lIns="91440" tIns="45720" rIns="91440" bIns="45720"/>
          <a:lstStyle>
            <a:lvl1pPr>
              <a:defRPr sz="3800">
                <a:latin typeface="Arial" charset="0"/>
              </a:defRPr>
            </a:lvl1pPr>
          </a:lstStyle>
          <a:p>
            <a:r>
              <a:rPr lang="en-US"/>
              <a:t>Click to edit Master title style</a:t>
            </a:r>
          </a:p>
        </p:txBody>
      </p:sp>
      <p:sp>
        <p:nvSpPr>
          <p:cNvPr id="5256" name="Rectangle 136"/>
          <p:cNvSpPr>
            <a:spLocks noGrp="1" noChangeArrowheads="1"/>
          </p:cNvSpPr>
          <p:nvPr>
            <p:ph type="subTitle" sz="quarter" idx="1"/>
          </p:nvPr>
        </p:nvSpPr>
        <p:spPr>
          <a:xfrm>
            <a:off x="1485900" y="4197350"/>
            <a:ext cx="6934200" cy="1441450"/>
          </a:xfrm>
          <a:prstGeom prst="rect">
            <a:avLst/>
          </a:prstGeom>
        </p:spPr>
        <p:txBody>
          <a:bodyPr/>
          <a:lstStyle>
            <a:lvl1pPr marL="0" indent="0" algn="ctr">
              <a:buFont typeface="Wingdings" pitchFamily="2" charset="2"/>
              <a:buNone/>
              <a:defRPr/>
            </a:lvl1pPr>
          </a:lstStyle>
          <a:p>
            <a:r>
              <a:rPr lang="en-US"/>
              <a:t>Click to edit Master subtitle style</a:t>
            </a:r>
          </a:p>
        </p:txBody>
      </p:sp>
      <p:sp>
        <p:nvSpPr>
          <p:cNvPr id="7" name="Rectangle 137"/>
          <p:cNvSpPr>
            <a:spLocks noGrp="1" noChangeArrowheads="1"/>
          </p:cNvSpPr>
          <p:nvPr>
            <p:ph type="dt" sz="quarter" idx="10"/>
          </p:nvPr>
        </p:nvSpPr>
        <p:spPr/>
        <p:txBody>
          <a:bodyPr/>
          <a:lstStyle>
            <a:lvl1pPr>
              <a:defRPr>
                <a:solidFill>
                  <a:schemeClr val="tx1"/>
                </a:solidFill>
              </a:defRPr>
            </a:lvl1pPr>
          </a:lstStyle>
          <a:p>
            <a:pPr>
              <a:defRPr/>
            </a:pPr>
            <a:endParaRPr lang="en-US"/>
          </a:p>
        </p:txBody>
      </p:sp>
      <p:sp>
        <p:nvSpPr>
          <p:cNvPr id="8" name="Rectangle 138"/>
          <p:cNvSpPr>
            <a:spLocks noGrp="1" noChangeArrowheads="1"/>
          </p:cNvSpPr>
          <p:nvPr>
            <p:ph type="ftr" sz="quarter" idx="11"/>
          </p:nvPr>
        </p:nvSpPr>
        <p:spPr/>
        <p:txBody>
          <a:bodyPr/>
          <a:lstStyle>
            <a:lvl1pPr>
              <a:defRPr>
                <a:solidFill>
                  <a:schemeClr val="tx1"/>
                </a:solidFill>
              </a:defRPr>
            </a:lvl1pPr>
          </a:lstStyle>
          <a:p>
            <a:pPr>
              <a:defRPr/>
            </a:pPr>
            <a:endParaRPr lang="en-US"/>
          </a:p>
        </p:txBody>
      </p:sp>
      <p:sp>
        <p:nvSpPr>
          <p:cNvPr id="9" name="Rectangle 139"/>
          <p:cNvSpPr>
            <a:spLocks noGrp="1" noChangeArrowheads="1"/>
          </p:cNvSpPr>
          <p:nvPr>
            <p:ph type="sldNum" sz="quarter" idx="12"/>
          </p:nvPr>
        </p:nvSpPr>
        <p:spPr>
          <a:xfrm>
            <a:off x="7099300" y="6248400"/>
            <a:ext cx="2063750" cy="457200"/>
          </a:xfrm>
        </p:spPr>
        <p:txBody>
          <a:bodyPr/>
          <a:lstStyle>
            <a:lvl1pPr>
              <a:defRPr sz="1400" b="0">
                <a:solidFill>
                  <a:schemeClr val="tx1"/>
                </a:solidFill>
                <a:latin typeface="Arial Black" pitchFamily="34" charset="0"/>
              </a:defRPr>
            </a:lvl1pPr>
          </a:lstStyle>
          <a:p>
            <a:pPr>
              <a:defRPr/>
            </a:pPr>
            <a:fld id="{68A340D2-69C3-4F6F-A46D-1E7B004F1CD7}" type="slidenum">
              <a:rPr lang="en-US"/>
              <a:pPr>
                <a:defRPr/>
              </a:pPr>
              <a:t>‹#›</a:t>
            </a:fld>
            <a:endParaRPr lang="en-US"/>
          </a:p>
        </p:txBody>
      </p:sp>
      <p:pic>
        <p:nvPicPr>
          <p:cNvPr id="12" name="Picture 7" descr="slide1.pdf"/>
          <p:cNvPicPr>
            <a:picLocks noChangeAspect="1"/>
          </p:cNvPicPr>
          <p:nvPr userDrawn="1"/>
        </p:nvPicPr>
        <p:blipFill>
          <a:blip r:embed="rId2" cstate="print"/>
          <a:srcRect/>
          <a:stretch>
            <a:fillRect/>
          </a:stretch>
        </p:blipFill>
        <p:spPr bwMode="auto">
          <a:xfrm>
            <a:off x="0" y="0"/>
            <a:ext cx="9889815"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950" y="1981200"/>
            <a:ext cx="84201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F2A238-AFA3-4FE6-86E1-267597FE3B66}" type="slidenum">
              <a:rPr lang="en-US"/>
              <a:pPr>
                <a:defRPr/>
              </a:pPr>
              <a:t>‹#›</a:t>
            </a:fld>
            <a:endParaRPr lang="en-US"/>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EF15F0-7905-4DAC-95F5-05C131437631}" type="slidenum">
              <a:rPr lang="en-US"/>
              <a:pPr>
                <a:defRPr/>
              </a:pPr>
              <a:t>‹#›</a:t>
            </a:fld>
            <a:endParaRPr lang="en-US"/>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742950" y="1981200"/>
            <a:ext cx="413385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413385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27D653-B13B-4496-8A5A-E7D1BA270E48}" type="slidenum">
              <a:rPr lang="en-US"/>
              <a:pPr>
                <a:defRPr/>
              </a:pPr>
              <a:t>‹#›</a:t>
            </a:fld>
            <a:endParaRPr lang="en-US"/>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EBF71F1-7320-4015-AF28-C8D398D9A0F5}" type="slidenum">
              <a:rPr lang="en-US"/>
              <a:pPr>
                <a:defRPr/>
              </a:pPr>
              <a:t>‹#›</a:t>
            </a:fld>
            <a:endParaRPr lang="en-US"/>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DF2542E-E252-40FA-864B-FA66A880A588}" type="slidenum">
              <a:rPr lang="en-US"/>
              <a:pPr>
                <a:defRPr/>
              </a:pPr>
              <a:t>‹#›</a:t>
            </a:fld>
            <a:endParaRPr lang="en-US"/>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F019D97-4A2F-40E6-9F69-DDE1CCCD2CC4}" type="slidenum">
              <a:rPr lang="en-US"/>
              <a:pPr>
                <a:defRPr/>
              </a:pPr>
              <a:t>‹#›</a:t>
            </a:fld>
            <a:endParaRPr lang="en-US"/>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AF021E-8A0F-4661-B18E-F610BE0821BE}" type="slidenum">
              <a:rPr lang="en-US"/>
              <a:pPr>
                <a:defRPr/>
              </a:pPr>
              <a:t>‹#›</a:t>
            </a:fld>
            <a:endParaRPr lang="en-US"/>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C540F4-DAA1-4B3F-8CDC-4326B2E23EDA}" type="slidenum">
              <a:rPr lang="en-US"/>
              <a:pPr>
                <a:defRPr/>
              </a:pPr>
              <a:t>‹#›</a:t>
            </a:fld>
            <a:endParaRPr lang="en-US"/>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30181"/>
        </a:solidFill>
        <a:effectLst/>
      </p:bgPr>
    </p:bg>
    <p:spTree>
      <p:nvGrpSpPr>
        <p:cNvPr id="1" name=""/>
        <p:cNvGrpSpPr/>
        <p:nvPr/>
      </p:nvGrpSpPr>
      <p:grpSpPr>
        <a:xfrm>
          <a:off x="0" y="0"/>
          <a:ext cx="0" cy="0"/>
          <a:chOff x="0" y="0"/>
          <a:chExt cx="0" cy="0"/>
        </a:xfrm>
      </p:grpSpPr>
      <p:sp>
        <p:nvSpPr>
          <p:cNvPr id="269316"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269317"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269318"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9B374A7F-EDC2-4C02-A4D2-4FE7C6ED4F26}" type="slidenum">
              <a:rPr lang="en-US"/>
              <a:pPr>
                <a:defRPr/>
              </a:pPr>
              <a:t>‹#›</a:t>
            </a:fld>
            <a:endParaRPr lang="en-US"/>
          </a:p>
        </p:txBody>
      </p:sp>
      <p:pic>
        <p:nvPicPr>
          <p:cNvPr id="10" name="Content Placeholder 3" descr="slide2.pdf"/>
          <p:cNvPicPr>
            <a:picLocks noChangeAspect="1"/>
          </p:cNvPicPr>
          <p:nvPr userDrawn="1"/>
        </p:nvPicPr>
        <p:blipFill>
          <a:blip r:embed="rId18" cstate="print"/>
          <a:srcRect/>
          <a:stretch>
            <a:fillRect/>
          </a:stretch>
        </p:blipFill>
        <p:spPr bwMode="auto">
          <a:xfrm>
            <a:off x="1" y="0"/>
            <a:ext cx="9905999"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7" r:id="rId16"/>
  </p:sldLayoutIdLst>
  <p:transition spd="med">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ita@ecampus.ut.ac.id" TargetMode="Externa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6"/>
          <p:cNvSpPr txBox="1">
            <a:spLocks noChangeArrowheads="1"/>
          </p:cNvSpPr>
          <p:nvPr/>
        </p:nvSpPr>
        <p:spPr bwMode="auto">
          <a:xfrm>
            <a:off x="7689304" y="332656"/>
            <a:ext cx="1618153" cy="861774"/>
          </a:xfrm>
          <a:prstGeom prst="rect">
            <a:avLst/>
          </a:prstGeom>
          <a:noFill/>
          <a:ln w="9525">
            <a:noFill/>
            <a:miter lim="800000"/>
            <a:headEnd/>
            <a:tailEnd/>
          </a:ln>
        </p:spPr>
        <p:txBody>
          <a:bodyPr wrap="square">
            <a:spAutoFit/>
          </a:bodyPr>
          <a:lstStyle/>
          <a:p>
            <a:pPr algn="ctr">
              <a:spcBef>
                <a:spcPct val="50000"/>
              </a:spcBef>
            </a:pPr>
            <a:r>
              <a:rPr lang="en-GB" sz="2000" b="1" noProof="1" smtClean="0">
                <a:solidFill>
                  <a:schemeClr val="accent2">
                    <a:lumMod val="75000"/>
                  </a:schemeClr>
                </a:solidFill>
                <a:latin typeface="AlternateGothic2 BT" panose="020B0608020202050204" pitchFamily="34" charset="0"/>
              </a:rPr>
              <a:t>AAOU 2019</a:t>
            </a:r>
          </a:p>
          <a:p>
            <a:pPr algn="ctr">
              <a:spcBef>
                <a:spcPct val="50000"/>
              </a:spcBef>
            </a:pPr>
            <a:r>
              <a:rPr lang="en-GB" sz="2000" b="1" noProof="1" smtClean="0">
                <a:solidFill>
                  <a:schemeClr val="accent2">
                    <a:lumMod val="75000"/>
                  </a:schemeClr>
                </a:solidFill>
                <a:latin typeface="AlternateGothic2 BT" panose="020B0608020202050204" pitchFamily="34" charset="0"/>
              </a:rPr>
              <a:t>PAKISTAN</a:t>
            </a:r>
            <a:endParaRPr lang="en-GB" sz="2000" b="1" noProof="1">
              <a:solidFill>
                <a:schemeClr val="accent2">
                  <a:lumMod val="75000"/>
                </a:schemeClr>
              </a:solidFill>
              <a:latin typeface="AlternateGothic2 BT" panose="020B0608020202050204" pitchFamily="34" charset="0"/>
            </a:endParaRPr>
          </a:p>
        </p:txBody>
      </p:sp>
      <p:sp>
        <p:nvSpPr>
          <p:cNvPr id="5" name="Text Box 6"/>
          <p:cNvSpPr txBox="1">
            <a:spLocks noChangeArrowheads="1"/>
          </p:cNvSpPr>
          <p:nvPr/>
        </p:nvSpPr>
        <p:spPr bwMode="auto">
          <a:xfrm>
            <a:off x="0" y="1916832"/>
            <a:ext cx="9705528" cy="3970318"/>
          </a:xfrm>
          <a:prstGeom prst="rect">
            <a:avLst/>
          </a:prstGeom>
          <a:noFill/>
          <a:ln w="9525">
            <a:noFill/>
            <a:miter lim="800000"/>
            <a:headEnd/>
            <a:tailEnd/>
          </a:ln>
        </p:spPr>
        <p:txBody>
          <a:bodyPr wrap="square">
            <a:spAutoFit/>
          </a:bodyPr>
          <a:lstStyle/>
          <a:p>
            <a:pPr algn="ctr"/>
            <a:r>
              <a:rPr lang="en-US" sz="2800" dirty="0">
                <a:ln w="11430"/>
                <a:latin typeface="AlternateGothic2 BT" panose="020B0608020202050204" pitchFamily="34" charset="0"/>
              </a:rPr>
              <a:t>Online Exam Services Improvement at Palembang Open University</a:t>
            </a:r>
          </a:p>
          <a:p>
            <a:pPr algn="ctr"/>
            <a:r>
              <a:rPr lang="en-US" sz="2800" dirty="0">
                <a:ln w="11430"/>
                <a:latin typeface="AlternateGothic2 BT" panose="020B0608020202050204" pitchFamily="34" charset="0"/>
              </a:rPr>
              <a:t>(SUO Policy </a:t>
            </a:r>
            <a:r>
              <a:rPr lang="en-US" sz="2800" dirty="0" smtClean="0">
                <a:ln w="11430"/>
                <a:latin typeface="AlternateGothic2 BT" panose="020B0608020202050204" pitchFamily="34" charset="0"/>
              </a:rPr>
              <a:t>Implementation)</a:t>
            </a:r>
          </a:p>
          <a:p>
            <a:pPr algn="ctr"/>
            <a:endParaRPr lang="en-US" sz="2800" dirty="0">
              <a:ln w="11430"/>
              <a:latin typeface="AlternateGothic2 BT" panose="020B0608020202050204" pitchFamily="34" charset="0"/>
            </a:endParaRPr>
          </a:p>
          <a:p>
            <a:pPr algn="ctr"/>
            <a:r>
              <a:rPr lang="en-US" sz="2800" dirty="0" smtClean="0">
                <a:ln w="11430"/>
                <a:latin typeface="AlternateGothic2 BT" panose="020B0608020202050204" pitchFamily="34" charset="0"/>
              </a:rPr>
              <a:t>Dr</a:t>
            </a:r>
            <a:r>
              <a:rPr lang="en-US" sz="2800" dirty="0">
                <a:ln w="11430"/>
                <a:latin typeface="AlternateGothic2 BT" panose="020B0608020202050204" pitchFamily="34" charset="0"/>
              </a:rPr>
              <a:t>. Meita Istianda, </a:t>
            </a:r>
            <a:r>
              <a:rPr lang="en-US" sz="2800" dirty="0" err="1" smtClean="0">
                <a:ln w="11430"/>
                <a:latin typeface="AlternateGothic2 BT" panose="020B0608020202050204" pitchFamily="34" charset="0"/>
              </a:rPr>
              <a:t>M.Si</a:t>
            </a:r>
            <a:r>
              <a:rPr lang="en-US" sz="2800" dirty="0" smtClean="0">
                <a:ln w="11430"/>
                <a:latin typeface="AlternateGothic2 BT" panose="020B0608020202050204" pitchFamily="34" charset="0"/>
              </a:rPr>
              <a:t>.     Steven Anthony, </a:t>
            </a:r>
            <a:r>
              <a:rPr lang="en-US" sz="2800" dirty="0" err="1" smtClean="0">
                <a:ln w="11430"/>
                <a:latin typeface="AlternateGothic2 BT" panose="020B0608020202050204" pitchFamily="34" charset="0"/>
              </a:rPr>
              <a:t>M.Si</a:t>
            </a:r>
            <a:r>
              <a:rPr lang="en-US" sz="2800" dirty="0" smtClean="0">
                <a:ln w="11430"/>
                <a:latin typeface="AlternateGothic2 BT" panose="020B0608020202050204" pitchFamily="34" charset="0"/>
              </a:rPr>
              <a:t>       </a:t>
            </a:r>
            <a:r>
              <a:rPr lang="en-US" sz="2800" dirty="0" err="1" smtClean="0">
                <a:ln w="11430"/>
                <a:latin typeface="AlternateGothic2 BT" panose="020B0608020202050204" pitchFamily="34" charset="0"/>
              </a:rPr>
              <a:t>Fajar</a:t>
            </a:r>
            <a:r>
              <a:rPr lang="en-US" sz="2800" dirty="0" smtClean="0">
                <a:ln w="11430"/>
                <a:latin typeface="AlternateGothic2 BT" panose="020B0608020202050204" pitchFamily="34" charset="0"/>
              </a:rPr>
              <a:t> </a:t>
            </a:r>
            <a:r>
              <a:rPr lang="en-US" sz="2800" dirty="0" err="1" smtClean="0">
                <a:ln w="11430"/>
                <a:latin typeface="AlternateGothic2 BT" panose="020B0608020202050204" pitchFamily="34" charset="0"/>
              </a:rPr>
              <a:t>Saigun</a:t>
            </a:r>
            <a:r>
              <a:rPr lang="en-US" sz="2800" dirty="0" smtClean="0">
                <a:ln w="11430"/>
                <a:latin typeface="AlternateGothic2 BT" panose="020B0608020202050204" pitchFamily="34" charset="0"/>
              </a:rPr>
              <a:t> </a:t>
            </a:r>
            <a:r>
              <a:rPr lang="en-US" sz="2800" dirty="0" err="1" smtClean="0">
                <a:ln w="11430"/>
                <a:latin typeface="AlternateGothic2 BT" panose="020B0608020202050204" pitchFamily="34" charset="0"/>
              </a:rPr>
              <a:t>Wibowo</a:t>
            </a:r>
            <a:r>
              <a:rPr lang="en-US" sz="2800" dirty="0" smtClean="0">
                <a:ln w="11430"/>
                <a:latin typeface="AlternateGothic2 BT" panose="020B0608020202050204" pitchFamily="34" charset="0"/>
              </a:rPr>
              <a:t>, </a:t>
            </a:r>
            <a:r>
              <a:rPr lang="en-US" sz="2800" dirty="0" err="1" smtClean="0">
                <a:ln w="11430"/>
                <a:latin typeface="AlternateGothic2 BT" panose="020B0608020202050204" pitchFamily="34" charset="0"/>
              </a:rPr>
              <a:t>A.Md</a:t>
            </a:r>
            <a:endParaRPr lang="en-US" sz="2800" dirty="0" smtClean="0">
              <a:ln w="11430"/>
              <a:latin typeface="AlternateGothic2 BT" panose="020B0608020202050204" pitchFamily="34" charset="0"/>
            </a:endParaRPr>
          </a:p>
          <a:p>
            <a:pPr algn="ctr"/>
            <a:endParaRPr lang="en-US" sz="2800" dirty="0">
              <a:ln w="11430"/>
              <a:latin typeface="AlternateGothic2 BT" panose="020B0608020202050204" pitchFamily="34" charset="0"/>
            </a:endParaRPr>
          </a:p>
          <a:p>
            <a:pPr algn="ctr"/>
            <a:r>
              <a:rPr lang="en-US" sz="2800" b="1" dirty="0" smtClean="0">
                <a:ln w="11430"/>
                <a:latin typeface="AlternateGothic2 BT" panose="020B0608020202050204" pitchFamily="34" charset="0"/>
                <a:hlinkClick r:id="rId2"/>
              </a:rPr>
              <a:t>meita@ecampus.ut.ac.id</a:t>
            </a:r>
            <a:endParaRPr lang="en-US" sz="2800" b="1" dirty="0" smtClean="0">
              <a:ln w="11430"/>
              <a:latin typeface="AlternateGothic2 BT" panose="020B0608020202050204" pitchFamily="34" charset="0"/>
            </a:endParaRPr>
          </a:p>
          <a:p>
            <a:pPr algn="ctr"/>
            <a:endParaRPr lang="en-US" sz="2800" dirty="0">
              <a:ln w="11430"/>
              <a:latin typeface="AlternateGothic2 BT" panose="020B0608020202050204" pitchFamily="34" charset="0"/>
            </a:endParaRPr>
          </a:p>
          <a:p>
            <a:pPr algn="ctr"/>
            <a:r>
              <a:rPr lang="en-US" sz="2800" dirty="0" err="1" smtClean="0">
                <a:ln w="11430"/>
                <a:latin typeface="AlternateGothic2 BT" panose="020B0608020202050204" pitchFamily="34" charset="0"/>
              </a:rPr>
              <a:t>Universitas</a:t>
            </a:r>
            <a:r>
              <a:rPr lang="en-US" sz="2800" dirty="0" smtClean="0">
                <a:ln w="11430"/>
                <a:latin typeface="AlternateGothic2 BT" panose="020B0608020202050204" pitchFamily="34" charset="0"/>
              </a:rPr>
              <a:t> Terbuka, </a:t>
            </a:r>
            <a:r>
              <a:rPr lang="en-US" sz="2800" dirty="0">
                <a:ln w="11430"/>
                <a:latin typeface="AlternateGothic2 BT" panose="020B0608020202050204" pitchFamily="34" charset="0"/>
              </a:rPr>
              <a:t>Indonesia</a:t>
            </a:r>
          </a:p>
          <a:p>
            <a:pPr algn="ctr"/>
            <a:r>
              <a:rPr lang="en-US" sz="2800" dirty="0" smtClean="0">
                <a:ln w="11430"/>
                <a:latin typeface="AlternateGothic2 BT" panose="020B0608020202050204" pitchFamily="34" charset="0"/>
              </a:rPr>
              <a:t> </a:t>
            </a:r>
            <a:endParaRPr lang="en-ID" sz="2800" dirty="0">
              <a:ln w="11430"/>
              <a:latin typeface="AlternateGothic2 BT" panose="020B0608020202050204" pitchFamily="34" charset="0"/>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488" y="1700808"/>
            <a:ext cx="9289032" cy="2862322"/>
          </a:xfrm>
          <a:prstGeom prst="rect">
            <a:avLst/>
          </a:prstGeom>
        </p:spPr>
        <p:txBody>
          <a:bodyPr wrap="square">
            <a:spAutoFit/>
          </a:bodyPr>
          <a:lstStyle/>
          <a:p>
            <a:endParaRPr lang="en-US" sz="2000" dirty="0"/>
          </a:p>
          <a:p>
            <a:r>
              <a:rPr lang="en-US" sz="2000" dirty="0" smtClean="0"/>
              <a:t>To </a:t>
            </a:r>
            <a:r>
              <a:rPr lang="en-US" sz="2000" dirty="0"/>
              <a:t>provide higher flexibility in managing the time to take the final semester exams (UAS) for students, in 2004 UT developed a computerized examination system called the Computer Based Examination (UBK), which was later refined into an Online Examination (SUO) system, which began in 2008</a:t>
            </a:r>
            <a:r>
              <a:rPr lang="en-US" sz="2000" dirty="0" smtClean="0"/>
              <a:t>.</a:t>
            </a:r>
          </a:p>
          <a:p>
            <a:endParaRPr lang="en-US" sz="2000" dirty="0"/>
          </a:p>
          <a:p>
            <a:r>
              <a:rPr lang="en-US" sz="2000" dirty="0" smtClean="0"/>
              <a:t>SUO </a:t>
            </a:r>
            <a:r>
              <a:rPr lang="en-US" sz="2000" dirty="0"/>
              <a:t>began to be trialed during the 2009.1 exam period in 6 (six) Regional UT using the speedy internet Virtual Private Network (VPN) network and began the 2010.1 exam period SUO was carried out throughout the UT regional.</a:t>
            </a:r>
          </a:p>
        </p:txBody>
      </p:sp>
      <p:pic>
        <p:nvPicPr>
          <p:cNvPr id="4" name="Picture 3"/>
          <p:cNvPicPr>
            <a:picLocks noChangeAspect="1"/>
          </p:cNvPicPr>
          <p:nvPr/>
        </p:nvPicPr>
        <p:blipFill>
          <a:blip r:embed="rId2"/>
          <a:stretch>
            <a:fillRect/>
          </a:stretch>
        </p:blipFill>
        <p:spPr>
          <a:xfrm>
            <a:off x="7617296" y="404664"/>
            <a:ext cx="1621677" cy="999831"/>
          </a:xfrm>
          <a:prstGeom prst="rect">
            <a:avLst/>
          </a:prstGeom>
        </p:spPr>
      </p:pic>
      <p:pic>
        <p:nvPicPr>
          <p:cNvPr id="3" name="Picture 2"/>
          <p:cNvPicPr>
            <a:picLocks noChangeAspect="1"/>
          </p:cNvPicPr>
          <p:nvPr/>
        </p:nvPicPr>
        <p:blipFill>
          <a:blip r:embed="rId3"/>
          <a:stretch>
            <a:fillRect/>
          </a:stretch>
        </p:blipFill>
        <p:spPr>
          <a:xfrm>
            <a:off x="4226938" y="747911"/>
            <a:ext cx="1524132" cy="536494"/>
          </a:xfrm>
          <a:prstGeom prst="rect">
            <a:avLst/>
          </a:prstGeom>
        </p:spPr>
      </p:pic>
    </p:spTree>
    <p:extLst>
      <p:ext uri="{BB962C8B-B14F-4D97-AF65-F5344CB8AC3E}">
        <p14:creationId xmlns:p14="http://schemas.microsoft.com/office/powerpoint/2010/main" val="590714308"/>
      </p:ext>
    </p:extLst>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504" y="2276872"/>
            <a:ext cx="9001000" cy="2554545"/>
          </a:xfrm>
          <a:prstGeom prst="rect">
            <a:avLst/>
          </a:prstGeom>
        </p:spPr>
        <p:txBody>
          <a:bodyPr wrap="square">
            <a:spAutoFit/>
          </a:bodyPr>
          <a:lstStyle/>
          <a:p>
            <a:pPr algn="just"/>
            <a:r>
              <a:rPr lang="en-US" sz="2000" dirty="0"/>
              <a:t>As discussed in the theory sub-section, policy implementation is everything that governments do, what they do and why they do it. </a:t>
            </a:r>
            <a:endParaRPr lang="en-US" sz="2000" dirty="0" smtClean="0"/>
          </a:p>
          <a:p>
            <a:pPr algn="just"/>
            <a:endParaRPr lang="en-US" sz="2000" dirty="0"/>
          </a:p>
          <a:p>
            <a:pPr algn="just"/>
            <a:r>
              <a:rPr lang="en-US" sz="2000" dirty="0" smtClean="0"/>
              <a:t>In </a:t>
            </a:r>
            <a:r>
              <a:rPr lang="en-US" sz="2000" dirty="0"/>
              <a:t>the case that the policy is carried out by SUO outside the </a:t>
            </a:r>
            <a:r>
              <a:rPr lang="en-US" sz="2000" dirty="0" smtClean="0"/>
              <a:t>regional, </a:t>
            </a:r>
            <a:r>
              <a:rPr lang="en-US" sz="2000" dirty="0"/>
              <a:t>then all decisions made by UT, what is done and why UT </a:t>
            </a:r>
            <a:r>
              <a:rPr lang="en-US" sz="2000" dirty="0" smtClean="0"/>
              <a:t>conducts/implements </a:t>
            </a:r>
            <a:r>
              <a:rPr lang="en-US" sz="2000" dirty="0"/>
              <a:t>SUO certainly has gone through a number of considerations, including the positive response from students shown from year to year </a:t>
            </a:r>
            <a:r>
              <a:rPr lang="en-US" sz="2000" dirty="0" err="1"/>
              <a:t>year</a:t>
            </a:r>
            <a:r>
              <a:rPr lang="en-US" sz="2000" dirty="0"/>
              <a:t> the number of students asking to serve SUO continues to </a:t>
            </a:r>
            <a:r>
              <a:rPr lang="en-US" sz="2000" dirty="0" smtClean="0"/>
              <a:t>increase</a:t>
            </a:r>
            <a:r>
              <a:rPr lang="en-US" sz="2000" dirty="0"/>
              <a:t> </a:t>
            </a:r>
            <a:r>
              <a:rPr lang="en-US" sz="2000" dirty="0" smtClean="0"/>
              <a:t>(Rector's </a:t>
            </a:r>
            <a:r>
              <a:rPr lang="en-US" sz="2000" dirty="0"/>
              <a:t>Report, 2017).</a:t>
            </a:r>
          </a:p>
        </p:txBody>
      </p:sp>
      <p:pic>
        <p:nvPicPr>
          <p:cNvPr id="4" name="Picture 3"/>
          <p:cNvPicPr>
            <a:picLocks noChangeAspect="1"/>
          </p:cNvPicPr>
          <p:nvPr/>
        </p:nvPicPr>
        <p:blipFill>
          <a:blip r:embed="rId2"/>
          <a:stretch>
            <a:fillRect/>
          </a:stretch>
        </p:blipFill>
        <p:spPr>
          <a:xfrm>
            <a:off x="7689304" y="332656"/>
            <a:ext cx="1621677" cy="999831"/>
          </a:xfrm>
          <a:prstGeom prst="rect">
            <a:avLst/>
          </a:prstGeom>
        </p:spPr>
      </p:pic>
    </p:spTree>
    <p:extLst>
      <p:ext uri="{BB962C8B-B14F-4D97-AF65-F5344CB8AC3E}">
        <p14:creationId xmlns:p14="http://schemas.microsoft.com/office/powerpoint/2010/main" val="3044744756"/>
      </p:ext>
    </p:extLst>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472" y="1844824"/>
            <a:ext cx="9577064" cy="3970318"/>
          </a:xfrm>
          <a:prstGeom prst="rect">
            <a:avLst/>
          </a:prstGeom>
        </p:spPr>
        <p:txBody>
          <a:bodyPr wrap="square">
            <a:spAutoFit/>
          </a:bodyPr>
          <a:lstStyle/>
          <a:p>
            <a:pPr algn="just"/>
            <a:r>
              <a:rPr lang="en-US" dirty="0"/>
              <a:t>About the SUO problem, it is related to the implementation of the policy, theoretically, it is stated that the policy will show the results and whether it is useful if implemented</a:t>
            </a:r>
            <a:r>
              <a:rPr lang="en-US" dirty="0" smtClean="0"/>
              <a:t>.</a:t>
            </a:r>
          </a:p>
          <a:p>
            <a:pPr algn="just"/>
            <a:endParaRPr lang="en-US" dirty="0"/>
          </a:p>
          <a:p>
            <a:pPr algn="just"/>
            <a:r>
              <a:rPr lang="en-US" dirty="0" smtClean="0"/>
              <a:t>Therefore</a:t>
            </a:r>
            <a:r>
              <a:rPr lang="en-US" dirty="0"/>
              <a:t>, the implementation of the SUO policy in the UT Palembang shows the results when it is implemented</a:t>
            </a:r>
            <a:r>
              <a:rPr lang="en-US" dirty="0" smtClean="0"/>
              <a:t>.</a:t>
            </a:r>
          </a:p>
          <a:p>
            <a:pPr algn="just"/>
            <a:endParaRPr lang="en-US" dirty="0"/>
          </a:p>
          <a:p>
            <a:pPr algn="just"/>
            <a:r>
              <a:rPr lang="en-US" dirty="0" smtClean="0"/>
              <a:t>The </a:t>
            </a:r>
            <a:r>
              <a:rPr lang="en-US" dirty="0"/>
              <a:t>results, in general, can be done well. However, in particular, some obstacles must be overcome so that the implementation improves and gets the desired results. </a:t>
            </a:r>
            <a:endParaRPr lang="en-US" dirty="0" smtClean="0"/>
          </a:p>
          <a:p>
            <a:pPr algn="just"/>
            <a:endParaRPr lang="en-US" dirty="0"/>
          </a:p>
          <a:p>
            <a:pPr algn="just"/>
            <a:r>
              <a:rPr lang="en-US" dirty="0" smtClean="0"/>
              <a:t>A </a:t>
            </a:r>
            <a:r>
              <a:rPr lang="en-US" dirty="0"/>
              <a:t>good result is, if the UT's goal to implement SUO is as stated in its policy, namely through SUO students can take exams outside the UAS period schedule specified in the UT Academic Calendar (</a:t>
            </a:r>
            <a:r>
              <a:rPr lang="en-US" dirty="0" err="1"/>
              <a:t>Pardede</a:t>
            </a:r>
            <a:r>
              <a:rPr lang="en-US" dirty="0"/>
              <a:t> and </a:t>
            </a:r>
            <a:r>
              <a:rPr lang="en-US" dirty="0" err="1"/>
              <a:t>Listyarini</a:t>
            </a:r>
            <a:r>
              <a:rPr lang="en-US" dirty="0"/>
              <a:t>, 2011), and the success of SUO is guaranteed Then, of course, related to the implementation of SUO outside the UT regional, is to bring services closer to the community.</a:t>
            </a:r>
          </a:p>
        </p:txBody>
      </p:sp>
      <p:pic>
        <p:nvPicPr>
          <p:cNvPr id="4" name="Picture 3"/>
          <p:cNvPicPr>
            <a:picLocks noChangeAspect="1"/>
          </p:cNvPicPr>
          <p:nvPr/>
        </p:nvPicPr>
        <p:blipFill>
          <a:blip r:embed="rId2"/>
          <a:stretch>
            <a:fillRect/>
          </a:stretch>
        </p:blipFill>
        <p:spPr>
          <a:xfrm>
            <a:off x="7689304" y="332656"/>
            <a:ext cx="1621677" cy="999831"/>
          </a:xfrm>
          <a:prstGeom prst="rect">
            <a:avLst/>
          </a:prstGeom>
        </p:spPr>
      </p:pic>
    </p:spTree>
    <p:extLst>
      <p:ext uri="{BB962C8B-B14F-4D97-AF65-F5344CB8AC3E}">
        <p14:creationId xmlns:p14="http://schemas.microsoft.com/office/powerpoint/2010/main" val="3961462604"/>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480" y="1700808"/>
            <a:ext cx="9073008" cy="3477875"/>
          </a:xfrm>
          <a:prstGeom prst="rect">
            <a:avLst/>
          </a:prstGeom>
        </p:spPr>
        <p:txBody>
          <a:bodyPr wrap="square">
            <a:spAutoFit/>
          </a:bodyPr>
          <a:lstStyle/>
          <a:p>
            <a:pPr algn="just"/>
            <a:endParaRPr lang="en-US" sz="2000" dirty="0"/>
          </a:p>
          <a:p>
            <a:pPr algn="just"/>
            <a:r>
              <a:rPr lang="en-US" sz="2000" dirty="0" smtClean="0"/>
              <a:t>The </a:t>
            </a:r>
            <a:r>
              <a:rPr lang="en-US" sz="2000" dirty="0"/>
              <a:t>SUO policy outside the UT regional (Palembang) is the right policy. This policy was made to overcome the problems of UT students whose lectures were spread in the regions, which was not easy to get to the city where the UT regional office was located</a:t>
            </a:r>
            <a:r>
              <a:rPr lang="en-US" sz="2000" dirty="0" smtClean="0"/>
              <a:t>.</a:t>
            </a:r>
          </a:p>
          <a:p>
            <a:pPr algn="just"/>
            <a:endParaRPr lang="en-US" sz="2000" dirty="0"/>
          </a:p>
          <a:p>
            <a:pPr algn="just"/>
            <a:r>
              <a:rPr lang="en-US" sz="2000" dirty="0" smtClean="0"/>
              <a:t>The </a:t>
            </a:r>
            <a:r>
              <a:rPr lang="en-US" sz="2000" dirty="0"/>
              <a:t>implementation of SUO is certainly to overcome these problems, bringing services closer to the community</a:t>
            </a:r>
            <a:r>
              <a:rPr lang="en-US" sz="2000" dirty="0" smtClean="0"/>
              <a:t>. A </a:t>
            </a:r>
            <a:r>
              <a:rPr lang="en-US" sz="2000" dirty="0"/>
              <a:t>new policy is known to be effective or not if implemented. From the SUO implementation that was carried out in UT Palembang: </a:t>
            </a:r>
            <a:r>
              <a:rPr lang="en-US" sz="2000" dirty="0" err="1"/>
              <a:t>Lahat</a:t>
            </a:r>
            <a:r>
              <a:rPr lang="en-US" sz="2000" dirty="0"/>
              <a:t>, </a:t>
            </a:r>
            <a:r>
              <a:rPr lang="en-US" sz="2000" dirty="0" err="1"/>
              <a:t>Lubuk</a:t>
            </a:r>
            <a:r>
              <a:rPr lang="en-US" sz="2000" dirty="0"/>
              <a:t> </a:t>
            </a:r>
            <a:r>
              <a:rPr lang="en-US" sz="2000" dirty="0" err="1"/>
              <a:t>Linggau</a:t>
            </a:r>
            <a:r>
              <a:rPr lang="en-US" sz="2000" dirty="0"/>
              <a:t>, </a:t>
            </a:r>
            <a:r>
              <a:rPr lang="en-US" sz="2000" dirty="0" err="1"/>
              <a:t>Baturaja</a:t>
            </a:r>
            <a:r>
              <a:rPr lang="en-US" sz="2000" dirty="0"/>
              <a:t>, and </a:t>
            </a:r>
            <a:r>
              <a:rPr lang="en-US" sz="2000" dirty="0" err="1"/>
              <a:t>Belitang</a:t>
            </a:r>
            <a:r>
              <a:rPr lang="en-US" sz="2000" dirty="0"/>
              <a:t>, all could run well, meaning that it was done.</a:t>
            </a:r>
          </a:p>
        </p:txBody>
      </p:sp>
      <p:pic>
        <p:nvPicPr>
          <p:cNvPr id="4" name="Picture 3"/>
          <p:cNvPicPr>
            <a:picLocks noChangeAspect="1"/>
          </p:cNvPicPr>
          <p:nvPr/>
        </p:nvPicPr>
        <p:blipFill>
          <a:blip r:embed="rId2"/>
          <a:stretch>
            <a:fillRect/>
          </a:stretch>
        </p:blipFill>
        <p:spPr>
          <a:xfrm>
            <a:off x="7723811" y="332656"/>
            <a:ext cx="1621677" cy="999831"/>
          </a:xfrm>
          <a:prstGeom prst="rect">
            <a:avLst/>
          </a:prstGeom>
        </p:spPr>
      </p:pic>
      <p:pic>
        <p:nvPicPr>
          <p:cNvPr id="3" name="Picture 2"/>
          <p:cNvPicPr>
            <a:picLocks noChangeAspect="1"/>
          </p:cNvPicPr>
          <p:nvPr/>
        </p:nvPicPr>
        <p:blipFill>
          <a:blip r:embed="rId3"/>
          <a:stretch>
            <a:fillRect/>
          </a:stretch>
        </p:blipFill>
        <p:spPr>
          <a:xfrm>
            <a:off x="4028628" y="795993"/>
            <a:ext cx="1560711" cy="536494"/>
          </a:xfrm>
          <a:prstGeom prst="rect">
            <a:avLst/>
          </a:prstGeom>
        </p:spPr>
      </p:pic>
    </p:spTree>
    <p:extLst>
      <p:ext uri="{BB962C8B-B14F-4D97-AF65-F5344CB8AC3E}">
        <p14:creationId xmlns:p14="http://schemas.microsoft.com/office/powerpoint/2010/main" val="3740474854"/>
      </p:ext>
    </p:extLst>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480" y="1628800"/>
            <a:ext cx="9433048" cy="4401205"/>
          </a:xfrm>
          <a:prstGeom prst="rect">
            <a:avLst/>
          </a:prstGeom>
        </p:spPr>
        <p:txBody>
          <a:bodyPr wrap="square">
            <a:spAutoFit/>
          </a:bodyPr>
          <a:lstStyle/>
          <a:p>
            <a:pPr algn="just"/>
            <a:r>
              <a:rPr lang="en-US" sz="2000" dirty="0"/>
              <a:t>There are only a few obstacles as explained. SUO implementation encountered problems due to</a:t>
            </a:r>
            <a:r>
              <a:rPr lang="en-US" sz="2000" dirty="0" smtClean="0"/>
              <a:t>:</a:t>
            </a:r>
          </a:p>
          <a:p>
            <a:pPr algn="just"/>
            <a:endParaRPr lang="en-US" sz="2000" dirty="0" smtClean="0"/>
          </a:p>
          <a:p>
            <a:pPr algn="just"/>
            <a:r>
              <a:rPr lang="en-US" sz="2000" dirty="0" smtClean="0"/>
              <a:t>First</a:t>
            </a:r>
            <a:r>
              <a:rPr lang="en-US" sz="2000" dirty="0"/>
              <a:t>, SUO Standard Operating Procedures have not yet been made in the UT regional office</a:t>
            </a:r>
            <a:r>
              <a:rPr lang="en-US" sz="2000" dirty="0" smtClean="0"/>
              <a:t>.</a:t>
            </a:r>
            <a:endParaRPr lang="en-US" sz="2000" dirty="0"/>
          </a:p>
          <a:p>
            <a:pPr algn="just"/>
            <a:r>
              <a:rPr lang="en-US" sz="2000" dirty="0" smtClean="0"/>
              <a:t>Second</a:t>
            </a:r>
            <a:r>
              <a:rPr lang="en-US" sz="2000" dirty="0"/>
              <a:t>, the standardization of infrastructure is also not standardized, including the provision of anticipation or mitigation if there are problems in the field</a:t>
            </a:r>
            <a:r>
              <a:rPr lang="en-US" sz="2000" dirty="0" smtClean="0"/>
              <a:t>.</a:t>
            </a:r>
          </a:p>
          <a:p>
            <a:pPr algn="just"/>
            <a:r>
              <a:rPr lang="en-US" sz="2000" dirty="0" smtClean="0"/>
              <a:t>UT </a:t>
            </a:r>
            <a:r>
              <a:rPr lang="en-US" sz="2000" dirty="0"/>
              <a:t>Palembang's policy to overcome the obstacles in the field is to entrust the ICT UT Palembang staff to provide protection and improvisation according to the conditions in the field</a:t>
            </a:r>
            <a:r>
              <a:rPr lang="en-US" sz="2000" dirty="0" smtClean="0"/>
              <a:t>.</a:t>
            </a:r>
          </a:p>
          <a:p>
            <a:pPr algn="just"/>
            <a:r>
              <a:rPr lang="en-US" sz="2000" dirty="0" smtClean="0"/>
              <a:t>Therefore</a:t>
            </a:r>
            <a:r>
              <a:rPr lang="en-US" sz="2000" dirty="0"/>
              <a:t>, for better policy implementation, SUO participants' rules must be made, standardization of infrastructure and anticipation/mitigation of obstacles must be made, and adequate program design and structuring of the implementation process need to be ensured.</a:t>
            </a:r>
          </a:p>
        </p:txBody>
      </p:sp>
      <p:pic>
        <p:nvPicPr>
          <p:cNvPr id="4" name="Picture 3"/>
          <p:cNvPicPr>
            <a:picLocks noChangeAspect="1"/>
          </p:cNvPicPr>
          <p:nvPr/>
        </p:nvPicPr>
        <p:blipFill>
          <a:blip r:embed="rId2"/>
          <a:stretch>
            <a:fillRect/>
          </a:stretch>
        </p:blipFill>
        <p:spPr>
          <a:xfrm>
            <a:off x="7689304" y="404664"/>
            <a:ext cx="1621677" cy="999831"/>
          </a:xfrm>
          <a:prstGeom prst="rect">
            <a:avLst/>
          </a:prstGeom>
        </p:spPr>
      </p:pic>
    </p:spTree>
    <p:extLst>
      <p:ext uri="{BB962C8B-B14F-4D97-AF65-F5344CB8AC3E}">
        <p14:creationId xmlns:p14="http://schemas.microsoft.com/office/powerpoint/2010/main" val="1313987757"/>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272480" y="1988840"/>
            <a:ext cx="9289032" cy="3168352"/>
          </a:xfrm>
        </p:spPr>
        <p:txBody>
          <a:bodyPr/>
          <a:lstStyle/>
          <a:p>
            <a:pPr algn="just"/>
            <a:r>
              <a:rPr lang="en-US" sz="2800" dirty="0" smtClean="0"/>
              <a:t>Indonesian </a:t>
            </a:r>
            <a:r>
              <a:rPr lang="en-US" sz="2800" dirty="0"/>
              <a:t>Open University or Open University (UT) is a university that applies a distance learning system. UT has 39 representatives in each province (UT regions), and one representative to take care of overseas students. One of the UT representatives in the region is UT Palembang.</a:t>
            </a:r>
          </a:p>
        </p:txBody>
      </p:sp>
      <p:pic>
        <p:nvPicPr>
          <p:cNvPr id="2" name="Picture 1"/>
          <p:cNvPicPr>
            <a:picLocks noChangeAspect="1"/>
          </p:cNvPicPr>
          <p:nvPr/>
        </p:nvPicPr>
        <p:blipFill>
          <a:blip r:embed="rId2"/>
          <a:stretch>
            <a:fillRect/>
          </a:stretch>
        </p:blipFill>
        <p:spPr>
          <a:xfrm>
            <a:off x="7689304" y="332656"/>
            <a:ext cx="1621677" cy="999831"/>
          </a:xfrm>
          <a:prstGeom prst="rect">
            <a:avLst/>
          </a:prstGeom>
        </p:spPr>
      </p:pic>
      <p:pic>
        <p:nvPicPr>
          <p:cNvPr id="4" name="Picture 3"/>
          <p:cNvPicPr>
            <a:picLocks noChangeAspect="1"/>
          </p:cNvPicPr>
          <p:nvPr/>
        </p:nvPicPr>
        <p:blipFill>
          <a:blip r:embed="rId3"/>
          <a:stretch>
            <a:fillRect/>
          </a:stretch>
        </p:blipFill>
        <p:spPr>
          <a:xfrm>
            <a:off x="3840958" y="802988"/>
            <a:ext cx="2152075" cy="749873"/>
          </a:xfrm>
          <a:prstGeom prst="rect">
            <a:avLst/>
          </a:prstGeom>
        </p:spPr>
      </p:pic>
    </p:spTree>
    <p:extLst>
      <p:ext uri="{BB962C8B-B14F-4D97-AF65-F5344CB8AC3E}">
        <p14:creationId xmlns:p14="http://schemas.microsoft.com/office/powerpoint/2010/main" val="1239717385"/>
      </p:ext>
    </p:extLst>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44488" y="2060848"/>
            <a:ext cx="9289032" cy="2808312"/>
          </a:xfrm>
        </p:spPr>
        <p:txBody>
          <a:bodyPr/>
          <a:lstStyle/>
          <a:p>
            <a:pPr algn="just"/>
            <a:r>
              <a:rPr lang="en-US" sz="2800" dirty="0"/>
              <a:t>As a distance </a:t>
            </a:r>
            <a:r>
              <a:rPr lang="en-US" sz="2800" dirty="0" smtClean="0"/>
              <a:t>education, </a:t>
            </a:r>
            <a:r>
              <a:rPr lang="en-US" sz="2800" dirty="0"/>
              <a:t>UT utilizes Information Technology to support its activities. One of them is the Online Examination System (SUO</a:t>
            </a:r>
            <a:r>
              <a:rPr lang="en-US" sz="2800" dirty="0" smtClean="0"/>
              <a:t>). </a:t>
            </a:r>
          </a:p>
          <a:p>
            <a:pPr algn="just"/>
            <a:r>
              <a:rPr lang="en-US" sz="2800" dirty="0" smtClean="0"/>
              <a:t>SUO </a:t>
            </a:r>
            <a:r>
              <a:rPr lang="en-US" sz="2800" dirty="0"/>
              <a:t>aims to provide opportunities for students, who have conflicting exam hours, and who cannot take the written exam schedule.</a:t>
            </a:r>
          </a:p>
        </p:txBody>
      </p:sp>
      <p:pic>
        <p:nvPicPr>
          <p:cNvPr id="5" name="Picture 4"/>
          <p:cNvPicPr>
            <a:picLocks noChangeAspect="1"/>
          </p:cNvPicPr>
          <p:nvPr/>
        </p:nvPicPr>
        <p:blipFill>
          <a:blip r:embed="rId2"/>
          <a:stretch>
            <a:fillRect/>
          </a:stretch>
        </p:blipFill>
        <p:spPr>
          <a:xfrm>
            <a:off x="7689304" y="332656"/>
            <a:ext cx="1621677" cy="999831"/>
          </a:xfrm>
          <a:prstGeom prst="rect">
            <a:avLst/>
          </a:prstGeom>
        </p:spPr>
      </p:pic>
    </p:spTree>
    <p:extLst>
      <p:ext uri="{BB962C8B-B14F-4D97-AF65-F5344CB8AC3E}">
        <p14:creationId xmlns:p14="http://schemas.microsoft.com/office/powerpoint/2010/main" val="1181189608"/>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89304" y="260648"/>
            <a:ext cx="1621677" cy="999831"/>
          </a:xfrm>
          <a:prstGeom prst="rect">
            <a:avLst/>
          </a:prstGeom>
        </p:spPr>
      </p:pic>
      <p:sp>
        <p:nvSpPr>
          <p:cNvPr id="4" name="Rectangle 3"/>
          <p:cNvSpPr/>
          <p:nvPr/>
        </p:nvSpPr>
        <p:spPr>
          <a:xfrm>
            <a:off x="416496" y="1988840"/>
            <a:ext cx="8894485" cy="3416320"/>
          </a:xfrm>
          <a:prstGeom prst="rect">
            <a:avLst/>
          </a:prstGeom>
        </p:spPr>
        <p:txBody>
          <a:bodyPr wrap="square">
            <a:spAutoFit/>
          </a:bodyPr>
          <a:lstStyle/>
          <a:p>
            <a:pPr algn="just"/>
            <a:r>
              <a:rPr lang="en-US" sz="2400" dirty="0"/>
              <a:t>At UT, initially SUO was only applied at UT Regional offices including UT Palembang. </a:t>
            </a:r>
            <a:endParaRPr lang="en-US" sz="2400" dirty="0" smtClean="0"/>
          </a:p>
          <a:p>
            <a:pPr algn="just"/>
            <a:r>
              <a:rPr lang="en-US" sz="2400" dirty="0" smtClean="0"/>
              <a:t>Because </a:t>
            </a:r>
            <a:r>
              <a:rPr lang="en-US" sz="2400" dirty="0"/>
              <a:t>of the positive response from students, SUO at UT Palembang was also conducted outside Palembang, namely in </a:t>
            </a:r>
            <a:r>
              <a:rPr lang="en-US" sz="2400" dirty="0" err="1"/>
              <a:t>Lahat</a:t>
            </a:r>
            <a:r>
              <a:rPr lang="en-US" sz="2400" dirty="0"/>
              <a:t>, </a:t>
            </a:r>
            <a:r>
              <a:rPr lang="en-US" sz="2400" dirty="0" err="1"/>
              <a:t>Belitang</a:t>
            </a:r>
            <a:r>
              <a:rPr lang="en-US" sz="2400" dirty="0"/>
              <a:t>, </a:t>
            </a:r>
            <a:r>
              <a:rPr lang="en-US" sz="2400" dirty="0" err="1"/>
              <a:t>Baturaja</a:t>
            </a:r>
            <a:r>
              <a:rPr lang="en-US" sz="2400" dirty="0"/>
              <a:t>, and </a:t>
            </a:r>
            <a:r>
              <a:rPr lang="en-US" sz="2400" dirty="0" err="1"/>
              <a:t>Lubuk</a:t>
            </a:r>
            <a:r>
              <a:rPr lang="en-US" sz="2400" dirty="0"/>
              <a:t> </a:t>
            </a:r>
            <a:r>
              <a:rPr lang="en-US" sz="2400" dirty="0" err="1" smtClean="0"/>
              <a:t>Linggau</a:t>
            </a:r>
            <a:r>
              <a:rPr lang="en-US" sz="2400" dirty="0" smtClean="0"/>
              <a:t>.</a:t>
            </a:r>
          </a:p>
          <a:p>
            <a:pPr algn="just"/>
            <a:endParaRPr lang="en-US" sz="2400" dirty="0"/>
          </a:p>
          <a:p>
            <a:pPr algn="just"/>
            <a:r>
              <a:rPr lang="en-US" sz="2400" dirty="0" smtClean="0"/>
              <a:t>SUO </a:t>
            </a:r>
            <a:r>
              <a:rPr lang="en-US" sz="2400" dirty="0"/>
              <a:t>implementation outside UT Palembang is expected to bring services closer to students. Good service is a service that makes it easy for customers to get access to services.</a:t>
            </a:r>
          </a:p>
        </p:txBody>
      </p:sp>
    </p:spTree>
    <p:extLst>
      <p:ext uri="{BB962C8B-B14F-4D97-AF65-F5344CB8AC3E}">
        <p14:creationId xmlns:p14="http://schemas.microsoft.com/office/powerpoint/2010/main" val="3133477618"/>
      </p:ext>
    </p:ext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44488" y="2204864"/>
            <a:ext cx="9361040" cy="2520280"/>
          </a:xfrm>
        </p:spPr>
        <p:txBody>
          <a:bodyPr/>
          <a:lstStyle/>
          <a:p>
            <a:pPr algn="just"/>
            <a:r>
              <a:rPr lang="en-US" sz="2800" dirty="0" smtClean="0"/>
              <a:t>Implementation </a:t>
            </a:r>
            <a:r>
              <a:rPr lang="en-US" sz="2800" dirty="0"/>
              <a:t>of a policy is declared successful if it fulfills several aspects or variables that are required by the policy. </a:t>
            </a:r>
            <a:endParaRPr lang="en-US" sz="2800" dirty="0" smtClean="0"/>
          </a:p>
          <a:p>
            <a:pPr algn="just"/>
            <a:r>
              <a:rPr lang="en-US" sz="2800" dirty="0" smtClean="0"/>
              <a:t>One </a:t>
            </a:r>
            <a:r>
              <a:rPr lang="en-US" sz="2800" dirty="0"/>
              <a:t>of them is that those who take SUO pass on average, the examination process is guaranteed, and brings service to the community.</a:t>
            </a:r>
            <a:endParaRPr lang="fi-FI" sz="2800" dirty="0"/>
          </a:p>
          <a:p>
            <a:pPr algn="just"/>
            <a:endParaRPr lang="en-US" sz="2800" dirty="0"/>
          </a:p>
        </p:txBody>
      </p:sp>
      <p:pic>
        <p:nvPicPr>
          <p:cNvPr id="2" name="Picture 1"/>
          <p:cNvPicPr>
            <a:picLocks noChangeAspect="1"/>
          </p:cNvPicPr>
          <p:nvPr/>
        </p:nvPicPr>
        <p:blipFill>
          <a:blip r:embed="rId2"/>
          <a:stretch>
            <a:fillRect/>
          </a:stretch>
        </p:blipFill>
        <p:spPr>
          <a:xfrm>
            <a:off x="7761312" y="332656"/>
            <a:ext cx="1621677" cy="999831"/>
          </a:xfrm>
          <a:prstGeom prst="rect">
            <a:avLst/>
          </a:prstGeom>
        </p:spPr>
      </p:pic>
    </p:spTree>
    <p:extLst>
      <p:ext uri="{BB962C8B-B14F-4D97-AF65-F5344CB8AC3E}">
        <p14:creationId xmlns:p14="http://schemas.microsoft.com/office/powerpoint/2010/main" val="2722323969"/>
      </p:ext>
    </p:extLst>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480" y="1988840"/>
            <a:ext cx="9361040" cy="1569660"/>
          </a:xfrm>
          <a:prstGeom prst="rect">
            <a:avLst/>
          </a:prstGeom>
        </p:spPr>
        <p:txBody>
          <a:bodyPr wrap="square">
            <a:spAutoFit/>
          </a:bodyPr>
          <a:lstStyle/>
          <a:p>
            <a:pPr algn="just"/>
            <a:endParaRPr lang="en-US" sz="2400" dirty="0">
              <a:latin typeface="+mj-lt"/>
            </a:endParaRPr>
          </a:p>
          <a:p>
            <a:pPr algn="just"/>
            <a:endParaRPr lang="en-US" sz="2400" dirty="0" smtClean="0">
              <a:latin typeface="+mj-lt"/>
            </a:endParaRPr>
          </a:p>
          <a:p>
            <a:pPr algn="just"/>
            <a:endParaRPr lang="en-US" sz="2400" dirty="0">
              <a:latin typeface="+mj-lt"/>
            </a:endParaRPr>
          </a:p>
          <a:p>
            <a:pPr algn="just"/>
            <a:endParaRPr lang="en-US" sz="2400" dirty="0">
              <a:latin typeface="+mj-lt"/>
            </a:endParaRPr>
          </a:p>
        </p:txBody>
      </p:sp>
      <p:pic>
        <p:nvPicPr>
          <p:cNvPr id="2" name="Picture 1"/>
          <p:cNvPicPr>
            <a:picLocks noChangeAspect="1"/>
          </p:cNvPicPr>
          <p:nvPr/>
        </p:nvPicPr>
        <p:blipFill>
          <a:blip r:embed="rId2"/>
          <a:stretch>
            <a:fillRect/>
          </a:stretch>
        </p:blipFill>
        <p:spPr>
          <a:xfrm>
            <a:off x="7689304" y="340937"/>
            <a:ext cx="1621677" cy="999831"/>
          </a:xfrm>
          <a:prstGeom prst="rect">
            <a:avLst/>
          </a:prstGeom>
        </p:spPr>
      </p:pic>
      <p:sp>
        <p:nvSpPr>
          <p:cNvPr id="5" name="Rectangle 4"/>
          <p:cNvSpPr/>
          <p:nvPr/>
        </p:nvSpPr>
        <p:spPr>
          <a:xfrm>
            <a:off x="258289" y="1556792"/>
            <a:ext cx="9361040" cy="3785652"/>
          </a:xfrm>
          <a:prstGeom prst="rect">
            <a:avLst/>
          </a:prstGeom>
        </p:spPr>
        <p:txBody>
          <a:bodyPr wrap="square">
            <a:spAutoFit/>
          </a:bodyPr>
          <a:lstStyle/>
          <a:p>
            <a:pPr algn="just"/>
            <a:r>
              <a:rPr lang="en-US" sz="2000" dirty="0"/>
              <a:t>Problem</a:t>
            </a:r>
            <a:r>
              <a:rPr lang="en-US" sz="2000" dirty="0" smtClean="0"/>
              <a:t>:</a:t>
            </a:r>
          </a:p>
          <a:p>
            <a:pPr algn="just"/>
            <a:endParaRPr lang="en-US" sz="2000" dirty="0"/>
          </a:p>
          <a:p>
            <a:pPr algn="just"/>
            <a:r>
              <a:rPr lang="en-US" sz="2000" dirty="0" smtClean="0"/>
              <a:t>In </a:t>
            </a:r>
            <a:r>
              <a:rPr lang="en-US" sz="2000" dirty="0"/>
              <a:t>the implementation of SUO in (UT Palembang): </a:t>
            </a:r>
            <a:r>
              <a:rPr lang="en-US" sz="2000" dirty="0" err="1"/>
              <a:t>Lahat</a:t>
            </a:r>
            <a:r>
              <a:rPr lang="en-US" sz="2000" dirty="0"/>
              <a:t>, </a:t>
            </a:r>
            <a:r>
              <a:rPr lang="en-US" sz="2000" dirty="0" err="1"/>
              <a:t>Belitang</a:t>
            </a:r>
            <a:r>
              <a:rPr lang="en-US" sz="2000" dirty="0"/>
              <a:t>, </a:t>
            </a:r>
            <a:r>
              <a:rPr lang="en-US" sz="2000" dirty="0" err="1"/>
              <a:t>Baturaja</a:t>
            </a:r>
            <a:r>
              <a:rPr lang="en-US" sz="2000" dirty="0"/>
              <a:t>, </a:t>
            </a:r>
            <a:r>
              <a:rPr lang="en-US" sz="2000" dirty="0" err="1"/>
              <a:t>Lubuk</a:t>
            </a:r>
            <a:r>
              <a:rPr lang="en-US" sz="2000" dirty="0"/>
              <a:t> </a:t>
            </a:r>
            <a:r>
              <a:rPr lang="en-US" sz="2000" dirty="0" err="1"/>
              <a:t>Linggau</a:t>
            </a:r>
            <a:r>
              <a:rPr lang="en-US" sz="2000" dirty="0"/>
              <a:t>, general problems were found</a:t>
            </a:r>
            <a:r>
              <a:rPr lang="en-US" sz="2000" dirty="0" smtClean="0"/>
              <a:t>:</a:t>
            </a:r>
          </a:p>
          <a:p>
            <a:pPr algn="just"/>
            <a:r>
              <a:rPr lang="en-US" sz="2000" dirty="0" smtClean="0"/>
              <a:t>First</a:t>
            </a:r>
            <a:r>
              <a:rPr lang="en-US" sz="2000" dirty="0"/>
              <a:t>, there is no standard Operating Procedure standard</a:t>
            </a:r>
            <a:r>
              <a:rPr lang="en-US" sz="2000" dirty="0" smtClean="0"/>
              <a:t>.</a:t>
            </a:r>
          </a:p>
          <a:p>
            <a:pPr algn="just"/>
            <a:r>
              <a:rPr lang="en-US" sz="2000" dirty="0" smtClean="0"/>
              <a:t>Secondly</a:t>
            </a:r>
            <a:r>
              <a:rPr lang="en-US" sz="2000" dirty="0"/>
              <a:t>, there is no order at the test location, for example, the exam room must be sterile from noise, competence of officers who are allowed to be in the room, and how many people, whatever the task</a:t>
            </a:r>
            <a:r>
              <a:rPr lang="en-US" sz="2000" dirty="0" smtClean="0"/>
              <a:t>.</a:t>
            </a:r>
          </a:p>
          <a:p>
            <a:pPr algn="just"/>
            <a:r>
              <a:rPr lang="en-US" sz="2000" dirty="0" smtClean="0"/>
              <a:t>Third</a:t>
            </a:r>
            <a:r>
              <a:rPr lang="en-US" sz="2000" dirty="0"/>
              <a:t>, delay in log in</a:t>
            </a:r>
            <a:r>
              <a:rPr lang="en-US" sz="2000" dirty="0" smtClean="0"/>
              <a:t>.</a:t>
            </a:r>
          </a:p>
          <a:p>
            <a:pPr algn="just"/>
            <a:r>
              <a:rPr lang="en-US" sz="2000" dirty="0" smtClean="0"/>
              <a:t>Fourth</a:t>
            </a:r>
            <a:r>
              <a:rPr lang="en-US" sz="2000" dirty="0"/>
              <a:t>, mitigation if at any time the school computer used by students for SUO, is also used for the Computer-Based National Examination (UNBK) for High School students; there is a port that does not match the SUO application system.</a:t>
            </a:r>
          </a:p>
        </p:txBody>
      </p:sp>
    </p:spTree>
    <p:extLst>
      <p:ext uri="{BB962C8B-B14F-4D97-AF65-F5344CB8AC3E}">
        <p14:creationId xmlns:p14="http://schemas.microsoft.com/office/powerpoint/2010/main" val="3538057658"/>
      </p:ext>
    </p:extLst>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89304" y="332656"/>
            <a:ext cx="1621677" cy="999831"/>
          </a:xfrm>
          <a:prstGeom prst="rect">
            <a:avLst/>
          </a:prstGeom>
        </p:spPr>
      </p:pic>
      <p:sp>
        <p:nvSpPr>
          <p:cNvPr id="5" name="Rectangle 4"/>
          <p:cNvSpPr/>
          <p:nvPr/>
        </p:nvSpPr>
        <p:spPr>
          <a:xfrm>
            <a:off x="560512" y="2204864"/>
            <a:ext cx="8606453" cy="2246769"/>
          </a:xfrm>
          <a:prstGeom prst="rect">
            <a:avLst/>
          </a:prstGeom>
        </p:spPr>
        <p:txBody>
          <a:bodyPr wrap="square">
            <a:spAutoFit/>
          </a:bodyPr>
          <a:lstStyle/>
          <a:p>
            <a:pPr algn="just"/>
            <a:r>
              <a:rPr lang="en-US" sz="2800" dirty="0" smtClean="0"/>
              <a:t>The </a:t>
            </a:r>
            <a:r>
              <a:rPr lang="en-US" sz="2800" dirty="0"/>
              <a:t>formulation of the problem in this article is why the implementation of the SUO policy in the UT regional office is experiencing problems. What is UT's regional office policy to overcome these obstacles?</a:t>
            </a:r>
          </a:p>
        </p:txBody>
      </p:sp>
    </p:spTree>
    <p:extLst>
      <p:ext uri="{BB962C8B-B14F-4D97-AF65-F5344CB8AC3E}">
        <p14:creationId xmlns:p14="http://schemas.microsoft.com/office/powerpoint/2010/main" val="3061205729"/>
      </p:ext>
    </p:ext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0472" y="1561507"/>
            <a:ext cx="9505056" cy="3970318"/>
          </a:xfrm>
          <a:prstGeom prst="rect">
            <a:avLst/>
          </a:prstGeom>
          <a:noFill/>
        </p:spPr>
        <p:txBody>
          <a:bodyPr wrap="square" rtlCol="0">
            <a:spAutoFit/>
          </a:bodyPr>
          <a:lstStyle/>
          <a:p>
            <a:pPr lvl="0" algn="just"/>
            <a:r>
              <a:rPr lang="en-US" dirty="0" smtClean="0"/>
              <a:t>Policy</a:t>
            </a:r>
          </a:p>
          <a:p>
            <a:pPr lvl="0" algn="just"/>
            <a:endParaRPr lang="en-US" dirty="0"/>
          </a:p>
          <a:p>
            <a:pPr lvl="0" algn="just"/>
            <a:r>
              <a:rPr lang="en-US" dirty="0" smtClean="0"/>
              <a:t>Referring </a:t>
            </a:r>
            <a:r>
              <a:rPr lang="en-US" dirty="0"/>
              <a:t>to Dye (1995: 2) policy is "what government to do, what they do it and what difference does it </a:t>
            </a:r>
            <a:r>
              <a:rPr lang="en-US" dirty="0" smtClean="0"/>
              <a:t>make“.</a:t>
            </a:r>
          </a:p>
          <a:p>
            <a:pPr lvl="0" algn="just"/>
            <a:endParaRPr lang="en-US" dirty="0"/>
          </a:p>
          <a:p>
            <a:pPr lvl="0" algn="just"/>
            <a:r>
              <a:rPr lang="en-US" dirty="0" err="1" smtClean="0"/>
              <a:t>Laswell</a:t>
            </a:r>
            <a:r>
              <a:rPr lang="en-US" dirty="0" smtClean="0"/>
              <a:t> </a:t>
            </a:r>
            <a:r>
              <a:rPr lang="en-US" dirty="0"/>
              <a:t>and Kaplan (1970: 71), "a project program of goals, values, and practices</a:t>
            </a:r>
            <a:r>
              <a:rPr lang="en-US" dirty="0" smtClean="0"/>
              <a:t>".</a:t>
            </a:r>
          </a:p>
          <a:p>
            <a:pPr lvl="0" algn="just"/>
            <a:endParaRPr lang="en-US" dirty="0"/>
          </a:p>
          <a:p>
            <a:pPr lvl="0" algn="just"/>
            <a:r>
              <a:rPr lang="en-US" dirty="0" smtClean="0"/>
              <a:t>Policies </a:t>
            </a:r>
            <a:r>
              <a:rPr lang="en-US" dirty="0"/>
              <a:t>will be known whether or not useful if implemented. </a:t>
            </a:r>
            <a:endParaRPr lang="en-US" dirty="0" smtClean="0"/>
          </a:p>
          <a:p>
            <a:pPr lvl="0" algn="just"/>
            <a:r>
              <a:rPr lang="en-US" dirty="0" smtClean="0"/>
              <a:t>Implementation </a:t>
            </a:r>
            <a:r>
              <a:rPr lang="en-US" dirty="0"/>
              <a:t>according to </a:t>
            </a:r>
            <a:r>
              <a:rPr lang="en-US" dirty="0" err="1"/>
              <a:t>Howlet</a:t>
            </a:r>
            <a:r>
              <a:rPr lang="en-US" dirty="0"/>
              <a:t> and </a:t>
            </a:r>
            <a:r>
              <a:rPr lang="en-US" dirty="0" err="1"/>
              <a:t>Rames</a:t>
            </a:r>
            <a:r>
              <a:rPr lang="en-US" dirty="0"/>
              <a:t> (1995: 11) is a process for implementing policies to achieve results</a:t>
            </a:r>
            <a:r>
              <a:rPr lang="en-US" dirty="0" smtClean="0"/>
              <a:t>.</a:t>
            </a:r>
          </a:p>
          <a:p>
            <a:pPr lvl="0" algn="just"/>
            <a:r>
              <a:rPr lang="en-US" dirty="0" smtClean="0"/>
              <a:t>Referring </a:t>
            </a:r>
            <a:r>
              <a:rPr lang="en-US" dirty="0"/>
              <a:t>to the opinion of van Meter and van Horn </a:t>
            </a:r>
            <a:r>
              <a:rPr lang="en-US" dirty="0" smtClean="0"/>
              <a:t>(1997</a:t>
            </a:r>
            <a:r>
              <a:rPr lang="en-US" dirty="0"/>
              <a:t>: 65), it is stated that the implementation process is actions carried out by individuals or officials or groups of government or private that are directed at the achievement of the objectives outlined in the policy decision.</a:t>
            </a:r>
            <a:endParaRPr lang="en-US" dirty="0" smtClean="0"/>
          </a:p>
        </p:txBody>
      </p:sp>
      <p:pic>
        <p:nvPicPr>
          <p:cNvPr id="2" name="Picture 1"/>
          <p:cNvPicPr>
            <a:picLocks noChangeAspect="1"/>
          </p:cNvPicPr>
          <p:nvPr/>
        </p:nvPicPr>
        <p:blipFill>
          <a:blip r:embed="rId2"/>
          <a:stretch>
            <a:fillRect/>
          </a:stretch>
        </p:blipFill>
        <p:spPr>
          <a:xfrm>
            <a:off x="7689304" y="332656"/>
            <a:ext cx="1621677" cy="999831"/>
          </a:xfrm>
          <a:prstGeom prst="rect">
            <a:avLst/>
          </a:prstGeom>
        </p:spPr>
      </p:pic>
      <p:sp>
        <p:nvSpPr>
          <p:cNvPr id="4" name="TextBox 3"/>
          <p:cNvSpPr txBox="1"/>
          <p:nvPr/>
        </p:nvSpPr>
        <p:spPr>
          <a:xfrm>
            <a:off x="4088904" y="662167"/>
            <a:ext cx="1485879" cy="523220"/>
          </a:xfrm>
          <a:prstGeom prst="rect">
            <a:avLst/>
          </a:prstGeom>
          <a:noFill/>
        </p:spPr>
        <p:txBody>
          <a:bodyPr wrap="square" rtlCol="0">
            <a:spAutoFit/>
          </a:bodyPr>
          <a:lstStyle/>
          <a:p>
            <a:r>
              <a:rPr lang="en-US" sz="2800" dirty="0" smtClean="0"/>
              <a:t>Theory</a:t>
            </a:r>
            <a:endParaRPr lang="en-US" sz="2800" dirty="0"/>
          </a:p>
        </p:txBody>
      </p:sp>
    </p:spTree>
    <p:extLst>
      <p:ext uri="{BB962C8B-B14F-4D97-AF65-F5344CB8AC3E}">
        <p14:creationId xmlns:p14="http://schemas.microsoft.com/office/powerpoint/2010/main" val="2310968436"/>
      </p:ext>
    </p:ext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2520" y="1916832"/>
            <a:ext cx="8784976" cy="3416320"/>
          </a:xfrm>
          <a:prstGeom prst="rect">
            <a:avLst/>
          </a:prstGeom>
        </p:spPr>
        <p:txBody>
          <a:bodyPr wrap="square">
            <a:spAutoFit/>
          </a:bodyPr>
          <a:lstStyle/>
          <a:p>
            <a:pPr algn="just"/>
            <a:r>
              <a:rPr lang="en-US" dirty="0"/>
              <a:t>Exams are a way to find out the success of the learning process. Tests are essentially part of the process of evaluating an outcome. </a:t>
            </a:r>
            <a:endParaRPr lang="en-US" dirty="0" smtClean="0"/>
          </a:p>
          <a:p>
            <a:pPr algn="just"/>
            <a:endParaRPr lang="en-US" dirty="0"/>
          </a:p>
          <a:p>
            <a:pPr algn="just"/>
            <a:r>
              <a:rPr lang="en-US" dirty="0" err="1" smtClean="0"/>
              <a:t>Guba</a:t>
            </a:r>
            <a:r>
              <a:rPr lang="en-US" dirty="0" smtClean="0"/>
              <a:t> </a:t>
            </a:r>
            <a:r>
              <a:rPr lang="en-US" dirty="0"/>
              <a:t>and Lincoln (</a:t>
            </a:r>
            <a:r>
              <a:rPr lang="en-US" dirty="0" err="1"/>
              <a:t>Arifin</a:t>
            </a:r>
            <a:r>
              <a:rPr lang="en-US" dirty="0"/>
              <a:t>, 2011: 5) explained that the evaluation of a process to describe the value or the results of its value/evaluation</a:t>
            </a:r>
            <a:r>
              <a:rPr lang="en-US" dirty="0" smtClean="0"/>
              <a:t>.</a:t>
            </a:r>
          </a:p>
          <a:p>
            <a:pPr algn="just"/>
            <a:endParaRPr lang="en-US" dirty="0"/>
          </a:p>
          <a:p>
            <a:pPr algn="just"/>
            <a:r>
              <a:rPr lang="en-US" dirty="0" smtClean="0"/>
              <a:t>Ralph </a:t>
            </a:r>
            <a:r>
              <a:rPr lang="en-US" dirty="0"/>
              <a:t>Tyler (</a:t>
            </a:r>
            <a:r>
              <a:rPr lang="en-US" dirty="0" err="1"/>
              <a:t>Arikunto</a:t>
            </a:r>
            <a:r>
              <a:rPr lang="en-US" dirty="0"/>
              <a:t>, 2010) revealed that evaluation is the process of collecting data to determine the extent, in what terms and what parts of educational goals have been achieved</a:t>
            </a:r>
            <a:r>
              <a:rPr lang="en-US" dirty="0" smtClean="0"/>
              <a:t>.</a:t>
            </a:r>
          </a:p>
          <a:p>
            <a:pPr algn="just"/>
            <a:endParaRPr lang="en-US" dirty="0"/>
          </a:p>
          <a:p>
            <a:pPr algn="just"/>
            <a:r>
              <a:rPr lang="en-US" dirty="0" smtClean="0"/>
              <a:t>The </a:t>
            </a:r>
            <a:r>
              <a:rPr lang="en-US" dirty="0"/>
              <a:t>exam is one of the evaluation tools to measure student learning outcomes (</a:t>
            </a:r>
            <a:r>
              <a:rPr lang="en-US" dirty="0" err="1"/>
              <a:t>Julaeha</a:t>
            </a:r>
            <a:r>
              <a:rPr lang="en-US" dirty="0"/>
              <a:t>, 2004).</a:t>
            </a:r>
          </a:p>
        </p:txBody>
      </p:sp>
      <p:pic>
        <p:nvPicPr>
          <p:cNvPr id="5" name="Picture 4"/>
          <p:cNvPicPr>
            <a:picLocks noChangeAspect="1"/>
          </p:cNvPicPr>
          <p:nvPr/>
        </p:nvPicPr>
        <p:blipFill>
          <a:blip r:embed="rId2"/>
          <a:stretch>
            <a:fillRect/>
          </a:stretch>
        </p:blipFill>
        <p:spPr>
          <a:xfrm>
            <a:off x="7689304" y="404664"/>
            <a:ext cx="1621677" cy="999831"/>
          </a:xfrm>
          <a:prstGeom prst="rect">
            <a:avLst/>
          </a:prstGeom>
        </p:spPr>
      </p:pic>
    </p:spTree>
    <p:extLst>
      <p:ext uri="{BB962C8B-B14F-4D97-AF65-F5344CB8AC3E}">
        <p14:creationId xmlns:p14="http://schemas.microsoft.com/office/powerpoint/2010/main" val="1215922452"/>
      </p:ext>
    </p:extLst>
  </p:cSld>
  <p:clrMapOvr>
    <a:masterClrMapping/>
  </p:clrMapOvr>
  <p:transition spd="slow">
    <p:wedg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22669</TotalTime>
  <Words>1266</Words>
  <Application>Microsoft Office PowerPoint</Application>
  <PresentationFormat>A4 Paper (210x297 mm)</PresentationFormat>
  <Paragraphs>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AlternateGothic2 BT</vt:lpstr>
      <vt:lpstr>Arial</vt:lpstr>
      <vt:lpstr>Arial Black</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JonMMx 2000</dc:creator>
  <cp:lastModifiedBy>Dr. Meita Istianda</cp:lastModifiedBy>
  <cp:revision>1670</cp:revision>
  <cp:lastPrinted>2001-08-31T09:08:56Z</cp:lastPrinted>
  <dcterms:created xsi:type="dcterms:W3CDTF">2001-08-29T09:38:44Z</dcterms:created>
  <dcterms:modified xsi:type="dcterms:W3CDTF">2019-10-15T02:47:16Z</dcterms:modified>
</cp:coreProperties>
</file>