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57" r:id="rId3"/>
    <p:sldId id="259" r:id="rId4"/>
    <p:sldId id="263" r:id="rId5"/>
    <p:sldId id="265" r:id="rId6"/>
    <p:sldId id="266" r:id="rId7"/>
    <p:sldId id="267" r:id="rId8"/>
    <p:sldId id="268" r:id="rId9"/>
    <p:sldId id="269" r:id="rId10"/>
    <p:sldId id="275" r:id="rId11"/>
    <p:sldId id="273" r:id="rId12"/>
    <p:sldId id="271" r:id="rId13"/>
    <p:sldId id="272"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33252A-9A02-43CC-A064-98C8EFB20DD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358372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33252A-9A02-43CC-A064-98C8EFB20DD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241365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33252A-9A02-43CC-A064-98C8EFB20DD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EB064C-710A-4C4A-92FA-D32BF11212F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7763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33252A-9A02-43CC-A064-98C8EFB20DD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337595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33252A-9A02-43CC-A064-98C8EFB20DD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B064C-710A-4C4A-92FA-D32BF11212F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7507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33252A-9A02-43CC-A064-98C8EFB20DD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3902485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33252A-9A02-43CC-A064-98C8EFB20DD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3704811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33252A-9A02-43CC-A064-98C8EFB20DD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163482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33252A-9A02-43CC-A064-98C8EFB20DD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63053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33252A-9A02-43CC-A064-98C8EFB20DD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141821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33252A-9A02-43CC-A064-98C8EFB20DD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47882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33252A-9A02-43CC-A064-98C8EFB20DDD}"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273054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33252A-9A02-43CC-A064-98C8EFB20DDD}" type="datetimeFigureOut">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234168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3252A-9A02-43CC-A064-98C8EFB20DDD}" type="datetimeFigureOut">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245853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33252A-9A02-43CC-A064-98C8EFB20DD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118294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33252A-9A02-43CC-A064-98C8EFB20DD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B064C-710A-4C4A-92FA-D32BF11212F6}" type="slidenum">
              <a:rPr lang="en-US" smtClean="0"/>
              <a:t>‹#›</a:t>
            </a:fld>
            <a:endParaRPr lang="en-US"/>
          </a:p>
        </p:txBody>
      </p:sp>
    </p:spTree>
    <p:extLst>
      <p:ext uri="{BB962C8B-B14F-4D97-AF65-F5344CB8AC3E}">
        <p14:creationId xmlns:p14="http://schemas.microsoft.com/office/powerpoint/2010/main" val="361311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33252A-9A02-43CC-A064-98C8EFB20DDD}" type="datetimeFigureOut">
              <a:rPr lang="en-US" smtClean="0"/>
              <a:t>10/15/2019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3EB064C-710A-4C4A-92FA-D32BF11212F6}" type="slidenum">
              <a:rPr lang="en-US" smtClean="0"/>
              <a:t>‹#›</a:t>
            </a:fld>
            <a:endParaRPr lang="en-US"/>
          </a:p>
        </p:txBody>
      </p:sp>
    </p:spTree>
    <p:extLst>
      <p:ext uri="{BB962C8B-B14F-4D97-AF65-F5344CB8AC3E}">
        <p14:creationId xmlns:p14="http://schemas.microsoft.com/office/powerpoint/2010/main" val="15137931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3137" y="930876"/>
            <a:ext cx="8915399" cy="1993555"/>
          </a:xfrm>
        </p:spPr>
        <p:txBody>
          <a:bodyPr>
            <a:noAutofit/>
          </a:bodyPr>
          <a:lstStyle/>
          <a:p>
            <a:pPr algn="ctr"/>
            <a:r>
              <a:rPr lang="en-US" sz="3200" b="1" dirty="0">
                <a:latin typeface="Times New Roman" panose="02020603050405020304" pitchFamily="18" charset="0"/>
                <a:cs typeface="Times New Roman" panose="02020603050405020304" pitchFamily="18" charset="0"/>
              </a:rPr>
              <a:t>Evaluating the Impact of Final Year Project in Mass Communication on Professional Development of Students: A Study of Virtual University of Pakistan</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66575" y="3443416"/>
            <a:ext cx="8915399" cy="1878227"/>
          </a:xfrm>
        </p:spPr>
        <p:txBody>
          <a:bodyPr>
            <a:normAutofit fontScale="25000" lnSpcReduction="20000"/>
          </a:bodyPr>
          <a:lstStyle/>
          <a:p>
            <a:pPr algn="ctr"/>
            <a:r>
              <a:rPr lang="en-US" sz="4800" b="1" dirty="0">
                <a:latin typeface="Times New Roman" panose="02020603050405020304" pitchFamily="18" charset="0"/>
                <a:cs typeface="Times New Roman" panose="02020603050405020304" pitchFamily="18" charset="0"/>
              </a:rPr>
              <a:t>Masroor Ahmed</a:t>
            </a:r>
            <a:r>
              <a:rPr lang="en-US" sz="4800" b="1" baseline="30000" dirty="0">
                <a:latin typeface="Times New Roman" panose="02020603050405020304" pitchFamily="18" charset="0"/>
                <a:cs typeface="Times New Roman" panose="02020603050405020304" pitchFamily="18" charset="0"/>
              </a:rPr>
              <a:t>1</a:t>
            </a:r>
            <a:r>
              <a:rPr lang="en-US" sz="4800" b="1" dirty="0">
                <a:latin typeface="Times New Roman" panose="02020603050405020304" pitchFamily="18" charset="0"/>
                <a:cs typeface="Times New Roman" panose="02020603050405020304" pitchFamily="18" charset="0"/>
              </a:rPr>
              <a:t>, Prof. Dr. </a:t>
            </a:r>
            <a:r>
              <a:rPr lang="en-US" sz="4800" b="1" dirty="0" err="1">
                <a:latin typeface="Times New Roman" panose="02020603050405020304" pitchFamily="18" charset="0"/>
                <a:cs typeface="Times New Roman" panose="02020603050405020304" pitchFamily="18" charset="0"/>
              </a:rPr>
              <a:t>Najma</a:t>
            </a:r>
            <a:r>
              <a:rPr lang="en-US" sz="4800" b="1" dirty="0">
                <a:latin typeface="Times New Roman" panose="02020603050405020304" pitchFamily="18" charset="0"/>
                <a:cs typeface="Times New Roman" panose="02020603050405020304" pitchFamily="18" charset="0"/>
              </a:rPr>
              <a:t> Najam</a:t>
            </a:r>
            <a:r>
              <a:rPr lang="en-US" sz="4800" b="1" baseline="30000" dirty="0">
                <a:latin typeface="Times New Roman" panose="02020603050405020304" pitchFamily="18" charset="0"/>
                <a:cs typeface="Times New Roman" panose="02020603050405020304" pitchFamily="18" charset="0"/>
              </a:rPr>
              <a:t>2</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Asim</a:t>
            </a:r>
            <a:r>
              <a:rPr lang="en-US" sz="4800" b="1" dirty="0">
                <a:latin typeface="Times New Roman" panose="02020603050405020304" pitchFamily="18" charset="0"/>
                <a:cs typeface="Times New Roman" panose="02020603050405020304" pitchFamily="18" charset="0"/>
              </a:rPr>
              <a:t> Razzaq</a:t>
            </a:r>
            <a:r>
              <a:rPr lang="en-US" sz="4800" b="1" baseline="30000" dirty="0">
                <a:latin typeface="Times New Roman" panose="02020603050405020304" pitchFamily="18" charset="0"/>
                <a:cs typeface="Times New Roman" panose="02020603050405020304" pitchFamily="18" charset="0"/>
              </a:rPr>
              <a:t>3</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Kausar</a:t>
            </a:r>
            <a:r>
              <a:rPr lang="en-US" sz="4800" b="1" dirty="0">
                <a:latin typeface="Times New Roman" panose="02020603050405020304" pitchFamily="18" charset="0"/>
                <a:cs typeface="Times New Roman" panose="02020603050405020304" pitchFamily="18" charset="0"/>
              </a:rPr>
              <a:t> Parveen</a:t>
            </a:r>
            <a:r>
              <a:rPr lang="en-US" sz="4800" b="1" baseline="30000" dirty="0">
                <a:latin typeface="Times New Roman" panose="02020603050405020304" pitchFamily="18" charset="0"/>
                <a:cs typeface="Times New Roman" panose="02020603050405020304" pitchFamily="18" charset="0"/>
              </a:rPr>
              <a:t>4</a:t>
            </a:r>
            <a:r>
              <a:rPr lang="en-US" sz="4800" b="1" dirty="0">
                <a:latin typeface="Times New Roman" panose="02020603050405020304" pitchFamily="18" charset="0"/>
                <a:cs typeface="Times New Roman" panose="02020603050405020304" pitchFamily="18" charset="0"/>
              </a:rPr>
              <a:t> &amp; Muhammad Abrar</a:t>
            </a:r>
            <a:r>
              <a:rPr lang="en-US" sz="4800" b="1" baseline="30000" dirty="0">
                <a:latin typeface="Times New Roman" panose="02020603050405020304" pitchFamily="18" charset="0"/>
                <a:cs typeface="Times New Roman" panose="02020603050405020304" pitchFamily="18" charset="0"/>
              </a:rPr>
              <a:t>5</a:t>
            </a:r>
          </a:p>
          <a:p>
            <a:pPr algn="ctr"/>
            <a:endParaRPr lang="en-US" sz="4800" b="1" dirty="0">
              <a:latin typeface="Times New Roman" panose="02020603050405020304" pitchFamily="18" charset="0"/>
              <a:cs typeface="Times New Roman" panose="02020603050405020304" pitchFamily="18" charset="0"/>
            </a:endParaRPr>
          </a:p>
          <a:p>
            <a:pPr algn="ctr"/>
            <a:r>
              <a:rPr lang="en-US" sz="4800" b="1" i="1" baseline="30000" dirty="0">
                <a:latin typeface="Times New Roman" panose="02020603050405020304" pitchFamily="18" charset="0"/>
                <a:cs typeface="Times New Roman" panose="02020603050405020304" pitchFamily="18" charset="0"/>
              </a:rPr>
              <a:t>1</a:t>
            </a:r>
            <a:r>
              <a:rPr lang="en-US" sz="4800" b="1" i="1" dirty="0">
                <a:latin typeface="Times New Roman" panose="02020603050405020304" pitchFamily="18" charset="0"/>
                <a:cs typeface="Times New Roman" panose="02020603050405020304" pitchFamily="18" charset="0"/>
              </a:rPr>
              <a:t>Lecturer, Mass Communication, Virtual university of Pakistan	</a:t>
            </a:r>
            <a:endParaRPr lang="en-US" sz="4800" b="1" dirty="0">
              <a:latin typeface="Times New Roman" panose="02020603050405020304" pitchFamily="18" charset="0"/>
              <a:cs typeface="Times New Roman" panose="02020603050405020304" pitchFamily="18" charset="0"/>
            </a:endParaRPr>
          </a:p>
          <a:p>
            <a:pPr algn="ctr"/>
            <a:r>
              <a:rPr lang="en-US" sz="4800" b="1" i="1" baseline="30000" dirty="0">
                <a:latin typeface="Times New Roman" panose="02020603050405020304" pitchFamily="18" charset="0"/>
                <a:cs typeface="Times New Roman" panose="02020603050405020304" pitchFamily="18" charset="0"/>
              </a:rPr>
              <a:t>2</a:t>
            </a:r>
            <a:r>
              <a:rPr lang="en-US" sz="4800" b="1" i="1" dirty="0">
                <a:latin typeface="Times New Roman" panose="02020603050405020304" pitchFamily="18" charset="0"/>
                <a:cs typeface="Times New Roman" panose="02020603050405020304" pitchFamily="18" charset="0"/>
              </a:rPr>
              <a:t>Advisor Academics, Virtual University of Pakistan</a:t>
            </a:r>
            <a:endParaRPr lang="en-US" sz="4800" b="1" dirty="0">
              <a:latin typeface="Times New Roman" panose="02020603050405020304" pitchFamily="18" charset="0"/>
              <a:cs typeface="Times New Roman" panose="02020603050405020304" pitchFamily="18" charset="0"/>
            </a:endParaRPr>
          </a:p>
          <a:p>
            <a:pPr algn="ctr"/>
            <a:r>
              <a:rPr lang="en-US" sz="4800" b="1" i="1" baseline="30000" dirty="0">
                <a:latin typeface="Times New Roman" panose="02020603050405020304" pitchFamily="18" charset="0"/>
                <a:cs typeface="Times New Roman" panose="02020603050405020304" pitchFamily="18" charset="0"/>
              </a:rPr>
              <a:t>3</a:t>
            </a:r>
            <a:r>
              <a:rPr lang="en-US" sz="4800" b="1" i="1" dirty="0">
                <a:latin typeface="Times New Roman" panose="02020603050405020304" pitchFamily="18" charset="0"/>
                <a:cs typeface="Times New Roman" panose="02020603050405020304" pitchFamily="18" charset="0"/>
              </a:rPr>
              <a:t>Instructor, Mass Communication, Virtual university of Pakistan</a:t>
            </a:r>
            <a:endParaRPr lang="en-US" sz="4800" b="1" dirty="0">
              <a:latin typeface="Times New Roman" panose="02020603050405020304" pitchFamily="18" charset="0"/>
              <a:cs typeface="Times New Roman" panose="02020603050405020304" pitchFamily="18" charset="0"/>
            </a:endParaRPr>
          </a:p>
          <a:p>
            <a:pPr algn="ctr"/>
            <a:r>
              <a:rPr lang="en-US" sz="4800" b="1" i="1" baseline="30000" dirty="0">
                <a:latin typeface="Times New Roman" panose="02020603050405020304" pitchFamily="18" charset="0"/>
                <a:cs typeface="Times New Roman" panose="02020603050405020304" pitchFamily="18" charset="0"/>
              </a:rPr>
              <a:t>4</a:t>
            </a:r>
            <a:r>
              <a:rPr lang="en-US" sz="4800" b="1" i="1" dirty="0">
                <a:latin typeface="Times New Roman" panose="02020603050405020304" pitchFamily="18" charset="0"/>
                <a:cs typeface="Times New Roman" panose="02020603050405020304" pitchFamily="18" charset="0"/>
              </a:rPr>
              <a:t>Instructor, Mass Communication, Virtual university of Pakistan	</a:t>
            </a:r>
            <a:endParaRPr lang="en-US" sz="4800" b="1" dirty="0">
              <a:latin typeface="Times New Roman" panose="02020603050405020304" pitchFamily="18" charset="0"/>
              <a:cs typeface="Times New Roman" panose="02020603050405020304" pitchFamily="18" charset="0"/>
            </a:endParaRPr>
          </a:p>
          <a:p>
            <a:pPr algn="ctr"/>
            <a:r>
              <a:rPr lang="en-US" sz="4800" b="1" i="1" baseline="30000" dirty="0">
                <a:latin typeface="Times New Roman" panose="02020603050405020304" pitchFamily="18" charset="0"/>
                <a:cs typeface="Times New Roman" panose="02020603050405020304" pitchFamily="18" charset="0"/>
              </a:rPr>
              <a:t>5</a:t>
            </a:r>
            <a:r>
              <a:rPr lang="en-US" sz="4800" b="1" i="1" dirty="0">
                <a:latin typeface="Times New Roman" panose="02020603050405020304" pitchFamily="18" charset="0"/>
                <a:cs typeface="Times New Roman" panose="02020603050405020304" pitchFamily="18" charset="0"/>
              </a:rPr>
              <a:t>Instructor, Mass Communication, Virtual university of Pakistan</a:t>
            </a:r>
            <a:endParaRPr lang="en-US" sz="4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57276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093" y="624110"/>
            <a:ext cx="8911687" cy="523991"/>
          </a:xfrm>
        </p:spPr>
        <p:txBody>
          <a:bodyPr>
            <a:normAutofit/>
          </a:bodyPr>
          <a:lstStyle/>
          <a:p>
            <a:r>
              <a:rPr lang="en-US" sz="2400" b="1" dirty="0">
                <a:latin typeface="Times New Roman" panose="02020603050405020304" pitchFamily="18" charset="0"/>
                <a:cs typeface="Times New Roman" panose="02020603050405020304" pitchFamily="18" charset="0"/>
              </a:rPr>
              <a:t>Tests of Normality</a:t>
            </a:r>
          </a:p>
        </p:txBody>
      </p:sp>
      <p:pic>
        <p:nvPicPr>
          <p:cNvPr id="6" name="Picture 5"/>
          <p:cNvPicPr>
            <a:picLocks noChangeAspect="1"/>
          </p:cNvPicPr>
          <p:nvPr/>
        </p:nvPicPr>
        <p:blipFill>
          <a:blip r:embed="rId2"/>
          <a:stretch>
            <a:fillRect/>
          </a:stretch>
        </p:blipFill>
        <p:spPr>
          <a:xfrm>
            <a:off x="2072202" y="1148101"/>
            <a:ext cx="6939993" cy="2751439"/>
          </a:xfrm>
          <a:prstGeom prst="rect">
            <a:avLst/>
          </a:prstGeom>
        </p:spPr>
      </p:pic>
      <p:sp>
        <p:nvSpPr>
          <p:cNvPr id="7" name="Rectangle 6"/>
          <p:cNvSpPr/>
          <p:nvPr/>
        </p:nvSpPr>
        <p:spPr>
          <a:xfrm>
            <a:off x="1283042" y="4144307"/>
            <a:ext cx="8808309" cy="1938992"/>
          </a:xfrm>
          <a:prstGeom prst="rect">
            <a:avLst/>
          </a:prstGeom>
        </p:spPr>
        <p:txBody>
          <a:bodyPr wrap="square">
            <a:spAutoFit/>
          </a:bodyPr>
          <a:lstStyle/>
          <a:p>
            <a:pPr marL="285750" indent="-28575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check the normality of the data, the tests of normality have been applied, namely the Kolmogorov-Smirnov Test and the Shapiro-</a:t>
            </a:r>
            <a:r>
              <a:rPr lang="en-US" sz="2000" dirty="0" err="1">
                <a:latin typeface="Times New Roman" panose="02020603050405020304" pitchFamily="18" charset="0"/>
                <a:cs typeface="Times New Roman" panose="02020603050405020304" pitchFamily="18" charset="0"/>
              </a:rPr>
              <a:t>Wilk</a:t>
            </a:r>
            <a:r>
              <a:rPr lang="en-US" sz="2000" dirty="0">
                <a:latin typeface="Times New Roman" panose="02020603050405020304" pitchFamily="18" charset="0"/>
                <a:cs typeface="Times New Roman" panose="02020603050405020304" pitchFamily="18" charset="0"/>
              </a:rPr>
              <a:t> Test. </a:t>
            </a:r>
          </a:p>
          <a:p>
            <a:pPr marL="285750" indent="-28575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result of the test shows that the data gathered through the thirteen items is not normally distributed i.e. Sig. Value is less than .05, which is the main and very basic assumption of parametric tests. </a:t>
            </a:r>
          </a:p>
          <a:p>
            <a:pPr marL="285750" indent="-28575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Therefore, data has been analyzed using non-parametric tests.</a:t>
            </a:r>
          </a:p>
        </p:txBody>
      </p:sp>
    </p:spTree>
    <p:extLst>
      <p:ext uri="{BB962C8B-B14F-4D97-AF65-F5344CB8AC3E}">
        <p14:creationId xmlns:p14="http://schemas.microsoft.com/office/powerpoint/2010/main" val="211353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407" y="560223"/>
            <a:ext cx="10515600" cy="527323"/>
          </a:xfrm>
        </p:spPr>
        <p:txBody>
          <a:bodyPr>
            <a:normAutofit/>
          </a:bodyPr>
          <a:lstStyle/>
          <a:p>
            <a:r>
              <a:rPr lang="en-US" sz="2800" b="1" dirty="0">
                <a:latin typeface="Times New Roman" panose="02020603050405020304" pitchFamily="18" charset="0"/>
                <a:cs typeface="Times New Roman" panose="02020603050405020304" pitchFamily="18" charset="0"/>
              </a:rPr>
              <a:t>Hypothesis Testing</a:t>
            </a:r>
          </a:p>
        </p:txBody>
      </p:sp>
      <p:pic>
        <p:nvPicPr>
          <p:cNvPr id="4" name="Content Placeholder 3"/>
          <p:cNvPicPr>
            <a:picLocks noGrp="1" noChangeAspect="1"/>
          </p:cNvPicPr>
          <p:nvPr>
            <p:ph idx="1"/>
          </p:nvPr>
        </p:nvPicPr>
        <p:blipFill>
          <a:blip r:embed="rId2"/>
          <a:stretch>
            <a:fillRect/>
          </a:stretch>
        </p:blipFill>
        <p:spPr>
          <a:xfrm>
            <a:off x="2174790" y="1128584"/>
            <a:ext cx="7298724" cy="5263978"/>
          </a:xfrm>
          <a:prstGeom prst="rect">
            <a:avLst/>
          </a:prstGeom>
        </p:spPr>
      </p:pic>
      <p:sp>
        <p:nvSpPr>
          <p:cNvPr id="5" name="Rectangle 4"/>
          <p:cNvSpPr/>
          <p:nvPr/>
        </p:nvSpPr>
        <p:spPr>
          <a:xfrm>
            <a:off x="2463114" y="6392562"/>
            <a:ext cx="2230098" cy="304699"/>
          </a:xfrm>
          <a:prstGeom prst="rect">
            <a:avLst/>
          </a:prstGeom>
        </p:spPr>
        <p:txBody>
          <a:bodyPr wrap="none">
            <a:spAutoFit/>
          </a:bodyPr>
          <a:lstStyle/>
          <a:p>
            <a:pPr algn="just">
              <a:lnSpc>
                <a:spcPct val="115000"/>
              </a:lnSpc>
              <a:spcAft>
                <a:spcPts val="1000"/>
              </a:spcAft>
            </a:pPr>
            <a:r>
              <a:rPr lang="en-US" sz="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*Sig at 5 % level of significance.</a:t>
            </a: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77559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660" y="702322"/>
            <a:ext cx="8911687" cy="508640"/>
          </a:xfrm>
        </p:spPr>
        <p:txBody>
          <a:bodyPr>
            <a:noAutofit/>
          </a:bodyPr>
          <a:lstStyle/>
          <a:p>
            <a:r>
              <a:rPr lang="en-US" sz="2800" b="1" dirty="0">
                <a:latin typeface="Times New Roman" panose="02020603050405020304" pitchFamily="18" charset="0"/>
                <a:cs typeface="Times New Roman" panose="02020603050405020304" pitchFamily="18" charset="0"/>
              </a:rPr>
              <a:t>Interpretation</a:t>
            </a:r>
          </a:p>
        </p:txBody>
      </p:sp>
      <p:sp>
        <p:nvSpPr>
          <p:cNvPr id="5" name="Content Placeholder 4"/>
          <p:cNvSpPr>
            <a:spLocks noGrp="1"/>
          </p:cNvSpPr>
          <p:nvPr>
            <p:ph idx="1"/>
          </p:nvPr>
        </p:nvSpPr>
        <p:spPr>
          <a:xfrm>
            <a:off x="1921947" y="1318053"/>
            <a:ext cx="8915400" cy="2998574"/>
          </a:xfrm>
        </p:spPr>
        <p:txBody>
          <a:bodyPr numCol="1">
            <a:normAutofit/>
          </a:bodyPr>
          <a:lstStyle/>
          <a:p>
            <a:r>
              <a:rPr lang="en-US" sz="2000" dirty="0">
                <a:latin typeface="Times New Roman" panose="02020603050405020304" pitchFamily="18" charset="0"/>
                <a:cs typeface="Times New Roman" panose="02020603050405020304" pitchFamily="18" charset="0"/>
              </a:rPr>
              <a:t>The results indicates that the null hypothesis have been retained where the value of (Sig. is greater than .05 while the null hypothesis have been rejected where the Sig. value is less than .05. </a:t>
            </a:r>
          </a:p>
          <a:p>
            <a:r>
              <a:rPr lang="en-US" sz="2000" dirty="0">
                <a:latin typeface="Times New Roman" panose="02020603050405020304" pitchFamily="18" charset="0"/>
                <a:cs typeface="Times New Roman" panose="02020603050405020304" pitchFamily="18" charset="0"/>
              </a:rPr>
              <a:t>The null hypothesis has been rejected considering the gender wise impact of final year project on broadening the future employment of respondents, to plan, organize and prioritize work and organize ideas logically. </a:t>
            </a:r>
          </a:p>
          <a:p>
            <a:r>
              <a:rPr lang="en-US" sz="2000" dirty="0">
                <a:latin typeface="Times New Roman" panose="02020603050405020304" pitchFamily="18" charset="0"/>
                <a:cs typeface="Times New Roman" panose="02020603050405020304" pitchFamily="18" charset="0"/>
              </a:rPr>
              <a:t>The rest of the hypothesis considering the gender, degree level, nature of profession and age has been retained.</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056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903" y="624110"/>
            <a:ext cx="8911687" cy="520949"/>
          </a:xfrm>
        </p:spPr>
        <p:txBody>
          <a:bodyPr>
            <a:normAutofit/>
          </a:bodyPr>
          <a:lstStyle/>
          <a:p>
            <a:r>
              <a:rPr lang="en-US" sz="2800" b="1" dirty="0">
                <a:latin typeface="Times New Roman" panose="02020603050405020304" pitchFamily="18" charset="0"/>
                <a:cs typeface="Times New Roman" panose="02020603050405020304" pitchFamily="18" charset="0"/>
              </a:rPr>
              <a:t>Conclusion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57190" y="1145058"/>
            <a:ext cx="8915400" cy="5107461"/>
          </a:xfrm>
        </p:spPr>
        <p:txBody>
          <a:bodyPr numCol="3">
            <a:noAutofit/>
          </a:bodyPr>
          <a:lstStyle/>
          <a:p>
            <a:pPr algn="just"/>
            <a:r>
              <a:rPr lang="en-US" sz="1400" dirty="0">
                <a:latin typeface="Times New Roman" panose="02020603050405020304" pitchFamily="18" charset="0"/>
                <a:cs typeface="Times New Roman" panose="02020603050405020304" pitchFamily="18" charset="0"/>
              </a:rPr>
              <a:t>The results indicates that the respondents don’t differ regarding the impact of final year projects on their professional development considering the Degree (BS &amp; MSc), nature of profession (Media &amp; Non-Media) and Age (18-22=1, 23-28=2, 29-34=3, 35-39=4, 40-45=5, above=6).</a:t>
            </a:r>
          </a:p>
          <a:p>
            <a:pPr algn="just"/>
            <a:r>
              <a:rPr lang="en-US" sz="1400" dirty="0">
                <a:latin typeface="Times New Roman" panose="02020603050405020304" pitchFamily="18" charset="0"/>
                <a:cs typeface="Times New Roman" panose="02020603050405020304" pitchFamily="18" charset="0"/>
              </a:rPr>
              <a:t>Consider, the gender, the respondents differ in terms of the final year project impact on broadening the future employment of respondents, to plan, organize and prioritize work and organize ideas logically.</a:t>
            </a:r>
          </a:p>
          <a:p>
            <a:pPr algn="just"/>
            <a:r>
              <a:rPr lang="en-US" sz="1400" dirty="0">
                <a:latin typeface="Times New Roman" panose="02020603050405020304" pitchFamily="18" charset="0"/>
                <a:cs typeface="Times New Roman" panose="02020603050405020304" pitchFamily="18" charset="0"/>
              </a:rPr>
              <a:t>Respondents showed a strong agreement regarding the impact of the project of their professional development.</a:t>
            </a:r>
          </a:p>
          <a:p>
            <a:pPr algn="just"/>
            <a:r>
              <a:rPr lang="en-US" sz="1400" dirty="0">
                <a:latin typeface="Times New Roman" panose="02020603050405020304" pitchFamily="18" charset="0"/>
                <a:cs typeface="Times New Roman" panose="02020603050405020304" pitchFamily="18" charset="0"/>
              </a:rPr>
              <a:t>They showed strong agreement that through the final year project they have gained the capacity to be more productive (85.4%), developed the ability to work cooperatively on other projects (75.6%), influenced their ability to communicate effectively and articulate the ideas (75.6%), developed the ability to connect academic matter to the real world (75.6%), broadened my future employment possibilities (65.9%), received an opportunity to explore the specific career (63.4%), can conduct research work at office (73.2%), have developed the ability to Plan, Organize and Prioritize work (68.3%), organize Ideas logically (75.6%), have developed interest to explore other areas in the field (80.5%), gained more confidence in conducting official tasks at work (75.6%)</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and they</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rephrase and proof read material consulted for any official task (82.9%). </a:t>
            </a:r>
          </a:p>
          <a:p>
            <a:pPr algn="just"/>
            <a:r>
              <a:rPr lang="en-US" sz="1400" dirty="0">
                <a:latin typeface="Times New Roman" panose="02020603050405020304" pitchFamily="18" charset="0"/>
                <a:cs typeface="Times New Roman" panose="02020603050405020304" pitchFamily="18" charset="0"/>
              </a:rPr>
              <a:t>This study concludes that, the final year project has a positive impact on the professional development of the students. </a:t>
            </a:r>
          </a:p>
          <a:p>
            <a:pPr algn="just"/>
            <a:r>
              <a:rPr lang="en-US" sz="1400" dirty="0">
                <a:latin typeface="Times New Roman" panose="02020603050405020304" pitchFamily="18" charset="0"/>
                <a:cs typeface="Times New Roman" panose="02020603050405020304" pitchFamily="18" charset="0"/>
              </a:rPr>
              <a:t>Students suggested that these projects can give more productive results if campus based faculty is available to help them conduct their research or to accomplished their final projects. Moreover, live sessions should be conducted to provide them guidance. University should provide students access to the journals databases to frame their research or projects. </a:t>
            </a:r>
          </a:p>
        </p:txBody>
      </p:sp>
    </p:spTree>
    <p:extLst>
      <p:ext uri="{BB962C8B-B14F-4D97-AF65-F5344CB8AC3E}">
        <p14:creationId xmlns:p14="http://schemas.microsoft.com/office/powerpoint/2010/main" val="1023854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End</a:t>
            </a:r>
          </a:p>
        </p:txBody>
      </p:sp>
      <p:sp>
        <p:nvSpPr>
          <p:cNvPr id="3" name="Content Placeholder 2"/>
          <p:cNvSpPr>
            <a:spLocks noGrp="1"/>
          </p:cNvSpPr>
          <p:nvPr>
            <p:ph idx="1"/>
          </p:nvPr>
        </p:nvSpPr>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Q/A</a:t>
            </a:r>
          </a:p>
        </p:txBody>
      </p:sp>
    </p:spTree>
    <p:extLst>
      <p:ext uri="{BB962C8B-B14F-4D97-AF65-F5344CB8AC3E}">
        <p14:creationId xmlns:p14="http://schemas.microsoft.com/office/powerpoint/2010/main" val="226100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763" y="681775"/>
            <a:ext cx="8911687" cy="586852"/>
          </a:xfrm>
        </p:spPr>
        <p:txBody>
          <a:bodyPr>
            <a:noAutofit/>
          </a:bodyPr>
          <a:lstStyle/>
          <a:p>
            <a:r>
              <a:rPr lang="en-US" sz="2800" b="1" dirty="0">
                <a:latin typeface="Times New Roman" panose="02020603050405020304" pitchFamily="18" charset="0"/>
                <a:cs typeface="Times New Roman" panose="02020603050405020304" pitchFamily="18" charset="0"/>
              </a:rPr>
              <a:t>Introduction</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02963" y="1268627"/>
            <a:ext cx="10138248" cy="5404022"/>
          </a:xfrm>
        </p:spPr>
        <p:txBody>
          <a:bodyPr numCol="1">
            <a:normAutofit/>
          </a:bodyPr>
          <a:lstStyle/>
          <a:p>
            <a:pPr algn="just"/>
            <a:r>
              <a:rPr lang="en-US" sz="2600" dirty="0">
                <a:latin typeface="Times New Roman" panose="02020603050405020304" pitchFamily="18" charset="0"/>
                <a:cs typeface="Times New Roman" panose="02020603050405020304" pitchFamily="18" charset="0"/>
              </a:rPr>
              <a:t>Final Year Project provides students an opportunity to explore their area of interest considering the contemporary media trends and build their professional skills in respective fields. </a:t>
            </a:r>
          </a:p>
          <a:p>
            <a:pPr algn="just"/>
            <a:r>
              <a:rPr lang="en-US" sz="2600" dirty="0">
                <a:latin typeface="Times New Roman" panose="02020603050405020304" pitchFamily="18" charset="0"/>
                <a:cs typeface="Times New Roman" panose="02020603050405020304" pitchFamily="18" charset="0"/>
              </a:rPr>
              <a:t>Final Year Project establishes student’s familiarity with the overall process of conducting research and the prevailing issues in Mass media</a:t>
            </a:r>
          </a:p>
          <a:p>
            <a:pPr algn="just"/>
            <a:r>
              <a:rPr lang="en-US" sz="2600" dirty="0">
                <a:latin typeface="Times New Roman" panose="02020603050405020304" pitchFamily="18" charset="0"/>
                <a:cs typeface="Times New Roman" panose="02020603050405020304" pitchFamily="18" charset="0"/>
              </a:rPr>
              <a:t>The study has evaluated the impact of the Final Year Project of mass communication department students and the benefits they are acquiring from it in practical life.</a:t>
            </a:r>
          </a:p>
          <a:p>
            <a:pPr algn="just"/>
            <a:endParaRPr lang="en-US" sz="2600" dirty="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8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89843"/>
            <a:ext cx="8911687" cy="509708"/>
          </a:xfrm>
        </p:spPr>
        <p:txBody>
          <a:bodyPr>
            <a:noAutofit/>
          </a:bodyPr>
          <a:lstStyle/>
          <a:p>
            <a:r>
              <a:rPr lang="en-US" sz="2800" b="1" dirty="0">
                <a:latin typeface="Times New Roman" panose="02020603050405020304" pitchFamily="18" charset="0"/>
                <a:cs typeface="Times New Roman" panose="02020603050405020304" pitchFamily="18" charset="0"/>
              </a:rPr>
              <a:t>Research objectives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40156" y="1273691"/>
            <a:ext cx="9596256" cy="4130331"/>
          </a:xfrm>
        </p:spPr>
        <p:txBody>
          <a:bodyPr numCol="1">
            <a:normAutofit/>
          </a:bodyPr>
          <a:lstStyle/>
          <a:p>
            <a:pPr marL="0" indent="0">
              <a:buNone/>
            </a:pPr>
            <a:r>
              <a:rPr lang="en-US" sz="2400" dirty="0">
                <a:latin typeface="Times New Roman" panose="02020603050405020304" pitchFamily="18" charset="0"/>
                <a:cs typeface="Times New Roman" panose="02020603050405020304" pitchFamily="18" charset="0"/>
              </a:rPr>
              <a:t>The main objectives of this research are;</a:t>
            </a:r>
          </a:p>
          <a:p>
            <a:pPr lvl="0" algn="just"/>
            <a:r>
              <a:rPr lang="en-US" sz="2400" dirty="0">
                <a:latin typeface="Times New Roman" panose="02020603050405020304" pitchFamily="18" charset="0"/>
                <a:cs typeface="Times New Roman" panose="02020603050405020304" pitchFamily="18" charset="0"/>
              </a:rPr>
              <a:t>To highlight the impact of the final year project in mass communication on the professional development of students.</a:t>
            </a:r>
          </a:p>
          <a:p>
            <a:pPr lvl="0" algn="just"/>
            <a:r>
              <a:rPr lang="en-US" sz="2400" dirty="0">
                <a:latin typeface="Times New Roman" panose="02020603050405020304" pitchFamily="18" charset="0"/>
                <a:cs typeface="Times New Roman" panose="02020603050405020304" pitchFamily="18" charset="0"/>
              </a:rPr>
              <a:t>To analyze the impact of final year project in mass communication on professional development of students considering their Degree program, Gender and Nature of Profession (Media and Non Media professions).</a:t>
            </a:r>
          </a:p>
          <a:p>
            <a:pPr lvl="0" algn="just"/>
            <a:r>
              <a:rPr lang="en-US" sz="2400" dirty="0">
                <a:latin typeface="Times New Roman" panose="02020603050405020304" pitchFamily="18" charset="0"/>
                <a:cs typeface="Times New Roman" panose="02020603050405020304" pitchFamily="18" charset="0"/>
              </a:rPr>
              <a:t>To suggest ways that how to improve the project for the students of mass communication at VUP based on students opinion.</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84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632" y="657062"/>
            <a:ext cx="8911687" cy="438571"/>
          </a:xfrm>
        </p:spPr>
        <p:txBody>
          <a:bodyPr>
            <a:noAutofit/>
          </a:bodyPr>
          <a:lstStyle/>
          <a:p>
            <a:r>
              <a:rPr lang="en-US" sz="2800" b="1" dirty="0">
                <a:latin typeface="Times New Roman" panose="02020603050405020304" pitchFamily="18" charset="0"/>
                <a:cs typeface="Times New Roman" panose="02020603050405020304" pitchFamily="18" charset="0"/>
              </a:rPr>
              <a:t>Research Design</a:t>
            </a:r>
            <a:br>
              <a:rPr lang="en-US" sz="2800" b="1"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34530" y="1161535"/>
            <a:ext cx="9695937" cy="3089189"/>
          </a:xfrm>
        </p:spPr>
        <p:txBody>
          <a:bodyPr numCol="1">
            <a:noAutofit/>
          </a:bodyPr>
          <a:lstStyle/>
          <a:p>
            <a:pPr algn="just"/>
            <a:r>
              <a:rPr lang="en-US" sz="2400" dirty="0">
                <a:latin typeface="Times New Roman" panose="02020603050405020304" pitchFamily="18" charset="0"/>
                <a:cs typeface="Times New Roman" panose="02020603050405020304" pitchFamily="18" charset="0"/>
              </a:rPr>
              <a:t>Research technique applied in this study is Survey method. It is a quantitative method of research. </a:t>
            </a:r>
          </a:p>
          <a:p>
            <a:pPr algn="just"/>
            <a:r>
              <a:rPr lang="en-US" sz="2400" dirty="0">
                <a:latin typeface="Times New Roman" panose="02020603050405020304" pitchFamily="18" charset="0"/>
                <a:cs typeface="Times New Roman" panose="02020603050405020304" pitchFamily="18" charset="0"/>
              </a:rPr>
              <a:t>A closed ended questionnaire with 13 items has been used to collect responses at a 5 point </a:t>
            </a:r>
            <a:r>
              <a:rPr lang="en-US" sz="2400" dirty="0" err="1">
                <a:latin typeface="Times New Roman" panose="02020603050405020304" pitchFamily="18" charset="0"/>
                <a:cs typeface="Times New Roman" panose="02020603050405020304" pitchFamily="18" charset="0"/>
              </a:rPr>
              <a:t>likert</a:t>
            </a:r>
            <a:r>
              <a:rPr lang="en-US" sz="2400" dirty="0">
                <a:latin typeface="Times New Roman" panose="02020603050405020304" pitchFamily="18" charset="0"/>
                <a:cs typeface="Times New Roman" panose="02020603050405020304" pitchFamily="18" charset="0"/>
              </a:rPr>
              <a:t> scale. </a:t>
            </a:r>
          </a:p>
          <a:p>
            <a:pPr algn="just"/>
            <a:r>
              <a:rPr lang="en-US" sz="2400" dirty="0">
                <a:latin typeface="Times New Roman" panose="02020603050405020304" pitchFamily="18" charset="0"/>
                <a:cs typeface="Times New Roman" panose="02020603050405020304" pitchFamily="18" charset="0"/>
              </a:rPr>
              <a:t>The researcher has selected the purposive sampling technique for the data collection in survey. </a:t>
            </a:r>
          </a:p>
          <a:p>
            <a:pPr algn="just"/>
            <a:r>
              <a:rPr lang="en-US" sz="2400" dirty="0">
                <a:latin typeface="Times New Roman" panose="02020603050405020304" pitchFamily="18" charset="0"/>
                <a:cs typeface="Times New Roman" panose="02020603050405020304" pitchFamily="18" charset="0"/>
              </a:rPr>
              <a:t>The Questionnaire was sent to 71 students, out of which 41 responded. </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35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4427" y="696191"/>
            <a:ext cx="8911687" cy="465344"/>
          </a:xfrm>
        </p:spPr>
        <p:txBody>
          <a:bodyPr>
            <a:noAutofit/>
          </a:bodyPr>
          <a:lstStyle/>
          <a:p>
            <a:r>
              <a:rPr lang="en-US" sz="2800" b="1" dirty="0">
                <a:latin typeface="Times New Roman" panose="02020603050405020304" pitchFamily="18" charset="0"/>
                <a:cs typeface="Times New Roman" panose="02020603050405020304" pitchFamily="18" charset="0"/>
              </a:rPr>
              <a:t>Data Treatment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33384" y="1260389"/>
            <a:ext cx="10011032" cy="3303373"/>
          </a:xfrm>
        </p:spPr>
        <p:txBody>
          <a:bodyPr numCol="1">
            <a:noAutofit/>
          </a:bodyPr>
          <a:lstStyle/>
          <a:p>
            <a:pPr algn="just"/>
            <a:r>
              <a:rPr lang="en-US" sz="2400" dirty="0">
                <a:latin typeface="Times New Roman" panose="02020603050405020304" pitchFamily="18" charset="0"/>
                <a:cs typeface="Times New Roman" panose="02020603050405020304" pitchFamily="18" charset="0"/>
              </a:rPr>
              <a:t>Data has been analyzed using SPSS through applying the non-parametric tests. </a:t>
            </a:r>
          </a:p>
          <a:p>
            <a:pPr algn="just"/>
            <a:r>
              <a:rPr lang="en-US" sz="2400" dirty="0">
                <a:latin typeface="Times New Roman" panose="02020603050405020304" pitchFamily="18" charset="0"/>
                <a:cs typeface="Times New Roman" panose="02020603050405020304" pitchFamily="18" charset="0"/>
              </a:rPr>
              <a:t>The non-parametric test was applied due to the fact that the data violated the assumption of normality. </a:t>
            </a:r>
          </a:p>
          <a:p>
            <a:pPr algn="just"/>
            <a:r>
              <a:rPr lang="en-US" sz="2400" dirty="0">
                <a:latin typeface="Times New Roman" panose="02020603050405020304" pitchFamily="18" charset="0"/>
                <a:cs typeface="Times New Roman" panose="02020603050405020304" pitchFamily="18" charset="0"/>
              </a:rPr>
              <a:t>A Mann </a:t>
            </a:r>
            <a:r>
              <a:rPr lang="en-US" sz="2400" dirty="0" err="1">
                <a:latin typeface="Times New Roman" panose="02020603050405020304" pitchFamily="18" charset="0"/>
                <a:cs typeface="Times New Roman" panose="02020603050405020304" pitchFamily="18" charset="0"/>
              </a:rPr>
              <a:t>Withney</a:t>
            </a:r>
            <a:r>
              <a:rPr lang="en-US" sz="2400" dirty="0">
                <a:latin typeface="Times New Roman" panose="02020603050405020304" pitchFamily="18" charset="0"/>
                <a:cs typeface="Times New Roman" panose="02020603050405020304" pitchFamily="18" charset="0"/>
              </a:rPr>
              <a:t> u test is an alternate test to independent sample t test while </a:t>
            </a:r>
            <a:r>
              <a:rPr lang="en-US" sz="2400" dirty="0" err="1">
                <a:latin typeface="Times New Roman" panose="02020603050405020304" pitchFamily="18" charset="0"/>
                <a:cs typeface="Times New Roman" panose="02020603050405020304" pitchFamily="18" charset="0"/>
              </a:rPr>
              <a:t>Kruskal</a:t>
            </a:r>
            <a:r>
              <a:rPr lang="en-US" sz="2400" dirty="0">
                <a:latin typeface="Times New Roman" panose="02020603050405020304" pitchFamily="18" charset="0"/>
                <a:cs typeface="Times New Roman" panose="02020603050405020304" pitchFamily="18" charset="0"/>
              </a:rPr>
              <a:t>-Wallis test is a possible alternative to the one-way ANOVA in the case of more than two independent samples.</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946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141" y="673537"/>
            <a:ext cx="8911687" cy="537426"/>
          </a:xfrm>
        </p:spPr>
        <p:txBody>
          <a:bodyPr>
            <a:noAutofit/>
          </a:bodyPr>
          <a:lstStyle/>
          <a:p>
            <a:pPr lvl="0"/>
            <a:r>
              <a:rPr kumimoji="0" lang="en-US" sz="2800" b="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Reliability Statistics</a:t>
            </a:r>
            <a:br>
              <a:rPr kumimoji="0" lang="en-US" sz="2800" b="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stretch>
            <a:fillRect/>
          </a:stretch>
        </p:blipFill>
        <p:spPr>
          <a:xfrm>
            <a:off x="2496065" y="1491049"/>
            <a:ext cx="7133967" cy="2743199"/>
          </a:xfrm>
          <a:prstGeom prst="rect">
            <a:avLst/>
          </a:prstGeom>
        </p:spPr>
      </p:pic>
    </p:spTree>
    <p:extLst>
      <p:ext uri="{BB962C8B-B14F-4D97-AF65-F5344CB8AC3E}">
        <p14:creationId xmlns:p14="http://schemas.microsoft.com/office/powerpoint/2010/main" val="304072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67552"/>
            <a:ext cx="10515600" cy="444556"/>
          </a:xfrm>
        </p:spPr>
        <p:txBody>
          <a:bodyPr>
            <a:noAutofit/>
          </a:bodyPr>
          <a:lstStyle/>
          <a:p>
            <a:pPr lvl="0"/>
            <a:r>
              <a:rPr kumimoji="0" lang="en-US" sz="2800" b="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Descriptive data of respondent’s gender, degree level and nature of profession</a:t>
            </a:r>
            <a:br>
              <a:rPr kumimoji="0" lang="en-US" sz="2800" b="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420129" y="267442"/>
            <a:ext cx="16869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800475" algn="l"/>
              </a:tabLst>
              <a:defRPr>
                <a:solidFill>
                  <a:schemeClr val="tx1"/>
                </a:solidFill>
                <a:latin typeface="Arial" panose="020B0604020202020204" pitchFamily="34" charset="0"/>
              </a:defRPr>
            </a:lvl1pPr>
            <a:lvl2pPr eaLnBrk="0" fontAlgn="base" hangingPunct="0">
              <a:spcBef>
                <a:spcPct val="0"/>
              </a:spcBef>
              <a:spcAft>
                <a:spcPct val="0"/>
              </a:spcAft>
              <a:tabLst>
                <a:tab pos="3800475" algn="l"/>
              </a:tabLst>
              <a:defRPr>
                <a:solidFill>
                  <a:schemeClr val="tx1"/>
                </a:solidFill>
                <a:latin typeface="Arial" panose="020B0604020202020204" pitchFamily="34" charset="0"/>
              </a:defRPr>
            </a:lvl2pPr>
            <a:lvl3pPr eaLnBrk="0" fontAlgn="base" hangingPunct="0">
              <a:spcBef>
                <a:spcPct val="0"/>
              </a:spcBef>
              <a:spcAft>
                <a:spcPct val="0"/>
              </a:spcAft>
              <a:tabLst>
                <a:tab pos="3800475" algn="l"/>
              </a:tabLst>
              <a:defRPr>
                <a:solidFill>
                  <a:schemeClr val="tx1"/>
                </a:solidFill>
                <a:latin typeface="Arial" panose="020B0604020202020204" pitchFamily="34" charset="0"/>
              </a:defRPr>
            </a:lvl3pPr>
            <a:lvl4pPr eaLnBrk="0" fontAlgn="base" hangingPunct="0">
              <a:spcBef>
                <a:spcPct val="0"/>
              </a:spcBef>
              <a:spcAft>
                <a:spcPct val="0"/>
              </a:spcAft>
              <a:tabLst>
                <a:tab pos="3800475" algn="l"/>
              </a:tabLst>
              <a:defRPr>
                <a:solidFill>
                  <a:schemeClr val="tx1"/>
                </a:solidFill>
                <a:latin typeface="Arial" panose="020B0604020202020204" pitchFamily="34" charset="0"/>
              </a:defRPr>
            </a:lvl4pPr>
            <a:lvl5pPr eaLnBrk="0" fontAlgn="base" hangingPunct="0">
              <a:spcBef>
                <a:spcPct val="0"/>
              </a:spcBef>
              <a:spcAft>
                <a:spcPct val="0"/>
              </a:spcAft>
              <a:tabLst>
                <a:tab pos="3800475" algn="l"/>
              </a:tabLst>
              <a:defRPr>
                <a:solidFill>
                  <a:schemeClr val="tx1"/>
                </a:solidFill>
                <a:latin typeface="Arial" panose="020B0604020202020204" pitchFamily="34" charset="0"/>
              </a:defRPr>
            </a:lvl5pPr>
            <a:lvl6pPr eaLnBrk="0" fontAlgn="base" hangingPunct="0">
              <a:spcBef>
                <a:spcPct val="0"/>
              </a:spcBef>
              <a:spcAft>
                <a:spcPct val="0"/>
              </a:spcAft>
              <a:tabLst>
                <a:tab pos="3800475" algn="l"/>
              </a:tabLst>
              <a:defRPr>
                <a:solidFill>
                  <a:schemeClr val="tx1"/>
                </a:solidFill>
                <a:latin typeface="Arial" panose="020B0604020202020204" pitchFamily="34" charset="0"/>
              </a:defRPr>
            </a:lvl6pPr>
            <a:lvl7pPr eaLnBrk="0" fontAlgn="base" hangingPunct="0">
              <a:spcBef>
                <a:spcPct val="0"/>
              </a:spcBef>
              <a:spcAft>
                <a:spcPct val="0"/>
              </a:spcAft>
              <a:tabLst>
                <a:tab pos="3800475" algn="l"/>
              </a:tabLst>
              <a:defRPr>
                <a:solidFill>
                  <a:schemeClr val="tx1"/>
                </a:solidFill>
                <a:latin typeface="Arial" panose="020B0604020202020204" pitchFamily="34" charset="0"/>
              </a:defRPr>
            </a:lvl7pPr>
            <a:lvl8pPr eaLnBrk="0" fontAlgn="base" hangingPunct="0">
              <a:spcBef>
                <a:spcPct val="0"/>
              </a:spcBef>
              <a:spcAft>
                <a:spcPct val="0"/>
              </a:spcAft>
              <a:tabLst>
                <a:tab pos="3800475" algn="l"/>
              </a:tabLst>
              <a:defRPr>
                <a:solidFill>
                  <a:schemeClr val="tx1"/>
                </a:solidFill>
                <a:latin typeface="Arial" panose="020B0604020202020204" pitchFamily="34" charset="0"/>
              </a:defRPr>
            </a:lvl8pPr>
            <a:lvl9pPr eaLnBrk="0" fontAlgn="base" hangingPunct="0">
              <a:spcBef>
                <a:spcPct val="0"/>
              </a:spcBef>
              <a:spcAft>
                <a:spcPct val="0"/>
              </a:spcAft>
              <a:tabLst>
                <a:tab pos="38004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800475" algn="l"/>
              </a:tabLst>
            </a:pPr>
            <a:r>
              <a:rPr kumimoji="0" 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Data Analysis</a:t>
            </a:r>
            <a:endParaRPr kumimoji="0" lang="en-US" sz="2000" b="0" i="0" u="none" strike="noStrike" cap="none" normalizeH="0" baseline="0" dirty="0">
              <a:ln>
                <a:noFill/>
              </a:ln>
              <a:solidFill>
                <a:schemeClr val="tx1"/>
              </a:solidFill>
              <a:effectLst/>
            </a:endParaRPr>
          </a:p>
        </p:txBody>
      </p:sp>
      <p:pic>
        <p:nvPicPr>
          <p:cNvPr id="9" name="Picture 8"/>
          <p:cNvPicPr>
            <a:picLocks noChangeAspect="1"/>
          </p:cNvPicPr>
          <p:nvPr/>
        </p:nvPicPr>
        <p:blipFill>
          <a:blip r:embed="rId2"/>
          <a:stretch>
            <a:fillRect/>
          </a:stretch>
        </p:blipFill>
        <p:spPr>
          <a:xfrm>
            <a:off x="2240691" y="2364259"/>
            <a:ext cx="8163697" cy="2718487"/>
          </a:xfrm>
          <a:prstGeom prst="rect">
            <a:avLst/>
          </a:prstGeom>
        </p:spPr>
      </p:pic>
    </p:spTree>
    <p:extLst>
      <p:ext uri="{BB962C8B-B14F-4D97-AF65-F5344CB8AC3E}">
        <p14:creationId xmlns:p14="http://schemas.microsoft.com/office/powerpoint/2010/main" val="1014554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496066" y="1029730"/>
            <a:ext cx="6969210" cy="4810897"/>
          </a:xfrm>
          <a:prstGeom prst="rect">
            <a:avLst/>
          </a:prstGeom>
        </p:spPr>
      </p:pic>
    </p:spTree>
    <p:extLst>
      <p:ext uri="{BB962C8B-B14F-4D97-AF65-F5344CB8AC3E}">
        <p14:creationId xmlns:p14="http://schemas.microsoft.com/office/powerpoint/2010/main" val="217932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4406" y="307460"/>
            <a:ext cx="10515600" cy="672843"/>
          </a:xfrm>
        </p:spPr>
        <p:txBody>
          <a:bodyPr>
            <a:noAutofit/>
          </a:bodyPr>
          <a:lstStyle/>
          <a:p>
            <a:pPr lvl="0"/>
            <a:r>
              <a:rPr kumimoji="0" lang="en-US" sz="2800" b="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Descriptive statistics of student’s responses on Items</a:t>
            </a:r>
            <a:br>
              <a:rPr kumimoji="0" lang="en-US" sz="2800" b="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2611395" y="6300888"/>
            <a:ext cx="275267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Scale (1=strongly agree, 5=strongly disagree)</a:t>
            </a:r>
            <a:endParaRPr kumimoji="0" lang="en-US" sz="1800" b="0" i="0" u="none" strike="noStrike" cap="none" normalizeH="0" baseline="0" dirty="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2"/>
          <a:stretch>
            <a:fillRect/>
          </a:stretch>
        </p:blipFill>
        <p:spPr>
          <a:xfrm>
            <a:off x="2380735" y="914400"/>
            <a:ext cx="7529384" cy="5445211"/>
          </a:xfrm>
          <a:prstGeom prst="rect">
            <a:avLst/>
          </a:prstGeom>
        </p:spPr>
      </p:pic>
    </p:spTree>
    <p:extLst>
      <p:ext uri="{BB962C8B-B14F-4D97-AF65-F5344CB8AC3E}">
        <p14:creationId xmlns:p14="http://schemas.microsoft.com/office/powerpoint/2010/main" val="25014788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888</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Wisp</vt:lpstr>
      <vt:lpstr>Evaluating the Impact of Final Year Project in Mass Communication on Professional Development of Students: A Study of Virtual University of Pakistan</vt:lpstr>
      <vt:lpstr>Introduction </vt:lpstr>
      <vt:lpstr>Research objectives</vt:lpstr>
      <vt:lpstr>Research Design </vt:lpstr>
      <vt:lpstr>Data Treatment</vt:lpstr>
      <vt:lpstr>Reliability Statistics </vt:lpstr>
      <vt:lpstr>Descriptive data of respondent’s gender, degree level and nature of profession </vt:lpstr>
      <vt:lpstr>PowerPoint Presentation</vt:lpstr>
      <vt:lpstr>Descriptive statistics of student’s responses on Items </vt:lpstr>
      <vt:lpstr>Tests of Normality</vt:lpstr>
      <vt:lpstr>Hypothesis Testing</vt:lpstr>
      <vt:lpstr>Interpretation</vt:lpstr>
      <vt:lpstr>Conclusion</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Impact of Final Year Project in Mass Communication on Professional Development of Students: A Study of Virtual University of Pakistan</dc:title>
  <dc:creator>Masroor Ahmed</dc:creator>
  <cp:lastModifiedBy>Root</cp:lastModifiedBy>
  <cp:revision>31</cp:revision>
  <dcterms:created xsi:type="dcterms:W3CDTF">2019-10-09T06:50:13Z</dcterms:created>
  <dcterms:modified xsi:type="dcterms:W3CDTF">2019-10-15T04:30:06Z</dcterms:modified>
</cp:coreProperties>
</file>