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0" r:id="rId3"/>
    <p:sldId id="314" r:id="rId4"/>
    <p:sldId id="257" r:id="rId5"/>
    <p:sldId id="319" r:id="rId6"/>
    <p:sldId id="308" r:id="rId7"/>
    <p:sldId id="322" r:id="rId8"/>
    <p:sldId id="315" r:id="rId9"/>
    <p:sldId id="313" r:id="rId10"/>
    <p:sldId id="318" r:id="rId11"/>
    <p:sldId id="323" r:id="rId12"/>
    <p:sldId id="324" r:id="rId13"/>
    <p:sldId id="326" r:id="rId14"/>
    <p:sldId id="288" r:id="rId15"/>
  </p:sldIdLst>
  <p:sldSz cx="9144000" cy="6858000" type="screen4x3"/>
  <p:notesSz cx="7010400" cy="12039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215"/>
    <a:srgbClr val="00091A"/>
    <a:srgbClr val="FF33CC"/>
    <a:srgbClr val="002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3716" autoAdjust="0"/>
  </p:normalViewPr>
  <p:slideViewPr>
    <p:cSldViewPr>
      <p:cViewPr varScale="1">
        <p:scale>
          <a:sx n="64" d="100"/>
          <a:sy n="64" d="100"/>
        </p:scale>
        <p:origin x="14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160215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160215"/>
                </a:solidFill>
              </a:rPr>
              <a:t>Number of Online Students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160215"/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984744094488195E-2"/>
          <c:y val="2.5001024400193899E-2"/>
          <c:w val="0.95501525590551184"/>
          <c:h val="0.78046001572051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6021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153861</c:v>
                </c:pt>
                <c:pt idx="1">
                  <c:v>198968</c:v>
                </c:pt>
                <c:pt idx="2">
                  <c:v>210765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E-4318-887C-0A25E9481B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79246808"/>
        <c:axId val="380782736"/>
      </c:barChart>
      <c:catAx>
        <c:axId val="37924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160215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782736"/>
        <c:crosses val="autoZero"/>
        <c:auto val="1"/>
        <c:lblAlgn val="ctr"/>
        <c:lblOffset val="100"/>
        <c:noMultiLvlLbl val="0"/>
      </c:catAx>
      <c:valAx>
        <c:axId val="380782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9246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16021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1285</c:v>
                </c:pt>
                <c:pt idx="1">
                  <c:v>1908</c:v>
                </c:pt>
                <c:pt idx="2">
                  <c:v>3444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9-4BE3-BF39-54344F859D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81159176"/>
        <c:axId val="481163768"/>
      </c:barChart>
      <c:catAx>
        <c:axId val="48115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rgbClr val="16021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163768"/>
        <c:crosses val="autoZero"/>
        <c:auto val="1"/>
        <c:lblAlgn val="ctr"/>
        <c:lblOffset val="100"/>
        <c:noMultiLvlLbl val="0"/>
      </c:catAx>
      <c:valAx>
        <c:axId val="481163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115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10F6B-F93A-4795-81AD-2449756114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9B179A5-0AE6-41A5-8B99-6F5B2AC1FF9F}">
      <dgm:prSet phldrT="[Text]" custT="1"/>
      <dgm:spPr/>
      <dgm:t>
        <a:bodyPr/>
        <a:lstStyle/>
        <a:p>
          <a:r>
            <a: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id-ID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urvey</a:t>
          </a:r>
        </a:p>
      </dgm:t>
    </dgm:pt>
    <dgm:pt modelId="{9F58984A-E799-442E-B425-1D0177D14B2C}" type="parTrans" cxnId="{8F75DB58-E207-486C-A8D1-2377D2D11090}">
      <dgm:prSet/>
      <dgm:spPr/>
      <dgm:t>
        <a:bodyPr/>
        <a:lstStyle/>
        <a:p>
          <a:endParaRPr lang="id-ID"/>
        </a:p>
      </dgm:t>
    </dgm:pt>
    <dgm:pt modelId="{B2E0EE5F-E764-4734-885A-632BAD4A8412}" type="sibTrans" cxnId="{8F75DB58-E207-486C-A8D1-2377D2D11090}">
      <dgm:prSet/>
      <dgm:spPr/>
      <dgm:t>
        <a:bodyPr/>
        <a:lstStyle/>
        <a:p>
          <a:endParaRPr lang="id-ID"/>
        </a:p>
      </dgm:t>
    </dgm:pt>
    <dgm:pt modelId="{8BC40BA5-0078-4A85-A2AA-2BB27B700856}">
      <dgm:prSet phldrT="[Text]" phldr="1"/>
      <dgm:spPr/>
      <dgm:t>
        <a:bodyPr/>
        <a:lstStyle/>
        <a:p>
          <a:endParaRPr lang="id-ID"/>
        </a:p>
      </dgm:t>
    </dgm:pt>
    <dgm:pt modelId="{7E2F66E6-DED5-4A63-AFA2-A49306478742}" type="parTrans" cxnId="{99C9AFC7-45AF-4C85-B65A-FD5A055FE7B6}">
      <dgm:prSet/>
      <dgm:spPr/>
      <dgm:t>
        <a:bodyPr/>
        <a:lstStyle/>
        <a:p>
          <a:endParaRPr lang="id-ID"/>
        </a:p>
      </dgm:t>
    </dgm:pt>
    <dgm:pt modelId="{9B767ABF-D0E1-4F77-8FE7-BFABF3F35B9F}" type="sibTrans" cxnId="{99C9AFC7-45AF-4C85-B65A-FD5A055FE7B6}">
      <dgm:prSet/>
      <dgm:spPr/>
      <dgm:t>
        <a:bodyPr/>
        <a:lstStyle/>
        <a:p>
          <a:endParaRPr lang="id-ID"/>
        </a:p>
      </dgm:t>
    </dgm:pt>
    <dgm:pt modelId="{1F4EA983-878A-4E74-BD8B-917D4C363888}">
      <dgm:prSet phldrT="[Text]" custT="1"/>
      <dgm:spPr/>
      <dgm:t>
        <a:bodyPr/>
        <a:lstStyle/>
        <a:p>
          <a:r>
            <a:rPr lang="id-ID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Involved </a:t>
          </a:r>
          <a:r>
            <a: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51 training participants</a:t>
          </a:r>
          <a:endParaRPr lang="id-ID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F47606-5789-4FD4-B438-64D94869E838}" type="parTrans" cxnId="{EAAE13DF-4614-47DC-BF14-73DE5EEA1E9F}">
      <dgm:prSet/>
      <dgm:spPr/>
      <dgm:t>
        <a:bodyPr/>
        <a:lstStyle/>
        <a:p>
          <a:endParaRPr lang="id-ID"/>
        </a:p>
      </dgm:t>
    </dgm:pt>
    <dgm:pt modelId="{E2229CB0-4817-4800-B959-795A64E6843E}" type="sibTrans" cxnId="{EAAE13DF-4614-47DC-BF14-73DE5EEA1E9F}">
      <dgm:prSet/>
      <dgm:spPr/>
      <dgm:t>
        <a:bodyPr/>
        <a:lstStyle/>
        <a:p>
          <a:endParaRPr lang="id-ID"/>
        </a:p>
      </dgm:t>
    </dgm:pt>
    <dgm:pt modelId="{DECEA15C-1B4F-45F2-9998-FA20E20AEACF}">
      <dgm:prSet phldrT="[Text]" phldr="1"/>
      <dgm:spPr/>
      <dgm:t>
        <a:bodyPr/>
        <a:lstStyle/>
        <a:p>
          <a:endParaRPr lang="id-ID"/>
        </a:p>
      </dgm:t>
    </dgm:pt>
    <dgm:pt modelId="{777B26FC-4911-4C50-8C3D-80F707582CCA}" type="parTrans" cxnId="{508F2959-559F-463E-B782-E64902B55F66}">
      <dgm:prSet/>
      <dgm:spPr/>
      <dgm:t>
        <a:bodyPr/>
        <a:lstStyle/>
        <a:p>
          <a:endParaRPr lang="id-ID"/>
        </a:p>
      </dgm:t>
    </dgm:pt>
    <dgm:pt modelId="{DF0CBE8A-5140-4FD2-956F-8D5F87E2166D}" type="sibTrans" cxnId="{508F2959-559F-463E-B782-E64902B55F66}">
      <dgm:prSet/>
      <dgm:spPr/>
      <dgm:t>
        <a:bodyPr/>
        <a:lstStyle/>
        <a:p>
          <a:endParaRPr lang="id-ID"/>
        </a:p>
      </dgm:t>
    </dgm:pt>
    <dgm:pt modelId="{1F4BE169-5522-4975-9207-963446AB6EB7}">
      <dgm:prSet custT="1"/>
      <dgm:spPr/>
      <dgm:t>
        <a:bodyPr/>
        <a:lstStyle/>
        <a:p>
          <a:r>
            <a: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Online Training’s Logbook &amp; </a:t>
          </a:r>
          <a:r>
            <a:rPr lang="en-US" sz="2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Questionaires</a:t>
          </a:r>
          <a:endParaRPr lang="id-ID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FF3D83-1D89-48E5-AEC6-C2D85A097A8E}" type="parTrans" cxnId="{6E2F969D-7D71-4B6B-924B-FB5964CCC90B}">
      <dgm:prSet/>
      <dgm:spPr/>
      <dgm:t>
        <a:bodyPr/>
        <a:lstStyle/>
        <a:p>
          <a:endParaRPr lang="id-ID"/>
        </a:p>
      </dgm:t>
    </dgm:pt>
    <dgm:pt modelId="{F4228E34-E53F-471B-A927-954E2893BDB0}" type="sibTrans" cxnId="{6E2F969D-7D71-4B6B-924B-FB5964CCC90B}">
      <dgm:prSet/>
      <dgm:spPr/>
      <dgm:t>
        <a:bodyPr/>
        <a:lstStyle/>
        <a:p>
          <a:endParaRPr lang="id-ID"/>
        </a:p>
      </dgm:t>
    </dgm:pt>
    <dgm:pt modelId="{E556A0A3-6903-4DE6-ADE7-55165525CC29}">
      <dgm:prSet custT="1"/>
      <dgm:spPr/>
      <dgm:t>
        <a:bodyPr/>
        <a:lstStyle/>
        <a:p>
          <a:r>
            <a:rPr lang="id-ID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Descriptive data analysis </a:t>
          </a:r>
        </a:p>
      </dgm:t>
    </dgm:pt>
    <dgm:pt modelId="{FF471B83-C264-4143-B776-3DF191228B59}" type="parTrans" cxnId="{E25BBCA4-6D42-4A97-B83A-771C41603264}">
      <dgm:prSet/>
      <dgm:spPr/>
      <dgm:t>
        <a:bodyPr/>
        <a:lstStyle/>
        <a:p>
          <a:endParaRPr lang="id-ID"/>
        </a:p>
      </dgm:t>
    </dgm:pt>
    <dgm:pt modelId="{CFC04875-AD67-4A85-A9B9-5389C0AB1D98}" type="sibTrans" cxnId="{E25BBCA4-6D42-4A97-B83A-771C41603264}">
      <dgm:prSet/>
      <dgm:spPr/>
      <dgm:t>
        <a:bodyPr/>
        <a:lstStyle/>
        <a:p>
          <a:endParaRPr lang="id-ID"/>
        </a:p>
      </dgm:t>
    </dgm:pt>
    <dgm:pt modelId="{127A61C2-1C50-4F92-B509-675FAB74DB11}" type="pres">
      <dgm:prSet presAssocID="{DDE10F6B-F93A-4795-81AD-244975611419}" presName="linear" presStyleCnt="0">
        <dgm:presLayoutVars>
          <dgm:animLvl val="lvl"/>
          <dgm:resizeHandles val="exact"/>
        </dgm:presLayoutVars>
      </dgm:prSet>
      <dgm:spPr/>
    </dgm:pt>
    <dgm:pt modelId="{0F1AC503-81EB-4C93-9C3E-7D1E931C8886}" type="pres">
      <dgm:prSet presAssocID="{49B179A5-0AE6-41A5-8B99-6F5B2AC1FF9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973C6CF-702A-439D-B940-FF0B518732E5}" type="pres">
      <dgm:prSet presAssocID="{49B179A5-0AE6-41A5-8B99-6F5B2AC1FF9F}" presName="childText" presStyleLbl="revTx" presStyleIdx="0" presStyleCnt="2">
        <dgm:presLayoutVars>
          <dgm:bulletEnabled val="1"/>
        </dgm:presLayoutVars>
      </dgm:prSet>
      <dgm:spPr/>
    </dgm:pt>
    <dgm:pt modelId="{145E8FE3-5C0E-43F0-AB24-5D8813816BE9}" type="pres">
      <dgm:prSet presAssocID="{1F4EA983-878A-4E74-BD8B-917D4C363888}" presName="parentText" presStyleLbl="node1" presStyleIdx="1" presStyleCnt="4" custLinFactY="87078" custLinFactNeighborX="-758" custLinFactNeighborY="100000">
        <dgm:presLayoutVars>
          <dgm:chMax val="0"/>
          <dgm:bulletEnabled val="1"/>
        </dgm:presLayoutVars>
      </dgm:prSet>
      <dgm:spPr/>
    </dgm:pt>
    <dgm:pt modelId="{2F8E3FE1-E701-4E3B-995D-B658D605CF14}" type="pres">
      <dgm:prSet presAssocID="{1F4EA983-878A-4E74-BD8B-917D4C363888}" presName="childText" presStyleLbl="revTx" presStyleIdx="1" presStyleCnt="2">
        <dgm:presLayoutVars>
          <dgm:bulletEnabled val="1"/>
        </dgm:presLayoutVars>
      </dgm:prSet>
      <dgm:spPr/>
    </dgm:pt>
    <dgm:pt modelId="{1C8BA64E-B1EB-428C-92B4-72D08052EF00}" type="pres">
      <dgm:prSet presAssocID="{E556A0A3-6903-4DE6-ADE7-55165525CC29}" presName="parentText" presStyleLbl="node1" presStyleIdx="2" presStyleCnt="4" custLinFactY="154408" custLinFactNeighborY="200000">
        <dgm:presLayoutVars>
          <dgm:chMax val="0"/>
          <dgm:bulletEnabled val="1"/>
        </dgm:presLayoutVars>
      </dgm:prSet>
      <dgm:spPr/>
    </dgm:pt>
    <dgm:pt modelId="{2805B0C1-6E79-497C-B419-5EC8B2BC6067}" type="pres">
      <dgm:prSet presAssocID="{CFC04875-AD67-4A85-A9B9-5389C0AB1D98}" presName="spacer" presStyleCnt="0"/>
      <dgm:spPr/>
    </dgm:pt>
    <dgm:pt modelId="{F8E636B4-594A-4B19-B79C-8F504DDF5706}" type="pres">
      <dgm:prSet presAssocID="{1F4BE169-5522-4975-9207-963446AB6EB7}" presName="parentText" presStyleLbl="node1" presStyleIdx="3" presStyleCnt="4" custLinFactY="-216650" custLinFactNeighborX="18889" custLinFactNeighborY="-300000">
        <dgm:presLayoutVars>
          <dgm:chMax val="0"/>
          <dgm:bulletEnabled val="1"/>
        </dgm:presLayoutVars>
      </dgm:prSet>
      <dgm:spPr/>
    </dgm:pt>
  </dgm:ptLst>
  <dgm:cxnLst>
    <dgm:cxn modelId="{665F8405-F571-4CEB-B16C-084186856675}" type="presOf" srcId="{1F4EA983-878A-4E74-BD8B-917D4C363888}" destId="{145E8FE3-5C0E-43F0-AB24-5D8813816BE9}" srcOrd="0" destOrd="0" presId="urn:microsoft.com/office/officeart/2005/8/layout/vList2"/>
    <dgm:cxn modelId="{8B828221-E495-4DC6-A3CF-B3B9B0C84D88}" type="presOf" srcId="{49B179A5-0AE6-41A5-8B99-6F5B2AC1FF9F}" destId="{0F1AC503-81EB-4C93-9C3E-7D1E931C8886}" srcOrd="0" destOrd="0" presId="urn:microsoft.com/office/officeart/2005/8/layout/vList2"/>
    <dgm:cxn modelId="{9DAF9544-3A89-42A6-90D5-8F98439F6BCB}" type="presOf" srcId="{E556A0A3-6903-4DE6-ADE7-55165525CC29}" destId="{1C8BA64E-B1EB-428C-92B4-72D08052EF00}" srcOrd="0" destOrd="0" presId="urn:microsoft.com/office/officeart/2005/8/layout/vList2"/>
    <dgm:cxn modelId="{1F31D16E-A163-4F76-B7F1-66CFDC624F18}" type="presOf" srcId="{DDE10F6B-F93A-4795-81AD-244975611419}" destId="{127A61C2-1C50-4F92-B509-675FAB74DB11}" srcOrd="0" destOrd="0" presId="urn:microsoft.com/office/officeart/2005/8/layout/vList2"/>
    <dgm:cxn modelId="{EA10B757-1C8C-405D-9313-9C33E474AF04}" type="presOf" srcId="{8BC40BA5-0078-4A85-A2AA-2BB27B700856}" destId="{D973C6CF-702A-439D-B940-FF0B518732E5}" srcOrd="0" destOrd="0" presId="urn:microsoft.com/office/officeart/2005/8/layout/vList2"/>
    <dgm:cxn modelId="{8F75DB58-E207-486C-A8D1-2377D2D11090}" srcId="{DDE10F6B-F93A-4795-81AD-244975611419}" destId="{49B179A5-0AE6-41A5-8B99-6F5B2AC1FF9F}" srcOrd="0" destOrd="0" parTransId="{9F58984A-E799-442E-B425-1D0177D14B2C}" sibTransId="{B2E0EE5F-E764-4734-885A-632BAD4A8412}"/>
    <dgm:cxn modelId="{508F2959-559F-463E-B782-E64902B55F66}" srcId="{1F4EA983-878A-4E74-BD8B-917D4C363888}" destId="{DECEA15C-1B4F-45F2-9998-FA20E20AEACF}" srcOrd="0" destOrd="0" parTransId="{777B26FC-4911-4C50-8C3D-80F707582CCA}" sibTransId="{DF0CBE8A-5140-4FD2-956F-8D5F87E2166D}"/>
    <dgm:cxn modelId="{6E2F969D-7D71-4B6B-924B-FB5964CCC90B}" srcId="{DDE10F6B-F93A-4795-81AD-244975611419}" destId="{1F4BE169-5522-4975-9207-963446AB6EB7}" srcOrd="3" destOrd="0" parTransId="{22FF3D83-1D89-48E5-AEC6-C2D85A097A8E}" sibTransId="{F4228E34-E53F-471B-A927-954E2893BDB0}"/>
    <dgm:cxn modelId="{29146A9E-D056-4AB4-8EBA-9AE69ECDB79E}" type="presOf" srcId="{1F4BE169-5522-4975-9207-963446AB6EB7}" destId="{F8E636B4-594A-4B19-B79C-8F504DDF5706}" srcOrd="0" destOrd="0" presId="urn:microsoft.com/office/officeart/2005/8/layout/vList2"/>
    <dgm:cxn modelId="{E25BBCA4-6D42-4A97-B83A-771C41603264}" srcId="{DDE10F6B-F93A-4795-81AD-244975611419}" destId="{E556A0A3-6903-4DE6-ADE7-55165525CC29}" srcOrd="2" destOrd="0" parTransId="{FF471B83-C264-4143-B776-3DF191228B59}" sibTransId="{CFC04875-AD67-4A85-A9B9-5389C0AB1D98}"/>
    <dgm:cxn modelId="{DC9903B7-258E-4873-A46A-38251525D166}" type="presOf" srcId="{DECEA15C-1B4F-45F2-9998-FA20E20AEACF}" destId="{2F8E3FE1-E701-4E3B-995D-B658D605CF14}" srcOrd="0" destOrd="0" presId="urn:microsoft.com/office/officeart/2005/8/layout/vList2"/>
    <dgm:cxn modelId="{99C9AFC7-45AF-4C85-B65A-FD5A055FE7B6}" srcId="{49B179A5-0AE6-41A5-8B99-6F5B2AC1FF9F}" destId="{8BC40BA5-0078-4A85-A2AA-2BB27B700856}" srcOrd="0" destOrd="0" parTransId="{7E2F66E6-DED5-4A63-AFA2-A49306478742}" sibTransId="{9B767ABF-D0E1-4F77-8FE7-BFABF3F35B9F}"/>
    <dgm:cxn modelId="{EAAE13DF-4614-47DC-BF14-73DE5EEA1E9F}" srcId="{DDE10F6B-F93A-4795-81AD-244975611419}" destId="{1F4EA983-878A-4E74-BD8B-917D4C363888}" srcOrd="1" destOrd="0" parTransId="{B7F47606-5789-4FD4-B438-64D94869E838}" sibTransId="{E2229CB0-4817-4800-B959-795A64E6843E}"/>
    <dgm:cxn modelId="{659E427B-CACA-41C5-A3B2-A48C95A94743}" type="presParOf" srcId="{127A61C2-1C50-4F92-B509-675FAB74DB11}" destId="{0F1AC503-81EB-4C93-9C3E-7D1E931C8886}" srcOrd="0" destOrd="0" presId="urn:microsoft.com/office/officeart/2005/8/layout/vList2"/>
    <dgm:cxn modelId="{B382AE82-8469-4C40-9136-8043BCC01760}" type="presParOf" srcId="{127A61C2-1C50-4F92-B509-675FAB74DB11}" destId="{D973C6CF-702A-439D-B940-FF0B518732E5}" srcOrd="1" destOrd="0" presId="urn:microsoft.com/office/officeart/2005/8/layout/vList2"/>
    <dgm:cxn modelId="{50209828-A418-4BD3-865C-EEB3721D6020}" type="presParOf" srcId="{127A61C2-1C50-4F92-B509-675FAB74DB11}" destId="{145E8FE3-5C0E-43F0-AB24-5D8813816BE9}" srcOrd="2" destOrd="0" presId="urn:microsoft.com/office/officeart/2005/8/layout/vList2"/>
    <dgm:cxn modelId="{ABDF6FE4-EB1F-41BD-A96A-2E9925E7E488}" type="presParOf" srcId="{127A61C2-1C50-4F92-B509-675FAB74DB11}" destId="{2F8E3FE1-E701-4E3B-995D-B658D605CF14}" srcOrd="3" destOrd="0" presId="urn:microsoft.com/office/officeart/2005/8/layout/vList2"/>
    <dgm:cxn modelId="{BE139D92-4AB4-464F-A5D9-F1881493ECE5}" type="presParOf" srcId="{127A61C2-1C50-4F92-B509-675FAB74DB11}" destId="{1C8BA64E-B1EB-428C-92B4-72D08052EF00}" srcOrd="4" destOrd="0" presId="urn:microsoft.com/office/officeart/2005/8/layout/vList2"/>
    <dgm:cxn modelId="{D6B8E178-3DFE-424E-8B4A-38EB3429B3A2}" type="presParOf" srcId="{127A61C2-1C50-4F92-B509-675FAB74DB11}" destId="{2805B0C1-6E79-497C-B419-5EC8B2BC6067}" srcOrd="5" destOrd="0" presId="urn:microsoft.com/office/officeart/2005/8/layout/vList2"/>
    <dgm:cxn modelId="{5D5E4527-8497-4A8F-99ED-1A9EAF022514}" type="presParOf" srcId="{127A61C2-1C50-4F92-B509-675FAB74DB11}" destId="{F8E636B4-594A-4B19-B79C-8F504DDF57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AC503-81EB-4C93-9C3E-7D1E931C8886}">
      <dsp:nvSpPr>
        <dsp:cNvPr id="0" name=""/>
        <dsp:cNvSpPr/>
      </dsp:nvSpPr>
      <dsp:spPr>
        <a:xfrm>
          <a:off x="0" y="1162"/>
          <a:ext cx="6858000" cy="97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id-ID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urvey</a:t>
          </a:r>
        </a:p>
      </dsp:txBody>
      <dsp:txXfrm>
        <a:off x="47559" y="48721"/>
        <a:ext cx="6762882" cy="879124"/>
      </dsp:txXfrm>
    </dsp:sp>
    <dsp:sp modelId="{D973C6CF-702A-439D-B940-FF0B518732E5}">
      <dsp:nvSpPr>
        <dsp:cNvPr id="0" name=""/>
        <dsp:cNvSpPr/>
      </dsp:nvSpPr>
      <dsp:spPr>
        <a:xfrm>
          <a:off x="0" y="975404"/>
          <a:ext cx="6858000" cy="75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d-ID" sz="400" kern="1200"/>
        </a:p>
      </dsp:txBody>
      <dsp:txXfrm>
        <a:off x="0" y="975404"/>
        <a:ext cx="6858000" cy="75765"/>
      </dsp:txXfrm>
    </dsp:sp>
    <dsp:sp modelId="{145E8FE3-5C0E-43F0-AB24-5D8813816BE9}">
      <dsp:nvSpPr>
        <dsp:cNvPr id="0" name=""/>
        <dsp:cNvSpPr/>
      </dsp:nvSpPr>
      <dsp:spPr>
        <a:xfrm>
          <a:off x="0" y="1975285"/>
          <a:ext cx="6858000" cy="97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Involved </a:t>
          </a:r>
          <a:r>
            <a:rPr lang="en-US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51 training participants</a:t>
          </a:r>
          <a:endParaRPr lang="id-ID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59" y="2022844"/>
        <a:ext cx="6762882" cy="879124"/>
      </dsp:txXfrm>
    </dsp:sp>
    <dsp:sp modelId="{2F8E3FE1-E701-4E3B-995D-B658D605CF14}">
      <dsp:nvSpPr>
        <dsp:cNvPr id="0" name=""/>
        <dsp:cNvSpPr/>
      </dsp:nvSpPr>
      <dsp:spPr>
        <a:xfrm>
          <a:off x="0" y="2025411"/>
          <a:ext cx="6858000" cy="75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d-ID" sz="400" kern="1200"/>
        </a:p>
      </dsp:txBody>
      <dsp:txXfrm>
        <a:off x="0" y="2025411"/>
        <a:ext cx="6858000" cy="75765"/>
      </dsp:txXfrm>
    </dsp:sp>
    <dsp:sp modelId="{1C8BA64E-B1EB-428C-92B4-72D08052EF00}">
      <dsp:nvSpPr>
        <dsp:cNvPr id="0" name=""/>
        <dsp:cNvSpPr/>
      </dsp:nvSpPr>
      <dsp:spPr>
        <a:xfrm>
          <a:off x="0" y="3089757"/>
          <a:ext cx="6858000" cy="97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Descriptive data analysis </a:t>
          </a:r>
        </a:p>
      </dsp:txBody>
      <dsp:txXfrm>
        <a:off x="47559" y="3137316"/>
        <a:ext cx="6762882" cy="879124"/>
      </dsp:txXfrm>
    </dsp:sp>
    <dsp:sp modelId="{F8E636B4-594A-4B19-B79C-8F504DDF5706}">
      <dsp:nvSpPr>
        <dsp:cNvPr id="0" name=""/>
        <dsp:cNvSpPr/>
      </dsp:nvSpPr>
      <dsp:spPr>
        <a:xfrm>
          <a:off x="0" y="938370"/>
          <a:ext cx="6858000" cy="97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Online Training’s Logbook &amp; </a:t>
          </a:r>
          <a:r>
            <a:rPr lang="en-US" sz="2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Questionaires</a:t>
          </a:r>
          <a:endParaRPr lang="id-ID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59" y="985929"/>
        <a:ext cx="6762882" cy="879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0.25492</cdr:x>
      <cdr:y>0.04261</cdr:y>
    </cdr:from>
    <cdr:to>
      <cdr:x>0.775</cdr:x>
      <cdr:y>0.16275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097E5EAD-F5E2-4266-A616-1678F2733676}"/>
            </a:ext>
          </a:extLst>
        </cdr:cNvPr>
        <cdr:cNvSpPr/>
      </cdr:nvSpPr>
      <cdr:spPr bwMode="auto">
        <a:xfrm xmlns:a="http://schemas.openxmlformats.org/drawingml/2006/main">
          <a:off x="1553980" y="173179"/>
          <a:ext cx="3170420" cy="48823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2400" b="1" dirty="0"/>
            <a:t>Number of Online Tutors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4071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l">
              <a:defRPr sz="14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604071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r">
              <a:defRPr sz="1400"/>
            </a:lvl1pPr>
          </a:lstStyle>
          <a:p>
            <a:fld id="{6B226BCE-A170-4BAD-A3E3-3E951F262C0C}" type="datetimeFigureOut">
              <a:rPr lang="id-ID" smtClean="0"/>
              <a:t>15/10/2019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435531"/>
            <a:ext cx="3037840" cy="604070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l">
              <a:defRPr sz="14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1435531"/>
            <a:ext cx="3037840" cy="604070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r">
              <a:defRPr sz="1400"/>
            </a:lvl1pPr>
          </a:lstStyle>
          <a:p>
            <a:fld id="{AC3EB0A5-4BA3-4337-8C3A-FECA199D298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8099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5300" y="903288"/>
            <a:ext cx="6019800" cy="4514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718810"/>
            <a:ext cx="5608320" cy="541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435530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11435530"/>
            <a:ext cx="303784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28BF9C35-E380-45F7-AD1C-CAF553F9E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C35-E380-45F7-AD1C-CAF553F9E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C35-E380-45F7-AD1C-CAF553F9E8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3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C35-E380-45F7-AD1C-CAF553F9E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C35-E380-45F7-AD1C-CAF553F9E8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8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9C35-E380-45F7-AD1C-CAF553F9E8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531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ACF54-FEE1-4F83-8B5F-03672A680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1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C0471-0B1F-43E1-BD72-3A267EB6B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50D36-CCAE-4E63-8AB3-EC9BD64F2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4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42C37-A555-4958-848A-F49AC5695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0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08E54-2E2F-440E-A50C-0B3F998E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A3F23-8CF9-482C-A743-85166251E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91314-D84A-48E6-A5F3-53695EE6A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1C5F2-C99B-4632-94DC-14A3AC7E8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57DA-F951-4025-A008-3EE6A9A03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D074C-85E1-49E5-B83F-CB07372DE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7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2E743-327A-4E88-8981-6AC9782D0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9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FDE144-AEB0-42C1-92F8-644E6D63E75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slide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584"/>
            <a:ext cx="10410425" cy="707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Gambar terkait">
            <a:extLst>
              <a:ext uri="{FF2B5EF4-FFF2-40B4-BE49-F238E27FC236}">
                <a16:creationId xmlns:a16="http://schemas.microsoft.com/office/drawing/2014/main" id="{799D36D4-91BE-409A-AABA-A53FF1125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622"/>
            <a:ext cx="3139759" cy="349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5315157"/>
            <a:ext cx="552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Marisa &amp; Mira </a:t>
            </a:r>
            <a:r>
              <a:rPr lang="en-US" b="1" dirty="0" err="1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Aryani</a:t>
            </a:r>
            <a:endParaRPr lang="id-ID" b="1" dirty="0">
              <a:solidFill>
                <a:srgbClr val="00297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id-ID" b="1" dirty="0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Universitas Terbuka - Indonesia</a:t>
            </a:r>
          </a:p>
          <a:p>
            <a:pPr algn="ctr">
              <a:spcAft>
                <a:spcPts val="0"/>
              </a:spcAft>
            </a:pPr>
            <a:r>
              <a:rPr lang="id-ID" b="1" dirty="0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</a:t>
            </a:r>
            <a:r>
              <a:rPr lang="en-US" b="1" dirty="0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Analisis Penyelenggaraan Tutorial Tatap Muka Mata Kuliah Berpraktek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 Program Studi Pendidikan Anak Usia Dini</a:t>
            </a: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Analisis Penyelenggaraan Tutorial Tatap Muka Mata Kuliah Berpraktek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 Program Studi Pendidikan Anak Usia Dini</a:t>
            </a:r>
            <a:r>
              <a:rPr kumimoji="0" lang="id-ID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690D07F-3F45-4B2B-8E39-3B8BFAFB94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73" y="228600"/>
            <a:ext cx="3705225" cy="1228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44E9FD-015D-498B-B053-665CFEABF0D0}"/>
              </a:ext>
            </a:extLst>
          </p:cNvPr>
          <p:cNvSpPr/>
          <p:nvPr/>
        </p:nvSpPr>
        <p:spPr>
          <a:xfrm>
            <a:off x="2971800" y="2098636"/>
            <a:ext cx="6364696" cy="1330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297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Training To Enable Online Tutors: </a:t>
            </a:r>
          </a:p>
          <a:p>
            <a:pPr marL="90488"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>
                <a:solidFill>
                  <a:srgbClr val="0029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of </a:t>
            </a:r>
            <a:r>
              <a:rPr lang="en-US" sz="2400" b="1" i="1" dirty="0" err="1">
                <a:solidFill>
                  <a:srgbClr val="0029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Universitas</a:t>
            </a:r>
            <a:r>
              <a:rPr lang="en-US" sz="2400" b="1" i="1" dirty="0">
                <a:solidFill>
                  <a:srgbClr val="0029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Terbuka - Indonesia</a:t>
            </a:r>
            <a:endParaRPr lang="en-ID" sz="2400" i="1" dirty="0">
              <a:solidFill>
                <a:srgbClr val="0029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33400"/>
            <a:ext cx="98298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4781" y="838200"/>
            <a:ext cx="446801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 Participants Logbook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86200" y="91997"/>
            <a:ext cx="3609181" cy="46166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002060"/>
                </a:solidFill>
              </a:rPr>
              <a:t>Discussion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CCD01B-B202-43E1-A05C-A3357D44F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57796"/>
              </p:ext>
            </p:extLst>
          </p:nvPr>
        </p:nvGraphicFramePr>
        <p:xfrm>
          <a:off x="1179095" y="1447800"/>
          <a:ext cx="7239000" cy="3037281"/>
        </p:xfrm>
        <a:graphic>
          <a:graphicData uri="http://schemas.openxmlformats.org/drawingml/2006/table">
            <a:tbl>
              <a:tblPr firstRow="1" firstCol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1101936351"/>
                    </a:ext>
                  </a:extLst>
                </a:gridCol>
                <a:gridCol w="2807376">
                  <a:extLst>
                    <a:ext uri="{9D8B030D-6E8A-4147-A177-3AD203B41FA5}">
                      <a16:colId xmlns:a16="http://schemas.microsoft.com/office/drawing/2014/main" val="2806742350"/>
                    </a:ext>
                  </a:extLst>
                </a:gridCol>
                <a:gridCol w="2755224">
                  <a:extLst>
                    <a:ext uri="{9D8B030D-6E8A-4147-A177-3AD203B41FA5}">
                      <a16:colId xmlns:a16="http://schemas.microsoft.com/office/drawing/2014/main" val="3135672427"/>
                    </a:ext>
                  </a:extLst>
                </a:gridCol>
              </a:tblGrid>
              <a:tr h="66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Tutors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Range of Access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 week training)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Range of Access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(8 weeks real class)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899850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100 - 200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801 - 900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5745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201 - 400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901  - 1000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294901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401 - 600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1001 - 2000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96912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601 - 1000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2001 - 3000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89101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1001 - 5000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3001 - 4000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73171"/>
                  </a:ext>
                </a:extLst>
              </a:tr>
              <a:tr h="39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51*</a:t>
                      </a:r>
                      <a:endParaRPr lang="en-ID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ID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ID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2117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9E97FD4-B3A1-463C-A8F5-162F311243D0}"/>
              </a:ext>
            </a:extLst>
          </p:cNvPr>
          <p:cNvSpPr/>
          <p:nvPr/>
        </p:nvSpPr>
        <p:spPr bwMode="auto">
          <a:xfrm>
            <a:off x="1407695" y="5029200"/>
            <a:ext cx="6821905" cy="6833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*Sample is 51 trainees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meet the training criteria</a:t>
            </a:r>
            <a:endParaRPr kumimoji="0" lang="en-ID" sz="2400" i="0" u="none" strike="noStrike" cap="none" normalizeH="0" baseline="0" dirty="0">
              <a:ln>
                <a:noFill/>
              </a:ln>
              <a:solidFill>
                <a:srgbClr val="16021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3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lide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287" y="-114564"/>
            <a:ext cx="9360497" cy="7087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D64C09E-D6C3-45C3-88FB-F17276DEE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2881"/>
              </p:ext>
            </p:extLst>
          </p:nvPr>
        </p:nvGraphicFramePr>
        <p:xfrm>
          <a:off x="4876800" y="2659299"/>
          <a:ext cx="4146405" cy="244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947">
                  <a:extLst>
                    <a:ext uri="{9D8B030D-6E8A-4147-A177-3AD203B41FA5}">
                      <a16:colId xmlns:a16="http://schemas.microsoft.com/office/drawing/2014/main" val="3303080874"/>
                    </a:ext>
                  </a:extLst>
                </a:gridCol>
                <a:gridCol w="1892458">
                  <a:extLst>
                    <a:ext uri="{9D8B030D-6E8A-4147-A177-3AD203B41FA5}">
                      <a16:colId xmlns:a16="http://schemas.microsoft.com/office/drawing/2014/main" val="3375294580"/>
                    </a:ext>
                  </a:extLst>
                </a:gridCol>
              </a:tblGrid>
              <a:tr h="3625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415049"/>
                  </a:ext>
                </a:extLst>
              </a:tr>
              <a:tr h="3625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good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393057"/>
                  </a:ext>
                </a:extLst>
              </a:tr>
              <a:tr h="362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Design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06085"/>
                  </a:ext>
                </a:extLst>
              </a:tr>
              <a:tr h="3625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Facilitation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Good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2278"/>
                  </a:ext>
                </a:extLst>
              </a:tr>
              <a:tr h="46849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Good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5220"/>
                  </a:ext>
                </a:extLst>
              </a:tr>
              <a:tr h="36254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6021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n-ID" sz="2000" dirty="0">
                        <a:solidFill>
                          <a:srgbClr val="16021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07347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9F6E3D87-DEFE-4313-B589-767D0124DA51}"/>
              </a:ext>
            </a:extLst>
          </p:cNvPr>
          <p:cNvSpPr txBox="1">
            <a:spLocks noChangeArrowheads="1"/>
          </p:cNvSpPr>
          <p:nvPr/>
        </p:nvSpPr>
        <p:spPr>
          <a:xfrm>
            <a:off x="3886200" y="91997"/>
            <a:ext cx="3609181" cy="8048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002060"/>
                </a:solidFill>
              </a:rPr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12252B-0C6E-4CF1-8489-EA5AE4E32BAE}"/>
              </a:ext>
            </a:extLst>
          </p:cNvPr>
          <p:cNvSpPr/>
          <p:nvPr/>
        </p:nvSpPr>
        <p:spPr bwMode="auto">
          <a:xfrm>
            <a:off x="1371600" y="1644947"/>
            <a:ext cx="3200400" cy="14613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Times New Roman" pitchFamily="18" charset="0"/>
              </a:rPr>
              <a:t>Tutors’ Perception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Times New Roman" pitchFamily="18" charset="0"/>
              </a:rPr>
              <a:t>of  Their Skills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Times New Roman" pitchFamily="18" charset="0"/>
              </a:rPr>
              <a:t>in Online Tutoring</a:t>
            </a:r>
            <a:endParaRPr kumimoji="0" lang="en-ID" sz="2400" b="1" i="0" u="none" strike="noStrike" cap="none" normalizeH="0" baseline="0" dirty="0">
              <a:ln>
                <a:noFill/>
              </a:ln>
              <a:solidFill>
                <a:srgbClr val="160215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146" name="Picture 2" descr="Hasil gambar untuk cartoon online tutors">
            <a:extLst>
              <a:ext uri="{FF2B5EF4-FFF2-40B4-BE49-F238E27FC236}">
                <a16:creationId xmlns:a16="http://schemas.microsoft.com/office/drawing/2014/main" id="{A50D00A8-DCDC-440C-9FB5-700C25956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42613"/>
            <a:ext cx="4192595" cy="263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19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lide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665"/>
            <a:ext cx="9190993" cy="695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33AEEDF-DB66-406C-92E2-BD84B56F72C5}"/>
              </a:ext>
            </a:extLst>
          </p:cNvPr>
          <p:cNvSpPr txBox="1">
            <a:spLocks noChangeArrowheads="1"/>
          </p:cNvSpPr>
          <p:nvPr/>
        </p:nvSpPr>
        <p:spPr>
          <a:xfrm>
            <a:off x="3886200" y="91997"/>
            <a:ext cx="3609181" cy="8048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E52483-02BE-4F09-A375-3054C71B74F7}"/>
              </a:ext>
            </a:extLst>
          </p:cNvPr>
          <p:cNvSpPr/>
          <p:nvPr/>
        </p:nvSpPr>
        <p:spPr>
          <a:xfrm>
            <a:off x="685800" y="1371600"/>
            <a:ext cx="8153400" cy="5482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Online training has a good influence on the ability of tutors to carry out their online classes.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Liu, et al (2014): tutors who were trained with work readiness material as tutors showed satisfactory results when serving as tutors, despite psychological unpreparedness. Sharing seminars on tutorial experience, helped tutors when on duty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160215"/>
                </a:solidFill>
              </a:rPr>
              <a:t>Sulcic</a:t>
            </a:r>
            <a:r>
              <a:rPr lang="en-US" sz="2400" dirty="0">
                <a:solidFill>
                  <a:srgbClr val="160215"/>
                </a:solidFill>
              </a:rPr>
              <a:t> &amp; </a:t>
            </a:r>
            <a:r>
              <a:rPr lang="en-US" sz="2400" dirty="0" err="1">
                <a:solidFill>
                  <a:srgbClr val="160215"/>
                </a:solidFill>
              </a:rPr>
              <a:t>Sulcic</a:t>
            </a:r>
            <a:r>
              <a:rPr lang="en-US" sz="2400" dirty="0">
                <a:solidFill>
                  <a:srgbClr val="160215"/>
                </a:solidFill>
              </a:rPr>
              <a:t> (2010):well-trained tutors would be able to meet student expectations.</a:t>
            </a:r>
            <a:endParaRPr lang="en-US" sz="2400" dirty="0">
              <a:solidFill>
                <a:srgbClr val="16021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160215"/>
                </a:solidFill>
              </a:rPr>
              <a:t>Amara &amp; </a:t>
            </a:r>
            <a:r>
              <a:rPr lang="en-US" sz="2400" dirty="0" err="1">
                <a:solidFill>
                  <a:srgbClr val="160215"/>
                </a:solidFill>
              </a:rPr>
              <a:t>Atia</a:t>
            </a:r>
            <a:r>
              <a:rPr lang="en-US" sz="2400" dirty="0">
                <a:solidFill>
                  <a:srgbClr val="160215"/>
                </a:solidFill>
              </a:rPr>
              <a:t> (2016) Online training </a:t>
            </a:r>
            <a:r>
              <a:rPr lang="en-US" sz="2400" dirty="0">
                <a:solidFill>
                  <a:srgbClr val="160215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160215"/>
                </a:solidFill>
              </a:rPr>
              <a:t>efficiency and effectiveness in HRD</a:t>
            </a:r>
            <a:endParaRPr lang="en-US" sz="2400" dirty="0">
              <a:solidFill>
                <a:srgbClr val="16021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Lack of time in training will result in under performance of tutors (Nemati, 2008)</a:t>
            </a:r>
            <a:endParaRPr lang="en-ID" sz="2400" b="1" dirty="0">
              <a:solidFill>
                <a:srgbClr val="16021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250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lide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1" y="-29588"/>
            <a:ext cx="9190993" cy="695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CA8003B-88B2-4D41-B7AF-8F77ED108CA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267200" y="139968"/>
            <a:ext cx="2895600" cy="8506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DE7A48-66D2-470A-A97C-E75BA7EE0BEC}"/>
              </a:ext>
            </a:extLst>
          </p:cNvPr>
          <p:cNvSpPr/>
          <p:nvPr/>
        </p:nvSpPr>
        <p:spPr>
          <a:xfrm>
            <a:off x="504140" y="1387809"/>
            <a:ext cx="8686800" cy="5164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Tutors' abilities from 5 functions that have met the expectations: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provide a clear learning path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encourage student participation in discussions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  student’ assignments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160215"/>
                </a:solidFill>
              </a:rPr>
              <a:t>Webinar sessions in online training also had a good impact on tutors' ability to manage classes.</a:t>
            </a:r>
            <a:endParaRPr lang="en-ID" sz="2400" dirty="0">
              <a:solidFill>
                <a:srgbClr val="16021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Even so, capabilities that still need to be improved: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 student learning activities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provide applicative examples of the concepts discussed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prepare criteria for discussion and assignment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Technical difficulties using various LMS Moodle features.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ID" sz="2400" dirty="0">
              <a:solidFill>
                <a:srgbClr val="1602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0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lide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1" y="-29588"/>
            <a:ext cx="9190993" cy="695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80380" y="2057400"/>
            <a:ext cx="369162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0" dirty="0" err="1">
                <a:solidFill>
                  <a:srgbClr val="0070C0"/>
                </a:solidFill>
                <a:latin typeface="Californian FB" panose="0207040306080B030204" pitchFamily="18" charset="0"/>
              </a:rPr>
              <a:t>Shukriya</a:t>
            </a:r>
            <a:endParaRPr lang="en-US" sz="6000" b="0" dirty="0">
              <a:solidFill>
                <a:srgbClr val="0070C0"/>
              </a:solidFill>
              <a:latin typeface="Californian FB" panose="0207040306080B030204" pitchFamily="18" charset="0"/>
            </a:endParaRPr>
          </a:p>
        </p:txBody>
      </p:sp>
      <p:pic>
        <p:nvPicPr>
          <p:cNvPr id="1026" name="Picture 2" descr="Hasil gambar untuk thank you images">
            <a:extLst>
              <a:ext uri="{FF2B5EF4-FFF2-40B4-BE49-F238E27FC236}">
                <a16:creationId xmlns:a16="http://schemas.microsoft.com/office/drawing/2014/main" id="{0F02FA3B-C4B6-464A-8EED-493CBA25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086" y="2743200"/>
            <a:ext cx="3038114" cy="303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2209" y="-45468"/>
            <a:ext cx="3304381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rgbClr val="002060"/>
                </a:solidFill>
              </a:rPr>
              <a:t>Background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/>
              <a:t>Pendahuluan</a:t>
            </a:r>
          </a:p>
        </p:txBody>
      </p:sp>
      <p:sp>
        <p:nvSpPr>
          <p:cNvPr id="4" name="AutoShape 2" descr="Gambar terkait">
            <a:extLst>
              <a:ext uri="{FF2B5EF4-FFF2-40B4-BE49-F238E27FC236}">
                <a16:creationId xmlns:a16="http://schemas.microsoft.com/office/drawing/2014/main" id="{F792ECE0-DBF5-4424-95DA-5B5A7140F6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2050" name="Picture 2" descr="Hasil gambar untuk gambar peta UPBJJ UT">
            <a:extLst>
              <a:ext uri="{FF2B5EF4-FFF2-40B4-BE49-F238E27FC236}">
                <a16:creationId xmlns:a16="http://schemas.microsoft.com/office/drawing/2014/main" id="{1FAECCDA-745B-42C7-B4F2-4AF0844CC2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18571"/>
            <a:ext cx="6819900" cy="415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2316" y="1706378"/>
            <a:ext cx="4745017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9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country with &gt; 17.000 islands</a:t>
            </a:r>
            <a:endParaRPr lang="id-ID" sz="2400" b="1" i="1" dirty="0">
              <a:solidFill>
                <a:srgbClr val="0009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598A60-47AD-4D93-90EF-7B047B942219}"/>
              </a:ext>
            </a:extLst>
          </p:cNvPr>
          <p:cNvSpPr/>
          <p:nvPr/>
        </p:nvSpPr>
        <p:spPr bwMode="auto">
          <a:xfrm>
            <a:off x="3127110" y="5398173"/>
            <a:ext cx="4349646" cy="42061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 with 40 regional Offices</a:t>
            </a:r>
            <a:endParaRPr kumimoji="0" lang="en-ID" sz="2400" b="1" i="1" u="none" strike="noStrike" cap="none" normalizeH="0" baseline="0" dirty="0">
              <a:ln>
                <a:noFill/>
              </a:ln>
              <a:solidFill>
                <a:srgbClr val="16021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1066800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solidFill>
                  <a:srgbClr val="0009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</a:p>
        </p:txBody>
      </p:sp>
    </p:spTree>
    <p:extLst>
      <p:ext uri="{BB962C8B-B14F-4D97-AF65-F5344CB8AC3E}">
        <p14:creationId xmlns:p14="http://schemas.microsoft.com/office/powerpoint/2010/main" val="312004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2123"/>
            <a:ext cx="9601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123"/>
            <a:ext cx="3761581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rgbClr val="002060"/>
                </a:solidFill>
              </a:rPr>
              <a:t>Background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/>
              <a:t>Pendahuluan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61CB434-A681-452A-9440-AC54DF2F5A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747"/>
              </p:ext>
            </p:extLst>
          </p:nvPr>
        </p:nvGraphicFramePr>
        <p:xfrm>
          <a:off x="1475581" y="1631431"/>
          <a:ext cx="6096000" cy="393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58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707" y="-364984"/>
            <a:ext cx="9657414" cy="758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529" y="-152400"/>
            <a:ext cx="3304381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>
                <a:solidFill>
                  <a:srgbClr val="002060"/>
                </a:solidFill>
              </a:rPr>
              <a:t>Background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/>
              <a:t>Pendahuluan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516F4B-6432-4C45-BF18-F858A535A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24218"/>
              </p:ext>
            </p:extLst>
          </p:nvPr>
        </p:nvGraphicFramePr>
        <p:xfrm>
          <a:off x="990600" y="1625600"/>
          <a:ext cx="70104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9" y="-319287"/>
            <a:ext cx="9164089" cy="717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0"/>
            <a:ext cx="373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dirty="0">
                <a:solidFill>
                  <a:srgbClr val="002060"/>
                </a:solidFill>
              </a:rPr>
              <a:t>Problems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solidFill>
                  <a:srgbClr val="FFFFFF"/>
                </a:solidFill>
              </a:rPr>
              <a:t>Pendahuluan</a:t>
            </a:r>
          </a:p>
        </p:txBody>
      </p:sp>
      <p:sp>
        <p:nvSpPr>
          <p:cNvPr id="2" name="AutoShape 2" descr="Hasil gambar untuk cartoon online teacher">
            <a:extLst>
              <a:ext uri="{FF2B5EF4-FFF2-40B4-BE49-F238E27FC236}">
                <a16:creationId xmlns:a16="http://schemas.microsoft.com/office/drawing/2014/main" id="{E5E1FE9F-ABC0-4F1C-AF42-7C912B16EF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51894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2054" name="Picture 6" descr="Gambar terkait">
            <a:extLst>
              <a:ext uri="{FF2B5EF4-FFF2-40B4-BE49-F238E27FC236}">
                <a16:creationId xmlns:a16="http://schemas.microsoft.com/office/drawing/2014/main" id="{3CE53D91-B398-445B-BC4B-440ADBE2F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6" y="1402233"/>
            <a:ext cx="3123069" cy="312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ambar terkait">
            <a:extLst>
              <a:ext uri="{FF2B5EF4-FFF2-40B4-BE49-F238E27FC236}">
                <a16:creationId xmlns:a16="http://schemas.microsoft.com/office/drawing/2014/main" id="{72C60CF5-6A82-4069-82EF-BA0FAAFC9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67" y="1562900"/>
            <a:ext cx="2934265" cy="29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E8F6FE-E047-46F4-8068-E2874DE7DC59}"/>
              </a:ext>
            </a:extLst>
          </p:cNvPr>
          <p:cNvSpPr txBox="1"/>
          <p:nvPr/>
        </p:nvSpPr>
        <p:spPr>
          <a:xfrm>
            <a:off x="838200" y="4384282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UT’s Lecturers &amp; tutor = 632 &amp; 4.076</a:t>
            </a:r>
          </a:p>
          <a:p>
            <a:pPr algn="ctr"/>
            <a:r>
              <a:rPr lang="en-US" sz="2000" b="1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Serving 210.765 online students</a:t>
            </a:r>
          </a:p>
          <a:p>
            <a:pPr algn="ctr"/>
            <a:endParaRPr lang="en-US" sz="2400" b="1" dirty="0">
              <a:solidFill>
                <a:srgbClr val="1602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Lecturer for 51 classes</a:t>
            </a:r>
          </a:p>
          <a:p>
            <a:pPr algn="ctr"/>
            <a:r>
              <a:rPr lang="en-US" sz="2400" b="1" dirty="0">
                <a:solidFill>
                  <a:srgbClr val="1602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classes - Less tutor </a:t>
            </a:r>
            <a:endParaRPr lang="en-ID" sz="2400" b="1" dirty="0">
              <a:solidFill>
                <a:srgbClr val="1602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E623C8-C60B-4493-BF0D-568CF096061D}"/>
              </a:ext>
            </a:extLst>
          </p:cNvPr>
          <p:cNvSpPr/>
          <p:nvPr/>
        </p:nvSpPr>
        <p:spPr bwMode="auto">
          <a:xfrm>
            <a:off x="6977123" y="2133600"/>
            <a:ext cx="2090677" cy="200643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16021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 more online tutors</a:t>
            </a:r>
            <a:endParaRPr kumimoji="0" lang="en-ID" sz="2400" b="1" i="0" u="none" strike="noStrike" cap="none" normalizeH="0" baseline="0" dirty="0">
              <a:ln>
                <a:noFill/>
              </a:ln>
              <a:solidFill>
                <a:srgbClr val="16021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743961A-A169-44A8-87F3-F3CF9FE5FFFF}"/>
              </a:ext>
            </a:extLst>
          </p:cNvPr>
          <p:cNvSpPr/>
          <p:nvPr/>
        </p:nvSpPr>
        <p:spPr bwMode="auto">
          <a:xfrm>
            <a:off x="5998715" y="2944381"/>
            <a:ext cx="978408" cy="484632"/>
          </a:xfrm>
          <a:prstGeom prst="rightArrow">
            <a:avLst/>
          </a:prstGeom>
          <a:solidFill>
            <a:srgbClr val="00091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D" sz="1800" b="0" i="0" u="none" strike="noStrike" cap="none" normalizeH="0" baseline="0">
              <a:ln>
                <a:noFill/>
              </a:ln>
              <a:solidFill>
                <a:srgbClr val="160215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4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94" y="0"/>
            <a:ext cx="9244484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5419" y="185736"/>
            <a:ext cx="376158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</a:rPr>
              <a:t>Problems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/>
              <a:t>Pendahuluan</a:t>
            </a:r>
          </a:p>
        </p:txBody>
      </p:sp>
      <p:pic>
        <p:nvPicPr>
          <p:cNvPr id="1026" name="Picture 2" descr="Hasil gambar untuk cartoon online teacher">
            <a:extLst>
              <a:ext uri="{FF2B5EF4-FFF2-40B4-BE49-F238E27FC236}">
                <a16:creationId xmlns:a16="http://schemas.microsoft.com/office/drawing/2014/main" id="{F309D7F7-32E7-4E44-A878-4FFA1AEF2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92" y="2333627"/>
            <a:ext cx="2419216" cy="262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EEA7CE4-72A9-4CF1-AF1F-CD3BE1FA7E45}"/>
              </a:ext>
            </a:extLst>
          </p:cNvPr>
          <p:cNvSpPr/>
          <p:nvPr/>
        </p:nvSpPr>
        <p:spPr bwMode="auto">
          <a:xfrm>
            <a:off x="6248400" y="5046708"/>
            <a:ext cx="2057400" cy="668292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91A"/>
                </a:solidFill>
                <a:effectLst/>
                <a:latin typeface="Times New Roman" pitchFamily="18" charset="0"/>
              </a:rPr>
              <a:t>Online Tutors</a:t>
            </a:r>
            <a:endParaRPr kumimoji="0" lang="en-ID" sz="2400" b="1" i="0" u="none" strike="noStrike" cap="none" normalizeH="0" baseline="0" dirty="0">
              <a:ln>
                <a:noFill/>
              </a:ln>
              <a:solidFill>
                <a:srgbClr val="00091A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8" name="Picture 4" descr="Hasil gambar untuk cartoon online teacher">
            <a:extLst>
              <a:ext uri="{FF2B5EF4-FFF2-40B4-BE49-F238E27FC236}">
                <a16:creationId xmlns:a16="http://schemas.microsoft.com/office/drawing/2014/main" id="{F5D71234-E1C0-465A-93D9-84C4DC44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382" y="1488239"/>
            <a:ext cx="3761582" cy="464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1761BF-7C8B-4D55-8615-285331E05A9E}"/>
              </a:ext>
            </a:extLst>
          </p:cNvPr>
          <p:cNvSpPr/>
          <p:nvPr/>
        </p:nvSpPr>
        <p:spPr bwMode="auto">
          <a:xfrm>
            <a:off x="2491490" y="2775599"/>
            <a:ext cx="2271010" cy="137112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Train Tutors: from Face to Face Instructor</a:t>
            </a:r>
            <a:endParaRPr kumimoji="0" lang="en-ID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14668BC-CC7B-4B28-A88C-BBB74083FCD8}"/>
              </a:ext>
            </a:extLst>
          </p:cNvPr>
          <p:cNvSpPr/>
          <p:nvPr/>
        </p:nvSpPr>
        <p:spPr bwMode="auto">
          <a:xfrm rot="856834">
            <a:off x="4732140" y="2708524"/>
            <a:ext cx="1431425" cy="1281449"/>
          </a:xfrm>
          <a:prstGeom prst="rightArrow">
            <a:avLst/>
          </a:prstGeom>
          <a:solidFill>
            <a:srgbClr val="16021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4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19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0"/>
            <a:ext cx="373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002060"/>
                </a:solidFill>
              </a:rPr>
              <a:t>Theory</a:t>
            </a: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solidFill>
                  <a:srgbClr val="FFFFFF"/>
                </a:solidFill>
              </a:rPr>
              <a:t>Pendahuluan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658BE9-695C-4CB2-9E2F-8D5055E51C2A}"/>
              </a:ext>
            </a:extLst>
          </p:cNvPr>
          <p:cNvSpPr/>
          <p:nvPr/>
        </p:nvSpPr>
        <p:spPr>
          <a:xfrm>
            <a:off x="457200" y="1631111"/>
            <a:ext cx="8343900" cy="2343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1602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Role of Tutors In Distance Education System: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d-ID" sz="2400" dirty="0">
                <a:solidFill>
                  <a:srgbClr val="160215"/>
                </a:solidFill>
              </a:rPr>
              <a:t>Salmon </a:t>
            </a:r>
            <a:r>
              <a:rPr lang="en-US" sz="2400" dirty="0">
                <a:solidFill>
                  <a:srgbClr val="160215"/>
                </a:solidFill>
              </a:rPr>
              <a:t>(</a:t>
            </a:r>
            <a:r>
              <a:rPr lang="id-ID" sz="2400" dirty="0">
                <a:solidFill>
                  <a:srgbClr val="160215"/>
                </a:solidFill>
              </a:rPr>
              <a:t>2004)</a:t>
            </a:r>
            <a:r>
              <a:rPr lang="en-US" sz="2400" dirty="0">
                <a:solidFill>
                  <a:srgbClr val="160215"/>
                </a:solidFill>
              </a:rPr>
              <a:t>,</a:t>
            </a:r>
            <a:r>
              <a:rPr lang="id-ID" sz="2400" dirty="0">
                <a:solidFill>
                  <a:srgbClr val="160215"/>
                </a:solidFill>
              </a:rPr>
              <a:t> Gerrard</a:t>
            </a:r>
            <a:r>
              <a:rPr lang="en-US" sz="2400" dirty="0">
                <a:solidFill>
                  <a:srgbClr val="160215"/>
                </a:solidFill>
              </a:rPr>
              <a:t> (</a:t>
            </a:r>
            <a:r>
              <a:rPr lang="id-ID" sz="2400" dirty="0">
                <a:solidFill>
                  <a:srgbClr val="160215"/>
                </a:solidFill>
              </a:rPr>
              <a:t>2002), Collison et al. </a:t>
            </a:r>
            <a:r>
              <a:rPr lang="en-US" sz="2400" dirty="0">
                <a:solidFill>
                  <a:srgbClr val="160215"/>
                </a:solidFill>
              </a:rPr>
              <a:t>(</a:t>
            </a:r>
            <a:r>
              <a:rPr lang="id-ID" sz="2400" dirty="0">
                <a:solidFill>
                  <a:srgbClr val="160215"/>
                </a:solidFill>
              </a:rPr>
              <a:t>2000</a:t>
            </a:r>
            <a:r>
              <a:rPr lang="en-US" sz="2400" dirty="0">
                <a:solidFill>
                  <a:srgbClr val="160215"/>
                </a:solidFill>
              </a:rPr>
              <a:t>)</a:t>
            </a:r>
            <a:r>
              <a:rPr lang="id-ID" sz="2400" dirty="0">
                <a:solidFill>
                  <a:srgbClr val="160215"/>
                </a:solidFill>
              </a:rPr>
              <a:t>, Marjanovic, 1999; Berge, </a:t>
            </a:r>
            <a:r>
              <a:rPr lang="en-US" sz="2400" dirty="0">
                <a:solidFill>
                  <a:srgbClr val="160215"/>
                </a:solidFill>
              </a:rPr>
              <a:t>(</a:t>
            </a:r>
            <a:r>
              <a:rPr lang="id-ID" sz="2400" dirty="0">
                <a:solidFill>
                  <a:srgbClr val="160215"/>
                </a:solidFill>
              </a:rPr>
              <a:t>1992), Jimenez, et.al.</a:t>
            </a:r>
            <a:r>
              <a:rPr lang="en-US" sz="2400" dirty="0">
                <a:solidFill>
                  <a:srgbClr val="160215"/>
                </a:solidFill>
              </a:rPr>
              <a:t> (</a:t>
            </a:r>
            <a:r>
              <a:rPr lang="id-ID" sz="2400" dirty="0">
                <a:solidFill>
                  <a:srgbClr val="160215"/>
                </a:solidFill>
              </a:rPr>
              <a:t>2017</a:t>
            </a:r>
            <a:r>
              <a:rPr lang="en-US" sz="2400" dirty="0">
                <a:solidFill>
                  <a:srgbClr val="160215"/>
                </a:solidFill>
              </a:rPr>
              <a:t>), </a:t>
            </a:r>
            <a:r>
              <a:rPr lang="id-ID" sz="2400" dirty="0">
                <a:solidFill>
                  <a:srgbClr val="160215"/>
                </a:solidFill>
              </a:rPr>
              <a:t>Berge (1995</a:t>
            </a:r>
            <a:r>
              <a:rPr lang="en-US" sz="2400" dirty="0">
                <a:solidFill>
                  <a:srgbClr val="160215"/>
                </a:solidFill>
              </a:rPr>
              <a:t>), </a:t>
            </a:r>
            <a:r>
              <a:rPr lang="id-ID" sz="2400" dirty="0">
                <a:solidFill>
                  <a:srgbClr val="160215"/>
                </a:solidFill>
              </a:rPr>
              <a:t>Bawane and Spector (2001</a:t>
            </a:r>
            <a:r>
              <a:rPr lang="en-US" sz="2400" dirty="0">
                <a:solidFill>
                  <a:srgbClr val="160215"/>
                </a:solidFill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d-ID" sz="2400" dirty="0">
                <a:solidFill>
                  <a:srgbClr val="160215"/>
                </a:solidFill>
              </a:rPr>
              <a:t>Denis, et al (2004) </a:t>
            </a:r>
            <a:endParaRPr lang="en-ID" sz="2400" dirty="0">
              <a:solidFill>
                <a:srgbClr val="16021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asil gambar untuk online learning">
            <a:extLst>
              <a:ext uri="{FF2B5EF4-FFF2-40B4-BE49-F238E27FC236}">
                <a16:creationId xmlns:a16="http://schemas.microsoft.com/office/drawing/2014/main" id="{C13B17A1-3CE0-4733-A798-BEC5F103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3581400" cy="284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32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99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5419" y="185736"/>
            <a:ext cx="3609181" cy="804864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01693326"/>
              </p:ext>
            </p:extLst>
          </p:nvPr>
        </p:nvGraphicFramePr>
        <p:xfrm>
          <a:off x="1143000" y="16002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291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lide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30" y="0"/>
            <a:ext cx="9347200" cy="732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07446"/>
            <a:ext cx="467755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UT’s Online Training for Online Tutors</a:t>
            </a: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05200" y="1600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>
                <a:solidFill>
                  <a:srgbClr val="FFFFFF"/>
                </a:solidFill>
              </a:rPr>
              <a:t>Pendahuluan</a:t>
            </a:r>
          </a:p>
        </p:txBody>
      </p:sp>
      <p:sp>
        <p:nvSpPr>
          <p:cNvPr id="3" name="AutoShape 4" descr="Hasil gambar untuk online training icon">
            <a:extLst>
              <a:ext uri="{FF2B5EF4-FFF2-40B4-BE49-F238E27FC236}">
                <a16:creationId xmlns:a16="http://schemas.microsoft.com/office/drawing/2014/main" id="{50FD264D-E9BC-4000-8396-3B20AF5B66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2827" y="3276599"/>
            <a:ext cx="311573" cy="31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8B3E-C182-445C-836A-337E51AAD96D}"/>
              </a:ext>
            </a:extLst>
          </p:cNvPr>
          <p:cNvSpPr/>
          <p:nvPr/>
        </p:nvSpPr>
        <p:spPr>
          <a:xfrm>
            <a:off x="5029200" y="2105875"/>
            <a:ext cx="3927890" cy="3814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Asynchronous Online Training -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Completion </a:t>
            </a:r>
            <a:r>
              <a:rPr lang="id-ID" sz="2400" b="1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criteria</a:t>
            </a:r>
            <a:r>
              <a:rPr lang="en-US" sz="2400" b="1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ID" sz="2000" b="1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 discussion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 discussion responses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Grading Assignments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Provide feedback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students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Uploading enrichment material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</a:t>
            </a:r>
            <a:r>
              <a:rPr lang="id-ID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e-Seminar</a:t>
            </a:r>
            <a:r>
              <a:rPr lang="en-US" sz="2000" dirty="0">
                <a:solidFill>
                  <a:srgbClr val="16021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(Webinar)</a:t>
            </a:r>
            <a:endParaRPr lang="en-ID" sz="2000" dirty="0">
              <a:solidFill>
                <a:srgbClr val="16021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80" name="Picture 8" descr="Hasil gambar untuk cartoon online tutors">
            <a:extLst>
              <a:ext uri="{FF2B5EF4-FFF2-40B4-BE49-F238E27FC236}">
                <a16:creationId xmlns:a16="http://schemas.microsoft.com/office/drawing/2014/main" id="{545B0392-7FC4-4EF7-BB2C-DC591DC08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26" y="2045682"/>
            <a:ext cx="4440385" cy="3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43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2161</TotalTime>
  <Words>536</Words>
  <Application>Microsoft Office PowerPoint</Application>
  <PresentationFormat>On-screen Show (4:3)</PresentationFormat>
  <Paragraphs>120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Californian FB</vt:lpstr>
      <vt:lpstr>Times New Roman</vt:lpstr>
      <vt:lpstr>Wingdings</vt:lpstr>
      <vt:lpstr>default</vt:lpstr>
      <vt:lpstr>PowerPoint Presentation</vt:lpstr>
      <vt:lpstr>Background</vt:lpstr>
      <vt:lpstr>Background</vt:lpstr>
      <vt:lpstr>Background</vt:lpstr>
      <vt:lpstr>Problems</vt:lpstr>
      <vt:lpstr>Problems</vt:lpstr>
      <vt:lpstr>Theory</vt:lpstr>
      <vt:lpstr>Methodology</vt:lpstr>
      <vt:lpstr>UT’s Online Training for Online Tutors</vt:lpstr>
      <vt:lpstr>PowerPoint Presentation</vt:lpstr>
      <vt:lpstr>PowerPoint Presentation</vt:lpstr>
      <vt:lpstr>PowerPoint Presentation</vt:lpstr>
      <vt:lpstr>Conclusion</vt:lpstr>
      <vt:lpstr>Shukriya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PAUD_SRI_TATMI</dc:creator>
  <cp:lastModifiedBy>ASUS</cp:lastModifiedBy>
  <cp:revision>281</cp:revision>
  <cp:lastPrinted>2018-10-22T09:06:26Z</cp:lastPrinted>
  <dcterms:created xsi:type="dcterms:W3CDTF">1601-01-01T00:00:00Z</dcterms:created>
  <dcterms:modified xsi:type="dcterms:W3CDTF">2019-10-15T03:27:40Z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