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75" r:id="rId3"/>
    <p:sldId id="258" r:id="rId4"/>
    <p:sldId id="259" r:id="rId5"/>
    <p:sldId id="262" r:id="rId6"/>
    <p:sldId id="280" r:id="rId7"/>
    <p:sldId id="276" r:id="rId8"/>
    <p:sldId id="281" r:id="rId9"/>
    <p:sldId id="282" r:id="rId10"/>
    <p:sldId id="274" r:id="rId11"/>
    <p:sldId id="268" r:id="rId12"/>
    <p:sldId id="270"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159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39ECD6-2635-4E0C-A6F5-2687E11EC44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22F7C683-2D8F-4A22-85A5-83FC06EF9001}">
      <dgm:prSet phldrT="[Text]" custT="1"/>
      <dgm:spPr>
        <a:noFill/>
        <a:ln>
          <a:noFill/>
        </a:ln>
      </dgm:spPr>
      <dgm:t>
        <a:bodyPr/>
        <a:lstStyle/>
        <a:p>
          <a:r>
            <a:rPr lang="en-GB" sz="1700" dirty="0" smtClean="0">
              <a:solidFill>
                <a:schemeClr val="tx1"/>
              </a:solidFill>
            </a:rPr>
            <a:t>Definition</a:t>
          </a:r>
          <a:endParaRPr lang="en-US" sz="1700" dirty="0">
            <a:solidFill>
              <a:schemeClr val="tx1"/>
            </a:solidFill>
          </a:endParaRPr>
        </a:p>
      </dgm:t>
    </dgm:pt>
    <dgm:pt modelId="{1FCC193F-4081-4C87-9B8B-3943D0AC59F9}" type="parTrans" cxnId="{2EE86E7A-6A5A-47ED-8773-36CFD51BF441}">
      <dgm:prSet/>
      <dgm:spPr/>
      <dgm:t>
        <a:bodyPr/>
        <a:lstStyle/>
        <a:p>
          <a:endParaRPr lang="en-US" sz="1700"/>
        </a:p>
      </dgm:t>
    </dgm:pt>
    <dgm:pt modelId="{F8941876-4C47-4DCA-9B1D-193938F23303}" type="sibTrans" cxnId="{2EE86E7A-6A5A-47ED-8773-36CFD51BF441}">
      <dgm:prSet/>
      <dgm:spPr/>
      <dgm:t>
        <a:bodyPr/>
        <a:lstStyle/>
        <a:p>
          <a:endParaRPr lang="en-US" sz="1700"/>
        </a:p>
      </dgm:t>
    </dgm:pt>
    <dgm:pt modelId="{44A0EFD8-E98C-4CB9-A187-0383A4CA67EB}">
      <dgm:prSet phldrT="[Text]" custT="1"/>
      <dgm:spPr>
        <a:ln>
          <a:solidFill>
            <a:schemeClr val="tx1"/>
          </a:solidFill>
        </a:ln>
      </dgm:spPr>
      <dgm:t>
        <a:bodyPr/>
        <a:lstStyle/>
        <a:p>
          <a:r>
            <a:rPr lang="en-GB" sz="1700" dirty="0" smtClean="0"/>
            <a:t>Assessment refers to a wide variety of methods or tools used to determine: Academic readiness, Learning progress, Knowledge and skill acquisitions, or any other targeted educational needs</a:t>
          </a:r>
          <a:endParaRPr lang="en-US" sz="1700" dirty="0"/>
        </a:p>
      </dgm:t>
    </dgm:pt>
    <dgm:pt modelId="{F4497A20-108B-4F95-95A1-81EC480C698D}" type="parTrans" cxnId="{3B7F3F59-3276-4EFF-BF84-2D04389EAABA}">
      <dgm:prSet/>
      <dgm:spPr/>
      <dgm:t>
        <a:bodyPr/>
        <a:lstStyle/>
        <a:p>
          <a:endParaRPr lang="en-US" sz="1700"/>
        </a:p>
      </dgm:t>
    </dgm:pt>
    <dgm:pt modelId="{BE48C435-D636-4DC9-A52C-5172BF8F9232}" type="sibTrans" cxnId="{3B7F3F59-3276-4EFF-BF84-2D04389EAABA}">
      <dgm:prSet/>
      <dgm:spPr/>
      <dgm:t>
        <a:bodyPr/>
        <a:lstStyle/>
        <a:p>
          <a:endParaRPr lang="en-US" sz="1700"/>
        </a:p>
      </dgm:t>
    </dgm:pt>
    <dgm:pt modelId="{FBBF3338-0E0B-45D2-B128-CC10F4F2F435}">
      <dgm:prSet phldrT="[Text]" custT="1"/>
      <dgm:spPr>
        <a:noFill/>
        <a:ln>
          <a:noFill/>
        </a:ln>
      </dgm:spPr>
      <dgm:t>
        <a:bodyPr/>
        <a:lstStyle/>
        <a:p>
          <a:r>
            <a:rPr lang="en-US" sz="1700" dirty="0" smtClean="0">
              <a:solidFill>
                <a:schemeClr val="tx1"/>
              </a:solidFill>
            </a:rPr>
            <a:t>Purpose</a:t>
          </a:r>
          <a:endParaRPr lang="en-US" sz="1700" dirty="0">
            <a:solidFill>
              <a:schemeClr val="tx1"/>
            </a:solidFill>
          </a:endParaRPr>
        </a:p>
      </dgm:t>
    </dgm:pt>
    <dgm:pt modelId="{ED91F788-A9F7-40CE-9F49-DB8E54F524A2}" type="parTrans" cxnId="{FFCACB3C-83A0-4D2D-8102-8F82B2A47D76}">
      <dgm:prSet/>
      <dgm:spPr/>
      <dgm:t>
        <a:bodyPr/>
        <a:lstStyle/>
        <a:p>
          <a:endParaRPr lang="en-US" sz="1700"/>
        </a:p>
      </dgm:t>
    </dgm:pt>
    <dgm:pt modelId="{A1B24759-8B9F-43EA-87D7-D53CAD4CC6C0}" type="sibTrans" cxnId="{FFCACB3C-83A0-4D2D-8102-8F82B2A47D76}">
      <dgm:prSet/>
      <dgm:spPr/>
      <dgm:t>
        <a:bodyPr/>
        <a:lstStyle/>
        <a:p>
          <a:endParaRPr lang="en-US" sz="1700"/>
        </a:p>
      </dgm:t>
    </dgm:pt>
    <dgm:pt modelId="{6A2D5D29-8400-467D-8947-55CE9D3EF1B9}">
      <dgm:prSet phldrT="[Text]" custT="1"/>
      <dgm:spPr>
        <a:ln>
          <a:solidFill>
            <a:schemeClr val="tx1"/>
          </a:solidFill>
        </a:ln>
      </dgm:spPr>
      <dgm:t>
        <a:bodyPr/>
        <a:lstStyle/>
        <a:p>
          <a:r>
            <a:rPr lang="en-GB" sz="1700" dirty="0" smtClean="0"/>
            <a:t>To </a:t>
          </a:r>
          <a:r>
            <a:rPr lang="en-GB" sz="1700" b="1" dirty="0" smtClean="0"/>
            <a:t>create opportunity for learning</a:t>
          </a:r>
          <a:endParaRPr lang="en-US" sz="1700" dirty="0"/>
        </a:p>
      </dgm:t>
    </dgm:pt>
    <dgm:pt modelId="{22CD1649-FAF5-4DB8-A137-F838BA1A5218}" type="parTrans" cxnId="{984778F8-942B-4D2B-9CF8-D6467E1229F0}">
      <dgm:prSet/>
      <dgm:spPr/>
      <dgm:t>
        <a:bodyPr/>
        <a:lstStyle/>
        <a:p>
          <a:endParaRPr lang="en-US" sz="1700"/>
        </a:p>
      </dgm:t>
    </dgm:pt>
    <dgm:pt modelId="{33F184C5-7DC1-49B0-A314-9CA1052A3C5F}" type="sibTrans" cxnId="{984778F8-942B-4D2B-9CF8-D6467E1229F0}">
      <dgm:prSet/>
      <dgm:spPr/>
      <dgm:t>
        <a:bodyPr/>
        <a:lstStyle/>
        <a:p>
          <a:endParaRPr lang="en-US" sz="1700"/>
        </a:p>
      </dgm:t>
    </dgm:pt>
    <dgm:pt modelId="{D8703C64-86EC-4520-8172-8D59D19002D1}">
      <dgm:prSet phldrT="[Text]" custT="1"/>
      <dgm:spPr>
        <a:noFill/>
        <a:ln>
          <a:noFill/>
        </a:ln>
      </dgm:spPr>
      <dgm:t>
        <a:bodyPr/>
        <a:lstStyle/>
        <a:p>
          <a:r>
            <a:rPr lang="en-GB" sz="1700" dirty="0" smtClean="0">
              <a:solidFill>
                <a:schemeClr val="tx1"/>
              </a:solidFill>
            </a:rPr>
            <a:t>Important needs </a:t>
          </a:r>
          <a:endParaRPr lang="en-US" sz="1700" dirty="0">
            <a:solidFill>
              <a:schemeClr val="tx1"/>
            </a:solidFill>
          </a:endParaRPr>
        </a:p>
      </dgm:t>
    </dgm:pt>
    <dgm:pt modelId="{E7D8CE4F-4F33-4284-973A-47C5DACB0346}" type="parTrans" cxnId="{3B2C9AF8-9AB4-4580-9FF9-75A2904C29D3}">
      <dgm:prSet/>
      <dgm:spPr/>
      <dgm:t>
        <a:bodyPr/>
        <a:lstStyle/>
        <a:p>
          <a:endParaRPr lang="en-US" sz="1700"/>
        </a:p>
      </dgm:t>
    </dgm:pt>
    <dgm:pt modelId="{0F8C4789-B5EA-4175-BE7C-D5AF1E2BA081}" type="sibTrans" cxnId="{3B2C9AF8-9AB4-4580-9FF9-75A2904C29D3}">
      <dgm:prSet/>
      <dgm:spPr/>
      <dgm:t>
        <a:bodyPr/>
        <a:lstStyle/>
        <a:p>
          <a:endParaRPr lang="en-US" sz="1700"/>
        </a:p>
      </dgm:t>
    </dgm:pt>
    <dgm:pt modelId="{A631D9A3-1312-443D-B342-FF5A07987E8C}">
      <dgm:prSet phldrT="[Text]" custT="1"/>
      <dgm:spPr>
        <a:ln>
          <a:solidFill>
            <a:schemeClr val="tx1"/>
          </a:solidFill>
        </a:ln>
      </dgm:spPr>
      <dgm:t>
        <a:bodyPr/>
        <a:lstStyle/>
        <a:p>
          <a:r>
            <a:rPr lang="en-GB" sz="1700" dirty="0" smtClean="0"/>
            <a:t>Strategies used in both instruction and assessment in higher education institutions &amp; ODL institution should </a:t>
          </a:r>
          <a:r>
            <a:rPr lang="en-GB" sz="1700" b="1" dirty="0" smtClean="0"/>
            <a:t>promote self-directed learning</a:t>
          </a:r>
          <a:endParaRPr lang="en-US" sz="1700" dirty="0"/>
        </a:p>
      </dgm:t>
    </dgm:pt>
    <dgm:pt modelId="{00940305-ADD3-4CFB-8A83-FEAD8709F568}" type="parTrans" cxnId="{E6BD12BA-ABDF-4AE9-BDDD-EDE0FE8C9327}">
      <dgm:prSet/>
      <dgm:spPr/>
      <dgm:t>
        <a:bodyPr/>
        <a:lstStyle/>
        <a:p>
          <a:endParaRPr lang="en-US" sz="1700"/>
        </a:p>
      </dgm:t>
    </dgm:pt>
    <dgm:pt modelId="{0AFF887A-467A-4158-BCA6-491C8C27D69E}" type="sibTrans" cxnId="{E6BD12BA-ABDF-4AE9-BDDD-EDE0FE8C9327}">
      <dgm:prSet/>
      <dgm:spPr/>
      <dgm:t>
        <a:bodyPr/>
        <a:lstStyle/>
        <a:p>
          <a:endParaRPr lang="en-US" sz="1700"/>
        </a:p>
      </dgm:t>
    </dgm:pt>
    <dgm:pt modelId="{91511B31-DBE4-40F0-93D2-E01ABB71FFA6}">
      <dgm:prSet phldrT="[Text]" custT="1"/>
      <dgm:spPr>
        <a:ln>
          <a:solidFill>
            <a:schemeClr val="tx1"/>
          </a:solidFill>
        </a:ln>
      </dgm:spPr>
      <dgm:t>
        <a:bodyPr/>
        <a:lstStyle/>
        <a:p>
          <a:r>
            <a:rPr lang="en-GB" sz="1700" dirty="0" smtClean="0"/>
            <a:t>In addition, there are different emphases within the ODL framework such as to offer </a:t>
          </a:r>
          <a:r>
            <a:rPr lang="en-GB" sz="1700" b="1" dirty="0" smtClean="0"/>
            <a:t>flexibility </a:t>
          </a:r>
          <a:r>
            <a:rPr lang="en-GB" sz="1700" dirty="0" smtClean="0"/>
            <a:t>that is afforded by the</a:t>
          </a:r>
          <a:r>
            <a:rPr lang="en-GB" sz="1700" b="1" dirty="0" smtClean="0"/>
            <a:t> technology enhanced online learning environment</a:t>
          </a:r>
          <a:r>
            <a:rPr lang="en-GB" sz="1700" dirty="0" smtClean="0"/>
            <a:t>. Flexibility is also observed by the widening of the entry requirements using </a:t>
          </a:r>
          <a:r>
            <a:rPr lang="en-GB" sz="1700" b="1" dirty="0" smtClean="0"/>
            <a:t>recognitions of prior learning</a:t>
          </a:r>
          <a:r>
            <a:rPr lang="en-GB" sz="1700" dirty="0" smtClean="0"/>
            <a:t>. Other purposes may include placement, screening and high-stakes (such as the national examinations)</a:t>
          </a:r>
          <a:endParaRPr lang="en-US" sz="1700" dirty="0"/>
        </a:p>
      </dgm:t>
    </dgm:pt>
    <dgm:pt modelId="{E533C654-F65B-4EEB-A346-079E44DC0C4D}" type="parTrans" cxnId="{0B5F46DD-CC5E-422B-B8B6-7DC76DA11F3F}">
      <dgm:prSet/>
      <dgm:spPr/>
      <dgm:t>
        <a:bodyPr/>
        <a:lstStyle/>
        <a:p>
          <a:endParaRPr lang="en-US" sz="1700"/>
        </a:p>
      </dgm:t>
    </dgm:pt>
    <dgm:pt modelId="{341133A2-7057-4D0D-AC36-CD589C93A476}" type="sibTrans" cxnId="{0B5F46DD-CC5E-422B-B8B6-7DC76DA11F3F}">
      <dgm:prSet/>
      <dgm:spPr/>
      <dgm:t>
        <a:bodyPr/>
        <a:lstStyle/>
        <a:p>
          <a:endParaRPr lang="en-US" sz="1700"/>
        </a:p>
      </dgm:t>
    </dgm:pt>
    <dgm:pt modelId="{6B50C271-64A7-4500-9808-58D17808C37F}">
      <dgm:prSet phldrT="[Text]" custT="1"/>
      <dgm:spPr>
        <a:ln>
          <a:solidFill>
            <a:schemeClr val="tx1"/>
          </a:solidFill>
        </a:ln>
      </dgm:spPr>
      <dgm:t>
        <a:bodyPr/>
        <a:lstStyle/>
        <a:p>
          <a:r>
            <a:rPr lang="en-GB" sz="1700" dirty="0" smtClean="0"/>
            <a:t>To ascertain the </a:t>
          </a:r>
          <a:r>
            <a:rPr lang="en-GB" sz="1700" b="1" dirty="0" smtClean="0"/>
            <a:t>quality</a:t>
          </a:r>
          <a:r>
            <a:rPr lang="en-GB" sz="1700" dirty="0" smtClean="0"/>
            <a:t> of its graduates</a:t>
          </a:r>
          <a:endParaRPr lang="en-US" sz="1700" dirty="0"/>
        </a:p>
      </dgm:t>
    </dgm:pt>
    <dgm:pt modelId="{A320AA35-B305-4B79-BEEA-0954519163DC}" type="parTrans" cxnId="{6DA65088-1607-4402-BA88-9A4943ACF83D}">
      <dgm:prSet/>
      <dgm:spPr/>
      <dgm:t>
        <a:bodyPr/>
        <a:lstStyle/>
        <a:p>
          <a:endParaRPr lang="en-US" sz="1700"/>
        </a:p>
      </dgm:t>
    </dgm:pt>
    <dgm:pt modelId="{2C18489D-E4EA-469D-BE39-9ADABD2BA331}" type="sibTrans" cxnId="{6DA65088-1607-4402-BA88-9A4943ACF83D}">
      <dgm:prSet/>
      <dgm:spPr/>
      <dgm:t>
        <a:bodyPr/>
        <a:lstStyle/>
        <a:p>
          <a:endParaRPr lang="en-US" sz="1700"/>
        </a:p>
      </dgm:t>
    </dgm:pt>
    <dgm:pt modelId="{B9196AD6-058C-4A0D-9BEB-8634AE8E0A2D}" type="pres">
      <dgm:prSet presAssocID="{9939ECD6-2635-4E0C-A6F5-2687E11EC445}" presName="linearFlow" presStyleCnt="0">
        <dgm:presLayoutVars>
          <dgm:dir/>
          <dgm:animLvl val="lvl"/>
          <dgm:resizeHandles val="exact"/>
        </dgm:presLayoutVars>
      </dgm:prSet>
      <dgm:spPr/>
      <dgm:t>
        <a:bodyPr/>
        <a:lstStyle/>
        <a:p>
          <a:endParaRPr lang="en-US"/>
        </a:p>
      </dgm:t>
    </dgm:pt>
    <dgm:pt modelId="{0A6D5C2E-9A44-4420-9760-F9DCEF1CEEB8}" type="pres">
      <dgm:prSet presAssocID="{22F7C683-2D8F-4A22-85A5-83FC06EF9001}" presName="composite" presStyleCnt="0"/>
      <dgm:spPr/>
    </dgm:pt>
    <dgm:pt modelId="{C4B6D942-66F7-4FF7-987E-B5BEA8191C8C}" type="pres">
      <dgm:prSet presAssocID="{22F7C683-2D8F-4A22-85A5-83FC06EF9001}" presName="parentText" presStyleLbl="alignNode1" presStyleIdx="0" presStyleCnt="3" custLinFactNeighborX="-8127" custLinFactNeighborY="-12560">
        <dgm:presLayoutVars>
          <dgm:chMax val="1"/>
          <dgm:bulletEnabled val="1"/>
        </dgm:presLayoutVars>
      </dgm:prSet>
      <dgm:spPr/>
      <dgm:t>
        <a:bodyPr/>
        <a:lstStyle/>
        <a:p>
          <a:endParaRPr lang="en-US"/>
        </a:p>
      </dgm:t>
    </dgm:pt>
    <dgm:pt modelId="{9F5A3507-9377-4F3F-919F-70A771E4B10E}" type="pres">
      <dgm:prSet presAssocID="{22F7C683-2D8F-4A22-85A5-83FC06EF9001}" presName="descendantText" presStyleLbl="alignAcc1" presStyleIdx="0" presStyleCnt="3" custScaleY="143670">
        <dgm:presLayoutVars>
          <dgm:bulletEnabled val="1"/>
        </dgm:presLayoutVars>
      </dgm:prSet>
      <dgm:spPr/>
      <dgm:t>
        <a:bodyPr/>
        <a:lstStyle/>
        <a:p>
          <a:endParaRPr lang="en-US"/>
        </a:p>
      </dgm:t>
    </dgm:pt>
    <dgm:pt modelId="{7BAAE105-F2AB-404D-96EB-76497685B6E6}" type="pres">
      <dgm:prSet presAssocID="{F8941876-4C47-4DCA-9B1D-193938F23303}" presName="sp" presStyleCnt="0"/>
      <dgm:spPr/>
    </dgm:pt>
    <dgm:pt modelId="{13DA3F5C-08EA-41FB-B6B0-7E2C39C3FDE7}" type="pres">
      <dgm:prSet presAssocID="{FBBF3338-0E0B-45D2-B128-CC10F4F2F435}" presName="composite" presStyleCnt="0"/>
      <dgm:spPr/>
    </dgm:pt>
    <dgm:pt modelId="{AF945570-56D1-4C55-99A8-161BBEA1F713}" type="pres">
      <dgm:prSet presAssocID="{FBBF3338-0E0B-45D2-B128-CC10F4F2F435}" presName="parentText" presStyleLbl="alignNode1" presStyleIdx="1" presStyleCnt="3" custLinFactNeighborX="-8127" custLinFactNeighborY="8576">
        <dgm:presLayoutVars>
          <dgm:chMax val="1"/>
          <dgm:bulletEnabled val="1"/>
        </dgm:presLayoutVars>
      </dgm:prSet>
      <dgm:spPr/>
      <dgm:t>
        <a:bodyPr/>
        <a:lstStyle/>
        <a:p>
          <a:endParaRPr lang="en-US"/>
        </a:p>
      </dgm:t>
    </dgm:pt>
    <dgm:pt modelId="{9014C5BB-E20B-43AB-8BD2-E28826FB814C}" type="pres">
      <dgm:prSet presAssocID="{FBBF3338-0E0B-45D2-B128-CC10F4F2F435}" presName="descendantText" presStyleLbl="alignAcc1" presStyleIdx="1" presStyleCnt="3" custScaleY="104468" custLinFactNeighborY="13193">
        <dgm:presLayoutVars>
          <dgm:bulletEnabled val="1"/>
        </dgm:presLayoutVars>
      </dgm:prSet>
      <dgm:spPr/>
      <dgm:t>
        <a:bodyPr/>
        <a:lstStyle/>
        <a:p>
          <a:endParaRPr lang="en-US"/>
        </a:p>
      </dgm:t>
    </dgm:pt>
    <dgm:pt modelId="{764CBE59-15FD-4B8A-8DF6-ADD1D4C542C5}" type="pres">
      <dgm:prSet presAssocID="{A1B24759-8B9F-43EA-87D7-D53CAD4CC6C0}" presName="sp" presStyleCnt="0"/>
      <dgm:spPr/>
    </dgm:pt>
    <dgm:pt modelId="{36D2EC76-DA80-4007-8AD9-97D440EDC381}" type="pres">
      <dgm:prSet presAssocID="{D8703C64-86EC-4520-8172-8D59D19002D1}" presName="composite" presStyleCnt="0"/>
      <dgm:spPr/>
    </dgm:pt>
    <dgm:pt modelId="{DA931743-1705-43C1-BE51-66E1E1BE50B6}" type="pres">
      <dgm:prSet presAssocID="{D8703C64-86EC-4520-8172-8D59D19002D1}" presName="parentText" presStyleLbl="alignNode1" presStyleIdx="2" presStyleCnt="3" custLinFactNeighborX="-8127" custLinFactNeighborY="-20654">
        <dgm:presLayoutVars>
          <dgm:chMax val="1"/>
          <dgm:bulletEnabled val="1"/>
        </dgm:presLayoutVars>
      </dgm:prSet>
      <dgm:spPr/>
      <dgm:t>
        <a:bodyPr/>
        <a:lstStyle/>
        <a:p>
          <a:endParaRPr lang="en-US"/>
        </a:p>
      </dgm:t>
    </dgm:pt>
    <dgm:pt modelId="{88DCBDE2-3E8A-4B14-9536-8F70298A2A69}" type="pres">
      <dgm:prSet presAssocID="{D8703C64-86EC-4520-8172-8D59D19002D1}" presName="descendantText" presStyleLbl="alignAcc1" presStyleIdx="2" presStyleCnt="3" custScaleY="268253" custLinFactNeighborX="1056" custLinFactNeighborY="-5425">
        <dgm:presLayoutVars>
          <dgm:bulletEnabled val="1"/>
        </dgm:presLayoutVars>
      </dgm:prSet>
      <dgm:spPr/>
      <dgm:t>
        <a:bodyPr/>
        <a:lstStyle/>
        <a:p>
          <a:endParaRPr lang="en-US"/>
        </a:p>
      </dgm:t>
    </dgm:pt>
  </dgm:ptLst>
  <dgm:cxnLst>
    <dgm:cxn modelId="{E5A44A22-5B81-4936-9347-7FEAF30A51A3}" type="presOf" srcId="{FBBF3338-0E0B-45D2-B128-CC10F4F2F435}" destId="{AF945570-56D1-4C55-99A8-161BBEA1F713}" srcOrd="0" destOrd="0" presId="urn:microsoft.com/office/officeart/2005/8/layout/chevron2"/>
    <dgm:cxn modelId="{C5214EB9-CCF2-4F2A-8960-8AD74237F4CD}" type="presOf" srcId="{22F7C683-2D8F-4A22-85A5-83FC06EF9001}" destId="{C4B6D942-66F7-4FF7-987E-B5BEA8191C8C}" srcOrd="0" destOrd="0" presId="urn:microsoft.com/office/officeart/2005/8/layout/chevron2"/>
    <dgm:cxn modelId="{9E495AAB-1C11-4096-BCB9-DDD9680321A9}" type="presOf" srcId="{6A2D5D29-8400-467D-8947-55CE9D3EF1B9}" destId="{9014C5BB-E20B-43AB-8BD2-E28826FB814C}" srcOrd="0" destOrd="0" presId="urn:microsoft.com/office/officeart/2005/8/layout/chevron2"/>
    <dgm:cxn modelId="{E6BD12BA-ABDF-4AE9-BDDD-EDE0FE8C9327}" srcId="{D8703C64-86EC-4520-8172-8D59D19002D1}" destId="{A631D9A3-1312-443D-B342-FF5A07987E8C}" srcOrd="0" destOrd="0" parTransId="{00940305-ADD3-4CFB-8A83-FEAD8709F568}" sibTransId="{0AFF887A-467A-4158-BCA6-491C8C27D69E}"/>
    <dgm:cxn modelId="{FFCACB3C-83A0-4D2D-8102-8F82B2A47D76}" srcId="{9939ECD6-2635-4E0C-A6F5-2687E11EC445}" destId="{FBBF3338-0E0B-45D2-B128-CC10F4F2F435}" srcOrd="1" destOrd="0" parTransId="{ED91F788-A9F7-40CE-9F49-DB8E54F524A2}" sibTransId="{A1B24759-8B9F-43EA-87D7-D53CAD4CC6C0}"/>
    <dgm:cxn modelId="{BF4510B4-7FD2-43EF-8959-AC3A03CFFBD1}" type="presOf" srcId="{9939ECD6-2635-4E0C-A6F5-2687E11EC445}" destId="{B9196AD6-058C-4A0D-9BEB-8634AE8E0A2D}" srcOrd="0" destOrd="0" presId="urn:microsoft.com/office/officeart/2005/8/layout/chevron2"/>
    <dgm:cxn modelId="{17936577-6474-4BF4-9D50-9DFD92587729}" type="presOf" srcId="{91511B31-DBE4-40F0-93D2-E01ABB71FFA6}" destId="{88DCBDE2-3E8A-4B14-9536-8F70298A2A69}" srcOrd="0" destOrd="1" presId="urn:microsoft.com/office/officeart/2005/8/layout/chevron2"/>
    <dgm:cxn modelId="{984778F8-942B-4D2B-9CF8-D6467E1229F0}" srcId="{FBBF3338-0E0B-45D2-B128-CC10F4F2F435}" destId="{6A2D5D29-8400-467D-8947-55CE9D3EF1B9}" srcOrd="0" destOrd="0" parTransId="{22CD1649-FAF5-4DB8-A137-F838BA1A5218}" sibTransId="{33F184C5-7DC1-49B0-A314-9CA1052A3C5F}"/>
    <dgm:cxn modelId="{9596C743-0EBF-4824-8B8B-1B51FF0F09F6}" type="presOf" srcId="{44A0EFD8-E98C-4CB9-A187-0383A4CA67EB}" destId="{9F5A3507-9377-4F3F-919F-70A771E4B10E}" srcOrd="0" destOrd="0" presId="urn:microsoft.com/office/officeart/2005/8/layout/chevron2"/>
    <dgm:cxn modelId="{6DA65088-1607-4402-BA88-9A4943ACF83D}" srcId="{FBBF3338-0E0B-45D2-B128-CC10F4F2F435}" destId="{6B50C271-64A7-4500-9808-58D17808C37F}" srcOrd="1" destOrd="0" parTransId="{A320AA35-B305-4B79-BEEA-0954519163DC}" sibTransId="{2C18489D-E4EA-469D-BE39-9ADABD2BA331}"/>
    <dgm:cxn modelId="{44B2DE2D-2BBA-4A9A-9E92-99C664D44EEA}" type="presOf" srcId="{6B50C271-64A7-4500-9808-58D17808C37F}" destId="{9014C5BB-E20B-43AB-8BD2-E28826FB814C}" srcOrd="0" destOrd="1" presId="urn:microsoft.com/office/officeart/2005/8/layout/chevron2"/>
    <dgm:cxn modelId="{0B5F46DD-CC5E-422B-B8B6-7DC76DA11F3F}" srcId="{D8703C64-86EC-4520-8172-8D59D19002D1}" destId="{91511B31-DBE4-40F0-93D2-E01ABB71FFA6}" srcOrd="1" destOrd="0" parTransId="{E533C654-F65B-4EEB-A346-079E44DC0C4D}" sibTransId="{341133A2-7057-4D0D-AC36-CD589C93A476}"/>
    <dgm:cxn modelId="{3B2C9AF8-9AB4-4580-9FF9-75A2904C29D3}" srcId="{9939ECD6-2635-4E0C-A6F5-2687E11EC445}" destId="{D8703C64-86EC-4520-8172-8D59D19002D1}" srcOrd="2" destOrd="0" parTransId="{E7D8CE4F-4F33-4284-973A-47C5DACB0346}" sibTransId="{0F8C4789-B5EA-4175-BE7C-D5AF1E2BA081}"/>
    <dgm:cxn modelId="{2EE86E7A-6A5A-47ED-8773-36CFD51BF441}" srcId="{9939ECD6-2635-4E0C-A6F5-2687E11EC445}" destId="{22F7C683-2D8F-4A22-85A5-83FC06EF9001}" srcOrd="0" destOrd="0" parTransId="{1FCC193F-4081-4C87-9B8B-3943D0AC59F9}" sibTransId="{F8941876-4C47-4DCA-9B1D-193938F23303}"/>
    <dgm:cxn modelId="{49AAF585-F097-4CAB-A1AB-DD535480D26B}" type="presOf" srcId="{A631D9A3-1312-443D-B342-FF5A07987E8C}" destId="{88DCBDE2-3E8A-4B14-9536-8F70298A2A69}" srcOrd="0" destOrd="0" presId="urn:microsoft.com/office/officeart/2005/8/layout/chevron2"/>
    <dgm:cxn modelId="{FC75CEED-3DA3-4AED-B173-B38CB84185AD}" type="presOf" srcId="{D8703C64-86EC-4520-8172-8D59D19002D1}" destId="{DA931743-1705-43C1-BE51-66E1E1BE50B6}" srcOrd="0" destOrd="0" presId="urn:microsoft.com/office/officeart/2005/8/layout/chevron2"/>
    <dgm:cxn modelId="{3B7F3F59-3276-4EFF-BF84-2D04389EAABA}" srcId="{22F7C683-2D8F-4A22-85A5-83FC06EF9001}" destId="{44A0EFD8-E98C-4CB9-A187-0383A4CA67EB}" srcOrd="0" destOrd="0" parTransId="{F4497A20-108B-4F95-95A1-81EC480C698D}" sibTransId="{BE48C435-D636-4DC9-A52C-5172BF8F9232}"/>
    <dgm:cxn modelId="{AE730A30-EE07-4664-A1E0-9DA7A23BFE9F}" type="presParOf" srcId="{B9196AD6-058C-4A0D-9BEB-8634AE8E0A2D}" destId="{0A6D5C2E-9A44-4420-9760-F9DCEF1CEEB8}" srcOrd="0" destOrd="0" presId="urn:microsoft.com/office/officeart/2005/8/layout/chevron2"/>
    <dgm:cxn modelId="{C95241B8-826B-4B12-84DD-400A84D90292}" type="presParOf" srcId="{0A6D5C2E-9A44-4420-9760-F9DCEF1CEEB8}" destId="{C4B6D942-66F7-4FF7-987E-B5BEA8191C8C}" srcOrd="0" destOrd="0" presId="urn:microsoft.com/office/officeart/2005/8/layout/chevron2"/>
    <dgm:cxn modelId="{FE7864B1-D2C9-4910-8B09-E182D64B1870}" type="presParOf" srcId="{0A6D5C2E-9A44-4420-9760-F9DCEF1CEEB8}" destId="{9F5A3507-9377-4F3F-919F-70A771E4B10E}" srcOrd="1" destOrd="0" presId="urn:microsoft.com/office/officeart/2005/8/layout/chevron2"/>
    <dgm:cxn modelId="{BAFCCF38-512A-41F3-90F3-C12AF5B40F10}" type="presParOf" srcId="{B9196AD6-058C-4A0D-9BEB-8634AE8E0A2D}" destId="{7BAAE105-F2AB-404D-96EB-76497685B6E6}" srcOrd="1" destOrd="0" presId="urn:microsoft.com/office/officeart/2005/8/layout/chevron2"/>
    <dgm:cxn modelId="{EF5093BF-C4CB-4585-A1AF-CDC50B6E0969}" type="presParOf" srcId="{B9196AD6-058C-4A0D-9BEB-8634AE8E0A2D}" destId="{13DA3F5C-08EA-41FB-B6B0-7E2C39C3FDE7}" srcOrd="2" destOrd="0" presId="urn:microsoft.com/office/officeart/2005/8/layout/chevron2"/>
    <dgm:cxn modelId="{56BD8F24-EFDB-486B-9891-5084B5D523EF}" type="presParOf" srcId="{13DA3F5C-08EA-41FB-B6B0-7E2C39C3FDE7}" destId="{AF945570-56D1-4C55-99A8-161BBEA1F713}" srcOrd="0" destOrd="0" presId="urn:microsoft.com/office/officeart/2005/8/layout/chevron2"/>
    <dgm:cxn modelId="{4E319B5F-A1E6-4C64-8B1A-429920238034}" type="presParOf" srcId="{13DA3F5C-08EA-41FB-B6B0-7E2C39C3FDE7}" destId="{9014C5BB-E20B-43AB-8BD2-E28826FB814C}" srcOrd="1" destOrd="0" presId="urn:microsoft.com/office/officeart/2005/8/layout/chevron2"/>
    <dgm:cxn modelId="{C8B62DDF-C9F2-4A7F-9C4A-9A5CF7D1C769}" type="presParOf" srcId="{B9196AD6-058C-4A0D-9BEB-8634AE8E0A2D}" destId="{764CBE59-15FD-4B8A-8DF6-ADD1D4C542C5}" srcOrd="3" destOrd="0" presId="urn:microsoft.com/office/officeart/2005/8/layout/chevron2"/>
    <dgm:cxn modelId="{C95A980A-4FD7-4F62-BDA5-FCAECA26D312}" type="presParOf" srcId="{B9196AD6-058C-4A0D-9BEB-8634AE8E0A2D}" destId="{36D2EC76-DA80-4007-8AD9-97D440EDC381}" srcOrd="4" destOrd="0" presId="urn:microsoft.com/office/officeart/2005/8/layout/chevron2"/>
    <dgm:cxn modelId="{EBD1725A-4DAC-4A1E-81A7-33E4E2745F2F}" type="presParOf" srcId="{36D2EC76-DA80-4007-8AD9-97D440EDC381}" destId="{DA931743-1705-43C1-BE51-66E1E1BE50B6}" srcOrd="0" destOrd="0" presId="urn:microsoft.com/office/officeart/2005/8/layout/chevron2"/>
    <dgm:cxn modelId="{14DB1EC6-19C1-4652-99EC-9A1362437BD7}" type="presParOf" srcId="{36D2EC76-DA80-4007-8AD9-97D440EDC381}" destId="{88DCBDE2-3E8A-4B14-9536-8F70298A2A6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B6D942-66F7-4FF7-987E-B5BEA8191C8C}">
      <dsp:nvSpPr>
        <dsp:cNvPr id="0" name=""/>
        <dsp:cNvSpPr/>
      </dsp:nvSpPr>
      <dsp:spPr>
        <a:xfrm rot="5400000">
          <a:off x="-203130" y="242703"/>
          <a:ext cx="1354202" cy="947941"/>
        </a:xfrm>
        <a:prstGeom prst="chevron">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GB" sz="1700" kern="1200" dirty="0" smtClean="0">
              <a:solidFill>
                <a:schemeClr val="tx1"/>
              </a:solidFill>
            </a:rPr>
            <a:t>Definition</a:t>
          </a:r>
          <a:endParaRPr lang="en-US" sz="1700" kern="1200" dirty="0">
            <a:solidFill>
              <a:schemeClr val="tx1"/>
            </a:solidFill>
          </a:endParaRPr>
        </a:p>
      </dsp:txBody>
      <dsp:txXfrm rot="-5400000">
        <a:off x="1" y="513544"/>
        <a:ext cx="947941" cy="406261"/>
      </dsp:txXfrm>
    </dsp:sp>
    <dsp:sp modelId="{9F5A3507-9377-4F3F-919F-70A771E4B10E}">
      <dsp:nvSpPr>
        <dsp:cNvPr id="0" name=""/>
        <dsp:cNvSpPr/>
      </dsp:nvSpPr>
      <dsp:spPr>
        <a:xfrm rot="5400000">
          <a:off x="4146956" y="-3181552"/>
          <a:ext cx="1264629" cy="7662658"/>
        </a:xfrm>
        <a:prstGeom prst="round2SameRect">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smtClean="0"/>
            <a:t>Assessment refers to a wide variety of methods or tools used to determine: Academic readiness, Learning progress, Knowledge and skill acquisitions, or any other targeted educational needs</a:t>
          </a:r>
          <a:endParaRPr lang="en-US" sz="1700" kern="1200" dirty="0"/>
        </a:p>
      </dsp:txBody>
      <dsp:txXfrm rot="-5400000">
        <a:off x="947942" y="79196"/>
        <a:ext cx="7600924" cy="1141161"/>
      </dsp:txXfrm>
    </dsp:sp>
    <dsp:sp modelId="{AF945570-56D1-4C55-99A8-161BBEA1F713}">
      <dsp:nvSpPr>
        <dsp:cNvPr id="0" name=""/>
        <dsp:cNvSpPr/>
      </dsp:nvSpPr>
      <dsp:spPr>
        <a:xfrm rot="5400000">
          <a:off x="-203130" y="1758553"/>
          <a:ext cx="1354202" cy="947941"/>
        </a:xfrm>
        <a:prstGeom prst="chevron">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1"/>
              </a:solidFill>
            </a:rPr>
            <a:t>Purpose</a:t>
          </a:r>
          <a:endParaRPr lang="en-US" sz="1700" kern="1200" dirty="0">
            <a:solidFill>
              <a:schemeClr val="tx1"/>
            </a:solidFill>
          </a:endParaRPr>
        </a:p>
      </dsp:txBody>
      <dsp:txXfrm rot="-5400000">
        <a:off x="1" y="2029394"/>
        <a:ext cx="947941" cy="406261"/>
      </dsp:txXfrm>
    </dsp:sp>
    <dsp:sp modelId="{9014C5BB-E20B-43AB-8BD2-E28826FB814C}">
      <dsp:nvSpPr>
        <dsp:cNvPr id="0" name=""/>
        <dsp:cNvSpPr/>
      </dsp:nvSpPr>
      <dsp:spPr>
        <a:xfrm rot="5400000">
          <a:off x="4319490" y="-1835797"/>
          <a:ext cx="919560" cy="7662658"/>
        </a:xfrm>
        <a:prstGeom prst="round2SameRect">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smtClean="0"/>
            <a:t>To </a:t>
          </a:r>
          <a:r>
            <a:rPr lang="en-GB" sz="1700" b="1" kern="1200" dirty="0" smtClean="0"/>
            <a:t>create opportunity for learning</a:t>
          </a:r>
          <a:endParaRPr lang="en-US" sz="1700" kern="1200" dirty="0"/>
        </a:p>
        <a:p>
          <a:pPr marL="171450" lvl="1" indent="-171450" algn="l" defTabSz="755650">
            <a:lnSpc>
              <a:spcPct val="90000"/>
            </a:lnSpc>
            <a:spcBef>
              <a:spcPct val="0"/>
            </a:spcBef>
            <a:spcAft>
              <a:spcPct val="15000"/>
            </a:spcAft>
            <a:buChar char="••"/>
          </a:pPr>
          <a:r>
            <a:rPr lang="en-GB" sz="1700" kern="1200" dirty="0" smtClean="0"/>
            <a:t>To ascertain the </a:t>
          </a:r>
          <a:r>
            <a:rPr lang="en-GB" sz="1700" b="1" kern="1200" dirty="0" smtClean="0"/>
            <a:t>quality</a:t>
          </a:r>
          <a:r>
            <a:rPr lang="en-GB" sz="1700" kern="1200" dirty="0" smtClean="0"/>
            <a:t> of its graduates</a:t>
          </a:r>
          <a:endParaRPr lang="en-US" sz="1700" kern="1200" dirty="0"/>
        </a:p>
      </dsp:txBody>
      <dsp:txXfrm rot="-5400000">
        <a:off x="947942" y="1580640"/>
        <a:ext cx="7617769" cy="829782"/>
      </dsp:txXfrm>
    </dsp:sp>
    <dsp:sp modelId="{DA931743-1705-43C1-BE51-66E1E1BE50B6}">
      <dsp:nvSpPr>
        <dsp:cNvPr id="0" name=""/>
        <dsp:cNvSpPr/>
      </dsp:nvSpPr>
      <dsp:spPr>
        <a:xfrm rot="5400000">
          <a:off x="-203130" y="3313578"/>
          <a:ext cx="1354202" cy="947941"/>
        </a:xfrm>
        <a:prstGeom prst="chevron">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GB" sz="1700" kern="1200" dirty="0" smtClean="0">
              <a:solidFill>
                <a:schemeClr val="tx1"/>
              </a:solidFill>
            </a:rPr>
            <a:t>Important needs </a:t>
          </a:r>
          <a:endParaRPr lang="en-US" sz="1700" kern="1200" dirty="0">
            <a:solidFill>
              <a:schemeClr val="tx1"/>
            </a:solidFill>
          </a:endParaRPr>
        </a:p>
      </dsp:txBody>
      <dsp:txXfrm rot="-5400000">
        <a:off x="1" y="3584419"/>
        <a:ext cx="947941" cy="406261"/>
      </dsp:txXfrm>
    </dsp:sp>
    <dsp:sp modelId="{88DCBDE2-3E8A-4B14-9536-8F70298A2A69}">
      <dsp:nvSpPr>
        <dsp:cNvPr id="0" name=""/>
        <dsp:cNvSpPr/>
      </dsp:nvSpPr>
      <dsp:spPr>
        <a:xfrm rot="5400000">
          <a:off x="3598026" y="-48613"/>
          <a:ext cx="2362489" cy="7662658"/>
        </a:xfrm>
        <a:prstGeom prst="round2SameRect">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smtClean="0"/>
            <a:t>Strategies used in both instruction and assessment in higher education institutions &amp; ODL institution should </a:t>
          </a:r>
          <a:r>
            <a:rPr lang="en-GB" sz="1700" b="1" kern="1200" dirty="0" smtClean="0"/>
            <a:t>promote self-directed learning</a:t>
          </a:r>
          <a:endParaRPr lang="en-US" sz="1700" kern="1200" dirty="0"/>
        </a:p>
        <a:p>
          <a:pPr marL="171450" lvl="1" indent="-171450" algn="l" defTabSz="755650">
            <a:lnSpc>
              <a:spcPct val="90000"/>
            </a:lnSpc>
            <a:spcBef>
              <a:spcPct val="0"/>
            </a:spcBef>
            <a:spcAft>
              <a:spcPct val="15000"/>
            </a:spcAft>
            <a:buChar char="••"/>
          </a:pPr>
          <a:r>
            <a:rPr lang="en-GB" sz="1700" kern="1200" dirty="0" smtClean="0"/>
            <a:t>In addition, there are different emphases within the ODL framework such as to offer </a:t>
          </a:r>
          <a:r>
            <a:rPr lang="en-GB" sz="1700" b="1" kern="1200" dirty="0" smtClean="0"/>
            <a:t>flexibility </a:t>
          </a:r>
          <a:r>
            <a:rPr lang="en-GB" sz="1700" kern="1200" dirty="0" smtClean="0"/>
            <a:t>that is afforded by the</a:t>
          </a:r>
          <a:r>
            <a:rPr lang="en-GB" sz="1700" b="1" kern="1200" dirty="0" smtClean="0"/>
            <a:t> technology enhanced online learning environment</a:t>
          </a:r>
          <a:r>
            <a:rPr lang="en-GB" sz="1700" kern="1200" dirty="0" smtClean="0"/>
            <a:t>. Flexibility is also observed by the widening of the entry requirements using </a:t>
          </a:r>
          <a:r>
            <a:rPr lang="en-GB" sz="1700" b="1" kern="1200" dirty="0" smtClean="0"/>
            <a:t>recognitions of prior learning</a:t>
          </a:r>
          <a:r>
            <a:rPr lang="en-GB" sz="1700" kern="1200" dirty="0" smtClean="0"/>
            <a:t>. Other purposes may include placement, screening and high-stakes (such as the national examinations)</a:t>
          </a:r>
          <a:endParaRPr lang="en-US" sz="1700" kern="1200" dirty="0"/>
        </a:p>
      </dsp:txBody>
      <dsp:txXfrm rot="-5400000">
        <a:off x="947942" y="2716799"/>
        <a:ext cx="7547331" cy="213183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1FD07C3-378E-4C8E-9806-783ECB2C01A6}" type="datetimeFigureOut">
              <a:rPr lang="en-US" smtClean="0"/>
              <a:pPr/>
              <a:t>10/13/19</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B2C51AC-DC28-471B-BC71-12E144C8FAEB}" type="slidenum">
              <a:rPr lang="en-US" smtClean="0"/>
              <a:pPr/>
              <a:t>‹#›</a:t>
            </a:fld>
            <a:endParaRPr lang="en-US"/>
          </a:p>
        </p:txBody>
      </p:sp>
    </p:spTree>
    <p:extLst>
      <p:ext uri="{BB962C8B-B14F-4D97-AF65-F5344CB8AC3E}">
        <p14:creationId xmlns:p14="http://schemas.microsoft.com/office/powerpoint/2010/main" val="32377466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90A064-1C37-4879-9799-CE863542CFD5}" type="datetimeFigureOut">
              <a:rPr lang="en-US" smtClean="0"/>
              <a:pPr/>
              <a:t>10/13/19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09F37-A1C5-4190-B481-6D2069B159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90A064-1C37-4879-9799-CE863542CFD5}" type="datetimeFigureOut">
              <a:rPr lang="en-US" smtClean="0"/>
              <a:pPr/>
              <a:t>10/13/19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09F37-A1C5-4190-B481-6D2069B159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90A064-1C37-4879-9799-CE863542CFD5}" type="datetimeFigureOut">
              <a:rPr lang="en-US" smtClean="0"/>
              <a:pPr/>
              <a:t>10/13/19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09F37-A1C5-4190-B481-6D2069B1592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genda Layou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75712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90A064-1C37-4879-9799-CE863542CFD5}" type="datetimeFigureOut">
              <a:rPr lang="en-US" smtClean="0"/>
              <a:pPr/>
              <a:t>10/13/19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09F37-A1C5-4190-B481-6D2069B159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90A064-1C37-4879-9799-CE863542CFD5}" type="datetimeFigureOut">
              <a:rPr lang="en-US" smtClean="0"/>
              <a:pPr/>
              <a:t>10/13/19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09F37-A1C5-4190-B481-6D2069B159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90A064-1C37-4879-9799-CE863542CFD5}" type="datetimeFigureOut">
              <a:rPr lang="en-US" smtClean="0"/>
              <a:pPr/>
              <a:t>10/13/19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09F37-A1C5-4190-B481-6D2069B159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90A064-1C37-4879-9799-CE863542CFD5}" type="datetimeFigureOut">
              <a:rPr lang="en-US" smtClean="0"/>
              <a:pPr/>
              <a:t>10/13/19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409F37-A1C5-4190-B481-6D2069B159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90A064-1C37-4879-9799-CE863542CFD5}" type="datetimeFigureOut">
              <a:rPr lang="en-US" smtClean="0"/>
              <a:pPr/>
              <a:t>10/13/19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409F37-A1C5-4190-B481-6D2069B159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0A064-1C37-4879-9799-CE863542CFD5}" type="datetimeFigureOut">
              <a:rPr lang="en-US" smtClean="0"/>
              <a:pPr/>
              <a:t>10/13/19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409F37-A1C5-4190-B481-6D2069B159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90A064-1C37-4879-9799-CE863542CFD5}" type="datetimeFigureOut">
              <a:rPr lang="en-US" smtClean="0"/>
              <a:pPr/>
              <a:t>10/13/19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09F37-A1C5-4190-B481-6D2069B159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90A064-1C37-4879-9799-CE863542CFD5}" type="datetimeFigureOut">
              <a:rPr lang="en-US" smtClean="0"/>
              <a:pPr/>
              <a:t>10/13/19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09F37-A1C5-4190-B481-6D2069B159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0A064-1C37-4879-9799-CE863542CFD5}" type="datetimeFigureOut">
              <a:rPr lang="en-US" smtClean="0"/>
              <a:pPr/>
              <a:t>10/13/19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09F37-A1C5-4190-B481-6D2069B159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012825"/>
          </a:xfrm>
        </p:spPr>
        <p:txBody>
          <a:bodyPr>
            <a:normAutofit fontScale="90000"/>
          </a:bodyPr>
          <a:lstStyle/>
          <a:p>
            <a:r>
              <a:rPr lang="en-GB" b="1" dirty="0" smtClean="0"/>
              <a:t>Assessment Practices For Open And Distance Learning: Format And Challenges</a:t>
            </a:r>
            <a:r>
              <a:rPr lang="en-US" dirty="0"/>
              <a:t/>
            </a:r>
            <a:br>
              <a:rPr lang="en-US" dirty="0"/>
            </a:br>
            <a:endParaRPr lang="en-US" dirty="0"/>
          </a:p>
        </p:txBody>
      </p:sp>
      <p:sp>
        <p:nvSpPr>
          <p:cNvPr id="3" name="Subtitle 2"/>
          <p:cNvSpPr>
            <a:spLocks noGrp="1"/>
          </p:cNvSpPr>
          <p:nvPr>
            <p:ph type="subTitle" idx="1"/>
          </p:nvPr>
        </p:nvSpPr>
        <p:spPr>
          <a:xfrm>
            <a:off x="3733800" y="4572000"/>
            <a:ext cx="5105400" cy="1981200"/>
          </a:xfrm>
        </p:spPr>
        <p:txBody>
          <a:bodyPr>
            <a:normAutofit fontScale="70000" lnSpcReduction="20000"/>
          </a:bodyPr>
          <a:lstStyle/>
          <a:p>
            <a:pPr algn="l"/>
            <a:r>
              <a:rPr lang="en-GB" b="1" dirty="0" smtClean="0">
                <a:solidFill>
                  <a:schemeClr val="tx1"/>
                </a:solidFill>
              </a:rPr>
              <a:t>By:</a:t>
            </a:r>
          </a:p>
          <a:p>
            <a:pPr lvl="1" algn="l">
              <a:buFont typeface="Wingdings" pitchFamily="2" charset="2"/>
              <a:buChar char="Ø"/>
            </a:pPr>
            <a:r>
              <a:rPr lang="de-DE" b="1" dirty="0" smtClean="0">
                <a:solidFill>
                  <a:schemeClr val="tx1"/>
                </a:solidFill>
              </a:rPr>
              <a:t>PROF. DATO' DR. MANSOR BIN FADZIL</a:t>
            </a:r>
          </a:p>
          <a:p>
            <a:pPr lvl="1" algn="l">
              <a:buFont typeface="Wingdings" pitchFamily="2" charset="2"/>
              <a:buChar char="Ø"/>
            </a:pPr>
            <a:r>
              <a:rPr lang="en-GB" b="1" dirty="0" smtClean="0">
                <a:solidFill>
                  <a:schemeClr val="tx1"/>
                </a:solidFill>
              </a:rPr>
              <a:t>DR. THIRUMENI T SUBRAMANIAM</a:t>
            </a:r>
            <a:endParaRPr lang="en-GB" b="1" baseline="30000" dirty="0" smtClean="0">
              <a:solidFill>
                <a:schemeClr val="tx1"/>
              </a:solidFill>
            </a:endParaRPr>
          </a:p>
          <a:p>
            <a:pPr lvl="1" algn="l">
              <a:buFont typeface="Wingdings" pitchFamily="2" charset="2"/>
              <a:buChar char="Ø"/>
            </a:pPr>
            <a:r>
              <a:rPr lang="en-GB" b="1" dirty="0" smtClean="0">
                <a:solidFill>
                  <a:schemeClr val="tx1"/>
                </a:solidFill>
              </a:rPr>
              <a:t>PROF .DR. WIDAD OTHMAN </a:t>
            </a:r>
          </a:p>
          <a:p>
            <a:pPr lvl="1" algn="l">
              <a:buFont typeface="Wingdings" pitchFamily="2" charset="2"/>
              <a:buChar char="Ø"/>
            </a:pPr>
            <a:r>
              <a:rPr lang="en-GB" b="1" dirty="0" smtClean="0">
                <a:solidFill>
                  <a:schemeClr val="tx1"/>
                </a:solidFill>
              </a:rPr>
              <a:t>NUR AMALINA DIYANA SUHAIMI</a:t>
            </a:r>
          </a:p>
          <a:p>
            <a:pPr lvl="1" algn="l"/>
            <a:endParaRPr lang="en-GB" b="1" dirty="0">
              <a:solidFill>
                <a:schemeClr val="tx1"/>
              </a:solidFill>
            </a:endParaRPr>
          </a:p>
          <a:p>
            <a:pPr lvl="1" algn="l"/>
            <a:endParaRPr lang="en-GB" b="1" dirty="0" smtClean="0">
              <a:solidFill>
                <a:schemeClr val="tx1"/>
              </a:solidFill>
            </a:endParaRPr>
          </a:p>
          <a:p>
            <a:pPr algn="l"/>
            <a:endParaRPr lang="en-GB" b="1" baseline="30000" dirty="0">
              <a:solidFill>
                <a:schemeClr val="tx1"/>
              </a:solidFill>
            </a:endParaRPr>
          </a:p>
          <a:p>
            <a:pPr algn="l"/>
            <a:endParaRPr lang="en-US" b="1" dirty="0">
              <a:solidFill>
                <a:schemeClr val="tx1"/>
              </a:solidFill>
            </a:endParaRPr>
          </a:p>
          <a:p>
            <a:pPr algn="l"/>
            <a:endParaRPr lang="en-US" b="1" dirty="0">
              <a:solidFill>
                <a:schemeClr val="tx1"/>
              </a:solidFill>
            </a:endParaRPr>
          </a:p>
        </p:txBody>
      </p:sp>
      <p:pic>
        <p:nvPicPr>
          <p:cNvPr id="1029" name="Picture 5"/>
          <p:cNvPicPr>
            <a:picLocks noChangeAspect="1" noChangeArrowheads="1"/>
          </p:cNvPicPr>
          <p:nvPr/>
        </p:nvPicPr>
        <p:blipFill>
          <a:blip r:embed="rId2" cstate="print"/>
          <a:srcRect/>
          <a:stretch>
            <a:fillRect/>
          </a:stretch>
        </p:blipFill>
        <p:spPr bwMode="auto">
          <a:xfrm>
            <a:off x="1295400" y="2895600"/>
            <a:ext cx="6681293" cy="914400"/>
          </a:xfrm>
          <a:prstGeom prst="rect">
            <a:avLst/>
          </a:prstGeom>
          <a:noFill/>
          <a:ln w="9525">
            <a:noFill/>
            <a:miter lim="800000"/>
            <a:headEnd/>
            <a:tailEnd/>
          </a:ln>
        </p:spPr>
      </p:pic>
      <p:pic>
        <p:nvPicPr>
          <p:cNvPr id="1030" name="Picture 6"/>
          <p:cNvPicPr>
            <a:picLocks noChangeAspect="1" noChangeArrowheads="1"/>
          </p:cNvPicPr>
          <p:nvPr/>
        </p:nvPicPr>
        <p:blipFill>
          <a:blip r:embed="rId3" cstate="print"/>
          <a:srcRect/>
          <a:stretch>
            <a:fillRect/>
          </a:stretch>
        </p:blipFill>
        <p:spPr bwMode="auto">
          <a:xfrm>
            <a:off x="6858000" y="457200"/>
            <a:ext cx="1790700" cy="599307"/>
          </a:xfrm>
          <a:prstGeom prst="rect">
            <a:avLst/>
          </a:prstGeom>
          <a:noFill/>
          <a:ln w="9525">
            <a:noFill/>
            <a:miter lim="800000"/>
            <a:headEnd/>
            <a:tailEnd/>
          </a:ln>
        </p:spPr>
      </p:pic>
      <p:pic>
        <p:nvPicPr>
          <p:cNvPr id="1031" name="Picture 7"/>
          <p:cNvPicPr>
            <a:picLocks noChangeAspect="1" noChangeArrowheads="1"/>
          </p:cNvPicPr>
          <p:nvPr/>
        </p:nvPicPr>
        <p:blipFill>
          <a:blip r:embed="rId4" cstate="print"/>
          <a:srcRect/>
          <a:stretch>
            <a:fillRect/>
          </a:stretch>
        </p:blipFill>
        <p:spPr bwMode="auto">
          <a:xfrm>
            <a:off x="609600" y="3962400"/>
            <a:ext cx="2819400" cy="1519248"/>
          </a:xfrm>
          <a:prstGeom prst="rect">
            <a:avLst/>
          </a:prstGeom>
          <a:noFill/>
          <a:ln w="9525">
            <a:noFill/>
            <a:miter lim="800000"/>
            <a:headEnd/>
            <a:tailEnd/>
          </a:ln>
        </p:spPr>
      </p:pic>
      <p:pic>
        <p:nvPicPr>
          <p:cNvPr id="1033" name="Picture 9"/>
          <p:cNvPicPr>
            <a:picLocks noChangeAspect="1" noChangeArrowheads="1"/>
          </p:cNvPicPr>
          <p:nvPr/>
        </p:nvPicPr>
        <p:blipFill>
          <a:blip r:embed="rId5" cstate="print"/>
          <a:srcRect/>
          <a:stretch>
            <a:fillRect/>
          </a:stretch>
        </p:blipFill>
        <p:spPr bwMode="auto">
          <a:xfrm>
            <a:off x="614924" y="5410200"/>
            <a:ext cx="2814076" cy="116681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t="17743"/>
          <a:stretch>
            <a:fillRect/>
          </a:stretch>
        </p:blipFill>
        <p:spPr bwMode="auto">
          <a:xfrm>
            <a:off x="685800" y="685800"/>
            <a:ext cx="7696201" cy="2230036"/>
          </a:xfrm>
          <a:prstGeom prst="rect">
            <a:avLst/>
          </a:prstGeom>
          <a:noFill/>
          <a:ln w="9525">
            <a:noFill/>
            <a:miter lim="800000"/>
            <a:headEnd/>
            <a:tailEnd/>
          </a:ln>
        </p:spPr>
      </p:pic>
      <p:sp>
        <p:nvSpPr>
          <p:cNvPr id="6" name="Content Placeholder 2"/>
          <p:cNvSpPr>
            <a:spLocks noGrp="1"/>
          </p:cNvSpPr>
          <p:nvPr>
            <p:ph idx="1"/>
          </p:nvPr>
        </p:nvSpPr>
        <p:spPr>
          <a:xfrm>
            <a:off x="609600" y="2819400"/>
            <a:ext cx="3810000" cy="2971800"/>
          </a:xfrm>
        </p:spPr>
        <p:txBody>
          <a:bodyPr>
            <a:noAutofit/>
          </a:bodyPr>
          <a:lstStyle/>
          <a:p>
            <a:pPr algn="just">
              <a:buNone/>
            </a:pPr>
            <a:r>
              <a:rPr lang="en-US" sz="1600" dirty="0" smtClean="0"/>
              <a:t>Example: </a:t>
            </a:r>
            <a:r>
              <a:rPr lang="en-US" sz="1600" b="1" dirty="0" smtClean="0"/>
              <a:t>MCQ</a:t>
            </a:r>
          </a:p>
          <a:p>
            <a:pPr algn="just">
              <a:buFont typeface="Wingdings" pitchFamily="2" charset="2"/>
              <a:buChar char="v"/>
            </a:pPr>
            <a:r>
              <a:rPr lang="en-US" sz="1600" dirty="0" smtClean="0"/>
              <a:t>One of the </a:t>
            </a:r>
            <a:r>
              <a:rPr lang="en-US" sz="1600" b="1" dirty="0" smtClean="0"/>
              <a:t>strengths</a:t>
            </a:r>
            <a:r>
              <a:rPr lang="en-US" sz="1600" dirty="0" smtClean="0"/>
              <a:t> is its convenience in terms of format, it can be </a:t>
            </a:r>
            <a:r>
              <a:rPr lang="en-US" sz="1600" dirty="0" err="1" smtClean="0"/>
              <a:t>maximised</a:t>
            </a:r>
            <a:r>
              <a:rPr lang="en-US" sz="1600" dirty="0" smtClean="0"/>
              <a:t> by using the strategy of developing numerous practice tests to improve learner’s time management. This also increases learning opportunities for the learners. </a:t>
            </a:r>
          </a:p>
          <a:p>
            <a:pPr algn="just">
              <a:buFont typeface="Wingdings" pitchFamily="2" charset="2"/>
              <a:buChar char="v"/>
            </a:pPr>
            <a:r>
              <a:rPr lang="en-US" sz="1600" dirty="0" smtClean="0"/>
              <a:t>The strength can also be used to </a:t>
            </a:r>
            <a:r>
              <a:rPr lang="en-US" sz="1600" dirty="0" err="1" smtClean="0"/>
              <a:t>minimise</a:t>
            </a:r>
            <a:r>
              <a:rPr lang="en-US" sz="1600" dirty="0" smtClean="0"/>
              <a:t> the threat of questions that merely test memory.</a:t>
            </a:r>
          </a:p>
          <a:p>
            <a:pPr marL="0" indent="0">
              <a:buNone/>
            </a:pPr>
            <a:endParaRPr lang="en-GB" sz="1600" dirty="0" smtClean="0"/>
          </a:p>
        </p:txBody>
      </p:sp>
      <p:sp>
        <p:nvSpPr>
          <p:cNvPr id="5" name="Rectangle 4"/>
          <p:cNvSpPr/>
          <p:nvPr/>
        </p:nvSpPr>
        <p:spPr>
          <a:xfrm>
            <a:off x="2057400" y="152400"/>
            <a:ext cx="4953000" cy="523220"/>
          </a:xfrm>
          <a:prstGeom prst="rect">
            <a:avLst/>
          </a:prstGeom>
        </p:spPr>
        <p:txBody>
          <a:bodyPr wrap="square">
            <a:spAutoFit/>
          </a:bodyPr>
          <a:lstStyle/>
          <a:p>
            <a:pPr algn="ctr"/>
            <a:r>
              <a:rPr lang="en-GB" sz="2800" b="1" u="sng" dirty="0" smtClean="0"/>
              <a:t>Findings 3: TOWS Matrix</a:t>
            </a:r>
            <a:endParaRPr lang="en-US" sz="2800" b="1" u="sng" dirty="0"/>
          </a:p>
        </p:txBody>
      </p:sp>
      <p:sp>
        <p:nvSpPr>
          <p:cNvPr id="7" name="Content Placeholder 2"/>
          <p:cNvSpPr txBox="1">
            <a:spLocks/>
          </p:cNvSpPr>
          <p:nvPr/>
        </p:nvSpPr>
        <p:spPr>
          <a:xfrm>
            <a:off x="4572000" y="3124200"/>
            <a:ext cx="3810000" cy="29718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Meanwhile, the MCQ </a:t>
            </a:r>
            <a:r>
              <a:rPr kumimoji="0" lang="en-US" sz="1600" b="1" i="0" u="none" strike="noStrike" kern="1200" cap="none" spc="0" normalizeH="0" baseline="0" noProof="0" dirty="0" smtClean="0">
                <a:ln>
                  <a:noFill/>
                </a:ln>
                <a:solidFill>
                  <a:schemeClr val="tx1"/>
                </a:solidFill>
                <a:effectLst/>
                <a:uLnTx/>
                <a:uFillTx/>
                <a:latin typeface="+mn-lt"/>
                <a:ea typeface="+mn-ea"/>
                <a:cs typeface="+mn-cs"/>
              </a:rPr>
              <a:t>weakness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of having tricky questions can be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minimised</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to create a more positive learning experience and to prevent students from merely guessing the answer. </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In general, there is a need to balance the benefits of timely feedback and level of thinking tested in accordance to the level of the programme and course offered.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Rectangle 7"/>
          <p:cNvSpPr/>
          <p:nvPr/>
        </p:nvSpPr>
        <p:spPr>
          <a:xfrm>
            <a:off x="838200" y="6096000"/>
            <a:ext cx="6248400" cy="523220"/>
          </a:xfrm>
          <a:prstGeom prst="rect">
            <a:avLst/>
          </a:prstGeom>
        </p:spPr>
        <p:txBody>
          <a:bodyPr wrap="square">
            <a:spAutoFit/>
          </a:bodyPr>
          <a:lstStyle/>
          <a:p>
            <a:pPr lvl="0">
              <a:defRPr/>
            </a:pPr>
            <a:r>
              <a:rPr lang="en-GB" sz="1400" dirty="0" smtClean="0"/>
              <a:t>*Note: TOWS Matrix is the reverse of </a:t>
            </a:r>
            <a:r>
              <a:rPr lang="en-US" sz="1400" dirty="0" smtClean="0"/>
              <a:t>the SWOT Analysis model </a:t>
            </a:r>
          </a:p>
          <a:p>
            <a:pPr marL="400050" lvl="1">
              <a:defRPr/>
            </a:pPr>
            <a:r>
              <a:rPr lang="en-US" sz="1400" dirty="0" smtClean="0"/>
              <a:t>T: Threats, O: Opportunities, W: Weaknesses,  S: Strengths</a:t>
            </a:r>
          </a:p>
        </p:txBody>
      </p:sp>
      <p:cxnSp>
        <p:nvCxnSpPr>
          <p:cNvPr id="9" name="Straight Connector 8"/>
          <p:cNvCxnSpPr/>
          <p:nvPr/>
        </p:nvCxnSpPr>
        <p:spPr>
          <a:xfrm>
            <a:off x="4572000" y="2971800"/>
            <a:ext cx="0" cy="2971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284162"/>
            <a:ext cx="7273925" cy="706438"/>
          </a:xfrm>
        </p:spPr>
        <p:txBody>
          <a:bodyPr>
            <a:normAutofit fontScale="90000"/>
          </a:bodyPr>
          <a:lstStyle/>
          <a:p>
            <a:pPr algn="l"/>
            <a:r>
              <a:rPr lang="en-US" dirty="0" smtClean="0"/>
              <a:t>Conclusion</a:t>
            </a:r>
          </a:p>
        </p:txBody>
      </p:sp>
      <p:sp>
        <p:nvSpPr>
          <p:cNvPr id="13315" name="Content Placeholder 2"/>
          <p:cNvSpPr>
            <a:spLocks noGrp="1"/>
          </p:cNvSpPr>
          <p:nvPr>
            <p:ph idx="1"/>
          </p:nvPr>
        </p:nvSpPr>
        <p:spPr>
          <a:xfrm>
            <a:off x="457200" y="990600"/>
            <a:ext cx="8229600" cy="5659437"/>
          </a:xfrm>
        </p:spPr>
        <p:txBody>
          <a:bodyPr>
            <a:normAutofit/>
          </a:bodyPr>
          <a:lstStyle/>
          <a:p>
            <a:pPr marL="465138" indent="-465138" algn="just">
              <a:buFont typeface="Wingdings" pitchFamily="2" charset="2"/>
              <a:buChar char="Ø"/>
            </a:pPr>
            <a:r>
              <a:rPr lang="en-GB" sz="1800" dirty="0" smtClean="0"/>
              <a:t>This </a:t>
            </a:r>
            <a:r>
              <a:rPr lang="en-GB" sz="1800" dirty="0"/>
              <a:t>paper describes the current effort at OUM to review its assessment practices. </a:t>
            </a:r>
            <a:endParaRPr lang="en-GB" sz="1800" dirty="0" smtClean="0"/>
          </a:p>
          <a:p>
            <a:pPr marL="465138" indent="-465138" algn="just">
              <a:buNone/>
            </a:pPr>
            <a:endParaRPr lang="en-GB" sz="1800" dirty="0" smtClean="0"/>
          </a:p>
          <a:p>
            <a:pPr marL="465138" indent="-465138" algn="just">
              <a:buFont typeface="Wingdings" pitchFamily="2" charset="2"/>
              <a:buChar char="Ø"/>
            </a:pPr>
            <a:r>
              <a:rPr lang="en-GB" sz="1800" dirty="0" smtClean="0"/>
              <a:t>Apart </a:t>
            </a:r>
            <a:r>
              <a:rPr lang="en-GB" sz="1800" dirty="0"/>
              <a:t>from gathering information based on documents, qualitative responses were obtained to identify benefits and challenges using open-ended questions and SWOT instrument. </a:t>
            </a:r>
            <a:endParaRPr lang="en-GB" sz="1800" dirty="0" smtClean="0"/>
          </a:p>
          <a:p>
            <a:pPr marL="465138" indent="-465138" algn="just">
              <a:buFont typeface="Wingdings" pitchFamily="2" charset="2"/>
              <a:buChar char="Ø"/>
            </a:pPr>
            <a:endParaRPr lang="en-GB" sz="1800" dirty="0" smtClean="0"/>
          </a:p>
          <a:p>
            <a:pPr marL="465138" indent="-465138" algn="just">
              <a:buFont typeface="Wingdings" pitchFamily="2" charset="2"/>
              <a:buChar char="Ø"/>
            </a:pPr>
            <a:r>
              <a:rPr lang="en-GB" sz="1800" dirty="0" smtClean="0"/>
              <a:t>Findings </a:t>
            </a:r>
            <a:r>
              <a:rPr lang="en-GB" sz="1800" dirty="0"/>
              <a:t>discovered help the identification of perceived strengths, weaknesses, opportunities, and threats.  In general, there is a need to balance the benefits of timely feedback and level of thinking tested. </a:t>
            </a:r>
            <a:endParaRPr lang="en-GB" sz="1800" dirty="0" smtClean="0"/>
          </a:p>
          <a:p>
            <a:pPr marL="465138" indent="-465138" algn="just">
              <a:buFont typeface="Wingdings" pitchFamily="2" charset="2"/>
              <a:buChar char="Ø"/>
            </a:pPr>
            <a:endParaRPr lang="en-GB" sz="1800" dirty="0" smtClean="0"/>
          </a:p>
          <a:p>
            <a:pPr marL="465138" indent="-465138" algn="just">
              <a:buFont typeface="Wingdings" pitchFamily="2" charset="2"/>
              <a:buChar char="Ø"/>
            </a:pPr>
            <a:r>
              <a:rPr lang="en-GB" sz="1800" dirty="0" smtClean="0"/>
              <a:t>A </a:t>
            </a:r>
            <a:r>
              <a:rPr lang="en-GB" sz="1800" dirty="0"/>
              <a:t>further analysis of the current findings can help the university </a:t>
            </a:r>
            <a:r>
              <a:rPr lang="en-GB" sz="1800" dirty="0" smtClean="0"/>
              <a:t>to improve the quality of assessment, and create a more engaging learning environment. </a:t>
            </a:r>
          </a:p>
          <a:p>
            <a:pPr marL="465138" indent="-465138" algn="just">
              <a:buFont typeface="Wingdings" pitchFamily="2" charset="2"/>
              <a:buChar char="Ø"/>
            </a:pPr>
            <a:endParaRPr lang="en-GB" sz="1800" dirty="0" smtClean="0"/>
          </a:p>
          <a:p>
            <a:pPr marL="465138" indent="-465138" algn="just">
              <a:buFont typeface="Wingdings" pitchFamily="2" charset="2"/>
              <a:buChar char="Ø"/>
            </a:pPr>
            <a:r>
              <a:rPr lang="en-GB" sz="1800" dirty="0" smtClean="0"/>
              <a:t>This </a:t>
            </a:r>
            <a:r>
              <a:rPr lang="en-GB" sz="1800" dirty="0"/>
              <a:t>study </a:t>
            </a:r>
            <a:r>
              <a:rPr lang="en-GB" sz="1800" dirty="0" smtClean="0"/>
              <a:t>necessitates </a:t>
            </a:r>
            <a:r>
              <a:rPr lang="en-GB" sz="1800" dirty="0"/>
              <a:t>further exploration through a thorough analysis and focus group interviews towards creating an assessment system that is an effective integral part of the 21</a:t>
            </a:r>
            <a:r>
              <a:rPr lang="en-GB" sz="1800" baseline="30000" dirty="0"/>
              <a:t>st</a:t>
            </a:r>
            <a:r>
              <a:rPr lang="en-GB" sz="1800" dirty="0"/>
              <a:t> century learning. </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thank you images"/>
          <p:cNvPicPr>
            <a:picLocks noChangeAspect="1" noChangeArrowheads="1"/>
          </p:cNvPicPr>
          <p:nvPr/>
        </p:nvPicPr>
        <p:blipFill>
          <a:blip r:embed="rId2" cstate="print"/>
          <a:srcRect/>
          <a:stretch>
            <a:fillRect/>
          </a:stretch>
        </p:blipFill>
        <p:spPr bwMode="auto">
          <a:xfrm>
            <a:off x="1676400" y="762000"/>
            <a:ext cx="5962650" cy="42195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0" y="228600"/>
            <a:ext cx="9144000" cy="768085"/>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MY" sz="3600" b="1" dirty="0" smtClean="0"/>
              <a:t>OUTLINE </a:t>
            </a:r>
            <a:endParaRPr lang="en-US" sz="3600" dirty="0">
              <a:solidFill>
                <a:schemeClr val="tx1">
                  <a:lumMod val="75000"/>
                  <a:lumOff val="25000"/>
                </a:schemeClr>
              </a:solidFill>
              <a:cs typeface="Arial" pitchFamily="34" charset="0"/>
            </a:endParaRPr>
          </a:p>
        </p:txBody>
      </p:sp>
      <p:grpSp>
        <p:nvGrpSpPr>
          <p:cNvPr id="52" name="Group 51"/>
          <p:cNvGrpSpPr/>
          <p:nvPr/>
        </p:nvGrpSpPr>
        <p:grpSpPr>
          <a:xfrm>
            <a:off x="1447800" y="990600"/>
            <a:ext cx="7171346" cy="5486400"/>
            <a:chOff x="1828800" y="990600"/>
            <a:chExt cx="6561746" cy="5486400"/>
          </a:xfrm>
        </p:grpSpPr>
        <p:grpSp>
          <p:nvGrpSpPr>
            <p:cNvPr id="41" name="Group 40"/>
            <p:cNvGrpSpPr/>
            <p:nvPr/>
          </p:nvGrpSpPr>
          <p:grpSpPr>
            <a:xfrm>
              <a:off x="1837818" y="990600"/>
              <a:ext cx="6552728" cy="1066800"/>
              <a:chOff x="2267744" y="1412776"/>
              <a:chExt cx="6552728" cy="1219200"/>
            </a:xfrm>
          </p:grpSpPr>
          <p:grpSp>
            <p:nvGrpSpPr>
              <p:cNvPr id="2" name="Group 3"/>
              <p:cNvGrpSpPr/>
              <p:nvPr/>
            </p:nvGrpSpPr>
            <p:grpSpPr>
              <a:xfrm>
                <a:off x="2267744" y="1412776"/>
                <a:ext cx="6552728" cy="1219200"/>
                <a:chOff x="1151472" y="3187501"/>
                <a:chExt cx="6552728" cy="914400"/>
              </a:xfrm>
            </p:grpSpPr>
            <p:sp>
              <p:nvSpPr>
                <p:cNvPr id="5" name="Pentagon 4"/>
                <p:cNvSpPr/>
                <p:nvPr/>
              </p:nvSpPr>
              <p:spPr>
                <a:xfrm>
                  <a:off x="1633824" y="3347030"/>
                  <a:ext cx="6070376" cy="72000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Pentagon 5"/>
                <p:cNvSpPr/>
                <p:nvPr/>
              </p:nvSpPr>
              <p:spPr>
                <a:xfrm>
                  <a:off x="1633824" y="3284701"/>
                  <a:ext cx="5914970" cy="720000"/>
                </a:xfrm>
                <a:prstGeom prst="homePlat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7" name="Diamond 6"/>
                <p:cNvSpPr/>
                <p:nvPr/>
              </p:nvSpPr>
              <p:spPr>
                <a:xfrm>
                  <a:off x="1151472" y="3187501"/>
                  <a:ext cx="914400" cy="91440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sp>
            <p:nvSpPr>
              <p:cNvPr id="10" name="TextBox 10"/>
              <p:cNvSpPr txBox="1"/>
              <p:nvPr/>
            </p:nvSpPr>
            <p:spPr bwMode="auto">
              <a:xfrm>
                <a:off x="3382961" y="1652831"/>
                <a:ext cx="4752528" cy="584775"/>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342900" lvl="0" indent="-342900" latinLnBrk="0">
                  <a:spcBef>
                    <a:spcPct val="20000"/>
                  </a:spcBef>
                  <a:defRPr/>
                </a:pPr>
                <a:r>
                  <a:rPr lang="en-MY" sz="3200" b="1" dirty="0" smtClean="0"/>
                  <a:t>Introduction</a:t>
                </a:r>
              </a:p>
            </p:txBody>
          </p:sp>
        </p:grpSp>
        <p:grpSp>
          <p:nvGrpSpPr>
            <p:cNvPr id="42" name="Group 41"/>
            <p:cNvGrpSpPr/>
            <p:nvPr/>
          </p:nvGrpSpPr>
          <p:grpSpPr>
            <a:xfrm>
              <a:off x="1828800" y="2133600"/>
              <a:ext cx="6552728" cy="1055297"/>
              <a:chOff x="2264738" y="2643479"/>
              <a:chExt cx="6552728" cy="1219200"/>
            </a:xfrm>
          </p:grpSpPr>
          <p:grpSp>
            <p:nvGrpSpPr>
              <p:cNvPr id="9" name="Group 11"/>
              <p:cNvGrpSpPr/>
              <p:nvPr/>
            </p:nvGrpSpPr>
            <p:grpSpPr>
              <a:xfrm>
                <a:off x="2264738" y="2643479"/>
                <a:ext cx="6552728" cy="1219200"/>
                <a:chOff x="1151472" y="3187501"/>
                <a:chExt cx="6552728" cy="914400"/>
              </a:xfrm>
            </p:grpSpPr>
            <p:sp>
              <p:nvSpPr>
                <p:cNvPr id="13" name="Pentagon 12"/>
                <p:cNvSpPr/>
                <p:nvPr/>
              </p:nvSpPr>
              <p:spPr>
                <a:xfrm>
                  <a:off x="1633824" y="3347030"/>
                  <a:ext cx="6070376" cy="72000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4" name="Pentagon 13"/>
                <p:cNvSpPr/>
                <p:nvPr/>
              </p:nvSpPr>
              <p:spPr>
                <a:xfrm>
                  <a:off x="1633824" y="3284701"/>
                  <a:ext cx="5914970" cy="720000"/>
                </a:xfrm>
                <a:prstGeom prst="homePlat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 name="Diamond 14"/>
                <p:cNvSpPr/>
                <p:nvPr/>
              </p:nvSpPr>
              <p:spPr>
                <a:xfrm>
                  <a:off x="1151472" y="3187501"/>
                  <a:ext cx="914400" cy="914400"/>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38" name="TextBox 10"/>
              <p:cNvSpPr txBox="1"/>
              <p:nvPr/>
            </p:nvSpPr>
            <p:spPr bwMode="auto">
              <a:xfrm>
                <a:off x="3400872" y="2996625"/>
                <a:ext cx="4752528" cy="584775"/>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342900" lvl="0" indent="-342900" latinLnBrk="0">
                  <a:spcBef>
                    <a:spcPct val="20000"/>
                  </a:spcBef>
                  <a:defRPr/>
                </a:pPr>
                <a:r>
                  <a:rPr lang="en-MY" sz="3200" b="1" dirty="0" smtClean="0"/>
                  <a:t>Literature Review</a:t>
                </a:r>
              </a:p>
            </p:txBody>
          </p:sp>
        </p:grpSp>
        <p:grpSp>
          <p:nvGrpSpPr>
            <p:cNvPr id="43" name="Group 42"/>
            <p:cNvGrpSpPr/>
            <p:nvPr/>
          </p:nvGrpSpPr>
          <p:grpSpPr>
            <a:xfrm>
              <a:off x="1828800" y="3276600"/>
              <a:ext cx="6552728" cy="967595"/>
              <a:chOff x="2261732" y="3874181"/>
              <a:chExt cx="6552728" cy="1219200"/>
            </a:xfrm>
          </p:grpSpPr>
          <p:grpSp>
            <p:nvGrpSpPr>
              <p:cNvPr id="12" name="Group 15"/>
              <p:cNvGrpSpPr/>
              <p:nvPr/>
            </p:nvGrpSpPr>
            <p:grpSpPr>
              <a:xfrm>
                <a:off x="2261732" y="3874181"/>
                <a:ext cx="6552728" cy="1219200"/>
                <a:chOff x="1151472" y="3187501"/>
                <a:chExt cx="6552728" cy="914400"/>
              </a:xfrm>
            </p:grpSpPr>
            <p:sp>
              <p:nvSpPr>
                <p:cNvPr id="17" name="Pentagon 16"/>
                <p:cNvSpPr/>
                <p:nvPr/>
              </p:nvSpPr>
              <p:spPr>
                <a:xfrm>
                  <a:off x="1633824" y="3347030"/>
                  <a:ext cx="6070376" cy="720000"/>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8" name="Pentagon 17"/>
                <p:cNvSpPr/>
                <p:nvPr/>
              </p:nvSpPr>
              <p:spPr>
                <a:xfrm>
                  <a:off x="1633824" y="3284701"/>
                  <a:ext cx="5914970" cy="720000"/>
                </a:xfrm>
                <a:prstGeom prst="homePlat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9" name="Diamond 18"/>
                <p:cNvSpPr/>
                <p:nvPr/>
              </p:nvSpPr>
              <p:spPr>
                <a:xfrm>
                  <a:off x="1151472" y="3187501"/>
                  <a:ext cx="914400" cy="914400"/>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sp>
            <p:nvSpPr>
              <p:cNvPr id="39" name="TextBox 10"/>
              <p:cNvSpPr txBox="1"/>
              <p:nvPr/>
            </p:nvSpPr>
            <p:spPr bwMode="auto">
              <a:xfrm>
                <a:off x="3400872" y="4215825"/>
                <a:ext cx="4752528" cy="584775"/>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342900" lvl="0" indent="-342900" latinLnBrk="0">
                  <a:spcBef>
                    <a:spcPct val="20000"/>
                  </a:spcBef>
                  <a:defRPr/>
                </a:pPr>
                <a:r>
                  <a:rPr lang="en-MY" sz="3200" b="1" dirty="0" smtClean="0"/>
                  <a:t>Research Methodology</a:t>
                </a:r>
              </a:p>
            </p:txBody>
          </p:sp>
        </p:grpSp>
        <p:grpSp>
          <p:nvGrpSpPr>
            <p:cNvPr id="44" name="Group 43"/>
            <p:cNvGrpSpPr/>
            <p:nvPr/>
          </p:nvGrpSpPr>
          <p:grpSpPr>
            <a:xfrm>
              <a:off x="1828800" y="4343400"/>
              <a:ext cx="6552728" cy="1032292"/>
              <a:chOff x="2258726" y="5104884"/>
              <a:chExt cx="6552728" cy="1219200"/>
            </a:xfrm>
          </p:grpSpPr>
          <p:grpSp>
            <p:nvGrpSpPr>
              <p:cNvPr id="16" name="Group 19"/>
              <p:cNvGrpSpPr/>
              <p:nvPr/>
            </p:nvGrpSpPr>
            <p:grpSpPr>
              <a:xfrm>
                <a:off x="2258726" y="5104884"/>
                <a:ext cx="6552728" cy="1219200"/>
                <a:chOff x="1151472" y="3187501"/>
                <a:chExt cx="6552728" cy="914400"/>
              </a:xfrm>
            </p:grpSpPr>
            <p:sp>
              <p:nvSpPr>
                <p:cNvPr id="21" name="Pentagon 20"/>
                <p:cNvSpPr/>
                <p:nvPr/>
              </p:nvSpPr>
              <p:spPr>
                <a:xfrm>
                  <a:off x="1633824" y="3347030"/>
                  <a:ext cx="6070376" cy="720000"/>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2" name="Pentagon 21"/>
                <p:cNvSpPr/>
                <p:nvPr/>
              </p:nvSpPr>
              <p:spPr>
                <a:xfrm>
                  <a:off x="1633824" y="3284701"/>
                  <a:ext cx="5914970" cy="720000"/>
                </a:xfrm>
                <a:prstGeom prst="homePlat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3" name="Diamond 22"/>
                <p:cNvSpPr/>
                <p:nvPr/>
              </p:nvSpPr>
              <p:spPr>
                <a:xfrm>
                  <a:off x="1151472" y="3187501"/>
                  <a:ext cx="914400" cy="914400"/>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40" name="TextBox 10"/>
              <p:cNvSpPr txBox="1"/>
              <p:nvPr/>
            </p:nvSpPr>
            <p:spPr bwMode="auto">
              <a:xfrm>
                <a:off x="3400872" y="5435025"/>
                <a:ext cx="4752528" cy="690655"/>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342900" lvl="0" indent="-342900" latinLnBrk="0">
                  <a:spcBef>
                    <a:spcPct val="20000"/>
                  </a:spcBef>
                  <a:defRPr/>
                </a:pPr>
                <a:r>
                  <a:rPr lang="en-MY" sz="3200" b="1" dirty="0" smtClean="0"/>
                  <a:t>Findings</a:t>
                </a:r>
              </a:p>
            </p:txBody>
          </p:sp>
        </p:grpSp>
        <p:grpSp>
          <p:nvGrpSpPr>
            <p:cNvPr id="46" name="Group 45"/>
            <p:cNvGrpSpPr/>
            <p:nvPr/>
          </p:nvGrpSpPr>
          <p:grpSpPr>
            <a:xfrm>
              <a:off x="1828800" y="5410200"/>
              <a:ext cx="6552728" cy="1066800"/>
              <a:chOff x="2258726" y="5104884"/>
              <a:chExt cx="6552728" cy="1219200"/>
            </a:xfrm>
          </p:grpSpPr>
          <p:grpSp>
            <p:nvGrpSpPr>
              <p:cNvPr id="47" name="Group 19"/>
              <p:cNvGrpSpPr/>
              <p:nvPr/>
            </p:nvGrpSpPr>
            <p:grpSpPr>
              <a:xfrm>
                <a:off x="2258726" y="5104884"/>
                <a:ext cx="6552728" cy="1219200"/>
                <a:chOff x="1151472" y="3187501"/>
                <a:chExt cx="6552728" cy="914400"/>
              </a:xfrm>
            </p:grpSpPr>
            <p:sp>
              <p:nvSpPr>
                <p:cNvPr id="49" name="Pentagon 48"/>
                <p:cNvSpPr/>
                <p:nvPr/>
              </p:nvSpPr>
              <p:spPr>
                <a:xfrm>
                  <a:off x="1633824" y="3347030"/>
                  <a:ext cx="6070376" cy="720000"/>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50" name="Pentagon 49"/>
                <p:cNvSpPr/>
                <p:nvPr/>
              </p:nvSpPr>
              <p:spPr>
                <a:xfrm>
                  <a:off x="1633824" y="3284701"/>
                  <a:ext cx="5914970" cy="720000"/>
                </a:xfrm>
                <a:prstGeom prst="homePlat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51" name="Diamond 50"/>
                <p:cNvSpPr/>
                <p:nvPr/>
              </p:nvSpPr>
              <p:spPr>
                <a:xfrm>
                  <a:off x="1151472" y="3187501"/>
                  <a:ext cx="914400" cy="914400"/>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48" name="TextBox 10"/>
              <p:cNvSpPr txBox="1"/>
              <p:nvPr/>
            </p:nvSpPr>
            <p:spPr bwMode="auto">
              <a:xfrm>
                <a:off x="3400872" y="5435025"/>
                <a:ext cx="4752528" cy="668314"/>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342900" lvl="0" indent="-342900" latinLnBrk="0">
                  <a:spcBef>
                    <a:spcPct val="20000"/>
                  </a:spcBef>
                  <a:defRPr/>
                </a:pPr>
                <a:r>
                  <a:rPr lang="en-MY" sz="3200" b="1" dirty="0" smtClean="0"/>
                  <a:t>Conclusion</a:t>
                </a:r>
                <a:endParaRPr lang="ms-MY" sz="3200" b="1" dirty="0" smtClean="0"/>
              </a:p>
            </p:txBody>
          </p:sp>
        </p:grpSp>
      </p:grpSp>
      <p:pic>
        <p:nvPicPr>
          <p:cNvPr id="53" name="Picture 6"/>
          <p:cNvPicPr>
            <a:picLocks noChangeAspect="1" noChangeArrowheads="1"/>
          </p:cNvPicPr>
          <p:nvPr/>
        </p:nvPicPr>
        <p:blipFill>
          <a:blip r:embed="rId2" cstate="print"/>
          <a:srcRect/>
          <a:stretch>
            <a:fillRect/>
          </a:stretch>
        </p:blipFill>
        <p:spPr bwMode="auto">
          <a:xfrm>
            <a:off x="6858000" y="457200"/>
            <a:ext cx="1790700" cy="599307"/>
          </a:xfrm>
          <a:prstGeom prst="rect">
            <a:avLst/>
          </a:prstGeom>
          <a:noFill/>
          <a:ln w="9525">
            <a:noFill/>
            <a:miter lim="800000"/>
            <a:headEnd/>
            <a:tailEnd/>
          </a:ln>
        </p:spPr>
      </p:pic>
    </p:spTree>
    <p:extLst>
      <p:ext uri="{BB962C8B-B14F-4D97-AF65-F5344CB8AC3E}">
        <p14:creationId xmlns:p14="http://schemas.microsoft.com/office/powerpoint/2010/main" val="10950559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2"/>
          <p:cNvSpPr>
            <a:spLocks noGrp="1"/>
          </p:cNvSpPr>
          <p:nvPr>
            <p:ph type="title"/>
          </p:nvPr>
        </p:nvSpPr>
        <p:spPr>
          <a:xfrm>
            <a:off x="609600" y="357187"/>
            <a:ext cx="3429000" cy="862013"/>
          </a:xfrm>
        </p:spPr>
        <p:txBody>
          <a:bodyPr/>
          <a:lstStyle/>
          <a:p>
            <a:pPr algn="l"/>
            <a:r>
              <a:rPr lang="en-US" dirty="0" smtClean="0"/>
              <a:t>Introduction</a:t>
            </a:r>
          </a:p>
        </p:txBody>
      </p:sp>
      <p:sp>
        <p:nvSpPr>
          <p:cNvPr id="3075" name="Content Placeholder 4"/>
          <p:cNvSpPr>
            <a:spLocks noGrp="1"/>
          </p:cNvSpPr>
          <p:nvPr>
            <p:ph idx="1"/>
          </p:nvPr>
        </p:nvSpPr>
        <p:spPr>
          <a:xfrm>
            <a:off x="609600" y="1316037"/>
            <a:ext cx="7886700" cy="4703763"/>
          </a:xfrm>
        </p:spPr>
        <p:txBody>
          <a:bodyPr>
            <a:noAutofit/>
          </a:bodyPr>
          <a:lstStyle/>
          <a:p>
            <a:pPr marL="0" indent="0" algn="just">
              <a:buNone/>
            </a:pPr>
            <a:r>
              <a:rPr lang="en-GB" sz="1800" dirty="0" smtClean="0"/>
              <a:t>Open </a:t>
            </a:r>
            <a:r>
              <a:rPr lang="en-GB" sz="1800" dirty="0"/>
              <a:t>and Distance Learning (ODL) institutions are driven towards promoting </a:t>
            </a:r>
            <a:r>
              <a:rPr lang="en-GB" sz="1800" b="1" dirty="0"/>
              <a:t>assessment systems for </a:t>
            </a:r>
            <a:r>
              <a:rPr lang="en-GB" sz="1800" b="1" dirty="0" smtClean="0"/>
              <a:t>learning </a:t>
            </a:r>
            <a:r>
              <a:rPr lang="en-GB" sz="1800" dirty="0" smtClean="0"/>
              <a:t>and</a:t>
            </a:r>
            <a:r>
              <a:rPr lang="en-GB" sz="1800" b="1" dirty="0" smtClean="0"/>
              <a:t> for </a:t>
            </a:r>
            <a:r>
              <a:rPr lang="en-GB" sz="1800" b="1" dirty="0"/>
              <a:t>the purpose of quality </a:t>
            </a:r>
            <a:r>
              <a:rPr lang="en-GB" sz="1800" b="1" dirty="0" smtClean="0"/>
              <a:t>assurance.</a:t>
            </a:r>
            <a:endParaRPr lang="en-US" sz="1800" b="1" dirty="0"/>
          </a:p>
        </p:txBody>
      </p:sp>
      <p:pic>
        <p:nvPicPr>
          <p:cNvPr id="7" name="Picture 6"/>
          <p:cNvPicPr>
            <a:picLocks noChangeAspect="1" noChangeArrowheads="1"/>
          </p:cNvPicPr>
          <p:nvPr/>
        </p:nvPicPr>
        <p:blipFill>
          <a:blip r:embed="rId2" cstate="print"/>
          <a:srcRect/>
          <a:stretch>
            <a:fillRect/>
          </a:stretch>
        </p:blipFill>
        <p:spPr bwMode="auto">
          <a:xfrm>
            <a:off x="6858000" y="457200"/>
            <a:ext cx="1790700" cy="599307"/>
          </a:xfrm>
          <a:prstGeom prst="rect">
            <a:avLst/>
          </a:prstGeom>
          <a:noFill/>
          <a:ln w="9525">
            <a:noFill/>
            <a:miter lim="800000"/>
            <a:headEnd/>
            <a:tailEnd/>
          </a:ln>
        </p:spPr>
      </p:pic>
      <p:sp>
        <p:nvSpPr>
          <p:cNvPr id="5" name="Content Placeholder 2"/>
          <p:cNvSpPr txBox="1">
            <a:spLocks/>
          </p:cNvSpPr>
          <p:nvPr/>
        </p:nvSpPr>
        <p:spPr>
          <a:xfrm>
            <a:off x="762000" y="2667000"/>
            <a:ext cx="7620000" cy="3200400"/>
          </a:xfrm>
          <a:prstGeom prst="rect">
            <a:avLst/>
          </a:prstGeom>
        </p:spPr>
        <p:txBody>
          <a:bodyPr vert="horz" lIns="91440" tIns="45720" rIns="91440" bIns="45720" rtlCol="0">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000" b="1" i="0" u="sng" strike="noStrike" kern="1200" cap="none" spc="0" normalizeH="0" baseline="0" noProof="0" dirty="0" smtClean="0">
                <a:ln>
                  <a:noFill/>
                </a:ln>
                <a:solidFill>
                  <a:schemeClr val="tx1"/>
                </a:solidFill>
                <a:effectLst/>
                <a:uLnTx/>
                <a:uFillTx/>
                <a:latin typeface="+mn-lt"/>
                <a:ea typeface="+mn-ea"/>
                <a:cs typeface="+mn-cs"/>
              </a:rPr>
              <a:t>Research Objectives</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500" b="1"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500" b="0" i="0" u="none" strike="noStrike" kern="1200" cap="none" spc="0" normalizeH="0" baseline="0" noProof="0" dirty="0" smtClean="0">
                <a:ln>
                  <a:noFill/>
                </a:ln>
                <a:solidFill>
                  <a:schemeClr val="tx1"/>
                </a:solidFill>
                <a:effectLst/>
                <a:uLnTx/>
                <a:uFillTx/>
                <a:latin typeface="+mn-lt"/>
                <a:ea typeface="+mn-ea"/>
                <a:cs typeface="+mn-cs"/>
              </a:rPr>
              <a:t>Document current practices of the assessment system at OUM</a:t>
            </a: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500" b="0" i="0" u="none" strike="noStrike" kern="1200" cap="none" spc="0" normalizeH="0" baseline="0" noProof="0" dirty="0" smtClean="0">
                <a:ln>
                  <a:noFill/>
                </a:ln>
                <a:solidFill>
                  <a:schemeClr val="tx1"/>
                </a:solidFill>
                <a:effectLst/>
                <a:uLnTx/>
                <a:uFillTx/>
                <a:latin typeface="+mn-lt"/>
                <a:ea typeface="+mn-ea"/>
                <a:cs typeface="+mn-cs"/>
              </a:rPr>
              <a:t>Identify challenges of the assessment systems at OUM</a:t>
            </a: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500" b="1"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000" b="1" i="0" u="sng" strike="noStrike" kern="1200" cap="none" spc="0" normalizeH="0" baseline="0" noProof="0" dirty="0" smtClean="0">
                <a:ln>
                  <a:noFill/>
                </a:ln>
                <a:solidFill>
                  <a:schemeClr val="tx1"/>
                </a:solidFill>
                <a:effectLst/>
                <a:uLnTx/>
                <a:uFillTx/>
                <a:latin typeface="+mn-lt"/>
                <a:ea typeface="+mn-ea"/>
                <a:cs typeface="+mn-cs"/>
              </a:rPr>
              <a:t>Research Questions </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500" b="1"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500" b="0" i="0" u="none" strike="noStrike" kern="1200" cap="none" spc="0" normalizeH="0" baseline="0" noProof="0" dirty="0" smtClean="0">
                <a:ln>
                  <a:noFill/>
                </a:ln>
                <a:solidFill>
                  <a:schemeClr val="tx1"/>
                </a:solidFill>
                <a:effectLst/>
                <a:uLnTx/>
                <a:uFillTx/>
                <a:latin typeface="+mn-lt"/>
                <a:ea typeface="+mn-ea"/>
                <a:cs typeface="+mn-cs"/>
              </a:rPr>
              <a:t>What are the current practices of the assessment system at OUM?</a:t>
            </a: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500" b="0" i="0" u="none" strike="noStrike" kern="1200" cap="none" spc="0" normalizeH="0" baseline="0" noProof="0" dirty="0" smtClean="0">
                <a:ln>
                  <a:noFill/>
                </a:ln>
                <a:solidFill>
                  <a:schemeClr val="tx1"/>
                </a:solidFill>
                <a:effectLst/>
                <a:uLnTx/>
                <a:uFillTx/>
                <a:latin typeface="+mn-lt"/>
                <a:ea typeface="+mn-ea"/>
                <a:cs typeface="+mn-cs"/>
              </a:rPr>
              <a:t>What are the challenges of the assessment system at OUM?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685800" y="152400"/>
            <a:ext cx="4419600" cy="990600"/>
          </a:xfrm>
        </p:spPr>
        <p:txBody>
          <a:bodyPr/>
          <a:lstStyle/>
          <a:p>
            <a:pPr algn="l"/>
            <a:r>
              <a:rPr lang="en-US" dirty="0" smtClean="0"/>
              <a:t>Literature Review</a:t>
            </a:r>
          </a:p>
        </p:txBody>
      </p:sp>
      <p:graphicFrame>
        <p:nvGraphicFramePr>
          <p:cNvPr id="4" name="Diagram 3"/>
          <p:cNvGraphicFramePr/>
          <p:nvPr/>
        </p:nvGraphicFramePr>
        <p:xfrm>
          <a:off x="304800" y="1143000"/>
          <a:ext cx="8610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noChangeArrowheads="1"/>
          </p:cNvPicPr>
          <p:nvPr/>
        </p:nvPicPr>
        <p:blipFill>
          <a:blip r:embed="rId7" cstate="print"/>
          <a:srcRect/>
          <a:stretch>
            <a:fillRect/>
          </a:stretch>
        </p:blipFill>
        <p:spPr bwMode="auto">
          <a:xfrm>
            <a:off x="6858000" y="457200"/>
            <a:ext cx="1790700" cy="59930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Research Methodology</a:t>
            </a:r>
          </a:p>
        </p:txBody>
      </p:sp>
      <p:sp>
        <p:nvSpPr>
          <p:cNvPr id="8" name="Oval 7"/>
          <p:cNvSpPr/>
          <p:nvPr/>
        </p:nvSpPr>
        <p:spPr>
          <a:xfrm>
            <a:off x="381000" y="1752600"/>
            <a:ext cx="1524000" cy="685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Population</a:t>
            </a:r>
            <a:endParaRPr lang="en-US" sz="1600" dirty="0">
              <a:solidFill>
                <a:schemeClr val="tx1"/>
              </a:solidFill>
            </a:endParaRPr>
          </a:p>
        </p:txBody>
      </p:sp>
      <p:sp>
        <p:nvSpPr>
          <p:cNvPr id="56" name="Rectangle 55"/>
          <p:cNvSpPr/>
          <p:nvPr/>
        </p:nvSpPr>
        <p:spPr>
          <a:xfrm>
            <a:off x="304800" y="3962400"/>
            <a:ext cx="41148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smtClean="0">
                <a:solidFill>
                  <a:schemeClr val="tx1"/>
                </a:solidFill>
              </a:rPr>
              <a:t>Respondent: </a:t>
            </a:r>
            <a:r>
              <a:rPr lang="en-GB" sz="1600" dirty="0" smtClean="0">
                <a:solidFill>
                  <a:schemeClr val="tx1"/>
                </a:solidFill>
              </a:rPr>
              <a:t>568 learners </a:t>
            </a:r>
            <a:r>
              <a:rPr lang="en-US" sz="1600" dirty="0" smtClean="0">
                <a:solidFill>
                  <a:schemeClr val="tx1"/>
                </a:solidFill>
              </a:rPr>
              <a:t>from the three clusters (Education and Social Science, Applied Sciences, and Business Management)</a:t>
            </a:r>
            <a:r>
              <a:rPr lang="en-GB" sz="1600" dirty="0" smtClean="0">
                <a:solidFill>
                  <a:schemeClr val="tx1"/>
                </a:solidFill>
              </a:rPr>
              <a:t> </a:t>
            </a:r>
          </a:p>
          <a:p>
            <a:endParaRPr lang="en-GB" sz="1600" b="1" dirty="0" smtClean="0">
              <a:solidFill>
                <a:schemeClr val="tx1"/>
              </a:solidFill>
            </a:endParaRPr>
          </a:p>
          <a:p>
            <a:r>
              <a:rPr lang="en-GB" sz="1600" b="1" dirty="0" smtClean="0">
                <a:solidFill>
                  <a:schemeClr val="tx1"/>
                </a:solidFill>
              </a:rPr>
              <a:t>Valid responses: </a:t>
            </a:r>
            <a:r>
              <a:rPr lang="en-GB" sz="1600" dirty="0" smtClean="0">
                <a:solidFill>
                  <a:schemeClr val="tx1"/>
                </a:solidFill>
              </a:rPr>
              <a:t>187 (32.9%)</a:t>
            </a:r>
          </a:p>
          <a:p>
            <a:endParaRPr lang="en-GB" sz="1600" dirty="0" smtClean="0">
              <a:solidFill>
                <a:schemeClr val="tx1"/>
              </a:solidFill>
            </a:endParaRPr>
          </a:p>
          <a:p>
            <a:r>
              <a:rPr lang="en-US" sz="1600" dirty="0" smtClean="0">
                <a:solidFill>
                  <a:schemeClr val="tx1"/>
                </a:solidFill>
              </a:rPr>
              <a:t>Note:</a:t>
            </a:r>
          </a:p>
          <a:p>
            <a:r>
              <a:rPr lang="en-US" sz="1600" dirty="0" smtClean="0">
                <a:solidFill>
                  <a:schemeClr val="tx1"/>
                </a:solidFill>
              </a:rPr>
              <a:t>Few administrative staff were involved in the identification of implementation challenges. Responses from selected academic were merely used a guide and not </a:t>
            </a:r>
            <a:r>
              <a:rPr lang="en-US" sz="1600" dirty="0" err="1" smtClean="0">
                <a:solidFill>
                  <a:schemeClr val="tx1"/>
                </a:solidFill>
              </a:rPr>
              <a:t>analysed</a:t>
            </a:r>
            <a:r>
              <a:rPr lang="en-US" sz="1600" dirty="0" smtClean="0">
                <a:solidFill>
                  <a:schemeClr val="tx1"/>
                </a:solidFill>
              </a:rPr>
              <a:t> in this paper. </a:t>
            </a:r>
          </a:p>
          <a:p>
            <a:endParaRPr lang="en-GB" sz="1600" dirty="0" smtClean="0">
              <a:solidFill>
                <a:schemeClr val="tx1"/>
              </a:solidFill>
            </a:endParaRPr>
          </a:p>
          <a:p>
            <a:endParaRPr lang="en-GB" sz="1600" b="1" dirty="0" smtClean="0">
              <a:solidFill>
                <a:schemeClr val="tx1"/>
              </a:solidFill>
            </a:endParaRPr>
          </a:p>
        </p:txBody>
      </p:sp>
      <p:grpSp>
        <p:nvGrpSpPr>
          <p:cNvPr id="71" name="Group 70"/>
          <p:cNvGrpSpPr/>
          <p:nvPr/>
        </p:nvGrpSpPr>
        <p:grpSpPr>
          <a:xfrm>
            <a:off x="4495800" y="1219200"/>
            <a:ext cx="4419600" cy="4343400"/>
            <a:chOff x="838200" y="1438275"/>
            <a:chExt cx="3733800" cy="2891771"/>
          </a:xfrm>
        </p:grpSpPr>
        <p:pic>
          <p:nvPicPr>
            <p:cNvPr id="4" name="Picture 3"/>
            <p:cNvPicPr>
              <a:picLocks noChangeAspect="1" noChangeArrowheads="1"/>
            </p:cNvPicPr>
            <p:nvPr/>
          </p:nvPicPr>
          <p:blipFill>
            <a:blip r:embed="rId2" cstate="print"/>
            <a:srcRect/>
            <a:stretch>
              <a:fillRect/>
            </a:stretch>
          </p:blipFill>
          <p:spPr bwMode="auto">
            <a:xfrm>
              <a:off x="1447800" y="2057400"/>
              <a:ext cx="2867025" cy="847725"/>
            </a:xfrm>
            <a:prstGeom prst="rect">
              <a:avLst/>
            </a:prstGeom>
            <a:noFill/>
            <a:ln w="9525">
              <a:noFill/>
              <a:miter lim="800000"/>
              <a:headEnd/>
              <a:tailEnd/>
            </a:ln>
          </p:spPr>
        </p:pic>
        <p:sp>
          <p:nvSpPr>
            <p:cNvPr id="5" name="Rectangle 4"/>
            <p:cNvSpPr/>
            <p:nvPr/>
          </p:nvSpPr>
          <p:spPr>
            <a:xfrm>
              <a:off x="838200" y="1438275"/>
              <a:ext cx="30480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1"/>
                  </a:solidFill>
                </a:rPr>
                <a:t>Qualitative method using open-ended questions based on :</a:t>
              </a:r>
              <a:endParaRPr lang="en-US" dirty="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1219200" y="2971800"/>
              <a:ext cx="3352800" cy="1358246"/>
            </a:xfrm>
            <a:prstGeom prst="rect">
              <a:avLst/>
            </a:prstGeom>
            <a:noFill/>
            <a:ln w="9525">
              <a:noFill/>
              <a:miter lim="800000"/>
              <a:headEnd/>
              <a:tailEnd/>
            </a:ln>
          </p:spPr>
        </p:pic>
      </p:grpSp>
      <p:sp>
        <p:nvSpPr>
          <p:cNvPr id="26" name="Rectangle 25"/>
          <p:cNvSpPr/>
          <p:nvPr/>
        </p:nvSpPr>
        <p:spPr>
          <a:xfrm>
            <a:off x="2286000" y="1295400"/>
            <a:ext cx="1524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Full-time academic staff</a:t>
            </a:r>
            <a:endParaRPr lang="en-US" sz="1600" dirty="0" smtClean="0">
              <a:solidFill>
                <a:schemeClr val="tx1"/>
              </a:solidFill>
            </a:endParaRPr>
          </a:p>
        </p:txBody>
      </p:sp>
      <p:sp>
        <p:nvSpPr>
          <p:cNvPr id="27" name="Rectangle 26"/>
          <p:cNvSpPr/>
          <p:nvPr/>
        </p:nvSpPr>
        <p:spPr>
          <a:xfrm>
            <a:off x="2286000" y="1905000"/>
            <a:ext cx="1524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Learners</a:t>
            </a:r>
            <a:endParaRPr lang="en-US" sz="1600" dirty="0" smtClean="0">
              <a:solidFill>
                <a:schemeClr val="tx1"/>
              </a:solidFill>
            </a:endParaRPr>
          </a:p>
        </p:txBody>
      </p:sp>
      <p:sp>
        <p:nvSpPr>
          <p:cNvPr id="28" name="Rectangle 27"/>
          <p:cNvSpPr/>
          <p:nvPr/>
        </p:nvSpPr>
        <p:spPr>
          <a:xfrm>
            <a:off x="2286000" y="2514600"/>
            <a:ext cx="1524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Administrative staff</a:t>
            </a:r>
            <a:endParaRPr lang="en-US" sz="1600" dirty="0">
              <a:solidFill>
                <a:schemeClr val="tx1"/>
              </a:solidFill>
            </a:endParaRPr>
          </a:p>
        </p:txBody>
      </p:sp>
      <p:cxnSp>
        <p:nvCxnSpPr>
          <p:cNvPr id="30" name="Straight Arrow Connector 29"/>
          <p:cNvCxnSpPr>
            <a:stCxn id="8" idx="7"/>
            <a:endCxn id="26" idx="1"/>
          </p:cNvCxnSpPr>
          <p:nvPr/>
        </p:nvCxnSpPr>
        <p:spPr>
          <a:xfrm flipV="1">
            <a:off x="1681815" y="1524000"/>
            <a:ext cx="604185" cy="32903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8" idx="6"/>
            <a:endCxn id="27" idx="1"/>
          </p:cNvCxnSpPr>
          <p:nvPr/>
        </p:nvCxnSpPr>
        <p:spPr>
          <a:xfrm>
            <a:off x="1905000" y="2095500"/>
            <a:ext cx="381000" cy="381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28" idx="1"/>
          </p:cNvCxnSpPr>
          <p:nvPr/>
        </p:nvCxnSpPr>
        <p:spPr>
          <a:xfrm>
            <a:off x="1752600" y="2286000"/>
            <a:ext cx="53340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419600" y="1219200"/>
            <a:ext cx="0" cy="4953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4"/>
          <p:cNvSpPr>
            <a:spLocks noGrp="1"/>
          </p:cNvSpPr>
          <p:nvPr>
            <p:ph idx="1"/>
          </p:nvPr>
        </p:nvSpPr>
        <p:spPr>
          <a:xfrm>
            <a:off x="228600" y="4953000"/>
            <a:ext cx="3962400" cy="1752600"/>
          </a:xfrm>
          <a:solidFill>
            <a:schemeClr val="accent1">
              <a:lumMod val="40000"/>
              <a:lumOff val="60000"/>
            </a:schemeClr>
          </a:solidFill>
        </p:spPr>
        <p:txBody>
          <a:bodyPr>
            <a:noAutofit/>
          </a:bodyPr>
          <a:lstStyle/>
          <a:p>
            <a:r>
              <a:rPr lang="en-US" sz="1300" dirty="0" smtClean="0"/>
              <a:t>T</a:t>
            </a:r>
            <a:r>
              <a:rPr lang="en-GB" sz="1300" dirty="0" smtClean="0"/>
              <a:t>o </a:t>
            </a:r>
            <a:r>
              <a:rPr lang="en-GB" sz="1300" dirty="0"/>
              <a:t>learner is one of the key concerns at OUM. There are complains that the feedback given are too general. This issue must be investigated further by sourcing feedback from other stakeholders.</a:t>
            </a:r>
            <a:endParaRPr lang="en-US" sz="1300" dirty="0"/>
          </a:p>
          <a:p>
            <a:pPr>
              <a:buNone/>
            </a:pPr>
            <a:endParaRPr lang="en-US" sz="1300" dirty="0" smtClean="0"/>
          </a:p>
        </p:txBody>
      </p:sp>
      <p:sp>
        <p:nvSpPr>
          <p:cNvPr id="9" name="Flowchart: Alternate Process 8"/>
          <p:cNvSpPr/>
          <p:nvPr/>
        </p:nvSpPr>
        <p:spPr>
          <a:xfrm>
            <a:off x="533400" y="838200"/>
            <a:ext cx="2514600" cy="609600"/>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Operational</a:t>
            </a:r>
            <a:endParaRPr lang="en-US" dirty="0">
              <a:solidFill>
                <a:schemeClr val="tx1"/>
              </a:solidFill>
            </a:endParaRPr>
          </a:p>
        </p:txBody>
      </p:sp>
      <p:sp>
        <p:nvSpPr>
          <p:cNvPr id="11" name="Flowchart: Alternate Process 10"/>
          <p:cNvSpPr/>
          <p:nvPr/>
        </p:nvSpPr>
        <p:spPr>
          <a:xfrm>
            <a:off x="609600" y="4267200"/>
            <a:ext cx="2514600" cy="609600"/>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Quality of </a:t>
            </a:r>
          </a:p>
          <a:p>
            <a:pPr algn="ctr"/>
            <a:r>
              <a:rPr lang="en-GB" b="1" dirty="0" smtClean="0">
                <a:solidFill>
                  <a:schemeClr val="tx1"/>
                </a:solidFill>
              </a:rPr>
              <a:t>feedback</a:t>
            </a:r>
            <a:endParaRPr lang="en-US" dirty="0">
              <a:solidFill>
                <a:schemeClr val="tx1"/>
              </a:solidFill>
            </a:endParaRPr>
          </a:p>
        </p:txBody>
      </p:sp>
      <p:sp>
        <p:nvSpPr>
          <p:cNvPr id="12" name="Flowchart: Alternate Process 11"/>
          <p:cNvSpPr/>
          <p:nvPr/>
        </p:nvSpPr>
        <p:spPr>
          <a:xfrm>
            <a:off x="6324600" y="4267200"/>
            <a:ext cx="2514600" cy="609600"/>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Time</a:t>
            </a:r>
            <a:endParaRPr lang="en-US" dirty="0">
              <a:solidFill>
                <a:schemeClr val="tx1"/>
              </a:solidFill>
            </a:endParaRPr>
          </a:p>
        </p:txBody>
      </p:sp>
      <p:sp>
        <p:nvSpPr>
          <p:cNvPr id="13" name="Flowchart: Alternate Process 12"/>
          <p:cNvSpPr/>
          <p:nvPr/>
        </p:nvSpPr>
        <p:spPr>
          <a:xfrm>
            <a:off x="6248400" y="838200"/>
            <a:ext cx="2514600" cy="609600"/>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Quality of </a:t>
            </a:r>
          </a:p>
          <a:p>
            <a:pPr algn="ctr"/>
            <a:r>
              <a:rPr lang="en-GB" b="1" dirty="0" smtClean="0">
                <a:solidFill>
                  <a:schemeClr val="tx1"/>
                </a:solidFill>
              </a:rPr>
              <a:t>Assessment</a:t>
            </a:r>
            <a:endParaRPr lang="en-US" dirty="0">
              <a:solidFill>
                <a:schemeClr val="tx1"/>
              </a:solidFill>
            </a:endParaRPr>
          </a:p>
        </p:txBody>
      </p:sp>
      <p:sp>
        <p:nvSpPr>
          <p:cNvPr id="15" name="Content Placeholder 4"/>
          <p:cNvSpPr txBox="1">
            <a:spLocks/>
          </p:cNvSpPr>
          <p:nvPr/>
        </p:nvSpPr>
        <p:spPr>
          <a:xfrm>
            <a:off x="228600" y="1600200"/>
            <a:ext cx="3962400" cy="2514600"/>
          </a:xfrm>
          <a:prstGeom prst="rect">
            <a:avLst/>
          </a:prstGeom>
          <a:solidFill>
            <a:schemeClr val="accent2">
              <a:lumMod val="40000"/>
              <a:lumOff val="60000"/>
            </a:schemeClr>
          </a:solid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tabLst/>
              <a:defRPr/>
            </a:pPr>
            <a:r>
              <a:rPr kumimoji="0" lang="en-GB" sz="1300" b="0" i="0" u="none" strike="noStrike" kern="1200" cap="none" spc="0" normalizeH="0" baseline="0" noProof="0" dirty="0" smtClean="0">
                <a:ln>
                  <a:noFill/>
                </a:ln>
                <a:solidFill>
                  <a:schemeClr val="tx1"/>
                </a:solidFill>
                <a:effectLst/>
                <a:uLnTx/>
                <a:uFillTx/>
                <a:latin typeface="+mn-lt"/>
                <a:ea typeface="+mn-ea"/>
                <a:cs typeface="+mn-cs"/>
              </a:rPr>
              <a:t>Feedback from operation staff highlighted several challenges including:</a:t>
            </a:r>
            <a:endParaRPr kumimoji="0" lang="en-US" sz="1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300" b="0" i="0" u="none" strike="noStrike" kern="1200" cap="none" spc="0" normalizeH="0" baseline="0" noProof="0" dirty="0" smtClean="0">
                <a:ln>
                  <a:noFill/>
                </a:ln>
                <a:solidFill>
                  <a:schemeClr val="tx1"/>
                </a:solidFill>
                <a:effectLst/>
                <a:uLnTx/>
                <a:uFillTx/>
                <a:latin typeface="+mn-lt"/>
                <a:ea typeface="+mn-ea"/>
                <a:cs typeface="+mn-cs"/>
              </a:rPr>
              <a:t>The manner how changes (format of assessment) are managed require improvement</a:t>
            </a:r>
            <a:endParaRPr kumimoji="0" lang="en-US" sz="1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300" b="0" i="0" u="none" strike="noStrike" kern="1200" cap="none" spc="0" normalizeH="0" baseline="0" noProof="0" dirty="0" smtClean="0">
                <a:ln>
                  <a:noFill/>
                </a:ln>
                <a:solidFill>
                  <a:schemeClr val="tx1"/>
                </a:solidFill>
                <a:effectLst/>
                <a:uLnTx/>
                <a:uFillTx/>
                <a:latin typeface="+mn-lt"/>
                <a:ea typeface="+mn-ea"/>
                <a:cs typeface="+mn-cs"/>
              </a:rPr>
              <a:t>The movement of papers between academic and administrative staff require management intervention to ensure smooth transfer and improved work culture</a:t>
            </a:r>
            <a:endParaRPr kumimoji="0" lang="en-US" sz="1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300" b="0" i="0" u="none" strike="noStrike" kern="1200" cap="none" spc="0" normalizeH="0" baseline="0" noProof="0" dirty="0" smtClean="0">
                <a:ln>
                  <a:noFill/>
                </a:ln>
                <a:solidFill>
                  <a:schemeClr val="tx1"/>
                </a:solidFill>
                <a:effectLst/>
                <a:uLnTx/>
                <a:uFillTx/>
                <a:latin typeface="+mn-lt"/>
                <a:ea typeface="+mn-ea"/>
                <a:cs typeface="+mn-cs"/>
              </a:rPr>
              <a:t> Improve the management of late submissions</a:t>
            </a:r>
            <a:endParaRPr kumimoji="0" lang="en-US" sz="1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300" b="0" i="0" u="none" strike="noStrike" kern="1200" cap="none" spc="0" normalizeH="0" baseline="0" noProof="0" dirty="0" smtClean="0">
                <a:ln>
                  <a:noFill/>
                </a:ln>
                <a:solidFill>
                  <a:schemeClr val="tx1"/>
                </a:solidFill>
                <a:effectLst/>
                <a:uLnTx/>
                <a:uFillTx/>
                <a:latin typeface="+mn-lt"/>
                <a:ea typeface="+mn-ea"/>
                <a:cs typeface="+mn-cs"/>
              </a:rPr>
              <a:t> Limitation of expertise in some areas must be resolved</a:t>
            </a:r>
            <a:endParaRPr kumimoji="0" lang="en-US" sz="1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3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7" name="Content Placeholder 4"/>
          <p:cNvSpPr txBox="1">
            <a:spLocks/>
          </p:cNvSpPr>
          <p:nvPr/>
        </p:nvSpPr>
        <p:spPr>
          <a:xfrm>
            <a:off x="5105400" y="1600200"/>
            <a:ext cx="3962400" cy="2514600"/>
          </a:xfrm>
          <a:prstGeom prst="rect">
            <a:avLst/>
          </a:prstGeom>
          <a:solidFill>
            <a:schemeClr val="accent1">
              <a:lumMod val="20000"/>
              <a:lumOff val="80000"/>
            </a:schemeClr>
          </a:solidFill>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300" b="0" i="0" u="none" strike="noStrike" kern="1200" cap="none" spc="0" normalizeH="0" baseline="0" noProof="0" dirty="0" smtClean="0">
                <a:ln>
                  <a:noFill/>
                </a:ln>
                <a:solidFill>
                  <a:schemeClr val="tx1"/>
                </a:solidFill>
                <a:effectLst/>
                <a:uLnTx/>
                <a:uFillTx/>
                <a:latin typeface="+mn-lt"/>
                <a:ea typeface="+mn-ea"/>
                <a:cs typeface="+mn-cs"/>
              </a:rPr>
              <a:t>There many dimensions to the question of quality form from obvious typos to failure to measure the targeted learning outcomes. While there are processes for moderation of question papers and answer scripts in place, there is a need to improve the process further. </a:t>
            </a:r>
            <a:endParaRPr kumimoji="0" lang="en-US" sz="1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300" dirty="0" smtClean="0"/>
              <a:t>T</a:t>
            </a:r>
            <a:r>
              <a:rPr kumimoji="0" lang="en-GB" sz="1300" b="0" i="0" u="none" strike="noStrike" kern="1200" cap="none" spc="0" normalizeH="0" baseline="0" noProof="0" dirty="0" smtClean="0">
                <a:ln>
                  <a:noFill/>
                </a:ln>
                <a:solidFill>
                  <a:schemeClr val="tx1"/>
                </a:solidFill>
                <a:effectLst/>
                <a:uLnTx/>
                <a:uFillTx/>
                <a:latin typeface="+mn-lt"/>
                <a:ea typeface="+mn-ea"/>
                <a:cs typeface="+mn-cs"/>
              </a:rPr>
              <a:t>here is the issue of interpretation of answer scheme that is almost unavoidable in written scripts. In some cases, the considerable differences in marks between e-graders pose a serious problem. This problem must be investigated further.</a:t>
            </a:r>
            <a:endParaRPr kumimoji="0" lang="en-US" sz="1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3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8" name="Content Placeholder 4"/>
          <p:cNvSpPr txBox="1">
            <a:spLocks/>
          </p:cNvSpPr>
          <p:nvPr/>
        </p:nvSpPr>
        <p:spPr>
          <a:xfrm>
            <a:off x="5105400" y="4953000"/>
            <a:ext cx="3962400" cy="1752600"/>
          </a:xfrm>
          <a:prstGeom prst="rect">
            <a:avLst/>
          </a:prstGeom>
          <a:solidFill>
            <a:schemeClr val="accent2">
              <a:lumMod val="40000"/>
              <a:lumOff val="60000"/>
            </a:schemeClr>
          </a:solidFill>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300" b="0" i="0" u="none" strike="noStrike" kern="1200" cap="none" spc="0" normalizeH="0" baseline="0" noProof="0" dirty="0" smtClean="0">
                <a:ln>
                  <a:noFill/>
                </a:ln>
                <a:solidFill>
                  <a:schemeClr val="tx1"/>
                </a:solidFill>
                <a:effectLst/>
                <a:uLnTx/>
                <a:uFillTx/>
                <a:latin typeface="+mn-lt"/>
                <a:ea typeface="+mn-ea"/>
                <a:cs typeface="+mn-cs"/>
              </a:rPr>
              <a:t>The whole task of preparing the assessment papers and answer scripts, moderation process, marking and submission of assessment marks is time consuming.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300" b="0" i="0" u="none" strike="noStrike" kern="1200" cap="none" spc="0" normalizeH="0" baseline="0" noProof="0" dirty="0" smtClean="0">
                <a:ln>
                  <a:noFill/>
                </a:ln>
                <a:solidFill>
                  <a:schemeClr val="tx1"/>
                </a:solidFill>
                <a:effectLst/>
                <a:uLnTx/>
                <a:uFillTx/>
                <a:latin typeface="+mn-lt"/>
                <a:ea typeface="+mn-ea"/>
                <a:cs typeface="+mn-cs"/>
              </a:rPr>
              <a:t> All these takes up about 40% of the academic working hours, almost equal hours spent on teaching and learning, leaving little time for other scholarly pursues.</a:t>
            </a:r>
            <a:endParaRPr kumimoji="0" lang="en-US" sz="1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3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9" name="Teardrop 1">
            <a:extLst>
              <a:ext uri="{FF2B5EF4-FFF2-40B4-BE49-F238E27FC236}">
                <a16:creationId xmlns="" xmlns:a16="http://schemas.microsoft.com/office/drawing/2014/main" id="{65600602-7652-4706-89E8-F8DB7CA40EEF}"/>
              </a:ext>
            </a:extLst>
          </p:cNvPr>
          <p:cNvSpPr/>
          <p:nvPr/>
        </p:nvSpPr>
        <p:spPr>
          <a:xfrm rot="18805991">
            <a:off x="6934523" y="4425304"/>
            <a:ext cx="376862" cy="372930"/>
          </a:xfrm>
          <a:custGeom>
            <a:avLst/>
            <a:gdLst/>
            <a:ahLst/>
            <a:cxnLst/>
            <a:rect l="l" t="t" r="r" b="b"/>
            <a:pathLst>
              <a:path w="1807241" h="1788383">
                <a:moveTo>
                  <a:pt x="712876" y="1117592"/>
                </a:moveTo>
                <a:cubicBezTo>
                  <a:pt x="771173" y="1181828"/>
                  <a:pt x="811089" y="1255910"/>
                  <a:pt x="847925" y="1348018"/>
                </a:cubicBezTo>
                <a:cubicBezTo>
                  <a:pt x="814544" y="1418896"/>
                  <a:pt x="753893" y="1474052"/>
                  <a:pt x="679064" y="1498332"/>
                </a:cubicBezTo>
                <a:lnTo>
                  <a:pt x="308226" y="1106637"/>
                </a:lnTo>
                <a:cubicBezTo>
                  <a:pt x="336560" y="1033247"/>
                  <a:pt x="394949" y="975701"/>
                  <a:pt x="467546" y="946245"/>
                </a:cubicBezTo>
                <a:cubicBezTo>
                  <a:pt x="577903" y="998968"/>
                  <a:pt x="654580" y="1053357"/>
                  <a:pt x="712876" y="1117592"/>
                </a:cubicBezTo>
                <a:close/>
                <a:moveTo>
                  <a:pt x="1038527" y="398886"/>
                </a:moveTo>
                <a:lnTo>
                  <a:pt x="1405560" y="786562"/>
                </a:lnTo>
                <a:cubicBezTo>
                  <a:pt x="1374476" y="799049"/>
                  <a:pt x="1340402" y="804299"/>
                  <a:pt x="1305054" y="803332"/>
                </a:cubicBezTo>
                <a:lnTo>
                  <a:pt x="1008167" y="795212"/>
                </a:lnTo>
                <a:lnTo>
                  <a:pt x="1016288" y="498325"/>
                </a:lnTo>
                <a:cubicBezTo>
                  <a:pt x="1017255" y="462976"/>
                  <a:pt x="1024360" y="429240"/>
                  <a:pt x="1038527" y="398886"/>
                </a:cubicBezTo>
                <a:close/>
                <a:moveTo>
                  <a:pt x="1097925" y="218888"/>
                </a:moveTo>
                <a:cubicBezTo>
                  <a:pt x="992582" y="279303"/>
                  <a:pt x="921871" y="392886"/>
                  <a:pt x="921053" y="523256"/>
                </a:cubicBezTo>
                <a:lnTo>
                  <a:pt x="919136" y="828763"/>
                </a:lnTo>
                <a:lnTo>
                  <a:pt x="830924" y="915875"/>
                </a:lnTo>
                <a:lnTo>
                  <a:pt x="525417" y="913958"/>
                </a:lnTo>
                <a:cubicBezTo>
                  <a:pt x="403891" y="913196"/>
                  <a:pt x="296188" y="973343"/>
                  <a:pt x="234366" y="1067831"/>
                </a:cubicBezTo>
                <a:lnTo>
                  <a:pt x="710285" y="1570519"/>
                </a:lnTo>
                <a:cubicBezTo>
                  <a:pt x="811872" y="1510375"/>
                  <a:pt x="878808" y="1399439"/>
                  <a:pt x="879603" y="1272618"/>
                </a:cubicBezTo>
                <a:lnTo>
                  <a:pt x="881520" y="967111"/>
                </a:lnTo>
                <a:lnTo>
                  <a:pt x="969732" y="879999"/>
                </a:lnTo>
                <a:lnTo>
                  <a:pt x="1275239" y="881916"/>
                </a:lnTo>
                <a:cubicBezTo>
                  <a:pt x="1400271" y="882701"/>
                  <a:pt x="1510670" y="819011"/>
                  <a:pt x="1573529" y="721242"/>
                </a:cubicBezTo>
                <a:close/>
                <a:moveTo>
                  <a:pt x="1162945" y="27894"/>
                </a:moveTo>
                <a:lnTo>
                  <a:pt x="1782798" y="682611"/>
                </a:lnTo>
                <a:cubicBezTo>
                  <a:pt x="1816692" y="718411"/>
                  <a:pt x="1815147" y="774907"/>
                  <a:pt x="1779347" y="808801"/>
                </a:cubicBezTo>
                <a:cubicBezTo>
                  <a:pt x="1743547" y="842694"/>
                  <a:pt x="1687050" y="841149"/>
                  <a:pt x="1653157" y="805349"/>
                </a:cubicBezTo>
                <a:lnTo>
                  <a:pt x="1644015" y="795693"/>
                </a:lnTo>
                <a:cubicBezTo>
                  <a:pt x="1561789" y="910282"/>
                  <a:pt x="1426630" y="983636"/>
                  <a:pt x="1274606" y="982683"/>
                </a:cubicBezTo>
                <a:lnTo>
                  <a:pt x="980378" y="980836"/>
                </a:lnTo>
                <a:lnTo>
                  <a:pt x="980378" y="1270380"/>
                </a:lnTo>
                <a:cubicBezTo>
                  <a:pt x="980378" y="1427425"/>
                  <a:pt x="901198" y="1565976"/>
                  <a:pt x="779756" y="1647056"/>
                </a:cubicBezTo>
                <a:cubicBezTo>
                  <a:pt x="807405" y="1681913"/>
                  <a:pt x="803595" y="1732594"/>
                  <a:pt x="770486" y="1763941"/>
                </a:cubicBezTo>
                <a:cubicBezTo>
                  <a:pt x="734686" y="1797834"/>
                  <a:pt x="678189" y="1796289"/>
                  <a:pt x="644296" y="1760489"/>
                </a:cubicBezTo>
                <a:lnTo>
                  <a:pt x="24442" y="1105772"/>
                </a:lnTo>
                <a:cubicBezTo>
                  <a:pt x="-9451" y="1069973"/>
                  <a:pt x="-7906" y="1013476"/>
                  <a:pt x="27894" y="979583"/>
                </a:cubicBezTo>
                <a:cubicBezTo>
                  <a:pt x="63694" y="945689"/>
                  <a:pt x="120190" y="947235"/>
                  <a:pt x="154084" y="983034"/>
                </a:cubicBezTo>
                <a:lnTo>
                  <a:pt x="163237" y="992702"/>
                </a:lnTo>
                <a:cubicBezTo>
                  <a:pt x="244774" y="882877"/>
                  <a:pt x="375836" y="813180"/>
                  <a:pt x="523178" y="813180"/>
                </a:cubicBezTo>
                <a:lnTo>
                  <a:pt x="818460" y="813180"/>
                </a:lnTo>
                <a:lnTo>
                  <a:pt x="820284" y="522622"/>
                </a:lnTo>
                <a:cubicBezTo>
                  <a:pt x="821285" y="363119"/>
                  <a:pt x="903845" y="223207"/>
                  <a:pt x="1028952" y="143673"/>
                </a:cubicBezTo>
                <a:cubicBezTo>
                  <a:pt x="999689" y="108599"/>
                  <a:pt x="1002953" y="56445"/>
                  <a:pt x="1036755" y="24443"/>
                </a:cubicBezTo>
                <a:cubicBezTo>
                  <a:pt x="1072555" y="-9451"/>
                  <a:pt x="1129052" y="-7906"/>
                  <a:pt x="1162945" y="2789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pic>
        <p:nvPicPr>
          <p:cNvPr id="2052" name="Picture 4"/>
          <p:cNvPicPr>
            <a:picLocks noChangeAspect="1" noChangeArrowheads="1"/>
          </p:cNvPicPr>
          <p:nvPr/>
        </p:nvPicPr>
        <p:blipFill>
          <a:blip r:embed="rId2" cstate="print"/>
          <a:srcRect/>
          <a:stretch>
            <a:fillRect/>
          </a:stretch>
        </p:blipFill>
        <p:spPr bwMode="auto">
          <a:xfrm>
            <a:off x="762000" y="914400"/>
            <a:ext cx="381000" cy="424657"/>
          </a:xfrm>
          <a:prstGeom prst="rect">
            <a:avLst/>
          </a:prstGeom>
          <a:noFill/>
          <a:ln w="9525">
            <a:noFill/>
            <a:miter lim="800000"/>
            <a:headEnd/>
            <a:tailEnd/>
          </a:ln>
        </p:spPr>
      </p:pic>
      <p:sp>
        <p:nvSpPr>
          <p:cNvPr id="21" name="Rectangle 30">
            <a:extLst>
              <a:ext uri="{FF2B5EF4-FFF2-40B4-BE49-F238E27FC236}">
                <a16:creationId xmlns="" xmlns:a16="http://schemas.microsoft.com/office/drawing/2014/main" id="{9BFA0057-5D03-436F-8E4C-2612D2AC283E}"/>
              </a:ext>
            </a:extLst>
          </p:cNvPr>
          <p:cNvSpPr/>
          <p:nvPr/>
        </p:nvSpPr>
        <p:spPr>
          <a:xfrm>
            <a:off x="6477000" y="914400"/>
            <a:ext cx="317209" cy="316282"/>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2" name="Diamond 5">
            <a:extLst>
              <a:ext uri="{FF2B5EF4-FFF2-40B4-BE49-F238E27FC236}">
                <a16:creationId xmlns="" xmlns:a16="http://schemas.microsoft.com/office/drawing/2014/main" id="{5180996C-A436-4768-893A-DE33693D3415}"/>
              </a:ext>
            </a:extLst>
          </p:cNvPr>
          <p:cNvSpPr/>
          <p:nvPr/>
        </p:nvSpPr>
        <p:spPr>
          <a:xfrm>
            <a:off x="838200" y="4366078"/>
            <a:ext cx="357266" cy="358322"/>
          </a:xfrm>
          <a:custGeom>
            <a:avLst/>
            <a:gdLst/>
            <a:ahLst/>
            <a:cxnLst/>
            <a:rect l="l" t="t" r="r" b="b"/>
            <a:pathLst>
              <a:path w="3240001" h="3249575">
                <a:moveTo>
                  <a:pt x="1275349" y="2002569"/>
                </a:moveTo>
                <a:lnTo>
                  <a:pt x="1625117" y="2233002"/>
                </a:lnTo>
                <a:lnTo>
                  <a:pt x="1968772" y="2006596"/>
                </a:lnTo>
                <a:lnTo>
                  <a:pt x="3240001" y="3249575"/>
                </a:lnTo>
                <a:lnTo>
                  <a:pt x="0" y="3249575"/>
                </a:lnTo>
                <a:close/>
                <a:moveTo>
                  <a:pt x="1067116" y="1473605"/>
                </a:moveTo>
                <a:lnTo>
                  <a:pt x="1067116" y="1581605"/>
                </a:lnTo>
                <a:lnTo>
                  <a:pt x="2183116" y="1581605"/>
                </a:lnTo>
                <a:lnTo>
                  <a:pt x="2183116" y="1473605"/>
                </a:lnTo>
                <a:close/>
                <a:moveTo>
                  <a:pt x="1067116" y="1267205"/>
                </a:moveTo>
                <a:lnTo>
                  <a:pt x="1067116" y="1375205"/>
                </a:lnTo>
                <a:lnTo>
                  <a:pt x="2183116" y="1375205"/>
                </a:lnTo>
                <a:lnTo>
                  <a:pt x="2183116" y="1267205"/>
                </a:lnTo>
                <a:close/>
                <a:moveTo>
                  <a:pt x="3240001" y="1172196"/>
                </a:moveTo>
                <a:lnTo>
                  <a:pt x="3240001" y="3142550"/>
                </a:lnTo>
                <a:lnTo>
                  <a:pt x="2026252" y="1968728"/>
                </a:lnTo>
                <a:lnTo>
                  <a:pt x="3049854" y="1294362"/>
                </a:lnTo>
                <a:close/>
                <a:moveTo>
                  <a:pt x="0" y="1172196"/>
                </a:moveTo>
                <a:lnTo>
                  <a:pt x="602850" y="1559516"/>
                </a:lnTo>
                <a:lnTo>
                  <a:pt x="1217896" y="1964719"/>
                </a:lnTo>
                <a:lnTo>
                  <a:pt x="0" y="3142550"/>
                </a:lnTo>
                <a:close/>
                <a:moveTo>
                  <a:pt x="1067116" y="1060805"/>
                </a:moveTo>
                <a:lnTo>
                  <a:pt x="1067116" y="1168805"/>
                </a:lnTo>
                <a:lnTo>
                  <a:pt x="2183116" y="1168805"/>
                </a:lnTo>
                <a:lnTo>
                  <a:pt x="2183116" y="1060805"/>
                </a:lnTo>
                <a:close/>
                <a:moveTo>
                  <a:pt x="869032" y="816137"/>
                </a:moveTo>
                <a:lnTo>
                  <a:pt x="2381200" y="816137"/>
                </a:lnTo>
                <a:lnTo>
                  <a:pt x="2381200" y="1623491"/>
                </a:lnTo>
                <a:lnTo>
                  <a:pt x="1668045" y="2093329"/>
                </a:lnTo>
                <a:lnTo>
                  <a:pt x="1625116" y="2121611"/>
                </a:lnTo>
                <a:lnTo>
                  <a:pt x="869032" y="1623491"/>
                </a:lnTo>
                <a:close/>
                <a:moveTo>
                  <a:pt x="1625116" y="0"/>
                </a:moveTo>
                <a:lnTo>
                  <a:pt x="3235286" y="1060806"/>
                </a:lnTo>
                <a:lnTo>
                  <a:pt x="2489212" y="1552331"/>
                </a:lnTo>
                <a:lnTo>
                  <a:pt x="2489212" y="708008"/>
                </a:lnTo>
                <a:lnTo>
                  <a:pt x="761020" y="708008"/>
                </a:lnTo>
                <a:lnTo>
                  <a:pt x="761020" y="1552331"/>
                </a:lnTo>
                <a:lnTo>
                  <a:pt x="14946" y="1060806"/>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3" name="Rectangle 22"/>
          <p:cNvSpPr/>
          <p:nvPr/>
        </p:nvSpPr>
        <p:spPr>
          <a:xfrm>
            <a:off x="2514600" y="76200"/>
            <a:ext cx="48768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u="sng" dirty="0" smtClean="0">
                <a:solidFill>
                  <a:schemeClr val="tx1"/>
                </a:solidFill>
              </a:rPr>
              <a:t>Findings 1: Challenges</a:t>
            </a:r>
            <a:endParaRPr lang="en-US" sz="2800" b="1" u="sng" dirty="0" smtClean="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Alternate Process 4"/>
          <p:cNvSpPr/>
          <p:nvPr/>
        </p:nvSpPr>
        <p:spPr>
          <a:xfrm>
            <a:off x="838200" y="1219200"/>
            <a:ext cx="2362200" cy="457200"/>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STRENGHT</a:t>
            </a:r>
            <a:endParaRPr lang="en-US" b="1" dirty="0">
              <a:solidFill>
                <a:schemeClr val="tx1"/>
              </a:solidFill>
            </a:endParaRPr>
          </a:p>
        </p:txBody>
      </p:sp>
      <p:sp>
        <p:nvSpPr>
          <p:cNvPr id="6" name="Flowchart: Alternate Process 5"/>
          <p:cNvSpPr/>
          <p:nvPr/>
        </p:nvSpPr>
        <p:spPr>
          <a:xfrm>
            <a:off x="762000" y="4191000"/>
            <a:ext cx="2362200" cy="457200"/>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OPPORTUNITY</a:t>
            </a:r>
            <a:endParaRPr lang="en-US" b="1" dirty="0">
              <a:solidFill>
                <a:schemeClr val="tx1"/>
              </a:solidFill>
            </a:endParaRPr>
          </a:p>
        </p:txBody>
      </p:sp>
      <p:sp>
        <p:nvSpPr>
          <p:cNvPr id="7" name="Flowchart: Alternate Process 6"/>
          <p:cNvSpPr/>
          <p:nvPr/>
        </p:nvSpPr>
        <p:spPr>
          <a:xfrm>
            <a:off x="5791200" y="4191000"/>
            <a:ext cx="2362200" cy="457200"/>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THREAT</a:t>
            </a:r>
            <a:endParaRPr lang="en-US" b="1" dirty="0">
              <a:solidFill>
                <a:schemeClr val="tx1"/>
              </a:solidFill>
            </a:endParaRPr>
          </a:p>
        </p:txBody>
      </p:sp>
      <p:sp>
        <p:nvSpPr>
          <p:cNvPr id="8" name="Flowchart: Alternate Process 7"/>
          <p:cNvSpPr/>
          <p:nvPr/>
        </p:nvSpPr>
        <p:spPr>
          <a:xfrm>
            <a:off x="5715000" y="1219200"/>
            <a:ext cx="2362200" cy="457200"/>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WEAKNESS</a:t>
            </a:r>
            <a:endParaRPr lang="en-US" b="1" dirty="0">
              <a:solidFill>
                <a:schemeClr val="tx1"/>
              </a:solidFill>
            </a:endParaRPr>
          </a:p>
        </p:txBody>
      </p:sp>
      <p:cxnSp>
        <p:nvCxnSpPr>
          <p:cNvPr id="10" name="Straight Connector 9"/>
          <p:cNvCxnSpPr/>
          <p:nvPr/>
        </p:nvCxnSpPr>
        <p:spPr>
          <a:xfrm>
            <a:off x="4648200" y="1905000"/>
            <a:ext cx="0" cy="4648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724400" y="4038600"/>
            <a:ext cx="434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81000" y="4038600"/>
            <a:ext cx="434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3810000" y="838200"/>
            <a:ext cx="1600200" cy="990600"/>
            <a:chOff x="3810000" y="152400"/>
            <a:chExt cx="1600200" cy="990600"/>
          </a:xfrm>
          <a:noFill/>
        </p:grpSpPr>
        <p:sp>
          <p:nvSpPr>
            <p:cNvPr id="15" name="Oval 14"/>
            <p:cNvSpPr/>
            <p:nvPr/>
          </p:nvSpPr>
          <p:spPr>
            <a:xfrm>
              <a:off x="3810000" y="152400"/>
              <a:ext cx="1600200" cy="9906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886200" y="468868"/>
              <a:ext cx="1447800" cy="369332"/>
            </a:xfrm>
            <a:prstGeom prst="rect">
              <a:avLst/>
            </a:prstGeom>
            <a:grpFill/>
          </p:spPr>
          <p:txBody>
            <a:bodyPr wrap="square">
              <a:spAutoFit/>
            </a:bodyPr>
            <a:lstStyle/>
            <a:p>
              <a:pPr algn="ctr"/>
              <a:r>
                <a:rPr lang="en-GB" b="1" dirty="0" smtClean="0"/>
                <a:t>MCQ</a:t>
              </a:r>
              <a:endParaRPr lang="en-US" b="1" dirty="0"/>
            </a:p>
          </p:txBody>
        </p:sp>
      </p:grpSp>
      <p:sp>
        <p:nvSpPr>
          <p:cNvPr id="17" name="Content Placeholder 4"/>
          <p:cNvSpPr>
            <a:spLocks noGrp="1"/>
          </p:cNvSpPr>
          <p:nvPr>
            <p:ph idx="1"/>
          </p:nvPr>
        </p:nvSpPr>
        <p:spPr>
          <a:xfrm>
            <a:off x="152400" y="4724400"/>
            <a:ext cx="4572000" cy="1981200"/>
          </a:xfrm>
          <a:noFill/>
        </p:spPr>
        <p:txBody>
          <a:bodyPr>
            <a:noAutofit/>
          </a:bodyPr>
          <a:lstStyle/>
          <a:p>
            <a:pPr marL="115888" indent="-115888">
              <a:spcBef>
                <a:spcPts val="0"/>
              </a:spcBef>
            </a:pPr>
            <a:r>
              <a:rPr lang="en-GB" sz="1600" dirty="0" smtClean="0"/>
              <a:t>The opportunity to choose the right answer and get perfect score</a:t>
            </a:r>
            <a:r>
              <a:rPr lang="en-US" sz="1600" dirty="0" smtClean="0"/>
              <a:t> </a:t>
            </a:r>
            <a:r>
              <a:rPr lang="en-GB" sz="1600" dirty="0" smtClean="0"/>
              <a:t>(n = 67)</a:t>
            </a:r>
          </a:p>
          <a:p>
            <a:pPr marL="115888" indent="-115888">
              <a:spcBef>
                <a:spcPts val="0"/>
              </a:spcBef>
              <a:buNone/>
            </a:pPr>
            <a:endParaRPr lang="en-US" sz="1600" dirty="0" smtClean="0"/>
          </a:p>
          <a:p>
            <a:pPr marL="115888" indent="-115888">
              <a:spcBef>
                <a:spcPts val="0"/>
              </a:spcBef>
            </a:pPr>
            <a:r>
              <a:rPr lang="en-GB" sz="1600" dirty="0" smtClean="0"/>
              <a:t>Good coverage to the topics (n = 10)</a:t>
            </a:r>
          </a:p>
          <a:p>
            <a:pPr marL="115888" indent="-115888">
              <a:spcBef>
                <a:spcPts val="0"/>
              </a:spcBef>
            </a:pPr>
            <a:endParaRPr lang="en-GB" sz="1600" dirty="0" smtClean="0"/>
          </a:p>
          <a:p>
            <a:pPr marL="115888" indent="-115888">
              <a:spcBef>
                <a:spcPts val="0"/>
              </a:spcBef>
            </a:pPr>
            <a:r>
              <a:rPr lang="en-GB" sz="1600" dirty="0" smtClean="0"/>
              <a:t>Afford good time management</a:t>
            </a:r>
            <a:r>
              <a:rPr lang="en-US" sz="1600" dirty="0" smtClean="0"/>
              <a:t> </a:t>
            </a:r>
            <a:r>
              <a:rPr lang="en-GB" sz="1600" dirty="0" smtClean="0"/>
              <a:t>(n = 9)</a:t>
            </a:r>
          </a:p>
          <a:p>
            <a:pPr marL="115888" indent="-115888">
              <a:spcBef>
                <a:spcPts val="0"/>
              </a:spcBef>
            </a:pPr>
            <a:endParaRPr lang="en-US" sz="1600" dirty="0" smtClean="0"/>
          </a:p>
          <a:p>
            <a:pPr>
              <a:spcBef>
                <a:spcPts val="0"/>
              </a:spcBef>
              <a:buNone/>
            </a:pPr>
            <a:endParaRPr lang="en-US" sz="1600" dirty="0" smtClean="0"/>
          </a:p>
        </p:txBody>
      </p:sp>
      <p:sp>
        <p:nvSpPr>
          <p:cNvPr id="18" name="Content Placeholder 4"/>
          <p:cNvSpPr txBox="1">
            <a:spLocks/>
          </p:cNvSpPr>
          <p:nvPr/>
        </p:nvSpPr>
        <p:spPr>
          <a:xfrm>
            <a:off x="152400" y="1905000"/>
            <a:ext cx="4343400" cy="838200"/>
          </a:xfrm>
          <a:prstGeom prst="rect">
            <a:avLst/>
          </a:prstGeom>
          <a:noFill/>
        </p:spPr>
        <p:txBody>
          <a:bodyPr vert="horz" lIns="91440" tIns="45720" rIns="91440" bIns="45720" rtlCol="0">
            <a:noAutofit/>
          </a:bodyPr>
          <a:lstStyle/>
          <a:p>
            <a:pPr marL="115888" indent="-115888">
              <a:buFont typeface="Arial" pitchFamily="34" charset="0"/>
              <a:buChar char="•"/>
            </a:pPr>
            <a:r>
              <a:rPr lang="en-GB" sz="1600" dirty="0" smtClean="0"/>
              <a:t> Easy and convenient form of assessment as there are options (n = 102)</a:t>
            </a:r>
          </a:p>
          <a:p>
            <a:pPr marL="115888" indent="-115888">
              <a:buFont typeface="Arial" pitchFamily="34" charset="0"/>
              <a:buChar char="•"/>
            </a:pPr>
            <a:endParaRPr lang="en-US" sz="1600" dirty="0" smtClean="0"/>
          </a:p>
          <a:p>
            <a:pPr marL="115888" indent="-115888">
              <a:buFont typeface="Arial" pitchFamily="34" charset="0"/>
              <a:buChar char="•"/>
            </a:pPr>
            <a:r>
              <a:rPr lang="en-GB" sz="1600" dirty="0" smtClean="0"/>
              <a:t>Can be challenging and require one to think carefully</a:t>
            </a:r>
            <a:r>
              <a:rPr lang="en-US" sz="1600" dirty="0" smtClean="0"/>
              <a:t> </a:t>
            </a:r>
            <a:r>
              <a:rPr lang="en-GB" sz="1600" dirty="0" smtClean="0"/>
              <a:t>(n = 37)</a:t>
            </a:r>
            <a:endParaRPr lang="en-US" sz="16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9" name="Content Placeholder 4"/>
          <p:cNvSpPr txBox="1">
            <a:spLocks/>
          </p:cNvSpPr>
          <p:nvPr/>
        </p:nvSpPr>
        <p:spPr>
          <a:xfrm>
            <a:off x="4800600" y="1752600"/>
            <a:ext cx="4343400" cy="1600200"/>
          </a:xfrm>
          <a:prstGeom prst="rect">
            <a:avLst/>
          </a:prstGeom>
          <a:noFill/>
        </p:spPr>
        <p:txBody>
          <a:bodyPr vert="horz" lIns="91440" tIns="45720" rIns="91440" bIns="45720" rtlCol="0">
            <a:noAutofit/>
          </a:bodyPr>
          <a:lstStyle/>
          <a:p>
            <a:pPr marL="115888" indent="-115888">
              <a:buFont typeface="Arial" pitchFamily="34" charset="0"/>
              <a:buChar char="•"/>
            </a:pPr>
            <a:r>
              <a:rPr lang="en-GB" sz="1600" dirty="0" smtClean="0"/>
              <a:t>The difficulties for learner to answer it correctly (tricky questions), prompt many to merely guess without thinking </a:t>
            </a:r>
            <a:r>
              <a:rPr lang="en-US" sz="1600" dirty="0" smtClean="0"/>
              <a:t>(</a:t>
            </a:r>
            <a:r>
              <a:rPr lang="en-GB" sz="1600" dirty="0" smtClean="0"/>
              <a:t>n = 79)</a:t>
            </a:r>
          </a:p>
          <a:p>
            <a:pPr marL="115888" indent="-115888"/>
            <a:endParaRPr lang="en-US" sz="1600" dirty="0" smtClean="0"/>
          </a:p>
          <a:p>
            <a:pPr marL="115888" indent="-115888">
              <a:buFont typeface="Arial" pitchFamily="34" charset="0"/>
              <a:buChar char="•"/>
            </a:pPr>
            <a:r>
              <a:rPr lang="en-GB" sz="1600" dirty="0" smtClean="0"/>
              <a:t>Limited time (n = 15)</a:t>
            </a:r>
          </a:p>
          <a:p>
            <a:pPr marL="115888" indent="-115888">
              <a:buFont typeface="Arial" pitchFamily="34" charset="0"/>
              <a:buChar char="•"/>
            </a:pPr>
            <a:endParaRPr lang="en-GB" sz="1600" dirty="0" smtClean="0"/>
          </a:p>
          <a:p>
            <a:pPr marL="115888" indent="-115888">
              <a:buFont typeface="Arial" pitchFamily="34" charset="0"/>
              <a:buChar char="•"/>
            </a:pPr>
            <a:r>
              <a:rPr lang="en-GB" sz="1600" dirty="0" smtClean="0"/>
              <a:t>Single opportunity. A wrong answer gain zero mark with no opportunity to provide rationale </a:t>
            </a:r>
          </a:p>
          <a:p>
            <a:pPr marL="115888" indent="-115888"/>
            <a:r>
              <a:rPr lang="en-GB" sz="1600" dirty="0" smtClean="0"/>
              <a:t>	(n = 13)</a:t>
            </a:r>
          </a:p>
          <a:p>
            <a:pPr marL="115888" indent="-115888">
              <a:buFont typeface="Arial" pitchFamily="34" charset="0"/>
              <a:buChar char="•"/>
            </a:pPr>
            <a:endParaRPr lang="en-US" sz="16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0" name="Content Placeholder 4"/>
          <p:cNvSpPr txBox="1">
            <a:spLocks/>
          </p:cNvSpPr>
          <p:nvPr/>
        </p:nvSpPr>
        <p:spPr>
          <a:xfrm>
            <a:off x="4953000" y="4724400"/>
            <a:ext cx="4038600" cy="1524000"/>
          </a:xfrm>
          <a:prstGeom prst="rect">
            <a:avLst/>
          </a:prstGeom>
          <a:noFill/>
        </p:spPr>
        <p:txBody>
          <a:bodyPr vert="horz" lIns="91440" tIns="45720" rIns="91440" bIns="45720" rtlCol="0">
            <a:noAutofit/>
          </a:bodyPr>
          <a:lstStyle/>
          <a:p>
            <a:pPr marL="115888" indent="-115888">
              <a:buFont typeface="Arial" pitchFamily="34" charset="0"/>
              <a:buChar char="•"/>
            </a:pPr>
            <a:r>
              <a:rPr lang="en-GB" sz="1600" dirty="0" smtClean="0"/>
              <a:t>Largely test memory and this pose a problem for learners (n = 1)</a:t>
            </a:r>
            <a:endParaRPr lang="en-US" sz="1600" dirty="0" smtClean="0"/>
          </a:p>
          <a:p>
            <a:pPr marL="115888" indent="-115888">
              <a:buFont typeface="Arial" pitchFamily="34" charset="0"/>
              <a:buChar char="•"/>
            </a:pPr>
            <a:endParaRPr lang="en-US" sz="1600" dirty="0" smtClean="0"/>
          </a:p>
          <a:p>
            <a:pPr marL="115888" indent="-115888">
              <a:buFont typeface="Arial" pitchFamily="34" charset="0"/>
              <a:buChar char="•"/>
            </a:pPr>
            <a:r>
              <a:rPr lang="en-GB" sz="1600" dirty="0" smtClean="0"/>
              <a:t>Limitation in the evaluation of individual critical analysis and creativity (n = 1)</a:t>
            </a:r>
          </a:p>
          <a:p>
            <a:pPr marL="115888" indent="-115888"/>
            <a:endParaRPr lang="en-US" sz="1600" dirty="0" smtClean="0"/>
          </a:p>
          <a:p>
            <a:pPr marL="115888" indent="-115888">
              <a:buFont typeface="Arial" pitchFamily="34" charset="0"/>
              <a:buChar char="•"/>
            </a:pPr>
            <a:r>
              <a:rPr lang="en-GB" sz="1600" dirty="0" smtClean="0"/>
              <a:t>Problem with the System (n = 1)</a:t>
            </a:r>
            <a:endParaRPr lang="en-US" sz="16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1" name="Flowchart: Alternate Process 20"/>
          <p:cNvSpPr/>
          <p:nvPr/>
        </p:nvSpPr>
        <p:spPr>
          <a:xfrm>
            <a:off x="6629400" y="6629400"/>
            <a:ext cx="2514600" cy="228600"/>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***Note: Top 3 findings </a:t>
            </a:r>
            <a:endParaRPr lang="en-US" sz="1200" b="1" dirty="0">
              <a:solidFill>
                <a:schemeClr val="tx1"/>
              </a:solidFill>
            </a:endParaRPr>
          </a:p>
        </p:txBody>
      </p:sp>
      <p:sp>
        <p:nvSpPr>
          <p:cNvPr id="23" name="Rectangle 22"/>
          <p:cNvSpPr/>
          <p:nvPr/>
        </p:nvSpPr>
        <p:spPr>
          <a:xfrm>
            <a:off x="2057400" y="152400"/>
            <a:ext cx="5562600" cy="523220"/>
          </a:xfrm>
          <a:prstGeom prst="rect">
            <a:avLst/>
          </a:prstGeom>
        </p:spPr>
        <p:txBody>
          <a:bodyPr wrap="square">
            <a:spAutoFit/>
          </a:bodyPr>
          <a:lstStyle/>
          <a:p>
            <a:pPr algn="ctr"/>
            <a:r>
              <a:rPr lang="en-GB" sz="2800" b="1" u="sng" dirty="0" smtClean="0"/>
              <a:t>Findings 2: Example SWOT Analysis</a:t>
            </a:r>
            <a:endParaRPr lang="en-US" sz="2800" b="1" u="sng"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4648200" y="1752600"/>
            <a:ext cx="0" cy="4800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800600" y="4038600"/>
            <a:ext cx="434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3810000" y="533400"/>
            <a:ext cx="1600200" cy="990600"/>
            <a:chOff x="3810000" y="685800"/>
            <a:chExt cx="1600200" cy="990600"/>
          </a:xfrm>
        </p:grpSpPr>
        <p:sp>
          <p:nvSpPr>
            <p:cNvPr id="15" name="Oval 14"/>
            <p:cNvSpPr/>
            <p:nvPr/>
          </p:nvSpPr>
          <p:spPr>
            <a:xfrm>
              <a:off x="3810000" y="685800"/>
              <a:ext cx="1600200" cy="990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886200" y="1002268"/>
              <a:ext cx="1447800" cy="369332"/>
            </a:xfrm>
            <a:prstGeom prst="rect">
              <a:avLst/>
            </a:prstGeom>
            <a:noFill/>
          </p:spPr>
          <p:txBody>
            <a:bodyPr wrap="square">
              <a:spAutoFit/>
            </a:bodyPr>
            <a:lstStyle/>
            <a:p>
              <a:pPr algn="ctr"/>
              <a:r>
                <a:rPr lang="en-GB" b="1" dirty="0" smtClean="0"/>
                <a:t>SEQ</a:t>
              </a:r>
              <a:endParaRPr lang="en-US" b="1" dirty="0"/>
            </a:p>
          </p:txBody>
        </p:sp>
      </p:grpSp>
      <p:sp>
        <p:nvSpPr>
          <p:cNvPr id="17" name="Content Placeholder 4"/>
          <p:cNvSpPr>
            <a:spLocks noGrp="1"/>
          </p:cNvSpPr>
          <p:nvPr>
            <p:ph idx="1"/>
          </p:nvPr>
        </p:nvSpPr>
        <p:spPr>
          <a:xfrm>
            <a:off x="152400" y="4800600"/>
            <a:ext cx="4572000" cy="1600200"/>
          </a:xfrm>
          <a:noFill/>
        </p:spPr>
        <p:txBody>
          <a:bodyPr>
            <a:noAutofit/>
          </a:bodyPr>
          <a:lstStyle/>
          <a:p>
            <a:pPr marL="115888" indent="-115888">
              <a:spcBef>
                <a:spcPts val="0"/>
              </a:spcBef>
            </a:pPr>
            <a:r>
              <a:rPr lang="en-GB" sz="1600" dirty="0" smtClean="0"/>
              <a:t>Able to get marks and pass easily (n = 32)</a:t>
            </a:r>
          </a:p>
          <a:p>
            <a:pPr marL="115888" indent="-115888">
              <a:spcBef>
                <a:spcPts val="0"/>
              </a:spcBef>
            </a:pPr>
            <a:endParaRPr lang="en-US" sz="1600" dirty="0" smtClean="0"/>
          </a:p>
          <a:p>
            <a:pPr marL="115888" indent="-115888">
              <a:spcBef>
                <a:spcPts val="0"/>
              </a:spcBef>
            </a:pPr>
            <a:r>
              <a:rPr lang="en-GB" sz="1600" dirty="0" smtClean="0"/>
              <a:t>Give learners the opportunity to express themselves (n = 27)</a:t>
            </a:r>
          </a:p>
          <a:p>
            <a:pPr marL="115888" indent="-115888">
              <a:spcBef>
                <a:spcPts val="0"/>
              </a:spcBef>
            </a:pPr>
            <a:endParaRPr lang="en-GB" sz="1600" dirty="0" smtClean="0"/>
          </a:p>
          <a:p>
            <a:pPr marL="115888" indent="-115888">
              <a:spcBef>
                <a:spcPts val="0"/>
              </a:spcBef>
            </a:pPr>
            <a:r>
              <a:rPr lang="en-GB" sz="1600" dirty="0" smtClean="0"/>
              <a:t>Learners are able to elaborate on their answers</a:t>
            </a:r>
            <a:r>
              <a:rPr lang="en-US" sz="1600" dirty="0" smtClean="0"/>
              <a:t> </a:t>
            </a:r>
          </a:p>
          <a:p>
            <a:pPr marL="115888" indent="-115888">
              <a:spcBef>
                <a:spcPts val="0"/>
              </a:spcBef>
              <a:buNone/>
            </a:pPr>
            <a:r>
              <a:rPr lang="en-US" sz="1600" dirty="0" smtClean="0"/>
              <a:t>	</a:t>
            </a:r>
            <a:r>
              <a:rPr lang="en-GB" sz="1600" dirty="0" smtClean="0"/>
              <a:t>(n = 7)</a:t>
            </a:r>
            <a:endParaRPr lang="en-US" sz="1600" dirty="0" smtClean="0"/>
          </a:p>
          <a:p>
            <a:pPr>
              <a:spcBef>
                <a:spcPts val="0"/>
              </a:spcBef>
            </a:pPr>
            <a:endParaRPr lang="en-US" sz="1600" dirty="0" smtClean="0"/>
          </a:p>
          <a:p>
            <a:pPr>
              <a:spcBef>
                <a:spcPts val="0"/>
              </a:spcBef>
              <a:buNone/>
            </a:pPr>
            <a:endParaRPr lang="en-US" sz="1600" dirty="0" smtClean="0"/>
          </a:p>
        </p:txBody>
      </p:sp>
      <p:sp>
        <p:nvSpPr>
          <p:cNvPr id="5" name="Flowchart: Alternate Process 4"/>
          <p:cNvSpPr/>
          <p:nvPr/>
        </p:nvSpPr>
        <p:spPr>
          <a:xfrm>
            <a:off x="762000" y="1295400"/>
            <a:ext cx="2362200" cy="457200"/>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STRENGHT</a:t>
            </a:r>
            <a:endParaRPr lang="en-US" b="1" dirty="0">
              <a:solidFill>
                <a:schemeClr val="tx1"/>
              </a:solidFill>
            </a:endParaRPr>
          </a:p>
        </p:txBody>
      </p:sp>
      <p:sp>
        <p:nvSpPr>
          <p:cNvPr id="6" name="Flowchart: Alternate Process 5"/>
          <p:cNvSpPr/>
          <p:nvPr/>
        </p:nvSpPr>
        <p:spPr>
          <a:xfrm>
            <a:off x="762000" y="4191000"/>
            <a:ext cx="2362200" cy="457200"/>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OPPORTUNITY</a:t>
            </a:r>
            <a:endParaRPr lang="en-US" b="1" dirty="0">
              <a:solidFill>
                <a:schemeClr val="tx1"/>
              </a:solidFill>
            </a:endParaRPr>
          </a:p>
        </p:txBody>
      </p:sp>
      <p:sp>
        <p:nvSpPr>
          <p:cNvPr id="7" name="Flowchart: Alternate Process 6"/>
          <p:cNvSpPr/>
          <p:nvPr/>
        </p:nvSpPr>
        <p:spPr>
          <a:xfrm>
            <a:off x="5867400" y="4191000"/>
            <a:ext cx="2362200" cy="457200"/>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THREAT</a:t>
            </a:r>
            <a:endParaRPr lang="en-US" b="1" dirty="0">
              <a:solidFill>
                <a:schemeClr val="tx1"/>
              </a:solidFill>
            </a:endParaRPr>
          </a:p>
        </p:txBody>
      </p:sp>
      <p:sp>
        <p:nvSpPr>
          <p:cNvPr id="8" name="Flowchart: Alternate Process 7"/>
          <p:cNvSpPr/>
          <p:nvPr/>
        </p:nvSpPr>
        <p:spPr>
          <a:xfrm>
            <a:off x="5791200" y="1295400"/>
            <a:ext cx="2362200" cy="457200"/>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WEAKNESS</a:t>
            </a:r>
            <a:endParaRPr lang="en-US" b="1" dirty="0">
              <a:solidFill>
                <a:schemeClr val="tx1"/>
              </a:solidFill>
            </a:endParaRPr>
          </a:p>
        </p:txBody>
      </p:sp>
      <p:cxnSp>
        <p:nvCxnSpPr>
          <p:cNvPr id="12" name="Straight Connector 11"/>
          <p:cNvCxnSpPr/>
          <p:nvPr/>
        </p:nvCxnSpPr>
        <p:spPr>
          <a:xfrm flipH="1">
            <a:off x="457200" y="4038600"/>
            <a:ext cx="434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ontent Placeholder 4"/>
          <p:cNvSpPr txBox="1">
            <a:spLocks/>
          </p:cNvSpPr>
          <p:nvPr/>
        </p:nvSpPr>
        <p:spPr>
          <a:xfrm>
            <a:off x="228600" y="1905000"/>
            <a:ext cx="4343400" cy="838200"/>
          </a:xfrm>
          <a:prstGeom prst="rect">
            <a:avLst/>
          </a:prstGeom>
          <a:noFill/>
        </p:spPr>
        <p:txBody>
          <a:bodyPr vert="horz" lIns="91440" tIns="45720" rIns="91440" bIns="45720" rtlCol="0">
            <a:noAutofit/>
          </a:bodyPr>
          <a:lstStyle/>
          <a:p>
            <a:pPr marL="115888" indent="-115888">
              <a:buFont typeface="Arial" pitchFamily="34" charset="0"/>
              <a:buChar char="•"/>
            </a:pPr>
            <a:r>
              <a:rPr lang="en-GB" sz="1600" dirty="0" smtClean="0"/>
              <a:t> </a:t>
            </a:r>
            <a:r>
              <a:rPr lang="en-US" sz="1600" dirty="0" smtClean="0"/>
              <a:t>Helps learners understand the subject better and prepare them for the exams (n = 39)</a:t>
            </a:r>
          </a:p>
          <a:p>
            <a:pPr marL="115888" indent="-115888">
              <a:buFont typeface="Arial" pitchFamily="34" charset="0"/>
              <a:buChar char="•"/>
            </a:pPr>
            <a:endParaRPr lang="en-US" sz="1600" dirty="0" smtClean="0"/>
          </a:p>
          <a:p>
            <a:pPr marL="115888" indent="-115888">
              <a:buFont typeface="Arial" pitchFamily="34" charset="0"/>
              <a:buChar char="•"/>
            </a:pPr>
            <a:r>
              <a:rPr lang="en-US" sz="1600" dirty="0" smtClean="0"/>
              <a:t>Learners are able to express their opinions freely  </a:t>
            </a:r>
          </a:p>
          <a:p>
            <a:pPr marL="115888" indent="-115888"/>
            <a:r>
              <a:rPr lang="en-US" sz="1600" dirty="0" smtClean="0"/>
              <a:t>	(n = 35)</a:t>
            </a:r>
          </a:p>
          <a:p>
            <a:pPr marL="115888" indent="-115888">
              <a:buFont typeface="Arial" pitchFamily="34" charset="0"/>
              <a:buChar char="•"/>
            </a:pPr>
            <a:endParaRPr lang="en-US" sz="1600" dirty="0" smtClean="0"/>
          </a:p>
          <a:p>
            <a:pPr marL="115888" indent="-115888">
              <a:buFont typeface="Arial" pitchFamily="34" charset="0"/>
              <a:buChar char="•"/>
            </a:pPr>
            <a:r>
              <a:rPr lang="en-US" sz="1600" dirty="0" smtClean="0"/>
              <a:t>Questions are straightforward and easy to answer (n = 33)</a:t>
            </a:r>
          </a:p>
          <a:p>
            <a:pPr marL="115888" indent="-115888"/>
            <a:endParaRPr lang="en-US" sz="1600" dirty="0" smtClean="0"/>
          </a:p>
          <a:p>
            <a:pPr marL="342900" marR="0" lvl="0" indent="-342900" algn="l" defTabSz="914400" rtl="0" eaLnBrk="1" fontAlgn="auto" latinLnBrk="0" hangingPunct="1">
              <a:lnSpc>
                <a:spcPct val="100000"/>
              </a:lnSpc>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9" name="Content Placeholder 4"/>
          <p:cNvSpPr txBox="1">
            <a:spLocks/>
          </p:cNvSpPr>
          <p:nvPr/>
        </p:nvSpPr>
        <p:spPr>
          <a:xfrm>
            <a:off x="4953000" y="1905000"/>
            <a:ext cx="4191000" cy="1600200"/>
          </a:xfrm>
          <a:prstGeom prst="rect">
            <a:avLst/>
          </a:prstGeom>
          <a:noFill/>
        </p:spPr>
        <p:txBody>
          <a:bodyPr vert="horz" lIns="91440" tIns="45720" rIns="91440" bIns="45720" rtlCol="0">
            <a:noAutofit/>
          </a:bodyPr>
          <a:lstStyle/>
          <a:p>
            <a:pPr marL="115888" indent="-115888">
              <a:buFont typeface="Arial" pitchFamily="34" charset="0"/>
              <a:buChar char="•"/>
            </a:pPr>
            <a:r>
              <a:rPr lang="en-US" sz="1600" dirty="0" smtClean="0"/>
              <a:t>Learners will too focused on memorizing and will not generate any ideas on their own </a:t>
            </a:r>
          </a:p>
          <a:p>
            <a:pPr marL="115888" indent="-115888"/>
            <a:r>
              <a:rPr lang="en-US" sz="1600" dirty="0" smtClean="0"/>
              <a:t>	(n = 24)</a:t>
            </a:r>
          </a:p>
          <a:p>
            <a:pPr marL="115888" indent="-115888">
              <a:buFont typeface="Arial" pitchFamily="34" charset="0"/>
              <a:buChar char="•"/>
            </a:pPr>
            <a:endParaRPr lang="en-US" sz="1600" dirty="0" smtClean="0"/>
          </a:p>
          <a:p>
            <a:pPr marL="115888" indent="-115888">
              <a:buFont typeface="Arial" pitchFamily="34" charset="0"/>
              <a:buChar char="•"/>
            </a:pPr>
            <a:r>
              <a:rPr lang="en-US" sz="1600" dirty="0" smtClean="0"/>
              <a:t>Insufficient time (n = 23)</a:t>
            </a:r>
          </a:p>
          <a:p>
            <a:pPr marL="115888" indent="-115888">
              <a:buFont typeface="Arial" pitchFamily="34" charset="0"/>
              <a:buChar char="•"/>
            </a:pPr>
            <a:endParaRPr lang="en-US" sz="1600" dirty="0" smtClean="0"/>
          </a:p>
          <a:p>
            <a:pPr marL="115888" indent="-115888">
              <a:buFont typeface="Arial" pitchFamily="34" charset="0"/>
              <a:buChar char="•"/>
            </a:pPr>
            <a:r>
              <a:rPr lang="en-US" sz="1600" dirty="0" smtClean="0"/>
              <a:t>Hard on learners who are weak in the English Language (n = 16)</a:t>
            </a:r>
          </a:p>
          <a:p>
            <a:pPr marL="342900" marR="0" lvl="0" indent="-342900" algn="l" defTabSz="914400" rtl="0" eaLnBrk="1" fontAlgn="auto" latinLnBrk="0" hangingPunct="1">
              <a:lnSpc>
                <a:spcPct val="100000"/>
              </a:lnSpc>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0" name="Content Placeholder 4"/>
          <p:cNvSpPr txBox="1">
            <a:spLocks/>
          </p:cNvSpPr>
          <p:nvPr/>
        </p:nvSpPr>
        <p:spPr>
          <a:xfrm>
            <a:off x="4953000" y="4800600"/>
            <a:ext cx="3962400" cy="1524000"/>
          </a:xfrm>
          <a:prstGeom prst="rect">
            <a:avLst/>
          </a:prstGeom>
          <a:noFill/>
        </p:spPr>
        <p:txBody>
          <a:bodyPr vert="horz" lIns="91440" tIns="45720" rIns="91440" bIns="45720" rtlCol="0">
            <a:noAutofit/>
          </a:bodyPr>
          <a:lstStyle/>
          <a:p>
            <a:pPr marL="115888" indent="-115888">
              <a:buFont typeface="Arial" pitchFamily="34" charset="0"/>
              <a:buChar char="•"/>
            </a:pPr>
            <a:r>
              <a:rPr lang="en-US" sz="1600" dirty="0" smtClean="0"/>
              <a:t>Learners get easily confused and stray from the question (n = 5)</a:t>
            </a:r>
          </a:p>
          <a:p>
            <a:pPr marL="115888" indent="-115888">
              <a:buFont typeface="Arial" pitchFamily="34" charset="0"/>
              <a:buChar char="•"/>
            </a:pPr>
            <a:endParaRPr lang="en-US" sz="1600" dirty="0" smtClean="0"/>
          </a:p>
          <a:p>
            <a:pPr marL="115888" indent="-115888">
              <a:buFont typeface="Arial" pitchFamily="34" charset="0"/>
              <a:buChar char="•"/>
            </a:pPr>
            <a:r>
              <a:rPr lang="en-US" sz="1600" dirty="0" smtClean="0"/>
              <a:t>Insufficient time for learners (n = 3)</a:t>
            </a:r>
          </a:p>
          <a:p>
            <a:pPr marL="115888" indent="-115888">
              <a:buFont typeface="Arial" pitchFamily="34" charset="0"/>
              <a:buChar char="•"/>
            </a:pPr>
            <a:endParaRPr lang="en-US" sz="1600" dirty="0" smtClean="0"/>
          </a:p>
          <a:p>
            <a:pPr marL="115888" indent="-115888">
              <a:buFont typeface="Arial" pitchFamily="34" charset="0"/>
              <a:buChar char="•"/>
            </a:pPr>
            <a:r>
              <a:rPr lang="en-US" sz="1600" dirty="0" smtClean="0"/>
              <a:t>Answer must follow the module (n = 2)</a:t>
            </a:r>
          </a:p>
          <a:p>
            <a:pPr marL="342900" marR="0" lvl="0" indent="-342900" algn="l" defTabSz="914400" rtl="0" eaLnBrk="1" fontAlgn="auto" latinLnBrk="0" hangingPunct="1">
              <a:lnSpc>
                <a:spcPct val="100000"/>
              </a:lnSpc>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Alternate Process 4"/>
          <p:cNvSpPr/>
          <p:nvPr/>
        </p:nvSpPr>
        <p:spPr>
          <a:xfrm>
            <a:off x="762000" y="1219200"/>
            <a:ext cx="2362200" cy="457200"/>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STRENGHT</a:t>
            </a:r>
            <a:endParaRPr lang="en-US" b="1" dirty="0">
              <a:solidFill>
                <a:schemeClr val="tx1"/>
              </a:solidFill>
            </a:endParaRPr>
          </a:p>
        </p:txBody>
      </p:sp>
      <p:sp>
        <p:nvSpPr>
          <p:cNvPr id="6" name="Flowchart: Alternate Process 5"/>
          <p:cNvSpPr/>
          <p:nvPr/>
        </p:nvSpPr>
        <p:spPr>
          <a:xfrm>
            <a:off x="762000" y="4191000"/>
            <a:ext cx="2362200" cy="457200"/>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OPPORTUNITY</a:t>
            </a:r>
            <a:endParaRPr lang="en-US" b="1" dirty="0">
              <a:solidFill>
                <a:schemeClr val="tx1"/>
              </a:solidFill>
            </a:endParaRPr>
          </a:p>
        </p:txBody>
      </p:sp>
      <p:sp>
        <p:nvSpPr>
          <p:cNvPr id="7" name="Flowchart: Alternate Process 6"/>
          <p:cNvSpPr/>
          <p:nvPr/>
        </p:nvSpPr>
        <p:spPr>
          <a:xfrm>
            <a:off x="5791200" y="4191000"/>
            <a:ext cx="2362200" cy="457200"/>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THREAT</a:t>
            </a:r>
            <a:endParaRPr lang="en-US" b="1" dirty="0">
              <a:solidFill>
                <a:schemeClr val="tx1"/>
              </a:solidFill>
            </a:endParaRPr>
          </a:p>
        </p:txBody>
      </p:sp>
      <p:sp>
        <p:nvSpPr>
          <p:cNvPr id="8" name="Flowchart: Alternate Process 7"/>
          <p:cNvSpPr/>
          <p:nvPr/>
        </p:nvSpPr>
        <p:spPr>
          <a:xfrm>
            <a:off x="5791200" y="1143000"/>
            <a:ext cx="2362200" cy="457200"/>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WEAKNESS</a:t>
            </a:r>
            <a:endParaRPr lang="en-US" b="1" dirty="0">
              <a:solidFill>
                <a:schemeClr val="tx1"/>
              </a:solidFill>
            </a:endParaRPr>
          </a:p>
        </p:txBody>
      </p:sp>
      <p:cxnSp>
        <p:nvCxnSpPr>
          <p:cNvPr id="10" name="Straight Connector 9"/>
          <p:cNvCxnSpPr/>
          <p:nvPr/>
        </p:nvCxnSpPr>
        <p:spPr>
          <a:xfrm>
            <a:off x="4648200" y="1600200"/>
            <a:ext cx="0" cy="4953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648200" y="3962400"/>
            <a:ext cx="434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04800" y="3962400"/>
            <a:ext cx="434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15"/>
          <p:cNvGrpSpPr/>
          <p:nvPr/>
        </p:nvGrpSpPr>
        <p:grpSpPr>
          <a:xfrm>
            <a:off x="3810000" y="457200"/>
            <a:ext cx="1600200" cy="990600"/>
            <a:chOff x="3810000" y="152400"/>
            <a:chExt cx="1600200" cy="990600"/>
          </a:xfrm>
          <a:noFill/>
        </p:grpSpPr>
        <p:sp>
          <p:nvSpPr>
            <p:cNvPr id="15" name="Oval 14"/>
            <p:cNvSpPr/>
            <p:nvPr/>
          </p:nvSpPr>
          <p:spPr>
            <a:xfrm>
              <a:off x="3810000" y="152400"/>
              <a:ext cx="1600200" cy="9906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886200" y="468868"/>
              <a:ext cx="1447800" cy="369332"/>
            </a:xfrm>
            <a:prstGeom prst="rect">
              <a:avLst/>
            </a:prstGeom>
            <a:grpFill/>
          </p:spPr>
          <p:txBody>
            <a:bodyPr wrap="square">
              <a:spAutoFit/>
            </a:bodyPr>
            <a:lstStyle/>
            <a:p>
              <a:pPr algn="ctr"/>
              <a:r>
                <a:rPr lang="en-GB" b="1" dirty="0" smtClean="0"/>
                <a:t>ESSAY</a:t>
              </a:r>
              <a:endParaRPr lang="en-US" b="1" dirty="0"/>
            </a:p>
          </p:txBody>
        </p:sp>
      </p:grpSp>
      <p:sp>
        <p:nvSpPr>
          <p:cNvPr id="17" name="Content Placeholder 4"/>
          <p:cNvSpPr>
            <a:spLocks noGrp="1"/>
          </p:cNvSpPr>
          <p:nvPr>
            <p:ph idx="1"/>
          </p:nvPr>
        </p:nvSpPr>
        <p:spPr>
          <a:xfrm>
            <a:off x="152400" y="4876800"/>
            <a:ext cx="4572000" cy="1981200"/>
          </a:xfrm>
          <a:noFill/>
        </p:spPr>
        <p:txBody>
          <a:bodyPr>
            <a:noAutofit/>
          </a:bodyPr>
          <a:lstStyle/>
          <a:p>
            <a:pPr marL="115888" indent="-115888">
              <a:spcBef>
                <a:spcPts val="0"/>
              </a:spcBef>
            </a:pPr>
            <a:r>
              <a:rPr lang="en-US" sz="1600" dirty="0" smtClean="0"/>
              <a:t>Able to get higher marks (n = 23)</a:t>
            </a:r>
          </a:p>
          <a:p>
            <a:pPr marL="115888" indent="-115888">
              <a:spcBef>
                <a:spcPts val="0"/>
              </a:spcBef>
            </a:pPr>
            <a:endParaRPr lang="en-US" sz="1600" dirty="0" smtClean="0"/>
          </a:p>
          <a:p>
            <a:pPr marL="115888" indent="-115888">
              <a:spcBef>
                <a:spcPts val="0"/>
              </a:spcBef>
            </a:pPr>
            <a:r>
              <a:rPr lang="en-US" sz="1600" dirty="0" smtClean="0"/>
              <a:t>Gives learners points/keywords to elaborate on </a:t>
            </a:r>
          </a:p>
          <a:p>
            <a:pPr marL="115888" indent="-115888">
              <a:spcBef>
                <a:spcPts val="0"/>
              </a:spcBef>
              <a:buNone/>
            </a:pPr>
            <a:r>
              <a:rPr lang="en-US" sz="1600" dirty="0" smtClean="0"/>
              <a:t>	(n = 16)</a:t>
            </a:r>
          </a:p>
          <a:p>
            <a:pPr marL="115888" indent="-115888">
              <a:spcBef>
                <a:spcPts val="0"/>
              </a:spcBef>
            </a:pPr>
            <a:endParaRPr lang="en-US" sz="1600" dirty="0" smtClean="0"/>
          </a:p>
          <a:p>
            <a:pPr marL="115888" indent="-115888">
              <a:spcBef>
                <a:spcPts val="0"/>
              </a:spcBef>
            </a:pPr>
            <a:r>
              <a:rPr lang="en-US" sz="1600" dirty="0" smtClean="0"/>
              <a:t>Practice for improving grammar (n = 15)</a:t>
            </a:r>
          </a:p>
          <a:p>
            <a:pPr>
              <a:spcBef>
                <a:spcPts val="0"/>
              </a:spcBef>
            </a:pPr>
            <a:endParaRPr lang="en-US" sz="1600" dirty="0" smtClean="0"/>
          </a:p>
          <a:p>
            <a:pPr>
              <a:spcBef>
                <a:spcPts val="0"/>
              </a:spcBef>
              <a:buNone/>
            </a:pPr>
            <a:endParaRPr lang="en-US" sz="1600" dirty="0" smtClean="0"/>
          </a:p>
        </p:txBody>
      </p:sp>
      <p:sp>
        <p:nvSpPr>
          <p:cNvPr id="18" name="Content Placeholder 4"/>
          <p:cNvSpPr txBox="1">
            <a:spLocks/>
          </p:cNvSpPr>
          <p:nvPr/>
        </p:nvSpPr>
        <p:spPr>
          <a:xfrm>
            <a:off x="228600" y="1828800"/>
            <a:ext cx="4343400" cy="838200"/>
          </a:xfrm>
          <a:prstGeom prst="rect">
            <a:avLst/>
          </a:prstGeom>
          <a:noFill/>
        </p:spPr>
        <p:txBody>
          <a:bodyPr vert="horz" lIns="91440" tIns="45720" rIns="91440" bIns="45720" rtlCol="0">
            <a:noAutofit/>
          </a:bodyPr>
          <a:lstStyle/>
          <a:p>
            <a:pPr marL="115888" indent="-115888">
              <a:buFont typeface="Arial" pitchFamily="34" charset="0"/>
              <a:buChar char="•"/>
            </a:pPr>
            <a:r>
              <a:rPr lang="en-US" sz="1600" dirty="0" smtClean="0"/>
              <a:t>Able to generate ideas from own knowledge and experience (n = 34)</a:t>
            </a:r>
          </a:p>
          <a:p>
            <a:pPr marL="115888" indent="-115888">
              <a:buFont typeface="Arial" pitchFamily="34" charset="0"/>
              <a:buChar char="•"/>
            </a:pPr>
            <a:endParaRPr lang="en-US" sz="1600" dirty="0" smtClean="0"/>
          </a:p>
          <a:p>
            <a:pPr marL="115888" indent="-115888">
              <a:buFont typeface="Arial" pitchFamily="34" charset="0"/>
              <a:buChar char="•"/>
            </a:pPr>
            <a:r>
              <a:rPr lang="en-US" sz="1600" dirty="0" smtClean="0"/>
              <a:t>Help learners understand a subject better </a:t>
            </a:r>
          </a:p>
          <a:p>
            <a:pPr marL="115888" indent="-115888"/>
            <a:r>
              <a:rPr lang="en-US" sz="1600" dirty="0" smtClean="0"/>
              <a:t>	(n = 24)</a:t>
            </a:r>
          </a:p>
          <a:p>
            <a:pPr marL="115888" indent="-115888">
              <a:buFont typeface="Arial" pitchFamily="34" charset="0"/>
              <a:buChar char="•"/>
            </a:pPr>
            <a:endParaRPr lang="en-US" sz="1600" dirty="0" smtClean="0"/>
          </a:p>
          <a:p>
            <a:pPr marL="115888" indent="-115888">
              <a:buFont typeface="Arial" pitchFamily="34" charset="0"/>
              <a:buChar char="•"/>
            </a:pPr>
            <a:r>
              <a:rPr lang="en-US" sz="1600" dirty="0" smtClean="0"/>
              <a:t>Train learners on writing essays and familiarizing themselves with the format  (n = 21)</a:t>
            </a:r>
          </a:p>
          <a:p>
            <a:pPr marL="115888" indent="-115888"/>
            <a:endParaRPr lang="en-US" sz="16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9" name="Content Placeholder 4"/>
          <p:cNvSpPr txBox="1">
            <a:spLocks/>
          </p:cNvSpPr>
          <p:nvPr/>
        </p:nvSpPr>
        <p:spPr>
          <a:xfrm>
            <a:off x="4953000" y="1828800"/>
            <a:ext cx="4191000" cy="1600200"/>
          </a:xfrm>
          <a:prstGeom prst="rect">
            <a:avLst/>
          </a:prstGeom>
          <a:noFill/>
        </p:spPr>
        <p:txBody>
          <a:bodyPr vert="horz" lIns="91440" tIns="45720" rIns="91440" bIns="45720" rtlCol="0">
            <a:noAutofit/>
          </a:bodyPr>
          <a:lstStyle/>
          <a:p>
            <a:pPr marL="115888" indent="-115888">
              <a:buFont typeface="Arial" pitchFamily="34" charset="0"/>
              <a:buChar char="•"/>
            </a:pPr>
            <a:r>
              <a:rPr lang="en-US" sz="1600" dirty="0" smtClean="0"/>
              <a:t>Too many words required (n = 25)</a:t>
            </a:r>
          </a:p>
          <a:p>
            <a:pPr marL="115888" indent="-115888">
              <a:buFont typeface="Arial" pitchFamily="34" charset="0"/>
              <a:buChar char="•"/>
            </a:pPr>
            <a:endParaRPr lang="en-US" sz="1600" dirty="0" smtClean="0"/>
          </a:p>
          <a:p>
            <a:pPr marL="115888" indent="-115888">
              <a:buFont typeface="Arial" pitchFamily="34" charset="0"/>
              <a:buChar char="•"/>
            </a:pPr>
            <a:r>
              <a:rPr lang="en-US" sz="1600" dirty="0" smtClean="0"/>
              <a:t>Learners tend to stray from the topic given </a:t>
            </a:r>
          </a:p>
          <a:p>
            <a:pPr marL="115888" indent="-115888"/>
            <a:r>
              <a:rPr lang="en-US" sz="1600" dirty="0" smtClean="0"/>
              <a:t>	(n = 7)</a:t>
            </a:r>
          </a:p>
          <a:p>
            <a:pPr marL="115888" indent="-115888">
              <a:buFont typeface="Arial" pitchFamily="34" charset="0"/>
              <a:buChar char="•"/>
            </a:pPr>
            <a:endParaRPr lang="en-US" sz="1600" dirty="0" smtClean="0"/>
          </a:p>
          <a:p>
            <a:pPr marL="115888" indent="-115888">
              <a:buFont typeface="Arial" pitchFamily="34" charset="0"/>
              <a:buChar char="•"/>
            </a:pPr>
            <a:r>
              <a:rPr lang="en-US" sz="1600" dirty="0" smtClean="0"/>
              <a:t>Lack of proofreading (n = 7)</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0" name="Content Placeholder 4"/>
          <p:cNvSpPr txBox="1">
            <a:spLocks/>
          </p:cNvSpPr>
          <p:nvPr/>
        </p:nvSpPr>
        <p:spPr>
          <a:xfrm>
            <a:off x="4953000" y="4876800"/>
            <a:ext cx="3962400" cy="1524000"/>
          </a:xfrm>
          <a:prstGeom prst="rect">
            <a:avLst/>
          </a:prstGeom>
          <a:noFill/>
        </p:spPr>
        <p:txBody>
          <a:bodyPr vert="horz" lIns="91440" tIns="45720" rIns="91440" bIns="45720" rtlCol="0">
            <a:noAutofit/>
          </a:bodyPr>
          <a:lstStyle/>
          <a:p>
            <a:pPr marL="115888" indent="-115888">
              <a:buFont typeface="Arial" pitchFamily="34" charset="0"/>
              <a:buChar char="•"/>
            </a:pPr>
            <a:r>
              <a:rPr lang="en-US" sz="1600" dirty="0" smtClean="0"/>
              <a:t>Learners tend to stray from the topic given (n = 7)</a:t>
            </a:r>
          </a:p>
          <a:p>
            <a:pPr marL="115888" indent="-115888">
              <a:buFont typeface="Arial" pitchFamily="34" charset="0"/>
              <a:buChar char="•"/>
            </a:pPr>
            <a:endParaRPr lang="en-US" sz="1600" dirty="0" smtClean="0"/>
          </a:p>
          <a:p>
            <a:pPr marL="115888" indent="-115888">
              <a:buFont typeface="Arial" pitchFamily="34" charset="0"/>
              <a:buChar char="•"/>
            </a:pPr>
            <a:r>
              <a:rPr lang="en-US" sz="1600" dirty="0" smtClean="0"/>
              <a:t>Waste of time (n = 6)</a:t>
            </a:r>
          </a:p>
          <a:p>
            <a:pPr marL="342900" lvl="0" indent="-342900">
              <a:defRPr/>
            </a:pPr>
            <a:endParaRPr lang="en-US" sz="1600" dirty="0" smtClean="0"/>
          </a:p>
          <a:p>
            <a:pPr marL="115888" indent="-115888">
              <a:buFont typeface="Arial" pitchFamily="34" charset="0"/>
              <a:buChar char="•"/>
            </a:pPr>
            <a:r>
              <a:rPr lang="en-US" sz="1600" dirty="0" smtClean="0"/>
              <a:t>Lack of proofreading  (n = 2)</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1002</TotalTime>
  <Words>1158</Words>
  <Application>Microsoft Macintosh PowerPoint</Application>
  <PresentationFormat>On-screen Show (4:3)</PresentationFormat>
  <Paragraphs>165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Assessment Practices For Open And Distance Learning: Format And Challenges </vt:lpstr>
      <vt:lpstr>PowerPoint Presentation</vt:lpstr>
      <vt:lpstr>Introduction</vt:lpstr>
      <vt:lpstr>Literature Review</vt:lpstr>
      <vt:lpstr>Research Methodology</vt:lpstr>
      <vt:lpstr>PowerPoint Presentation</vt:lpstr>
      <vt:lpstr>PowerPoint Presentation</vt:lpstr>
      <vt:lpstr>PowerPoint Presentation</vt:lpstr>
      <vt:lpstr>PowerPoint Presentation</vt:lpstr>
      <vt:lpstr>PowerPoint Presentation</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Practices for Open and Distance Learning: Format and Challenges</dc:title>
  <dc:creator>User</dc:creator>
  <cp:lastModifiedBy>zulhilmi zainudin</cp:lastModifiedBy>
  <cp:revision>147</cp:revision>
  <dcterms:created xsi:type="dcterms:W3CDTF">2019-09-19T01:44:48Z</dcterms:created>
  <dcterms:modified xsi:type="dcterms:W3CDTF">2019-10-13T03:44:04Z</dcterms:modified>
</cp:coreProperties>
</file>