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67" r:id="rId3"/>
    <p:sldId id="288" r:id="rId4"/>
    <p:sldId id="282" r:id="rId5"/>
    <p:sldId id="275" r:id="rId6"/>
    <p:sldId id="277" r:id="rId7"/>
    <p:sldId id="279" r:id="rId8"/>
    <p:sldId id="283" r:id="rId9"/>
    <p:sldId id="287" r:id="rId10"/>
    <p:sldId id="284" r:id="rId11"/>
    <p:sldId id="285" r:id="rId12"/>
    <p:sldId id="286" r:id="rId13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032" y="-3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C8E1F-3AF8-40FA-A6A0-ED2E847A1D3A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1B13E-9D8E-419F-89E4-3D6B963ED7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358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1E12-BB65-4883-B7E0-052F666CA93D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E701-A80F-4A82-821E-EAE9476D1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562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1E12-BB65-4883-B7E0-052F666CA93D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E701-A80F-4A82-821E-EAE9476D1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11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1E12-BB65-4883-B7E0-052F666CA93D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E701-A80F-4A82-821E-EAE9476D1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581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1E12-BB65-4883-B7E0-052F666CA93D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E701-A80F-4A82-821E-EAE9476D1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645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1E12-BB65-4883-B7E0-052F666CA93D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E701-A80F-4A82-821E-EAE9476D1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32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1E12-BB65-4883-B7E0-052F666CA93D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E701-A80F-4A82-821E-EAE9476D1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100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1E12-BB65-4883-B7E0-052F666CA93D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E701-A80F-4A82-821E-EAE9476D1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319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1E12-BB65-4883-B7E0-052F666CA93D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E701-A80F-4A82-821E-EAE9476D1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439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1E12-BB65-4883-B7E0-052F666CA93D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E701-A80F-4A82-821E-EAE9476D1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748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1E12-BB65-4883-B7E0-052F666CA93D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E701-A80F-4A82-821E-EAE9476D1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852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1E12-BB65-4883-B7E0-052F666CA93D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E701-A80F-4A82-821E-EAE9476D1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960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E1E12-BB65-4883-B7E0-052F666CA93D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EE701-A80F-4A82-821E-EAE9476D1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813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4648200"/>
          </a:xfrm>
        </p:spPr>
        <p:txBody>
          <a:bodyPr>
            <a:normAutofit/>
          </a:bodyPr>
          <a:lstStyle/>
          <a:p>
            <a:pPr algn="r"/>
            <a:r>
              <a:rPr lang="en-US" sz="3200" dirty="0"/>
              <a:t/>
            </a:r>
            <a:br>
              <a:rPr lang="en-US" sz="3200" dirty="0"/>
            </a:br>
            <a:r>
              <a:rPr lang="en-GB" sz="2800" b="1" dirty="0">
                <a:latin typeface="Arial Narrow" panose="020B0606020202030204" pitchFamily="34" charset="0"/>
              </a:rPr>
              <a:t>THE PERCEPTION AND EXPECTATION QUALITY WEBSITE SERVICES  OF OPEN UNIVERSITY </a:t>
            </a:r>
            <a:r>
              <a:rPr lang="en-US" dirty="0"/>
              <a:t/>
            </a:r>
            <a:br>
              <a:rPr lang="en-US" dirty="0"/>
            </a:br>
            <a:r>
              <a:rPr lang="en-US" sz="2400" b="1" dirty="0">
                <a:latin typeface="Arial Narrow" pitchFamily="34" charset="0"/>
                <a:cs typeface="Arial" pitchFamily="34" charset="0"/>
              </a:rPr>
              <a:t/>
            </a:r>
            <a:br>
              <a:rPr lang="en-US" sz="2400" b="1" dirty="0">
                <a:latin typeface="Arial Narrow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 Narrow" pitchFamily="34" charset="0"/>
                <a:cs typeface="Arial" pitchFamily="34" charset="0"/>
              </a:rPr>
              <a:t>Presenter</a:t>
            </a:r>
            <a:br>
              <a:rPr lang="en-US" sz="2000" dirty="0">
                <a:latin typeface="Arial Narrow" pitchFamily="34" charset="0"/>
                <a:cs typeface="Arial" pitchFamily="34" charset="0"/>
              </a:rPr>
            </a:br>
            <a:r>
              <a:rPr lang="en-US" sz="3200" dirty="0">
                <a:latin typeface="Arial Narrow" panose="020B0606020202030204" pitchFamily="34" charset="0"/>
              </a:rPr>
              <a:t>M. </a:t>
            </a:r>
            <a:r>
              <a:rPr lang="en-US" sz="3200" dirty="0" err="1">
                <a:latin typeface="Arial Narrow" pitchFamily="34" charset="0"/>
              </a:rPr>
              <a:t>Arifin</a:t>
            </a:r>
            <a:r>
              <a:rPr lang="en-US" sz="3200" dirty="0">
                <a:latin typeface="Arial Narrow" pitchFamily="34" charset="0"/>
              </a:rPr>
              <a:t> </a:t>
            </a:r>
            <a:r>
              <a:rPr lang="en-US" sz="3200" dirty="0" err="1">
                <a:latin typeface="Arial Narrow" pitchFamily="34" charset="0"/>
              </a:rPr>
              <a:t>Zaidin</a:t>
            </a:r>
            <a:r>
              <a:rPr lang="en-US" sz="3200" dirty="0">
                <a:latin typeface="Arial Narrow" panose="020B0606020202030204" pitchFamily="34" charset="0"/>
              </a:rPr>
              <a:t/>
            </a:r>
            <a:br>
              <a:rPr lang="en-US" sz="3200" dirty="0">
                <a:latin typeface="Arial Narrow" panose="020B0606020202030204" pitchFamily="34" charset="0"/>
              </a:rPr>
            </a:br>
            <a:r>
              <a:rPr lang="en-US" sz="2200" b="1" dirty="0">
                <a:latin typeface="Arial Narrow" pitchFamily="34" charset="0"/>
              </a:rPr>
              <a:t>Faculty of Teacher Training and Education</a:t>
            </a:r>
            <a:br>
              <a:rPr lang="en-US" sz="2200" b="1" dirty="0">
                <a:latin typeface="Arial Narrow" pitchFamily="34" charset="0"/>
              </a:rPr>
            </a:br>
            <a:r>
              <a:rPr lang="en-US" sz="2200" b="1" dirty="0">
                <a:latin typeface="Arial Narrow" pitchFamily="34" charset="0"/>
              </a:rPr>
              <a:t>Unit of distance learning program for open university </a:t>
            </a:r>
            <a:r>
              <a:rPr lang="en-US" sz="2200" b="1" dirty="0" smtClean="0">
                <a:latin typeface="Arial Narrow" pitchFamily="34" charset="0"/>
              </a:rPr>
              <a:t>Indonesia</a:t>
            </a:r>
            <a:r>
              <a:rPr lang="en-US" sz="1800" b="1" dirty="0"/>
              <a:t/>
            </a:r>
            <a:br>
              <a:rPr lang="en-US" sz="1800" b="1" dirty="0"/>
            </a:br>
            <a:r>
              <a:rPr lang="en-US" sz="2000" u="sng" dirty="0"/>
              <a:t> </a:t>
            </a:r>
            <a:r>
              <a:rPr lang="en-US" sz="3200" dirty="0"/>
              <a:t/>
            </a:r>
            <a:br>
              <a:rPr lang="en-US" sz="3200" dirty="0"/>
            </a:b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163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smtClean="0">
                <a:latin typeface="Arial Narrow" panose="020B0606020202030204" pitchFamily="34" charset="0"/>
              </a:rPr>
              <a:t/>
            </a:r>
            <a:br>
              <a:rPr lang="en-GB" sz="2400" b="1" smtClean="0">
                <a:latin typeface="Arial Narrow" panose="020B0606020202030204" pitchFamily="34" charset="0"/>
              </a:rPr>
            </a:br>
            <a:r>
              <a:rPr lang="en-GB" sz="2400" b="1" smtClean="0">
                <a:latin typeface="Arial Narrow" panose="020B0606020202030204" pitchFamily="34" charset="0"/>
              </a:rPr>
              <a:t>CONCLUSIONS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3400" dirty="0">
              <a:latin typeface="Arial Narrow" panose="020B0606020202030204" pitchFamily="34" charset="0"/>
            </a:endParaRPr>
          </a:p>
          <a:p>
            <a:pPr lvl="0" algn="r">
              <a:buFont typeface="Wingdings" panose="05000000000000000000" pitchFamily="2" charset="2"/>
              <a:buChar char="Ø"/>
            </a:pPr>
            <a:r>
              <a:rPr lang="en-GB" sz="3400" dirty="0"/>
              <a:t>The level of quality of Open University website services has not been in line with students’ expectations. </a:t>
            </a:r>
            <a:endParaRPr lang="en-GB" sz="3400" dirty="0" smtClean="0"/>
          </a:p>
          <a:p>
            <a:pPr lvl="0" algn="r">
              <a:buFont typeface="Wingdings" panose="05000000000000000000" pitchFamily="2" charset="2"/>
              <a:buChar char="Ø"/>
            </a:pPr>
            <a:r>
              <a:rPr lang="en-GB" sz="3400" dirty="0" smtClean="0"/>
              <a:t>The </a:t>
            </a:r>
            <a:r>
              <a:rPr lang="en-GB" sz="3400" dirty="0"/>
              <a:t>smallest gap (-0.20) is in the dimension of the quality of the user interface. This indicates that the Open University website service is reasonably successful on the user interface of the </a:t>
            </a:r>
            <a:r>
              <a:rPr lang="en-GB" sz="3400" dirty="0" smtClean="0"/>
              <a:t>website.</a:t>
            </a:r>
            <a:endParaRPr lang="en-US" sz="3400" dirty="0"/>
          </a:p>
          <a:p>
            <a:pPr lvl="0" algn="r">
              <a:buFont typeface="Wingdings" panose="05000000000000000000" pitchFamily="2" charset="2"/>
              <a:buChar char="Ø"/>
            </a:pPr>
            <a:r>
              <a:rPr lang="en-GB" sz="3400" dirty="0" smtClean="0"/>
              <a:t>The </a:t>
            </a:r>
            <a:r>
              <a:rPr lang="en-GB" sz="3400" dirty="0"/>
              <a:t>largest gap (-0.27) lies in the usability dimension which indicates that the Open University website service has not met the ideal students’ expectations</a:t>
            </a:r>
            <a:endParaRPr lang="en-US" sz="3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37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4953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sz="4000" b="1" dirty="0" smtClean="0"/>
              <a:t>Implication:</a:t>
            </a:r>
          </a:p>
          <a:p>
            <a:pPr marL="0" indent="0">
              <a:buNone/>
            </a:pPr>
            <a:r>
              <a:rPr lang="en-US" b="1" dirty="0">
                <a:latin typeface="Arial Narrow" panose="020B0606020202030204" pitchFamily="34" charset="0"/>
              </a:rPr>
              <a:t>Information quality, service interaction, user interface, and quality of use with smaller gaps, the UT website services are increasingly satisfying</a:t>
            </a:r>
            <a:endParaRPr lang="en-GB" b="1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000" b="1" dirty="0" smtClean="0"/>
              <a:t>Follow-up of Result Research</a:t>
            </a:r>
            <a:endParaRPr lang="en-US" sz="4000" b="1" dirty="0"/>
          </a:p>
          <a:p>
            <a:pPr lvl="0" algn="r">
              <a:buFont typeface="Wingdings" panose="05000000000000000000" pitchFamily="2" charset="2"/>
              <a:buChar char="q"/>
            </a:pPr>
            <a:r>
              <a:rPr lang="en-GB" sz="3000" dirty="0" smtClean="0">
                <a:latin typeface="Arial Narrow" panose="020B0606020202030204" pitchFamily="34" charset="0"/>
              </a:rPr>
              <a:t> </a:t>
            </a:r>
            <a:r>
              <a:rPr lang="en-GB" sz="3600" dirty="0" smtClean="0">
                <a:latin typeface="Arial Narrow" panose="020B0606020202030204" pitchFamily="34" charset="0"/>
              </a:rPr>
              <a:t>The </a:t>
            </a:r>
            <a:r>
              <a:rPr lang="en-GB" sz="3600" dirty="0">
                <a:latin typeface="Arial Narrow" panose="020B0606020202030204" pitchFamily="34" charset="0"/>
              </a:rPr>
              <a:t>Open University website manager maintains a dimension that obtains a small gap  (-0.20), namely the interface </a:t>
            </a:r>
            <a:r>
              <a:rPr lang="en-GB" sz="3600" dirty="0" smtClean="0">
                <a:latin typeface="Arial Narrow" panose="020B0606020202030204" pitchFamily="34" charset="0"/>
              </a:rPr>
              <a:t>dimension.</a:t>
            </a:r>
            <a:endParaRPr lang="en-US" sz="3600" dirty="0">
              <a:latin typeface="Arial Narrow" panose="020B0606020202030204" pitchFamily="34" charset="0"/>
            </a:endParaRPr>
          </a:p>
          <a:p>
            <a:pPr lvl="0" algn="r">
              <a:buFont typeface="Wingdings" panose="05000000000000000000" pitchFamily="2" charset="2"/>
              <a:buChar char="q"/>
            </a:pPr>
            <a:r>
              <a:rPr lang="en-GB" sz="3600" dirty="0" smtClean="0">
                <a:latin typeface="Arial Narrow" panose="020B0606020202030204" pitchFamily="34" charset="0"/>
              </a:rPr>
              <a:t> The </a:t>
            </a:r>
            <a:r>
              <a:rPr lang="en-GB" sz="3600" dirty="0">
                <a:latin typeface="Arial Narrow" panose="020B0606020202030204" pitchFamily="34" charset="0"/>
              </a:rPr>
              <a:t>priority of improvement of indicator on each service of Open University website starts from the indicator which has the biggest negative gap value</a:t>
            </a:r>
            <a:r>
              <a:rPr lang="en-GB" sz="3600" dirty="0" smtClean="0">
                <a:latin typeface="Arial Narrow" panose="020B0606020202030204" pitchFamily="34" charset="0"/>
              </a:rPr>
              <a:t>,</a:t>
            </a:r>
          </a:p>
          <a:p>
            <a:pPr lvl="0" algn="r">
              <a:buFont typeface="Wingdings" panose="05000000000000000000" pitchFamily="2" charset="2"/>
              <a:buChar char="q"/>
            </a:pPr>
            <a:r>
              <a:rPr lang="en-GB" sz="3600" dirty="0" smtClean="0">
                <a:latin typeface="Arial Narrow" panose="020B0606020202030204" pitchFamily="34" charset="0"/>
              </a:rPr>
              <a:t> </a:t>
            </a:r>
            <a:r>
              <a:rPr lang="en-GB" sz="3600" dirty="0">
                <a:latin typeface="Arial Narrow" panose="020B0606020202030204" pitchFamily="34" charset="0"/>
              </a:rPr>
              <a:t>-0,27 for the  usability dimension, </a:t>
            </a:r>
            <a:endParaRPr lang="en-GB" sz="3600" dirty="0" smtClean="0">
              <a:latin typeface="Arial Narrow" panose="020B0606020202030204" pitchFamily="34" charset="0"/>
            </a:endParaRPr>
          </a:p>
          <a:p>
            <a:pPr lvl="0" algn="r">
              <a:buFont typeface="Wingdings" panose="05000000000000000000" pitchFamily="2" charset="2"/>
              <a:buChar char="q"/>
            </a:pPr>
            <a:r>
              <a:rPr lang="en-GB" sz="3600" dirty="0" smtClean="0">
                <a:latin typeface="Arial Narrow" panose="020B0606020202030204" pitchFamily="34" charset="0"/>
              </a:rPr>
              <a:t>-</a:t>
            </a:r>
            <a:r>
              <a:rPr lang="en-GB" sz="3600" dirty="0">
                <a:latin typeface="Arial Narrow" panose="020B0606020202030204" pitchFamily="34" charset="0"/>
              </a:rPr>
              <a:t>0,25 for the service quality dimension, </a:t>
            </a:r>
            <a:endParaRPr lang="en-GB" sz="3600" dirty="0" smtClean="0">
              <a:latin typeface="Arial Narrow" panose="020B0606020202030204" pitchFamily="34" charset="0"/>
            </a:endParaRPr>
          </a:p>
          <a:p>
            <a:pPr lvl="0" algn="r">
              <a:buFont typeface="Wingdings" panose="05000000000000000000" pitchFamily="2" charset="2"/>
              <a:buChar char="q"/>
            </a:pPr>
            <a:r>
              <a:rPr lang="en-GB" sz="3600" dirty="0" smtClean="0">
                <a:latin typeface="Arial Narrow" panose="020B0606020202030204" pitchFamily="34" charset="0"/>
              </a:rPr>
              <a:t>and (-</a:t>
            </a:r>
            <a:r>
              <a:rPr lang="en-GB" sz="3600" dirty="0">
                <a:latin typeface="Arial Narrow" panose="020B0606020202030204" pitchFamily="34" charset="0"/>
              </a:rPr>
              <a:t>0,23) for the information quality dimension.</a:t>
            </a:r>
            <a:endParaRPr lang="en-US" sz="3600" dirty="0">
              <a:latin typeface="Arial Narrow" panose="020B0606020202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037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latin typeface="Arial Narrow" panose="020B0606020202030204" pitchFamily="34" charset="0"/>
              </a:rPr>
              <a:t>Thank You and That’s All</a:t>
            </a:r>
          </a:p>
          <a:p>
            <a:pPr marL="0" indent="0" algn="ctr">
              <a:buNone/>
            </a:pPr>
            <a:r>
              <a:rPr lang="en-US" dirty="0" smtClean="0">
                <a:latin typeface="Arial Narrow" panose="020B0606020202030204" pitchFamily="34" charset="0"/>
              </a:rPr>
              <a:t>See you next time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297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Bell MT" pitchFamily="18" charset="0"/>
              </a:rPr>
              <a:t>I</a:t>
            </a:r>
            <a:r>
              <a:rPr lang="en-US" sz="3200" b="1" dirty="0">
                <a:latin typeface="Bell MT" pitchFamily="18" charset="0"/>
              </a:rPr>
              <a:t>. </a:t>
            </a:r>
            <a:r>
              <a:rPr lang="en-US" sz="3200" b="1" dirty="0">
                <a:latin typeface="Arial Narrow" pitchFamily="34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b="1" dirty="0">
                <a:latin typeface="Arial Narrow" panose="020B0606020202030204" pitchFamily="34" charset="0"/>
              </a:rPr>
              <a:t>The </a:t>
            </a:r>
            <a:r>
              <a:rPr lang="en-GB" b="1" dirty="0" smtClean="0">
                <a:latin typeface="Arial Narrow" panose="020B0606020202030204" pitchFamily="34" charset="0"/>
              </a:rPr>
              <a:t>Existence </a:t>
            </a:r>
            <a:r>
              <a:rPr lang="en-GB" b="1" dirty="0">
                <a:latin typeface="Arial Narrow" panose="020B0606020202030204" pitchFamily="34" charset="0"/>
              </a:rPr>
              <a:t>of  the Open University </a:t>
            </a:r>
            <a:endParaRPr lang="en-GB" b="1" dirty="0" smtClean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en-GB" b="1" dirty="0" smtClean="0">
                <a:latin typeface="Arial Narrow" panose="020B0606020202030204" pitchFamily="34" charset="0"/>
              </a:rPr>
              <a:t>website </a:t>
            </a:r>
            <a:r>
              <a:rPr lang="en-GB" b="1" dirty="0">
                <a:latin typeface="Arial Narrow" panose="020B0606020202030204" pitchFamily="34" charset="0"/>
              </a:rPr>
              <a:t>has </a:t>
            </a:r>
            <a:r>
              <a:rPr lang="en-GB" b="1" dirty="0" smtClean="0">
                <a:latin typeface="Arial Narrow" panose="020B0606020202030204" pitchFamily="34" charset="0"/>
              </a:rPr>
              <a:t>objectives:</a:t>
            </a:r>
          </a:p>
          <a:p>
            <a:pPr algn="r">
              <a:buFont typeface="Wingdings" panose="05000000000000000000" pitchFamily="2" charset="2"/>
              <a:buChar char="q"/>
            </a:pPr>
            <a:r>
              <a:rPr lang="en-GB" dirty="0" smtClean="0">
                <a:latin typeface="Arial Narrow" panose="020B0606020202030204" pitchFamily="34" charset="0"/>
              </a:rPr>
              <a:t>Providing </a:t>
            </a:r>
            <a:r>
              <a:rPr lang="en-GB" dirty="0">
                <a:latin typeface="Arial Narrow" panose="020B0606020202030204" pitchFamily="34" charset="0"/>
              </a:rPr>
              <a:t>convenience for prospective students or the community to obtain comprehensive information about Open University, </a:t>
            </a:r>
            <a:endParaRPr lang="en-GB" dirty="0" smtClean="0">
              <a:latin typeface="Arial Narrow" panose="020B0606020202030204" pitchFamily="34" charset="0"/>
            </a:endParaRPr>
          </a:p>
          <a:p>
            <a:pPr algn="r">
              <a:buFont typeface="Wingdings" panose="05000000000000000000" pitchFamily="2" charset="2"/>
              <a:buChar char="q"/>
            </a:pPr>
            <a:r>
              <a:rPr lang="en-GB" dirty="0" smtClean="0">
                <a:latin typeface="Arial Narrow" panose="020B0606020202030204" pitchFamily="34" charset="0"/>
              </a:rPr>
              <a:t>Making </a:t>
            </a:r>
            <a:r>
              <a:rPr lang="en-GB" dirty="0">
                <a:latin typeface="Arial Narrow" panose="020B0606020202030204" pitchFamily="34" charset="0"/>
              </a:rPr>
              <a:t>it easier for prospective students to contact Open University every region; </a:t>
            </a:r>
            <a:endParaRPr lang="en-GB" dirty="0" smtClean="0">
              <a:latin typeface="Arial Narrow" panose="020B0606020202030204" pitchFamily="34" charset="0"/>
            </a:endParaRPr>
          </a:p>
          <a:p>
            <a:pPr algn="r">
              <a:buFont typeface="Wingdings" panose="05000000000000000000" pitchFamily="2" charset="2"/>
              <a:buChar char="q"/>
            </a:pPr>
            <a:r>
              <a:rPr lang="en-GB" dirty="0" smtClean="0">
                <a:latin typeface="Arial Narrow" panose="020B0606020202030204" pitchFamily="34" charset="0"/>
              </a:rPr>
              <a:t>Increasing </a:t>
            </a:r>
            <a:r>
              <a:rPr lang="en-GB" dirty="0">
                <a:latin typeface="Arial Narrow" panose="020B0606020202030204" pitchFamily="34" charset="0"/>
              </a:rPr>
              <a:t>the ease of accessing Open University services; 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</a:p>
          <a:p>
            <a:pPr algn="r">
              <a:buFont typeface="Wingdings" panose="05000000000000000000" pitchFamily="2" charset="2"/>
              <a:buChar char="q"/>
            </a:pPr>
            <a:r>
              <a:rPr lang="en-GB" dirty="0" smtClean="0">
                <a:latin typeface="Arial Narrow" panose="020B0606020202030204" pitchFamily="34" charset="0"/>
              </a:rPr>
              <a:t>Making </a:t>
            </a:r>
            <a:r>
              <a:rPr lang="en-GB" dirty="0">
                <a:latin typeface="Arial Narrow" panose="020B0606020202030204" pitchFamily="34" charset="0"/>
              </a:rPr>
              <a:t>it easier for students and society to get information about knowledge, whether in the form of journals, articles, or recent </a:t>
            </a:r>
            <a:r>
              <a:rPr lang="en-GB" dirty="0" smtClean="0">
                <a:latin typeface="Arial Narrow" panose="020B0606020202030204" pitchFamily="34" charset="0"/>
              </a:rPr>
              <a:t>news</a:t>
            </a:r>
            <a:r>
              <a:rPr lang="en-GB" dirty="0" smtClean="0"/>
              <a:t>. </a:t>
            </a:r>
            <a:r>
              <a:rPr lang="en-US" sz="2800" dirty="0" smtClean="0">
                <a:latin typeface="Bell MT" pitchFamily="18" charset="0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2184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latin typeface="Arial Narrow" panose="020B0606020202030204" pitchFamily="34" charset="0"/>
              </a:rPr>
              <a:t>RESEARCH </a:t>
            </a:r>
            <a:r>
              <a:rPr lang="en-US" dirty="0">
                <a:latin typeface="Arial Narrow" panose="020B0606020202030204" pitchFamily="34" charset="0"/>
              </a:rPr>
              <a:t>OBJECTIVES</a:t>
            </a:r>
            <a:br>
              <a:rPr lang="en-US" dirty="0">
                <a:latin typeface="Arial Narrow" panose="020B0606020202030204" pitchFamily="34" charset="0"/>
              </a:rPr>
            </a:br>
            <a:r>
              <a:rPr lang="en-US" dirty="0">
                <a:latin typeface="Arial Narrow" panose="020B0606020202030204" pitchFamily="34" charset="0"/>
              </a:rPr>
              <a:t/>
            </a:r>
            <a:br>
              <a:rPr lang="en-US" dirty="0">
                <a:latin typeface="Arial Narrow" panose="020B0606020202030204" pitchFamily="34" charset="0"/>
              </a:rPr>
            </a:b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endParaRPr lang="en-US" dirty="0" smtClean="0">
              <a:latin typeface="Arial Narrow" panose="020B0606020202030204" pitchFamily="34" charset="0"/>
            </a:endParaRPr>
          </a:p>
          <a:p>
            <a:pPr marL="0" indent="0" algn="r">
              <a:buNone/>
            </a:pPr>
            <a:endParaRPr lang="en-US" dirty="0">
              <a:latin typeface="Arial Narrow" panose="020B0606020202030204" pitchFamily="34" charset="0"/>
            </a:endParaRPr>
          </a:p>
          <a:p>
            <a:pPr marL="0" indent="0" algn="r">
              <a:buNone/>
            </a:pPr>
            <a:r>
              <a:rPr lang="en-US" dirty="0" smtClean="0">
                <a:latin typeface="Arial Narrow" panose="020B0606020202030204" pitchFamily="34" charset="0"/>
              </a:rPr>
              <a:t>The </a:t>
            </a:r>
            <a:r>
              <a:rPr lang="en-US" dirty="0">
                <a:latin typeface="Arial Narrow" panose="020B0606020202030204" pitchFamily="34" charset="0"/>
              </a:rPr>
              <a:t>purpose of this study was to examine the difference between actual perceptions and ideal expectations of Open University student website using the </a:t>
            </a:r>
            <a:r>
              <a:rPr lang="en-US" dirty="0" err="1">
                <a:latin typeface="Arial Narrow" panose="020B0606020202030204" pitchFamily="34" charset="0"/>
              </a:rPr>
              <a:t>WebQual</a:t>
            </a:r>
            <a:r>
              <a:rPr lang="en-US" dirty="0">
                <a:latin typeface="Arial Narrow" panose="020B0606020202030204" pitchFamily="34" charset="0"/>
              </a:rPr>
              <a:t> 4.0 m</a:t>
            </a:r>
            <a:r>
              <a:rPr lang="en-US" dirty="0" smtClean="0">
                <a:latin typeface="Arial Narrow" panose="020B0606020202030204" pitchFamily="34" charset="0"/>
              </a:rPr>
              <a:t>odification </a:t>
            </a:r>
            <a:r>
              <a:rPr lang="en-US" dirty="0">
                <a:latin typeface="Arial Narrow" panose="020B0606020202030204" pitchFamily="34" charset="0"/>
              </a:rPr>
              <a:t>method.</a:t>
            </a:r>
          </a:p>
        </p:txBody>
      </p:sp>
    </p:spTree>
    <p:extLst>
      <p:ext uri="{BB962C8B-B14F-4D97-AF65-F5344CB8AC3E}">
        <p14:creationId xmlns:p14="http://schemas.microsoft.com/office/powerpoint/2010/main" val="229129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latin typeface="Arial Narrow" panose="020B0606020202030204" pitchFamily="34" charset="0"/>
              </a:rPr>
              <a:t>LITERATURE REVIEW</a:t>
            </a:r>
            <a:r>
              <a:rPr lang="en-US" sz="3600" dirty="0">
                <a:latin typeface="Arial Narrow" panose="020B0606020202030204" pitchFamily="34" charset="0"/>
              </a:rPr>
              <a:t/>
            </a:r>
            <a:br>
              <a:rPr lang="en-US" sz="3600" dirty="0">
                <a:latin typeface="Arial Narrow" panose="020B0606020202030204" pitchFamily="34" charset="0"/>
              </a:rPr>
            </a:b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3800" b="1" dirty="0">
                <a:latin typeface="Arial Narrow" panose="020B0606020202030204" pitchFamily="34" charset="0"/>
              </a:rPr>
              <a:t>Website </a:t>
            </a:r>
            <a:r>
              <a:rPr lang="en-GB" sz="3800" b="1" dirty="0" smtClean="0">
                <a:latin typeface="Arial Narrow" panose="020B0606020202030204" pitchFamily="34" charset="0"/>
              </a:rPr>
              <a:t>Concepts and </a:t>
            </a:r>
            <a:r>
              <a:rPr lang="en-US" sz="3800" b="1" dirty="0">
                <a:latin typeface="Arial Narrow" panose="020B0606020202030204" pitchFamily="34" charset="0"/>
              </a:rPr>
              <a:t>Concept of Perception and </a:t>
            </a:r>
            <a:r>
              <a:rPr lang="en-US" sz="3800" b="1" dirty="0" smtClean="0">
                <a:latin typeface="Arial Narrow" panose="020B0606020202030204" pitchFamily="34" charset="0"/>
              </a:rPr>
              <a:t>Expectation</a:t>
            </a:r>
            <a:endParaRPr lang="en-GB" sz="3800" dirty="0" smtClean="0"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sz="3100" b="1" dirty="0" smtClean="0">
                <a:latin typeface="Arial Narrow" panose="020B0606020202030204" pitchFamily="34" charset="0"/>
              </a:rPr>
              <a:t>The </a:t>
            </a:r>
            <a:r>
              <a:rPr lang="en-GB" sz="3100" b="1" dirty="0">
                <a:latin typeface="Arial Narrow" panose="020B0606020202030204" pitchFamily="34" charset="0"/>
              </a:rPr>
              <a:t>main advantage of the website is that it is cheap, quickly updated, and gives audiences the freedom to reproduce or print it </a:t>
            </a:r>
            <a:r>
              <a:rPr lang="en-GB" sz="3100" b="1" dirty="0" smtClean="0">
                <a:latin typeface="Arial Narrow" panose="020B0606020202030204" pitchFamily="34" charset="0"/>
              </a:rPr>
              <a:t>themselves.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3100" b="1" dirty="0">
                <a:latin typeface="Arial Narrow" panose="020B0606020202030204" pitchFamily="34" charset="0"/>
              </a:rPr>
              <a:t>P</a:t>
            </a:r>
            <a:r>
              <a:rPr lang="en-GB" sz="3100" b="1" dirty="0" smtClean="0">
                <a:latin typeface="Arial Narrow" panose="020B0606020202030204" pitchFamily="34" charset="0"/>
              </a:rPr>
              <a:t>urpose </a:t>
            </a:r>
            <a:r>
              <a:rPr lang="en-GB" sz="3100" b="1" dirty="0">
                <a:latin typeface="Arial Narrow" panose="020B0606020202030204" pitchFamily="34" charset="0"/>
              </a:rPr>
              <a:t>and benefits of the website for educational </a:t>
            </a:r>
            <a:r>
              <a:rPr lang="en-GB" sz="3100" b="1" dirty="0" smtClean="0">
                <a:latin typeface="Arial Narrow" panose="020B0606020202030204" pitchFamily="34" charset="0"/>
              </a:rPr>
              <a:t>institutions</a:t>
            </a:r>
            <a:r>
              <a:rPr lang="en-GB" dirty="0" smtClean="0">
                <a:latin typeface="Arial Narrow" panose="020B0606020202030204" pitchFamily="34" charset="0"/>
              </a:rPr>
              <a:t>:</a:t>
            </a:r>
          </a:p>
          <a:p>
            <a:pPr marL="798513" indent="-392113">
              <a:buFont typeface="Courier New" panose="02070309020205020404" pitchFamily="49" charset="0"/>
              <a:buChar char="o"/>
            </a:pPr>
            <a:r>
              <a:rPr lang="en-GB" sz="3100" b="1" dirty="0" smtClean="0">
                <a:latin typeface="Arial Narrow" panose="020B0606020202030204" pitchFamily="34" charset="0"/>
              </a:rPr>
              <a:t>College </a:t>
            </a:r>
            <a:r>
              <a:rPr lang="en-GB" sz="3100" b="1" dirty="0">
                <a:latin typeface="Arial Narrow" panose="020B0606020202030204" pitchFamily="34" charset="0"/>
              </a:rPr>
              <a:t>information can be obtained easily anywhere and </a:t>
            </a:r>
            <a:r>
              <a:rPr lang="en-GB" sz="3100" b="1" dirty="0" smtClean="0">
                <a:latin typeface="Arial Narrow" panose="020B0606020202030204" pitchFamily="34" charset="0"/>
              </a:rPr>
              <a:t>anytime</a:t>
            </a:r>
          </a:p>
          <a:p>
            <a:pPr marL="798513" indent="-392113">
              <a:buFont typeface="Courier New" panose="02070309020205020404" pitchFamily="49" charset="0"/>
              <a:buChar char="o"/>
            </a:pPr>
            <a:r>
              <a:rPr lang="en-GB" sz="3100" b="1" dirty="0" smtClean="0">
                <a:latin typeface="Arial Narrow" panose="020B0606020202030204" pitchFamily="34" charset="0"/>
              </a:rPr>
              <a:t>Increase </a:t>
            </a:r>
            <a:r>
              <a:rPr lang="en-GB" sz="3100" b="1" dirty="0">
                <a:latin typeface="Arial Narrow" panose="020B0606020202030204" pitchFamily="34" charset="0"/>
              </a:rPr>
              <a:t>human relationship among alumni, between alumni and teaching staff, staff and parents, </a:t>
            </a:r>
            <a:endParaRPr lang="en-GB" sz="3100" b="1" dirty="0" smtClean="0">
              <a:latin typeface="Arial Narrow" panose="020B0606020202030204" pitchFamily="34" charset="0"/>
            </a:endParaRPr>
          </a:p>
          <a:p>
            <a:pPr marL="798513" indent="-392113">
              <a:buFont typeface="Courier New" panose="02070309020205020404" pitchFamily="49" charset="0"/>
              <a:buChar char="o"/>
            </a:pPr>
            <a:r>
              <a:rPr lang="en-GB" sz="3100" b="1" dirty="0">
                <a:latin typeface="Arial Narrow" panose="020B0606020202030204" pitchFamily="34" charset="0"/>
              </a:rPr>
              <a:t>I</a:t>
            </a:r>
            <a:r>
              <a:rPr lang="en-GB" sz="3100" b="1" dirty="0" smtClean="0">
                <a:latin typeface="Arial Narrow" panose="020B0606020202030204" pitchFamily="34" charset="0"/>
              </a:rPr>
              <a:t>ncrease </a:t>
            </a:r>
            <a:r>
              <a:rPr lang="en-GB" sz="3100" b="1" dirty="0">
                <a:latin typeface="Arial Narrow" panose="020B0606020202030204" pitchFamily="34" charset="0"/>
              </a:rPr>
              <a:t>the credibility of universities for  the community views in the seriousness of improving the quality of education and encouraging universities to become international universities</a:t>
            </a:r>
            <a:r>
              <a:rPr lang="en-GB" sz="3100" b="1" dirty="0" smtClean="0">
                <a:latin typeface="Arial Narrow" panose="020B0606020202030204" pitchFamily="34" charset="0"/>
              </a:rPr>
              <a:t>.</a:t>
            </a:r>
          </a:p>
          <a:p>
            <a:pPr marL="798513" indent="-392113">
              <a:buFont typeface="Courier New" panose="02070309020205020404" pitchFamily="49" charset="0"/>
              <a:buChar char="o"/>
            </a:pPr>
            <a:r>
              <a:rPr lang="en-US" sz="3100" b="1" dirty="0">
                <a:latin typeface="Arial Narrow" panose="020B0606020202030204" pitchFamily="34" charset="0"/>
              </a:rPr>
              <a:t>Perception and expectation will ultimately determine the level of customer satisfaction with a service</a:t>
            </a:r>
            <a:r>
              <a:rPr lang="en-US" sz="3100" b="1" dirty="0" smtClean="0">
                <a:latin typeface="Arial Narrow" panose="020B0606020202030204" pitchFamily="34" charset="0"/>
              </a:rPr>
              <a:t>.</a:t>
            </a:r>
            <a:endParaRPr lang="en-US" sz="3100" b="1" dirty="0">
              <a:latin typeface="Arial Narrow" panose="020B0606020202030204" pitchFamily="34" charset="0"/>
            </a:endParaRPr>
          </a:p>
          <a:p>
            <a:pPr marL="798513" indent="-392113">
              <a:buFont typeface="Courier New" panose="02070309020205020404" pitchFamily="49" charset="0"/>
              <a:buChar char="o"/>
            </a:pPr>
            <a:endParaRPr lang="en-US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84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err="1" smtClean="0"/>
              <a:t>WebQual</a:t>
            </a:r>
            <a:r>
              <a:rPr lang="en-GB" b="1" dirty="0" smtClean="0"/>
              <a:t> </a:t>
            </a:r>
            <a:r>
              <a:rPr lang="en-GB" b="1" dirty="0"/>
              <a:t>4.0 Modifications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sz="2900" b="1" dirty="0">
                <a:latin typeface="Arial Narrow" panose="020B0606020202030204" pitchFamily="34" charset="0"/>
              </a:rPr>
              <a:t>According to </a:t>
            </a:r>
            <a:r>
              <a:rPr lang="en-GB" sz="2900" b="1" dirty="0" err="1">
                <a:latin typeface="Arial Narrow" panose="020B0606020202030204" pitchFamily="34" charset="0"/>
              </a:rPr>
              <a:t>WebQual</a:t>
            </a:r>
            <a:r>
              <a:rPr lang="en-GB" sz="2900" b="1" dirty="0">
                <a:latin typeface="Arial Narrow" panose="020B0606020202030204" pitchFamily="34" charset="0"/>
              </a:rPr>
              <a:t> theory, there are three core dimensions that represent the quality of a website, namely usability, information quality, and service interaction </a:t>
            </a:r>
            <a:r>
              <a:rPr lang="en-GB" sz="2900" b="1" dirty="0" smtClean="0">
                <a:latin typeface="Arial Narrow" panose="020B0606020202030204" pitchFamily="34" charset="0"/>
              </a:rPr>
              <a:t>quality</a:t>
            </a:r>
            <a:endParaRPr lang="en-US" sz="2900" b="1" dirty="0" smtClean="0"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b="1" dirty="0" smtClean="0">
                <a:latin typeface="Arial Narrow" panose="020B0606020202030204" pitchFamily="34" charset="0"/>
              </a:rPr>
              <a:t>The </a:t>
            </a:r>
            <a:r>
              <a:rPr lang="en-GB" b="1" dirty="0">
                <a:latin typeface="Arial Narrow" panose="020B0606020202030204" pitchFamily="34" charset="0"/>
              </a:rPr>
              <a:t>core qualities of  </a:t>
            </a:r>
            <a:r>
              <a:rPr lang="en-GB" b="1" dirty="0" err="1">
                <a:latin typeface="Arial Narrow" panose="020B0606020202030204" pitchFamily="34" charset="0"/>
              </a:rPr>
              <a:t>WebQual</a:t>
            </a:r>
            <a:r>
              <a:rPr lang="en-GB" b="1" dirty="0">
                <a:latin typeface="Arial Narrow" panose="020B0606020202030204" pitchFamily="34" charset="0"/>
              </a:rPr>
              <a:t> </a:t>
            </a:r>
            <a:r>
              <a:rPr lang="en-GB" b="1" dirty="0" smtClean="0">
                <a:latin typeface="Arial Narrow" panose="020B0606020202030204" pitchFamily="34" charset="0"/>
              </a:rPr>
              <a:t>4.0 are </a:t>
            </a:r>
            <a:r>
              <a:rPr lang="en-GB" b="1" dirty="0">
                <a:latin typeface="Arial Narrow" panose="020B0606020202030204" pitchFamily="34" charset="0"/>
              </a:rPr>
              <a:t>derived from the support of primary and secondary literature that refer to research from three key areas:</a:t>
            </a:r>
            <a:endParaRPr lang="en-US" b="1" dirty="0">
              <a:latin typeface="Arial Narrow" panose="020B0606020202030204" pitchFamily="34" charset="0"/>
            </a:endParaRPr>
          </a:p>
          <a:p>
            <a:pPr marL="465138" lvl="0" indent="-174625"/>
            <a:r>
              <a:rPr lang="en-GB" b="1" dirty="0" smtClean="0"/>
              <a:t> </a:t>
            </a:r>
            <a:r>
              <a:rPr lang="en-GB" b="1" dirty="0" smtClean="0">
                <a:latin typeface="Arial Narrow" panose="020B0606020202030204" pitchFamily="34" charset="0"/>
              </a:rPr>
              <a:t>Information </a:t>
            </a:r>
            <a:r>
              <a:rPr lang="en-GB" b="1" dirty="0">
                <a:latin typeface="Arial Narrow" panose="020B0606020202030204" pitchFamily="34" charset="0"/>
              </a:rPr>
              <a:t>Quality comes from research on information systems. The questions developed in this section are built on literature that focuses on the quality of information, data and systems</a:t>
            </a:r>
            <a:r>
              <a:rPr lang="en-GB" b="1" dirty="0"/>
              <a:t>.</a:t>
            </a:r>
            <a:endParaRPr lang="en-US" b="1" dirty="0"/>
          </a:p>
          <a:p>
            <a:pPr marL="508000" lvl="0" indent="-217488"/>
            <a:r>
              <a:rPr lang="en-GB" b="1" dirty="0" smtClean="0">
                <a:latin typeface="Arial Narrow" panose="020B0606020202030204" pitchFamily="34" charset="0"/>
              </a:rPr>
              <a:t>Service </a:t>
            </a:r>
            <a:r>
              <a:rPr lang="en-GB" b="1" dirty="0">
                <a:latin typeface="Arial Narrow" panose="020B0606020202030204" pitchFamily="34" charset="0"/>
              </a:rPr>
              <a:t>Interaction Quality comes from research on the quality of marketing services, e-commerce, and information systems</a:t>
            </a:r>
            <a:r>
              <a:rPr lang="en-GB" b="1" dirty="0"/>
              <a:t>.</a:t>
            </a:r>
            <a:endParaRPr lang="en-US" b="1" dirty="0"/>
          </a:p>
          <a:p>
            <a:pPr marL="508000" lvl="0" indent="-217488"/>
            <a:r>
              <a:rPr lang="en-GB" b="1" dirty="0" smtClean="0">
                <a:latin typeface="Arial Narrow" panose="020B0606020202030204" pitchFamily="34" charset="0"/>
              </a:rPr>
              <a:t>Usability </a:t>
            </a:r>
            <a:r>
              <a:rPr lang="en-GB" b="1" dirty="0">
                <a:latin typeface="Arial Narrow" panose="020B0606020202030204" pitchFamily="34" charset="0"/>
              </a:rPr>
              <a:t>comes from research in the field of Human-Computer Interaction (HCI) or human and computer interaction and web usability.</a:t>
            </a:r>
            <a:endParaRPr lang="en-US" b="1" dirty="0"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18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32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8001000" cy="4525963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sz="3400" b="1" dirty="0"/>
              <a:t>Research Hypotheses</a:t>
            </a:r>
            <a:endParaRPr lang="en-US" sz="3400" dirty="0"/>
          </a:p>
          <a:p>
            <a:pPr indent="0">
              <a:buNone/>
            </a:pPr>
            <a:r>
              <a:rPr lang="en-GB" dirty="0" smtClean="0">
                <a:latin typeface="Arial Narrow" panose="020B0606020202030204" pitchFamily="34" charset="0"/>
              </a:rPr>
              <a:t>Hypotheses </a:t>
            </a:r>
            <a:r>
              <a:rPr lang="en-GB" dirty="0">
                <a:latin typeface="Arial Narrow" panose="020B0606020202030204" pitchFamily="34" charset="0"/>
              </a:rPr>
              <a:t>of this research are as follows</a:t>
            </a:r>
            <a:endParaRPr lang="en-US" dirty="0">
              <a:latin typeface="Arial Narrow" panose="020B0606020202030204" pitchFamily="34" charset="0"/>
            </a:endParaRPr>
          </a:p>
          <a:p>
            <a:pPr marL="855663" indent="-512763">
              <a:buNone/>
            </a:pPr>
            <a:r>
              <a:rPr lang="en-GB" dirty="0" smtClean="0">
                <a:latin typeface="Arial Narrow" panose="020B0606020202030204" pitchFamily="34" charset="0"/>
              </a:rPr>
              <a:t>H1.  </a:t>
            </a:r>
            <a:r>
              <a:rPr lang="en-GB" dirty="0">
                <a:latin typeface="Arial Narrow" panose="020B0606020202030204" pitchFamily="34" charset="0"/>
              </a:rPr>
              <a:t>There is a difference between the actual perception and the ideal expectation of the students on the information quality dimension of the website.</a:t>
            </a:r>
            <a:endParaRPr lang="en-US" dirty="0">
              <a:latin typeface="Arial Narrow" panose="020B0606020202030204" pitchFamily="34" charset="0"/>
            </a:endParaRPr>
          </a:p>
          <a:p>
            <a:pPr marL="798513" indent="-455613">
              <a:buNone/>
            </a:pPr>
            <a:r>
              <a:rPr lang="en-GB" dirty="0" smtClean="0">
                <a:latin typeface="Arial Narrow" panose="020B0606020202030204" pitchFamily="34" charset="0"/>
              </a:rPr>
              <a:t>H2.  </a:t>
            </a:r>
            <a:r>
              <a:rPr lang="en-GB" dirty="0">
                <a:latin typeface="Arial Narrow" panose="020B0606020202030204" pitchFamily="34" charset="0"/>
              </a:rPr>
              <a:t>There is a difference between the actual perception and  ideal expectation of the students on the service interaction quality dimension of the website.</a:t>
            </a:r>
            <a:endParaRPr lang="en-US" dirty="0">
              <a:latin typeface="Arial Narrow" panose="020B0606020202030204" pitchFamily="34" charset="0"/>
            </a:endParaRPr>
          </a:p>
          <a:p>
            <a:pPr marL="855663" indent="-512763">
              <a:buNone/>
            </a:pPr>
            <a:r>
              <a:rPr lang="en-GB" dirty="0" smtClean="0">
                <a:latin typeface="Arial Narrow" panose="020B0606020202030204" pitchFamily="34" charset="0"/>
              </a:rPr>
              <a:t>H3.  </a:t>
            </a:r>
            <a:r>
              <a:rPr lang="en-GB" dirty="0">
                <a:latin typeface="Arial Narrow" panose="020B0606020202030204" pitchFamily="34" charset="0"/>
              </a:rPr>
              <a:t>There is a difference between the actual perception and ideal expectation of the students on the user interface quality dimension of the website.</a:t>
            </a:r>
            <a:endParaRPr lang="en-US" dirty="0">
              <a:latin typeface="Arial Narrow" panose="020B0606020202030204" pitchFamily="34" charset="0"/>
            </a:endParaRPr>
          </a:p>
          <a:p>
            <a:pPr marL="798513" indent="-509588">
              <a:buNone/>
            </a:pPr>
            <a:r>
              <a:rPr lang="en-GB" dirty="0" smtClean="0">
                <a:latin typeface="Arial Narrow" panose="020B0606020202030204" pitchFamily="34" charset="0"/>
              </a:rPr>
              <a:t>H4.  </a:t>
            </a:r>
            <a:r>
              <a:rPr lang="en-GB" dirty="0">
                <a:latin typeface="Arial Narrow" panose="020B0606020202030204" pitchFamily="34" charset="0"/>
              </a:rPr>
              <a:t>There is a difference between the actual perception and the ideal expectation of the students on the usability dimension of the website.</a:t>
            </a:r>
            <a:endParaRPr lang="en-US" dirty="0">
              <a:latin typeface="Arial Narrow" panose="020B0606020202030204" pitchFamily="34" charset="0"/>
            </a:endParaRPr>
          </a:p>
          <a:p>
            <a:pPr marL="798513" indent="-798513" algn="r">
              <a:buNone/>
            </a:pPr>
            <a:endParaRPr lang="en-US" sz="2400" dirty="0">
              <a:latin typeface="Arial Narrow" pitchFamily="34" charset="0"/>
            </a:endParaRPr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4295AA9B-AF0B-4548-9772-D1DD105FE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Presentation of Material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445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400" b="1" dirty="0" smtClean="0">
                <a:latin typeface="Arial Narrow" panose="020B0606020202030204" pitchFamily="34" charset="0"/>
              </a:rPr>
              <a:t/>
            </a:r>
            <a:br>
              <a:rPr lang="en-GB" sz="2400" b="1" dirty="0" smtClean="0">
                <a:latin typeface="Arial Narrow" panose="020B0606020202030204" pitchFamily="34" charset="0"/>
              </a:rPr>
            </a:br>
            <a:r>
              <a:rPr lang="en-GB" sz="3100" b="1" dirty="0" smtClean="0">
                <a:latin typeface="Arial Narrow" panose="020B0606020202030204" pitchFamily="34" charset="0"/>
              </a:rPr>
              <a:t>RESEARCH </a:t>
            </a:r>
            <a:r>
              <a:rPr lang="en-GB" sz="3100" b="1" dirty="0">
                <a:latin typeface="Arial Narrow" panose="020B0606020202030204" pitchFamily="34" charset="0"/>
              </a:rPr>
              <a:t>METHODOLOGY</a:t>
            </a:r>
            <a:r>
              <a:rPr lang="en-US" sz="3100" dirty="0">
                <a:latin typeface="Arial Narrow" panose="020B0606020202030204" pitchFamily="34" charset="0"/>
              </a:rPr>
              <a:t/>
            </a:r>
            <a:br>
              <a:rPr lang="en-US" sz="3100" dirty="0">
                <a:latin typeface="Arial Narrow" panose="020B0606020202030204" pitchFamily="34" charset="0"/>
              </a:rPr>
            </a:br>
            <a:endParaRPr lang="en-US" sz="31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000" dirty="0" smtClean="0">
                <a:latin typeface="Arial Narrow" panose="020B0606020202030204" pitchFamily="34" charset="0"/>
              </a:rPr>
              <a:t>T</a:t>
            </a:r>
          </a:p>
          <a:p>
            <a:pPr marL="0" indent="0" algn="r">
              <a:buNone/>
            </a:pPr>
            <a:endParaRPr lang="en-US" sz="2000" dirty="0">
              <a:latin typeface="Arial Narrow" panose="020B0606020202030204" pitchFamily="34" charset="0"/>
            </a:endParaRPr>
          </a:p>
          <a:p>
            <a:pPr marL="0" indent="0" algn="r">
              <a:buNone/>
            </a:pPr>
            <a:endParaRPr lang="en-US" sz="2000" dirty="0" smtClean="0">
              <a:latin typeface="Arial Narrow" panose="020B0606020202030204" pitchFamily="34" charset="0"/>
            </a:endParaRPr>
          </a:p>
          <a:p>
            <a:pPr algn="r">
              <a:buFont typeface="Wingdings" panose="05000000000000000000" pitchFamily="2" charset="2"/>
              <a:buChar char="q"/>
            </a:pPr>
            <a:r>
              <a:rPr lang="en-US" dirty="0">
                <a:latin typeface="Arial Narrow" panose="020B0606020202030204" pitchFamily="34" charset="0"/>
              </a:rPr>
              <a:t>T</a:t>
            </a:r>
            <a:r>
              <a:rPr lang="en-US" dirty="0" smtClean="0">
                <a:latin typeface="Arial Narrow" panose="020B0606020202030204" pitchFamily="34" charset="0"/>
              </a:rPr>
              <a:t>his </a:t>
            </a:r>
            <a:r>
              <a:rPr lang="en-US" dirty="0">
                <a:latin typeface="Arial Narrow" panose="020B0606020202030204" pitchFamily="34" charset="0"/>
              </a:rPr>
              <a:t>research uses quantitative descriptive method. </a:t>
            </a:r>
          </a:p>
          <a:p>
            <a:pPr algn="r">
              <a:buFont typeface="Wingdings" panose="05000000000000000000" pitchFamily="2" charset="2"/>
              <a:buChar char="q"/>
            </a:pPr>
            <a:r>
              <a:rPr lang="en-US" dirty="0">
                <a:latin typeface="Arial Narrow" panose="020B0606020202030204" pitchFamily="34" charset="0"/>
              </a:rPr>
              <a:t>The population of in this research involved 650 students. </a:t>
            </a:r>
          </a:p>
          <a:p>
            <a:pPr algn="r">
              <a:buFont typeface="Wingdings" panose="05000000000000000000" pitchFamily="2" charset="2"/>
              <a:buChar char="q"/>
            </a:pPr>
            <a:r>
              <a:rPr lang="en-US" dirty="0">
                <a:latin typeface="Arial Narrow" panose="020B0606020202030204" pitchFamily="34" charset="0"/>
              </a:rPr>
              <a:t>The number of samples was 100 students. </a:t>
            </a:r>
          </a:p>
          <a:p>
            <a:pPr algn="r">
              <a:buFont typeface="Wingdings" panose="05000000000000000000" pitchFamily="2" charset="2"/>
              <a:buChar char="q"/>
            </a:pPr>
            <a:r>
              <a:rPr lang="en-US" dirty="0">
                <a:latin typeface="Arial Narrow" panose="020B0606020202030204" pitchFamily="34" charset="0"/>
              </a:rPr>
              <a:t>The sample was selected by using multistage random sampling technique</a:t>
            </a:r>
          </a:p>
          <a:p>
            <a:pPr marL="0" indent="0" algn="r">
              <a:buNone/>
            </a:pPr>
            <a:endParaRPr lang="en-GB" sz="2000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918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>
                <a:latin typeface="Arial Narrow" panose="020B0606020202030204" pitchFamily="34" charset="0"/>
              </a:rPr>
              <a:t/>
            </a:r>
            <a:br>
              <a:rPr lang="en-GB" sz="3200" b="1" dirty="0" smtClean="0">
                <a:latin typeface="Arial Narrow" panose="020B0606020202030204" pitchFamily="34" charset="0"/>
              </a:rPr>
            </a:br>
            <a:r>
              <a:rPr lang="en-GB" sz="2200" b="1" dirty="0" smtClean="0">
                <a:latin typeface="Arial Narrow" panose="020B0606020202030204" pitchFamily="34" charset="0"/>
              </a:rPr>
              <a:t>RESEARCH </a:t>
            </a:r>
            <a:r>
              <a:rPr lang="en-GB" sz="2200" b="1" dirty="0">
                <a:latin typeface="Arial Narrow" panose="020B0606020202030204" pitchFamily="34" charset="0"/>
              </a:rPr>
              <a:t>RESULT</a:t>
            </a:r>
            <a:r>
              <a:rPr lang="en-US" sz="2200" dirty="0">
                <a:latin typeface="Arial Narrow" panose="020B0606020202030204" pitchFamily="34" charset="0"/>
              </a:rPr>
              <a:t/>
            </a:r>
            <a:br>
              <a:rPr lang="en-US" sz="2200" dirty="0">
                <a:latin typeface="Arial Narrow" panose="020B0606020202030204" pitchFamily="34" charset="0"/>
              </a:rPr>
            </a:br>
            <a:endParaRPr lang="en-US" sz="18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algn="r">
              <a:buAutoNum type="arabicPeriod"/>
            </a:pPr>
            <a:r>
              <a:rPr lang="en-GB" sz="7200" b="1" dirty="0" smtClean="0">
                <a:latin typeface="Arial Narrow" panose="020B0606020202030204" pitchFamily="34" charset="0"/>
              </a:rPr>
              <a:t>The </a:t>
            </a:r>
            <a:r>
              <a:rPr lang="en-GB" sz="7200" b="1" dirty="0">
                <a:latin typeface="Arial Narrow" panose="020B0606020202030204" pitchFamily="34" charset="0"/>
              </a:rPr>
              <a:t>Results of Testing </a:t>
            </a:r>
            <a:r>
              <a:rPr lang="en-GB" sz="7200" b="1" dirty="0" smtClean="0">
                <a:latin typeface="Arial Narrow" panose="020B0606020202030204" pitchFamily="34" charset="0"/>
              </a:rPr>
              <a:t>Hypotheses</a:t>
            </a:r>
          </a:p>
          <a:p>
            <a:pPr marL="0" indent="0" algn="r">
              <a:buNone/>
            </a:pPr>
            <a:endParaRPr lang="en-GB" sz="1800" b="1" dirty="0" smtClean="0">
              <a:latin typeface="Arial Narrow" panose="020B0606020202030204" pitchFamily="34" charset="0"/>
            </a:endParaRPr>
          </a:p>
          <a:p>
            <a:pPr marL="0" indent="0" algn="r">
              <a:buNone/>
            </a:pPr>
            <a:endParaRPr lang="en-GB" sz="1400" dirty="0" smtClean="0">
              <a:latin typeface="Arial Narrow" panose="020B0606020202030204" pitchFamily="34" charset="0"/>
            </a:endParaRPr>
          </a:p>
          <a:p>
            <a:pPr marL="0" indent="0" algn="r">
              <a:buNone/>
            </a:pPr>
            <a:endParaRPr lang="en-US" sz="1800" b="1" dirty="0" smtClean="0">
              <a:latin typeface="Arial Narrow" panose="020B0606020202030204" pitchFamily="34" charset="0"/>
            </a:endParaRPr>
          </a:p>
          <a:p>
            <a:pPr marL="0" indent="0" algn="r">
              <a:buNone/>
            </a:pPr>
            <a:endParaRPr lang="en-US" sz="1800" b="1" dirty="0">
              <a:latin typeface="Arial Narrow" panose="020B0606020202030204" pitchFamily="34" charset="0"/>
            </a:endParaRPr>
          </a:p>
          <a:p>
            <a:pPr marL="0" indent="0" algn="r">
              <a:buNone/>
            </a:pPr>
            <a:endParaRPr lang="en-US" sz="1800" b="1" dirty="0" smtClean="0">
              <a:latin typeface="Arial Narrow" panose="020B0606020202030204" pitchFamily="34" charset="0"/>
            </a:endParaRPr>
          </a:p>
          <a:p>
            <a:pPr marL="0" indent="0" algn="r">
              <a:buNone/>
            </a:pPr>
            <a:endParaRPr lang="en-US" sz="1800" b="1" dirty="0">
              <a:latin typeface="Arial Narrow" panose="020B0606020202030204" pitchFamily="34" charset="0"/>
            </a:endParaRPr>
          </a:p>
          <a:p>
            <a:pPr marL="0" indent="0" algn="r">
              <a:buNone/>
            </a:pPr>
            <a:endParaRPr lang="en-US" sz="1800" b="1" dirty="0" smtClean="0">
              <a:latin typeface="Arial Narrow" panose="020B0606020202030204" pitchFamily="34" charset="0"/>
            </a:endParaRPr>
          </a:p>
          <a:p>
            <a:pPr marL="0" indent="0" algn="r">
              <a:buNone/>
            </a:pPr>
            <a:endParaRPr lang="en-GB" sz="1800" dirty="0" smtClean="0">
              <a:latin typeface="Arial Narrow" panose="020B0606020202030204" pitchFamily="34" charset="0"/>
            </a:endParaRPr>
          </a:p>
          <a:p>
            <a:pPr algn="r">
              <a:buAutoNum type="arabicPeriod"/>
            </a:pPr>
            <a:endParaRPr lang="en-GB" sz="1800" dirty="0" smtClean="0">
              <a:latin typeface="Arial Narrow" panose="020B0606020202030204" pitchFamily="34" charset="0"/>
            </a:endParaRPr>
          </a:p>
          <a:p>
            <a:pPr algn="r">
              <a:buAutoNum type="arabicPeriod"/>
            </a:pPr>
            <a:endParaRPr lang="en-GB" sz="1800" dirty="0">
              <a:latin typeface="Arial Narrow" panose="020B0606020202030204" pitchFamily="34" charset="0"/>
            </a:endParaRPr>
          </a:p>
          <a:p>
            <a:pPr algn="r">
              <a:buAutoNum type="arabicPeriod"/>
            </a:pPr>
            <a:endParaRPr lang="en-GB" sz="1800" dirty="0" smtClean="0">
              <a:latin typeface="Arial Narrow" panose="020B0606020202030204" pitchFamily="34" charset="0"/>
            </a:endParaRPr>
          </a:p>
          <a:p>
            <a:pPr algn="r">
              <a:buAutoNum type="arabicPeriod"/>
            </a:pPr>
            <a:endParaRPr lang="en-GB" sz="1800" dirty="0">
              <a:latin typeface="Arial Narrow" panose="020B0606020202030204" pitchFamily="34" charset="0"/>
            </a:endParaRPr>
          </a:p>
          <a:p>
            <a:pPr algn="r">
              <a:buAutoNum type="arabicPeriod"/>
            </a:pPr>
            <a:endParaRPr lang="en-GB" sz="1800" dirty="0" smtClean="0">
              <a:latin typeface="Arial Narrow" panose="020B0606020202030204" pitchFamily="34" charset="0"/>
            </a:endParaRPr>
          </a:p>
          <a:p>
            <a:pPr algn="r">
              <a:buAutoNum type="arabicPeriod"/>
            </a:pPr>
            <a:endParaRPr lang="en-GB" sz="1800" dirty="0" smtClean="0">
              <a:latin typeface="Arial Narrow" panose="020B0606020202030204" pitchFamily="34" charset="0"/>
            </a:endParaRPr>
          </a:p>
          <a:p>
            <a:pPr algn="r">
              <a:buAutoNum type="arabicPeriod"/>
            </a:pPr>
            <a:endParaRPr lang="en-GB" sz="1800" dirty="0">
              <a:latin typeface="Arial Narrow" panose="020B0606020202030204" pitchFamily="34" charset="0"/>
            </a:endParaRPr>
          </a:p>
          <a:p>
            <a:pPr algn="r">
              <a:buAutoNum type="arabicPeriod"/>
            </a:pPr>
            <a:endParaRPr lang="en-GB" sz="1800" dirty="0" smtClean="0">
              <a:latin typeface="Arial Narrow" panose="020B0606020202030204" pitchFamily="34" charset="0"/>
            </a:endParaRPr>
          </a:p>
          <a:p>
            <a:pPr marL="0" indent="0" algn="r">
              <a:buNone/>
            </a:pPr>
            <a:endParaRPr lang="en-GB" sz="1800" dirty="0" smtClean="0">
              <a:latin typeface="Arial Narrow" panose="020B0606020202030204" pitchFamily="34" charset="0"/>
            </a:endParaRPr>
          </a:p>
          <a:p>
            <a:pPr marL="0" indent="0" algn="r">
              <a:buNone/>
            </a:pPr>
            <a:endParaRPr lang="en-GB" sz="1800" dirty="0" smtClean="0">
              <a:latin typeface="Arial Narrow" panose="020B0606020202030204" pitchFamily="34" charset="0"/>
            </a:endParaRPr>
          </a:p>
          <a:p>
            <a:pPr marL="0" indent="0" algn="r">
              <a:buNone/>
            </a:pPr>
            <a:endParaRPr lang="en-GB" sz="1800" dirty="0">
              <a:latin typeface="Arial Narrow" panose="020B0606020202030204" pitchFamily="34" charset="0"/>
            </a:endParaRPr>
          </a:p>
          <a:p>
            <a:pPr marL="0" indent="0" algn="r">
              <a:buNone/>
            </a:pPr>
            <a:endParaRPr lang="en-GB" sz="1800" dirty="0" smtClean="0">
              <a:latin typeface="Arial Narrow" panose="020B0606020202030204" pitchFamily="34" charset="0"/>
            </a:endParaRPr>
          </a:p>
          <a:p>
            <a:pPr marL="0" indent="0" algn="r">
              <a:buNone/>
            </a:pPr>
            <a:endParaRPr lang="en-GB" sz="1800" dirty="0">
              <a:latin typeface="Arial Narrow" panose="020B0606020202030204" pitchFamily="34" charset="0"/>
            </a:endParaRPr>
          </a:p>
          <a:p>
            <a:pPr marL="0" indent="0" algn="r">
              <a:buNone/>
            </a:pPr>
            <a:endParaRPr lang="en-GB" sz="1800" dirty="0" smtClean="0">
              <a:latin typeface="Arial Narrow" panose="020B0606020202030204" pitchFamily="34" charset="0"/>
            </a:endParaRPr>
          </a:p>
          <a:p>
            <a:pPr marL="0" indent="0" algn="r">
              <a:buNone/>
            </a:pPr>
            <a:endParaRPr lang="en-GB" sz="1800" dirty="0">
              <a:latin typeface="Arial Narrow" panose="020B0606020202030204" pitchFamily="34" charset="0"/>
            </a:endParaRPr>
          </a:p>
          <a:p>
            <a:pPr marL="0" indent="0" algn="r">
              <a:buNone/>
            </a:pPr>
            <a:endParaRPr lang="en-GB" sz="1800" dirty="0" smtClean="0">
              <a:latin typeface="Arial Narrow" panose="020B0606020202030204" pitchFamily="34" charset="0"/>
            </a:endParaRPr>
          </a:p>
          <a:p>
            <a:pPr marL="0" indent="0" algn="r">
              <a:buNone/>
            </a:pPr>
            <a:endParaRPr lang="en-GB" sz="1800" dirty="0">
              <a:latin typeface="Arial Narrow" panose="020B0606020202030204" pitchFamily="34" charset="0"/>
            </a:endParaRPr>
          </a:p>
          <a:p>
            <a:pPr marL="0" indent="0" algn="r">
              <a:buNone/>
            </a:pPr>
            <a:endParaRPr lang="en-GB" sz="1800" dirty="0" smtClean="0">
              <a:latin typeface="Arial Narrow" panose="020B0606020202030204" pitchFamily="34" charset="0"/>
            </a:endParaRPr>
          </a:p>
          <a:p>
            <a:pPr marL="0" indent="0" algn="r">
              <a:buNone/>
            </a:pPr>
            <a:endParaRPr lang="en-GB" sz="1800" dirty="0">
              <a:latin typeface="Arial Narrow" panose="020B0606020202030204" pitchFamily="34" charset="0"/>
            </a:endParaRPr>
          </a:p>
          <a:p>
            <a:pPr marL="0" indent="0" algn="r">
              <a:buNone/>
            </a:pPr>
            <a:endParaRPr lang="en-GB" sz="1800" dirty="0" smtClean="0">
              <a:latin typeface="Arial Narrow" panose="020B0606020202030204" pitchFamily="34" charset="0"/>
            </a:endParaRPr>
          </a:p>
          <a:p>
            <a:pPr marL="0" indent="0" algn="r">
              <a:buNone/>
            </a:pPr>
            <a:endParaRPr lang="en-GB" sz="1800" dirty="0">
              <a:latin typeface="Arial Narrow" panose="020B0606020202030204" pitchFamily="34" charset="0"/>
            </a:endParaRPr>
          </a:p>
          <a:p>
            <a:pPr marL="0" indent="0" algn="r">
              <a:buNone/>
            </a:pPr>
            <a:endParaRPr lang="en-GB" sz="1800" dirty="0" smtClean="0">
              <a:latin typeface="Arial Narrow" panose="020B0606020202030204" pitchFamily="34" charset="0"/>
            </a:endParaRPr>
          </a:p>
          <a:p>
            <a:pPr marL="0" indent="0" algn="r">
              <a:buNone/>
            </a:pPr>
            <a:endParaRPr lang="en-GB" sz="1800" dirty="0">
              <a:latin typeface="Arial Narrow" panose="020B0606020202030204" pitchFamily="34" charset="0"/>
            </a:endParaRPr>
          </a:p>
          <a:p>
            <a:pPr marL="0" indent="0" algn="r">
              <a:buNone/>
            </a:pPr>
            <a:endParaRPr lang="en-GB" sz="1800" dirty="0" smtClean="0">
              <a:latin typeface="Arial Narrow" panose="020B0606020202030204" pitchFamily="34" charset="0"/>
            </a:endParaRPr>
          </a:p>
          <a:p>
            <a:pPr marL="0" indent="0" algn="r">
              <a:buNone/>
            </a:pPr>
            <a:endParaRPr lang="en-GB" sz="1800" dirty="0">
              <a:latin typeface="Arial Narrow" panose="020B0606020202030204" pitchFamily="34" charset="0"/>
            </a:endParaRPr>
          </a:p>
          <a:p>
            <a:pPr marL="0" indent="0" algn="r">
              <a:buNone/>
            </a:pPr>
            <a:endParaRPr lang="en-GB" sz="1800" dirty="0" smtClean="0">
              <a:latin typeface="Arial Narrow" panose="020B0606020202030204" pitchFamily="34" charset="0"/>
            </a:endParaRPr>
          </a:p>
          <a:p>
            <a:pPr marL="0" indent="0" algn="r">
              <a:buNone/>
            </a:pPr>
            <a:endParaRPr lang="en-GB" sz="1800" dirty="0">
              <a:latin typeface="Arial Narrow" panose="020B0606020202030204" pitchFamily="34" charset="0"/>
            </a:endParaRPr>
          </a:p>
          <a:p>
            <a:pPr marL="0" indent="0" algn="r">
              <a:buNone/>
            </a:pPr>
            <a:endParaRPr lang="en-GB" sz="1800" dirty="0">
              <a:latin typeface="Arial Narrow" panose="020B0606020202030204" pitchFamily="34" charset="0"/>
            </a:endParaRPr>
          </a:p>
          <a:p>
            <a:pPr algn="r">
              <a:buAutoNum type="arabicPeriod"/>
            </a:pPr>
            <a:endParaRPr lang="en-GB" sz="1800" dirty="0" smtClean="0">
              <a:latin typeface="Arial Narrow" panose="020B0606020202030204" pitchFamily="34" charset="0"/>
            </a:endParaRPr>
          </a:p>
          <a:p>
            <a:pPr marL="114300" indent="-114300">
              <a:buAutoNum type="arabicPeriod"/>
            </a:pPr>
            <a:r>
              <a:rPr lang="en-GB" sz="7200" b="1" dirty="0" smtClean="0">
                <a:latin typeface="Arial Narrow" panose="020B0606020202030204" pitchFamily="34" charset="0"/>
              </a:rPr>
              <a:t>There </a:t>
            </a:r>
            <a:r>
              <a:rPr lang="en-GB" sz="7200" b="1" dirty="0">
                <a:latin typeface="Arial Narrow" panose="020B0606020202030204" pitchFamily="34" charset="0"/>
              </a:rPr>
              <a:t>was difference of mean score between actual perception and ideal expectation in each </a:t>
            </a:r>
            <a:r>
              <a:rPr lang="en-GB" sz="7200" b="1" dirty="0" smtClean="0">
                <a:latin typeface="Arial Narrow" panose="020B0606020202030204" pitchFamily="34" charset="0"/>
              </a:rPr>
              <a:t>dimension</a:t>
            </a:r>
          </a:p>
          <a:p>
            <a:pPr marL="114300" indent="-114300">
              <a:buAutoNum type="arabicPeriod"/>
            </a:pPr>
            <a:r>
              <a:rPr lang="en-GB" sz="7200" b="1" dirty="0" smtClean="0">
                <a:latin typeface="Arial Narrow" panose="020B0606020202030204" pitchFamily="34" charset="0"/>
              </a:rPr>
              <a:t>That </a:t>
            </a:r>
            <a:r>
              <a:rPr lang="en-GB" sz="7200" b="1" dirty="0">
                <a:latin typeface="Arial Narrow" panose="020B0606020202030204" pitchFamily="34" charset="0"/>
              </a:rPr>
              <a:t>the mean difference between the perceptions and expectations of students toward the quality of website services is significant</a:t>
            </a:r>
            <a:r>
              <a:rPr lang="en-GB" sz="7200" b="1" dirty="0" smtClean="0">
                <a:latin typeface="Arial Narrow" panose="020B0606020202030204" pitchFamily="34" charset="0"/>
              </a:rPr>
              <a:t>.</a:t>
            </a:r>
          </a:p>
          <a:p>
            <a:pPr marL="171450" lvl="0" indent="-171450">
              <a:buFont typeface="Arial" pitchFamily="34" charset="0"/>
              <a:buAutoNum type="arabicPeriod"/>
            </a:pPr>
            <a:r>
              <a:rPr lang="en-GB" sz="7200" b="1" dirty="0" smtClean="0">
                <a:latin typeface="Arial Narrow" panose="020B0606020202030204" pitchFamily="34" charset="0"/>
              </a:rPr>
              <a:t>The </a:t>
            </a:r>
            <a:r>
              <a:rPr lang="en-GB" sz="7200" b="1" dirty="0">
                <a:latin typeface="Arial Narrow" panose="020B0606020202030204" pitchFamily="34" charset="0"/>
              </a:rPr>
              <a:t>smallest gap (-0.20) is in the dimension of the quality of the user interface. This indicates that the Open University website service is reasonably successful on the user interface of the website</a:t>
            </a:r>
            <a:r>
              <a:rPr lang="en-GB" sz="7200" b="1" dirty="0" smtClean="0">
                <a:latin typeface="Arial Narrow" panose="020B0606020202030204" pitchFamily="34" charset="0"/>
              </a:rPr>
              <a:t>.</a:t>
            </a:r>
            <a:endParaRPr lang="en-US" sz="64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en-GB" sz="2400" dirty="0" smtClean="0">
                <a:latin typeface="Arial Narrow" panose="020B0606020202030204" pitchFamily="34" charset="0"/>
              </a:rPr>
              <a:t> </a:t>
            </a:r>
            <a:endParaRPr lang="en-US" sz="24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r">
              <a:buNone/>
            </a:pPr>
            <a:endParaRPr lang="en-US" sz="2400" dirty="0">
              <a:latin typeface="Arial Narrow" panose="020B0606020202030204" pitchFamily="34" charset="0"/>
            </a:endParaRPr>
          </a:p>
          <a:p>
            <a:pPr marL="0" indent="0" algn="r">
              <a:buNone/>
            </a:pPr>
            <a:r>
              <a:rPr lang="en-GB" sz="2400" dirty="0" smtClean="0">
                <a:latin typeface="Arial Narrow" panose="020B0606020202030204" pitchFamily="34" charset="0"/>
              </a:rPr>
              <a:t> </a:t>
            </a:r>
            <a:endParaRPr lang="en-US" dirty="0">
              <a:latin typeface="Arial Narrow" panose="020B0606020202030204" pitchFamily="34" charset="0"/>
            </a:endParaRPr>
          </a:p>
          <a:p>
            <a:pPr marL="0" indent="0" algn="r">
              <a:buNone/>
            </a:pPr>
            <a:endParaRPr lang="en-US" sz="2400" b="1" dirty="0">
              <a:latin typeface="Arial Narrow" panose="020B0606020202030204" pitchFamily="34" charset="0"/>
            </a:endParaRPr>
          </a:p>
          <a:p>
            <a:pPr marL="0" indent="0" algn="r">
              <a:buNone/>
            </a:pPr>
            <a:endParaRPr lang="en-US" sz="1800" b="1" dirty="0" smtClean="0">
              <a:latin typeface="Arial Narrow" panose="020B0606020202030204" pitchFamily="34" charset="0"/>
            </a:endParaRPr>
          </a:p>
          <a:p>
            <a:pPr marL="0" indent="0" algn="r">
              <a:buNone/>
            </a:pPr>
            <a:endParaRPr lang="en-US" sz="1800" b="1" dirty="0">
              <a:latin typeface="Arial Narrow" panose="020B0606020202030204" pitchFamily="34" charset="0"/>
            </a:endParaRPr>
          </a:p>
          <a:p>
            <a:pPr marL="0" indent="0" algn="r">
              <a:buNone/>
            </a:pPr>
            <a:endParaRPr lang="en-GB" sz="1800" b="1" dirty="0" smtClean="0">
              <a:latin typeface="Arial Narrow" panose="020B0606020202030204" pitchFamily="34" charset="0"/>
            </a:endParaRPr>
          </a:p>
          <a:p>
            <a:pPr marL="0" indent="0" algn="r">
              <a:buNone/>
            </a:pPr>
            <a:endParaRPr lang="en-US" sz="2400" dirty="0">
              <a:latin typeface="Arial Narrow" panose="020B0606020202030204" pitchFamily="34" charset="0"/>
            </a:endParaRPr>
          </a:p>
          <a:p>
            <a:pPr marL="0" indent="0" algn="r">
              <a:buNone/>
            </a:pPr>
            <a:endParaRPr lang="en-GB" sz="2000" dirty="0" smtClean="0">
              <a:latin typeface="Arial Narrow" panose="020B0606020202030204" pitchFamily="34" charset="0"/>
            </a:endParaRPr>
          </a:p>
          <a:p>
            <a:pPr algn="r"/>
            <a:endParaRPr lang="en-US" sz="2400" dirty="0"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879803"/>
              </p:ext>
            </p:extLst>
          </p:nvPr>
        </p:nvGraphicFramePr>
        <p:xfrm>
          <a:off x="1104900" y="1600200"/>
          <a:ext cx="6934200" cy="23835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2100">
                  <a:extLst>
                    <a:ext uri="{9D8B030D-6E8A-4147-A177-3AD203B41FA5}">
                      <a16:colId xmlns:a16="http://schemas.microsoft.com/office/drawing/2014/main" val="390395425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10816381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540239152"/>
                    </a:ext>
                  </a:extLst>
                </a:gridCol>
                <a:gridCol w="686266">
                  <a:extLst>
                    <a:ext uri="{9D8B030D-6E8A-4147-A177-3AD203B41FA5}">
                      <a16:colId xmlns:a16="http://schemas.microsoft.com/office/drawing/2014/main" val="141669229"/>
                    </a:ext>
                  </a:extLst>
                </a:gridCol>
                <a:gridCol w="723434">
                  <a:extLst>
                    <a:ext uri="{9D8B030D-6E8A-4147-A177-3AD203B41FA5}">
                      <a16:colId xmlns:a16="http://schemas.microsoft.com/office/drawing/2014/main" val="3752834902"/>
                    </a:ext>
                  </a:extLst>
                </a:gridCol>
                <a:gridCol w="836723">
                  <a:extLst>
                    <a:ext uri="{9D8B030D-6E8A-4147-A177-3AD203B41FA5}">
                      <a16:colId xmlns:a16="http://schemas.microsoft.com/office/drawing/2014/main" val="1210001496"/>
                    </a:ext>
                  </a:extLst>
                </a:gridCol>
                <a:gridCol w="557535">
                  <a:extLst>
                    <a:ext uri="{9D8B030D-6E8A-4147-A177-3AD203B41FA5}">
                      <a16:colId xmlns:a16="http://schemas.microsoft.com/office/drawing/2014/main" val="1602162114"/>
                    </a:ext>
                  </a:extLst>
                </a:gridCol>
                <a:gridCol w="891742">
                  <a:extLst>
                    <a:ext uri="{9D8B030D-6E8A-4147-A177-3AD203B41FA5}">
                      <a16:colId xmlns:a16="http://schemas.microsoft.com/office/drawing/2014/main" val="382877166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Dimensions 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Mean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 Narrow" panose="020B0606020202030204" pitchFamily="34" charset="0"/>
                        </a:rPr>
                        <a:t>Mean</a:t>
                      </a:r>
                      <a:endParaRPr lang="en-US" sz="12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 Narrow" panose="020B0606020202030204" pitchFamily="34" charset="0"/>
                        </a:rPr>
                        <a:t>Difference</a:t>
                      </a:r>
                      <a:endParaRPr lang="en-US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  <a:r>
                        <a:rPr lang="en-GB" sz="1400" baseline="-25000" dirty="0" err="1">
                          <a:effectLst/>
                          <a:latin typeface="Arial Narrow" panose="020B0606020202030204" pitchFamily="34" charset="0"/>
                        </a:rPr>
                        <a:t>counted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Sig.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Remarks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17324907"/>
                  </a:ext>
                </a:extLst>
              </a:tr>
              <a:tr h="91440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Information Quality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Perception 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 Narrow" panose="020B0606020202030204" pitchFamily="34" charset="0"/>
                        </a:rPr>
                        <a:t>29.34</a:t>
                      </a:r>
                      <a:endParaRPr lang="en-US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 Narrow" panose="020B0606020202030204" pitchFamily="34" charset="0"/>
                        </a:rPr>
                        <a:t>-1.640</a:t>
                      </a:r>
                      <a:endParaRPr lang="en-US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-0.23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-2.872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0.000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Significant Difference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2563263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expectation 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30.98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625108"/>
                  </a:ext>
                </a:extLst>
              </a:tr>
              <a:tr h="91440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Service Interaction Quality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Perception 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24.65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 Narrow" panose="020B0606020202030204" pitchFamily="34" charset="0"/>
                        </a:rPr>
                        <a:t>-1.500</a:t>
                      </a:r>
                      <a:endParaRPr lang="en-US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-0.25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-3.189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0.000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Significant Difference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9208602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expectation 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26.15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473680"/>
                  </a:ext>
                </a:extLst>
              </a:tr>
              <a:tr h="91440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User Interface Quality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Perception 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32.70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 Narrow" panose="020B0606020202030204" pitchFamily="34" charset="0"/>
                        </a:rPr>
                        <a:t>-1.600</a:t>
                      </a:r>
                      <a:endParaRPr lang="en-US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-0.20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-2.792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0.000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Significant Difference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8977432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expectation 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34.30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433557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Usability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Perception </a:t>
                      </a:r>
                      <a:endParaRPr lang="en-GB" sz="14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 Narrow" panose="020B0606020202030204" pitchFamily="34" charset="0"/>
                        </a:rPr>
                        <a:t>expectation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29.04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 Narrow" panose="020B0606020202030204" pitchFamily="34" charset="0"/>
                        </a:rPr>
                        <a:t>-1.860</a:t>
                      </a:r>
                      <a:endParaRPr lang="en-US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-0.27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-3.037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0.000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Significant Difference 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8272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948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229600" cy="5029200"/>
          </a:xfrm>
        </p:spPr>
        <p:txBody>
          <a:bodyPr>
            <a:normAutofit fontScale="25000" lnSpcReduction="20000"/>
          </a:bodyPr>
          <a:lstStyle/>
          <a:p>
            <a:pPr marL="0" indent="0" algn="r">
              <a:buNone/>
            </a:pPr>
            <a:endParaRPr lang="en-GB" sz="1600" b="1" dirty="0" smtClean="0"/>
          </a:p>
          <a:p>
            <a:pPr marL="0" indent="0" algn="r">
              <a:buNone/>
            </a:pPr>
            <a:endParaRPr lang="en-GB" sz="1600" b="1" dirty="0" smtClean="0"/>
          </a:p>
          <a:p>
            <a:pPr marL="228600" lvl="0" indent="-228600">
              <a:buNone/>
            </a:pPr>
            <a:r>
              <a:rPr lang="en-GB" sz="4900" dirty="0">
                <a:latin typeface="Arial Narrow" panose="020B0606020202030204" pitchFamily="34" charset="0"/>
              </a:rPr>
              <a:t>. </a:t>
            </a:r>
            <a:r>
              <a:rPr lang="en-GB" sz="4900" dirty="0" smtClean="0">
                <a:latin typeface="Arial Narrow" panose="020B0606020202030204" pitchFamily="34" charset="0"/>
              </a:rPr>
              <a:t>4. </a:t>
            </a:r>
            <a:r>
              <a:rPr lang="en-GB" sz="6400" b="1" dirty="0" smtClean="0">
                <a:latin typeface="Arial Narrow" panose="020B0606020202030204" pitchFamily="34" charset="0"/>
              </a:rPr>
              <a:t>The </a:t>
            </a:r>
            <a:r>
              <a:rPr lang="en-GB" sz="6400" b="1" dirty="0">
                <a:latin typeface="Arial Narrow" panose="020B0606020202030204" pitchFamily="34" charset="0"/>
              </a:rPr>
              <a:t>largest gap (-0.27) lies in the usability dimension which indicates that the Open University website service has not met the ideal students’  expectations</a:t>
            </a:r>
          </a:p>
          <a:p>
            <a:pPr marL="228600" indent="-228600">
              <a:buNone/>
            </a:pPr>
            <a:r>
              <a:rPr lang="en-GB" sz="6400" b="1" dirty="0" smtClean="0">
                <a:latin typeface="Arial Narrow" panose="020B0606020202030204" pitchFamily="34" charset="0"/>
              </a:rPr>
              <a:t>  5</a:t>
            </a:r>
            <a:r>
              <a:rPr lang="en-GB" sz="6400" b="1" dirty="0">
                <a:latin typeface="Arial Narrow" panose="020B0606020202030204" pitchFamily="34" charset="0"/>
              </a:rPr>
              <a:t>. Variables Usability -0,27, Service Interaction Quality – 0,25, and Information Quality -0,23) are repair priorities </a:t>
            </a:r>
            <a:endParaRPr lang="en-GB" sz="6400" b="1" dirty="0" smtClean="0">
              <a:latin typeface="Arial Narrow" panose="020B0606020202030204" pitchFamily="34" charset="0"/>
            </a:endParaRPr>
          </a:p>
          <a:p>
            <a:pPr marL="5943600" indent="0">
              <a:buNone/>
            </a:pPr>
            <a:r>
              <a:rPr lang="en-GB" sz="1600" b="1" dirty="0"/>
              <a:t> </a:t>
            </a:r>
            <a:r>
              <a:rPr lang="en-GB" sz="1600" b="1" dirty="0" smtClean="0"/>
              <a:t>                                                                                                                                                           </a:t>
            </a:r>
            <a:r>
              <a:rPr lang="en-GB" sz="2900" b="1" dirty="0" smtClean="0"/>
              <a:t>                                                                                                          </a:t>
            </a:r>
            <a:r>
              <a:rPr lang="en-US" sz="5600" dirty="0" smtClean="0">
                <a:latin typeface="Arial Narrow" panose="020B0606020202030204" pitchFamily="34" charset="0"/>
              </a:rPr>
              <a:t>2</a:t>
            </a:r>
            <a:r>
              <a:rPr lang="en-US" sz="5600" b="1" dirty="0">
                <a:latin typeface="Arial Narrow" panose="020B0606020202030204" pitchFamily="34" charset="0"/>
              </a:rPr>
              <a:t>. The level of </a:t>
            </a:r>
            <a:r>
              <a:rPr lang="en-US" sz="5600" b="1" dirty="0" smtClean="0">
                <a:latin typeface="Arial Narrow" panose="020B0606020202030204" pitchFamily="34" charset="0"/>
              </a:rPr>
              <a:t>conformity</a:t>
            </a:r>
          </a:p>
          <a:p>
            <a:pPr marL="228600" indent="4111625" algn="r">
              <a:buNone/>
            </a:pPr>
            <a:r>
              <a:rPr lang="en-US" sz="5600" b="1" dirty="0" smtClean="0">
                <a:latin typeface="Arial Narrow" panose="020B0606020202030204" pitchFamily="34" charset="0"/>
              </a:rPr>
              <a:t> </a:t>
            </a:r>
            <a:r>
              <a:rPr lang="en-US" sz="5600" b="1" dirty="0">
                <a:latin typeface="Arial Narrow" panose="020B0606020202030204" pitchFamily="34" charset="0"/>
              </a:rPr>
              <a:t>and the average </a:t>
            </a:r>
            <a:r>
              <a:rPr lang="en-US" sz="5600" b="1" dirty="0" smtClean="0">
                <a:latin typeface="Arial Narrow" panose="020B0606020202030204" pitchFamily="34" charset="0"/>
              </a:rPr>
              <a:t> value </a:t>
            </a:r>
            <a:r>
              <a:rPr lang="en-US" sz="5600" b="1" dirty="0">
                <a:latin typeface="Arial Narrow" panose="020B0606020202030204" pitchFamily="34" charset="0"/>
              </a:rPr>
              <a:t>of X and Y</a:t>
            </a:r>
          </a:p>
          <a:p>
            <a:pPr marL="228600" indent="-228600">
              <a:buNone/>
            </a:pPr>
            <a:endParaRPr lang="en-GB" sz="2300" b="1" dirty="0" smtClean="0"/>
          </a:p>
          <a:p>
            <a:pPr marL="228600" indent="-228600">
              <a:buNone/>
            </a:pPr>
            <a:r>
              <a:rPr lang="en-GB" sz="2300" b="1" dirty="0" smtClean="0"/>
              <a:t> </a:t>
            </a:r>
          </a:p>
          <a:p>
            <a:pPr marL="228600" indent="-228600">
              <a:buNone/>
            </a:pPr>
            <a:endParaRPr lang="en-GB" sz="1600" b="1" dirty="0"/>
          </a:p>
          <a:p>
            <a:pPr marL="228600" indent="-228600">
              <a:buNone/>
            </a:pPr>
            <a:endParaRPr lang="en-GB" sz="1600" b="1" dirty="0" smtClean="0"/>
          </a:p>
          <a:p>
            <a:pPr marL="228600" indent="-228600">
              <a:buNone/>
            </a:pPr>
            <a:endParaRPr lang="en-GB" sz="1600" b="1" dirty="0"/>
          </a:p>
          <a:p>
            <a:pPr marL="228600" indent="-228600">
              <a:buNone/>
            </a:pPr>
            <a:endParaRPr lang="en-GB" sz="1600" b="1" dirty="0" smtClean="0"/>
          </a:p>
          <a:p>
            <a:pPr marL="228600" indent="-228600">
              <a:buNone/>
            </a:pPr>
            <a:endParaRPr lang="en-GB" sz="1600" b="1" dirty="0"/>
          </a:p>
          <a:p>
            <a:pPr marL="228600" indent="-228600">
              <a:buNone/>
            </a:pPr>
            <a:endParaRPr lang="en-GB" sz="1600" b="1" dirty="0" smtClean="0"/>
          </a:p>
          <a:p>
            <a:pPr marL="228600" indent="-228600">
              <a:buNone/>
            </a:pPr>
            <a:endParaRPr lang="en-GB" sz="1600" b="1" dirty="0"/>
          </a:p>
          <a:p>
            <a:pPr marL="228600" indent="-228600">
              <a:buNone/>
            </a:pPr>
            <a:endParaRPr lang="en-GB" sz="1600" b="1" dirty="0" smtClean="0"/>
          </a:p>
          <a:p>
            <a:pPr marL="228600" indent="-228600">
              <a:buNone/>
            </a:pPr>
            <a:endParaRPr lang="en-GB" sz="1600" b="1" dirty="0"/>
          </a:p>
          <a:p>
            <a:pPr marL="228600" indent="-228600">
              <a:buNone/>
            </a:pPr>
            <a:r>
              <a:rPr lang="en-GB" dirty="0" smtClean="0"/>
              <a:t>  </a:t>
            </a:r>
          </a:p>
          <a:p>
            <a:pPr marL="228600" indent="-228600">
              <a:buNone/>
            </a:pPr>
            <a:endParaRPr lang="en-GB" sz="1800" dirty="0"/>
          </a:p>
          <a:p>
            <a:pPr marL="228600" indent="-228600">
              <a:buNone/>
            </a:pPr>
            <a:endParaRPr lang="en-GB" sz="1800" dirty="0" smtClean="0"/>
          </a:p>
          <a:p>
            <a:pPr marL="228600" indent="-228600">
              <a:buNone/>
            </a:pPr>
            <a:endParaRPr lang="en-GB" sz="1800" dirty="0" smtClean="0"/>
          </a:p>
          <a:p>
            <a:pPr marL="228600" indent="-228600">
              <a:buNone/>
            </a:pPr>
            <a:endParaRPr lang="en-GB" sz="1800" dirty="0" smtClean="0"/>
          </a:p>
          <a:p>
            <a:pPr marL="228600" indent="-228600">
              <a:buNone/>
            </a:pPr>
            <a:endParaRPr lang="en-GB" sz="1800" dirty="0"/>
          </a:p>
          <a:p>
            <a:pPr marL="228600" indent="-228600">
              <a:buNone/>
            </a:pPr>
            <a:endParaRPr lang="en-GB" sz="1800" dirty="0" smtClean="0"/>
          </a:p>
          <a:p>
            <a:pPr marL="228600" indent="-228600">
              <a:buNone/>
            </a:pPr>
            <a:endParaRPr lang="en-GB" sz="1800" dirty="0"/>
          </a:p>
          <a:p>
            <a:pPr marL="228600" indent="-228600">
              <a:buNone/>
            </a:pPr>
            <a:endParaRPr lang="en-GB" sz="1800" dirty="0" smtClean="0"/>
          </a:p>
          <a:p>
            <a:pPr marL="228600" indent="-228600">
              <a:buNone/>
            </a:pPr>
            <a:endParaRPr lang="en-GB" sz="1800" dirty="0"/>
          </a:p>
          <a:p>
            <a:pPr marL="228600" indent="-228600">
              <a:buNone/>
            </a:pPr>
            <a:endParaRPr lang="en-GB" sz="1800" dirty="0" smtClean="0"/>
          </a:p>
          <a:p>
            <a:pPr marL="228600" indent="-228600">
              <a:buNone/>
            </a:pPr>
            <a:endParaRPr lang="en-GB" sz="1800" dirty="0"/>
          </a:p>
          <a:p>
            <a:pPr marL="228600" indent="-228600">
              <a:buNone/>
            </a:pPr>
            <a:endParaRPr lang="en-GB" sz="1800" dirty="0" smtClean="0"/>
          </a:p>
          <a:p>
            <a:pPr marL="228600" indent="-228600">
              <a:buNone/>
            </a:pPr>
            <a:endParaRPr lang="en-GB" sz="1800" dirty="0"/>
          </a:p>
          <a:p>
            <a:pPr marL="228600" indent="-228600">
              <a:buNone/>
            </a:pPr>
            <a:endParaRPr lang="en-GB" sz="1800" dirty="0" smtClean="0"/>
          </a:p>
          <a:p>
            <a:pPr marL="228600" indent="-228600">
              <a:buNone/>
            </a:pPr>
            <a:endParaRPr lang="en-GB" sz="1800" dirty="0"/>
          </a:p>
          <a:p>
            <a:pPr marL="228600" indent="-228600">
              <a:buNone/>
            </a:pPr>
            <a:endParaRPr lang="en-GB" sz="1800" dirty="0" smtClean="0"/>
          </a:p>
          <a:p>
            <a:pPr marL="228600" indent="-228600">
              <a:buNone/>
            </a:pPr>
            <a:endParaRPr lang="en-GB" sz="1800" dirty="0"/>
          </a:p>
          <a:p>
            <a:pPr marL="228600" indent="-228600">
              <a:buNone/>
            </a:pPr>
            <a:endParaRPr lang="en-GB" sz="1800" dirty="0" smtClean="0"/>
          </a:p>
          <a:p>
            <a:pPr marL="228600" indent="-228600">
              <a:buNone/>
            </a:pPr>
            <a:endParaRPr lang="en-GB" sz="1800" dirty="0"/>
          </a:p>
          <a:p>
            <a:pPr marL="228600" indent="-228600">
              <a:buNone/>
            </a:pPr>
            <a:endParaRPr lang="en-GB" sz="1800" dirty="0" smtClean="0"/>
          </a:p>
          <a:p>
            <a:pPr marL="228600" indent="-228600">
              <a:buNone/>
            </a:pPr>
            <a:endParaRPr lang="en-GB" sz="1800" dirty="0"/>
          </a:p>
          <a:p>
            <a:pPr marL="228600" indent="-228600">
              <a:buNone/>
            </a:pPr>
            <a:endParaRPr lang="en-GB" sz="1800" dirty="0" smtClean="0"/>
          </a:p>
          <a:p>
            <a:pPr marL="228600" indent="-228600">
              <a:buNone/>
            </a:pPr>
            <a:endParaRPr lang="en-GB" sz="1800" dirty="0"/>
          </a:p>
          <a:p>
            <a:pPr marL="228600" indent="-228600">
              <a:buNone/>
            </a:pPr>
            <a:endParaRPr lang="en-GB" sz="1800" dirty="0" smtClean="0"/>
          </a:p>
          <a:p>
            <a:pPr marL="228600" indent="-228600">
              <a:buNone/>
            </a:pPr>
            <a:endParaRPr lang="en-GB" sz="1800" dirty="0"/>
          </a:p>
          <a:p>
            <a:pPr marL="228600" indent="-228600">
              <a:buNone/>
            </a:pPr>
            <a:endParaRPr lang="en-GB" sz="1800" dirty="0"/>
          </a:p>
          <a:p>
            <a:pPr marL="228600" indent="114300">
              <a:buNone/>
            </a:pPr>
            <a:r>
              <a:rPr lang="en-GB" sz="7200" b="1" dirty="0" smtClean="0"/>
              <a:t>Overall</a:t>
            </a:r>
            <a:r>
              <a:rPr lang="en-GB" sz="7200" b="1" dirty="0"/>
              <a:t>, the amount of students’ expectations that have been met is 94.59%, </a:t>
            </a:r>
            <a:endParaRPr lang="en-GB" sz="7200" b="1" dirty="0" smtClean="0"/>
          </a:p>
          <a:p>
            <a:pPr marL="228600" indent="114300">
              <a:buNone/>
            </a:pPr>
            <a:r>
              <a:rPr lang="en-GB" sz="7200" b="1" dirty="0" smtClean="0"/>
              <a:t>and </a:t>
            </a:r>
            <a:r>
              <a:rPr lang="en-GB" sz="7200" b="1" dirty="0"/>
              <a:t>5.41% has not been met.</a:t>
            </a:r>
            <a:endParaRPr lang="en-US" sz="7200" b="1" dirty="0"/>
          </a:p>
          <a:p>
            <a:pPr marL="228600" indent="-228600">
              <a:buNone/>
            </a:pPr>
            <a:r>
              <a:rPr lang="en-US" sz="4800" dirty="0" smtClean="0"/>
              <a:t>      </a:t>
            </a:r>
            <a:endParaRPr lang="en-US" sz="4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654592"/>
              </p:ext>
            </p:extLst>
          </p:nvPr>
        </p:nvGraphicFramePr>
        <p:xfrm>
          <a:off x="1828800" y="2819400"/>
          <a:ext cx="6553200" cy="262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400">
                  <a:extLst>
                    <a:ext uri="{9D8B030D-6E8A-4147-A177-3AD203B41FA5}">
                      <a16:colId xmlns:a16="http://schemas.microsoft.com/office/drawing/2014/main" val="2403008525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1297607362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3944630526"/>
                    </a:ext>
                  </a:extLst>
                </a:gridCol>
              </a:tblGrid>
              <a:tr h="5815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Indicator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Calculation of Conformity Levels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Remarks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5227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Quality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94,72%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 information quality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27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 Interaction Quality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94,26%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High 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 Interaction Quality</a:t>
                      </a:r>
                      <a:endParaRPr 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377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User Interface Quality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95,39%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quality of the OU website service is very high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6260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Usability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93,99%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dimension with the lowest level of conformity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3431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2185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graoun u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bagraoun ut</Template>
  <TotalTime>4656</TotalTime>
  <Words>984</Words>
  <Application>Microsoft Office PowerPoint</Application>
  <PresentationFormat>On-screen Show (4:3)</PresentationFormat>
  <Paragraphs>220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Arial Narrow</vt:lpstr>
      <vt:lpstr>Arial Unicode MS</vt:lpstr>
      <vt:lpstr>Bell MT</vt:lpstr>
      <vt:lpstr>Calibri</vt:lpstr>
      <vt:lpstr>Courier New</vt:lpstr>
      <vt:lpstr>Times New Roman</vt:lpstr>
      <vt:lpstr>Wingdings</vt:lpstr>
      <vt:lpstr>bagraoun ut</vt:lpstr>
      <vt:lpstr> THE PERCEPTION AND EXPECTATION QUALITY WEBSITE SERVICES  OF OPEN UNIVERSITY    Presenter M. Arifin Zaidin Faculty of Teacher Training and Education Unit of distance learning program for open university Indonesia   </vt:lpstr>
      <vt:lpstr>I. INTRODUCTION</vt:lpstr>
      <vt:lpstr>  RESEARCH OBJECTIVES  </vt:lpstr>
      <vt:lpstr>LITERATURE REVIEW </vt:lpstr>
      <vt:lpstr>PowerPoint Presentation</vt:lpstr>
      <vt:lpstr>PowerPoint Presentation</vt:lpstr>
      <vt:lpstr> RESEARCH METHODOLOGY </vt:lpstr>
      <vt:lpstr> RESEARCH RESULT </vt:lpstr>
      <vt:lpstr>PowerPoint Presentation</vt:lpstr>
      <vt:lpstr> CONCLUSIONS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MEMBANGUN KUALITAS PEMBELAJARAN   BERBASIS  ICT   Presenter M. Arifin Zaidin UPBJJ UT Makassar</dc:title>
  <dc:creator>ASUS PC</dc:creator>
  <cp:lastModifiedBy>Windows User</cp:lastModifiedBy>
  <cp:revision>139</cp:revision>
  <cp:lastPrinted>2019-10-10T13:43:19Z</cp:lastPrinted>
  <dcterms:created xsi:type="dcterms:W3CDTF">2018-11-22T21:26:50Z</dcterms:created>
  <dcterms:modified xsi:type="dcterms:W3CDTF">2019-10-11T08:55:48Z</dcterms:modified>
</cp:coreProperties>
</file>