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7" r:id="rId3"/>
    <p:sldId id="282" r:id="rId4"/>
    <p:sldId id="274" r:id="rId5"/>
    <p:sldId id="287" r:id="rId6"/>
    <p:sldId id="288" r:id="rId7"/>
    <p:sldId id="279" r:id="rId8"/>
    <p:sldId id="283" r:id="rId9"/>
    <p:sldId id="285" r:id="rId10"/>
    <p:sldId id="289" r:id="rId11"/>
    <p:sldId id="286" r:id="rId1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BF9C8E1F-3AF8-40FA-A6A0-ED2E847A1D3A}" type="datetimeFigureOut">
              <a:rPr lang="en-GB" smtClean="0"/>
              <a:t>11/10/2019</a:t>
            </a:fld>
            <a:endParaRPr lang="en-GB"/>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E671B13E-9D8E-419F-89E4-3D6B963ED7A1}" type="slidenum">
              <a:rPr lang="en-GB" smtClean="0"/>
              <a:t>‹#›</a:t>
            </a:fld>
            <a:endParaRPr lang="en-GB"/>
          </a:p>
        </p:txBody>
      </p:sp>
    </p:spTree>
    <p:extLst>
      <p:ext uri="{BB962C8B-B14F-4D97-AF65-F5344CB8AC3E}">
        <p14:creationId xmlns:p14="http://schemas.microsoft.com/office/powerpoint/2010/main" val="24373585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3E1E12-BB65-4883-B7E0-052F666CA93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268956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3E1E12-BB65-4883-B7E0-052F666CA93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378511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3E1E12-BB65-4883-B7E0-052F666CA93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425958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3E1E12-BB65-4883-B7E0-052F666CA93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818645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E1E12-BB65-4883-B7E0-052F666CA93D}"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30883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3E1E12-BB65-4883-B7E0-052F666CA93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96110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3E1E12-BB65-4883-B7E0-052F666CA93D}"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370731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3E1E12-BB65-4883-B7E0-052F666CA93D}"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389343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E1E12-BB65-4883-B7E0-052F666CA93D}"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230474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E1E12-BB65-4883-B7E0-052F666CA93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251085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E1E12-BB65-4883-B7E0-052F666CA93D}"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EE701-A80F-4A82-821E-EAE9476D1328}" type="slidenum">
              <a:rPr lang="en-GB" smtClean="0"/>
              <a:t>‹#›</a:t>
            </a:fld>
            <a:endParaRPr lang="en-GB"/>
          </a:p>
        </p:txBody>
      </p:sp>
    </p:spTree>
    <p:extLst>
      <p:ext uri="{BB962C8B-B14F-4D97-AF65-F5344CB8AC3E}">
        <p14:creationId xmlns:p14="http://schemas.microsoft.com/office/powerpoint/2010/main" val="194596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E1E12-BB65-4883-B7E0-052F666CA93D}" type="datetimeFigureOut">
              <a:rPr lang="en-GB" smtClean="0"/>
              <a:t>11/10/2019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EE701-A80F-4A82-821E-EAE9476D1328}" type="slidenum">
              <a:rPr lang="en-GB" smtClean="0"/>
              <a:t>‹#›</a:t>
            </a:fld>
            <a:endParaRPr lang="en-GB"/>
          </a:p>
        </p:txBody>
      </p:sp>
    </p:spTree>
    <p:extLst>
      <p:ext uri="{BB962C8B-B14F-4D97-AF65-F5344CB8AC3E}">
        <p14:creationId xmlns:p14="http://schemas.microsoft.com/office/powerpoint/2010/main" val="2902813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4648200"/>
          </a:xfrm>
        </p:spPr>
        <p:txBody>
          <a:bodyPr>
            <a:normAutofit/>
          </a:bodyPr>
          <a:lstStyle/>
          <a:p>
            <a:pPr algn="r"/>
            <a:r>
              <a:rPr lang="en-US" sz="3200" dirty="0"/>
              <a:t/>
            </a:r>
            <a:br>
              <a:rPr lang="en-US" sz="3200" dirty="0"/>
            </a:br>
            <a:r>
              <a:rPr lang="en-US" sz="2000" b="1" dirty="0">
                <a:latin typeface="Arial Narrow" panose="020B0606020202030204" pitchFamily="34" charset="0"/>
              </a:rPr>
              <a:t>PERCEIVED INFORMATION QUALITY OF OPEN LEARNING RESOURCE WEBSITE OF UNIVERSITAS TERBUKA (SUAKA-UT)</a:t>
            </a:r>
            <a:br>
              <a:rPr lang="en-US" sz="2000" b="1" dirty="0">
                <a:latin typeface="Arial Narrow" panose="020B0606020202030204" pitchFamily="34" charset="0"/>
              </a:rPr>
            </a:br>
            <a:r>
              <a:rPr lang="en-US" sz="2000" b="1" dirty="0">
                <a:latin typeface="Arial Narrow" panose="020B0606020202030204" pitchFamily="34" charset="0"/>
              </a:rPr>
              <a:t>AT UPBJJ-UT MAKASSAR</a:t>
            </a:r>
            <a:r>
              <a:rPr lang="en-US" b="1" dirty="0">
                <a:latin typeface="Arial Narrow" panose="020B0606020202030204" pitchFamily="34" charset="0"/>
              </a:rPr>
              <a:t/>
            </a:r>
            <a:br>
              <a:rPr lang="en-US" b="1" dirty="0">
                <a:latin typeface="Arial Narrow" panose="020B0606020202030204"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000" dirty="0">
                <a:latin typeface="Arial Narrow" pitchFamily="34" charset="0"/>
                <a:cs typeface="Arial" pitchFamily="34" charset="0"/>
              </a:rPr>
              <a:t>Presenter</a:t>
            </a:r>
            <a:br>
              <a:rPr lang="en-US" sz="2000" dirty="0">
                <a:latin typeface="Arial Narrow" pitchFamily="34" charset="0"/>
                <a:cs typeface="Arial" pitchFamily="34" charset="0"/>
              </a:rPr>
            </a:br>
            <a:r>
              <a:rPr lang="en-US" sz="3200" dirty="0">
                <a:latin typeface="Arial Narrow" panose="020B0606020202030204" pitchFamily="34" charset="0"/>
              </a:rPr>
              <a:t>M. </a:t>
            </a:r>
            <a:r>
              <a:rPr lang="en-US" sz="3200" dirty="0" err="1">
                <a:latin typeface="Arial Narrow" pitchFamily="34" charset="0"/>
              </a:rPr>
              <a:t>Arifin</a:t>
            </a:r>
            <a:r>
              <a:rPr lang="en-US" sz="3200" dirty="0">
                <a:latin typeface="Arial Narrow" pitchFamily="34" charset="0"/>
              </a:rPr>
              <a:t> </a:t>
            </a:r>
            <a:r>
              <a:rPr lang="en-US" sz="3200" dirty="0" err="1">
                <a:latin typeface="Arial Narrow" pitchFamily="34" charset="0"/>
              </a:rPr>
              <a:t>Zaidin</a:t>
            </a:r>
            <a:r>
              <a:rPr lang="en-US" sz="3200" dirty="0">
                <a:latin typeface="Arial Narrow" panose="020B0606020202030204" pitchFamily="34" charset="0"/>
              </a:rPr>
              <a:t/>
            </a:r>
            <a:br>
              <a:rPr lang="en-US" sz="3200" dirty="0">
                <a:latin typeface="Arial Narrow" panose="020B0606020202030204" pitchFamily="34" charset="0"/>
              </a:rPr>
            </a:br>
            <a:r>
              <a:rPr lang="en-US" sz="2200" b="1" dirty="0">
                <a:latin typeface="Arial Narrow" pitchFamily="34" charset="0"/>
              </a:rPr>
              <a:t>Faculty of Teacher Training and Education</a:t>
            </a:r>
            <a:br>
              <a:rPr lang="en-US" sz="2200" b="1" dirty="0">
                <a:latin typeface="Arial Narrow" pitchFamily="34" charset="0"/>
              </a:rPr>
            </a:br>
            <a:r>
              <a:rPr lang="en-US" sz="2200" b="1" dirty="0">
                <a:latin typeface="Arial Narrow" pitchFamily="34" charset="0"/>
              </a:rPr>
              <a:t>Unit of distance learning program for open university </a:t>
            </a:r>
            <a:r>
              <a:rPr lang="en-US" sz="2200" b="1" dirty="0" smtClean="0">
                <a:latin typeface="Arial Narrow" pitchFamily="34" charset="0"/>
              </a:rPr>
              <a:t>Makassar-Indonesia</a:t>
            </a:r>
            <a:r>
              <a:rPr lang="en-US" sz="1800" b="1" dirty="0"/>
              <a:t/>
            </a:r>
            <a:br>
              <a:rPr lang="en-US" sz="1800" b="1" dirty="0"/>
            </a:br>
            <a:r>
              <a:rPr lang="en-US" sz="2000" u="sng" dirty="0"/>
              <a:t> </a:t>
            </a:r>
            <a:r>
              <a:rPr lang="en-US" sz="3200" dirty="0"/>
              <a:t/>
            </a:r>
            <a:br>
              <a:rPr lang="en-US" sz="3200" dirty="0"/>
            </a:br>
            <a:endParaRPr lang="en-GB" sz="3200" dirty="0">
              <a:latin typeface="Arial" pitchFamily="34" charset="0"/>
              <a:cs typeface="Arial" pitchFamily="34" charset="0"/>
            </a:endParaRPr>
          </a:p>
        </p:txBody>
      </p:sp>
    </p:spTree>
    <p:extLst>
      <p:ext uri="{BB962C8B-B14F-4D97-AF65-F5344CB8AC3E}">
        <p14:creationId xmlns:p14="http://schemas.microsoft.com/office/powerpoint/2010/main" val="3163163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CONCLUSION</a:t>
            </a:r>
            <a:r>
              <a:rPr lang="en-US" dirty="0"/>
              <a:t/>
            </a:r>
            <a:br>
              <a:rPr lang="en-US" dirty="0"/>
            </a:br>
            <a:endParaRPr lang="en-US" sz="2400"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algn="r">
              <a:buFont typeface="Wingdings" panose="05000000000000000000" pitchFamily="2" charset="2"/>
              <a:buChar char="q"/>
            </a:pPr>
            <a:r>
              <a:rPr lang="en-GB" sz="2000" dirty="0">
                <a:latin typeface="Arial Narrow" panose="020B0606020202030204" pitchFamily="34" charset="0"/>
              </a:rPr>
              <a:t>Statistical findings show that the overall information quality of SUAKA-UT fits into a </a:t>
            </a:r>
            <a:r>
              <a:rPr lang="en-GB" sz="2000" dirty="0">
                <a:solidFill>
                  <a:srgbClr val="C00000"/>
                </a:solidFill>
                <a:latin typeface="Arial Narrow" panose="020B0606020202030204" pitchFamily="34" charset="0"/>
              </a:rPr>
              <a:t>high</a:t>
            </a:r>
            <a:r>
              <a:rPr lang="en-GB" sz="2000" dirty="0">
                <a:latin typeface="Arial Narrow" panose="020B0606020202030204" pitchFamily="34" charset="0"/>
              </a:rPr>
              <a:t> category which scores </a:t>
            </a:r>
            <a:r>
              <a:rPr lang="en-GB" sz="2000" dirty="0">
                <a:solidFill>
                  <a:srgbClr val="C00000"/>
                </a:solidFill>
                <a:latin typeface="Arial Narrow" panose="020B0606020202030204" pitchFamily="34" charset="0"/>
              </a:rPr>
              <a:t>94.44%</a:t>
            </a:r>
            <a:r>
              <a:rPr lang="en-GB" sz="2000" dirty="0">
                <a:latin typeface="Arial Narrow" panose="020B0606020202030204" pitchFamily="34" charset="0"/>
              </a:rPr>
              <a:t>, with only three indicators lining up in a moderate category, i.e., accuracy, conciseness and ease of use ranging at </a:t>
            </a:r>
            <a:r>
              <a:rPr lang="en-GB" sz="2000" dirty="0">
                <a:solidFill>
                  <a:srgbClr val="C00000"/>
                </a:solidFill>
                <a:latin typeface="Arial Narrow" panose="020B0606020202030204" pitchFamily="34" charset="0"/>
              </a:rPr>
              <a:t>5,55%</a:t>
            </a:r>
            <a:r>
              <a:rPr lang="en-GB" sz="2000" dirty="0">
                <a:latin typeface="Arial Narrow" panose="020B0606020202030204" pitchFamily="34" charset="0"/>
              </a:rPr>
              <a:t>. </a:t>
            </a:r>
            <a:r>
              <a:rPr lang="en-GB" sz="2000" dirty="0" smtClean="0">
                <a:latin typeface="Arial Narrow" panose="020B0606020202030204" pitchFamily="34" charset="0"/>
              </a:rPr>
              <a:t>From </a:t>
            </a:r>
            <a:r>
              <a:rPr lang="en-GB" sz="2000" dirty="0">
                <a:latin typeface="Arial Narrow" panose="020B0606020202030204" pitchFamily="34" charset="0"/>
              </a:rPr>
              <a:t>these insights, the information quality of SUAKA-UT at UPBJJ-UT Makassar in general is of high quality. </a:t>
            </a:r>
            <a:endParaRPr lang="en-GB" sz="2000" dirty="0" smtClean="0">
              <a:latin typeface="Arial Narrow" panose="020B0606020202030204" pitchFamily="34" charset="0"/>
            </a:endParaRPr>
          </a:p>
          <a:p>
            <a:pPr algn="r">
              <a:buFont typeface="Wingdings" panose="05000000000000000000" pitchFamily="2" charset="2"/>
              <a:buChar char="q"/>
            </a:pPr>
            <a:r>
              <a:rPr lang="en-GB" sz="2000" dirty="0" smtClean="0">
                <a:latin typeface="Arial Narrow" panose="020B0606020202030204" pitchFamily="34" charset="0"/>
              </a:rPr>
              <a:t>This</a:t>
            </a:r>
            <a:r>
              <a:rPr lang="en-GB" sz="2000" dirty="0">
                <a:latin typeface="Arial Narrow" panose="020B0606020202030204" pitchFamily="34" charset="0"/>
              </a:rPr>
              <a:t>, in turn, leads to the embodiment of the core principles of SUAKA-UT that serves as Open Educational Resources alongside the importance of strengthening its capacity to design, implement and monitor coherent and integrated efforts for sustainable development that facilitates the satisfaction of its students and the general public. </a:t>
            </a:r>
            <a:endParaRPr lang="en-US" sz="2000" dirty="0">
              <a:latin typeface="Arial Narrow" panose="020B0606020202030204" pitchFamily="34" charset="0"/>
            </a:endParaRPr>
          </a:p>
          <a:p>
            <a:endParaRPr lang="en-US" dirty="0"/>
          </a:p>
        </p:txBody>
      </p:sp>
    </p:spTree>
    <p:extLst>
      <p:ext uri="{BB962C8B-B14F-4D97-AF65-F5344CB8AC3E}">
        <p14:creationId xmlns:p14="http://schemas.microsoft.com/office/powerpoint/2010/main" val="1385621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latin typeface="Arial Narrow" panose="020B0606020202030204" pitchFamily="34" charset="0"/>
              </a:rPr>
              <a:t>Thank You and That’s All</a:t>
            </a:r>
          </a:p>
          <a:p>
            <a:pPr marL="0" indent="0" algn="ctr">
              <a:buNone/>
            </a:pPr>
            <a:r>
              <a:rPr lang="en-US" dirty="0" smtClean="0">
                <a:latin typeface="Arial Narrow" panose="020B0606020202030204" pitchFamily="34" charset="0"/>
              </a:rPr>
              <a:t>See you next time</a:t>
            </a:r>
            <a:endParaRPr lang="en-US" dirty="0">
              <a:latin typeface="Arial Narrow" panose="020B0606020202030204" pitchFamily="34" charset="0"/>
            </a:endParaRPr>
          </a:p>
        </p:txBody>
      </p:sp>
    </p:spTree>
    <p:extLst>
      <p:ext uri="{BB962C8B-B14F-4D97-AF65-F5344CB8AC3E}">
        <p14:creationId xmlns:p14="http://schemas.microsoft.com/office/powerpoint/2010/main" val="691297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Bell MT" pitchFamily="18" charset="0"/>
              </a:rPr>
              <a:t>I</a:t>
            </a:r>
            <a:r>
              <a:rPr lang="en-US" sz="3200" b="1" dirty="0">
                <a:latin typeface="Bell MT" pitchFamily="18" charset="0"/>
              </a:rPr>
              <a:t>. </a:t>
            </a:r>
            <a:r>
              <a:rPr lang="en-US" sz="3200" b="1" dirty="0">
                <a:latin typeface="Arial Narrow" pitchFamily="34" charset="0"/>
              </a:rPr>
              <a:t>INTRODUCTION</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lgn="r">
              <a:buFont typeface="Wingdings" panose="05000000000000000000" pitchFamily="2" charset="2"/>
              <a:buChar char="q"/>
            </a:pPr>
            <a:endParaRPr lang="en-GB" dirty="0" smtClean="0">
              <a:latin typeface="Arial Narrow" panose="020B0606020202030204" pitchFamily="34" charset="0"/>
            </a:endParaRPr>
          </a:p>
          <a:p>
            <a:pPr algn="r">
              <a:buFont typeface="Wingdings" panose="05000000000000000000" pitchFamily="2" charset="2"/>
              <a:buChar char="q"/>
            </a:pPr>
            <a:r>
              <a:rPr lang="en-GB" dirty="0" smtClean="0">
                <a:latin typeface="Arial Narrow" panose="020B0606020202030204" pitchFamily="34" charset="0"/>
              </a:rPr>
              <a:t>Open </a:t>
            </a:r>
            <a:r>
              <a:rPr lang="en-GB" dirty="0">
                <a:latin typeface="Arial Narrow" panose="020B0606020202030204" pitchFamily="34" charset="0"/>
              </a:rPr>
              <a:t>Educational Resources (OER) broadly represents any materials offered freely and openly for educational purposes</a:t>
            </a:r>
            <a:r>
              <a:rPr lang="en-GB" dirty="0" smtClean="0">
                <a:latin typeface="Arial Narrow" panose="020B0606020202030204" pitchFamily="34" charset="0"/>
              </a:rPr>
              <a:t>.</a:t>
            </a:r>
          </a:p>
          <a:p>
            <a:pPr algn="r">
              <a:buFont typeface="Wingdings" panose="05000000000000000000" pitchFamily="2" charset="2"/>
              <a:buChar char="q"/>
            </a:pPr>
            <a:r>
              <a:rPr lang="en-US" dirty="0" smtClean="0">
                <a:latin typeface="Arial Narrow" panose="020B0606020202030204" pitchFamily="34" charset="0"/>
              </a:rPr>
              <a:t> OER </a:t>
            </a:r>
            <a:r>
              <a:rPr lang="en-US" dirty="0">
                <a:latin typeface="Arial Narrow" panose="020B0606020202030204" pitchFamily="34" charset="0"/>
              </a:rPr>
              <a:t>has become the crux of educational materials in higher education. </a:t>
            </a:r>
            <a:r>
              <a:rPr lang="en-US" dirty="0" smtClean="0">
                <a:latin typeface="Arial Narrow" panose="020B0606020202030204" pitchFamily="34" charset="0"/>
              </a:rPr>
              <a:t>Open University </a:t>
            </a:r>
            <a:r>
              <a:rPr lang="en-US" dirty="0">
                <a:latin typeface="Arial Narrow" panose="020B0606020202030204" pitchFamily="34" charset="0"/>
              </a:rPr>
              <a:t>is the only open distance education in Indonesia that embraces OER throughout its educational </a:t>
            </a:r>
            <a:r>
              <a:rPr lang="en-US" dirty="0" smtClean="0">
                <a:latin typeface="Arial Narrow" panose="020B0606020202030204" pitchFamily="34" charset="0"/>
              </a:rPr>
              <a:t>practices</a:t>
            </a:r>
          </a:p>
          <a:p>
            <a:pPr algn="r">
              <a:buFont typeface="Wingdings" panose="05000000000000000000" pitchFamily="2" charset="2"/>
              <a:buChar char="q"/>
            </a:pPr>
            <a:r>
              <a:rPr lang="en-US" dirty="0"/>
              <a:t> </a:t>
            </a:r>
            <a:r>
              <a:rPr lang="en-US" dirty="0" smtClean="0"/>
              <a:t>Open University embraces </a:t>
            </a:r>
            <a:r>
              <a:rPr lang="en-US" dirty="0"/>
              <a:t>OER and integrates it into students’ learning management systems through a web-based information </a:t>
            </a:r>
            <a:r>
              <a:rPr lang="en-US" dirty="0" smtClean="0"/>
              <a:t>system</a:t>
            </a:r>
          </a:p>
          <a:p>
            <a:pPr algn="r">
              <a:buFont typeface="Wingdings" panose="05000000000000000000" pitchFamily="2" charset="2"/>
              <a:buChar char="q"/>
            </a:pPr>
            <a:r>
              <a:rPr lang="en-GB" dirty="0" smtClean="0"/>
              <a:t>High </a:t>
            </a:r>
            <a:r>
              <a:rPr lang="en-GB" dirty="0"/>
              <a:t>information quality enhances the use of information system. </a:t>
            </a:r>
            <a:endParaRPr lang="en-US" dirty="0">
              <a:latin typeface="Arial Narrow" panose="020B0606020202030204" pitchFamily="34" charset="0"/>
            </a:endParaRPr>
          </a:p>
        </p:txBody>
      </p:sp>
    </p:spTree>
    <p:extLst>
      <p:ext uri="{BB962C8B-B14F-4D97-AF65-F5344CB8AC3E}">
        <p14:creationId xmlns:p14="http://schemas.microsoft.com/office/powerpoint/2010/main" val="792184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Arial Narrow" panose="020B0606020202030204" pitchFamily="34" charset="0"/>
              </a:rPr>
              <a:t>LITERATURE REVIEW</a:t>
            </a:r>
            <a:r>
              <a:rPr lang="en-US" sz="3600" dirty="0">
                <a:latin typeface="Arial Narrow" panose="020B0606020202030204" pitchFamily="34" charset="0"/>
              </a:rPr>
              <a:t/>
            </a:r>
            <a:br>
              <a:rPr lang="en-US" sz="3600" dirty="0">
                <a:latin typeface="Arial Narrow" panose="020B0606020202030204" pitchFamily="34" charset="0"/>
              </a:rPr>
            </a:br>
            <a:endParaRPr lang="en-US" sz="2800" dirty="0">
              <a:latin typeface="Arial Narrow" panose="020B0606020202030204" pitchFamily="34" charset="0"/>
            </a:endParaRPr>
          </a:p>
        </p:txBody>
      </p:sp>
      <p:sp>
        <p:nvSpPr>
          <p:cNvPr id="3" name="Content Placeholder 2"/>
          <p:cNvSpPr>
            <a:spLocks noGrp="1"/>
          </p:cNvSpPr>
          <p:nvPr>
            <p:ph idx="1"/>
          </p:nvPr>
        </p:nvSpPr>
        <p:spPr/>
        <p:txBody>
          <a:bodyPr>
            <a:normAutofit fontScale="62500" lnSpcReduction="20000"/>
          </a:bodyPr>
          <a:lstStyle/>
          <a:p>
            <a:pPr marL="798513" indent="-392113" algn="r">
              <a:buFont typeface="Courier New" panose="02070309020205020404" pitchFamily="49" charset="0"/>
              <a:buChar char="o"/>
            </a:pPr>
            <a:r>
              <a:rPr lang="en-GB" sz="3800" b="1" dirty="0"/>
              <a:t>History of </a:t>
            </a:r>
            <a:r>
              <a:rPr lang="en-GB" sz="3800" b="1" dirty="0" smtClean="0"/>
              <a:t>SUAKA-UT</a:t>
            </a:r>
            <a:endParaRPr lang="en-GB" sz="2200" dirty="0" smtClean="0">
              <a:latin typeface="Arial Narrow" panose="020B0606020202030204" pitchFamily="34" charset="0"/>
            </a:endParaRPr>
          </a:p>
          <a:p>
            <a:pPr marL="798513" indent="-392113" algn="r">
              <a:buFont typeface="Courier New" panose="02070309020205020404" pitchFamily="49" charset="0"/>
              <a:buChar char="o"/>
            </a:pPr>
            <a:r>
              <a:rPr lang="en-GB" b="1" dirty="0" smtClean="0">
                <a:latin typeface="Arial Narrow" panose="020B0606020202030204" pitchFamily="34" charset="0"/>
              </a:rPr>
              <a:t>Open University  (OU) extends </a:t>
            </a:r>
            <a:r>
              <a:rPr lang="en-GB" b="1" dirty="0">
                <a:latin typeface="Arial Narrow" panose="020B0606020202030204" pitchFamily="34" charset="0"/>
              </a:rPr>
              <a:t>its learning initiatives through SUAKA-UT as a commitment to provide free-access learning </a:t>
            </a:r>
            <a:r>
              <a:rPr lang="en-GB" b="1" dirty="0" smtClean="0">
                <a:latin typeface="Arial Narrow" panose="020B0606020202030204" pitchFamily="34" charset="0"/>
              </a:rPr>
              <a:t>materials </a:t>
            </a:r>
            <a:r>
              <a:rPr lang="en-GB" b="1" dirty="0">
                <a:latin typeface="Arial Narrow" panose="020B0606020202030204" pitchFamily="34" charset="0"/>
              </a:rPr>
              <a:t>for broad </a:t>
            </a:r>
            <a:r>
              <a:rPr lang="en-GB" b="1" dirty="0" smtClean="0">
                <a:latin typeface="Arial Narrow" panose="020B0606020202030204" pitchFamily="34" charset="0"/>
              </a:rPr>
              <a:t>communities</a:t>
            </a:r>
          </a:p>
          <a:p>
            <a:pPr marL="798513" indent="-392113" algn="r">
              <a:buFont typeface="Courier New" panose="02070309020205020404" pitchFamily="49" charset="0"/>
              <a:buChar char="o"/>
            </a:pPr>
            <a:r>
              <a:rPr lang="en-GB" b="1" dirty="0">
                <a:latin typeface="Arial Narrow" panose="020B0606020202030204" pitchFamily="34" charset="0"/>
              </a:rPr>
              <a:t>The key tenets of </a:t>
            </a:r>
            <a:r>
              <a:rPr lang="en-GB" b="1" dirty="0" smtClean="0">
                <a:latin typeface="Arial Narrow" panose="020B0606020202030204" pitchFamily="34" charset="0"/>
              </a:rPr>
              <a:t>OER OU </a:t>
            </a:r>
            <a:r>
              <a:rPr lang="en-GB" b="1" dirty="0">
                <a:latin typeface="Arial Narrow" panose="020B0606020202030204" pitchFamily="34" charset="0"/>
              </a:rPr>
              <a:t>build on (1) freely accessible learning components, (2) learning management that fits all levels of education, (3) modular learning, (4) reused and repurposed materials, and (5) online platforms</a:t>
            </a:r>
            <a:r>
              <a:rPr lang="en-GB" b="1" dirty="0" smtClean="0">
                <a:latin typeface="Arial Narrow" panose="020B0606020202030204" pitchFamily="34" charset="0"/>
              </a:rPr>
              <a:t>.</a:t>
            </a:r>
          </a:p>
          <a:p>
            <a:pPr marL="798513" indent="-392113" algn="r">
              <a:buFont typeface="Courier New" panose="02070309020205020404" pitchFamily="49" charset="0"/>
              <a:buChar char="o"/>
            </a:pPr>
            <a:r>
              <a:rPr lang="en-GB" sz="3800" b="1" dirty="0" smtClean="0"/>
              <a:t> </a:t>
            </a:r>
            <a:r>
              <a:rPr lang="en-GB" b="1" dirty="0">
                <a:latin typeface="Arial Narrow" panose="020B0606020202030204" pitchFamily="34" charset="0"/>
              </a:rPr>
              <a:t>In general, OER is outlined into four categories within higher education, i.e., open textbooks, open computer, open online learning and open-source license for </a:t>
            </a:r>
            <a:r>
              <a:rPr lang="en-GB" b="1" dirty="0" err="1">
                <a:latin typeface="Arial Narrow" panose="020B0606020202030204" pitchFamily="34" charset="0"/>
              </a:rPr>
              <a:t>softwares</a:t>
            </a:r>
            <a:r>
              <a:rPr lang="en-GB" b="1" dirty="0">
                <a:latin typeface="Arial Narrow" panose="020B0606020202030204" pitchFamily="34" charset="0"/>
              </a:rPr>
              <a:t> and tools that permits the free use to sustain teaching-learning </a:t>
            </a:r>
            <a:r>
              <a:rPr lang="en-GB" b="1" dirty="0" smtClean="0">
                <a:latin typeface="Arial Narrow" panose="020B0606020202030204" pitchFamily="34" charset="0"/>
              </a:rPr>
              <a:t>activities</a:t>
            </a:r>
          </a:p>
          <a:p>
            <a:pPr marL="798513" indent="-392113" algn="r">
              <a:buFont typeface="Courier New" panose="02070309020205020404" pitchFamily="49" charset="0"/>
              <a:buChar char="o"/>
            </a:pPr>
            <a:r>
              <a:rPr lang="en-GB" sz="3100" b="1" dirty="0">
                <a:latin typeface="Arial Narrow" panose="020B0606020202030204" pitchFamily="34" charset="0"/>
              </a:rPr>
              <a:t>Thailand initiates OER movement with aim of providing high-quality teaching and learning resources for students and teachers while breaking down barriers to time, geographical space, affordability and accessibility</a:t>
            </a:r>
            <a:r>
              <a:rPr lang="en-GB" sz="3100" dirty="0">
                <a:latin typeface="Arial Narrow" panose="020B0606020202030204" pitchFamily="34" charset="0"/>
              </a:rPr>
              <a:t>.</a:t>
            </a:r>
            <a:endParaRPr lang="en-US" sz="1000" dirty="0">
              <a:latin typeface="Arial Narrow" panose="020B0606020202030204" pitchFamily="34" charset="0"/>
            </a:endParaRPr>
          </a:p>
        </p:txBody>
      </p:sp>
    </p:spTree>
    <p:extLst>
      <p:ext uri="{BB962C8B-B14F-4D97-AF65-F5344CB8AC3E}">
        <p14:creationId xmlns:p14="http://schemas.microsoft.com/office/powerpoint/2010/main" val="968843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229600" cy="4525963"/>
          </a:xfrm>
        </p:spPr>
        <p:txBody>
          <a:bodyPr>
            <a:normAutofit fontScale="92500" lnSpcReduction="20000"/>
          </a:bodyPr>
          <a:lstStyle/>
          <a:p>
            <a:pPr marL="406400" indent="0" algn="r">
              <a:buNone/>
            </a:pPr>
            <a:r>
              <a:rPr lang="en-GB" b="1" dirty="0"/>
              <a:t>Evaluation of Information </a:t>
            </a:r>
            <a:r>
              <a:rPr lang="en-GB" b="1" dirty="0" smtClean="0"/>
              <a:t>Quality</a:t>
            </a:r>
          </a:p>
          <a:p>
            <a:pPr marL="863600" indent="-457200" algn="r">
              <a:buFont typeface="Wingdings" panose="05000000000000000000" pitchFamily="2" charset="2"/>
              <a:buChar char="q"/>
            </a:pPr>
            <a:r>
              <a:rPr lang="en-GB" sz="2800" dirty="0">
                <a:latin typeface="Arial Narrow" panose="020B0606020202030204" pitchFamily="34" charset="0"/>
              </a:rPr>
              <a:t>Throughout diverse bodies of literature, information quality is often perceived as information that adheres to the fitness for use of the information provided, thus conforming to the specifications that meet user </a:t>
            </a:r>
            <a:r>
              <a:rPr lang="en-GB" sz="2800" dirty="0" smtClean="0">
                <a:latin typeface="Arial Narrow" panose="020B0606020202030204" pitchFamily="34" charset="0"/>
              </a:rPr>
              <a:t>expectation</a:t>
            </a:r>
          </a:p>
          <a:p>
            <a:pPr marL="863600" indent="-457200" algn="r">
              <a:buFont typeface="Wingdings" panose="05000000000000000000" pitchFamily="2" charset="2"/>
              <a:buChar char="q"/>
            </a:pPr>
            <a:r>
              <a:rPr lang="en-US" sz="2800" dirty="0">
                <a:latin typeface="Arial Narrow" panose="020B0606020202030204" pitchFamily="34" charset="0"/>
              </a:rPr>
              <a:t>The study delves into the analysis of information quality and identifies as well as formulating 20 dimensions commonly used to highlight areas concerning information </a:t>
            </a:r>
            <a:r>
              <a:rPr lang="en-US" sz="2800" dirty="0" smtClean="0">
                <a:latin typeface="Arial Narrow" panose="020B0606020202030204" pitchFamily="34" charset="0"/>
              </a:rPr>
              <a:t>quality</a:t>
            </a:r>
          </a:p>
          <a:p>
            <a:pPr marL="406400" indent="0" algn="r">
              <a:buNone/>
            </a:pPr>
            <a:r>
              <a:rPr lang="en-US" altLang="en-US" sz="2800" b="1" dirty="0">
                <a:latin typeface="Arial Narrow" panose="020B0606020202030204" pitchFamily="34" charset="0"/>
              </a:rPr>
              <a:t>Perception</a:t>
            </a:r>
            <a:endParaRPr lang="en-US" sz="2800" b="1" dirty="0" smtClean="0">
              <a:latin typeface="Arial Narrow" panose="020B0606020202030204" pitchFamily="34" charset="0"/>
            </a:endParaRPr>
          </a:p>
          <a:p>
            <a:pPr marL="863600" indent="-457200" algn="r">
              <a:buFont typeface="Wingdings" panose="05000000000000000000" pitchFamily="2" charset="2"/>
              <a:buChar char="q"/>
            </a:pPr>
            <a:r>
              <a:rPr lang="en-US" altLang="en-US" sz="2800" dirty="0">
                <a:latin typeface="Arial Narrow" panose="020B0606020202030204" pitchFamily="34" charset="0"/>
              </a:rPr>
              <a:t>Perception is a process to find out or recognize events that aim to involve the five senses, the environment, culture, education, and experience</a:t>
            </a:r>
            <a:endParaRPr lang="en-US" sz="2800" dirty="0" smtClean="0">
              <a:latin typeface="Arial Narrow" panose="020B0606020202030204" pitchFamily="34" charset="0"/>
            </a:endParaRPr>
          </a:p>
          <a:p>
            <a:pPr marL="863600" indent="-457200" algn="r">
              <a:buFont typeface="Wingdings" panose="05000000000000000000" pitchFamily="2" charset="2"/>
              <a:buChar char="q"/>
            </a:pPr>
            <a:endParaRPr lang="en-US" sz="2800" dirty="0">
              <a:latin typeface="Arial Narrow" panose="020B0606020202030204" pitchFamily="34" charset="0"/>
            </a:endParaRPr>
          </a:p>
          <a:p>
            <a:pPr marL="406400" indent="0">
              <a:buNone/>
            </a:pPr>
            <a:endParaRPr lang="en-US" dirty="0"/>
          </a:p>
          <a:p>
            <a:pPr indent="63500">
              <a:buFont typeface="Wingdings" panose="05000000000000000000" pitchFamily="2" charset="2"/>
              <a:buChar char="§"/>
            </a:pPr>
            <a:endParaRPr lang="en-US" sz="20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10676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i="1" dirty="0"/>
              <a:t>Common Dimensions of Information Quality </a:t>
            </a:r>
            <a:r>
              <a:rPr lang="en-GB" sz="2400" i="1" dirty="0" smtClean="0"/>
              <a:t/>
            </a:r>
            <a:br>
              <a:rPr lang="en-GB" sz="2400" i="1" dirty="0" smtClean="0"/>
            </a:br>
            <a:r>
              <a:rPr lang="en-GB" sz="2400" i="1" dirty="0" smtClean="0"/>
              <a:t>(</a:t>
            </a:r>
            <a:r>
              <a:rPr lang="en-GB" sz="2400" i="1" dirty="0"/>
              <a:t>Knight &amp; Burn, 2005; </a:t>
            </a:r>
            <a:r>
              <a:rPr lang="en-GB" sz="2400" i="1" dirty="0" err="1"/>
              <a:t>Kandari</a:t>
            </a:r>
            <a:r>
              <a:rPr lang="en-GB" sz="2400" i="1" dirty="0"/>
              <a:t>, 2010)</a:t>
            </a:r>
            <a:endParaRPr lang="en-US" sz="1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7746648"/>
              </p:ext>
            </p:extLst>
          </p:nvPr>
        </p:nvGraphicFramePr>
        <p:xfrm>
          <a:off x="609599" y="1219200"/>
          <a:ext cx="7924801" cy="5119869"/>
        </p:xfrm>
        <a:graphic>
          <a:graphicData uri="http://schemas.openxmlformats.org/drawingml/2006/table">
            <a:tbl>
              <a:tblPr firstRow="1" firstCol="1" bandRow="1">
                <a:tableStyleId>{5C22544A-7EE6-4342-B048-85BDC9FD1C3A}</a:tableStyleId>
              </a:tblPr>
              <a:tblGrid>
                <a:gridCol w="457201">
                  <a:extLst>
                    <a:ext uri="{9D8B030D-6E8A-4147-A177-3AD203B41FA5}">
                      <a16:colId xmlns:a16="http://schemas.microsoft.com/office/drawing/2014/main" val="967224928"/>
                    </a:ext>
                  </a:extLst>
                </a:gridCol>
                <a:gridCol w="1377244">
                  <a:extLst>
                    <a:ext uri="{9D8B030D-6E8A-4147-A177-3AD203B41FA5}">
                      <a16:colId xmlns:a16="http://schemas.microsoft.com/office/drawing/2014/main" val="558537699"/>
                    </a:ext>
                  </a:extLst>
                </a:gridCol>
                <a:gridCol w="6090356">
                  <a:extLst>
                    <a:ext uri="{9D8B030D-6E8A-4147-A177-3AD203B41FA5}">
                      <a16:colId xmlns:a16="http://schemas.microsoft.com/office/drawing/2014/main" val="2294886332"/>
                    </a:ext>
                  </a:extLst>
                </a:gridCol>
              </a:tblGrid>
              <a:tr h="224799">
                <a:tc gridSpan="2">
                  <a:txBody>
                    <a:bodyPr/>
                    <a:lstStyle/>
                    <a:p>
                      <a:pPr marL="0" marR="0" algn="ctr">
                        <a:lnSpc>
                          <a:spcPct val="115000"/>
                        </a:lnSpc>
                        <a:spcBef>
                          <a:spcPts val="0"/>
                        </a:spcBef>
                        <a:spcAft>
                          <a:spcPts val="0"/>
                        </a:spcAft>
                      </a:pPr>
                      <a:r>
                        <a:rPr lang="en-GB" sz="1800" dirty="0">
                          <a:effectLst/>
                        </a:rPr>
                        <a:t>Dimension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GB" sz="1800" dirty="0">
                          <a:effectLst/>
                        </a:rPr>
                        <a:t>Definition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5733903"/>
                  </a:ext>
                </a:extLst>
              </a:tr>
              <a:tr h="374665">
                <a:tc>
                  <a:txBody>
                    <a:bodyPr/>
                    <a:lstStyle/>
                    <a:p>
                      <a:pPr marL="0" marR="0">
                        <a:lnSpc>
                          <a:spcPct val="115000"/>
                        </a:lnSpc>
                        <a:spcBef>
                          <a:spcPts val="0"/>
                        </a:spcBef>
                        <a:spcAft>
                          <a:spcPts val="0"/>
                        </a:spcAft>
                      </a:pPr>
                      <a:r>
                        <a:rPr lang="en-GB" sz="2000" dirty="0">
                          <a:effectLst/>
                          <a:latin typeface="Arial Narrow" panose="020B0606020202030204" pitchFamily="34" charset="0"/>
                        </a:rPr>
                        <a:t>1</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effectLst/>
                          <a:latin typeface="Arial Narrow" panose="020B0606020202030204" pitchFamily="34" charset="0"/>
                        </a:rPr>
                        <a:t>Accuracy</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dirty="0">
                          <a:effectLst/>
                          <a:latin typeface="Arial Narrow" panose="020B0606020202030204" pitchFamily="34" charset="0"/>
                        </a:rPr>
                        <a:t>Information presented is accurate, reliable and error-free.</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045988"/>
                  </a:ext>
                </a:extLst>
              </a:tr>
              <a:tr h="716208">
                <a:tc>
                  <a:txBody>
                    <a:bodyPr/>
                    <a:lstStyle/>
                    <a:p>
                      <a:pPr marL="0" marR="0">
                        <a:lnSpc>
                          <a:spcPct val="115000"/>
                        </a:lnSpc>
                        <a:spcBef>
                          <a:spcPts val="0"/>
                        </a:spcBef>
                        <a:spcAft>
                          <a:spcPts val="0"/>
                        </a:spcAft>
                      </a:pPr>
                      <a:r>
                        <a:rPr lang="en-GB" sz="2000">
                          <a:effectLst/>
                          <a:latin typeface="Arial Narrow" panose="020B0606020202030204" pitchFamily="34" charset="0"/>
                        </a:rPr>
                        <a:t>2</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effectLst/>
                          <a:latin typeface="Arial Narrow" panose="020B0606020202030204" pitchFamily="34" charset="0"/>
                        </a:rPr>
                        <a:t>Consistency</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dirty="0">
                          <a:effectLst/>
                          <a:latin typeface="Arial Narrow" panose="020B0606020202030204" pitchFamily="34" charset="0"/>
                        </a:rPr>
                        <a:t>Information is presented in the same formatting style compatible with previous information.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7382523"/>
                  </a:ext>
                </a:extLst>
              </a:tr>
              <a:tr h="716208">
                <a:tc>
                  <a:txBody>
                    <a:bodyPr/>
                    <a:lstStyle/>
                    <a:p>
                      <a:pPr marL="0" marR="0">
                        <a:lnSpc>
                          <a:spcPct val="115000"/>
                        </a:lnSpc>
                        <a:spcBef>
                          <a:spcPts val="0"/>
                        </a:spcBef>
                        <a:spcAft>
                          <a:spcPts val="0"/>
                        </a:spcAft>
                      </a:pPr>
                      <a:r>
                        <a:rPr lang="en-GB" sz="2000">
                          <a:effectLst/>
                          <a:latin typeface="Arial Narrow" panose="020B0606020202030204" pitchFamily="34" charset="0"/>
                        </a:rPr>
                        <a:t>3</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Security</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dirty="0">
                          <a:effectLst/>
                          <a:latin typeface="Arial Narrow" panose="020B0606020202030204" pitchFamily="34" charset="0"/>
                        </a:rPr>
                        <a:t>Access to information is limited to maintain and assure its security.</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6943642"/>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4</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Recency</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000" dirty="0">
                          <a:effectLst/>
                          <a:latin typeface="Arial Narrow" panose="020B0606020202030204" pitchFamily="34" charset="0"/>
                        </a:rPr>
                        <a:t>Information is measured by how up-to-date it is.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9337790"/>
                  </a:ext>
                </a:extLst>
              </a:tr>
              <a:tr h="749330">
                <a:tc>
                  <a:txBody>
                    <a:bodyPr/>
                    <a:lstStyle/>
                    <a:p>
                      <a:pPr marL="0" marR="0">
                        <a:lnSpc>
                          <a:spcPct val="115000"/>
                        </a:lnSpc>
                        <a:spcBef>
                          <a:spcPts val="0"/>
                        </a:spcBef>
                        <a:spcAft>
                          <a:spcPts val="0"/>
                        </a:spcAft>
                      </a:pPr>
                      <a:r>
                        <a:rPr lang="en-GB" sz="2000">
                          <a:effectLst/>
                          <a:latin typeface="Arial Narrow" panose="020B0606020202030204" pitchFamily="34" charset="0"/>
                        </a:rPr>
                        <a:t>5</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effectLst/>
                          <a:latin typeface="Arial Narrow" panose="020B0606020202030204" pitchFamily="34" charset="0"/>
                        </a:rPr>
                        <a:t>Completeness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Arial Narrow" panose="020B0606020202030204" pitchFamily="34" charset="0"/>
                        </a:rPr>
                        <a:t>Information is presented in a complete, extensive and in-depth manner.</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1167780"/>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6</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Conciseness</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Arial Narrow" panose="020B0606020202030204" pitchFamily="34" charset="0"/>
                        </a:rPr>
                        <a:t>Information is presented without an excessive amount of detail.</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574155"/>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7</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Reliability</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Arial Narrow" panose="020B0606020202030204" pitchFamily="34" charset="0"/>
                        </a:rPr>
                        <a:t>Information is correct and reliable.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8021504"/>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8</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Accessibility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Arial Narrow" panose="020B0606020202030204" pitchFamily="34" charset="0"/>
                        </a:rPr>
                        <a:t>Information is easily accessible.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6848334"/>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9</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Availability</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Arial Narrow" panose="020B0606020202030204" pitchFamily="34" charset="0"/>
                        </a:rPr>
                        <a:t>Information is physically accessible.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0653339"/>
                  </a:ext>
                </a:extLst>
              </a:tr>
              <a:tr h="374665">
                <a:tc>
                  <a:txBody>
                    <a:bodyPr/>
                    <a:lstStyle/>
                    <a:p>
                      <a:pPr marL="0" marR="0">
                        <a:lnSpc>
                          <a:spcPct val="115000"/>
                        </a:lnSpc>
                        <a:spcBef>
                          <a:spcPts val="0"/>
                        </a:spcBef>
                        <a:spcAft>
                          <a:spcPts val="0"/>
                        </a:spcAft>
                      </a:pPr>
                      <a:r>
                        <a:rPr lang="en-GB" sz="2000">
                          <a:effectLst/>
                          <a:latin typeface="Arial Narrow" panose="020B0606020202030204" pitchFamily="34" charset="0"/>
                        </a:rPr>
                        <a:t>10</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effectLst/>
                          <a:latin typeface="Arial Narrow" panose="020B0606020202030204" pitchFamily="34" charset="0"/>
                        </a:rPr>
                        <a:t>Objectivity</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effectLst/>
                          <a:latin typeface="Arial Narrow" panose="020B0606020202030204" pitchFamily="34" charset="0"/>
                        </a:rPr>
                        <a:t>Information is unbiased, impartial and unprejudiced.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6622537"/>
                  </a:ext>
                </a:extLst>
              </a:tr>
            </a:tbl>
          </a:graphicData>
        </a:graphic>
      </p:graphicFrame>
    </p:spTree>
    <p:extLst>
      <p:ext uri="{BB962C8B-B14F-4D97-AF65-F5344CB8AC3E}">
        <p14:creationId xmlns:p14="http://schemas.microsoft.com/office/powerpoint/2010/main" val="289348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84749225"/>
              </p:ext>
            </p:extLst>
          </p:nvPr>
        </p:nvGraphicFramePr>
        <p:xfrm>
          <a:off x="571497" y="1284732"/>
          <a:ext cx="8115302" cy="4872228"/>
        </p:xfrm>
        <a:graphic>
          <a:graphicData uri="http://schemas.openxmlformats.org/drawingml/2006/table">
            <a:tbl>
              <a:tblPr firstRow="1" firstCol="1" bandRow="1">
                <a:tableStyleId>{5C22544A-7EE6-4342-B048-85BDC9FD1C3A}</a:tableStyleId>
              </a:tblPr>
              <a:tblGrid>
                <a:gridCol w="601134">
                  <a:extLst>
                    <a:ext uri="{9D8B030D-6E8A-4147-A177-3AD203B41FA5}">
                      <a16:colId xmlns:a16="http://schemas.microsoft.com/office/drawing/2014/main" val="603085022"/>
                    </a:ext>
                  </a:extLst>
                </a:gridCol>
                <a:gridCol w="1803401">
                  <a:extLst>
                    <a:ext uri="{9D8B030D-6E8A-4147-A177-3AD203B41FA5}">
                      <a16:colId xmlns:a16="http://schemas.microsoft.com/office/drawing/2014/main" val="2619129793"/>
                    </a:ext>
                  </a:extLst>
                </a:gridCol>
                <a:gridCol w="5710767">
                  <a:extLst>
                    <a:ext uri="{9D8B030D-6E8A-4147-A177-3AD203B41FA5}">
                      <a16:colId xmlns:a16="http://schemas.microsoft.com/office/drawing/2014/main" val="734667352"/>
                    </a:ext>
                  </a:extLst>
                </a:gridCol>
              </a:tblGrid>
              <a:tr h="0">
                <a:tc>
                  <a:txBody>
                    <a:bodyPr/>
                    <a:lstStyle/>
                    <a:p>
                      <a:pPr marL="0" marR="0">
                        <a:lnSpc>
                          <a:spcPct val="115000"/>
                        </a:lnSpc>
                        <a:spcBef>
                          <a:spcPts val="0"/>
                        </a:spcBef>
                        <a:spcAft>
                          <a:spcPts val="0"/>
                        </a:spcAft>
                      </a:pPr>
                      <a:r>
                        <a:rPr lang="en-GB" sz="1800" b="1" dirty="0">
                          <a:solidFill>
                            <a:schemeClr val="tx1"/>
                          </a:solidFill>
                          <a:effectLst/>
                        </a:rPr>
                        <a:t>11</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solidFill>
                            <a:schemeClr val="tx1"/>
                          </a:solidFill>
                          <a:effectLst/>
                        </a:rPr>
                        <a:t>Relevance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solidFill>
                            <a:schemeClr val="tx1"/>
                          </a:solidFill>
                          <a:effectLst/>
                        </a:rPr>
                        <a:t>Information fits user need.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9827314"/>
                  </a:ext>
                </a:extLst>
              </a:tr>
              <a:tr h="0">
                <a:tc>
                  <a:txBody>
                    <a:bodyPr/>
                    <a:lstStyle/>
                    <a:p>
                      <a:pPr marL="0" marR="0">
                        <a:lnSpc>
                          <a:spcPct val="115000"/>
                        </a:lnSpc>
                        <a:spcBef>
                          <a:spcPts val="0"/>
                        </a:spcBef>
                        <a:spcAft>
                          <a:spcPts val="0"/>
                        </a:spcAft>
                      </a:pPr>
                      <a:r>
                        <a:rPr lang="en-GB" sz="1800" b="1" dirty="0">
                          <a:solidFill>
                            <a:schemeClr val="tx1"/>
                          </a:solidFill>
                          <a:effectLst/>
                        </a:rPr>
                        <a:t>12</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Usability</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clear with an ease-of-use concept.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7790002"/>
                  </a:ext>
                </a:extLst>
              </a:tr>
              <a:tr h="0">
                <a:tc>
                  <a:txBody>
                    <a:bodyPr/>
                    <a:lstStyle/>
                    <a:p>
                      <a:pPr marL="0" marR="0">
                        <a:lnSpc>
                          <a:spcPct val="115000"/>
                        </a:lnSpc>
                        <a:spcBef>
                          <a:spcPts val="0"/>
                        </a:spcBef>
                        <a:spcAft>
                          <a:spcPts val="0"/>
                        </a:spcAft>
                      </a:pPr>
                      <a:r>
                        <a:rPr lang="en-GB" sz="1800" b="1" dirty="0">
                          <a:solidFill>
                            <a:schemeClr val="tx1"/>
                          </a:solidFill>
                          <a:effectLst/>
                        </a:rPr>
                        <a:t>13</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Comprehensibility</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clearly defined, unambiguous and easily understood.</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4804465"/>
                  </a:ext>
                </a:extLst>
              </a:tr>
              <a:tr h="0">
                <a:tc>
                  <a:txBody>
                    <a:bodyPr/>
                    <a:lstStyle/>
                    <a:p>
                      <a:pPr marL="0" marR="0">
                        <a:lnSpc>
                          <a:spcPct val="115000"/>
                        </a:lnSpc>
                        <a:spcBef>
                          <a:spcPts val="0"/>
                        </a:spcBef>
                        <a:spcAft>
                          <a:spcPts val="0"/>
                        </a:spcAft>
                      </a:pPr>
                      <a:r>
                        <a:rPr lang="en-GB" sz="1800" b="1" dirty="0">
                          <a:solidFill>
                            <a:schemeClr val="tx1"/>
                          </a:solidFill>
                          <a:effectLst/>
                        </a:rPr>
                        <a:t>14</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Number of Data</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solidFill>
                            <a:schemeClr val="tx1"/>
                          </a:solidFill>
                          <a:effectLst/>
                        </a:rPr>
                        <a:t>The quantity of information fits the needs of its intended users.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7318736"/>
                  </a:ext>
                </a:extLst>
              </a:tr>
              <a:tr h="0">
                <a:tc>
                  <a:txBody>
                    <a:bodyPr/>
                    <a:lstStyle/>
                    <a:p>
                      <a:pPr marL="0" marR="0">
                        <a:lnSpc>
                          <a:spcPct val="115000"/>
                        </a:lnSpc>
                        <a:spcBef>
                          <a:spcPts val="0"/>
                        </a:spcBef>
                        <a:spcAft>
                          <a:spcPts val="0"/>
                        </a:spcAft>
                      </a:pPr>
                      <a:r>
                        <a:rPr lang="en-GB" sz="1800" b="1" dirty="0">
                          <a:solidFill>
                            <a:schemeClr val="tx1"/>
                          </a:solidFill>
                          <a:effectLst/>
                        </a:rPr>
                        <a:t>15</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Trustworthiness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accountable and reliable.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0035091"/>
                  </a:ext>
                </a:extLst>
              </a:tr>
              <a:tr h="0">
                <a:tc>
                  <a:txBody>
                    <a:bodyPr/>
                    <a:lstStyle/>
                    <a:p>
                      <a:pPr marL="0" marR="0">
                        <a:lnSpc>
                          <a:spcPct val="115000"/>
                        </a:lnSpc>
                        <a:spcBef>
                          <a:spcPts val="0"/>
                        </a:spcBef>
                        <a:spcAft>
                          <a:spcPts val="0"/>
                        </a:spcAft>
                      </a:pPr>
                      <a:r>
                        <a:rPr lang="en-GB" sz="1800" b="1" dirty="0">
                          <a:solidFill>
                            <a:schemeClr val="tx1"/>
                          </a:solidFill>
                          <a:effectLst/>
                        </a:rPr>
                        <a:t>16</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Navigation</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easily organized and navigable.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0987489"/>
                  </a:ext>
                </a:extLst>
              </a:tr>
              <a:tr h="0">
                <a:tc>
                  <a:txBody>
                    <a:bodyPr/>
                    <a:lstStyle/>
                    <a:p>
                      <a:pPr marL="0" marR="0">
                        <a:lnSpc>
                          <a:spcPct val="115000"/>
                        </a:lnSpc>
                        <a:spcBef>
                          <a:spcPts val="0"/>
                        </a:spcBef>
                        <a:spcAft>
                          <a:spcPts val="0"/>
                        </a:spcAft>
                      </a:pPr>
                      <a:r>
                        <a:rPr lang="en-GB" sz="1800" b="1" dirty="0">
                          <a:solidFill>
                            <a:schemeClr val="tx1"/>
                          </a:solidFill>
                          <a:effectLst/>
                        </a:rPr>
                        <a:t>17</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Reputation</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The source and content of information are reputable.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1306517"/>
                  </a:ext>
                </a:extLst>
              </a:tr>
              <a:tr h="0">
                <a:tc>
                  <a:txBody>
                    <a:bodyPr/>
                    <a:lstStyle/>
                    <a:p>
                      <a:pPr marL="0" marR="0">
                        <a:lnSpc>
                          <a:spcPct val="115000"/>
                        </a:lnSpc>
                        <a:spcBef>
                          <a:spcPts val="0"/>
                        </a:spcBef>
                        <a:spcAft>
                          <a:spcPts val="0"/>
                        </a:spcAft>
                      </a:pPr>
                      <a:r>
                        <a:rPr lang="en-GB" sz="1800" b="1" dirty="0">
                          <a:solidFill>
                            <a:schemeClr val="tx1"/>
                          </a:solidFill>
                          <a:effectLst/>
                        </a:rPr>
                        <a:t>18</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Usefulness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advantageous and functional.</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3415787"/>
                  </a:ext>
                </a:extLst>
              </a:tr>
              <a:tr h="0">
                <a:tc>
                  <a:txBody>
                    <a:bodyPr/>
                    <a:lstStyle/>
                    <a:p>
                      <a:pPr marL="0" marR="0">
                        <a:lnSpc>
                          <a:spcPct val="115000"/>
                        </a:lnSpc>
                        <a:spcBef>
                          <a:spcPts val="0"/>
                        </a:spcBef>
                        <a:spcAft>
                          <a:spcPts val="0"/>
                        </a:spcAft>
                      </a:pPr>
                      <a:r>
                        <a:rPr lang="en-GB" sz="1800" b="1" dirty="0">
                          <a:solidFill>
                            <a:schemeClr val="tx1"/>
                          </a:solidFill>
                          <a:effectLst/>
                        </a:rPr>
                        <a:t>19</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Efficiency</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is obtained with the least waste of time and effort.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406864"/>
                  </a:ext>
                </a:extLst>
              </a:tr>
              <a:tr h="0">
                <a:tc>
                  <a:txBody>
                    <a:bodyPr/>
                    <a:lstStyle/>
                    <a:p>
                      <a:pPr marL="0" marR="0">
                        <a:lnSpc>
                          <a:spcPct val="115000"/>
                        </a:lnSpc>
                        <a:spcBef>
                          <a:spcPts val="0"/>
                        </a:spcBef>
                        <a:spcAft>
                          <a:spcPts val="0"/>
                        </a:spcAft>
                      </a:pPr>
                      <a:r>
                        <a:rPr lang="en-GB" sz="1800" b="1" dirty="0">
                          <a:solidFill>
                            <a:schemeClr val="tx1"/>
                          </a:solidFill>
                          <a:effectLst/>
                        </a:rPr>
                        <a:t>20</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a:solidFill>
                            <a:schemeClr val="tx1"/>
                          </a:solidFill>
                          <a:effectLst/>
                        </a:rPr>
                        <a:t>Added-value</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2000" dirty="0">
                          <a:solidFill>
                            <a:schemeClr val="tx1"/>
                          </a:solidFill>
                          <a:effectLst/>
                        </a:rPr>
                        <a:t>Information has an advantage and positive characteristic for all users.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7520758"/>
                  </a:ext>
                </a:extLst>
              </a:tr>
            </a:tbl>
          </a:graphicData>
        </a:graphic>
      </p:graphicFrame>
      <p:sp>
        <p:nvSpPr>
          <p:cNvPr id="5" name="Rectangle 1"/>
          <p:cNvSpPr>
            <a:spLocks noGrp="1" noChangeArrowheads="1"/>
          </p:cNvSpPr>
          <p:nvPr>
            <p:ph type="title"/>
          </p:nvPr>
        </p:nvSpPr>
        <p:spPr bwMode="auto">
          <a:xfrm>
            <a:off x="2286000" y="852101"/>
            <a:ext cx="42671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Narrow" panose="020B0606020202030204" pitchFamily="34" charset="0"/>
              </a:rPr>
              <a:t>Continued </a:t>
            </a:r>
          </a:p>
        </p:txBody>
      </p:sp>
    </p:spTree>
    <p:extLst>
      <p:ext uri="{BB962C8B-B14F-4D97-AF65-F5344CB8AC3E}">
        <p14:creationId xmlns:p14="http://schemas.microsoft.com/office/powerpoint/2010/main" val="271168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b="1" dirty="0" smtClean="0">
                <a:latin typeface="Arial Narrow" panose="020B0606020202030204" pitchFamily="34" charset="0"/>
              </a:rPr>
              <a:t/>
            </a:r>
            <a:br>
              <a:rPr lang="en-GB" sz="2400" b="1" dirty="0" smtClean="0">
                <a:latin typeface="Arial Narrow" panose="020B0606020202030204" pitchFamily="34" charset="0"/>
              </a:rPr>
            </a:br>
            <a:r>
              <a:rPr lang="en-GB" sz="2400" b="1" dirty="0" smtClean="0">
                <a:latin typeface="Arial Narrow" panose="020B0606020202030204" pitchFamily="34" charset="0"/>
              </a:rPr>
              <a:t>RESEARCH </a:t>
            </a:r>
            <a:r>
              <a:rPr lang="en-GB" sz="2400" b="1" dirty="0">
                <a:latin typeface="Arial Narrow" panose="020B0606020202030204" pitchFamily="34" charset="0"/>
              </a:rPr>
              <a:t>METHODOLOGY</a:t>
            </a:r>
            <a:r>
              <a:rPr lang="en-US" dirty="0"/>
              <a:t/>
            </a:r>
            <a:br>
              <a:rPr lang="en-US" dirty="0"/>
            </a:br>
            <a:endParaRPr lang="en-US" sz="3200" dirty="0">
              <a:latin typeface="Arial Narrow" pitchFamily="34" charset="0"/>
            </a:endParaRPr>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marL="0" indent="0" algn="r">
              <a:buNone/>
            </a:pPr>
            <a:r>
              <a:rPr lang="en-GB" sz="7200" b="1" dirty="0" smtClean="0">
                <a:latin typeface="Arial Narrow" panose="020B0606020202030204" pitchFamily="34" charset="0"/>
              </a:rPr>
              <a:t>A. </a:t>
            </a:r>
            <a:r>
              <a:rPr lang="en-GB" sz="4800" b="1" dirty="0" smtClean="0">
                <a:latin typeface="Arial Narrow" panose="020B0606020202030204" pitchFamily="34" charset="0"/>
              </a:rPr>
              <a:t>Type </a:t>
            </a:r>
            <a:r>
              <a:rPr lang="en-GB" sz="4800" b="1" dirty="0">
                <a:latin typeface="Arial Narrow" panose="020B0606020202030204" pitchFamily="34" charset="0"/>
              </a:rPr>
              <a:t>of </a:t>
            </a:r>
            <a:r>
              <a:rPr lang="en-GB" sz="4800" b="1" dirty="0" smtClean="0">
                <a:latin typeface="Arial Narrow" panose="020B0606020202030204" pitchFamily="34" charset="0"/>
              </a:rPr>
              <a:t>Research</a:t>
            </a:r>
            <a:endParaRPr lang="en-US" sz="4800" dirty="0">
              <a:latin typeface="Arial Narrow" panose="020B0606020202030204" pitchFamily="34" charset="0"/>
            </a:endParaRPr>
          </a:p>
          <a:p>
            <a:pPr marL="0" indent="0" algn="r">
              <a:buNone/>
            </a:pPr>
            <a:r>
              <a:rPr lang="en-GB" sz="5600" dirty="0" smtClean="0">
                <a:latin typeface="Arial Narrow" panose="020B0606020202030204" pitchFamily="34" charset="0"/>
              </a:rPr>
              <a:t>Quantitative </a:t>
            </a:r>
            <a:r>
              <a:rPr lang="en-GB" sz="5600" dirty="0">
                <a:latin typeface="Arial Narrow" panose="020B0606020202030204" pitchFamily="34" charset="0"/>
              </a:rPr>
              <a:t>descriptive study </a:t>
            </a:r>
            <a:endParaRPr lang="en-GB" sz="5600" dirty="0" smtClean="0">
              <a:latin typeface="Arial Narrow" panose="020B0606020202030204" pitchFamily="34" charset="0"/>
            </a:endParaRPr>
          </a:p>
          <a:p>
            <a:pPr marL="1143000" indent="-1143000" algn="r">
              <a:buAutoNum type="alphaUcPeriod"/>
            </a:pPr>
            <a:endParaRPr lang="en-GB" sz="5600" dirty="0" smtClean="0">
              <a:latin typeface="Arial Narrow" panose="020B0606020202030204" pitchFamily="34" charset="0"/>
            </a:endParaRPr>
          </a:p>
          <a:p>
            <a:pPr marL="0" indent="0" algn="r">
              <a:buNone/>
            </a:pPr>
            <a:r>
              <a:rPr lang="en-GB" sz="4800" b="1" dirty="0" smtClean="0">
                <a:latin typeface="Arial Narrow" panose="020B0606020202030204" pitchFamily="34" charset="0"/>
              </a:rPr>
              <a:t>B. Population </a:t>
            </a:r>
            <a:r>
              <a:rPr lang="en-GB" sz="4800" b="1" dirty="0">
                <a:latin typeface="Arial Narrow" panose="020B0606020202030204" pitchFamily="34" charset="0"/>
              </a:rPr>
              <a:t>and Sample of the </a:t>
            </a:r>
            <a:r>
              <a:rPr lang="en-GB" sz="4800" b="1" dirty="0" smtClean="0">
                <a:latin typeface="Arial Narrow" panose="020B0606020202030204" pitchFamily="34" charset="0"/>
              </a:rPr>
              <a:t>Study</a:t>
            </a:r>
            <a:endParaRPr lang="en-US" sz="4800" dirty="0">
              <a:latin typeface="Arial Narrow" panose="020B0606020202030204" pitchFamily="34" charset="0"/>
            </a:endParaRPr>
          </a:p>
          <a:p>
            <a:pPr marL="0" lvl="0" indent="0" algn="r" eaLnBrk="0" fontAlgn="base" hangingPunct="0">
              <a:spcBef>
                <a:spcPct val="0"/>
              </a:spcBef>
              <a:spcAft>
                <a:spcPct val="0"/>
              </a:spcAft>
              <a:buNone/>
            </a:pPr>
            <a:r>
              <a:rPr lang="en-US" altLang="en-US" sz="5600" dirty="0" smtClean="0">
                <a:latin typeface="Arial Narrow" panose="020B0606020202030204" pitchFamily="34" charset="0"/>
              </a:rPr>
              <a:t>The </a:t>
            </a:r>
            <a:r>
              <a:rPr lang="en-GB" sz="5600" dirty="0">
                <a:latin typeface="Arial Narrow" panose="020B0606020202030204" pitchFamily="34" charset="0"/>
              </a:rPr>
              <a:t>Population </a:t>
            </a:r>
            <a:r>
              <a:rPr lang="en-US" altLang="en-US" sz="5600" dirty="0" smtClean="0">
                <a:latin typeface="Arial Narrow" panose="020B0606020202030204" pitchFamily="34" charset="0"/>
              </a:rPr>
              <a:t>of </a:t>
            </a:r>
            <a:r>
              <a:rPr lang="en-US" altLang="en-US" sz="5600" dirty="0">
                <a:latin typeface="Arial Narrow" panose="020B0606020202030204" pitchFamily="34" charset="0"/>
              </a:rPr>
              <a:t>this research were 6,090 </a:t>
            </a:r>
            <a:r>
              <a:rPr lang="en-US" altLang="en-US" sz="5600" dirty="0" smtClean="0">
                <a:latin typeface="Arial Narrow" panose="020B0606020202030204" pitchFamily="34" charset="0"/>
              </a:rPr>
              <a:t>students.</a:t>
            </a:r>
            <a:r>
              <a:rPr lang="en-GB" sz="5600" dirty="0" smtClean="0">
                <a:latin typeface="Arial Narrow" panose="020B0606020202030204" pitchFamily="34" charset="0"/>
              </a:rPr>
              <a:t> </a:t>
            </a:r>
          </a:p>
          <a:p>
            <a:pPr marL="0" indent="0" algn="r">
              <a:buNone/>
            </a:pPr>
            <a:r>
              <a:rPr lang="en-GB" sz="5600" dirty="0" smtClean="0">
                <a:latin typeface="Arial Narrow" panose="020B0606020202030204" pitchFamily="34" charset="0"/>
              </a:rPr>
              <a:t>The </a:t>
            </a:r>
            <a:r>
              <a:rPr lang="en-GB" sz="5600" dirty="0">
                <a:latin typeface="Arial Narrow" panose="020B0606020202030204" pitchFamily="34" charset="0"/>
              </a:rPr>
              <a:t>sample of </a:t>
            </a:r>
            <a:r>
              <a:rPr lang="en-US" altLang="en-US" sz="5600" dirty="0">
                <a:latin typeface="Arial Narrow" panose="020B0606020202030204" pitchFamily="34" charset="0"/>
              </a:rPr>
              <a:t>this research were </a:t>
            </a:r>
            <a:r>
              <a:rPr lang="en-GB" sz="5600" dirty="0" smtClean="0">
                <a:latin typeface="Arial Narrow" panose="020B0606020202030204" pitchFamily="34" charset="0"/>
              </a:rPr>
              <a:t>85 students (14% of the population).</a:t>
            </a:r>
          </a:p>
          <a:p>
            <a:pPr marL="0" indent="0" algn="r">
              <a:buNone/>
            </a:pPr>
            <a:endParaRPr lang="en-GB" sz="4800" dirty="0" smtClean="0">
              <a:latin typeface="Arial Narrow" panose="020B0606020202030204" pitchFamily="34" charset="0"/>
            </a:endParaRPr>
          </a:p>
          <a:p>
            <a:pPr marL="0" indent="0" algn="r">
              <a:buNone/>
            </a:pPr>
            <a:r>
              <a:rPr lang="en-GB" sz="5600" b="1" dirty="0" smtClean="0">
                <a:latin typeface="Arial Narrow" panose="020B0606020202030204" pitchFamily="34" charset="0"/>
              </a:rPr>
              <a:t>C.</a:t>
            </a:r>
            <a:r>
              <a:rPr lang="en-GB" sz="4800" b="1" dirty="0" smtClean="0">
                <a:latin typeface="Arial Narrow" panose="020B0606020202030204" pitchFamily="34" charset="0"/>
              </a:rPr>
              <a:t> Data </a:t>
            </a:r>
            <a:r>
              <a:rPr lang="en-GB" sz="4800" b="1" dirty="0">
                <a:latin typeface="Arial Narrow" panose="020B0606020202030204" pitchFamily="34" charset="0"/>
              </a:rPr>
              <a:t>Collection </a:t>
            </a:r>
            <a:r>
              <a:rPr lang="en-GB" sz="4800" b="1" dirty="0" smtClean="0">
                <a:latin typeface="Arial Narrow" panose="020B0606020202030204" pitchFamily="34" charset="0"/>
              </a:rPr>
              <a:t>Technique</a:t>
            </a:r>
          </a:p>
          <a:p>
            <a:pPr marL="0" indent="0" algn="r">
              <a:buNone/>
            </a:pPr>
            <a:endParaRPr lang="en-GB" sz="4800" b="1" dirty="0" smtClean="0">
              <a:latin typeface="Arial Narrow" panose="020B0606020202030204" pitchFamily="34" charset="0"/>
            </a:endParaRPr>
          </a:p>
          <a:p>
            <a:pPr marL="0" lvl="0" indent="0" algn="r"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4800" dirty="0" smtClean="0">
                <a:latin typeface="Arial Narrow" panose="020B0606020202030204" pitchFamily="34" charset="0"/>
              </a:rPr>
              <a:t>The data </a:t>
            </a:r>
            <a:r>
              <a:rPr lang="en-US" sz="4800" dirty="0">
                <a:latin typeface="Arial Narrow" panose="020B0606020202030204" pitchFamily="34" charset="0"/>
              </a:rPr>
              <a:t>collection techniques </a:t>
            </a:r>
            <a:r>
              <a:rPr lang="en-US" sz="4800" dirty="0" smtClean="0">
                <a:latin typeface="Arial Narrow" panose="020B0606020202030204" pitchFamily="34" charset="0"/>
              </a:rPr>
              <a:t>is </a:t>
            </a:r>
            <a:r>
              <a:rPr lang="en-US" sz="4800" dirty="0">
                <a:latin typeface="Arial Narrow" panose="020B0606020202030204" pitchFamily="34" charset="0"/>
              </a:rPr>
              <a:t>used a </a:t>
            </a:r>
            <a:r>
              <a:rPr lang="en-US" sz="4800" dirty="0" smtClean="0">
                <a:latin typeface="Arial Narrow" panose="020B0606020202030204" pitchFamily="34" charset="0"/>
              </a:rPr>
              <a:t>questionnaire.</a:t>
            </a:r>
            <a:r>
              <a:rPr lang="en-US" altLang="en-US" sz="4800" dirty="0">
                <a:latin typeface="Arial Narrow" panose="020B0606020202030204" pitchFamily="34" charset="0"/>
                <a:ea typeface="Times New Roman" panose="02020603050405020304" pitchFamily="18" charset="0"/>
                <a:cs typeface="Courier New" panose="02070309020205020404" pitchFamily="49" charset="0"/>
              </a:rPr>
              <a:t> The questionnaire contained 54 questions divided into 18 dimensions of information quality measurement adopted from the dimension of information quality </a:t>
            </a:r>
            <a:r>
              <a:rPr lang="en-US" altLang="en-US" sz="4800" dirty="0" smtClean="0">
                <a:latin typeface="Arial Narrow" panose="020B0606020202030204" pitchFamily="34" charset="0"/>
                <a:ea typeface="Times New Roman" panose="02020603050405020304" pitchFamily="18" charset="0"/>
                <a:cs typeface="Courier New" panose="02070309020205020404" pitchFamily="49" charset="0"/>
              </a:rPr>
              <a:t>assessment</a:t>
            </a:r>
          </a:p>
          <a:p>
            <a:pPr marL="0" lvl="0" indent="0" algn="r"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4800" dirty="0" smtClean="0">
                <a:latin typeface="Arial Narrow" panose="020B0606020202030204" pitchFamily="34" charset="0"/>
              </a:rPr>
              <a:t> </a:t>
            </a:r>
          </a:p>
          <a:p>
            <a:pPr marL="0" lvl="0" indent="0" algn="r" eaLnBrk="0" fontAlgn="base" hangingPunct="0">
              <a:spcBef>
                <a:spcPct val="0"/>
              </a:spcBef>
              <a:spcAft>
                <a:spcPct val="0"/>
              </a:spcAft>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GB" sz="4800" b="1" dirty="0" smtClean="0">
                <a:latin typeface="Arial Narrow" panose="020B0606020202030204" pitchFamily="34" charset="0"/>
              </a:rPr>
              <a:t>D. Data Analysis Technique</a:t>
            </a:r>
          </a:p>
          <a:p>
            <a:pPr marL="0" indent="0" algn="r">
              <a:buNone/>
            </a:pPr>
            <a:r>
              <a:rPr lang="en-GB" sz="5600" dirty="0" smtClean="0">
                <a:latin typeface="Arial Narrow" panose="020B0606020202030204" pitchFamily="34" charset="0"/>
              </a:rPr>
              <a:t> </a:t>
            </a:r>
            <a:r>
              <a:rPr lang="en-US" sz="5600" dirty="0">
                <a:latin typeface="Arial Narrow" panose="020B0606020202030204" pitchFamily="34" charset="0"/>
              </a:rPr>
              <a:t>This study uses data analysis categorization measurement techniques</a:t>
            </a:r>
            <a:endParaRPr lang="en-US" sz="7200" dirty="0" smtClean="0">
              <a:latin typeface="Arial Narrow" panose="020B0606020202030204" pitchFamily="34" charset="0"/>
            </a:endParaRPr>
          </a:p>
          <a:p>
            <a:pPr marL="0" indent="0" algn="r">
              <a:buNone/>
            </a:pPr>
            <a:endParaRPr lang="en-US" sz="7200" dirty="0">
              <a:latin typeface="Arial Narrow" panose="020B0606020202030204" pitchFamily="34" charset="0"/>
            </a:endParaRPr>
          </a:p>
          <a:p>
            <a:pPr marL="0" indent="0">
              <a:buNone/>
            </a:pPr>
            <a:endParaRPr lang="en-US" sz="5600" b="1" dirty="0" smtClean="0">
              <a:latin typeface="Arial Narrow" panose="020B0606020202030204" pitchFamily="34" charset="0"/>
            </a:endParaRPr>
          </a:p>
          <a:p>
            <a:pPr marL="0" indent="0">
              <a:buNone/>
            </a:pPr>
            <a:endParaRPr lang="en-US" sz="5600" b="1" dirty="0" smtClean="0">
              <a:latin typeface="Arial Narrow" panose="020B0606020202030204" pitchFamily="34" charset="0"/>
            </a:endParaRPr>
          </a:p>
          <a:p>
            <a:pPr marL="0" indent="0">
              <a:buNone/>
            </a:pPr>
            <a:endParaRPr lang="en-US" sz="5600" b="1" dirty="0" smtClean="0">
              <a:latin typeface="Arial Narrow" panose="020B0606020202030204" pitchFamily="34" charset="0"/>
            </a:endParaRPr>
          </a:p>
          <a:p>
            <a:pPr marL="0" indent="0">
              <a:buNone/>
            </a:pPr>
            <a:r>
              <a:rPr lang="en-US" sz="6000" b="1" dirty="0" err="1">
                <a:latin typeface="Arial Narrow" panose="020B0606020202030204" pitchFamily="34" charset="0"/>
              </a:rPr>
              <a:t>Keterangan</a:t>
            </a:r>
            <a:r>
              <a:rPr lang="en-US" sz="6000" b="1" dirty="0">
                <a:latin typeface="Arial Narrow" panose="020B0606020202030204" pitchFamily="34" charset="0"/>
              </a:rPr>
              <a:t>: </a:t>
            </a:r>
          </a:p>
          <a:p>
            <a:pPr marL="0" indent="0">
              <a:buNone/>
              <a:tabLst>
                <a:tab pos="171450" algn="l"/>
              </a:tabLst>
            </a:pPr>
            <a:r>
              <a:rPr lang="en-US" sz="6000" b="1" dirty="0">
                <a:latin typeface="Arial Narrow" panose="020B0606020202030204" pitchFamily="34" charset="0"/>
              </a:rPr>
              <a:t>M = Mean</a:t>
            </a:r>
          </a:p>
          <a:p>
            <a:pPr marL="0" indent="0">
              <a:buNone/>
              <a:tabLst>
                <a:tab pos="171450" algn="l"/>
              </a:tabLst>
            </a:pPr>
            <a:r>
              <a:rPr lang="en-US" sz="6000" b="1" dirty="0">
                <a:latin typeface="Arial Narrow" panose="020B0606020202030204" pitchFamily="34" charset="0"/>
              </a:rPr>
              <a:t>SD = </a:t>
            </a:r>
            <a:r>
              <a:rPr lang="en-US" sz="6000" b="1" dirty="0" err="1">
                <a:latin typeface="Arial Narrow" panose="020B0606020202030204" pitchFamily="34" charset="0"/>
              </a:rPr>
              <a:t>standar</a:t>
            </a:r>
            <a:r>
              <a:rPr lang="en-US" sz="6000" b="1" dirty="0">
                <a:latin typeface="Arial Narrow" panose="020B0606020202030204" pitchFamily="34" charset="0"/>
              </a:rPr>
              <a:t> </a:t>
            </a:r>
            <a:r>
              <a:rPr lang="en-US" sz="6000" b="1" dirty="0" err="1">
                <a:latin typeface="Arial Narrow" panose="020B0606020202030204" pitchFamily="34" charset="0"/>
              </a:rPr>
              <a:t>deviasi</a:t>
            </a:r>
            <a:endParaRPr lang="en-US" sz="6000" b="1" dirty="0">
              <a:latin typeface="Arial Narrow" panose="020B0606020202030204" pitchFamily="34" charset="0"/>
            </a:endParaRPr>
          </a:p>
          <a:p>
            <a:pPr marL="0" indent="0">
              <a:buNone/>
            </a:pPr>
            <a:endParaRPr lang="en-US" sz="5600" b="1" dirty="0" smtClean="0">
              <a:latin typeface="Arial Narrow" panose="020B0606020202030204" pitchFamily="34" charset="0"/>
            </a:endParaRPr>
          </a:p>
          <a:p>
            <a:pPr marL="0" indent="0">
              <a:buNone/>
              <a:tabLst>
                <a:tab pos="171450" algn="l"/>
              </a:tabLst>
            </a:pPr>
            <a:endParaRPr lang="en-US" sz="7200" dirty="0">
              <a:latin typeface="Arial Narrow" panose="020B0606020202030204" pitchFamily="34" charset="0"/>
            </a:endParaRPr>
          </a:p>
          <a:p>
            <a:pPr marL="0" indent="0" algn="r">
              <a:buNone/>
            </a:pPr>
            <a:endParaRPr lang="en-GB" sz="2200" dirty="0" smtClean="0">
              <a:latin typeface="Arial Narrow" panose="020B0606020202030204" pitchFamily="34" charset="0"/>
            </a:endParaRPr>
          </a:p>
          <a:p>
            <a:pPr marL="0" indent="0" algn="r">
              <a:buNone/>
            </a:pPr>
            <a:r>
              <a:rPr lang="en-GB" sz="2200" dirty="0" smtClean="0">
                <a:latin typeface="Arial Narrow" panose="020B0606020202030204" pitchFamily="34" charset="0"/>
              </a:rPr>
              <a:t> </a:t>
            </a:r>
            <a:r>
              <a:rPr lang="en-GB" sz="1500" dirty="0" smtClean="0">
                <a:latin typeface="Arial Narrow" panose="020B0606020202030204" pitchFamily="34" charset="0"/>
              </a:rPr>
              <a:t>  </a:t>
            </a:r>
            <a:endParaRPr lang="en-US" sz="1500" dirty="0">
              <a:latin typeface="Arial Narrow" panose="020B0606020202030204" pitchFamily="34" charset="0"/>
            </a:endParaRPr>
          </a:p>
          <a:p>
            <a:pPr marL="0" indent="0" algn="r">
              <a:buNone/>
            </a:pPr>
            <a:r>
              <a:rPr lang="en-GB" sz="2000" dirty="0" smtClean="0">
                <a:latin typeface="Arial Narrow" panose="020B0606020202030204" pitchFamily="34" charset="0"/>
              </a:rPr>
              <a:t> </a:t>
            </a:r>
            <a:endParaRPr lang="en-US" sz="2000" dirty="0">
              <a:latin typeface="Arial Narrow" panose="020B0606020202030204" pitchFamily="34" charset="0"/>
            </a:endParaRPr>
          </a:p>
          <a:p>
            <a:pPr marL="0" indent="0" algn="r">
              <a:buNone/>
            </a:pPr>
            <a:r>
              <a:rPr lang="en-GB" sz="2000" dirty="0">
                <a:latin typeface="Arial Narrow" panose="020B0606020202030204" pitchFamily="34" charset="0"/>
              </a:rPr>
              <a:t> </a:t>
            </a:r>
            <a:endParaRPr lang="en-US" sz="2000" dirty="0">
              <a:latin typeface="Arial Narrow" panose="020B0606020202030204" pitchFamily="34" charset="0"/>
            </a:endParaRPr>
          </a:p>
          <a:p>
            <a:pPr marL="0" indent="0" algn="r">
              <a:buNone/>
            </a:pPr>
            <a:endParaRPr lang="en-GB" sz="2000" dirty="0" smtClean="0">
              <a:latin typeface="Arial Narrow" panose="020B0606020202030204" pitchFamily="34" charset="0"/>
            </a:endParaRPr>
          </a:p>
          <a:p>
            <a:pPr marL="0" indent="0" algn="r">
              <a:buNone/>
            </a:pPr>
            <a:endParaRPr lang="en-US" sz="2400" dirty="0">
              <a:latin typeface="Arial Narrow" pitchFamily="34" charset="0"/>
            </a:endParaRPr>
          </a:p>
          <a:p>
            <a:pPr marL="0" indent="0" algn="r">
              <a:buNone/>
            </a:pPr>
            <a:endParaRPr lang="en-GB" sz="2400" dirty="0">
              <a:latin typeface="Arial Narrow" panose="020B0606020202030204" pitchFamily="34" charset="0"/>
            </a:endParaRPr>
          </a:p>
        </p:txBody>
      </p:sp>
      <p:pic>
        <p:nvPicPr>
          <p:cNvPr id="4" name="Picture 3"/>
          <p:cNvPicPr>
            <a:picLocks noChangeAspect="1"/>
          </p:cNvPicPr>
          <p:nvPr/>
        </p:nvPicPr>
        <p:blipFill>
          <a:blip r:embed="rId2"/>
          <a:stretch>
            <a:fillRect/>
          </a:stretch>
        </p:blipFill>
        <p:spPr>
          <a:xfrm>
            <a:off x="2514600" y="3886200"/>
            <a:ext cx="5438103" cy="1085182"/>
          </a:xfrm>
          <a:prstGeom prst="rect">
            <a:avLst/>
          </a:prstGeom>
        </p:spPr>
      </p:pic>
    </p:spTree>
    <p:extLst>
      <p:ext uri="{BB962C8B-B14F-4D97-AF65-F5344CB8AC3E}">
        <p14:creationId xmlns:p14="http://schemas.microsoft.com/office/powerpoint/2010/main" val="1096918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smtClean="0">
                <a:latin typeface="Arial Narrow" panose="020B0606020202030204" pitchFamily="34" charset="0"/>
              </a:rPr>
              <a:t/>
            </a:r>
            <a:br>
              <a:rPr lang="en-GB" sz="3200" b="1" dirty="0" smtClean="0">
                <a:latin typeface="Arial Narrow" panose="020B0606020202030204" pitchFamily="34" charset="0"/>
              </a:rPr>
            </a:br>
            <a:r>
              <a:rPr lang="en-GB" sz="3200" b="1" dirty="0" smtClean="0">
                <a:latin typeface="Arial Narrow" panose="020B0606020202030204" pitchFamily="34" charset="0"/>
              </a:rPr>
              <a:t>RESEARCH </a:t>
            </a:r>
            <a:r>
              <a:rPr lang="en-GB" sz="3200" b="1" dirty="0">
                <a:latin typeface="Arial Narrow" panose="020B0606020202030204" pitchFamily="34" charset="0"/>
              </a:rPr>
              <a:t>RESULT</a:t>
            </a:r>
            <a:r>
              <a:rPr lang="en-US" sz="3200" dirty="0">
                <a:latin typeface="Arial Narrow" panose="020B0606020202030204" pitchFamily="34" charset="0"/>
              </a:rPr>
              <a:t/>
            </a:r>
            <a:br>
              <a:rPr lang="en-US" sz="3200" dirty="0">
                <a:latin typeface="Arial Narrow" panose="020B0606020202030204" pitchFamily="34" charset="0"/>
              </a:rPr>
            </a:br>
            <a:endParaRPr lang="en-US" sz="2400" dirty="0">
              <a:latin typeface="Arial Narrow" panose="020B0606020202030204" pitchFamily="34" charset="0"/>
            </a:endParaRP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marL="0" indent="0" algn="r">
              <a:buNone/>
            </a:pPr>
            <a:r>
              <a:rPr lang="en-GB" sz="5600" b="1" dirty="0"/>
              <a:t>Validity and Reliability Test</a:t>
            </a:r>
            <a:endParaRPr lang="en-US" sz="5600" dirty="0"/>
          </a:p>
          <a:p>
            <a:pPr marL="0" indent="0" algn="r" defTabSz="685800">
              <a:buNone/>
            </a:pPr>
            <a:r>
              <a:rPr lang="en-GB" sz="5500" b="1" dirty="0" smtClean="0">
                <a:latin typeface="Arial Narrow" panose="020B0606020202030204" pitchFamily="34" charset="0"/>
              </a:rPr>
              <a:t>a</a:t>
            </a:r>
            <a:r>
              <a:rPr lang="en-GB" sz="6400" dirty="0" smtClean="0">
                <a:latin typeface="Arial Narrow" panose="020B0606020202030204" pitchFamily="34" charset="0"/>
              </a:rPr>
              <a:t>. </a:t>
            </a:r>
            <a:r>
              <a:rPr lang="en-GB" sz="6400" b="1" dirty="0" smtClean="0">
                <a:latin typeface="Arial Narrow" panose="020B0606020202030204" pitchFamily="34" charset="0"/>
              </a:rPr>
              <a:t>Validity Test</a:t>
            </a:r>
            <a:r>
              <a:rPr lang="en-GB" sz="6400" dirty="0" smtClean="0">
                <a:latin typeface="Arial Narrow" panose="020B0606020202030204" pitchFamily="34" charset="0"/>
              </a:rPr>
              <a:t> </a:t>
            </a:r>
          </a:p>
          <a:p>
            <a:pPr marL="0" indent="0" algn="r" defTabSz="685800">
              <a:buNone/>
            </a:pPr>
            <a:r>
              <a:rPr lang="en-GB" sz="5600" dirty="0" smtClean="0">
                <a:latin typeface="Arial Narrow" panose="020B0606020202030204" pitchFamily="34" charset="0"/>
              </a:rPr>
              <a:t>The </a:t>
            </a:r>
            <a:r>
              <a:rPr lang="en-GB" sz="5600" dirty="0">
                <a:latin typeface="Arial Narrow" panose="020B0606020202030204" pitchFamily="34" charset="0"/>
              </a:rPr>
              <a:t>result shows that, among 54 indicators, one indicator is found invalid and, therefore, is excluded from the question list prior to reliability test</a:t>
            </a:r>
            <a:r>
              <a:rPr lang="en-GB" sz="5600" dirty="0" smtClean="0">
                <a:latin typeface="Arial Narrow" panose="020B0606020202030204" pitchFamily="34" charset="0"/>
              </a:rPr>
              <a:t>.</a:t>
            </a:r>
            <a:endParaRPr lang="en-GB" sz="4900" dirty="0" smtClean="0">
              <a:latin typeface="Arial Narrow" panose="020B0606020202030204" pitchFamily="34" charset="0"/>
            </a:endParaRPr>
          </a:p>
          <a:p>
            <a:pPr marL="0" indent="0" algn="r" defTabSz="685800">
              <a:buNone/>
            </a:pPr>
            <a:r>
              <a:rPr lang="en-GB" sz="7200" dirty="0" smtClean="0">
                <a:latin typeface="Arial Narrow" panose="020B0606020202030204" pitchFamily="34" charset="0"/>
              </a:rPr>
              <a:t>b</a:t>
            </a:r>
            <a:r>
              <a:rPr lang="en-GB" sz="4900" dirty="0" smtClean="0">
                <a:latin typeface="Arial Narrow" panose="020B0606020202030204" pitchFamily="34" charset="0"/>
              </a:rPr>
              <a:t>. </a:t>
            </a:r>
            <a:r>
              <a:rPr lang="en-GB" sz="6400" b="1" dirty="0" smtClean="0">
                <a:latin typeface="Arial Narrow" panose="020B0606020202030204" pitchFamily="34" charset="0"/>
              </a:rPr>
              <a:t>Reliability Test</a:t>
            </a:r>
          </a:p>
          <a:p>
            <a:pPr marL="0" indent="0" algn="r">
              <a:buNone/>
            </a:pPr>
            <a:endParaRPr lang="en-GB" dirty="0" smtClean="0"/>
          </a:p>
          <a:p>
            <a:pPr marL="0" indent="0" algn="r">
              <a:buNone/>
            </a:pPr>
            <a:endParaRPr lang="en-GB" dirty="0"/>
          </a:p>
          <a:p>
            <a:pPr marL="0" indent="0" algn="r">
              <a:buNone/>
            </a:pPr>
            <a:endParaRPr lang="en-GB" dirty="0" smtClean="0"/>
          </a:p>
          <a:p>
            <a:pPr marL="0" indent="0" algn="r">
              <a:buNone/>
            </a:pPr>
            <a:endParaRPr lang="en-GB" dirty="0"/>
          </a:p>
          <a:p>
            <a:pPr marL="0" indent="0" algn="r">
              <a:buNone/>
            </a:pPr>
            <a:endParaRPr lang="en-GB" dirty="0" smtClean="0"/>
          </a:p>
          <a:p>
            <a:pPr marL="0" indent="0" algn="r">
              <a:buNone/>
            </a:pPr>
            <a:r>
              <a:rPr lang="en-GB" dirty="0"/>
              <a:t> </a:t>
            </a:r>
            <a:r>
              <a:rPr lang="en-US" altLang="en-US" dirty="0">
                <a:latin typeface="Arial Narrow" panose="020B0606020202030204" pitchFamily="34" charset="0"/>
                <a:ea typeface="Times New Roman" panose="02020603050405020304" pitchFamily="18" charset="0"/>
                <a:cs typeface="Courier New" panose="02070309020205020404" pitchFamily="49" charset="0"/>
              </a:rPr>
              <a:t> </a:t>
            </a:r>
            <a:endParaRPr lang="en-US" altLang="en-US" dirty="0" smtClean="0">
              <a:latin typeface="Arial Narrow" panose="020B0606020202030204" pitchFamily="34" charset="0"/>
              <a:ea typeface="Times New Roman" panose="02020603050405020304" pitchFamily="18" charset="0"/>
              <a:cs typeface="Courier New" panose="02070309020205020404" pitchFamily="49" charset="0"/>
            </a:endParaRPr>
          </a:p>
          <a:p>
            <a:pPr marL="0" indent="0" algn="r">
              <a:buNone/>
            </a:pPr>
            <a:r>
              <a:rPr lang="en-US" altLang="en-US" sz="6400" dirty="0" smtClean="0">
                <a:latin typeface="Arial Narrow" panose="020B0606020202030204" pitchFamily="34" charset="0"/>
                <a:ea typeface="Times New Roman" panose="02020603050405020304" pitchFamily="18" charset="0"/>
                <a:cs typeface="Courier New" panose="02070309020205020404" pitchFamily="49" charset="0"/>
              </a:rPr>
              <a:t>Cronbach </a:t>
            </a:r>
            <a:r>
              <a:rPr lang="en-US" altLang="en-US" sz="6400" dirty="0">
                <a:latin typeface="Arial Narrow" panose="020B0606020202030204" pitchFamily="34" charset="0"/>
                <a:ea typeface="Times New Roman" panose="02020603050405020304" pitchFamily="18" charset="0"/>
                <a:cs typeface="Courier New" panose="02070309020205020404" pitchFamily="49" charset="0"/>
              </a:rPr>
              <a:t>"s alpha (a) value is obtained 0.916, it can be concluded that the reliability results are declared </a:t>
            </a:r>
            <a:r>
              <a:rPr lang="en-US" altLang="en-US" sz="6400" dirty="0" smtClean="0">
                <a:latin typeface="Arial Narrow" panose="020B0606020202030204" pitchFamily="34" charset="0"/>
                <a:ea typeface="Times New Roman" panose="02020603050405020304" pitchFamily="18" charset="0"/>
                <a:cs typeface="Courier New" panose="02070309020205020404" pitchFamily="49" charset="0"/>
              </a:rPr>
              <a:t>reliable.</a:t>
            </a:r>
          </a:p>
          <a:p>
            <a:pPr marL="0" indent="0" algn="r">
              <a:buNone/>
            </a:pPr>
            <a:endParaRPr lang="en-GB" sz="4800" dirty="0" smtClean="0">
              <a:latin typeface="Arial Narrow" panose="020B0606020202030204" pitchFamily="34" charset="0"/>
            </a:endParaRPr>
          </a:p>
          <a:p>
            <a:pPr marL="0" indent="0" algn="r">
              <a:buNone/>
            </a:pPr>
            <a:r>
              <a:rPr lang="en-GB" sz="6400" b="1" dirty="0" smtClean="0">
                <a:latin typeface="Arial Narrow" panose="020B0606020202030204" pitchFamily="34" charset="0"/>
              </a:rPr>
              <a:t>Descriptive </a:t>
            </a:r>
            <a:r>
              <a:rPr lang="en-GB" sz="6400" b="1" dirty="0">
                <a:latin typeface="Arial Narrow" panose="020B0606020202030204" pitchFamily="34" charset="0"/>
              </a:rPr>
              <a:t>Analysis</a:t>
            </a:r>
            <a:endParaRPr lang="en-US" sz="6400" b="1" dirty="0">
              <a:latin typeface="Arial Narrow" panose="020B0606020202030204" pitchFamily="34" charset="0"/>
            </a:endParaRPr>
          </a:p>
          <a:p>
            <a:pPr marL="0" indent="0" algn="r">
              <a:buNone/>
            </a:pPr>
            <a:endParaRPr lang="en-GB" dirty="0">
              <a:latin typeface="Arial Narrow" panose="020B0606020202030204" pitchFamily="34" charset="0"/>
            </a:endParaRPr>
          </a:p>
          <a:p>
            <a:pPr marL="0" indent="0" algn="r">
              <a:buNone/>
            </a:pPr>
            <a:r>
              <a:rPr lang="en-GB" sz="7200" dirty="0" smtClean="0">
                <a:latin typeface="Arial Narrow" panose="020B0606020202030204" pitchFamily="34" charset="0"/>
              </a:rPr>
              <a:t>With </a:t>
            </a:r>
            <a:r>
              <a:rPr lang="en-GB" sz="7200" dirty="0">
                <a:latin typeface="Arial Narrow" panose="020B0606020202030204" pitchFamily="34" charset="0"/>
              </a:rPr>
              <a:t>85 respondents at hand, the </a:t>
            </a:r>
            <a:r>
              <a:rPr lang="en-GB" sz="7200" dirty="0" err="1">
                <a:latin typeface="Arial Narrow" panose="020B0606020202030204" pitchFamily="34" charset="0"/>
              </a:rPr>
              <a:t>maxium</a:t>
            </a:r>
            <a:r>
              <a:rPr lang="en-GB" sz="7200" dirty="0">
                <a:latin typeface="Arial Narrow" panose="020B0606020202030204" pitchFamily="34" charset="0"/>
              </a:rPr>
              <a:t> obtainable score is 425. </a:t>
            </a:r>
          </a:p>
          <a:p>
            <a:pPr marL="0" indent="0" algn="r">
              <a:buNone/>
            </a:pPr>
            <a:r>
              <a:rPr lang="en-GB" sz="7200" dirty="0">
                <a:latin typeface="Arial Narrow" panose="020B0606020202030204" pitchFamily="34" charset="0"/>
              </a:rPr>
              <a:t>The classification, accordingly, fits into these categories:</a:t>
            </a:r>
            <a:endParaRPr lang="en-US" sz="7200" dirty="0">
              <a:latin typeface="Arial Narrow" panose="020B0606020202030204" pitchFamily="34" charset="0"/>
            </a:endParaRPr>
          </a:p>
          <a:p>
            <a:pPr marL="0" lvl="0" indent="0" algn="r">
              <a:buNone/>
            </a:pPr>
            <a:r>
              <a:rPr lang="en-GB" sz="7200" dirty="0">
                <a:latin typeface="Arial Narrow" panose="020B0606020202030204" pitchFamily="34" charset="0"/>
              </a:rPr>
              <a:t>(1) Low category: 0 - 212</a:t>
            </a:r>
            <a:endParaRPr lang="en-US" sz="7200" dirty="0">
              <a:latin typeface="Arial Narrow" panose="020B0606020202030204" pitchFamily="34" charset="0"/>
            </a:endParaRPr>
          </a:p>
          <a:p>
            <a:pPr marL="0" lvl="0" indent="0" algn="r">
              <a:buNone/>
            </a:pPr>
            <a:r>
              <a:rPr lang="en-GB" sz="7200" dirty="0">
                <a:latin typeface="Arial Narrow" panose="020B0606020202030204" pitchFamily="34" charset="0"/>
              </a:rPr>
              <a:t>(2) Moderate category: 213 - 319</a:t>
            </a:r>
            <a:endParaRPr lang="en-US" sz="7200" dirty="0">
              <a:latin typeface="Arial Narrow" panose="020B0606020202030204" pitchFamily="34" charset="0"/>
            </a:endParaRPr>
          </a:p>
          <a:p>
            <a:pPr marL="0" lvl="0" indent="0" algn="r">
              <a:buNone/>
            </a:pPr>
            <a:r>
              <a:rPr lang="en-GB" sz="7200" dirty="0">
                <a:latin typeface="Arial Narrow" panose="020B0606020202030204" pitchFamily="34" charset="0"/>
              </a:rPr>
              <a:t>(3) High category: 320 – 425</a:t>
            </a:r>
          </a:p>
          <a:p>
            <a:pPr marL="0" indent="0" algn="r">
              <a:buNone/>
            </a:pPr>
            <a:r>
              <a:rPr lang="en-GB" sz="7200" dirty="0">
                <a:latin typeface="Arial Narrow" panose="020B0606020202030204" pitchFamily="34" charset="0"/>
              </a:rPr>
              <a:t>The total scores are calculated to fit into a category of each indicator for the dimensions of information quality as Figure I illustrates below.</a:t>
            </a:r>
            <a:r>
              <a:rPr lang="en-GB" sz="4000" dirty="0">
                <a:latin typeface="Arial Narrow" panose="020B0606020202030204" pitchFamily="34" charset="0"/>
              </a:rPr>
              <a:t> </a:t>
            </a:r>
            <a:endParaRPr lang="en-US" sz="4000" dirty="0">
              <a:latin typeface="Arial Narrow" panose="020B0606020202030204" pitchFamily="34" charset="0"/>
            </a:endParaRPr>
          </a:p>
          <a:p>
            <a:pPr marL="0" indent="0" algn="r">
              <a:buNone/>
            </a:pPr>
            <a:endParaRPr lang="en-US" dirty="0"/>
          </a:p>
          <a:p>
            <a:pPr marL="0" indent="0" algn="r">
              <a:buNone/>
            </a:pPr>
            <a:r>
              <a:rPr lang="en-GB" sz="2000" dirty="0" smtClean="0">
                <a:latin typeface="Arial Narrow" panose="020B0606020202030204" pitchFamily="34" charset="0"/>
              </a:rPr>
              <a:t> </a:t>
            </a:r>
            <a:endParaRPr lang="en-US" sz="2000" dirty="0">
              <a:latin typeface="Arial Narrow" panose="020B0606020202030204" pitchFamily="34" charset="0"/>
            </a:endParaRPr>
          </a:p>
          <a:p>
            <a:pPr marL="0" indent="0" algn="r">
              <a:buNone/>
            </a:pPr>
            <a:r>
              <a:rPr lang="en-GB" sz="2000" dirty="0" smtClean="0">
                <a:latin typeface="Arial Narrow" panose="020B0606020202030204" pitchFamily="34" charset="0"/>
              </a:rPr>
              <a:t>, </a:t>
            </a:r>
            <a:endParaRPr lang="en-US" sz="2400" dirty="0">
              <a:latin typeface="Arial Narrow" panose="020B0606020202030204" pitchFamily="34" charset="0"/>
            </a:endParaRPr>
          </a:p>
          <a:p>
            <a:pPr algn="r"/>
            <a:endParaRPr lang="en-US" sz="2400" dirty="0">
              <a:latin typeface="Arial Narrow" panose="020B0606020202030204" pitchFamily="34" charset="0"/>
            </a:endParaRPr>
          </a:p>
          <a:p>
            <a:pPr>
              <a:buFont typeface="Wingdings" panose="05000000000000000000" pitchFamily="2" charset="2"/>
              <a:buChar char="q"/>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09039179"/>
              </p:ext>
            </p:extLst>
          </p:nvPr>
        </p:nvGraphicFramePr>
        <p:xfrm>
          <a:off x="3352800" y="1950720"/>
          <a:ext cx="3581400" cy="822960"/>
        </p:xfrm>
        <a:graphic>
          <a:graphicData uri="http://schemas.openxmlformats.org/drawingml/2006/table">
            <a:tbl>
              <a:tblPr firstRow="1" firstCol="1" bandRow="1">
                <a:tableStyleId>{5C22544A-7EE6-4342-B048-85BDC9FD1C3A}</a:tableStyleId>
              </a:tblPr>
              <a:tblGrid>
                <a:gridCol w="2238375">
                  <a:extLst>
                    <a:ext uri="{9D8B030D-6E8A-4147-A177-3AD203B41FA5}">
                      <a16:colId xmlns:a16="http://schemas.microsoft.com/office/drawing/2014/main" val="1780987032"/>
                    </a:ext>
                  </a:extLst>
                </a:gridCol>
                <a:gridCol w="1343025">
                  <a:extLst>
                    <a:ext uri="{9D8B030D-6E8A-4147-A177-3AD203B41FA5}">
                      <a16:colId xmlns:a16="http://schemas.microsoft.com/office/drawing/2014/main" val="3185668633"/>
                    </a:ext>
                  </a:extLst>
                </a:gridCol>
              </a:tblGrid>
              <a:tr h="0">
                <a:tc>
                  <a:txBody>
                    <a:bodyPr/>
                    <a:lstStyle/>
                    <a:p>
                      <a:pPr marL="38100" marR="38100" algn="ctr">
                        <a:lnSpc>
                          <a:spcPct val="150000"/>
                        </a:lnSpc>
                        <a:spcBef>
                          <a:spcPts val="0"/>
                        </a:spcBef>
                        <a:spcAft>
                          <a:spcPts val="0"/>
                        </a:spcAft>
                      </a:pPr>
                      <a:r>
                        <a:rPr lang="en-GB" sz="1800" dirty="0">
                          <a:solidFill>
                            <a:schemeClr val="tx1"/>
                          </a:solidFill>
                          <a:effectLst/>
                        </a:rPr>
                        <a:t>Cronbach's Alpha</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Bef>
                          <a:spcPts val="0"/>
                        </a:spcBef>
                        <a:spcAft>
                          <a:spcPts val="0"/>
                        </a:spcAft>
                      </a:pPr>
                      <a:r>
                        <a:rPr lang="en-GB" sz="1800" dirty="0">
                          <a:solidFill>
                            <a:schemeClr val="tx1"/>
                          </a:solidFill>
                          <a:effectLst/>
                        </a:rPr>
                        <a:t>N of Items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98555231"/>
                  </a:ext>
                </a:extLst>
              </a:tr>
              <a:tr h="0">
                <a:tc>
                  <a:txBody>
                    <a:bodyPr/>
                    <a:lstStyle/>
                    <a:p>
                      <a:pPr marL="38100" marR="38100" algn="r">
                        <a:lnSpc>
                          <a:spcPct val="150000"/>
                        </a:lnSpc>
                        <a:spcBef>
                          <a:spcPts val="0"/>
                        </a:spcBef>
                        <a:spcAft>
                          <a:spcPts val="0"/>
                        </a:spcAft>
                      </a:pPr>
                      <a:r>
                        <a:rPr lang="en-GB" sz="1800">
                          <a:solidFill>
                            <a:schemeClr val="tx1"/>
                          </a:solidFill>
                          <a:effectLst/>
                        </a:rPr>
                        <a:t>.916</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Bef>
                          <a:spcPts val="0"/>
                        </a:spcBef>
                        <a:spcAft>
                          <a:spcPts val="0"/>
                        </a:spcAft>
                      </a:pPr>
                      <a:r>
                        <a:rPr lang="en-GB" sz="1800" dirty="0">
                          <a:solidFill>
                            <a:schemeClr val="tx1"/>
                          </a:solidFill>
                          <a:effectLst/>
                        </a:rPr>
                        <a:t>53</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7581469"/>
                  </a:ext>
                </a:extLst>
              </a:tr>
            </a:tbl>
          </a:graphicData>
        </a:graphic>
      </p:graphicFrame>
    </p:spTree>
    <p:extLst>
      <p:ext uri="{BB962C8B-B14F-4D97-AF65-F5344CB8AC3E}">
        <p14:creationId xmlns:p14="http://schemas.microsoft.com/office/powerpoint/2010/main" val="4049948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7848600" cy="4525963"/>
          </a:xfrm>
        </p:spPr>
        <p:txBody>
          <a:bodyPr>
            <a:normAutofit/>
          </a:bodyPr>
          <a:lstStyle/>
          <a:p>
            <a:pPr marL="0" indent="0" algn="ctr">
              <a:buNone/>
            </a:pPr>
            <a:r>
              <a:rPr lang="en-GB" sz="3000" dirty="0" smtClean="0">
                <a:latin typeface="Arial Narrow" panose="020B0606020202030204" pitchFamily="34" charset="0"/>
              </a:rPr>
              <a:t>.</a:t>
            </a:r>
            <a:endParaRPr lang="en-US" sz="3000" dirty="0">
              <a:latin typeface="Arial Narrow" panose="020B0606020202030204" pitchFamily="34" charset="0"/>
            </a:endParaRPr>
          </a:p>
          <a:p>
            <a:r>
              <a:rPr lang="en-US" dirty="0" smtClean="0"/>
              <a:t>        </a:t>
            </a:r>
            <a:endParaRPr lang="en-US" dirty="0"/>
          </a:p>
        </p:txBody>
      </p:sp>
      <p:pic>
        <p:nvPicPr>
          <p:cNvPr id="4" name="Picture 3"/>
          <p:cNvPicPr/>
          <p:nvPr/>
        </p:nvPicPr>
        <p:blipFill>
          <a:blip r:embed="rId2"/>
          <a:stretch>
            <a:fillRect/>
          </a:stretch>
        </p:blipFill>
        <p:spPr>
          <a:xfrm>
            <a:off x="1917064" y="1301750"/>
            <a:ext cx="6693535" cy="4641850"/>
          </a:xfrm>
          <a:prstGeom prst="rect">
            <a:avLst/>
          </a:prstGeom>
        </p:spPr>
      </p:pic>
    </p:spTree>
    <p:extLst>
      <p:ext uri="{BB962C8B-B14F-4D97-AF65-F5344CB8AC3E}">
        <p14:creationId xmlns:p14="http://schemas.microsoft.com/office/powerpoint/2010/main" val="3831037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graoun 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bagraoun ut</Template>
  <TotalTime>3696</TotalTime>
  <Words>821</Words>
  <Application>Microsoft Office PowerPoint</Application>
  <PresentationFormat>On-screen Show (4:3)</PresentationFormat>
  <Paragraphs>149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Bell MT</vt:lpstr>
      <vt:lpstr>Calibri</vt:lpstr>
      <vt:lpstr>Courier New</vt:lpstr>
      <vt:lpstr>Times New Roman</vt:lpstr>
      <vt:lpstr>Wingdings</vt:lpstr>
      <vt:lpstr>bagraoun ut</vt:lpstr>
      <vt:lpstr> PERCEIVED INFORMATION QUALITY OF OPEN LEARNING RESOURCE WEBSITE OF UNIVERSITAS TERBUKA (SUAKA-UT) AT UPBJJ-UT MAKASSAR  Presenter M. Arifin Zaidin Faculty of Teacher Training and Education Unit of distance learning program for open university Makassar-Indonesia   </vt:lpstr>
      <vt:lpstr>I. INTRODUCTION</vt:lpstr>
      <vt:lpstr>LITERATURE REVIEW </vt:lpstr>
      <vt:lpstr>PowerPoint Presentation</vt:lpstr>
      <vt:lpstr>Common Dimensions of Information Quality  (Knight &amp; Burn, 2005; Kandari, 2010)</vt:lpstr>
      <vt:lpstr>Continued </vt:lpstr>
      <vt:lpstr> RESEARCH METHODOLOGY </vt:lpstr>
      <vt:lpstr> RESEARCH RESULT </vt:lpstr>
      <vt:lpstr>PowerPoint Presentation</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MEMBANGUN KUALITAS PEMBELAJARAN   BERBASIS  ICT   Presenter M. Arifin Zaidin UPBJJ UT Makassar</dc:title>
  <dc:creator>ASUS PC</dc:creator>
  <cp:lastModifiedBy>Windows User</cp:lastModifiedBy>
  <cp:revision>128</cp:revision>
  <cp:lastPrinted>2019-09-03T03:51:30Z</cp:lastPrinted>
  <dcterms:created xsi:type="dcterms:W3CDTF">2018-11-22T21:26:50Z</dcterms:created>
  <dcterms:modified xsi:type="dcterms:W3CDTF">2019-10-11T08:55:43Z</dcterms:modified>
</cp:coreProperties>
</file>