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81" r:id="rId5"/>
    <p:sldId id="283" r:id="rId6"/>
    <p:sldId id="286" r:id="rId7"/>
    <p:sldId id="285" r:id="rId8"/>
    <p:sldId id="284" r:id="rId9"/>
    <p:sldId id="290" r:id="rId10"/>
    <p:sldId id="272" r:id="rId11"/>
    <p:sldId id="267" r:id="rId12"/>
    <p:sldId id="269" r:id="rId13"/>
    <p:sldId id="273" r:id="rId14"/>
    <p:sldId id="268" r:id="rId15"/>
    <p:sldId id="280" r:id="rId16"/>
    <p:sldId id="288" r:id="rId17"/>
    <p:sldId id="289" r:id="rId18"/>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75" autoAdjust="0"/>
    <p:restoredTop sz="94660"/>
  </p:normalViewPr>
  <p:slideViewPr>
    <p:cSldViewPr snapToGrid="0">
      <p:cViewPr varScale="1">
        <p:scale>
          <a:sx n="63" d="100"/>
          <a:sy n="63" d="100"/>
        </p:scale>
        <p:origin x="-120" y="-55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10/12/2019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10/12/2019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1030" name="Picture 6"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8948" y="1603717"/>
            <a:ext cx="7173692" cy="36998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0247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a:t>
            </a:r>
            <a:endParaRPr lang="en-US" dirty="0"/>
          </a:p>
        </p:txBody>
      </p:sp>
      <p:sp>
        <p:nvSpPr>
          <p:cNvPr id="3" name="Content Placeholder 2"/>
          <p:cNvSpPr>
            <a:spLocks noGrp="1"/>
          </p:cNvSpPr>
          <p:nvPr>
            <p:ph idx="1"/>
          </p:nvPr>
        </p:nvSpPr>
        <p:spPr>
          <a:xfrm>
            <a:off x="754743" y="2556932"/>
            <a:ext cx="10697028" cy="3742268"/>
          </a:xfrm>
        </p:spPr>
        <p:txBody>
          <a:bodyPr>
            <a:normAutofit/>
          </a:bodyPr>
          <a:lstStyle/>
          <a:p>
            <a:r>
              <a:rPr lang="en-US" sz="2800" b="1" dirty="0">
                <a:solidFill>
                  <a:srgbClr val="0070C0"/>
                </a:solidFill>
              </a:rPr>
              <a:t>H1: There is a statistically significant and strong relationship between challenges and </a:t>
            </a:r>
            <a:r>
              <a:rPr lang="en-US" sz="2800" b="1" dirty="0" smtClean="0">
                <a:solidFill>
                  <a:srgbClr val="0070C0"/>
                </a:solidFill>
              </a:rPr>
              <a:t>opportunities </a:t>
            </a:r>
            <a:r>
              <a:rPr lang="en-US" sz="2800" b="1" dirty="0">
                <a:solidFill>
                  <a:srgbClr val="0070C0"/>
                </a:solidFill>
              </a:rPr>
              <a:t>and ICT Integration.</a:t>
            </a:r>
          </a:p>
          <a:p>
            <a:r>
              <a:rPr lang="en-US" sz="2800" b="1" dirty="0">
                <a:solidFill>
                  <a:srgbClr val="0070C0"/>
                </a:solidFill>
              </a:rPr>
              <a:t>HO: There is a no statistically significant and strong relationship between challenges and opportunities </a:t>
            </a:r>
            <a:r>
              <a:rPr lang="en-US" sz="2800" b="1" dirty="0" smtClean="0">
                <a:solidFill>
                  <a:srgbClr val="0070C0"/>
                </a:solidFill>
              </a:rPr>
              <a:t>and </a:t>
            </a:r>
            <a:r>
              <a:rPr lang="en-US" sz="2800" b="1" dirty="0">
                <a:solidFill>
                  <a:srgbClr val="0070C0"/>
                </a:solidFill>
              </a:rPr>
              <a:t>ICT Integration.</a:t>
            </a:r>
          </a:p>
        </p:txBody>
      </p:sp>
      <p:pic>
        <p:nvPicPr>
          <p:cNvPr id="26626" name="Picture 2"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93143" y="768680"/>
            <a:ext cx="1074057" cy="1517319"/>
          </a:xfrm>
          <a:prstGeom prst="rect">
            <a:avLst/>
          </a:prstGeom>
          <a:noFill/>
          <a:extLst>
            <a:ext uri="{909E8E84-426E-40DD-AFC4-6F175D3DCCD1}">
              <a14:hiddenFill xmlns:a14="http://schemas.microsoft.com/office/drawing/2010/main" xmlns="">
                <a:solidFill>
                  <a:srgbClr val="FFFFFF"/>
                </a:solidFill>
              </a14:hiddenFill>
            </a:ext>
          </a:extLst>
        </p:spPr>
      </p:pic>
      <p:pic>
        <p:nvPicPr>
          <p:cNvPr id="26628" name="Picture 4" descr="Related 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12719" y="670831"/>
            <a:ext cx="1615168" cy="16151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1085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319157"/>
            <a:ext cx="3520866" cy="672001"/>
          </a:xfrm>
        </p:spPr>
        <p:txBody>
          <a:bodyPr>
            <a:normAutofit fontScale="90000"/>
          </a:bodyPr>
          <a:lstStyle/>
          <a:p>
            <a:r>
              <a:rPr lang="en-US" dirty="0" smtClean="0"/>
              <a:t>Research Design</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smtClean="0"/>
          </a:p>
          <a:p>
            <a:r>
              <a:rPr lang="en-US" dirty="0"/>
              <a:t>This is an applied quantitative correlational descriptive study which describe the relationship of independent variables with dependent variable.</a:t>
            </a:r>
          </a:p>
        </p:txBody>
      </p:sp>
      <p:pic>
        <p:nvPicPr>
          <p:cNvPr id="19458" name="Picture 2" descr="Image result for Research Desig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23314" y="641895"/>
            <a:ext cx="4590144" cy="28251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6992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t>
            </a:r>
            <a:endParaRPr lang="en-US" dirty="0"/>
          </a:p>
        </p:txBody>
      </p:sp>
      <p:sp>
        <p:nvSpPr>
          <p:cNvPr id="3" name="Content Placeholder 2"/>
          <p:cNvSpPr>
            <a:spLocks noGrp="1"/>
          </p:cNvSpPr>
          <p:nvPr>
            <p:ph idx="1"/>
          </p:nvPr>
        </p:nvSpPr>
        <p:spPr>
          <a:xfrm>
            <a:off x="816318" y="2600473"/>
            <a:ext cx="5900165" cy="3525123"/>
          </a:xfrm>
        </p:spPr>
        <p:txBody>
          <a:bodyPr>
            <a:normAutofit fontScale="92500" lnSpcReduction="20000"/>
          </a:bodyPr>
          <a:lstStyle/>
          <a:p>
            <a:r>
              <a:rPr lang="en-US" dirty="0"/>
              <a:t>In this research study purposive random sampling was used because in this research all the schools have computer lab and all the teachers are ICT trained</a:t>
            </a:r>
            <a:r>
              <a:rPr lang="en-US" dirty="0" smtClean="0"/>
              <a:t>.</a:t>
            </a:r>
          </a:p>
          <a:p>
            <a:r>
              <a:rPr lang="en-US" dirty="0"/>
              <a:t>Pakistan government Schools are the population of this study. 48 Government schools (2 from each district) from Sindh province will sample for this study. 10 teachers (80% of staff) from one school will select randomly on the basis of subjects, so 480 subject teachers will select as a target sample</a:t>
            </a:r>
          </a:p>
        </p:txBody>
      </p:sp>
      <p:pic>
        <p:nvPicPr>
          <p:cNvPr id="20482" name="Picture 2" descr="Image result for Methodolog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16483" y="2560904"/>
            <a:ext cx="4752922" cy="35646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1036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a:t>
            </a:r>
            <a:endParaRPr lang="en-US" dirty="0"/>
          </a:p>
        </p:txBody>
      </p:sp>
      <p:sp>
        <p:nvSpPr>
          <p:cNvPr id="3" name="Content Placeholder 2"/>
          <p:cNvSpPr>
            <a:spLocks noGrp="1"/>
          </p:cNvSpPr>
          <p:nvPr>
            <p:ph idx="1"/>
          </p:nvPr>
        </p:nvSpPr>
        <p:spPr>
          <a:xfrm>
            <a:off x="1455059" y="3127827"/>
            <a:ext cx="5164682" cy="3318936"/>
          </a:xfrm>
        </p:spPr>
        <p:txBody>
          <a:bodyPr>
            <a:normAutofit fontScale="92500" lnSpcReduction="20000"/>
          </a:bodyPr>
          <a:lstStyle/>
          <a:p>
            <a:r>
              <a:rPr lang="en-US" dirty="0">
                <a:latin typeface="Times New Roman" panose="02020603050405020304" pitchFamily="18" charset="0"/>
                <a:ea typeface="Times New Roman" panose="02020603050405020304" pitchFamily="18" charset="0"/>
              </a:rPr>
              <a:t>The data analysis process of this study included two stages. The first stages included a descriptive analysis to describe the distribution of the data. The second stage included hypothesis testing with ANOVA. Using one-way analysis of variance (ANOVA), this study aims to examine the relationship between challenges and opportunities related to ICT applications in their current pedagogy. </a:t>
            </a:r>
            <a:endParaRPr lang="en-US" dirty="0"/>
          </a:p>
          <a:p>
            <a:endParaRPr lang="en-US" dirty="0"/>
          </a:p>
        </p:txBody>
      </p:sp>
      <p:pic>
        <p:nvPicPr>
          <p:cNvPr id="27650" name="Picture 2" descr="Image result for Data analysi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2022" y="689427"/>
            <a:ext cx="3790950"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27652" name="Picture 4" descr="Image result for Regression and correlati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69154" y="2578705"/>
            <a:ext cx="3266855" cy="23410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2369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0" y="982132"/>
            <a:ext cx="7369627" cy="1303867"/>
          </a:xfrm>
        </p:spPr>
        <p:txBody>
          <a:bodyPr/>
          <a:lstStyle/>
          <a:p>
            <a:r>
              <a:rPr lang="en-US" dirty="0" smtClean="0"/>
              <a:t>Finding</a:t>
            </a:r>
            <a:endParaRPr lang="en-US" dirty="0"/>
          </a:p>
        </p:txBody>
      </p:sp>
      <p:pic>
        <p:nvPicPr>
          <p:cNvPr id="28674" name="Picture 2" descr="Image result for findi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2171" y="637367"/>
            <a:ext cx="2844800" cy="174300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043189" y="2551837"/>
            <a:ext cx="10045521" cy="2616101"/>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the overall test was significant, a post-hoc test using </a:t>
            </a:r>
            <a:r>
              <a:rPr lang="en-US" sz="2000" b="1" dirty="0" err="1">
                <a:latin typeface="Times New Roman" panose="02020603050405020304" pitchFamily="18" charset="0"/>
                <a:ea typeface="Times New Roman" panose="02020603050405020304" pitchFamily="18" charset="0"/>
              </a:rPr>
              <a:t>Dunnett’s</a:t>
            </a:r>
            <a:r>
              <a:rPr lang="en-US" sz="2000" b="1" dirty="0">
                <a:latin typeface="Times New Roman" panose="02020603050405020304" pitchFamily="18" charset="0"/>
                <a:ea typeface="Times New Roman" panose="02020603050405020304" pitchFamily="18" charset="0"/>
              </a:rPr>
              <a:t> C test was conducted to compare the mean of the two groups. The results indicated that teachers with high opportunities  score had significantly higher ICT integration score than teachers with low opportunity score had significantly lower ICT integration score. </a:t>
            </a:r>
            <a:endParaRPr lang="en-US" sz="2000" b="1" dirty="0" smtClean="0">
              <a:latin typeface="Times New Roman" panose="02020603050405020304" pitchFamily="18" charset="0"/>
              <a:ea typeface="Times New Roman" panose="02020603050405020304" pitchFamily="18" charset="0"/>
            </a:endParaRPr>
          </a:p>
          <a:p>
            <a:endParaRPr lang="en-US" sz="2000" b="1" dirty="0" smtClean="0">
              <a:latin typeface="Times New Roman" panose="02020603050405020304" pitchFamily="18" charset="0"/>
              <a:ea typeface="Times New Roman" panose="02020603050405020304" pitchFamily="18" charset="0"/>
            </a:endParaRPr>
          </a:p>
          <a:p>
            <a:r>
              <a:rPr lang="en-US" sz="2400" b="1" dirty="0"/>
              <a:t>The results </a:t>
            </a:r>
            <a:r>
              <a:rPr lang="en-US" sz="2000" b="1" dirty="0"/>
              <a:t>of the ANOVA allowed to rejecting the null hypothesis H0 and supporting the conclusion that there is a statistically significant and strong relationship between challenges and opportunities score and ICT Integration.</a:t>
            </a:r>
          </a:p>
        </p:txBody>
      </p:sp>
    </p:spTree>
    <p:extLst>
      <p:ext uri="{BB962C8B-B14F-4D97-AF65-F5344CB8AC3E}">
        <p14:creationId xmlns:p14="http://schemas.microsoft.com/office/powerpoint/2010/main" xmlns="" val="3044678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7" y="1253065"/>
            <a:ext cx="9601196" cy="1303867"/>
          </a:xfrm>
        </p:spPr>
        <p:txBody>
          <a:bodyPr/>
          <a:lstStyle/>
          <a:p>
            <a:r>
              <a:rPr lang="en-US" dirty="0" smtClean="0"/>
              <a:t>Recommendation </a:t>
            </a:r>
            <a:endParaRPr lang="en-US" dirty="0"/>
          </a:p>
        </p:txBody>
      </p:sp>
      <p:sp>
        <p:nvSpPr>
          <p:cNvPr id="3" name="Content Placeholder 2"/>
          <p:cNvSpPr>
            <a:spLocks noGrp="1"/>
          </p:cNvSpPr>
          <p:nvPr>
            <p:ph idx="1"/>
          </p:nvPr>
        </p:nvSpPr>
        <p:spPr/>
        <p:txBody>
          <a:bodyPr>
            <a:normAutofit/>
          </a:bodyPr>
          <a:lstStyle/>
          <a:p>
            <a:r>
              <a:rPr lang="en-US" dirty="0"/>
              <a:t>Now is the right time to respond to a simple but a critically important question, “what should be done to fully exploit valuable resources for better education in the future?” It would be to use all resources in a smart way to maximize their potentials to meet the different perspectives on ICT from stake holders: teachers, students, and academic institutions.</a:t>
            </a:r>
          </a:p>
          <a:p>
            <a:endParaRPr lang="en-US" dirty="0"/>
          </a:p>
          <a:p>
            <a:endParaRPr lang="en-US" dirty="0"/>
          </a:p>
        </p:txBody>
      </p:sp>
      <p:pic>
        <p:nvPicPr>
          <p:cNvPr id="18434" name="Picture 2" descr="Image result for Limit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9689" y="723898"/>
            <a:ext cx="1905454" cy="1575175"/>
          </a:xfrm>
          <a:prstGeom prst="rect">
            <a:avLst/>
          </a:prstGeom>
          <a:noFill/>
          <a:extLst>
            <a:ext uri="{909E8E84-426E-40DD-AFC4-6F175D3DCCD1}">
              <a14:hiddenFill xmlns:a14="http://schemas.microsoft.com/office/drawing/2010/main" xmlns="">
                <a:solidFill>
                  <a:srgbClr val="FFFFFF"/>
                </a:solidFill>
              </a14:hiddenFill>
            </a:ext>
          </a:extLst>
        </p:spPr>
      </p:pic>
      <p:pic>
        <p:nvPicPr>
          <p:cNvPr id="18436" name="Picture 4" descr="Related 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29486" y="723898"/>
            <a:ext cx="2235200" cy="167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151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result for thank yo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11512" y="928190"/>
            <a:ext cx="8111533" cy="48775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4825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59428" y="783771"/>
            <a:ext cx="8113485" cy="5408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1018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6280" y="967632"/>
            <a:ext cx="10789920" cy="2062103"/>
          </a:xfrm>
          <a:prstGeom prst="rect">
            <a:avLst/>
          </a:prstGeom>
        </p:spPr>
        <p:txBody>
          <a:bodyPr wrap="square">
            <a:spAutoFit/>
          </a:bodyPr>
          <a:lstStyle/>
          <a:p>
            <a:pPr algn="ctr"/>
            <a:r>
              <a:rPr lang="en-US" sz="3200" b="1" dirty="0" smtClean="0"/>
              <a:t>“A </a:t>
            </a:r>
            <a:r>
              <a:rPr lang="en-US" sz="3200" b="1" dirty="0" smtClean="0"/>
              <a:t>STUDY ON CHALLENGES AND OPPORTUNITIES FOR DIGITAL IMMIGRANT TEACHERS RELATED TO ICT APPLICATIONS IN THEIR CURRENT </a:t>
            </a:r>
            <a:r>
              <a:rPr lang="en-US" sz="3200" b="1" dirty="0" smtClean="0"/>
              <a:t>PEDAGOGY”</a:t>
            </a:r>
            <a:endParaRPr lang="en-US" sz="3200" b="1" dirty="0"/>
          </a:p>
        </p:txBody>
      </p:sp>
      <p:sp>
        <p:nvSpPr>
          <p:cNvPr id="5" name="Title 1"/>
          <p:cNvSpPr txBox="1">
            <a:spLocks/>
          </p:cNvSpPr>
          <p:nvPr/>
        </p:nvSpPr>
        <p:spPr>
          <a:xfrm>
            <a:off x="1021080" y="4837852"/>
            <a:ext cx="10408920" cy="1303867"/>
          </a:xfrm>
          <a:prstGeom prst="rect">
            <a:avLst/>
          </a:prstGeom>
          <a:effectLst/>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Dr. </a:t>
            </a:r>
            <a:r>
              <a:rPr kumimoji="0" lang="en-US" sz="2400" b="1" i="0" u="none" strike="noStrike" kern="1200" cap="none" spc="0" normalizeH="0" baseline="0" noProof="0" dirty="0" err="1" smtClean="0">
                <a:ln w="3175" cmpd="sng">
                  <a:noFill/>
                </a:ln>
                <a:solidFill>
                  <a:schemeClr val="tx1">
                    <a:lumMod val="85000"/>
                    <a:lumOff val="15000"/>
                  </a:schemeClr>
                </a:solidFill>
                <a:effectLst/>
                <a:uLnTx/>
                <a:uFillTx/>
                <a:latin typeface="+mj-lt"/>
                <a:ea typeface="+mj-ea"/>
                <a:cs typeface="+mj-cs"/>
              </a:rPr>
              <a:t>Safia</a:t>
            </a:r>
            <a:r>
              <a:rPr kumimoji="0" lang="en-US" sz="2400" b="1"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 </a:t>
            </a:r>
            <a:r>
              <a:rPr kumimoji="0" lang="en-US" sz="2400" b="1" i="0" u="none" strike="noStrike" kern="1200" cap="none" spc="0" normalizeH="0" baseline="0" noProof="0" dirty="0" err="1" smtClean="0">
                <a:ln w="3175" cmpd="sng">
                  <a:noFill/>
                </a:ln>
                <a:solidFill>
                  <a:schemeClr val="tx1">
                    <a:lumMod val="85000"/>
                    <a:lumOff val="15000"/>
                  </a:schemeClr>
                </a:solidFill>
                <a:effectLst/>
                <a:uLnTx/>
                <a:uFillTx/>
                <a:latin typeface="+mj-lt"/>
                <a:ea typeface="+mj-ea"/>
                <a:cs typeface="+mj-cs"/>
              </a:rPr>
              <a:t>Urooj</a:t>
            </a:r>
            <a:r>
              <a:rPr kumimoji="0" lang="en-US" sz="2400" b="1"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			   </a:t>
            </a:r>
            <a:r>
              <a:rPr kumimoji="0" lang="en-US" sz="2400" b="1" i="0" u="none" strike="noStrike" kern="1200" cap="none" spc="0" normalizeH="0" baseline="0" noProof="0" dirty="0" err="1" smtClean="0">
                <a:ln w="3175" cmpd="sng">
                  <a:noFill/>
                </a:ln>
                <a:solidFill>
                  <a:schemeClr val="tx1">
                    <a:lumMod val="85000"/>
                    <a:lumOff val="15000"/>
                  </a:schemeClr>
                </a:solidFill>
                <a:effectLst/>
                <a:uLnTx/>
                <a:uFillTx/>
                <a:latin typeface="+mj-lt"/>
                <a:ea typeface="+mj-ea"/>
                <a:cs typeface="+mj-cs"/>
              </a:rPr>
              <a:t>Rubina</a:t>
            </a:r>
            <a:r>
              <a:rPr kumimoji="0" lang="en-US" sz="2400" b="1" i="0" u="none" strike="noStrike" kern="1200" cap="none" spc="0" normalizeH="0" noProof="0" dirty="0" smtClean="0">
                <a:ln w="3175" cmpd="sng">
                  <a:noFill/>
                </a:ln>
                <a:solidFill>
                  <a:schemeClr val="tx1">
                    <a:lumMod val="85000"/>
                    <a:lumOff val="15000"/>
                  </a:schemeClr>
                </a:solidFill>
                <a:effectLst/>
                <a:uLnTx/>
                <a:uFillTx/>
                <a:latin typeface="+mj-lt"/>
                <a:ea typeface="+mj-ea"/>
                <a:cs typeface="+mj-cs"/>
              </a:rPr>
              <a:t> </a:t>
            </a:r>
            <a:r>
              <a:rPr kumimoji="0" lang="en-US" sz="2400" b="1" i="0" u="none" strike="noStrike" kern="1200" cap="none" spc="0" normalizeH="0" noProof="0" dirty="0" err="1" smtClean="0">
                <a:ln w="3175" cmpd="sng">
                  <a:noFill/>
                </a:ln>
                <a:solidFill>
                  <a:schemeClr val="tx1">
                    <a:lumMod val="85000"/>
                    <a:lumOff val="15000"/>
                  </a:schemeClr>
                </a:solidFill>
                <a:effectLst/>
                <a:uLnTx/>
                <a:uFillTx/>
                <a:latin typeface="+mj-lt"/>
                <a:ea typeface="+mj-ea"/>
                <a:cs typeface="+mj-cs"/>
              </a:rPr>
              <a:t>Usman</a:t>
            </a:r>
            <a:r>
              <a:rPr kumimoji="0" lang="en-US" sz="2400" b="1" i="0" u="none" strike="noStrike" kern="1200" cap="none" spc="0" normalizeH="0" noProof="0" dirty="0" smtClean="0">
                <a:ln w="3175" cmpd="sng">
                  <a:noFill/>
                </a:ln>
                <a:solidFill>
                  <a:schemeClr val="tx1">
                    <a:lumMod val="85000"/>
                    <a:lumOff val="15000"/>
                  </a:schemeClr>
                </a:solidFill>
                <a:effectLst/>
                <a:uLnTx/>
                <a:uFillTx/>
                <a:latin typeface="+mj-lt"/>
                <a:ea typeface="+mj-ea"/>
                <a:cs typeface="+mj-cs"/>
              </a:rPr>
              <a:t>			Dr. </a:t>
            </a:r>
            <a:r>
              <a:rPr kumimoji="0" lang="en-US" sz="2400" b="1" i="0" u="none" strike="noStrike" kern="1200" cap="none" spc="0" normalizeH="0" noProof="0" dirty="0" err="1" smtClean="0">
                <a:ln w="3175" cmpd="sng">
                  <a:noFill/>
                </a:ln>
                <a:solidFill>
                  <a:schemeClr val="tx1">
                    <a:lumMod val="85000"/>
                    <a:lumOff val="15000"/>
                  </a:schemeClr>
                </a:solidFill>
                <a:effectLst/>
                <a:uLnTx/>
                <a:uFillTx/>
                <a:latin typeface="+mj-lt"/>
                <a:ea typeface="+mj-ea"/>
                <a:cs typeface="+mj-cs"/>
              </a:rPr>
              <a:t>Wahaj</a:t>
            </a:r>
            <a:r>
              <a:rPr kumimoji="0" lang="en-US" sz="2400" b="1" i="0" u="none" strike="noStrike" kern="1200" cap="none" spc="0" normalizeH="0" noProof="0" dirty="0" smtClean="0">
                <a:ln w="3175" cmpd="sng">
                  <a:noFill/>
                </a:ln>
                <a:solidFill>
                  <a:schemeClr val="tx1">
                    <a:lumMod val="85000"/>
                    <a:lumOff val="15000"/>
                  </a:schemeClr>
                </a:solidFill>
                <a:effectLst/>
                <a:uLnTx/>
                <a:uFillTx/>
                <a:latin typeface="+mj-lt"/>
                <a:ea typeface="+mj-ea"/>
                <a:cs typeface="+mj-cs"/>
              </a:rPr>
              <a:t> </a:t>
            </a:r>
            <a:r>
              <a:rPr kumimoji="0" lang="en-US" sz="2400" b="1" i="0" u="none" strike="noStrike" kern="1200" cap="none" spc="0" normalizeH="0" noProof="0" smtClean="0">
                <a:ln w="3175" cmpd="sng">
                  <a:noFill/>
                </a:ln>
                <a:solidFill>
                  <a:schemeClr val="tx1">
                    <a:lumMod val="85000"/>
                    <a:lumOff val="15000"/>
                  </a:schemeClr>
                </a:solidFill>
                <a:effectLst/>
                <a:uLnTx/>
                <a:uFillTx/>
                <a:latin typeface="+mj-lt"/>
                <a:ea typeface="+mj-ea"/>
                <a:cs typeface="+mj-cs"/>
              </a:rPr>
              <a:t>Muhammad Khan</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baseline="0" smtClean="0">
                <a:ln w="3175" cmpd="sng">
                  <a:noFill/>
                </a:ln>
                <a:solidFill>
                  <a:schemeClr val="tx1">
                    <a:lumMod val="85000"/>
                    <a:lumOff val="15000"/>
                  </a:schemeClr>
                </a:solidFill>
                <a:latin typeface="+mj-lt"/>
                <a:ea typeface="+mj-ea"/>
                <a:cs typeface="+mj-cs"/>
              </a:rPr>
              <a:t>University </a:t>
            </a:r>
            <a:r>
              <a:rPr lang="en-US" sz="2400" b="1" baseline="0" dirty="0" smtClean="0">
                <a:ln w="3175" cmpd="sng">
                  <a:noFill/>
                </a:ln>
                <a:solidFill>
                  <a:schemeClr val="tx1">
                    <a:lumMod val="85000"/>
                    <a:lumOff val="15000"/>
                  </a:schemeClr>
                </a:solidFill>
                <a:latin typeface="+mj-lt"/>
                <a:ea typeface="+mj-ea"/>
                <a:cs typeface="+mj-cs"/>
              </a:rPr>
              <a:t>of Karachi</a:t>
            </a:r>
            <a:endParaRPr kumimoji="0" lang="en-US" sz="2400" b="0" i="0" u="none" strike="noStrike" kern="1200" cap="none" spc="0" normalizeH="0" baseline="0" noProof="0" dirty="0">
              <a:ln w="3175" cmpd="sng">
                <a:noFill/>
              </a:ln>
              <a:solidFill>
                <a:schemeClr val="tx1">
                  <a:lumMod val="85000"/>
                  <a:lumOff val="15000"/>
                </a:schemeClr>
              </a:solidFill>
              <a:effectLst/>
              <a:uLnTx/>
              <a:uFillTx/>
              <a:latin typeface="+mj-lt"/>
              <a:ea typeface="+mj-ea"/>
              <a:cs typeface="+mj-cs"/>
            </a:endParaRPr>
          </a:p>
        </p:txBody>
      </p:sp>
    </p:spTree>
    <p:extLst>
      <p:ext uri="{BB962C8B-B14F-4D97-AF65-F5344CB8AC3E}">
        <p14:creationId xmlns:p14="http://schemas.microsoft.com/office/powerpoint/2010/main" xmlns="" val="3439549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967" y="1054703"/>
            <a:ext cx="7514316" cy="1303867"/>
          </a:xfrm>
        </p:spPr>
        <p:txBody>
          <a:bodyPr/>
          <a:lstStyle/>
          <a:p>
            <a:r>
              <a:rPr lang="en-US" dirty="0" smtClean="0"/>
              <a:t>Objectives of this Research </a:t>
            </a:r>
            <a:endParaRPr lang="en-US" dirty="0"/>
          </a:p>
        </p:txBody>
      </p:sp>
      <p:sp>
        <p:nvSpPr>
          <p:cNvPr id="3" name="Content Placeholder 2"/>
          <p:cNvSpPr>
            <a:spLocks noGrp="1"/>
          </p:cNvSpPr>
          <p:nvPr>
            <p:ph idx="1"/>
          </p:nvPr>
        </p:nvSpPr>
        <p:spPr/>
        <p:txBody>
          <a:bodyPr>
            <a:normAutofit/>
          </a:bodyPr>
          <a:lstStyle/>
          <a:p>
            <a:r>
              <a:rPr lang="en-US" dirty="0"/>
              <a:t>This study aims to examine the relationship between challenges and opportunities related to ICT applications in their current teaching pedagogy in Sindh, Pakistan.</a:t>
            </a:r>
          </a:p>
          <a:p>
            <a:pPr marL="457200" indent="-457200">
              <a:buFont typeface="+mj-lt"/>
              <a:buAutoNum type="arabicPeriod"/>
            </a:pPr>
            <a:endParaRPr lang="en-US" dirty="0"/>
          </a:p>
        </p:txBody>
      </p:sp>
      <p:pic>
        <p:nvPicPr>
          <p:cNvPr id="15362" name="Picture 2" descr="Image result for objectiv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8029" y="872483"/>
            <a:ext cx="1941285" cy="14860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7173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this study</a:t>
            </a:r>
            <a:endParaRPr lang="en-US" dirty="0"/>
          </a:p>
        </p:txBody>
      </p:sp>
      <p:sp>
        <p:nvSpPr>
          <p:cNvPr id="3" name="Content Placeholder 2"/>
          <p:cNvSpPr>
            <a:spLocks noGrp="1"/>
          </p:cNvSpPr>
          <p:nvPr>
            <p:ph idx="1"/>
          </p:nvPr>
        </p:nvSpPr>
        <p:spPr/>
        <p:txBody>
          <a:bodyPr>
            <a:normAutofit/>
          </a:bodyPr>
          <a:lstStyle/>
          <a:p>
            <a:pPr lvl="0"/>
            <a:r>
              <a:rPr lang="en-US" dirty="0"/>
              <a:t>This study helps digital immigrants to identify and solve the barriers during the integration of technology. This study promotes the need of capacity building, collaboration and critical thinking. </a:t>
            </a:r>
          </a:p>
        </p:txBody>
      </p:sp>
      <p:pic>
        <p:nvPicPr>
          <p:cNvPr id="16386" name="Picture 2" descr="Image result for purpos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6342" y="733243"/>
            <a:ext cx="2177144" cy="15527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4244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literature</a:t>
            </a:r>
            <a:endParaRPr lang="en-US" dirty="0"/>
          </a:p>
        </p:txBody>
      </p:sp>
      <p:sp>
        <p:nvSpPr>
          <p:cNvPr id="3" name="Content Placeholder 2"/>
          <p:cNvSpPr>
            <a:spLocks noGrp="1"/>
          </p:cNvSpPr>
          <p:nvPr>
            <p:ph idx="1"/>
          </p:nvPr>
        </p:nvSpPr>
        <p:spPr/>
        <p:txBody>
          <a:bodyPr>
            <a:normAutofit lnSpcReduction="10000"/>
          </a:bodyPr>
          <a:lstStyle/>
          <a:p>
            <a:pPr lvl="0"/>
            <a:r>
              <a:rPr lang="en-US" dirty="0" err="1"/>
              <a:t>Khokhar</a:t>
            </a:r>
            <a:r>
              <a:rPr lang="en-US" dirty="0"/>
              <a:t> (</a:t>
            </a:r>
            <a:r>
              <a:rPr lang="en-US" dirty="0" smtClean="0"/>
              <a:t>2017) </a:t>
            </a:r>
            <a:r>
              <a:rPr lang="en-US" dirty="0"/>
              <a:t>highlighted the differences amongst teachers and students about </a:t>
            </a:r>
            <a:r>
              <a:rPr lang="en-US" b="1" dirty="0">
                <a:solidFill>
                  <a:srgbClr val="FF0000"/>
                </a:solidFill>
              </a:rPr>
              <a:t>what technology to be used in classroom </a:t>
            </a:r>
            <a:r>
              <a:rPr lang="en-US" dirty="0"/>
              <a:t>and for what purposes. </a:t>
            </a:r>
            <a:r>
              <a:rPr lang="en-US" dirty="0" err="1"/>
              <a:t>Khokhar</a:t>
            </a:r>
            <a:r>
              <a:rPr lang="en-US" dirty="0"/>
              <a:t> discovered two opposite views. On the one hand teachers believe they use ICT effectively while on the other hand students disagree with their teacher’s idea of ICT integration in classroom.</a:t>
            </a:r>
          </a:p>
          <a:p>
            <a:r>
              <a:rPr lang="en-US" b="1" dirty="0" err="1"/>
              <a:t>Khokhar</a:t>
            </a:r>
            <a:r>
              <a:rPr lang="en-US" b="1" dirty="0"/>
              <a:t>, </a:t>
            </a:r>
            <a:r>
              <a:rPr lang="en-US" b="1" dirty="0" err="1"/>
              <a:t>Ashar</a:t>
            </a:r>
            <a:r>
              <a:rPr lang="en-US" b="1" dirty="0"/>
              <a:t> &amp; </a:t>
            </a:r>
            <a:r>
              <a:rPr lang="en-US" b="1" dirty="0" err="1"/>
              <a:t>Gulab</a:t>
            </a:r>
            <a:r>
              <a:rPr lang="en-US" b="1" dirty="0"/>
              <a:t>, </a:t>
            </a:r>
            <a:r>
              <a:rPr lang="en-US" b="1" dirty="0" err="1"/>
              <a:t>Fozia</a:t>
            </a:r>
            <a:r>
              <a:rPr lang="en-US" b="1" dirty="0"/>
              <a:t> &amp; </a:t>
            </a:r>
            <a:r>
              <a:rPr lang="en-US" b="1" dirty="0" err="1"/>
              <a:t>Javaid</a:t>
            </a:r>
            <a:r>
              <a:rPr lang="en-US" b="1" dirty="0"/>
              <a:t>, </a:t>
            </a:r>
            <a:r>
              <a:rPr lang="en-US" b="1" dirty="0" err="1"/>
              <a:t>Sharoon</a:t>
            </a:r>
            <a:r>
              <a:rPr lang="en-US" b="1" dirty="0"/>
              <a:t>. (2017). Information Communication Technology Integration: Trained Secondary School Teachers' Dilemma. Journal of Research in Social Sciences -JRSS. 5. 94-102.</a:t>
            </a:r>
          </a:p>
          <a:p>
            <a:endParaRPr lang="en-US" b="1" dirty="0"/>
          </a:p>
          <a:p>
            <a:endParaRPr lang="en-US" dirty="0"/>
          </a:p>
        </p:txBody>
      </p:sp>
      <p:pic>
        <p:nvPicPr>
          <p:cNvPr id="8194" name="Picture 2" descr="Image result for literature revie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2604" y="716320"/>
            <a:ext cx="2108653" cy="15814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4695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literature</a:t>
            </a:r>
            <a:endParaRPr lang="en-US" dirty="0"/>
          </a:p>
        </p:txBody>
      </p:sp>
      <p:sp>
        <p:nvSpPr>
          <p:cNvPr id="3" name="Content Placeholder 2"/>
          <p:cNvSpPr>
            <a:spLocks noGrp="1"/>
          </p:cNvSpPr>
          <p:nvPr>
            <p:ph idx="1"/>
          </p:nvPr>
        </p:nvSpPr>
        <p:spPr/>
        <p:txBody>
          <a:bodyPr>
            <a:normAutofit/>
          </a:bodyPr>
          <a:lstStyle/>
          <a:p>
            <a:r>
              <a:rPr lang="en-US" dirty="0"/>
              <a:t>5. Gul (2015) identified the </a:t>
            </a:r>
            <a:r>
              <a:rPr lang="en-US" b="1" dirty="0">
                <a:solidFill>
                  <a:srgbClr val="FF0000"/>
                </a:solidFill>
              </a:rPr>
              <a:t>factors which affected the use of ICT </a:t>
            </a:r>
            <a:r>
              <a:rPr lang="en-US" dirty="0"/>
              <a:t>tools and intended to explore the perceptions of university teachers about ICT. For this, “Information and Communication Technology Usage Survey” scale was administered to university teachers of the Punjab. The results also indicated a positive relationship between self-efficacy belief and perceived expertise level for using computers.</a:t>
            </a:r>
          </a:p>
          <a:p>
            <a:r>
              <a:rPr lang="en-US" dirty="0" smtClean="0"/>
              <a:t>\</a:t>
            </a:r>
            <a:endParaRPr lang="en-US" dirty="0"/>
          </a:p>
          <a:p>
            <a:endParaRPr lang="en-US" dirty="0"/>
          </a:p>
        </p:txBody>
      </p:sp>
      <p:pic>
        <p:nvPicPr>
          <p:cNvPr id="9218" name="Picture 2" descr="Image result for literature revie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7746" y="860411"/>
            <a:ext cx="1673225" cy="14255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0530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literature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a:t>4. </a:t>
            </a:r>
            <a:r>
              <a:rPr lang="en-US" dirty="0" err="1"/>
              <a:t>Tunio</a:t>
            </a:r>
            <a:r>
              <a:rPr lang="en-US" dirty="0"/>
              <a:t> (2014) determined </a:t>
            </a:r>
            <a:r>
              <a:rPr lang="en-US" b="1" dirty="0">
                <a:solidFill>
                  <a:srgbClr val="FF0000"/>
                </a:solidFill>
              </a:rPr>
              <a:t>the effects of ICT (Information and Communication Technology) on the upcoming generation of urban and suburban </a:t>
            </a:r>
            <a:r>
              <a:rPr lang="en-US" dirty="0"/>
              <a:t>communities. </a:t>
            </a:r>
            <a:r>
              <a:rPr lang="en-US" dirty="0" err="1"/>
              <a:t>Tunio</a:t>
            </a:r>
            <a:r>
              <a:rPr lang="en-US" dirty="0"/>
              <a:t> found that if proper management of ICT tools are put in place, the students exhibits more tendencies towards the understanding and application of ICT tools. </a:t>
            </a:r>
          </a:p>
          <a:p>
            <a:r>
              <a:rPr lang="en-US" dirty="0" err="1"/>
              <a:t>Tunio</a:t>
            </a:r>
            <a:r>
              <a:rPr lang="en-US" dirty="0"/>
              <a:t>, Muhammad Nawaz (2014) Evaluation of ICT Education in Private Secondary Schools: A Case Study of Hyderabad, Sindh </a:t>
            </a:r>
            <a:r>
              <a:rPr lang="en-US" dirty="0" err="1"/>
              <a:t>Mehran</a:t>
            </a:r>
            <a:r>
              <a:rPr lang="en-US" dirty="0"/>
              <a:t> University Research Journal of Engineering &amp; Technology, Volume 33, No. 1, January, 2014 [ISSN 0254-7821] </a:t>
            </a:r>
          </a:p>
          <a:p>
            <a:r>
              <a:rPr lang="en-US" dirty="0"/>
              <a:t> </a:t>
            </a:r>
          </a:p>
          <a:p>
            <a:endParaRPr lang="en-US" dirty="0"/>
          </a:p>
        </p:txBody>
      </p:sp>
      <p:pic>
        <p:nvPicPr>
          <p:cNvPr id="10242" name="Picture 2" descr="Image result for literature revie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5975" y="660399"/>
            <a:ext cx="1787601" cy="1625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0203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literature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a:t> </a:t>
            </a:r>
          </a:p>
          <a:p>
            <a:r>
              <a:rPr lang="en-US" dirty="0"/>
              <a:t>3. Hassan (2013) investigated </a:t>
            </a:r>
            <a:r>
              <a:rPr lang="en-US" b="1" dirty="0">
                <a:solidFill>
                  <a:srgbClr val="FF0000"/>
                </a:solidFill>
              </a:rPr>
              <a:t>the barriers to the integration of Information and Communication Technologies (ICTs) at secondary level learning in </a:t>
            </a:r>
            <a:r>
              <a:rPr lang="en-US" dirty="0"/>
              <a:t>Pakistan, with special emphasis on Punjab province. Exploring major barriers to the integration of ICTs at the school level, teacher level and student level and possible enablers to these barriers is the major focus of study. Hassan found and </a:t>
            </a:r>
            <a:r>
              <a:rPr lang="en-US" dirty="0" err="1"/>
              <a:t>oserved</a:t>
            </a:r>
            <a:r>
              <a:rPr lang="en-US" dirty="0"/>
              <a:t> from the findings that most of the participants have positive perceptions about integration of ICTs into their teaching and learning. Many of these barriers are verified by the teachers and students. </a:t>
            </a:r>
          </a:p>
          <a:p>
            <a:r>
              <a:rPr lang="en-US" dirty="0" smtClean="0"/>
              <a:t>\</a:t>
            </a:r>
            <a:endParaRPr lang="en-US" dirty="0"/>
          </a:p>
          <a:p>
            <a:endParaRPr lang="en-US" dirty="0"/>
          </a:p>
        </p:txBody>
      </p:sp>
      <p:pic>
        <p:nvPicPr>
          <p:cNvPr id="12290" name="Picture 2" descr="Image result for literature revie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41828" y="656983"/>
            <a:ext cx="2445204" cy="16290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9744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framework</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TAM </a:t>
            </a:r>
            <a:r>
              <a:rPr lang="en-US" dirty="0"/>
              <a:t>(technology acceptance model) and its versions have been used as the theoretical framework for many empirical studies predicting students’ performance with the use of technology.  </a:t>
            </a:r>
            <a:endParaRPr lang="en-US" dirty="0" smtClean="0"/>
          </a:p>
          <a:p>
            <a:pPr marL="0" indent="0">
              <a:buNone/>
            </a:pPr>
            <a:endParaRPr lang="en-US" dirty="0"/>
          </a:p>
        </p:txBody>
      </p:sp>
    </p:spTree>
    <p:extLst>
      <p:ext uri="{BB962C8B-B14F-4D97-AF65-F5344CB8AC3E}">
        <p14:creationId xmlns:p14="http://schemas.microsoft.com/office/powerpoint/2010/main" xmlns="" val="42400692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1925</TotalTime>
  <Words>700</Words>
  <Application>Microsoft Office PowerPoint</Application>
  <PresentationFormat>Custom</PresentationFormat>
  <Paragraphs>41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Organic</vt:lpstr>
      <vt:lpstr>Slide 1</vt:lpstr>
      <vt:lpstr>Slide 2</vt:lpstr>
      <vt:lpstr>Objectives of this Research </vt:lpstr>
      <vt:lpstr>Purpose of this study</vt:lpstr>
      <vt:lpstr>Review of literature</vt:lpstr>
      <vt:lpstr>Review of literature</vt:lpstr>
      <vt:lpstr>Review of literature</vt:lpstr>
      <vt:lpstr>Review of literature</vt:lpstr>
      <vt:lpstr>Theoretical framework</vt:lpstr>
      <vt:lpstr>Hypothesis </vt:lpstr>
      <vt:lpstr>Research Design</vt:lpstr>
      <vt:lpstr>Methodology </vt:lpstr>
      <vt:lpstr>Data analysis </vt:lpstr>
      <vt:lpstr>Finding</vt:lpstr>
      <vt:lpstr>Recommendation </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Rubina Usman</dc:creator>
  <cp:lastModifiedBy>MAS</cp:lastModifiedBy>
  <cp:revision>64</cp:revision>
  <dcterms:created xsi:type="dcterms:W3CDTF">2017-10-30T11:32:55Z</dcterms:created>
  <dcterms:modified xsi:type="dcterms:W3CDTF">2019-10-11T21:51:47Z</dcterms:modified>
</cp:coreProperties>
</file>