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8" r:id="rId5"/>
    <p:sldId id="407" r:id="rId6"/>
    <p:sldId id="310" r:id="rId7"/>
    <p:sldId id="312" r:id="rId8"/>
    <p:sldId id="314" r:id="rId9"/>
    <p:sldId id="303" r:id="rId10"/>
    <p:sldId id="414" r:id="rId11"/>
    <p:sldId id="323" r:id="rId12"/>
    <p:sldId id="325" r:id="rId13"/>
    <p:sldId id="404" r:id="rId14"/>
    <p:sldId id="410" r:id="rId15"/>
    <p:sldId id="415" r:id="rId16"/>
    <p:sldId id="413" r:id="rId17"/>
    <p:sldId id="412" r:id="rId18"/>
  </p:sldIdLst>
  <p:sldSz cx="9144000" cy="6858000" type="screen4x3"/>
  <p:notesSz cx="70866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>
        <p:scale>
          <a:sx n="58" d="100"/>
          <a:sy n="58" d="100"/>
        </p:scale>
        <p:origin x="-149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FCEECC-B5D8-4672-9845-185C184A5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70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4AAFEC-FEAB-4D8F-821E-E2CBAE8A2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9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2CEFB-E5AC-4496-AB97-DAF61E87FB7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E40BE-77DE-4F3D-A08B-4699FA21592A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D9D52-0222-49B3-BE97-0E3135B1A98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36D86-A418-4F37-9A3B-1427A4172FE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C3963-FAB2-458F-BBB7-9967BCDD4080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6B47B-3B5E-4BF2-8C1D-2ED2E3C74A7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EBA8D-848D-4364-8364-00556C60A67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8A7A2-552E-4B4D-9DBD-AFAA84B69C8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41A8-DD7F-4120-9B6A-CF0F6D98A09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BCCD5-BFF5-4968-9C8E-A13934BA11E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CA658-378B-4958-8EFD-068DFF25B91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2C29-5280-441C-ADF0-D558116966E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190B5-0D59-4B37-A0F3-19336FC93A0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F539-70EC-4424-9588-6514A1C41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0A936-B53F-4C4B-A90D-13ABE4A8E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65D4-F57D-42DA-A38C-0401DE3EB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F349-533C-4F15-83D0-2C54BE900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BC85A-4CEE-428D-B1D2-A591DB7BE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45DB-BF9A-4C31-8023-9D02A3701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7453F-94B5-4252-825F-E5C9B6DAB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AD68-4781-445E-A052-6F8D02E3E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46C07-7756-4641-8EB3-E8869E0D7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442A5-08E0-4AB8-B755-56C047D4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E427-0A07-4DA9-AE14-CDE7C5712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3A1A-186C-48D0-BC4D-AF02DF0D6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FA37-A362-46C5-913F-013B501D0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A250D-84C3-49E5-A75F-C426409E7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D106-D917-448B-A2C8-238D5FFA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3ED3-0658-4D3A-B3B1-FF59893E9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A4E5-148F-44BD-A77E-45645F457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87CE-FFD0-4DEF-9358-A81FB266A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EACE6-D314-4EE1-850E-9078B1DE1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AD78-3181-4204-B65F-C0267BEF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7343-4C09-4460-BD1F-A27B70C4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0E48-5928-4B38-8391-5D5857CE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F4697-522A-410C-9260-EC65BDADA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EAE4-E835-4DE3-A4B6-8BF3CD6D5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731B-DF49-42EE-92D8-4902156E4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5E6E2-C323-4B62-B83A-2588576CD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6D42C-D4A6-4A02-8798-6FDEC200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A42AC-9823-4A68-9016-93C1F38FF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32685-056D-455F-8B0A-72F10C872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52FC-24B8-437A-8F14-48A36D05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C855-AAD8-4DDA-A76D-879D7E924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3667E-BE2F-46B6-9444-1603F23BF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511E-B09F-404C-9234-F5F9E2F8A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6522-2130-4FF9-8317-34A40F65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06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07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08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09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2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13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14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15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4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A8D279-F634-4E53-BDC9-03916A1F7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5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2BC4E14-513D-405B-9D62-71678165E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7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4D8E3DB-C25E-4F57-B626-76FDD99BC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371600"/>
            <a:ext cx="6629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The 33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Annual Conference of the Asian Association of Open Universities</a:t>
            </a:r>
            <a:br>
              <a:rPr lang="en-US" sz="3600" b="1" dirty="0" smtClean="0"/>
            </a:br>
            <a:r>
              <a:rPr lang="en-US" sz="2400" b="1" dirty="0" smtClean="0"/>
              <a:t>Lahore-Pakistan</a:t>
            </a:r>
            <a:br>
              <a:rPr lang="en-US" sz="2400" b="1" dirty="0" smtClean="0"/>
            </a:br>
            <a:r>
              <a:rPr lang="en-US" sz="2400" b="1" dirty="0" smtClean="0"/>
              <a:t>Oct. 14-16, 2019</a:t>
            </a:r>
            <a:endParaRPr lang="en-US" sz="2400" b="1" i="1" dirty="0" smtClean="0"/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2209800" y="4419600"/>
            <a:ext cx="6934200" cy="1676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Technical Summary of the Conference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Prof. Dr. </a:t>
            </a:r>
            <a:r>
              <a:rPr lang="en-US" sz="2000" b="1" dirty="0" err="1" smtClean="0">
                <a:solidFill>
                  <a:srgbClr val="FFFF00"/>
                </a:solidFill>
              </a:rPr>
              <a:t>Masroor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Ellahi</a:t>
            </a:r>
            <a:r>
              <a:rPr lang="en-US" sz="2000" b="1" dirty="0" smtClean="0">
                <a:solidFill>
                  <a:srgbClr val="FFFF00"/>
                </a:solidFill>
              </a:rPr>
              <a:t> Babar </a:t>
            </a:r>
            <a:r>
              <a:rPr lang="en-US" sz="1100" b="1" dirty="0" smtClean="0">
                <a:solidFill>
                  <a:srgbClr val="FFFF00"/>
                </a:solidFill>
              </a:rPr>
              <a:t>T.I.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Dean/ Conference Chair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5125" name="Picture 7" descr="Conferenc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"/>
            <a:ext cx="1189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VU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886200"/>
            <a:ext cx="11430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04341"/>
            <a:ext cx="1143000" cy="94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2819400"/>
          </a:xfrm>
        </p:spPr>
        <p:txBody>
          <a:bodyPr/>
          <a:lstStyle/>
          <a:p>
            <a:pPr algn="l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Prof. DR TIAN BELAWATI </a:t>
            </a:r>
            <a:br>
              <a:rPr lang="en-US" sz="2400" b="1" dirty="0" smtClean="0"/>
            </a:br>
            <a:r>
              <a:rPr lang="en-US" sz="2400" dirty="0" smtClean="0"/>
              <a:t>Former Rector , </a:t>
            </a:r>
            <a:br>
              <a:rPr lang="en-US" sz="2400" dirty="0" smtClean="0"/>
            </a:br>
            <a:r>
              <a:rPr lang="en-US" sz="2400" dirty="0" smtClean="0"/>
              <a:t>Indonesia Open University, Indonesia </a:t>
            </a:r>
            <a:r>
              <a:rPr lang="en-US" sz="2800" b="1" dirty="0" smtClean="0"/>
              <a:t>	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dirty="0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8991600" cy="32353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b="1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 smtClean="0"/>
              <a:t>CHALLENGES FOR POLICY MAKERS AND PROVIDERS </a:t>
            </a:r>
          </a:p>
          <a:p>
            <a:pPr marL="0" indent="0">
              <a:defRPr/>
            </a:pPr>
            <a:r>
              <a:rPr lang="en-US" sz="2400" dirty="0" smtClean="0"/>
              <a:t> Open universities need to convert themselves, their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approaches and systems </a:t>
            </a:r>
          </a:p>
          <a:p>
            <a:pPr marL="0" indent="0">
              <a:defRPr/>
            </a:pPr>
            <a:r>
              <a:rPr lang="en-US" sz="2400" dirty="0" smtClean="0"/>
              <a:t> They should redefine their purposes, target audiences, and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choices according to the new challenges.</a:t>
            </a:r>
            <a:endParaRPr lang="en-US" sz="2400" b="1" dirty="0" smtClean="0"/>
          </a:p>
        </p:txBody>
      </p:sp>
      <p:sp>
        <p:nvSpPr>
          <p:cNvPr id="14340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600"/>
            <a:ext cx="1352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10" descr="Image result for flag of indonesia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4" name="Picture 11" descr="C:\Users\Abid\Desktop\download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286000"/>
            <a:ext cx="13716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/>
              <a:t>Some of the Key Points of the Papers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783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Improving Models, Platforms and Systems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Using ODL for self regulated and self directed learning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Different models of blended leaning, using them effectively in online and traditional education systems.</a:t>
            </a:r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r>
              <a:rPr lang="en-US" sz="2400" smtClean="0"/>
              <a:t>Issues </a:t>
            </a:r>
            <a:r>
              <a:rPr lang="en-US" sz="2400" dirty="0" smtClean="0"/>
              <a:t>with research and thesis writing</a:t>
            </a:r>
          </a:p>
        </p:txBody>
      </p:sp>
      <p:sp>
        <p:nvSpPr>
          <p:cNvPr id="15364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/>
              <a:t>Continued…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783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Human resource recruitment, retention and training in ODL . ODL teachers </a:t>
            </a:r>
            <a:r>
              <a:rPr lang="en-US" sz="2400" dirty="0" err="1" smtClean="0"/>
              <a:t>shouldt</a:t>
            </a:r>
            <a:r>
              <a:rPr lang="en-US" sz="2400" dirty="0" smtClean="0"/>
              <a:t> also have competency in tools and technology.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Quality assurance in ODL. Due to geographical distances and very large number of students, maintaining QA is more difficult 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Using artificial intelligence, augmented reality, virtual reality and other modern techniques to improve the working of ODL.</a:t>
            </a:r>
          </a:p>
          <a:p>
            <a:pPr>
              <a:lnSpc>
                <a:spcPct val="150000"/>
              </a:lnSpc>
              <a:defRPr/>
            </a:pPr>
            <a:endParaRPr lang="en-US" sz="2400" dirty="0" smtClean="0"/>
          </a:p>
          <a:p>
            <a:pPr>
              <a:lnSpc>
                <a:spcPct val="150000"/>
              </a:lnSpc>
              <a:defRPr/>
            </a:pPr>
            <a:r>
              <a:rPr lang="en-US" b="1" dirty="0" smtClean="0"/>
              <a:t> </a:t>
            </a:r>
          </a:p>
        </p:txBody>
      </p:sp>
      <p:sp>
        <p:nvSpPr>
          <p:cNvPr id="16388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/>
              <a:t>Continued…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783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Equal access and free education through  ODL for all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Improving self directed and self regulated learning through ODL.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Using ODL in the context  of CPEC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Improving students’ satisfaction in ODL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E learners’ motivation  and academic performance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Use of mobile and virtual labs in bio and pure sciences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17412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Future Directions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9117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Improving ODL Models and Systems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Devising Quality Assurance System for ODL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Using Modern Technologies, Tools and Techniques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Using Innovative Pedagogies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Increasing international cooperation and credit transfer in ODL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Incorporating OLD and Blended Learning to enhance tertiary education.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Future Lies in ODL..</a:t>
            </a:r>
            <a:endParaRPr lang="en-US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Structure</a:t>
            </a:r>
            <a:endParaRPr lang="en-US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530725"/>
          </a:xfrm>
        </p:spPr>
        <p:txBody>
          <a:bodyPr/>
          <a:lstStyle/>
          <a:p>
            <a:pPr marL="0" indent="0">
              <a:defRPr/>
            </a:pPr>
            <a:r>
              <a:rPr lang="en-US" b="1" dirty="0" smtClean="0"/>
              <a:t>  </a:t>
            </a:r>
            <a:r>
              <a:rPr lang="en-US" sz="2800" dirty="0" smtClean="0"/>
              <a:t>Three Days conference</a:t>
            </a:r>
          </a:p>
          <a:p>
            <a:pPr marL="0" indent="0">
              <a:defRPr/>
            </a:pPr>
            <a:endParaRPr lang="en-US" sz="2800" dirty="0" smtClean="0"/>
          </a:p>
          <a:p>
            <a:pPr marL="0" indent="0">
              <a:defRPr/>
            </a:pPr>
            <a:r>
              <a:rPr lang="en-US" sz="2800" dirty="0" smtClean="0"/>
              <a:t>   Four Plenary Sessions</a:t>
            </a:r>
          </a:p>
          <a:p>
            <a:pPr marL="0" indent="0">
              <a:defRPr/>
            </a:pPr>
            <a:endParaRPr lang="en-US" sz="2800" dirty="0" smtClean="0"/>
          </a:p>
          <a:p>
            <a:pPr marL="0" indent="0">
              <a:defRPr/>
            </a:pPr>
            <a:r>
              <a:rPr lang="en-US" sz="2800" dirty="0" smtClean="0"/>
              <a:t>  Twenty Five Scientific Sessions</a:t>
            </a:r>
          </a:p>
          <a:p>
            <a:pPr marL="0" indent="0">
              <a:defRPr/>
            </a:pPr>
            <a:endParaRPr lang="en-US" sz="2800" dirty="0" smtClean="0"/>
          </a:p>
          <a:p>
            <a:pPr marL="0" indent="0">
              <a:defRPr/>
            </a:pPr>
            <a:r>
              <a:rPr lang="en-US" sz="2800" dirty="0" smtClean="0"/>
              <a:t>   More than 450 Registered participants including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     119 foreigners from various countries</a:t>
            </a:r>
            <a:endParaRPr lang="en-US" b="1" dirty="0" smtClean="0"/>
          </a:p>
          <a:p>
            <a:pPr marL="0" indent="0">
              <a:defRPr/>
            </a:pPr>
            <a:endParaRPr lang="en-US" b="1" dirty="0" smtClean="0"/>
          </a:p>
        </p:txBody>
      </p:sp>
      <p:sp>
        <p:nvSpPr>
          <p:cNvPr id="6148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239000" cy="2590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/>
              <a:t>Keynote Speaker </a:t>
            </a:r>
            <a:br>
              <a:rPr lang="en-US" sz="2400" b="1" dirty="0" smtClean="0"/>
            </a:br>
            <a:r>
              <a:rPr lang="en-US" sz="2400" b="1" dirty="0" smtClean="0"/>
              <a:t>Prof. MELINDA DP BANDALARIA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Chancellor, University </a:t>
            </a:r>
            <a:r>
              <a:rPr lang="en-US" sz="2400" dirty="0"/>
              <a:t>of the Philippines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Open </a:t>
            </a:r>
            <a:r>
              <a:rPr lang="en-US" sz="2400" dirty="0"/>
              <a:t>University</a:t>
            </a:r>
            <a:r>
              <a:rPr lang="en-US" sz="2400" dirty="0" smtClean="0"/>
              <a:t>, President AAOU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39973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smtClean="0"/>
              <a:t>ATTAINING SDGS THROUGH ODL </a:t>
            </a: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</a:t>
            </a:r>
          </a:p>
          <a:p>
            <a:pPr marL="0" indent="0">
              <a:defRPr/>
            </a:pPr>
            <a:r>
              <a:rPr lang="en-US" sz="2400" dirty="0" smtClean="0"/>
              <a:t>  Emphasized on the awareness of the goals</a:t>
            </a:r>
          </a:p>
          <a:p>
            <a:pPr>
              <a:defRPr/>
            </a:pPr>
            <a:r>
              <a:rPr lang="en-US" sz="2400" dirty="0" smtClean="0"/>
              <a:t>How ODL can serve both as a tool and as a platform to attain the SDGs.</a:t>
            </a:r>
          </a:p>
          <a:p>
            <a:pPr marL="0" indent="0">
              <a:defRPr/>
            </a:pPr>
            <a:endParaRPr lang="en-US" sz="2400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"/>
            <a:ext cx="12668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905000"/>
            <a:ext cx="13319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2209800"/>
          </a:xfrm>
        </p:spPr>
        <p:txBody>
          <a:bodyPr/>
          <a:lstStyle/>
          <a:p>
            <a:pPr algn="l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 DATO’ DR ANSARY AHMED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President/ CEO Asia e-University, Malaysia</a:t>
            </a:r>
            <a:r>
              <a:rPr lang="en-US" sz="2800" dirty="0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49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 smtClean="0"/>
              <a:t>CHALLENGES FOR POLICY MAKERS AND EDUCATION PROVIDERS IN PAN ASIAN ACADEMIC PROGRAMME DEVELOPMENT AND DELIVERY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>
              <a:defRPr/>
            </a:pPr>
            <a:r>
              <a:rPr lang="en-US" sz="2400" dirty="0" smtClean="0"/>
              <a:t>  He explained how ODL can play its role </a:t>
            </a:r>
          </a:p>
          <a:p>
            <a:pPr marL="400050" lvl="1" indent="0">
              <a:defRPr/>
            </a:pPr>
            <a:r>
              <a:rPr lang="en-US" sz="2000" dirty="0" smtClean="0"/>
              <a:t>  internationalization of higher education, </a:t>
            </a:r>
          </a:p>
          <a:p>
            <a:pPr marL="400050" lvl="1" indent="0">
              <a:defRPr/>
            </a:pPr>
            <a:r>
              <a:rPr lang="en-US" sz="2000" dirty="0" smtClean="0"/>
              <a:t>  cultural exchange, </a:t>
            </a:r>
          </a:p>
          <a:p>
            <a:pPr marL="400050" lvl="1" indent="0">
              <a:defRPr/>
            </a:pPr>
            <a:r>
              <a:rPr lang="en-US" sz="2000" dirty="0" smtClean="0"/>
              <a:t>  and credit transfer program</a:t>
            </a:r>
          </a:p>
        </p:txBody>
      </p:sp>
      <p:sp>
        <p:nvSpPr>
          <p:cNvPr id="8196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0"/>
            <a:ext cx="13049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AutoShape 3" descr="Image result for malaysia flag"/>
          <p:cNvSpPr>
            <a:spLocks noChangeAspect="1" noChangeArrowheads="1"/>
          </p:cNvSpPr>
          <p:nvPr/>
        </p:nvSpPr>
        <p:spPr bwMode="auto">
          <a:xfrm>
            <a:off x="46831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752600"/>
            <a:ext cx="1304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1905000"/>
          </a:xfrm>
        </p:spPr>
        <p:txBody>
          <a:bodyPr/>
          <a:lstStyle/>
          <a:p>
            <a:pPr algn="l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Prof. RORY MCGREAL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UNESCO/ICDE Chair in OER </a:t>
            </a:r>
            <a:br>
              <a:rPr lang="en-US" sz="2400" dirty="0" smtClean="0"/>
            </a:br>
            <a:r>
              <a:rPr lang="en-US" sz="2400" dirty="0" smtClean="0"/>
              <a:t>Athabasca University, CANADA 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839200" cy="39973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 smtClean="0"/>
              <a:t>Open Education Resources (OER) AND FUTURE EDUCATIONAL TECHNOLOGIES 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0">
              <a:defRPr/>
            </a:pPr>
            <a:r>
              <a:rPr lang="en-US" sz="2400" dirty="0" smtClean="0"/>
              <a:t> Pointed out new technologies having impact on education</a:t>
            </a:r>
            <a:r>
              <a:rPr lang="en-US" dirty="0" smtClean="0"/>
              <a:t> </a:t>
            </a:r>
          </a:p>
          <a:p>
            <a:pPr marL="0" indent="0">
              <a:defRPr/>
            </a:pPr>
            <a:r>
              <a:rPr lang="en-US" sz="2400" dirty="0" smtClean="0"/>
              <a:t> Especially emphasized how Virtual and Augmented Reality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(VR &amp; AR), artificial intelligence (AI) and learning analytics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(LA) can change the future of education in general and ODL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 in particular </a:t>
            </a:r>
          </a:p>
          <a:p>
            <a:pPr marL="0" indent="0">
              <a:defRPr/>
            </a:pPr>
            <a:endParaRPr lang="en-US" dirty="0" smtClean="0"/>
          </a:p>
        </p:txBody>
      </p:sp>
      <p:sp>
        <p:nvSpPr>
          <p:cNvPr id="9220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"/>
            <a:ext cx="1266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905000"/>
            <a:ext cx="1271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1828800"/>
          </a:xfrm>
        </p:spPr>
        <p:txBody>
          <a:bodyPr/>
          <a:lstStyle/>
          <a:p>
            <a:pPr algn="l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Prof. JOHN ARUL PHILLIPS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Dean School of Education &amp; Cognitive Science, </a:t>
            </a:r>
            <a:br>
              <a:rPr lang="en-US" sz="2000" dirty="0" smtClean="0"/>
            </a:br>
            <a:r>
              <a:rPr lang="en-US" sz="2000" dirty="0" smtClean="0"/>
              <a:t>Asia e University, MALAYSIA </a:t>
            </a:r>
            <a:r>
              <a:rPr lang="en-US" sz="2800" dirty="0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8991600" cy="38449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b="1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 smtClean="0"/>
              <a:t>NEW GENERATION LEARNERS IMPACTING PRESENT AND FUTURE OF OPEN DISTANCE LEARNING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 </a:t>
            </a:r>
            <a:r>
              <a:rPr lang="en-US" sz="2400" dirty="0" smtClean="0"/>
              <a:t>Discussed that we should prepare for next generation technologies like personalized learning, micro-learning, mobile learning, multimedia etc.</a:t>
            </a:r>
          </a:p>
          <a:p>
            <a:pPr>
              <a:defRPr/>
            </a:pPr>
            <a:r>
              <a:rPr lang="en-US" sz="2400" dirty="0" smtClean="0"/>
              <a:t>Focused how ODL would adjusts and accommodate new technologies for future challenges.</a:t>
            </a:r>
          </a:p>
        </p:txBody>
      </p:sp>
      <p:sp>
        <p:nvSpPr>
          <p:cNvPr id="10244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"/>
            <a:ext cx="13049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828800"/>
            <a:ext cx="1304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2590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Prof. Dr. </a:t>
            </a:r>
            <a:r>
              <a:rPr lang="en-US" sz="2400" b="1" dirty="0" err="1" smtClean="0"/>
              <a:t>Rauf-i-Azam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dirty="0" smtClean="0"/>
              <a:t>Vice Chancellor, University of Education, </a:t>
            </a:r>
            <a:br>
              <a:rPr lang="en-US" sz="2400" dirty="0" smtClean="0"/>
            </a:br>
            <a:r>
              <a:rPr lang="en-US" sz="2400" dirty="0" smtClean="0"/>
              <a:t>Lahore, Pakistan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00400"/>
            <a:ext cx="8839200" cy="29305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/>
              <a:t>ODL TO TRANSFORM THE LIVES OF MASSES IN </a:t>
            </a:r>
            <a:r>
              <a:rPr lang="en-US" sz="2400" b="1" dirty="0" smtClean="0"/>
              <a:t>PAKISTAN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dirty="0" smtClean="0"/>
              <a:t>Pakistan with high level of illiteracy and disparities </a:t>
            </a:r>
          </a:p>
          <a:p>
            <a:pPr>
              <a:defRPr/>
            </a:pPr>
            <a:r>
              <a:rPr lang="en-US" sz="2400" dirty="0" smtClean="0"/>
              <a:t>ODL has a potential to enhance the literacy rate  </a:t>
            </a:r>
          </a:p>
          <a:p>
            <a:pPr>
              <a:defRPr/>
            </a:pPr>
            <a:r>
              <a:rPr lang="en-US" sz="2400" dirty="0" smtClean="0"/>
              <a:t>Time to start using ODL for lower levels as well.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11268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09600"/>
            <a:ext cx="1285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3" descr="Image result for pakistani flag"/>
          <p:cNvSpPr>
            <a:spLocks noChangeAspect="1" noChangeArrowheads="1"/>
          </p:cNvSpPr>
          <p:nvPr/>
        </p:nvSpPr>
        <p:spPr bwMode="auto">
          <a:xfrm>
            <a:off x="46831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3622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2590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Prof. Dr. Zia </a:t>
            </a:r>
            <a:r>
              <a:rPr lang="en-US" sz="2400" b="1" dirty="0" err="1" smtClean="0"/>
              <a:t>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Qayyum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Vice Chancellor, </a:t>
            </a:r>
            <a:r>
              <a:rPr lang="en-US" sz="2400" dirty="0" err="1" smtClean="0"/>
              <a:t>Allama</a:t>
            </a:r>
            <a:r>
              <a:rPr lang="en-US" sz="2400" dirty="0" smtClean="0"/>
              <a:t> </a:t>
            </a:r>
            <a:r>
              <a:rPr lang="en-US" sz="2400" dirty="0" err="1" smtClean="0"/>
              <a:t>Iqbal</a:t>
            </a:r>
            <a:r>
              <a:rPr lang="en-US" sz="2400" dirty="0" smtClean="0"/>
              <a:t> Open University Islamabad, Pakistan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00400"/>
            <a:ext cx="8839200" cy="29305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 smtClean="0"/>
              <a:t>E- GOVERNNENCE OF ODL: DYNAMICS FRAMEWORK FOR TECHNOLOGY ENHANCED LEARNING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dirty="0" smtClean="0"/>
              <a:t>E-governance in ODL institutes.</a:t>
            </a:r>
          </a:p>
          <a:p>
            <a:pPr>
              <a:defRPr/>
            </a:pPr>
            <a:r>
              <a:rPr lang="en-US" sz="2400" dirty="0" smtClean="0"/>
              <a:t>Using technology enhanced learning  for educational and national development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12292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AutoShape 3" descr="Image result for pakistani flag"/>
          <p:cNvSpPr>
            <a:spLocks noChangeAspect="1" noChangeArrowheads="1"/>
          </p:cNvSpPr>
          <p:nvPr/>
        </p:nvSpPr>
        <p:spPr bwMode="auto">
          <a:xfrm>
            <a:off x="46831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622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" descr="C:\Users\Abid\Desktop\Z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85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2590800"/>
          </a:xfrm>
        </p:spPr>
        <p:txBody>
          <a:bodyPr/>
          <a:lstStyle/>
          <a:p>
            <a:pPr algn="l">
              <a:defRPr/>
            </a:pPr>
            <a:r>
              <a:rPr lang="en-US" sz="2400" b="1" dirty="0" smtClean="0"/>
              <a:t>Keynote Speaker</a:t>
            </a:r>
            <a:br>
              <a:rPr lang="en-US" sz="2400" b="1" dirty="0" smtClean="0"/>
            </a:br>
            <a:r>
              <a:rPr lang="en-US" sz="2400" b="1" dirty="0" smtClean="0"/>
              <a:t>MS. SUKAINA WALJI  </a:t>
            </a:r>
            <a:br>
              <a:rPr lang="en-US" sz="2400" b="1" dirty="0" smtClean="0"/>
            </a:br>
            <a:r>
              <a:rPr lang="en-US" sz="2400" dirty="0" smtClean="0"/>
              <a:t>Online Education Project Manager , </a:t>
            </a:r>
            <a:br>
              <a:rPr lang="en-US" sz="2400" dirty="0" smtClean="0"/>
            </a:br>
            <a:r>
              <a:rPr lang="en-US" sz="2400" dirty="0" smtClean="0"/>
              <a:t>University of Cape Town, SOUTH AFRICA </a:t>
            </a:r>
            <a:r>
              <a:rPr lang="en-US" sz="2800" dirty="0"/>
              <a:t>	</a:t>
            </a:r>
          </a:p>
        </p:txBody>
      </p:sp>
      <p:sp>
        <p:nvSpPr>
          <p:cNvPr id="13315" name="AutoShape 6" descr="Image result for philippines fla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AutoShape 8" descr="Image result for philippines flag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"/>
            <a:ext cx="1362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AutoShape 10" descr="Image result for flag of south africa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19" name="Picture 11" descr="C:\Users\Abid\Desktop\downloa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86000"/>
            <a:ext cx="14081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2400" y="3505200"/>
            <a:ext cx="88392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 dirty="0"/>
              <a:t>   </a:t>
            </a:r>
            <a:r>
              <a:rPr lang="en-US" sz="2400" b="1" dirty="0"/>
              <a:t>FLEXIBILITY OR FRAGMENTATION ON ONLINE ODL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Due to cost cutting and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massification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of ODL, new methods and technologies are being used which are leading to changes in the field.</a:t>
            </a:r>
            <a:endParaRPr lang="en-US" sz="24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.2|1.2"/>
</p:tagLst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1481</TotalTime>
  <Words>596</Words>
  <Application>Microsoft Office PowerPoint</Application>
  <PresentationFormat>On-screen Show (4:3)</PresentationFormat>
  <Paragraphs>107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Curtain Call</vt:lpstr>
      <vt:lpstr>Custom Design</vt:lpstr>
      <vt:lpstr>1_Custom Design</vt:lpstr>
      <vt:lpstr>The 33rd Annual Conference of the Asian Association of Open Universities Lahore-Pakistan Oct. 14-16, 2019</vt:lpstr>
      <vt:lpstr>Structure</vt:lpstr>
      <vt:lpstr>Keynote Speaker  Prof. MELINDA DP BANDALARIA   Chancellor, University of the Philippines  Open University, President AAOU</vt:lpstr>
      <vt:lpstr>Keynote Speaker Prof DATO’ DR ANSARY AHMED  President/ CEO Asia e-University, Malaysia </vt:lpstr>
      <vt:lpstr>Keynote Speaker Prof. RORY MCGREAL  UNESCO/ICDE Chair in OER  Athabasca University, CANADA  </vt:lpstr>
      <vt:lpstr>Keynote Speaker Prof. JOHN ARUL PHILLIPS  Dean School of Education &amp; Cognitive Science,  Asia e University, MALAYSIA  </vt:lpstr>
      <vt:lpstr>Keynote Speaker Prof. Dr. Rauf-i-Azam  Vice Chancellor, University of Education,  Lahore, Pakistan</vt:lpstr>
      <vt:lpstr>Keynote Speaker Prof. Dr. Zia ul Qayyum Vice Chancellor, Allama Iqbal Open University Islamabad, Pakistan</vt:lpstr>
      <vt:lpstr>Keynote Speaker MS. SUKAINA WALJI   Online Education Project Manager ,  University of Cape Town, SOUTH AFRICA  </vt:lpstr>
      <vt:lpstr>Keynote Speaker Prof. DR TIAN BELAWATI  Former Rector ,  Indonesia Open University, Indonesia     </vt:lpstr>
      <vt:lpstr>Some of the Key Points of the Papers </vt:lpstr>
      <vt:lpstr>Continued…</vt:lpstr>
      <vt:lpstr>Continued…</vt:lpstr>
      <vt:lpstr>Future Directions</vt:lpstr>
      <vt:lpstr>Thank you  Future Lies in ODL..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Boundaries in Comparative Education</dc:title>
  <dc:creator>eepstei</dc:creator>
  <cp:lastModifiedBy>Dr. Muhammad Abid Malik</cp:lastModifiedBy>
  <cp:revision>98</cp:revision>
  <dcterms:created xsi:type="dcterms:W3CDTF">2007-07-16T23:11:41Z</dcterms:created>
  <dcterms:modified xsi:type="dcterms:W3CDTF">2019-10-16T03:27:26Z</dcterms:modified>
</cp:coreProperties>
</file>