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60" r:id="rId3"/>
    <p:sldId id="273" r:id="rId4"/>
    <p:sldId id="263" r:id="rId5"/>
    <p:sldId id="306" r:id="rId6"/>
    <p:sldId id="309" r:id="rId7"/>
    <p:sldId id="270" r:id="rId8"/>
    <p:sldId id="271" r:id="rId9"/>
    <p:sldId id="272" r:id="rId10"/>
    <p:sldId id="278" r:id="rId11"/>
    <p:sldId id="287" r:id="rId12"/>
    <p:sldId id="281" r:id="rId13"/>
    <p:sldId id="291" r:id="rId14"/>
    <p:sldId id="302" r:id="rId15"/>
    <p:sldId id="303" r:id="rId16"/>
    <p:sldId id="310" r:id="rId17"/>
    <p:sldId id="304" r:id="rId18"/>
    <p:sldId id="279" r:id="rId19"/>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0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20" y="-102"/>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D1802773-A09C-4008-A9CC-EED45B291606}" type="datetimeFigureOut">
              <a:rPr lang="en-US" smtClean="0"/>
              <a:pPr/>
              <a:t>10/15/2019</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7AA9534A-D753-48B9-B9FD-3847AE7AD9CF}" type="slidenum">
              <a:rPr lang="en-US" smtClean="0"/>
              <a:pPr/>
              <a:t>‹#›</a:t>
            </a:fld>
            <a:endParaRPr lang="en-US"/>
          </a:p>
        </p:txBody>
      </p:sp>
    </p:spTree>
    <p:extLst>
      <p:ext uri="{BB962C8B-B14F-4D97-AF65-F5344CB8AC3E}">
        <p14:creationId xmlns:p14="http://schemas.microsoft.com/office/powerpoint/2010/main" val="2464101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69507827-39F0-48F6-87CC-25BE8AB859AC}" type="datetimeFigureOut">
              <a:rPr lang="en-US" smtClean="0"/>
              <a:pPr/>
              <a:t>10/15/2019</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289F840C-37AD-46B7-91BF-5444CF9282DE}" type="slidenum">
              <a:rPr lang="en-US" smtClean="0"/>
              <a:pPr/>
              <a:t>‹#›</a:t>
            </a:fld>
            <a:endParaRPr lang="en-US"/>
          </a:p>
        </p:txBody>
      </p:sp>
    </p:spTree>
    <p:extLst>
      <p:ext uri="{BB962C8B-B14F-4D97-AF65-F5344CB8AC3E}">
        <p14:creationId xmlns:p14="http://schemas.microsoft.com/office/powerpoint/2010/main" val="167526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9F840C-37AD-46B7-91BF-5444CF9282DE}" type="slidenum">
              <a:rPr lang="en-US" smtClean="0"/>
              <a:pPr/>
              <a:t>1</a:t>
            </a:fld>
            <a:endParaRPr lang="en-US"/>
          </a:p>
        </p:txBody>
      </p:sp>
    </p:spTree>
    <p:extLst>
      <p:ext uri="{BB962C8B-B14F-4D97-AF65-F5344CB8AC3E}">
        <p14:creationId xmlns:p14="http://schemas.microsoft.com/office/powerpoint/2010/main" val="4035643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3"/>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71A61DB-1D44-4857-A2E0-EFF0FA1E10F1}" type="datetimeFigureOut">
              <a:rPr lang="en-US" smtClean="0"/>
              <a:pPr/>
              <a:t>10/15/2019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0D16642-9008-49DD-BF57-7B0522D345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1"/>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A61DB-1D44-4857-A2E0-EFF0FA1E10F1}"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16642-9008-49DD-BF57-7B0522D345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5" y="274642"/>
            <a:ext cx="1777471"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A61DB-1D44-4857-A2E0-EFF0FA1E10F1}"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16642-9008-49DD-BF57-7B0522D345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A61DB-1D44-4857-A2E0-EFF0FA1E10F1}"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16642-9008-49DD-BF57-7B0522D345CE}"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71A61DB-1D44-4857-A2E0-EFF0FA1E10F1}"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16642-9008-49DD-BF57-7B0522D345C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0"/>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1A61DB-1D44-4857-A2E0-EFF0FA1E10F1}"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16642-9008-49DD-BF57-7B0522D345CE}"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2"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9"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2"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71A61DB-1D44-4857-A2E0-EFF0FA1E10F1}" type="datetimeFigureOut">
              <a:rPr lang="en-US" smtClean="0"/>
              <a:pPr/>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D16642-9008-49DD-BF57-7B0522D345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1A61DB-1D44-4857-A2E0-EFF0FA1E10F1}" type="datetimeFigureOut">
              <a:rPr lang="en-US" smtClean="0"/>
              <a:pPr/>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16642-9008-49DD-BF57-7B0522D345CE}"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A61DB-1D44-4857-A2E0-EFF0FA1E10F1}" type="datetimeFigureOut">
              <a:rPr lang="en-US" smtClean="0"/>
              <a:pPr/>
              <a:t>10/15/2019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D16642-9008-49DD-BF57-7B0522D345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71A61DB-1D44-4857-A2E0-EFF0FA1E10F1}"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16642-9008-49DD-BF57-7B0522D345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4"/>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71A61DB-1D44-4857-A2E0-EFF0FA1E10F1}" type="datetimeFigureOut">
              <a:rPr lang="en-US" smtClean="0"/>
              <a:pPr/>
              <a:t>10/15/2019</a:t>
            </a:fld>
            <a:endParaRPr lang="en-US"/>
          </a:p>
        </p:txBody>
      </p:sp>
      <p:sp>
        <p:nvSpPr>
          <p:cNvPr id="6" name="Footer Placeholder 5"/>
          <p:cNvSpPr>
            <a:spLocks noGrp="1"/>
          </p:cNvSpPr>
          <p:nvPr>
            <p:ph type="ftr" sz="quarter" idx="11"/>
          </p:nvPr>
        </p:nvSpPr>
        <p:spPr>
          <a:xfrm>
            <a:off x="4380074" y="6407946"/>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0D16642-9008-49DD-BF57-7B0522D345CE}" type="slidenum">
              <a:rPr lang="en-US" smtClean="0"/>
              <a:pPr/>
              <a:t>‹#›</a:t>
            </a:fld>
            <a:endParaRPr lang="en-US"/>
          </a:p>
        </p:txBody>
      </p:sp>
      <p:sp>
        <p:nvSpPr>
          <p:cNvPr id="2" name="Title 1"/>
          <p:cNvSpPr>
            <a:spLocks noGrp="1"/>
          </p:cNvSpPr>
          <p:nvPr>
            <p:ph type="title"/>
          </p:nvPr>
        </p:nvSpPr>
        <p:spPr>
          <a:xfrm>
            <a:off x="228600" y="4865124"/>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8"/>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8"/>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30"/>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71A61DB-1D44-4857-A2E0-EFF0FA1E10F1}" type="datetimeFigureOut">
              <a:rPr lang="en-US" smtClean="0"/>
              <a:pPr/>
              <a:t>10/15/2019</a:t>
            </a:fld>
            <a:endParaRPr lang="en-US"/>
          </a:p>
        </p:txBody>
      </p:sp>
      <p:sp>
        <p:nvSpPr>
          <p:cNvPr id="22" name="Footer Placeholder 21"/>
          <p:cNvSpPr>
            <a:spLocks noGrp="1"/>
          </p:cNvSpPr>
          <p:nvPr>
            <p:ph type="ftr" sz="quarter" idx="3"/>
          </p:nvPr>
        </p:nvSpPr>
        <p:spPr>
          <a:xfrm>
            <a:off x="4380074" y="6407946"/>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6"/>
            <a:ext cx="365760" cy="365125"/>
          </a:xfrm>
          <a:prstGeom prst="rect">
            <a:avLst/>
          </a:prstGeom>
        </p:spPr>
        <p:txBody>
          <a:bodyPr vert="horz" anchor="b"/>
          <a:lstStyle>
            <a:lvl1pPr algn="r" eaLnBrk="1" latinLnBrk="0" hangingPunct="1">
              <a:defRPr kumimoji="0" sz="1000" b="0">
                <a:solidFill>
                  <a:schemeClr val="tx1"/>
                </a:solidFill>
              </a:defRPr>
            </a:lvl1pPr>
            <a:extLst/>
          </a:lstStyle>
          <a:p>
            <a:fld id="{70D16642-9008-49DD-BF57-7B0522D345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2057399"/>
          </a:xfrm>
        </p:spPr>
        <p:txBody>
          <a:bodyPr>
            <a:normAutofit/>
          </a:bodyPr>
          <a:lstStyle/>
          <a:p>
            <a:pPr algn="ctr"/>
            <a:r>
              <a:rPr lang="en-US" sz="3600" dirty="0">
                <a:latin typeface="Times New Roman" panose="02020603050405020304" pitchFamily="18" charset="0"/>
                <a:cs typeface="Times New Roman" panose="02020603050405020304" pitchFamily="18" charset="0"/>
              </a:rPr>
              <a:t>Path Analysis of Customer Satisfaction about Quality Education in Pakistani Universities </a:t>
            </a:r>
          </a:p>
        </p:txBody>
      </p:sp>
      <p:sp>
        <p:nvSpPr>
          <p:cNvPr id="3" name="Subtitle 2"/>
          <p:cNvSpPr>
            <a:spLocks noGrp="1"/>
          </p:cNvSpPr>
          <p:nvPr>
            <p:ph type="subTitle" idx="1"/>
          </p:nvPr>
        </p:nvSpPr>
        <p:spPr>
          <a:xfrm>
            <a:off x="685800" y="2590800"/>
            <a:ext cx="7772400" cy="2514600"/>
          </a:xfrm>
        </p:spPr>
        <p:txBody>
          <a:bodyPr>
            <a:normAutofit/>
          </a:bodyPr>
          <a:lstStyle/>
          <a:p>
            <a:endParaRPr lang="en-US" b="1" dirty="0" smtClean="0">
              <a:solidFill>
                <a:schemeClr val="tx1">
                  <a:lumMod val="75000"/>
                  <a:lumOff val="25000"/>
                </a:schemeClr>
              </a:solidFill>
              <a:latin typeface="Times New Roman" pitchFamily="18" charset="0"/>
              <a:cs typeface="Times New Roman" pitchFamily="18" charset="0"/>
            </a:endParaRPr>
          </a:p>
          <a:p>
            <a:r>
              <a:rPr lang="en-US" b="1" dirty="0" smtClean="0">
                <a:solidFill>
                  <a:schemeClr val="tx1">
                    <a:lumMod val="75000"/>
                    <a:lumOff val="25000"/>
                  </a:schemeClr>
                </a:solidFill>
                <a:latin typeface="Times New Roman" pitchFamily="18" charset="0"/>
                <a:cs typeface="Times New Roman" pitchFamily="18" charset="0"/>
              </a:rPr>
              <a:t>Presented By</a:t>
            </a:r>
          </a:p>
          <a:p>
            <a:r>
              <a:rPr lang="en-US" b="1" dirty="0" smtClean="0">
                <a:solidFill>
                  <a:schemeClr val="tx1">
                    <a:lumMod val="75000"/>
                    <a:lumOff val="25000"/>
                  </a:schemeClr>
                </a:solidFill>
                <a:latin typeface="Times New Roman" pitchFamily="18" charset="0"/>
                <a:cs typeface="Times New Roman" pitchFamily="18" charset="0"/>
              </a:rPr>
              <a:t>                                  Dr. Ayesha </a:t>
            </a:r>
            <a:r>
              <a:rPr lang="en-US" b="1" dirty="0" err="1" smtClean="0">
                <a:solidFill>
                  <a:schemeClr val="tx1">
                    <a:lumMod val="75000"/>
                    <a:lumOff val="25000"/>
                  </a:schemeClr>
                </a:solidFill>
                <a:latin typeface="Times New Roman" pitchFamily="18" charset="0"/>
                <a:cs typeface="Times New Roman" pitchFamily="18" charset="0"/>
              </a:rPr>
              <a:t>Batool</a:t>
            </a:r>
            <a:r>
              <a:rPr lang="en-US" b="1" dirty="0" smtClean="0">
                <a:solidFill>
                  <a:schemeClr val="tx1">
                    <a:lumMod val="75000"/>
                    <a:lumOff val="25000"/>
                  </a:schemeClr>
                </a:solidFill>
                <a:latin typeface="Times New Roman" pitchFamily="18" charset="0"/>
                <a:cs typeface="Times New Roman" pitchFamily="18" charset="0"/>
              </a:rPr>
              <a:t>                          </a:t>
            </a:r>
          </a:p>
          <a:p>
            <a:r>
              <a:rPr lang="en-US" b="1" dirty="0" err="1">
                <a:solidFill>
                  <a:schemeClr val="tx1">
                    <a:lumMod val="75000"/>
                    <a:lumOff val="25000"/>
                  </a:schemeClr>
                </a:solidFill>
                <a:latin typeface="Times New Roman" pitchFamily="18" charset="0"/>
                <a:cs typeface="Times New Roman" pitchFamily="18" charset="0"/>
              </a:rPr>
              <a:t>Saghir</a:t>
            </a:r>
            <a:r>
              <a:rPr lang="en-US" b="1" dirty="0">
                <a:solidFill>
                  <a:schemeClr val="tx1">
                    <a:lumMod val="75000"/>
                    <a:lumOff val="25000"/>
                  </a:schemeClr>
                </a:solidFill>
                <a:latin typeface="Times New Roman" pitchFamily="18" charset="0"/>
                <a:cs typeface="Times New Roman" pitchFamily="18" charset="0"/>
              </a:rPr>
              <a:t> Ahmad (PhD Scholar)</a:t>
            </a:r>
          </a:p>
          <a:p>
            <a:r>
              <a:rPr lang="en-US" b="1" dirty="0" smtClean="0">
                <a:solidFill>
                  <a:schemeClr val="tx1">
                    <a:lumMod val="75000"/>
                    <a:lumOff val="25000"/>
                  </a:schemeClr>
                </a:solidFill>
                <a:latin typeface="Times New Roman" pitchFamily="18" charset="0"/>
                <a:cs typeface="Times New Roman" pitchFamily="18" charset="0"/>
              </a:rPr>
              <a:t>Prof. Dr. Abid </a:t>
            </a:r>
            <a:r>
              <a:rPr lang="en-US" b="1" dirty="0" err="1" smtClean="0">
                <a:solidFill>
                  <a:schemeClr val="tx1">
                    <a:lumMod val="75000"/>
                    <a:lumOff val="25000"/>
                  </a:schemeClr>
                </a:solidFill>
                <a:latin typeface="Times New Roman" pitchFamily="18" charset="0"/>
                <a:cs typeface="Times New Roman" pitchFamily="18" charset="0"/>
              </a:rPr>
              <a:t>Hussain</a:t>
            </a:r>
            <a:r>
              <a:rPr lang="en-US" b="1" dirty="0" smtClean="0">
                <a:solidFill>
                  <a:schemeClr val="tx1">
                    <a:lumMod val="75000"/>
                    <a:lumOff val="25000"/>
                  </a:schemeClr>
                </a:solidFill>
                <a:latin typeface="Times New Roman" pitchFamily="18" charset="0"/>
                <a:cs typeface="Times New Roman" pitchFamily="18" charset="0"/>
              </a:rPr>
              <a:t> Ch.</a:t>
            </a:r>
          </a:p>
          <a:p>
            <a:endParaRPr lang="en-US"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p:nvPr/>
        </p:nvPicPr>
        <p:blipFill rotWithShape="1">
          <a:blip r:embed="rId3"/>
          <a:srcRect l="961" t="15108" r="4646" b="75200"/>
          <a:stretch/>
        </p:blipFill>
        <p:spPr bwMode="auto">
          <a:xfrm>
            <a:off x="0" y="5867400"/>
            <a:ext cx="9144000" cy="7620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715000"/>
          </a:xfrm>
        </p:spPr>
        <p:txBody>
          <a:bodyPr>
            <a:noAutofit/>
          </a:bodyPr>
          <a:lstStyle/>
          <a:p>
            <a:r>
              <a:rPr lang="en-US" sz="2800" dirty="0">
                <a:latin typeface="Times New Roman" panose="02020603050405020304" pitchFamily="18" charset="0"/>
                <a:cs typeface="Times New Roman" panose="02020603050405020304" pitchFamily="18" charset="0"/>
              </a:rPr>
              <a:t>A self-developed </a:t>
            </a:r>
            <a:r>
              <a:rPr lang="en-US" sz="2800" dirty="0" smtClean="0">
                <a:latin typeface="Times New Roman" panose="02020603050405020304" pitchFamily="18" charset="0"/>
                <a:cs typeface="Times New Roman" panose="02020603050405020304" pitchFamily="18" charset="0"/>
              </a:rPr>
              <a:t>questionnaire based </a:t>
            </a:r>
            <a:r>
              <a:rPr lang="en-US" sz="2800" dirty="0">
                <a:latin typeface="Times New Roman" panose="02020603050405020304" pitchFamily="18" charset="0"/>
                <a:cs typeface="Times New Roman" panose="02020603050405020304" pitchFamily="18" charset="0"/>
              </a:rPr>
              <a:t>on five point Likert type (strongly agree to strongly disagree) was used to collect data from the respondents.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questionnaire has two </a:t>
            </a:r>
            <a:r>
              <a:rPr lang="en-US" sz="2800" dirty="0" smtClean="0">
                <a:latin typeface="Times New Roman" panose="02020603050405020304" pitchFamily="18" charset="0"/>
                <a:cs typeface="Times New Roman" panose="02020603050405020304" pitchFamily="18" charset="0"/>
              </a:rPr>
              <a:t>parts:</a:t>
            </a:r>
          </a:p>
          <a:p>
            <a:pPr lvl="1"/>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Part one consisted of demographic variables of the respondents and </a:t>
            </a:r>
            <a:endParaRPr lang="en-US" sz="2400" dirty="0" smtClean="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second </a:t>
            </a:r>
            <a:r>
              <a:rPr lang="en-US" sz="2400" dirty="0">
                <a:latin typeface="Times New Roman" panose="02020603050405020304" pitchFamily="18" charset="0"/>
                <a:cs typeface="Times New Roman" panose="02020603050405020304" pitchFamily="18" charset="0"/>
              </a:rPr>
              <a:t>part of the questionnaire was about </a:t>
            </a:r>
            <a:r>
              <a:rPr lang="en-US" sz="2400" dirty="0" smtClean="0">
                <a:latin typeface="Times New Roman" panose="02020603050405020304" pitchFamily="18" charset="0"/>
                <a:cs typeface="Times New Roman" panose="02020603050405020304" pitchFamily="18" charset="0"/>
              </a:rPr>
              <a:t>customer </a:t>
            </a:r>
            <a:r>
              <a:rPr lang="en-US" sz="2400" dirty="0">
                <a:latin typeface="Times New Roman" panose="02020603050405020304" pitchFamily="18" charset="0"/>
                <a:cs typeface="Times New Roman" panose="02020603050405020304" pitchFamily="18" charset="0"/>
              </a:rPr>
              <a:t>satisfaction about quality education.</a:t>
            </a:r>
          </a:p>
        </p:txBody>
      </p:sp>
      <p:sp>
        <p:nvSpPr>
          <p:cNvPr id="2" name="Title 1"/>
          <p:cNvSpPr>
            <a:spLocks noGrp="1"/>
          </p:cNvSpPr>
          <p:nvPr>
            <p:ph type="title"/>
          </p:nvPr>
        </p:nvSpPr>
        <p:spPr/>
        <p:txBody>
          <a:bodyPr>
            <a:normAutofit/>
          </a:bodyPr>
          <a:lstStyle/>
          <a:p>
            <a:pPr algn="l"/>
            <a:r>
              <a:rPr lang="en-US" sz="3200" dirty="0" smtClean="0">
                <a:latin typeface="Times New Roman" pitchFamily="18" charset="0"/>
                <a:cs typeface="Times New Roman" pitchFamily="18" charset="0"/>
              </a:rPr>
              <a:t>Instrument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R</a:t>
            </a:r>
            <a:r>
              <a:rPr lang="en-US" sz="2800" dirty="0" smtClean="0">
                <a:latin typeface="Times New Roman" panose="02020603050405020304" pitchFamily="18" charset="0"/>
                <a:cs typeface="Times New Roman" panose="02020603050405020304" pitchFamily="18" charset="0"/>
              </a:rPr>
              <a:t>eliability and validity of the instrument was checked. </a:t>
            </a:r>
            <a:endParaRPr lang="en-US" sz="2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Conti…</a:t>
            </a:r>
            <a:endParaRPr lang="en-US" dirty="0"/>
          </a:p>
        </p:txBody>
      </p:sp>
      <p:pic>
        <p:nvPicPr>
          <p:cNvPr id="6" name="Picture 5"/>
          <p:cNvPicPr/>
          <p:nvPr/>
        </p:nvPicPr>
        <p:blipFill rotWithShape="1">
          <a:blip r:embed="rId2"/>
          <a:srcRect l="11218" t="17959" r="31570" b="40422"/>
          <a:stretch/>
        </p:blipFill>
        <p:spPr bwMode="auto">
          <a:xfrm>
            <a:off x="457200" y="2590800"/>
            <a:ext cx="8458200" cy="37338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Data </a:t>
            </a:r>
            <a:r>
              <a:rPr lang="en-US" sz="2800" dirty="0">
                <a:latin typeface="Times New Roman" panose="02020603050405020304" pitchFamily="18" charset="0"/>
                <a:cs typeface="Times New Roman" panose="02020603050405020304" pitchFamily="18" charset="0"/>
              </a:rPr>
              <a:t>were collected personally. </a:t>
            </a: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Descriptive </a:t>
            </a:r>
            <a:r>
              <a:rPr lang="en-US" sz="2800" dirty="0">
                <a:latin typeface="Times New Roman" panose="02020603050405020304" pitchFamily="18" charset="0"/>
                <a:cs typeface="Times New Roman" panose="02020603050405020304" pitchFamily="18" charset="0"/>
              </a:rPr>
              <a:t>and inferential statistics were used to analyze the data. Data were analysed by </a:t>
            </a:r>
            <a:r>
              <a:rPr lang="en-US" sz="2800" dirty="0" smtClean="0">
                <a:latin typeface="Times New Roman" panose="02020603050405020304" pitchFamily="18" charset="0"/>
                <a:cs typeface="Times New Roman" panose="02020603050405020304" pitchFamily="18" charset="0"/>
              </a:rPr>
              <a:t>structural </a:t>
            </a:r>
            <a:r>
              <a:rPr lang="en-US" sz="2800" dirty="0">
                <a:latin typeface="Times New Roman" panose="02020603050405020304" pitchFamily="18" charset="0"/>
                <a:cs typeface="Times New Roman" panose="02020603050405020304" pitchFamily="18" charset="0"/>
              </a:rPr>
              <a:t>equation modelling, in which different tests were applied. </a:t>
            </a:r>
            <a:endParaRPr lang="en-US" sz="2800" dirty="0" smtClean="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3200" dirty="0" smtClean="0">
                <a:latin typeface="Times New Roman" pitchFamily="18" charset="0"/>
                <a:cs typeface="Times New Roman" pitchFamily="18" charset="0"/>
              </a:rPr>
              <a:t>Procedure for data collection and Data Analysis</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Findings and Conclusion </a:t>
            </a:r>
            <a:endParaRPr lang="en-US" dirty="0"/>
          </a:p>
        </p:txBody>
      </p:sp>
      <p:pic>
        <p:nvPicPr>
          <p:cNvPr id="4" name="Content Placeholder 3" descr="C:\Users\ALI\Desktop\path r.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481138"/>
            <a:ext cx="8458200" cy="5072062"/>
          </a:xfrm>
          <a:prstGeom prst="rect">
            <a:avLst/>
          </a:prstGeom>
          <a:noFill/>
          <a:ln>
            <a:noFill/>
          </a:ln>
        </p:spPr>
      </p:pic>
    </p:spTree>
    <p:extLst>
      <p:ext uri="{BB962C8B-B14F-4D97-AF65-F5344CB8AC3E}">
        <p14:creationId xmlns:p14="http://schemas.microsoft.com/office/powerpoint/2010/main" val="1328567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Conti…</a:t>
            </a:r>
            <a:endParaRPr lang="en-US" dirty="0"/>
          </a:p>
        </p:txBody>
      </p:sp>
      <p:pic>
        <p:nvPicPr>
          <p:cNvPr id="4" name="Content Placeholder 3"/>
          <p:cNvPicPr>
            <a:picLocks noGrp="1"/>
          </p:cNvPicPr>
          <p:nvPr>
            <p:ph idx="1"/>
          </p:nvPr>
        </p:nvPicPr>
        <p:blipFill rotWithShape="1">
          <a:blip r:embed="rId2"/>
          <a:srcRect l="11244" t="19048" r="6705" b="40952"/>
          <a:stretch/>
        </p:blipFill>
        <p:spPr bwMode="auto">
          <a:xfrm>
            <a:off x="457200" y="1600200"/>
            <a:ext cx="8229600" cy="4724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8802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800" dirty="0">
                <a:latin typeface="Times New Roman" panose="02020603050405020304" pitchFamily="18" charset="0"/>
                <a:ea typeface="Times New Roman" panose="02020603050405020304" pitchFamily="18" charset="0"/>
              </a:rPr>
              <a:t>It is proved by the research that quality education is need and it affects the customer satisfaction as well as their achievements. </a:t>
            </a:r>
            <a:r>
              <a:rPr lang="en-US" sz="2800" dirty="0">
                <a:solidFill>
                  <a:srgbClr val="000000"/>
                </a:solidFill>
                <a:latin typeface="Times New Roman" panose="02020603050405020304" pitchFamily="18" charset="0"/>
                <a:ea typeface="Times New Roman" panose="02020603050405020304" pitchFamily="18" charset="0"/>
              </a:rPr>
              <a:t>Paulo, Mario, and Helena (2011) identified how the customers’ satisfaction is changed with the passage of time. They discussed university student’s demand more quality in spite of others. </a:t>
            </a:r>
            <a:endParaRPr lang="en-US" sz="2800" dirty="0" smtClean="0">
              <a:solidFill>
                <a:srgbClr val="000000"/>
              </a:solidFill>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status and reputation of any institution depends upon its academic and administrative quality and capacity to compete the academic world. Both qualities are helpful in customers’ satisfaction regarding academics. Ivy (2001) also agreed that to select the university, most students consider the institution’s reputation.</a:t>
            </a:r>
          </a:p>
        </p:txBody>
      </p:sp>
      <p:sp>
        <p:nvSpPr>
          <p:cNvPr id="3" name="Title 2"/>
          <p:cNvSpPr>
            <a:spLocks noGrp="1"/>
          </p:cNvSpPr>
          <p:nvPr>
            <p:ph type="title"/>
          </p:nvPr>
        </p:nvSpPr>
        <p:spPr/>
        <p:txBody>
          <a:bodyPr/>
          <a:lstStyle/>
          <a:p>
            <a:r>
              <a:rPr lang="en-US" dirty="0" smtClean="0"/>
              <a:t>Discussion </a:t>
            </a:r>
            <a:endParaRPr lang="en-US" dirty="0"/>
          </a:p>
        </p:txBody>
      </p:sp>
    </p:spTree>
    <p:extLst>
      <p:ext uri="{BB962C8B-B14F-4D97-AF65-F5344CB8AC3E}">
        <p14:creationId xmlns:p14="http://schemas.microsoft.com/office/powerpoint/2010/main" val="1941442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latin typeface="Times New Roman" panose="02020603050405020304" pitchFamily="18" charset="0"/>
                <a:ea typeface="Times New Roman" panose="02020603050405020304" pitchFamily="18" charset="0"/>
              </a:rPr>
              <a:t>Students are considered and treated as customers in universities. Thus, to keep in mind </a:t>
            </a:r>
            <a:r>
              <a:rPr lang="en-US" sz="2800" dirty="0">
                <a:solidFill>
                  <a:srgbClr val="FF0000"/>
                </a:solidFill>
                <a:latin typeface="Times New Roman" panose="02020603050405020304" pitchFamily="18" charset="0"/>
                <a:ea typeface="Times New Roman" panose="02020603050405020304" pitchFamily="18" charset="0"/>
              </a:rPr>
              <a:t>students priorities and demands</a:t>
            </a:r>
            <a:r>
              <a:rPr lang="en-US" sz="2800" dirty="0">
                <a:latin typeface="Times New Roman" panose="02020603050405020304" pitchFamily="18" charset="0"/>
                <a:ea typeface="Times New Roman" panose="02020603050405020304" pitchFamily="18" charset="0"/>
              </a:rPr>
              <a:t> are very important to run academic institutions successfully</a:t>
            </a:r>
            <a:r>
              <a:rPr lang="en-US" sz="2800" dirty="0" smtClean="0">
                <a:latin typeface="Times New Roman" panose="02020603050405020304" pitchFamily="18" charset="0"/>
                <a:ea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There is need in institutions to take some </a:t>
            </a:r>
            <a:r>
              <a:rPr lang="en-US" sz="2800" dirty="0">
                <a:solidFill>
                  <a:srgbClr val="FF0000"/>
                </a:solidFill>
                <a:latin typeface="Times New Roman" panose="02020603050405020304" pitchFamily="18" charset="0"/>
                <a:cs typeface="Times New Roman" panose="02020603050405020304" pitchFamily="18" charset="0"/>
              </a:rPr>
              <a:t>positive initiatives</a:t>
            </a:r>
            <a:r>
              <a:rPr lang="en-US" sz="2800" dirty="0">
                <a:latin typeface="Times New Roman" panose="02020603050405020304" pitchFamily="18" charset="0"/>
                <a:cs typeface="Times New Roman" panose="02020603050405020304" pitchFamily="18" charset="0"/>
              </a:rPr>
              <a:t> to provide better </a:t>
            </a:r>
            <a:r>
              <a:rPr lang="en-US" sz="2800" dirty="0">
                <a:solidFill>
                  <a:srgbClr val="FF0000"/>
                </a:solidFill>
                <a:latin typeface="Times New Roman" panose="02020603050405020304" pitchFamily="18" charset="0"/>
                <a:cs typeface="Times New Roman" panose="02020603050405020304" pitchFamily="18" charset="0"/>
              </a:rPr>
              <a:t>quality education </a:t>
            </a:r>
            <a:r>
              <a:rPr lang="en-US" sz="2800" dirty="0">
                <a:latin typeface="Times New Roman" panose="02020603050405020304" pitchFamily="18" charset="0"/>
                <a:cs typeface="Times New Roman" panose="02020603050405020304" pitchFamily="18" charset="0"/>
              </a:rPr>
              <a:t>to customers.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is the primary duty of a teacher to </a:t>
            </a:r>
            <a:r>
              <a:rPr lang="en-US" sz="2800" dirty="0">
                <a:solidFill>
                  <a:srgbClr val="FF0000"/>
                </a:solidFill>
                <a:latin typeface="Times New Roman" panose="02020603050405020304" pitchFamily="18" charset="0"/>
                <a:cs typeface="Times New Roman" panose="02020603050405020304" pitchFamily="18" charset="0"/>
              </a:rPr>
              <a:t>manage class </a:t>
            </a:r>
            <a:r>
              <a:rPr lang="en-US" sz="2800" dirty="0">
                <a:latin typeface="Times New Roman" panose="02020603050405020304" pitchFamily="18" charset="0"/>
                <a:cs typeface="Times New Roman" panose="02020603050405020304" pitchFamily="18" charset="0"/>
              </a:rPr>
              <a:t>and provide healthy environment to </a:t>
            </a:r>
            <a:r>
              <a:rPr lang="en-US" sz="2800" dirty="0" smtClean="0">
                <a:latin typeface="Times New Roman" panose="02020603050405020304" pitchFamily="18" charset="0"/>
                <a:cs typeface="Times New Roman" panose="02020603050405020304" pitchFamily="18" charset="0"/>
              </a:rPr>
              <a:t>students. </a:t>
            </a:r>
            <a:endParaRPr lang="en-US" sz="2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Recommendations </a:t>
            </a:r>
            <a:endParaRPr lang="en-US" dirty="0"/>
          </a:p>
        </p:txBody>
      </p:sp>
    </p:spTree>
    <p:extLst>
      <p:ext uri="{BB962C8B-B14F-4D97-AF65-F5344CB8AC3E}">
        <p14:creationId xmlns:p14="http://schemas.microsoft.com/office/powerpoint/2010/main" val="2766785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93837"/>
            <a:ext cx="8229600" cy="4525963"/>
          </a:xfrm>
        </p:spPr>
        <p:txBody>
          <a:bodyPr>
            <a:normAutofit/>
          </a:bodyPr>
          <a:lstStyle/>
          <a:p>
            <a:pPr lvl="0"/>
            <a:r>
              <a:rPr lang="en-US" sz="2800" dirty="0">
                <a:solidFill>
                  <a:srgbClr val="FF0000"/>
                </a:solidFill>
                <a:latin typeface="Times New Roman" panose="02020603050405020304" pitchFamily="18" charset="0"/>
                <a:ea typeface="Times New Roman" panose="02020603050405020304" pitchFamily="18" charset="0"/>
              </a:rPr>
              <a:t>Fair evaluation </a:t>
            </a:r>
            <a:r>
              <a:rPr lang="en-US" sz="2800" dirty="0">
                <a:solidFill>
                  <a:srgbClr val="000000"/>
                </a:solidFill>
                <a:latin typeface="Times New Roman" panose="02020603050405020304" pitchFamily="18" charset="0"/>
                <a:ea typeface="Times New Roman" panose="02020603050405020304" pitchFamily="18" charset="0"/>
              </a:rPr>
              <a:t>is a core factor of quality education and customers are only satisfied when they are treated without any biasness. </a:t>
            </a:r>
            <a:endParaRPr lang="en-US" sz="2800" dirty="0" smtClean="0">
              <a:solidFill>
                <a:srgbClr val="000000"/>
              </a:solidFill>
              <a:latin typeface="Times New Roman" panose="02020603050405020304" pitchFamily="18" charset="0"/>
              <a:ea typeface="Times New Roman" panose="02020603050405020304" pitchFamily="18" charset="0"/>
            </a:endParaRPr>
          </a:p>
          <a:p>
            <a:pPr lvl="0"/>
            <a:r>
              <a:rPr lang="en-US" sz="2800" dirty="0" smtClean="0">
                <a:solidFill>
                  <a:srgbClr val="000000"/>
                </a:solidFill>
                <a:latin typeface="Times New Roman" panose="02020603050405020304" pitchFamily="18" charset="0"/>
                <a:ea typeface="Times New Roman" panose="02020603050405020304" pitchFamily="18" charset="0"/>
              </a:rPr>
              <a:t>Universities </a:t>
            </a:r>
            <a:r>
              <a:rPr lang="en-US" sz="2800" dirty="0">
                <a:solidFill>
                  <a:srgbClr val="000000"/>
                </a:solidFill>
                <a:latin typeface="Times New Roman" panose="02020603050405020304" pitchFamily="18" charset="0"/>
                <a:ea typeface="Times New Roman" panose="02020603050405020304" pitchFamily="18" charset="0"/>
              </a:rPr>
              <a:t>may eliminate this and bound faculty members to focus on impartial assessment with launching and following strict evaluation policies. </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Conti…</a:t>
            </a:r>
            <a:endParaRPr lang="en-US" dirty="0"/>
          </a:p>
        </p:txBody>
      </p:sp>
    </p:spTree>
    <p:extLst>
      <p:ext uri="{BB962C8B-B14F-4D97-AF65-F5344CB8AC3E}">
        <p14:creationId xmlns:p14="http://schemas.microsoft.com/office/powerpoint/2010/main" val="2680548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mar\Desktop\thank you.jpg"/>
          <p:cNvPicPr>
            <a:picLocks noGrp="1" noChangeAspect="1" noChangeArrowheads="1"/>
          </p:cNvPicPr>
          <p:nvPr>
            <p:ph idx="1"/>
          </p:nvPr>
        </p:nvPicPr>
        <p:blipFill>
          <a:blip r:embed="rId2" cstate="print"/>
          <a:srcRect/>
          <a:stretch>
            <a:fillRect/>
          </a:stretch>
        </p:blipFill>
        <p:spPr bwMode="auto">
          <a:xfrm>
            <a:off x="0" y="2"/>
            <a:ext cx="9144000" cy="6857999"/>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3837"/>
            <a:ext cx="8229600" cy="4525963"/>
          </a:xfrm>
        </p:spPr>
        <p:txBody>
          <a:bodyPr>
            <a:noAutofit/>
          </a:bodyPr>
          <a:lstStyle/>
          <a:p>
            <a:pPr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Education </a:t>
            </a:r>
            <a:r>
              <a:rPr lang="en-US" sz="2000" dirty="0">
                <a:latin typeface="Times New Roman" pitchFamily="18" charset="0"/>
                <a:cs typeface="Times New Roman" pitchFamily="18" charset="0"/>
              </a:rPr>
              <a:t>plays a vital role in the progress and development of the country. The nations concentrate on the education sector to achieve the desired goals and </a:t>
            </a:r>
            <a:r>
              <a:rPr lang="en-US" sz="2000" dirty="0" smtClean="0">
                <a:latin typeface="Times New Roman" pitchFamily="18" charset="0"/>
                <a:cs typeface="Times New Roman" pitchFamily="18" charset="0"/>
              </a:rPr>
              <a:t>destinations (</a:t>
            </a:r>
            <a:r>
              <a:rPr lang="en-US" sz="2000" dirty="0" err="1" smtClean="0">
                <a:latin typeface="Times New Roman" pitchFamily="18" charset="0"/>
                <a:cs typeface="Times New Roman" pitchFamily="18" charset="0"/>
              </a:rPr>
              <a:t>Brunat</a:t>
            </a:r>
            <a:r>
              <a:rPr lang="en-US" sz="2000" dirty="0" smtClean="0">
                <a:latin typeface="Times New Roman" pitchFamily="18" charset="0"/>
                <a:cs typeface="Times New Roman" pitchFamily="18" charset="0"/>
              </a:rPr>
              <a:t>, 2006). </a:t>
            </a:r>
          </a:p>
          <a:p>
            <a:pPr algn="just"/>
            <a:endParaRPr lang="en-US" sz="2000" dirty="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Nations be </a:t>
            </a:r>
            <a:r>
              <a:rPr lang="en-US" sz="2000" dirty="0">
                <a:latin typeface="Times New Roman" pitchFamily="18" charset="0"/>
                <a:cs typeface="Times New Roman" pitchFamily="18" charset="0"/>
              </a:rPr>
              <a:t>strong when the resources are used for the improvement of academic condition of the educational institutions and this kind of investment has positive effect on the economy of country (Coleman, 2005). </a:t>
            </a:r>
            <a:endParaRPr lang="en-US" sz="2000" dirty="0" smtClean="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Introduction </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latin typeface="Times New Roman" pitchFamily="18" charset="0"/>
                <a:cs typeface="Times New Roman" pitchFamily="18" charset="0"/>
              </a:rPr>
              <a:t>Crawford (1991) laid stress upon students studying in higher education institutions as primary customer. His study focused on the customer ship of students alone.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According </a:t>
            </a:r>
            <a:r>
              <a:rPr lang="en-US" dirty="0">
                <a:latin typeface="Times New Roman" pitchFamily="18" charset="0"/>
                <a:cs typeface="Times New Roman" pitchFamily="18" charset="0"/>
              </a:rPr>
              <a:t>to William (2002</a:t>
            </a:r>
            <a:r>
              <a:rPr lang="en-US" dirty="0" smtClean="0">
                <a:latin typeface="Times New Roman" pitchFamily="18" charset="0"/>
                <a:cs typeface="Times New Roman" pitchFamily="18" charset="0"/>
              </a:rPr>
              <a:t>) keeping </a:t>
            </a:r>
            <a:r>
              <a:rPr lang="en-US" dirty="0">
                <a:latin typeface="Times New Roman" pitchFamily="18" charset="0"/>
                <a:cs typeface="Times New Roman" pitchFamily="18" charset="0"/>
              </a:rPr>
              <a:t>in view the market place scenario of educational institutions, </a:t>
            </a:r>
            <a:r>
              <a:rPr lang="en-US" dirty="0" smtClean="0">
                <a:latin typeface="Times New Roman" pitchFamily="18" charset="0"/>
                <a:cs typeface="Times New Roman" pitchFamily="18" charset="0"/>
              </a:rPr>
              <a:t>students </a:t>
            </a:r>
            <a:r>
              <a:rPr lang="en-US" dirty="0">
                <a:latin typeface="Times New Roman" pitchFamily="18" charset="0"/>
                <a:cs typeface="Times New Roman" pitchFamily="18" charset="0"/>
              </a:rPr>
              <a:t>were regular payers and could be considered as customers who have the right to know what they were buying.</a:t>
            </a:r>
            <a:endParaRPr lang="en-US" dirty="0" smtClean="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a:effectLst/>
              </a:rPr>
              <a:t>Students as Customers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30"/>
            <a:ext cx="8229600" cy="4843270"/>
          </a:xfrm>
        </p:spPr>
        <p:txBody>
          <a:bodyPr>
            <a:normAutofit lnSpcReduction="10000"/>
          </a:bodyPr>
          <a:lstStyle/>
          <a:p>
            <a:pPr algn="just">
              <a:buFont typeface="Wingdings" panose="05000000000000000000" pitchFamily="2" charset="2"/>
              <a:buChar char="§"/>
            </a:pPr>
            <a:r>
              <a:rPr lang="en-US" sz="2800" dirty="0">
                <a:latin typeface="Times New Roman" pitchFamily="18" charset="0"/>
                <a:cs typeface="Times New Roman" pitchFamily="18" charset="0"/>
              </a:rPr>
              <a:t>Students’ satisfaction assumes a fundamental part in promoting, as well as a basic factor in </a:t>
            </a:r>
            <a:r>
              <a:rPr lang="en-US" sz="2800" dirty="0" smtClean="0">
                <a:latin typeface="Times New Roman" pitchFamily="18" charset="0"/>
                <a:cs typeface="Times New Roman" pitchFamily="18" charset="0"/>
              </a:rPr>
              <a:t>encouraging </a:t>
            </a:r>
            <a:r>
              <a:rPr lang="en-US" sz="2800" dirty="0">
                <a:latin typeface="Times New Roman" pitchFamily="18" charset="0"/>
                <a:cs typeface="Times New Roman" pitchFamily="18" charset="0"/>
              </a:rPr>
              <a:t>students to learn </a:t>
            </a:r>
            <a:r>
              <a:rPr lang="en-US" sz="2800" dirty="0" smtClean="0">
                <a:latin typeface="Times New Roman" pitchFamily="18" charset="0"/>
                <a:cs typeface="Times New Roman" pitchFamily="18" charset="0"/>
              </a:rPr>
              <a:t>effectively.</a:t>
            </a:r>
          </a:p>
          <a:p>
            <a:pPr algn="just">
              <a:buFont typeface="Wingdings" panose="05000000000000000000" pitchFamily="2" charset="2"/>
              <a:buChar char="§"/>
            </a:pPr>
            <a:r>
              <a:rPr lang="en-US" sz="2800" dirty="0" err="1" smtClean="0">
                <a:latin typeface="Times New Roman" pitchFamily="18" charset="0"/>
                <a:cs typeface="Times New Roman" pitchFamily="18" charset="0"/>
              </a:rPr>
              <a:t>Kuh</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and Hu (2001) had claimed that </a:t>
            </a:r>
            <a:r>
              <a:rPr lang="en-US" sz="2800" dirty="0">
                <a:solidFill>
                  <a:srgbClr val="FF0000"/>
                </a:solidFill>
                <a:latin typeface="Times New Roman" pitchFamily="18" charset="0"/>
                <a:cs typeface="Times New Roman" pitchFamily="18" charset="0"/>
              </a:rPr>
              <a:t>effective interaction between students and faculty is a strong </a:t>
            </a:r>
            <a:r>
              <a:rPr lang="en-US" sz="2800" dirty="0" smtClean="0">
                <a:solidFill>
                  <a:srgbClr val="FF0000"/>
                </a:solidFill>
                <a:latin typeface="Times New Roman" pitchFamily="18" charset="0"/>
                <a:cs typeface="Times New Roman" pitchFamily="18" charset="0"/>
              </a:rPr>
              <a:t>predictor </a:t>
            </a:r>
            <a:r>
              <a:rPr lang="en-US" sz="2800" dirty="0">
                <a:latin typeface="Times New Roman" pitchFamily="18" charset="0"/>
                <a:cs typeface="Times New Roman" pitchFamily="18" charset="0"/>
              </a:rPr>
              <a:t>of </a:t>
            </a:r>
            <a:r>
              <a:rPr lang="en-US" sz="2800" dirty="0">
                <a:solidFill>
                  <a:srgbClr val="FF0000"/>
                </a:solidFill>
                <a:latin typeface="Times New Roman" pitchFamily="18" charset="0"/>
                <a:cs typeface="Times New Roman" pitchFamily="18" charset="0"/>
              </a:rPr>
              <a:t>student satisfaction</a:t>
            </a:r>
            <a:r>
              <a:rPr lang="en-US" sz="2800" dirty="0">
                <a:latin typeface="Times New Roman" pitchFamily="18" charset="0"/>
                <a:cs typeface="Times New Roman" pitchFamily="18" charset="0"/>
              </a:rPr>
              <a:t>. Student satisfaction is an important issue. </a:t>
            </a:r>
          </a:p>
          <a:p>
            <a:pPr algn="just"/>
            <a:r>
              <a:rPr lang="en-US" sz="2800" dirty="0" smtClean="0">
                <a:latin typeface="Times New Roman" pitchFamily="18" charset="0"/>
                <a:cs typeface="Times New Roman" pitchFamily="18" charset="0"/>
              </a:rPr>
              <a:t>Different </a:t>
            </a:r>
            <a:r>
              <a:rPr lang="en-US" sz="2800" dirty="0">
                <a:latin typeface="Times New Roman" pitchFamily="18" charset="0"/>
                <a:cs typeface="Times New Roman" pitchFamily="18" charset="0"/>
              </a:rPr>
              <a:t>elements contribute to satisfy the customer</a:t>
            </a:r>
            <a:r>
              <a:rPr lang="en-US" sz="2800" dirty="0" smtClean="0">
                <a:latin typeface="Times New Roman" pitchFamily="18" charset="0"/>
                <a:cs typeface="Times New Roman" pitchFamily="18" charset="0"/>
              </a:rPr>
              <a:t>;</a:t>
            </a:r>
          </a:p>
          <a:p>
            <a:pPr marL="624078" indent="-514350" algn="just">
              <a:buFont typeface="+mj-lt"/>
              <a:buAutoNum type="arabicPeriod"/>
            </a:pPr>
            <a:r>
              <a:rPr lang="en-US" sz="2800" dirty="0">
                <a:latin typeface="Times New Roman" pitchFamily="18" charset="0"/>
                <a:cs typeface="Times New Roman" pitchFamily="18" charset="0"/>
              </a:rPr>
              <a:t>T</a:t>
            </a:r>
            <a:r>
              <a:rPr lang="en-US" sz="2800" dirty="0" smtClean="0">
                <a:latin typeface="Times New Roman" pitchFamily="18" charset="0"/>
                <a:cs typeface="Times New Roman" pitchFamily="18" charset="0"/>
              </a:rPr>
              <a:t>o </a:t>
            </a:r>
            <a:r>
              <a:rPr lang="en-US" sz="2800" dirty="0">
                <a:latin typeface="Times New Roman" pitchFamily="18" charset="0"/>
                <a:cs typeface="Times New Roman" pitchFamily="18" charset="0"/>
              </a:rPr>
              <a:t>give </a:t>
            </a:r>
            <a:r>
              <a:rPr lang="en-US" sz="2800" dirty="0">
                <a:solidFill>
                  <a:srgbClr val="FF0000"/>
                </a:solidFill>
                <a:latin typeface="Times New Roman" pitchFamily="18" charset="0"/>
                <a:cs typeface="Times New Roman" pitchFamily="18" charset="0"/>
              </a:rPr>
              <a:t>respect the students</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624078" indent="-514350" algn="just">
              <a:buFont typeface="+mj-lt"/>
              <a:buAutoNum type="arabicPeriod"/>
            </a:pPr>
            <a:r>
              <a:rPr lang="en-US" sz="2800" dirty="0">
                <a:latin typeface="Times New Roman" pitchFamily="18" charset="0"/>
                <a:cs typeface="Times New Roman" pitchFamily="18" charset="0"/>
              </a:rPr>
              <a:t>G</a:t>
            </a:r>
            <a:r>
              <a:rPr lang="en-US" sz="2800" dirty="0" smtClean="0">
                <a:latin typeface="Times New Roman" pitchFamily="18" charset="0"/>
                <a:cs typeface="Times New Roman" pitchFamily="18" charset="0"/>
              </a:rPr>
              <a:t>iving </a:t>
            </a:r>
            <a:r>
              <a:rPr lang="en-US" sz="2800" dirty="0">
                <a:solidFill>
                  <a:srgbClr val="FF0000"/>
                </a:solidFill>
                <a:latin typeface="Times New Roman" pitchFamily="18" charset="0"/>
                <a:cs typeface="Times New Roman" pitchFamily="18" charset="0"/>
              </a:rPr>
              <a:t>acknowledgment</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624078" indent="-514350" algn="just">
              <a:buFont typeface="+mj-lt"/>
              <a:buAutoNum type="arabicPeriod"/>
            </a:pPr>
            <a:r>
              <a:rPr lang="en-US" sz="2800" dirty="0">
                <a:solidFill>
                  <a:srgbClr val="FF0000"/>
                </a:solidFill>
                <a:latin typeface="Times New Roman" pitchFamily="18" charset="0"/>
                <a:cs typeface="Times New Roman" pitchFamily="18" charset="0"/>
              </a:rPr>
              <a:t>A</a:t>
            </a:r>
            <a:r>
              <a:rPr lang="en-US" sz="2800" dirty="0" smtClean="0">
                <a:solidFill>
                  <a:srgbClr val="FF0000"/>
                </a:solidFill>
                <a:latin typeface="Times New Roman" pitchFamily="18" charset="0"/>
                <a:cs typeface="Times New Roman" pitchFamily="18" charset="0"/>
              </a:rPr>
              <a:t>ssessments</a:t>
            </a:r>
            <a:r>
              <a:rPr lang="en-US" sz="2800" dirty="0">
                <a:solidFill>
                  <a:srgbClr val="FF0000"/>
                </a:solidFill>
                <a:latin typeface="Times New Roman" pitchFamily="18" charset="0"/>
                <a:cs typeface="Times New Roman" pitchFamily="18" charset="0"/>
              </a:rPr>
              <a:t>, and </a:t>
            </a:r>
            <a:r>
              <a:rPr lang="en-US" sz="2800" dirty="0" smtClean="0">
                <a:solidFill>
                  <a:srgbClr val="FF0000"/>
                </a:solidFill>
                <a:latin typeface="Times New Roman" pitchFamily="18" charset="0"/>
                <a:cs typeface="Times New Roman" pitchFamily="18" charset="0"/>
              </a:rPr>
              <a:t>fulfill </a:t>
            </a:r>
            <a:r>
              <a:rPr lang="en-US" sz="2800" dirty="0">
                <a:solidFill>
                  <a:srgbClr val="FF0000"/>
                </a:solidFill>
                <a:latin typeface="Times New Roman" pitchFamily="18" charset="0"/>
                <a:cs typeface="Times New Roman" pitchFamily="18" charset="0"/>
              </a:rPr>
              <a:t>desires</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a:effectLst/>
              </a:rPr>
              <a:t>Student Satisfaction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915400" cy="5410200"/>
          </a:xfrm>
        </p:spPr>
        <p:txBody>
          <a:bodyPr>
            <a:noAutofit/>
          </a:bodyPr>
          <a:lstStyle/>
          <a:p>
            <a:r>
              <a:rPr lang="en-US" sz="2800" dirty="0" err="1" smtClean="0">
                <a:latin typeface="Times New Roman" panose="02020603050405020304" pitchFamily="18" charset="0"/>
                <a:cs typeface="Times New Roman" panose="02020603050405020304" pitchFamily="18" charset="0"/>
              </a:rPr>
              <a:t>Wiers-Jenssen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Stensaker</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Grogaard</a:t>
            </a:r>
            <a:r>
              <a:rPr lang="en-US" sz="2800" dirty="0">
                <a:latin typeface="Times New Roman" panose="02020603050405020304" pitchFamily="18" charset="0"/>
                <a:cs typeface="Times New Roman" panose="02020603050405020304" pitchFamily="18" charset="0"/>
              </a:rPr>
              <a:t> (2002) narrated that universities </a:t>
            </a:r>
            <a:r>
              <a:rPr lang="en-US" sz="2800" dirty="0" smtClean="0">
                <a:latin typeface="Times New Roman" panose="02020603050405020304" pitchFamily="18" charset="0"/>
                <a:cs typeface="Times New Roman" panose="02020603050405020304" pitchFamily="18" charset="0"/>
              </a:rPr>
              <a:t>satisfy </a:t>
            </a:r>
            <a:r>
              <a:rPr lang="en-US" sz="2800" dirty="0">
                <a:latin typeface="Times New Roman" panose="02020603050405020304" pitchFamily="18" charset="0"/>
                <a:cs typeface="Times New Roman" panose="02020603050405020304" pitchFamily="18" charset="0"/>
              </a:rPr>
              <a:t>customers and invest the time, finance, and many other things just to </a:t>
            </a:r>
            <a:r>
              <a:rPr lang="en-US" sz="2800" dirty="0" smtClean="0">
                <a:latin typeface="Times New Roman" panose="02020603050405020304" pitchFamily="18" charset="0"/>
                <a:cs typeface="Times New Roman" panose="02020603050405020304" pitchFamily="18" charset="0"/>
              </a:rPr>
              <a:t>facilitate </a:t>
            </a:r>
            <a:r>
              <a:rPr lang="en-US" sz="2800" dirty="0">
                <a:latin typeface="Times New Roman" panose="02020603050405020304" pitchFamily="18" charset="0"/>
                <a:cs typeface="Times New Roman" panose="02020603050405020304" pitchFamily="18" charset="0"/>
              </a:rPr>
              <a:t>students. </a:t>
            </a:r>
            <a:endParaRPr lang="en-US" sz="2800"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Quality of teaching.  </a:t>
            </a:r>
          </a:p>
          <a:p>
            <a:pPr lvl="1">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Quality </a:t>
            </a:r>
            <a:r>
              <a:rPr lang="en-US" sz="2400" dirty="0">
                <a:latin typeface="Times New Roman" panose="02020603050405020304" pitchFamily="18" charset="0"/>
                <a:cs typeface="Times New Roman" panose="02020603050405020304" pitchFamily="18" charset="0"/>
              </a:rPr>
              <a:t>of supervision and feedback from staff.  </a:t>
            </a:r>
          </a:p>
          <a:p>
            <a:pPr lvl="1">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Arrangement</a:t>
            </a:r>
            <a:r>
              <a:rPr lang="en-US" sz="2400" dirty="0">
                <a:latin typeface="Times New Roman" panose="02020603050405020304" pitchFamily="18" charset="0"/>
                <a:cs typeface="Times New Roman" panose="02020603050405020304" pitchFamily="18" charset="0"/>
              </a:rPr>
              <a:t>, content and relevance of curriculum.  </a:t>
            </a:r>
          </a:p>
          <a:p>
            <a:pPr lvl="1">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Balance </a:t>
            </a:r>
            <a:r>
              <a:rPr lang="en-US" sz="2400" dirty="0">
                <a:latin typeface="Times New Roman" panose="02020603050405020304" pitchFamily="18" charset="0"/>
                <a:cs typeface="Times New Roman" panose="02020603050405020304" pitchFamily="18" charset="0"/>
              </a:rPr>
              <a:t>between different forms of organized teaching activities.  </a:t>
            </a:r>
            <a:endParaRPr lang="en-US" sz="2400"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Quality </a:t>
            </a:r>
            <a:r>
              <a:rPr lang="en-US" sz="2400" dirty="0">
                <a:latin typeface="Times New Roman" panose="02020603050405020304" pitchFamily="18" charset="0"/>
                <a:cs typeface="Times New Roman" panose="02020603050405020304" pitchFamily="18" charset="0"/>
              </a:rPr>
              <a:t>of support facilities.  </a:t>
            </a:r>
          </a:p>
          <a:p>
            <a:pPr lvl="1">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Quality </a:t>
            </a:r>
            <a:r>
              <a:rPr lang="en-US" sz="2400" dirty="0">
                <a:latin typeface="Times New Roman" panose="02020603050405020304" pitchFamily="18" charset="0"/>
                <a:cs typeface="Times New Roman" panose="02020603050405020304" pitchFamily="18" charset="0"/>
              </a:rPr>
              <a:t>of physical infrastructure  </a:t>
            </a:r>
          </a:p>
          <a:p>
            <a:pPr lvl="1">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Quality </a:t>
            </a:r>
            <a:r>
              <a:rPr lang="en-US" sz="2400" dirty="0">
                <a:latin typeface="Times New Roman" panose="02020603050405020304" pitchFamily="18" charset="0"/>
                <a:cs typeface="Times New Roman" panose="02020603050405020304" pitchFamily="18" charset="0"/>
              </a:rPr>
              <a:t>and access to leisure activities. </a:t>
            </a:r>
          </a:p>
          <a:p>
            <a:pPr lvl="1">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Social </a:t>
            </a:r>
            <a:r>
              <a:rPr lang="en-US" sz="2400" dirty="0">
                <a:latin typeface="Times New Roman" panose="02020603050405020304" pitchFamily="18" charset="0"/>
                <a:cs typeface="Times New Roman" panose="02020603050405020304" pitchFamily="18" charset="0"/>
              </a:rPr>
              <a:t>environment. </a:t>
            </a:r>
          </a:p>
        </p:txBody>
      </p:sp>
      <p:sp>
        <p:nvSpPr>
          <p:cNvPr id="3" name="Title 2"/>
          <p:cNvSpPr>
            <a:spLocks noGrp="1"/>
          </p:cNvSpPr>
          <p:nvPr>
            <p:ph type="title"/>
          </p:nvPr>
        </p:nvSpPr>
        <p:spPr/>
        <p:txBody>
          <a:bodyPr/>
          <a:lstStyle/>
          <a:p>
            <a:r>
              <a:rPr lang="en-US" dirty="0" smtClean="0"/>
              <a:t>Conti…</a:t>
            </a:r>
            <a:endParaRPr lang="en-US" dirty="0"/>
          </a:p>
        </p:txBody>
      </p:sp>
    </p:spTree>
    <p:extLst>
      <p:ext uri="{BB962C8B-B14F-4D97-AF65-F5344CB8AC3E}">
        <p14:creationId xmlns:p14="http://schemas.microsoft.com/office/powerpoint/2010/main" val="2585620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600200"/>
            <a:ext cx="8991600" cy="5181600"/>
          </a:xfrm>
        </p:spPr>
        <p:txBody>
          <a:bodyPr>
            <a:noAutofit/>
          </a:bodyPr>
          <a:lstStyle/>
          <a:p>
            <a:pPr marL="0" marR="0" algn="just">
              <a:spcBef>
                <a:spcPts val="0"/>
              </a:spcBef>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Following were the objectives of the study to:</a:t>
            </a:r>
          </a:p>
          <a:p>
            <a:pPr marL="342900" indent="-342900" algn="just">
              <a:spcBef>
                <a:spcPts val="0"/>
              </a:spcBef>
              <a:spcAft>
                <a:spcPts val="1000"/>
              </a:spcAft>
              <a:buFont typeface="+mj-lt"/>
              <a:buAutoNum type="arabicPeriod"/>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To </a:t>
            </a:r>
            <a:r>
              <a:rPr lang="en-US" sz="2400" dirty="0">
                <a:latin typeface="Times New Roman" panose="02020603050405020304" pitchFamily="18" charset="0"/>
                <a:ea typeface="Calibri" panose="020F0502020204030204" pitchFamily="34" charset="0"/>
                <a:cs typeface="Times New Roman" panose="02020603050405020304" pitchFamily="18" charset="0"/>
              </a:rPr>
              <a:t>check the construct reliability and validity of customer satisfaction about quality education in universities scale.</a:t>
            </a:r>
          </a:p>
          <a:p>
            <a:pPr marL="342900" marR="0" lvl="0" indent="-342900" algn="just">
              <a:spcBef>
                <a:spcPts val="0"/>
              </a:spcBef>
              <a:spcAft>
                <a:spcPts val="1000"/>
              </a:spcAft>
              <a:buFont typeface="+mj-lt"/>
              <a:buAutoNum type="arabicPeriod"/>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Explore </a:t>
            </a:r>
            <a:r>
              <a:rPr lang="en-US" sz="2400" dirty="0">
                <a:latin typeface="Times New Roman" panose="02020603050405020304" pitchFamily="18" charset="0"/>
                <a:ea typeface="Calibri" panose="020F0502020204030204" pitchFamily="34" charset="0"/>
                <a:cs typeface="Times New Roman" panose="02020603050405020304" pitchFamily="18" charset="0"/>
              </a:rPr>
              <a:t>path analysis of customer satisfaction about quality education in universities. </a:t>
            </a:r>
          </a:p>
        </p:txBody>
      </p:sp>
      <p:sp>
        <p:nvSpPr>
          <p:cNvPr id="3" name="Title 2"/>
          <p:cNvSpPr>
            <a:spLocks noGrp="1"/>
          </p:cNvSpPr>
          <p:nvPr>
            <p:ph type="title"/>
          </p:nvPr>
        </p:nvSpPr>
        <p:spPr/>
        <p:txBody>
          <a:bodyPr>
            <a:normAutofit/>
          </a:bodyPr>
          <a:lstStyle/>
          <a:p>
            <a:r>
              <a:rPr lang="en-US" dirty="0">
                <a:effectLst/>
              </a:rPr>
              <a:t>Objectives of the </a:t>
            </a:r>
            <a:r>
              <a:rPr lang="en-US" dirty="0" smtClean="0">
                <a:effectLst/>
              </a:rPr>
              <a:t>Study</a:t>
            </a:r>
            <a:endParaRPr lang="en-US" dirty="0"/>
          </a:p>
        </p:txBody>
      </p:sp>
    </p:spTree>
    <p:extLst>
      <p:ext uri="{BB962C8B-B14F-4D97-AF65-F5344CB8AC3E}">
        <p14:creationId xmlns:p14="http://schemas.microsoft.com/office/powerpoint/2010/main" val="3995717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57800"/>
          </a:xfrm>
        </p:spPr>
        <p:txBody>
          <a:bodyPr>
            <a:normAutofit/>
          </a:bodyPr>
          <a:lstStyle/>
          <a:p>
            <a:pPr>
              <a:buNone/>
            </a:pPr>
            <a:r>
              <a:rPr lang="en-US" dirty="0" smtClean="0">
                <a:latin typeface="Times New Roman" pitchFamily="18" charset="0"/>
                <a:cs typeface="Times New Roman" pitchFamily="18" charset="0"/>
              </a:rPr>
              <a:t>The research methodology of the study was as under: </a:t>
            </a:r>
          </a:p>
          <a:p>
            <a:pPr>
              <a:buNone/>
            </a:pPr>
            <a:endParaRPr lang="en-US" dirty="0" smtClean="0"/>
          </a:p>
          <a:p>
            <a:pPr>
              <a:buNone/>
            </a:pPr>
            <a:endParaRPr lang="en-US" dirty="0"/>
          </a:p>
          <a:p>
            <a:pPr>
              <a:buNone/>
            </a:pPr>
            <a:r>
              <a:rPr lang="en-US" dirty="0" smtClean="0"/>
              <a:t>		</a:t>
            </a:r>
            <a:r>
              <a:rPr lang="en-US" sz="2800" dirty="0" smtClean="0">
                <a:latin typeface="Times New Roman" panose="02020603050405020304" pitchFamily="18" charset="0"/>
                <a:cs typeface="Times New Roman" panose="02020603050405020304" pitchFamily="18" charset="0"/>
              </a:rPr>
              <a:t>Quantitative </a:t>
            </a:r>
            <a:r>
              <a:rPr lang="en-US" sz="2800" dirty="0">
                <a:latin typeface="Times New Roman" panose="02020603050405020304" pitchFamily="18" charset="0"/>
                <a:cs typeface="Times New Roman" panose="02020603050405020304" pitchFamily="18" charset="0"/>
              </a:rPr>
              <a:t>approach was used. This study was </a:t>
            </a:r>
            <a:r>
              <a:rPr lang="en-US" sz="2800" dirty="0" smtClean="0">
                <a:latin typeface="Times New Roman" panose="02020603050405020304" pitchFamily="18" charset="0"/>
                <a:cs typeface="Times New Roman" panose="02020603050405020304" pitchFamily="18" charset="0"/>
              </a:rPr>
              <a:t>correlation </a:t>
            </a:r>
            <a:r>
              <a:rPr lang="en-US" sz="2800" dirty="0">
                <a:latin typeface="Times New Roman" panose="02020603050405020304" pitchFamily="18" charset="0"/>
                <a:cs typeface="Times New Roman" panose="02020603050405020304" pitchFamily="18" charset="0"/>
              </a:rPr>
              <a:t>and survey type in nature. A descriptive survey was used to collect data from the respondents. </a:t>
            </a:r>
            <a:endParaRPr lang="en-US" sz="2800" dirty="0" smtClean="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l"/>
            <a:r>
              <a:rPr lang="en-US" sz="3200" dirty="0" smtClean="0">
                <a:latin typeface="Times New Roman" pitchFamily="18" charset="0"/>
                <a:cs typeface="Times New Roman" pitchFamily="18" charset="0"/>
              </a:rPr>
              <a:t>Research Methodology</a:t>
            </a:r>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endParaRPr lang="en-US" sz="28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population of the study was students of Pakistani universities of Punjab province. </a:t>
            </a:r>
          </a:p>
        </p:txBody>
      </p:sp>
      <p:sp>
        <p:nvSpPr>
          <p:cNvPr id="2" name="Title 1"/>
          <p:cNvSpPr>
            <a:spLocks noGrp="1"/>
          </p:cNvSpPr>
          <p:nvPr>
            <p:ph type="title"/>
          </p:nvPr>
        </p:nvSpPr>
        <p:spPr/>
        <p:txBody>
          <a:bodyPr/>
          <a:lstStyle/>
          <a:p>
            <a:pPr algn="l"/>
            <a:r>
              <a:rPr lang="en-US" sz="3200" dirty="0" smtClean="0">
                <a:latin typeface="Times New Roman" pitchFamily="18" charset="0"/>
                <a:cs typeface="Times New Roman" pitchFamily="18" charset="0"/>
              </a:rPr>
              <a:t>Population</a:t>
            </a:r>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noAutofit/>
          </a:bodyPr>
          <a:lstStyle/>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From </a:t>
            </a:r>
            <a:r>
              <a:rPr lang="en-US" sz="2800" dirty="0">
                <a:latin typeface="Times New Roman" panose="02020603050405020304" pitchFamily="18" charset="0"/>
                <a:cs typeface="Times New Roman" panose="02020603050405020304" pitchFamily="18" charset="0"/>
              </a:rPr>
              <a:t>population two hundred and thirty students selected as a sample of study conveniently. </a:t>
            </a:r>
          </a:p>
        </p:txBody>
      </p:sp>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Sample and Sample Technique</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1296</TotalTime>
  <Words>750</Words>
  <Application>Microsoft Office PowerPoint</Application>
  <PresentationFormat>On-screen Show (4:3)</PresentationFormat>
  <Paragraphs>76</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Lucida Sans Unicode</vt:lpstr>
      <vt:lpstr>Times New Roman</vt:lpstr>
      <vt:lpstr>Verdana</vt:lpstr>
      <vt:lpstr>Wingdings</vt:lpstr>
      <vt:lpstr>Wingdings 2</vt:lpstr>
      <vt:lpstr>Wingdings 3</vt:lpstr>
      <vt:lpstr>Concourse</vt:lpstr>
      <vt:lpstr>Path Analysis of Customer Satisfaction about Quality Education in Pakistani Universities </vt:lpstr>
      <vt:lpstr>Introduction </vt:lpstr>
      <vt:lpstr>Students as Customers</vt:lpstr>
      <vt:lpstr>Student Satisfaction</vt:lpstr>
      <vt:lpstr>Conti…</vt:lpstr>
      <vt:lpstr>Objectives of the Study</vt:lpstr>
      <vt:lpstr>Research Methodology </vt:lpstr>
      <vt:lpstr>Population </vt:lpstr>
      <vt:lpstr>Sample and Sample Technique</vt:lpstr>
      <vt:lpstr>Instrument </vt:lpstr>
      <vt:lpstr>Conti…</vt:lpstr>
      <vt:lpstr>Procedure for data collection and Data Analysis</vt:lpstr>
      <vt:lpstr>Findings and Conclusion </vt:lpstr>
      <vt:lpstr>Conti…</vt:lpstr>
      <vt:lpstr>Discussion </vt:lpstr>
      <vt:lpstr>Recommendations </vt:lpstr>
      <vt:lpstr>Conti…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Umar</dc:creator>
  <cp:lastModifiedBy>H.K TRADERS</cp:lastModifiedBy>
  <cp:revision>112</cp:revision>
  <dcterms:created xsi:type="dcterms:W3CDTF">2016-06-08T13:13:58Z</dcterms:created>
  <dcterms:modified xsi:type="dcterms:W3CDTF">2019-10-15T02:51:49Z</dcterms:modified>
</cp:coreProperties>
</file>