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7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7AA"/>
    <a:srgbClr val="8DAC7E"/>
    <a:srgbClr val="79ADB0"/>
    <a:srgbClr val="FDCB6A"/>
    <a:srgbClr val="8597AB"/>
    <a:srgbClr val="419885"/>
    <a:srgbClr val="5794CB"/>
    <a:srgbClr val="9A89A5"/>
    <a:srgbClr val="7CB1B4"/>
    <a:srgbClr val="C3B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586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 err="1">
              <a:latin typeface="Rockwell" panose="02060603020205020403" pitchFamily="18" charset="0"/>
            </a:rPr>
            <a:t>Interpretatif</a:t>
          </a:r>
          <a:r>
            <a:rPr lang="en-US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Self-Practicum</a:t>
          </a:r>
        </a:p>
        <a:p>
          <a:r>
            <a:rPr lang="en-US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RadScaleRad="125026" custRadScaleInc="100373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RadScaleRad="110105" custRadScaleInc="96735">
        <dgm:presLayoutVars>
          <dgm:bulletEnabled val="1"/>
        </dgm:presLayoutVars>
      </dgm:prSet>
      <dgm:spPr/>
    </dgm:pt>
  </dgm:ptLst>
  <dgm:cxnLst>
    <dgm:cxn modelId="{0DE0AE62-6D1F-4746-A4F2-6C1E511ADE93}" type="presOf" srcId="{1AD90E22-3FDC-4825-9DEF-D40956203957}" destId="{2886A256-1D95-451F-B577-808CF0A24CD7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43BE364D-27E3-43D7-9AD9-390B5FC5C7AA}" type="presOf" srcId="{29DFE2B6-6E8F-4B46-A88B-46340413BFD3}" destId="{BB58B366-9B91-4CC6-95ED-F9D235DABB43}" srcOrd="0" destOrd="0" presId="urn:microsoft.com/office/officeart/2008/layout/RadialCluster"/>
    <dgm:cxn modelId="{49D88D51-6C7E-42C2-AABE-E6D3CAA81E02}" type="presOf" srcId="{E25B2AAF-72C4-45E8-9280-10C6FB4C289C}" destId="{8C1A48EC-690A-456E-875E-A1C460FD0FE7}" srcOrd="0" destOrd="0" presId="urn:microsoft.com/office/officeart/2008/layout/RadialCluster"/>
    <dgm:cxn modelId="{17C1117A-4987-41B1-A094-C42EC3998B4E}" type="presOf" srcId="{5C70A9F1-1AC0-4FBE-B25D-339B526F9089}" destId="{A295E2EA-DC30-41F0-B897-9DF30E75D122}" srcOrd="0" destOrd="0" presId="urn:microsoft.com/office/officeart/2008/layout/RadialCluster"/>
    <dgm:cxn modelId="{F63C3A83-3B96-4A14-961B-FA3774140F98}" type="presOf" srcId="{FFD834BF-C5AA-4166-9394-B02229B8FB51}" destId="{64F106EE-1AD9-44F7-80F5-F2337598EAC1}" srcOrd="0" destOrd="0" presId="urn:microsoft.com/office/officeart/2008/layout/RadialCluster"/>
    <dgm:cxn modelId="{6F05D591-FBC3-4D05-BBB5-48AFB62913C9}" type="presOf" srcId="{9C5F2383-F600-4829-98AF-13AD0CC7697A}" destId="{036D5518-FFF9-43BB-9D7D-FE2F3961D4FF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93CC49B8-BB8F-46BC-B030-AEC9A5A6ED66}" type="presParOf" srcId="{036D5518-FFF9-43BB-9D7D-FE2F3961D4FF}" destId="{65FFF72A-CF4D-4469-8E04-36C922C31D65}" srcOrd="0" destOrd="0" presId="urn:microsoft.com/office/officeart/2008/layout/RadialCluster"/>
    <dgm:cxn modelId="{A5C66DC0-506C-4FA0-AE8C-813A29213CFF}" type="presParOf" srcId="{65FFF72A-CF4D-4469-8E04-36C922C31D65}" destId="{64F106EE-1AD9-44F7-80F5-F2337598EAC1}" srcOrd="0" destOrd="0" presId="urn:microsoft.com/office/officeart/2008/layout/RadialCluster"/>
    <dgm:cxn modelId="{67F9832A-E306-4183-AB2A-81B27CAB25D6}" type="presParOf" srcId="{65FFF72A-CF4D-4469-8E04-36C922C31D65}" destId="{BB58B366-9B91-4CC6-95ED-F9D235DABB43}" srcOrd="1" destOrd="0" presId="urn:microsoft.com/office/officeart/2008/layout/RadialCluster"/>
    <dgm:cxn modelId="{33FDF946-38F3-412F-A2A4-EC1BE93B7C68}" type="presParOf" srcId="{65FFF72A-CF4D-4469-8E04-36C922C31D65}" destId="{2886A256-1D95-451F-B577-808CF0A24CD7}" srcOrd="2" destOrd="0" presId="urn:microsoft.com/office/officeart/2008/layout/RadialCluster"/>
    <dgm:cxn modelId="{29872E63-F1C8-4811-854B-32195046B6A5}" type="presParOf" srcId="{65FFF72A-CF4D-4469-8E04-36C922C31D65}" destId="{8C1A48EC-690A-456E-875E-A1C460FD0FE7}" srcOrd="3" destOrd="0" presId="urn:microsoft.com/office/officeart/2008/layout/RadialCluster"/>
    <dgm:cxn modelId="{BFBB780E-1DBF-49D2-A532-561D4B6B2A21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 err="1">
              <a:latin typeface="Rockwell" panose="02060603020205020403" pitchFamily="18" charset="0"/>
            </a:rPr>
            <a:t>Interpretatif</a:t>
          </a:r>
          <a:r>
            <a:rPr lang="en-US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Self-Practicum</a:t>
          </a:r>
        </a:p>
        <a:p>
          <a:r>
            <a:rPr lang="en-US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RadScaleRad="125026" custRadScaleInc="100373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RadScaleRad="110105" custRadScaleInc="96735">
        <dgm:presLayoutVars>
          <dgm:bulletEnabled val="1"/>
        </dgm:presLayoutVars>
      </dgm:prSet>
      <dgm:spPr/>
    </dgm:pt>
  </dgm:ptLst>
  <dgm:cxnLst>
    <dgm:cxn modelId="{F7561C25-EF35-4112-AA7B-C0EA6667B025}" type="presOf" srcId="{9C5F2383-F600-4829-98AF-13AD0CC7697A}" destId="{036D5518-FFF9-43BB-9D7D-FE2F3961D4FF}" srcOrd="0" destOrd="0" presId="urn:microsoft.com/office/officeart/2008/layout/RadialCluster"/>
    <dgm:cxn modelId="{368AC538-5DFE-4758-96E0-F9D3BA74C946}" type="presOf" srcId="{FFD834BF-C5AA-4166-9394-B02229B8FB51}" destId="{64F106EE-1AD9-44F7-80F5-F2337598EAC1}" srcOrd="0" destOrd="0" presId="urn:microsoft.com/office/officeart/2008/layout/RadialCluster"/>
    <dgm:cxn modelId="{56952F39-E2E6-4781-9D79-1BFE8159C028}" type="presOf" srcId="{29DFE2B6-6E8F-4B46-A88B-46340413BFD3}" destId="{BB58B366-9B91-4CC6-95ED-F9D235DABB43}" srcOrd="0" destOrd="0" presId="urn:microsoft.com/office/officeart/2008/layout/RadialCluster"/>
    <dgm:cxn modelId="{77780268-BD2E-4890-9817-7C77332A37C7}" type="presOf" srcId="{1AD90E22-3FDC-4825-9DEF-D40956203957}" destId="{2886A256-1D95-451F-B577-808CF0A24CD7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D8F23987-E9B3-4D6A-BD2E-1A95561A9EAB}" type="presOf" srcId="{E25B2AAF-72C4-45E8-9280-10C6FB4C289C}" destId="{8C1A48EC-690A-456E-875E-A1C460FD0FE7}" srcOrd="0" destOrd="0" presId="urn:microsoft.com/office/officeart/2008/layout/RadialCluster"/>
    <dgm:cxn modelId="{24D5FBD7-3B21-425C-B35D-82D3FB829633}" type="presOf" srcId="{5C70A9F1-1AC0-4FBE-B25D-339B526F9089}" destId="{A295E2EA-DC30-41F0-B897-9DF30E75D122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24146EB0-EC8D-46E1-97AB-BBE929B31B59}" type="presParOf" srcId="{036D5518-FFF9-43BB-9D7D-FE2F3961D4FF}" destId="{65FFF72A-CF4D-4469-8E04-36C922C31D65}" srcOrd="0" destOrd="0" presId="urn:microsoft.com/office/officeart/2008/layout/RadialCluster"/>
    <dgm:cxn modelId="{1630282A-8ED3-4793-8955-E776BCC170A4}" type="presParOf" srcId="{65FFF72A-CF4D-4469-8E04-36C922C31D65}" destId="{64F106EE-1AD9-44F7-80F5-F2337598EAC1}" srcOrd="0" destOrd="0" presId="urn:microsoft.com/office/officeart/2008/layout/RadialCluster"/>
    <dgm:cxn modelId="{E71B1569-492D-45F5-869C-34729864BDDC}" type="presParOf" srcId="{65FFF72A-CF4D-4469-8E04-36C922C31D65}" destId="{BB58B366-9B91-4CC6-95ED-F9D235DABB43}" srcOrd="1" destOrd="0" presId="urn:microsoft.com/office/officeart/2008/layout/RadialCluster"/>
    <dgm:cxn modelId="{200E9ADD-274A-412B-8D78-4368C01F1321}" type="presParOf" srcId="{65FFF72A-CF4D-4469-8E04-36C922C31D65}" destId="{2886A256-1D95-451F-B577-808CF0A24CD7}" srcOrd="2" destOrd="0" presId="urn:microsoft.com/office/officeart/2008/layout/RadialCluster"/>
    <dgm:cxn modelId="{3D18398A-B99F-4EC2-9A57-2FA1E7F11BB8}" type="presParOf" srcId="{65FFF72A-CF4D-4469-8E04-36C922C31D65}" destId="{8C1A48EC-690A-456E-875E-A1C460FD0FE7}" srcOrd="3" destOrd="0" presId="urn:microsoft.com/office/officeart/2008/layout/RadialCluster"/>
    <dgm:cxn modelId="{62606E3C-9111-4A3B-8DBB-E5836C94222A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 err="1">
              <a:latin typeface="Rockwell" panose="02060603020205020403" pitchFamily="18" charset="0"/>
            </a:rPr>
            <a:t>Interpretatif</a:t>
          </a:r>
          <a:r>
            <a:rPr lang="en-US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Self-Practicum</a:t>
          </a:r>
        </a:p>
        <a:p>
          <a:r>
            <a:rPr lang="en-US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RadScaleRad="125026" custRadScaleInc="100373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RadScaleRad="110105" custRadScaleInc="96735">
        <dgm:presLayoutVars>
          <dgm:bulletEnabled val="1"/>
        </dgm:presLayoutVars>
      </dgm:prSet>
      <dgm:spPr/>
    </dgm:pt>
  </dgm:ptLst>
  <dgm:cxnLst>
    <dgm:cxn modelId="{7C132216-CBD6-4DEA-86C1-C236F73515DD}" type="presOf" srcId="{9C5F2383-F600-4829-98AF-13AD0CC7697A}" destId="{036D5518-FFF9-43BB-9D7D-FE2F3961D4FF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40362E5A-7370-4850-AFE8-31E64DF03687}" type="presOf" srcId="{E25B2AAF-72C4-45E8-9280-10C6FB4C289C}" destId="{8C1A48EC-690A-456E-875E-A1C460FD0FE7}" srcOrd="0" destOrd="0" presId="urn:microsoft.com/office/officeart/2008/layout/RadialCluster"/>
    <dgm:cxn modelId="{19209783-2388-444F-BD3C-8EEB55CC561C}" type="presOf" srcId="{1AD90E22-3FDC-4825-9DEF-D40956203957}" destId="{2886A256-1D95-451F-B577-808CF0A24CD7}" srcOrd="0" destOrd="0" presId="urn:microsoft.com/office/officeart/2008/layout/RadialCluster"/>
    <dgm:cxn modelId="{FB2E5A85-B1C7-411C-89A2-F53FAFFEF61A}" type="presOf" srcId="{FFD834BF-C5AA-4166-9394-B02229B8FB51}" destId="{64F106EE-1AD9-44F7-80F5-F2337598EAC1}" srcOrd="0" destOrd="0" presId="urn:microsoft.com/office/officeart/2008/layout/RadialCluster"/>
    <dgm:cxn modelId="{855A25AC-6CB7-4B96-8E14-2BCF07A24B30}" type="presOf" srcId="{29DFE2B6-6E8F-4B46-A88B-46340413BFD3}" destId="{BB58B366-9B91-4CC6-95ED-F9D235DABB43}" srcOrd="0" destOrd="0" presId="urn:microsoft.com/office/officeart/2008/layout/RadialCluster"/>
    <dgm:cxn modelId="{6F9267CA-EDC0-47FF-9920-93F824916411}" type="presOf" srcId="{5C70A9F1-1AC0-4FBE-B25D-339B526F9089}" destId="{A295E2EA-DC30-41F0-B897-9DF30E75D122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10F46CE2-0EC6-46AB-865D-65D003B0B229}" type="presParOf" srcId="{036D5518-FFF9-43BB-9D7D-FE2F3961D4FF}" destId="{65FFF72A-CF4D-4469-8E04-36C922C31D65}" srcOrd="0" destOrd="0" presId="urn:microsoft.com/office/officeart/2008/layout/RadialCluster"/>
    <dgm:cxn modelId="{33722EA8-4F3F-4963-97D0-E8059632E93B}" type="presParOf" srcId="{65FFF72A-CF4D-4469-8E04-36C922C31D65}" destId="{64F106EE-1AD9-44F7-80F5-F2337598EAC1}" srcOrd="0" destOrd="0" presId="urn:microsoft.com/office/officeart/2008/layout/RadialCluster"/>
    <dgm:cxn modelId="{CEE0F7E3-9252-4D82-AB39-67E455D4A30F}" type="presParOf" srcId="{65FFF72A-CF4D-4469-8E04-36C922C31D65}" destId="{BB58B366-9B91-4CC6-95ED-F9D235DABB43}" srcOrd="1" destOrd="0" presId="urn:microsoft.com/office/officeart/2008/layout/RadialCluster"/>
    <dgm:cxn modelId="{BC0E3E00-5B86-4E8F-9E1C-C103E588AC1D}" type="presParOf" srcId="{65FFF72A-CF4D-4469-8E04-36C922C31D65}" destId="{2886A256-1D95-451F-B577-808CF0A24CD7}" srcOrd="2" destOrd="0" presId="urn:microsoft.com/office/officeart/2008/layout/RadialCluster"/>
    <dgm:cxn modelId="{4F9C3E79-CE04-4F73-A146-86ED42D185F6}" type="presParOf" srcId="{65FFF72A-CF4D-4469-8E04-36C922C31D65}" destId="{8C1A48EC-690A-456E-875E-A1C460FD0FE7}" srcOrd="3" destOrd="0" presId="urn:microsoft.com/office/officeart/2008/layout/RadialCluster"/>
    <dgm:cxn modelId="{EF773F7D-BBA7-4D13-9808-6A7EDCE667CD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 err="1">
              <a:latin typeface="Rockwell" panose="02060603020205020403" pitchFamily="18" charset="0"/>
            </a:rPr>
            <a:t>Interpretatif</a:t>
          </a:r>
          <a:r>
            <a:rPr lang="en-US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Self-Practicum</a:t>
          </a:r>
        </a:p>
        <a:p>
          <a:r>
            <a:rPr lang="en-US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RadScaleRad="125026" custRadScaleInc="100373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RadScaleRad="110105" custRadScaleInc="96735">
        <dgm:presLayoutVars>
          <dgm:bulletEnabled val="1"/>
        </dgm:presLayoutVars>
      </dgm:prSet>
      <dgm:spPr/>
    </dgm:pt>
  </dgm:ptLst>
  <dgm:cxnLst>
    <dgm:cxn modelId="{7C132216-CBD6-4DEA-86C1-C236F73515DD}" type="presOf" srcId="{9C5F2383-F600-4829-98AF-13AD0CC7697A}" destId="{036D5518-FFF9-43BB-9D7D-FE2F3961D4FF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40362E5A-7370-4850-AFE8-31E64DF03687}" type="presOf" srcId="{E25B2AAF-72C4-45E8-9280-10C6FB4C289C}" destId="{8C1A48EC-690A-456E-875E-A1C460FD0FE7}" srcOrd="0" destOrd="0" presId="urn:microsoft.com/office/officeart/2008/layout/RadialCluster"/>
    <dgm:cxn modelId="{19209783-2388-444F-BD3C-8EEB55CC561C}" type="presOf" srcId="{1AD90E22-3FDC-4825-9DEF-D40956203957}" destId="{2886A256-1D95-451F-B577-808CF0A24CD7}" srcOrd="0" destOrd="0" presId="urn:microsoft.com/office/officeart/2008/layout/RadialCluster"/>
    <dgm:cxn modelId="{FB2E5A85-B1C7-411C-89A2-F53FAFFEF61A}" type="presOf" srcId="{FFD834BF-C5AA-4166-9394-B02229B8FB51}" destId="{64F106EE-1AD9-44F7-80F5-F2337598EAC1}" srcOrd="0" destOrd="0" presId="urn:microsoft.com/office/officeart/2008/layout/RadialCluster"/>
    <dgm:cxn modelId="{855A25AC-6CB7-4B96-8E14-2BCF07A24B30}" type="presOf" srcId="{29DFE2B6-6E8F-4B46-A88B-46340413BFD3}" destId="{BB58B366-9B91-4CC6-95ED-F9D235DABB43}" srcOrd="0" destOrd="0" presId="urn:microsoft.com/office/officeart/2008/layout/RadialCluster"/>
    <dgm:cxn modelId="{6F9267CA-EDC0-47FF-9920-93F824916411}" type="presOf" srcId="{5C70A9F1-1AC0-4FBE-B25D-339B526F9089}" destId="{A295E2EA-DC30-41F0-B897-9DF30E75D122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10F46CE2-0EC6-46AB-865D-65D003B0B229}" type="presParOf" srcId="{036D5518-FFF9-43BB-9D7D-FE2F3961D4FF}" destId="{65FFF72A-CF4D-4469-8E04-36C922C31D65}" srcOrd="0" destOrd="0" presId="urn:microsoft.com/office/officeart/2008/layout/RadialCluster"/>
    <dgm:cxn modelId="{33722EA8-4F3F-4963-97D0-E8059632E93B}" type="presParOf" srcId="{65FFF72A-CF4D-4469-8E04-36C922C31D65}" destId="{64F106EE-1AD9-44F7-80F5-F2337598EAC1}" srcOrd="0" destOrd="0" presId="urn:microsoft.com/office/officeart/2008/layout/RadialCluster"/>
    <dgm:cxn modelId="{CEE0F7E3-9252-4D82-AB39-67E455D4A30F}" type="presParOf" srcId="{65FFF72A-CF4D-4469-8E04-36C922C31D65}" destId="{BB58B366-9B91-4CC6-95ED-F9D235DABB43}" srcOrd="1" destOrd="0" presId="urn:microsoft.com/office/officeart/2008/layout/RadialCluster"/>
    <dgm:cxn modelId="{BC0E3E00-5B86-4E8F-9E1C-C103E588AC1D}" type="presParOf" srcId="{65FFF72A-CF4D-4469-8E04-36C922C31D65}" destId="{2886A256-1D95-451F-B577-808CF0A24CD7}" srcOrd="2" destOrd="0" presId="urn:microsoft.com/office/officeart/2008/layout/RadialCluster"/>
    <dgm:cxn modelId="{4F9C3E79-CE04-4F73-A146-86ED42D185F6}" type="presParOf" srcId="{65FFF72A-CF4D-4469-8E04-36C922C31D65}" destId="{8C1A48EC-690A-456E-875E-A1C460FD0FE7}" srcOrd="3" destOrd="0" presId="urn:microsoft.com/office/officeart/2008/layout/RadialCluster"/>
    <dgm:cxn modelId="{EF773F7D-BBA7-4D13-9808-6A7EDCE667CD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9D0901F3-3EE0-4B1F-8E2C-2A2A9B227CD1}" type="presOf" srcId="{9C5F2383-F600-4829-98AF-13AD0CC7697A}" destId="{036D5518-FFF9-43BB-9D7D-FE2F3961D4FF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 custT="1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sz="2000" dirty="0" err="1">
              <a:latin typeface="Rockwell" panose="02060603020205020403" pitchFamily="18" charset="0"/>
            </a:rPr>
            <a:t>Interpretatif</a:t>
          </a:r>
          <a:r>
            <a:rPr lang="en-US" sz="2000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b="1" dirty="0">
              <a:latin typeface="Rockwell" panose="02060603020205020403" pitchFamily="18" charset="0"/>
            </a:rPr>
            <a:t>Self-Practicum</a:t>
          </a:r>
        </a:p>
        <a:p>
          <a:r>
            <a:rPr lang="en-US" b="1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ScaleX="164628" custScaleY="148117" custRadScaleRad="138360" custRadScaleInc="89187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ScaleX="159602" custScaleY="115996" custRadScaleRad="87748" custRadScaleInc="120873">
        <dgm:presLayoutVars>
          <dgm:bulletEnabled val="1"/>
        </dgm:presLayoutVars>
      </dgm:prSet>
      <dgm:spPr/>
    </dgm:pt>
  </dgm:ptLst>
  <dgm:cxnLst>
    <dgm:cxn modelId="{D0CF1921-2F7E-4696-8712-CA9D0809F56F}" type="presOf" srcId="{E25B2AAF-72C4-45E8-9280-10C6FB4C289C}" destId="{8C1A48EC-690A-456E-875E-A1C460FD0FE7}" srcOrd="0" destOrd="0" presId="urn:microsoft.com/office/officeart/2008/layout/RadialCluster"/>
    <dgm:cxn modelId="{6D0A2139-F7D5-44FC-928D-DC04CCB2712F}" type="presOf" srcId="{1AD90E22-3FDC-4825-9DEF-D40956203957}" destId="{2886A256-1D95-451F-B577-808CF0A24CD7}" srcOrd="0" destOrd="0" presId="urn:microsoft.com/office/officeart/2008/layout/RadialCluster"/>
    <dgm:cxn modelId="{FF430D5B-3097-4FB2-BBDA-40E49FF1800E}" type="presOf" srcId="{5C70A9F1-1AC0-4FBE-B25D-339B526F9089}" destId="{A295E2EA-DC30-41F0-B897-9DF30E75D122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2C02E056-66D8-4C2C-B68C-D09CED219DCA}" type="presOf" srcId="{FFD834BF-C5AA-4166-9394-B02229B8FB51}" destId="{64F106EE-1AD9-44F7-80F5-F2337598EAC1}" srcOrd="0" destOrd="0" presId="urn:microsoft.com/office/officeart/2008/layout/RadialCluster"/>
    <dgm:cxn modelId="{B439509E-C4B6-4797-A2D4-EB33A064D090}" type="presOf" srcId="{29DFE2B6-6E8F-4B46-A88B-46340413BFD3}" destId="{BB58B366-9B91-4CC6-95ED-F9D235DABB43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9D0901F3-3EE0-4B1F-8E2C-2A2A9B227CD1}" type="presOf" srcId="{9C5F2383-F600-4829-98AF-13AD0CC7697A}" destId="{036D5518-FFF9-43BB-9D7D-FE2F3961D4FF}" srcOrd="0" destOrd="0" presId="urn:microsoft.com/office/officeart/2008/layout/RadialCluster"/>
    <dgm:cxn modelId="{D19B9001-F357-461E-A563-AD23FC98EB88}" type="presParOf" srcId="{036D5518-FFF9-43BB-9D7D-FE2F3961D4FF}" destId="{65FFF72A-CF4D-4469-8E04-36C922C31D65}" srcOrd="0" destOrd="0" presId="urn:microsoft.com/office/officeart/2008/layout/RadialCluster"/>
    <dgm:cxn modelId="{C62AE0F5-8CB5-4237-8465-5E1297D4646F}" type="presParOf" srcId="{65FFF72A-CF4D-4469-8E04-36C922C31D65}" destId="{64F106EE-1AD9-44F7-80F5-F2337598EAC1}" srcOrd="0" destOrd="0" presId="urn:microsoft.com/office/officeart/2008/layout/RadialCluster"/>
    <dgm:cxn modelId="{F44E99E7-8B29-4294-82B0-438050A49DA2}" type="presParOf" srcId="{65FFF72A-CF4D-4469-8E04-36C922C31D65}" destId="{BB58B366-9B91-4CC6-95ED-F9D235DABB43}" srcOrd="1" destOrd="0" presId="urn:microsoft.com/office/officeart/2008/layout/RadialCluster"/>
    <dgm:cxn modelId="{15ED4668-9ED3-4F6C-B281-1D519EA42CCA}" type="presParOf" srcId="{65FFF72A-CF4D-4469-8E04-36C922C31D65}" destId="{2886A256-1D95-451F-B577-808CF0A24CD7}" srcOrd="2" destOrd="0" presId="urn:microsoft.com/office/officeart/2008/layout/RadialCluster"/>
    <dgm:cxn modelId="{D5E8D97F-8EC5-40BD-B0E2-7A05181D8A49}" type="presParOf" srcId="{65FFF72A-CF4D-4469-8E04-36C922C31D65}" destId="{8C1A48EC-690A-456E-875E-A1C460FD0FE7}" srcOrd="3" destOrd="0" presId="urn:microsoft.com/office/officeart/2008/layout/RadialCluster"/>
    <dgm:cxn modelId="{676F40F9-4E26-4437-A612-39193C517883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9D0901F3-3EE0-4B1F-8E2C-2A2A9B227CD1}" type="presOf" srcId="{9C5F2383-F600-4829-98AF-13AD0CC7697A}" destId="{036D5518-FFF9-43BB-9D7D-FE2F3961D4FF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 custT="1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sz="2000" dirty="0" err="1">
              <a:latin typeface="Rockwell" panose="02060603020205020403" pitchFamily="18" charset="0"/>
            </a:rPr>
            <a:t>Interpretatif</a:t>
          </a:r>
          <a:r>
            <a:rPr lang="en-US" sz="2000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b="1" dirty="0">
              <a:latin typeface="Rockwell" panose="02060603020205020403" pitchFamily="18" charset="0"/>
            </a:rPr>
            <a:t>Self-Practicum</a:t>
          </a:r>
        </a:p>
        <a:p>
          <a:r>
            <a:rPr lang="en-US" b="1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ScaleX="164628" custScaleY="148117" custRadScaleRad="138360" custRadScaleInc="89187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ScaleX="159602" custScaleY="115996" custRadScaleRad="87748" custRadScaleInc="120873">
        <dgm:presLayoutVars>
          <dgm:bulletEnabled val="1"/>
        </dgm:presLayoutVars>
      </dgm:prSet>
      <dgm:spPr/>
    </dgm:pt>
  </dgm:ptLst>
  <dgm:cxnLst>
    <dgm:cxn modelId="{D0CF1921-2F7E-4696-8712-CA9D0809F56F}" type="presOf" srcId="{E25B2AAF-72C4-45E8-9280-10C6FB4C289C}" destId="{8C1A48EC-690A-456E-875E-A1C460FD0FE7}" srcOrd="0" destOrd="0" presId="urn:microsoft.com/office/officeart/2008/layout/RadialCluster"/>
    <dgm:cxn modelId="{6D0A2139-F7D5-44FC-928D-DC04CCB2712F}" type="presOf" srcId="{1AD90E22-3FDC-4825-9DEF-D40956203957}" destId="{2886A256-1D95-451F-B577-808CF0A24CD7}" srcOrd="0" destOrd="0" presId="urn:microsoft.com/office/officeart/2008/layout/RadialCluster"/>
    <dgm:cxn modelId="{FF430D5B-3097-4FB2-BBDA-40E49FF1800E}" type="presOf" srcId="{5C70A9F1-1AC0-4FBE-B25D-339B526F9089}" destId="{A295E2EA-DC30-41F0-B897-9DF30E75D122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2C02E056-66D8-4C2C-B68C-D09CED219DCA}" type="presOf" srcId="{FFD834BF-C5AA-4166-9394-B02229B8FB51}" destId="{64F106EE-1AD9-44F7-80F5-F2337598EAC1}" srcOrd="0" destOrd="0" presId="urn:microsoft.com/office/officeart/2008/layout/RadialCluster"/>
    <dgm:cxn modelId="{B439509E-C4B6-4797-A2D4-EB33A064D090}" type="presOf" srcId="{29DFE2B6-6E8F-4B46-A88B-46340413BFD3}" destId="{BB58B366-9B91-4CC6-95ED-F9D235DABB43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9D0901F3-3EE0-4B1F-8E2C-2A2A9B227CD1}" type="presOf" srcId="{9C5F2383-F600-4829-98AF-13AD0CC7697A}" destId="{036D5518-FFF9-43BB-9D7D-FE2F3961D4FF}" srcOrd="0" destOrd="0" presId="urn:microsoft.com/office/officeart/2008/layout/RadialCluster"/>
    <dgm:cxn modelId="{D19B9001-F357-461E-A563-AD23FC98EB88}" type="presParOf" srcId="{036D5518-FFF9-43BB-9D7D-FE2F3961D4FF}" destId="{65FFF72A-CF4D-4469-8E04-36C922C31D65}" srcOrd="0" destOrd="0" presId="urn:microsoft.com/office/officeart/2008/layout/RadialCluster"/>
    <dgm:cxn modelId="{C62AE0F5-8CB5-4237-8465-5E1297D4646F}" type="presParOf" srcId="{65FFF72A-CF4D-4469-8E04-36C922C31D65}" destId="{64F106EE-1AD9-44F7-80F5-F2337598EAC1}" srcOrd="0" destOrd="0" presId="urn:microsoft.com/office/officeart/2008/layout/RadialCluster"/>
    <dgm:cxn modelId="{F44E99E7-8B29-4294-82B0-438050A49DA2}" type="presParOf" srcId="{65FFF72A-CF4D-4469-8E04-36C922C31D65}" destId="{BB58B366-9B91-4CC6-95ED-F9D235DABB43}" srcOrd="1" destOrd="0" presId="urn:microsoft.com/office/officeart/2008/layout/RadialCluster"/>
    <dgm:cxn modelId="{15ED4668-9ED3-4F6C-B281-1D519EA42CCA}" type="presParOf" srcId="{65FFF72A-CF4D-4469-8E04-36C922C31D65}" destId="{2886A256-1D95-451F-B577-808CF0A24CD7}" srcOrd="2" destOrd="0" presId="urn:microsoft.com/office/officeart/2008/layout/RadialCluster"/>
    <dgm:cxn modelId="{D5E8D97F-8EC5-40BD-B0E2-7A05181D8A49}" type="presParOf" srcId="{65FFF72A-CF4D-4469-8E04-36C922C31D65}" destId="{8C1A48EC-690A-456E-875E-A1C460FD0FE7}" srcOrd="3" destOrd="0" presId="urn:microsoft.com/office/officeart/2008/layout/RadialCluster"/>
    <dgm:cxn modelId="{676F40F9-4E26-4437-A612-39193C517883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9D0901F3-3EE0-4B1F-8E2C-2A2A9B227CD1}" type="presOf" srcId="{9C5F2383-F600-4829-98AF-13AD0CC7697A}" destId="{036D5518-FFF9-43BB-9D7D-FE2F3961D4FF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 err="1">
              <a:latin typeface="Rockwell" panose="02060603020205020403" pitchFamily="18" charset="0"/>
            </a:rPr>
            <a:t>Interpretatif</a:t>
          </a:r>
          <a:r>
            <a:rPr lang="en-US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Self-Practicum</a:t>
          </a:r>
        </a:p>
        <a:p>
          <a:r>
            <a:rPr lang="en-US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RadScaleRad="125026" custRadScaleInc="100373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RadScaleRad="110105" custRadScaleInc="96735">
        <dgm:presLayoutVars>
          <dgm:bulletEnabled val="1"/>
        </dgm:presLayoutVars>
      </dgm:prSet>
      <dgm:spPr/>
    </dgm:pt>
  </dgm:ptLst>
  <dgm:cxnLst>
    <dgm:cxn modelId="{5011DF09-DD4E-4E02-9945-45185EA2D3F2}" type="presOf" srcId="{FFD834BF-C5AA-4166-9394-B02229B8FB51}" destId="{64F106EE-1AD9-44F7-80F5-F2337598EAC1}" srcOrd="0" destOrd="0" presId="urn:microsoft.com/office/officeart/2008/layout/RadialCluster"/>
    <dgm:cxn modelId="{F868D90E-923E-4802-8996-C94DADE9021A}" type="presOf" srcId="{E25B2AAF-72C4-45E8-9280-10C6FB4C289C}" destId="{8C1A48EC-690A-456E-875E-A1C460FD0FE7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2C097E93-BF76-43FB-94C4-E67876CCE517}" type="presOf" srcId="{5C70A9F1-1AC0-4FBE-B25D-339B526F9089}" destId="{A295E2EA-DC30-41F0-B897-9DF30E75D122}" srcOrd="0" destOrd="0" presId="urn:microsoft.com/office/officeart/2008/layout/RadialCluster"/>
    <dgm:cxn modelId="{AECFC798-6DB2-432E-949D-22921C8C8E22}" type="presOf" srcId="{1AD90E22-3FDC-4825-9DEF-D40956203957}" destId="{2886A256-1D95-451F-B577-808CF0A24CD7}" srcOrd="0" destOrd="0" presId="urn:microsoft.com/office/officeart/2008/layout/RadialCluster"/>
    <dgm:cxn modelId="{C3079CDE-B81F-4A31-A730-D97A019FACA9}" type="presOf" srcId="{9C5F2383-F600-4829-98AF-13AD0CC7697A}" destId="{036D5518-FFF9-43BB-9D7D-FE2F3961D4FF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3ADFC8FC-4EB5-4CFF-89F8-6DA7376C3EE1}" type="presOf" srcId="{29DFE2B6-6E8F-4B46-A88B-46340413BFD3}" destId="{BB58B366-9B91-4CC6-95ED-F9D235DABB43}" srcOrd="0" destOrd="0" presId="urn:microsoft.com/office/officeart/2008/layout/RadialCluster"/>
    <dgm:cxn modelId="{33C019AC-8155-49CB-AE03-AE0535C9BAFF}" type="presParOf" srcId="{036D5518-FFF9-43BB-9D7D-FE2F3961D4FF}" destId="{65FFF72A-CF4D-4469-8E04-36C922C31D65}" srcOrd="0" destOrd="0" presId="urn:microsoft.com/office/officeart/2008/layout/RadialCluster"/>
    <dgm:cxn modelId="{18498520-6B96-4F12-B9DC-A0918A4DB220}" type="presParOf" srcId="{65FFF72A-CF4D-4469-8E04-36C922C31D65}" destId="{64F106EE-1AD9-44F7-80F5-F2337598EAC1}" srcOrd="0" destOrd="0" presId="urn:microsoft.com/office/officeart/2008/layout/RadialCluster"/>
    <dgm:cxn modelId="{F2749483-4C55-474E-9F4A-71B3D5CE03BF}" type="presParOf" srcId="{65FFF72A-CF4D-4469-8E04-36C922C31D65}" destId="{BB58B366-9B91-4CC6-95ED-F9D235DABB43}" srcOrd="1" destOrd="0" presId="urn:microsoft.com/office/officeart/2008/layout/RadialCluster"/>
    <dgm:cxn modelId="{7F3635D9-F755-411B-AA3F-ADAE45A260A9}" type="presParOf" srcId="{65FFF72A-CF4D-4469-8E04-36C922C31D65}" destId="{2886A256-1D95-451F-B577-808CF0A24CD7}" srcOrd="2" destOrd="0" presId="urn:microsoft.com/office/officeart/2008/layout/RadialCluster"/>
    <dgm:cxn modelId="{7D12EC0E-1F6A-404C-8F22-52C3AEF15982}" type="presParOf" srcId="{65FFF72A-CF4D-4469-8E04-36C922C31D65}" destId="{8C1A48EC-690A-456E-875E-A1C460FD0FE7}" srcOrd="3" destOrd="0" presId="urn:microsoft.com/office/officeart/2008/layout/RadialCluster"/>
    <dgm:cxn modelId="{117D650F-151B-4E45-BE39-B40F4F595139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834BF-C5AA-4166-9394-B02229B8FB51}">
      <dgm:prSet phldrT="[Text]"/>
      <dgm:spPr>
        <a:solidFill>
          <a:srgbClr val="7CB1B4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dirty="0">
              <a:latin typeface="Rockwell" panose="02060603020205020403" pitchFamily="18" charset="0"/>
            </a:rPr>
            <a:t>Subject Matter</a:t>
          </a:r>
        </a:p>
      </dgm:t>
    </dgm:pt>
    <dgm:pt modelId="{2710BCAF-1CFE-4BC5-9865-CB260F05C0EA}" type="parTrans" cxnId="{0DBAF849-28C4-4FED-A847-C4A233297FCF}">
      <dgm:prSet/>
      <dgm:spPr/>
      <dgm:t>
        <a:bodyPr/>
        <a:lstStyle/>
        <a:p>
          <a:endParaRPr lang="en-US"/>
        </a:p>
      </dgm:t>
    </dgm:pt>
    <dgm:pt modelId="{67AD500F-C623-41C0-A3F9-713B37B3BF42}" type="sibTrans" cxnId="{0DBAF849-28C4-4FED-A847-C4A233297FCF}">
      <dgm:prSet/>
      <dgm:spPr/>
      <dgm:t>
        <a:bodyPr/>
        <a:lstStyle/>
        <a:p>
          <a:endParaRPr lang="en-US"/>
        </a:p>
      </dgm:t>
    </dgm:pt>
    <dgm:pt modelId="{1AD90E22-3FDC-4825-9DEF-D40956203957}">
      <dgm:prSet phldrT="[Text]" custT="1"/>
      <dgm:spPr>
        <a:solidFill>
          <a:srgbClr val="9B8AA6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sz="2000" dirty="0" err="1">
              <a:latin typeface="Rockwell" panose="02060603020205020403" pitchFamily="18" charset="0"/>
            </a:rPr>
            <a:t>Interpretatif</a:t>
          </a:r>
          <a:r>
            <a:rPr lang="en-US" sz="2000" dirty="0">
              <a:latin typeface="Rockwell" panose="02060603020205020403" pitchFamily="18" charset="0"/>
            </a:rPr>
            <a:t> Structural Modeling</a:t>
          </a:r>
        </a:p>
      </dgm:t>
    </dgm:pt>
    <dgm:pt modelId="{29DFE2B6-6E8F-4B46-A88B-46340413BFD3}" type="parTrans" cxnId="{83BFC7EA-5867-4985-A700-EB9675FC13BB}">
      <dgm:prSet/>
      <dgm:spPr/>
      <dgm:t>
        <a:bodyPr/>
        <a:lstStyle/>
        <a:p>
          <a:endParaRPr lang="en-US"/>
        </a:p>
      </dgm:t>
    </dgm:pt>
    <dgm:pt modelId="{92421234-4C37-4BC5-BB81-ACC97A1478F8}" type="sibTrans" cxnId="{83BFC7EA-5867-4985-A700-EB9675FC13BB}">
      <dgm:prSet/>
      <dgm:spPr/>
      <dgm:t>
        <a:bodyPr/>
        <a:lstStyle/>
        <a:p>
          <a:endParaRPr lang="en-US"/>
        </a:p>
      </dgm:t>
    </dgm:pt>
    <dgm:pt modelId="{5C70A9F1-1AC0-4FBE-B25D-339B526F9089}">
      <dgm:prSet phldrT="[Text]"/>
      <dgm:spPr>
        <a:solidFill>
          <a:srgbClr val="A9A087"/>
        </a:solidFill>
        <a:effectLst>
          <a:outerShdw blurRad="254000" dist="88900" algn="l" rotWithShape="0">
            <a:prstClr val="black">
              <a:alpha val="51000"/>
            </a:prstClr>
          </a:outerShdw>
        </a:effectLst>
      </dgm:spPr>
      <dgm:t>
        <a:bodyPr/>
        <a:lstStyle/>
        <a:p>
          <a:r>
            <a:rPr lang="en-US" b="1" dirty="0">
              <a:latin typeface="Rockwell" panose="02060603020205020403" pitchFamily="18" charset="0"/>
            </a:rPr>
            <a:t>Self-Practicum</a:t>
          </a:r>
        </a:p>
        <a:p>
          <a:r>
            <a:rPr lang="en-US" b="1" dirty="0">
              <a:latin typeface="Rockwell" panose="02060603020205020403" pitchFamily="18" charset="0"/>
            </a:rPr>
            <a:t>Course</a:t>
          </a:r>
        </a:p>
      </dgm:t>
    </dgm:pt>
    <dgm:pt modelId="{E25B2AAF-72C4-45E8-9280-10C6FB4C289C}" type="parTrans" cxnId="{F8D9CC6C-B5D4-4803-BD6B-3989F3D36863}">
      <dgm:prSet/>
      <dgm:spPr/>
      <dgm:t>
        <a:bodyPr/>
        <a:lstStyle/>
        <a:p>
          <a:endParaRPr lang="en-US"/>
        </a:p>
      </dgm:t>
    </dgm:pt>
    <dgm:pt modelId="{B715954E-FCC1-48A0-A4E0-B675C96EB945}" type="sibTrans" cxnId="{F8D9CC6C-B5D4-4803-BD6B-3989F3D36863}">
      <dgm:prSet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FFF72A-CF4D-4469-8E04-36C922C31D65}" type="pres">
      <dgm:prSet presAssocID="{FFD834BF-C5AA-4166-9394-B02229B8FB51}" presName="singleCycle" presStyleCnt="0"/>
      <dgm:spPr/>
    </dgm:pt>
    <dgm:pt modelId="{64F106EE-1AD9-44F7-80F5-F2337598EAC1}" type="pres">
      <dgm:prSet presAssocID="{FFD834BF-C5AA-4166-9394-B02229B8FB51}" presName="singleCenter" presStyleLbl="node1" presStyleIdx="0" presStyleCnt="3" custLinFactNeighborX="1870" custLinFactNeighborY="-41892">
        <dgm:presLayoutVars>
          <dgm:chMax val="7"/>
          <dgm:chPref val="7"/>
        </dgm:presLayoutVars>
      </dgm:prSet>
      <dgm:spPr/>
    </dgm:pt>
    <dgm:pt modelId="{BB58B366-9B91-4CC6-95ED-F9D235DABB43}" type="pres">
      <dgm:prSet presAssocID="{29DFE2B6-6E8F-4B46-A88B-46340413BFD3}" presName="Name56" presStyleLbl="parChTrans1D2" presStyleIdx="0" presStyleCnt="2"/>
      <dgm:spPr/>
    </dgm:pt>
    <dgm:pt modelId="{2886A256-1D95-451F-B577-808CF0A24CD7}" type="pres">
      <dgm:prSet presAssocID="{1AD90E22-3FDC-4825-9DEF-D40956203957}" presName="text0" presStyleLbl="node1" presStyleIdx="1" presStyleCnt="3" custScaleX="164628" custScaleY="148117" custRadScaleRad="138360" custRadScaleInc="89187">
        <dgm:presLayoutVars>
          <dgm:bulletEnabled val="1"/>
        </dgm:presLayoutVars>
      </dgm:prSet>
      <dgm:spPr/>
    </dgm:pt>
    <dgm:pt modelId="{8C1A48EC-690A-456E-875E-A1C460FD0FE7}" type="pres">
      <dgm:prSet presAssocID="{E25B2AAF-72C4-45E8-9280-10C6FB4C289C}" presName="Name56" presStyleLbl="parChTrans1D2" presStyleIdx="1" presStyleCnt="2"/>
      <dgm:spPr/>
    </dgm:pt>
    <dgm:pt modelId="{A295E2EA-DC30-41F0-B897-9DF30E75D122}" type="pres">
      <dgm:prSet presAssocID="{5C70A9F1-1AC0-4FBE-B25D-339B526F9089}" presName="text0" presStyleLbl="node1" presStyleIdx="2" presStyleCnt="3" custScaleX="159602" custScaleY="115996" custRadScaleRad="87748" custRadScaleInc="120873">
        <dgm:presLayoutVars>
          <dgm:bulletEnabled val="1"/>
        </dgm:presLayoutVars>
      </dgm:prSet>
      <dgm:spPr/>
    </dgm:pt>
  </dgm:ptLst>
  <dgm:cxnLst>
    <dgm:cxn modelId="{D0CF1921-2F7E-4696-8712-CA9D0809F56F}" type="presOf" srcId="{E25B2AAF-72C4-45E8-9280-10C6FB4C289C}" destId="{8C1A48EC-690A-456E-875E-A1C460FD0FE7}" srcOrd="0" destOrd="0" presId="urn:microsoft.com/office/officeart/2008/layout/RadialCluster"/>
    <dgm:cxn modelId="{6D0A2139-F7D5-44FC-928D-DC04CCB2712F}" type="presOf" srcId="{1AD90E22-3FDC-4825-9DEF-D40956203957}" destId="{2886A256-1D95-451F-B577-808CF0A24CD7}" srcOrd="0" destOrd="0" presId="urn:microsoft.com/office/officeart/2008/layout/RadialCluster"/>
    <dgm:cxn modelId="{FF430D5B-3097-4FB2-BBDA-40E49FF1800E}" type="presOf" srcId="{5C70A9F1-1AC0-4FBE-B25D-339B526F9089}" destId="{A295E2EA-DC30-41F0-B897-9DF30E75D122}" srcOrd="0" destOrd="0" presId="urn:microsoft.com/office/officeart/2008/layout/RadialCluster"/>
    <dgm:cxn modelId="{0DBAF849-28C4-4FED-A847-C4A233297FCF}" srcId="{9C5F2383-F600-4829-98AF-13AD0CC7697A}" destId="{FFD834BF-C5AA-4166-9394-B02229B8FB51}" srcOrd="0" destOrd="0" parTransId="{2710BCAF-1CFE-4BC5-9865-CB260F05C0EA}" sibTransId="{67AD500F-C623-41C0-A3F9-713B37B3BF42}"/>
    <dgm:cxn modelId="{F8D9CC6C-B5D4-4803-BD6B-3989F3D36863}" srcId="{FFD834BF-C5AA-4166-9394-B02229B8FB51}" destId="{5C70A9F1-1AC0-4FBE-B25D-339B526F9089}" srcOrd="1" destOrd="0" parTransId="{E25B2AAF-72C4-45E8-9280-10C6FB4C289C}" sibTransId="{B715954E-FCC1-48A0-A4E0-B675C96EB945}"/>
    <dgm:cxn modelId="{2C02E056-66D8-4C2C-B68C-D09CED219DCA}" type="presOf" srcId="{FFD834BF-C5AA-4166-9394-B02229B8FB51}" destId="{64F106EE-1AD9-44F7-80F5-F2337598EAC1}" srcOrd="0" destOrd="0" presId="urn:microsoft.com/office/officeart/2008/layout/RadialCluster"/>
    <dgm:cxn modelId="{B439509E-C4B6-4797-A2D4-EB33A064D090}" type="presOf" srcId="{29DFE2B6-6E8F-4B46-A88B-46340413BFD3}" destId="{BB58B366-9B91-4CC6-95ED-F9D235DABB43}" srcOrd="0" destOrd="0" presId="urn:microsoft.com/office/officeart/2008/layout/RadialCluster"/>
    <dgm:cxn modelId="{83BFC7EA-5867-4985-A700-EB9675FC13BB}" srcId="{FFD834BF-C5AA-4166-9394-B02229B8FB51}" destId="{1AD90E22-3FDC-4825-9DEF-D40956203957}" srcOrd="0" destOrd="0" parTransId="{29DFE2B6-6E8F-4B46-A88B-46340413BFD3}" sibTransId="{92421234-4C37-4BC5-BB81-ACC97A1478F8}"/>
    <dgm:cxn modelId="{9D0901F3-3EE0-4B1F-8E2C-2A2A9B227CD1}" type="presOf" srcId="{9C5F2383-F600-4829-98AF-13AD0CC7697A}" destId="{036D5518-FFF9-43BB-9D7D-FE2F3961D4FF}" srcOrd="0" destOrd="0" presId="urn:microsoft.com/office/officeart/2008/layout/RadialCluster"/>
    <dgm:cxn modelId="{D19B9001-F357-461E-A563-AD23FC98EB88}" type="presParOf" srcId="{036D5518-FFF9-43BB-9D7D-FE2F3961D4FF}" destId="{65FFF72A-CF4D-4469-8E04-36C922C31D65}" srcOrd="0" destOrd="0" presId="urn:microsoft.com/office/officeart/2008/layout/RadialCluster"/>
    <dgm:cxn modelId="{C62AE0F5-8CB5-4237-8465-5E1297D4646F}" type="presParOf" srcId="{65FFF72A-CF4D-4469-8E04-36C922C31D65}" destId="{64F106EE-1AD9-44F7-80F5-F2337598EAC1}" srcOrd="0" destOrd="0" presId="urn:microsoft.com/office/officeart/2008/layout/RadialCluster"/>
    <dgm:cxn modelId="{F44E99E7-8B29-4294-82B0-438050A49DA2}" type="presParOf" srcId="{65FFF72A-CF4D-4469-8E04-36C922C31D65}" destId="{BB58B366-9B91-4CC6-95ED-F9D235DABB43}" srcOrd="1" destOrd="0" presId="urn:microsoft.com/office/officeart/2008/layout/RadialCluster"/>
    <dgm:cxn modelId="{15ED4668-9ED3-4F6C-B281-1D519EA42CCA}" type="presParOf" srcId="{65FFF72A-CF4D-4469-8E04-36C922C31D65}" destId="{2886A256-1D95-451F-B577-808CF0A24CD7}" srcOrd="2" destOrd="0" presId="urn:microsoft.com/office/officeart/2008/layout/RadialCluster"/>
    <dgm:cxn modelId="{D5E8D97F-8EC5-40BD-B0E2-7A05181D8A49}" type="presParOf" srcId="{65FFF72A-CF4D-4469-8E04-36C922C31D65}" destId="{8C1A48EC-690A-456E-875E-A1C460FD0FE7}" srcOrd="3" destOrd="0" presId="urn:microsoft.com/office/officeart/2008/layout/RadialCluster"/>
    <dgm:cxn modelId="{676F40F9-4E26-4437-A612-39193C517883}" type="presParOf" srcId="{65FFF72A-CF4D-4469-8E04-36C922C31D65}" destId="{A295E2EA-DC30-41F0-B897-9DF30E75D12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5F2383-F600-4829-98AF-13AD0CC769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D5518-FFF9-43BB-9D7D-FE2F3961D4FF}" type="pres">
      <dgm:prSet presAssocID="{9C5F2383-F600-4829-98AF-13AD0CC769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9D0901F3-3EE0-4B1F-8E2C-2A2A9B227CD1}" type="presOf" srcId="{9C5F2383-F600-4829-98AF-13AD0CC7697A}" destId="{036D5518-FFF9-43BB-9D7D-FE2F3961D4FF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83203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162558"/>
        <a:ext cx="1466890" cy="1466890"/>
      </dsp:txXfrm>
    </dsp:sp>
    <dsp:sp modelId="{BB58B366-9B91-4CC6-95ED-F9D235DABB43}">
      <dsp:nvSpPr>
        <dsp:cNvPr id="0" name=""/>
        <dsp:cNvSpPr/>
      </dsp:nvSpPr>
      <dsp:spPr>
        <a:xfrm rot="2092240">
          <a:off x="4819040" y="1904051"/>
          <a:ext cx="154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225304" y="2180611"/>
          <a:ext cx="1089152" cy="1089152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Rockwell" panose="02060603020205020403" pitchFamily="18" charset="0"/>
            </a:rPr>
            <a:t>Interpretatif</a:t>
          </a:r>
          <a:r>
            <a:rPr lang="en-US" sz="13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278472" y="2233779"/>
        <a:ext cx="982816" cy="982816"/>
      </dsp:txXfrm>
    </dsp:sp>
    <dsp:sp modelId="{8C1A48EC-690A-456E-875E-A1C460FD0FE7}">
      <dsp:nvSpPr>
        <dsp:cNvPr id="0" name=""/>
        <dsp:cNvSpPr/>
      </dsp:nvSpPr>
      <dsp:spPr>
        <a:xfrm rot="8508837">
          <a:off x="2078510" y="1969232"/>
          <a:ext cx="140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3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139563" y="2286919"/>
          <a:ext cx="1089152" cy="108915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Course</a:t>
          </a:r>
        </a:p>
      </dsp:txBody>
      <dsp:txXfrm>
        <a:off x="1192731" y="2340087"/>
        <a:ext cx="982816" cy="982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83203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162558"/>
        <a:ext cx="1466890" cy="1466890"/>
      </dsp:txXfrm>
    </dsp:sp>
    <dsp:sp modelId="{BB58B366-9B91-4CC6-95ED-F9D235DABB43}">
      <dsp:nvSpPr>
        <dsp:cNvPr id="0" name=""/>
        <dsp:cNvSpPr/>
      </dsp:nvSpPr>
      <dsp:spPr>
        <a:xfrm rot="2092240">
          <a:off x="4819040" y="1904051"/>
          <a:ext cx="154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225304" y="2180611"/>
          <a:ext cx="1089152" cy="1089152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Rockwell" panose="02060603020205020403" pitchFamily="18" charset="0"/>
            </a:rPr>
            <a:t>Interpretatif</a:t>
          </a:r>
          <a:r>
            <a:rPr lang="en-US" sz="13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278472" y="2233779"/>
        <a:ext cx="982816" cy="982816"/>
      </dsp:txXfrm>
    </dsp:sp>
    <dsp:sp modelId="{8C1A48EC-690A-456E-875E-A1C460FD0FE7}">
      <dsp:nvSpPr>
        <dsp:cNvPr id="0" name=""/>
        <dsp:cNvSpPr/>
      </dsp:nvSpPr>
      <dsp:spPr>
        <a:xfrm rot="8508837">
          <a:off x="2078510" y="1969232"/>
          <a:ext cx="140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3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139563" y="2286919"/>
          <a:ext cx="1089152" cy="108915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Course</a:t>
          </a:r>
        </a:p>
      </dsp:txBody>
      <dsp:txXfrm>
        <a:off x="1192731" y="2340087"/>
        <a:ext cx="982816" cy="9828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83203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162558"/>
        <a:ext cx="1466890" cy="1466890"/>
      </dsp:txXfrm>
    </dsp:sp>
    <dsp:sp modelId="{BB58B366-9B91-4CC6-95ED-F9D235DABB43}">
      <dsp:nvSpPr>
        <dsp:cNvPr id="0" name=""/>
        <dsp:cNvSpPr/>
      </dsp:nvSpPr>
      <dsp:spPr>
        <a:xfrm rot="2092240">
          <a:off x="4819040" y="1904051"/>
          <a:ext cx="154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225304" y="2180611"/>
          <a:ext cx="1089152" cy="1089152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Rockwell" panose="02060603020205020403" pitchFamily="18" charset="0"/>
            </a:rPr>
            <a:t>Interpretatif</a:t>
          </a:r>
          <a:r>
            <a:rPr lang="en-US" sz="13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278472" y="2233779"/>
        <a:ext cx="982816" cy="982816"/>
      </dsp:txXfrm>
    </dsp:sp>
    <dsp:sp modelId="{8C1A48EC-690A-456E-875E-A1C460FD0FE7}">
      <dsp:nvSpPr>
        <dsp:cNvPr id="0" name=""/>
        <dsp:cNvSpPr/>
      </dsp:nvSpPr>
      <dsp:spPr>
        <a:xfrm rot="8508837">
          <a:off x="2078510" y="1969232"/>
          <a:ext cx="140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3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139563" y="2286919"/>
          <a:ext cx="1089152" cy="108915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Course</a:t>
          </a:r>
        </a:p>
      </dsp:txBody>
      <dsp:txXfrm>
        <a:off x="1192731" y="2340087"/>
        <a:ext cx="982816" cy="9828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83203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162558"/>
        <a:ext cx="1466890" cy="1466890"/>
      </dsp:txXfrm>
    </dsp:sp>
    <dsp:sp modelId="{BB58B366-9B91-4CC6-95ED-F9D235DABB43}">
      <dsp:nvSpPr>
        <dsp:cNvPr id="0" name=""/>
        <dsp:cNvSpPr/>
      </dsp:nvSpPr>
      <dsp:spPr>
        <a:xfrm rot="2092240">
          <a:off x="4819040" y="1904051"/>
          <a:ext cx="154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225304" y="2180611"/>
          <a:ext cx="1089152" cy="1089152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Rockwell" panose="02060603020205020403" pitchFamily="18" charset="0"/>
            </a:rPr>
            <a:t>Interpretatif</a:t>
          </a:r>
          <a:r>
            <a:rPr lang="en-US" sz="13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278472" y="2233779"/>
        <a:ext cx="982816" cy="982816"/>
      </dsp:txXfrm>
    </dsp:sp>
    <dsp:sp modelId="{8C1A48EC-690A-456E-875E-A1C460FD0FE7}">
      <dsp:nvSpPr>
        <dsp:cNvPr id="0" name=""/>
        <dsp:cNvSpPr/>
      </dsp:nvSpPr>
      <dsp:spPr>
        <a:xfrm rot="8508837">
          <a:off x="2078510" y="1969232"/>
          <a:ext cx="140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3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139563" y="2286919"/>
          <a:ext cx="1089152" cy="108915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Course</a:t>
          </a:r>
        </a:p>
      </dsp:txBody>
      <dsp:txXfrm>
        <a:off x="1192731" y="2340087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170664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250019"/>
        <a:ext cx="1466890" cy="1466890"/>
      </dsp:txXfrm>
    </dsp:sp>
    <dsp:sp modelId="{BB58B366-9B91-4CC6-95ED-F9D235DABB43}">
      <dsp:nvSpPr>
        <dsp:cNvPr id="0" name=""/>
        <dsp:cNvSpPr/>
      </dsp:nvSpPr>
      <dsp:spPr>
        <a:xfrm rot="1469009">
          <a:off x="4900381" y="1617978"/>
          <a:ext cx="1275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8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118898" y="1484008"/>
          <a:ext cx="1793049" cy="1613219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Rockwell" panose="02060603020205020403" pitchFamily="18" charset="0"/>
            </a:rPr>
            <a:t>Interpretatif</a:t>
          </a:r>
          <a:r>
            <a:rPr lang="en-US" sz="20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197649" y="1562759"/>
        <a:ext cx="1635547" cy="1455717"/>
      </dsp:txXfrm>
    </dsp:sp>
    <dsp:sp modelId="{8C1A48EC-690A-456E-875E-A1C460FD0FE7}">
      <dsp:nvSpPr>
        <dsp:cNvPr id="0" name=""/>
        <dsp:cNvSpPr/>
      </dsp:nvSpPr>
      <dsp:spPr>
        <a:xfrm rot="8843805">
          <a:off x="3116778" y="1566321"/>
          <a:ext cx="233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7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396889" y="1553535"/>
          <a:ext cx="1738308" cy="126337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ckwell" panose="02060603020205020403" pitchFamily="18" charset="0"/>
            </a:rPr>
            <a:t>Course</a:t>
          </a:r>
        </a:p>
      </dsp:txBody>
      <dsp:txXfrm>
        <a:off x="1458562" y="1615208"/>
        <a:ext cx="1614962" cy="1140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170664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250019"/>
        <a:ext cx="1466890" cy="1466890"/>
      </dsp:txXfrm>
    </dsp:sp>
    <dsp:sp modelId="{BB58B366-9B91-4CC6-95ED-F9D235DABB43}">
      <dsp:nvSpPr>
        <dsp:cNvPr id="0" name=""/>
        <dsp:cNvSpPr/>
      </dsp:nvSpPr>
      <dsp:spPr>
        <a:xfrm rot="1469009">
          <a:off x="4900381" y="1617978"/>
          <a:ext cx="1275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8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118898" y="1484008"/>
          <a:ext cx="1793049" cy="1613219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Rockwell" panose="02060603020205020403" pitchFamily="18" charset="0"/>
            </a:rPr>
            <a:t>Interpretatif</a:t>
          </a:r>
          <a:r>
            <a:rPr lang="en-US" sz="20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197649" y="1562759"/>
        <a:ext cx="1635547" cy="1455717"/>
      </dsp:txXfrm>
    </dsp:sp>
    <dsp:sp modelId="{8C1A48EC-690A-456E-875E-A1C460FD0FE7}">
      <dsp:nvSpPr>
        <dsp:cNvPr id="0" name=""/>
        <dsp:cNvSpPr/>
      </dsp:nvSpPr>
      <dsp:spPr>
        <a:xfrm rot="8843805">
          <a:off x="3116778" y="1566321"/>
          <a:ext cx="233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7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396889" y="1553535"/>
          <a:ext cx="1738308" cy="126337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ckwell" panose="02060603020205020403" pitchFamily="18" charset="0"/>
            </a:rPr>
            <a:t>Course</a:t>
          </a:r>
        </a:p>
      </dsp:txBody>
      <dsp:txXfrm>
        <a:off x="1458562" y="1615208"/>
        <a:ext cx="1614962" cy="1140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83203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162558"/>
        <a:ext cx="1466890" cy="1466890"/>
      </dsp:txXfrm>
    </dsp:sp>
    <dsp:sp modelId="{BB58B366-9B91-4CC6-95ED-F9D235DABB43}">
      <dsp:nvSpPr>
        <dsp:cNvPr id="0" name=""/>
        <dsp:cNvSpPr/>
      </dsp:nvSpPr>
      <dsp:spPr>
        <a:xfrm rot="2092240">
          <a:off x="4819040" y="1904051"/>
          <a:ext cx="154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225304" y="2180611"/>
          <a:ext cx="1089152" cy="1089152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Rockwell" panose="02060603020205020403" pitchFamily="18" charset="0"/>
            </a:rPr>
            <a:t>Interpretatif</a:t>
          </a:r>
          <a:r>
            <a:rPr lang="en-US" sz="13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278472" y="2233779"/>
        <a:ext cx="982816" cy="982816"/>
      </dsp:txXfrm>
    </dsp:sp>
    <dsp:sp modelId="{8C1A48EC-690A-456E-875E-A1C460FD0FE7}">
      <dsp:nvSpPr>
        <dsp:cNvPr id="0" name=""/>
        <dsp:cNvSpPr/>
      </dsp:nvSpPr>
      <dsp:spPr>
        <a:xfrm rot="8508837">
          <a:off x="2078510" y="1969232"/>
          <a:ext cx="140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3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139563" y="2286919"/>
          <a:ext cx="1089152" cy="108915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ockwell" panose="02060603020205020403" pitchFamily="18" charset="0"/>
            </a:rPr>
            <a:t>Course</a:t>
          </a:r>
        </a:p>
      </dsp:txBody>
      <dsp:txXfrm>
        <a:off x="1192731" y="2340087"/>
        <a:ext cx="982816" cy="982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06EE-1AD9-44F7-80F5-F2337598EAC1}">
      <dsp:nvSpPr>
        <dsp:cNvPr id="0" name=""/>
        <dsp:cNvSpPr/>
      </dsp:nvSpPr>
      <dsp:spPr>
        <a:xfrm>
          <a:off x="3332144" y="170664"/>
          <a:ext cx="1625600" cy="1625600"/>
        </a:xfrm>
        <a:prstGeom prst="roundRect">
          <a:avLst/>
        </a:prstGeom>
        <a:solidFill>
          <a:srgbClr val="7CB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Rockwell" panose="02060603020205020403" pitchFamily="18" charset="0"/>
            </a:rPr>
            <a:t>Subject Matter</a:t>
          </a:r>
        </a:p>
      </dsp:txBody>
      <dsp:txXfrm>
        <a:off x="3411499" y="250019"/>
        <a:ext cx="1466890" cy="1466890"/>
      </dsp:txXfrm>
    </dsp:sp>
    <dsp:sp modelId="{BB58B366-9B91-4CC6-95ED-F9D235DABB43}">
      <dsp:nvSpPr>
        <dsp:cNvPr id="0" name=""/>
        <dsp:cNvSpPr/>
      </dsp:nvSpPr>
      <dsp:spPr>
        <a:xfrm rot="1469009">
          <a:off x="4900381" y="1617978"/>
          <a:ext cx="1275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8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A256-1D95-451F-B577-808CF0A24CD7}">
      <dsp:nvSpPr>
        <dsp:cNvPr id="0" name=""/>
        <dsp:cNvSpPr/>
      </dsp:nvSpPr>
      <dsp:spPr>
        <a:xfrm>
          <a:off x="6118898" y="1484008"/>
          <a:ext cx="1793049" cy="1613219"/>
        </a:xfrm>
        <a:prstGeom prst="roundRect">
          <a:avLst/>
        </a:prstGeom>
        <a:solidFill>
          <a:srgbClr val="9B8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Rockwell" panose="02060603020205020403" pitchFamily="18" charset="0"/>
            </a:rPr>
            <a:t>Interpretatif</a:t>
          </a:r>
          <a:r>
            <a:rPr lang="en-US" sz="2000" kern="1200" dirty="0">
              <a:latin typeface="Rockwell" panose="02060603020205020403" pitchFamily="18" charset="0"/>
            </a:rPr>
            <a:t> Structural Modeling</a:t>
          </a:r>
        </a:p>
      </dsp:txBody>
      <dsp:txXfrm>
        <a:off x="6197649" y="1562759"/>
        <a:ext cx="1635547" cy="1455717"/>
      </dsp:txXfrm>
    </dsp:sp>
    <dsp:sp modelId="{8C1A48EC-690A-456E-875E-A1C460FD0FE7}">
      <dsp:nvSpPr>
        <dsp:cNvPr id="0" name=""/>
        <dsp:cNvSpPr/>
      </dsp:nvSpPr>
      <dsp:spPr>
        <a:xfrm rot="8843805">
          <a:off x="3116778" y="1566321"/>
          <a:ext cx="233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7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E2EA-DC30-41F0-B897-9DF30E75D122}">
      <dsp:nvSpPr>
        <dsp:cNvPr id="0" name=""/>
        <dsp:cNvSpPr/>
      </dsp:nvSpPr>
      <dsp:spPr>
        <a:xfrm>
          <a:off x="1396889" y="1553535"/>
          <a:ext cx="1738308" cy="1263372"/>
        </a:xfrm>
        <a:prstGeom prst="roundRect">
          <a:avLst/>
        </a:prstGeom>
        <a:solidFill>
          <a:srgbClr val="A9A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88900" algn="l" rotWithShape="0">
            <a:prstClr val="black">
              <a:alpha val="51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ckwell" panose="02060603020205020403" pitchFamily="18" charset="0"/>
            </a:rPr>
            <a:t>Self-Practicum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ckwell" panose="02060603020205020403" pitchFamily="18" charset="0"/>
            </a:rPr>
            <a:t>Course</a:t>
          </a:r>
        </a:p>
      </dsp:txBody>
      <dsp:txXfrm>
        <a:off x="1458562" y="1615208"/>
        <a:ext cx="1614962" cy="1140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1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3A88-39C5-462E-AE11-AB776C2284A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6072-34A2-4E61-979C-C641DED7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3.xml"/><Relationship Id="rId5" Type="http://schemas.openxmlformats.org/officeDocument/2006/relationships/hyperlink" Target="mailto:maya@usahid.ac.id" TargetMode="Externa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hyperlink" Target="mailto:demvisara@ecampus.ut.ac.id" TargetMode="Externa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6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5.xml"/><Relationship Id="rId5" Type="http://schemas.openxmlformats.org/officeDocument/2006/relationships/hyperlink" Target="mailto:maya@usahid.ac.id" TargetMode="External"/><Relationship Id="rId15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hyperlink" Target="mailto:demvisara@ecampus.ut.ac.id" TargetMode="External"/><Relationship Id="rId9" Type="http://schemas.openxmlformats.org/officeDocument/2006/relationships/image" Target="../media/image9.jpg"/><Relationship Id="rId14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7.xml"/><Relationship Id="rId18" Type="http://schemas.openxmlformats.org/officeDocument/2006/relationships/diagramColors" Target="../diagrams/colors8.xml"/><Relationship Id="rId26" Type="http://schemas.openxmlformats.org/officeDocument/2006/relationships/image" Target="../media/image7.jpeg"/><Relationship Id="rId3" Type="http://schemas.openxmlformats.org/officeDocument/2006/relationships/image" Target="../media/image2.png"/><Relationship Id="rId21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12" Type="http://schemas.openxmlformats.org/officeDocument/2006/relationships/diagramColors" Target="../diagrams/colors7.xml"/><Relationship Id="rId17" Type="http://schemas.openxmlformats.org/officeDocument/2006/relationships/diagramQuickStyle" Target="../diagrams/quickStyle8.xml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7.xml"/><Relationship Id="rId24" Type="http://schemas.microsoft.com/office/2007/relationships/diagramDrawing" Target="../diagrams/drawing9.xml"/><Relationship Id="rId5" Type="http://schemas.openxmlformats.org/officeDocument/2006/relationships/hyperlink" Target="mailto:maya@usahid.ac.id" TargetMode="External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10" Type="http://schemas.openxmlformats.org/officeDocument/2006/relationships/diagramLayout" Target="../diagrams/layout7.xml"/><Relationship Id="rId19" Type="http://schemas.microsoft.com/office/2007/relationships/diagramDrawing" Target="../diagrams/drawing8.xml"/><Relationship Id="rId4" Type="http://schemas.openxmlformats.org/officeDocument/2006/relationships/hyperlink" Target="mailto:demvisara@ecampus.ut.ac.id" TargetMode="External"/><Relationship Id="rId9" Type="http://schemas.openxmlformats.org/officeDocument/2006/relationships/diagramData" Target="../diagrams/data7.xml"/><Relationship Id="rId14" Type="http://schemas.openxmlformats.org/officeDocument/2006/relationships/image" Target="../media/image9.jpg"/><Relationship Id="rId22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10.xml"/><Relationship Id="rId5" Type="http://schemas.openxmlformats.org/officeDocument/2006/relationships/hyperlink" Target="mailto:maya@usahid.ac.id" TargetMode="External"/><Relationship Id="rId15" Type="http://schemas.openxmlformats.org/officeDocument/2006/relationships/image" Target="../media/image11.jpeg"/><Relationship Id="rId10" Type="http://schemas.openxmlformats.org/officeDocument/2006/relationships/diagramData" Target="../diagrams/data10.xml"/><Relationship Id="rId4" Type="http://schemas.openxmlformats.org/officeDocument/2006/relationships/hyperlink" Target="mailto:demvisara@ecampus.ut.ac.id" TargetMode="External"/><Relationship Id="rId9" Type="http://schemas.openxmlformats.org/officeDocument/2006/relationships/image" Target="../media/image8.png"/><Relationship Id="rId14" Type="http://schemas.microsoft.com/office/2007/relationships/diagramDrawing" Target="../diagrams/drawin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1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11.xml"/><Relationship Id="rId5" Type="http://schemas.openxmlformats.org/officeDocument/2006/relationships/hyperlink" Target="mailto:maya@usahid.ac.id" TargetMode="External"/><Relationship Id="rId15" Type="http://schemas.openxmlformats.org/officeDocument/2006/relationships/image" Target="../media/image12.jpeg"/><Relationship Id="rId10" Type="http://schemas.openxmlformats.org/officeDocument/2006/relationships/diagramData" Target="../diagrams/data11.xml"/><Relationship Id="rId4" Type="http://schemas.openxmlformats.org/officeDocument/2006/relationships/hyperlink" Target="mailto:demvisara@ecampus.ut.ac.id" TargetMode="External"/><Relationship Id="rId9" Type="http://schemas.openxmlformats.org/officeDocument/2006/relationships/image" Target="../media/image8.png"/><Relationship Id="rId14" Type="http://schemas.microsoft.com/office/2007/relationships/diagramDrawing" Target="../diagrams/drawin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12.xml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12.xml"/><Relationship Id="rId5" Type="http://schemas.openxmlformats.org/officeDocument/2006/relationships/hyperlink" Target="mailto:maya@usahid.ac.id" TargetMode="External"/><Relationship Id="rId15" Type="http://schemas.openxmlformats.org/officeDocument/2006/relationships/image" Target="../media/image13.jpeg"/><Relationship Id="rId10" Type="http://schemas.openxmlformats.org/officeDocument/2006/relationships/diagramData" Target="../diagrams/data12.xml"/><Relationship Id="rId4" Type="http://schemas.openxmlformats.org/officeDocument/2006/relationships/hyperlink" Target="mailto:demvisara@ecampus.ut.ac.id" TargetMode="External"/><Relationship Id="rId9" Type="http://schemas.openxmlformats.org/officeDocument/2006/relationships/image" Target="../media/image8.png"/><Relationship Id="rId14" Type="http://schemas.microsoft.com/office/2007/relationships/diagramDrawing" Target="../diagrams/drawin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5744" y="215664"/>
            <a:ext cx="8281433" cy="6618249"/>
            <a:chOff x="3915744" y="215664"/>
            <a:chExt cx="8281433" cy="6618249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1517" y="3160038"/>
              <a:ext cx="176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29503" y="3167486"/>
              <a:ext cx="2907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Rockwell" panose="02060603020205020403" pitchFamily="18" charset="0"/>
                </a:rPr>
                <a:t>Maya </a:t>
              </a:r>
              <a:r>
                <a:rPr lang="en-US" sz="2000" b="1" dirty="0" err="1">
                  <a:solidFill>
                    <a:schemeClr val="bg1"/>
                  </a:solidFill>
                  <a:latin typeface="Rockwell" panose="02060603020205020403" pitchFamily="18" charset="0"/>
                </a:rPr>
                <a:t>Dewi</a:t>
              </a:r>
              <a:r>
                <a:rPr lang="en-US" sz="2000" b="1" dirty="0">
                  <a:solidFill>
                    <a:schemeClr val="bg1"/>
                  </a:solidFill>
                  <a:latin typeface="Rockwell" panose="02060603020205020403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Rockwell" panose="02060603020205020403" pitchFamily="18" charset="0"/>
                </a:rPr>
                <a:t>Dyah</a:t>
              </a:r>
              <a:r>
                <a:rPr lang="en-US" sz="2000" b="1" dirty="0">
                  <a:solidFill>
                    <a:schemeClr val="bg1"/>
                  </a:solidFill>
                  <a:latin typeface="Rockwell" panose="02060603020205020403" pitchFamily="18" charset="0"/>
                </a:rPr>
                <a:t> M.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1300" y="3562183"/>
              <a:ext cx="296101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Faculty of Science and Technology, </a:t>
              </a:r>
            </a:p>
            <a:p>
              <a:pPr algn="ctr"/>
              <a:r>
                <a:rPr lang="en-US" sz="1600" i="1" dirty="0" err="1"/>
                <a:t>Universitas</a:t>
              </a:r>
              <a:r>
                <a:rPr lang="en-US" sz="1600" i="1" dirty="0"/>
                <a:t> Terbuka, Jakarta, Indonesia</a:t>
              </a:r>
              <a:r>
                <a:rPr kumimoji="1" lang="en-US" altLang="ja-JP" sz="1600" i="1" dirty="0"/>
                <a:t>.</a:t>
              </a:r>
            </a:p>
            <a:p>
              <a:pPr algn="ctr"/>
              <a:r>
                <a:rPr lang="en-GB" sz="1600" dirty="0"/>
                <a:t>Jl. </a:t>
              </a:r>
              <a:r>
                <a:rPr lang="en-GB" sz="1600" dirty="0" err="1"/>
                <a:t>Cabe</a:t>
              </a:r>
              <a:r>
                <a:rPr lang="en-GB" sz="1600" dirty="0"/>
                <a:t> Raya, </a:t>
              </a:r>
              <a:r>
                <a:rPr lang="en-GB" sz="1600" dirty="0" err="1"/>
                <a:t>Pondok</a:t>
              </a:r>
              <a:r>
                <a:rPr lang="en-GB" sz="1600" dirty="0"/>
                <a:t> </a:t>
              </a:r>
              <a:r>
                <a:rPr lang="en-GB" sz="1600" dirty="0" err="1"/>
                <a:t>Cabe</a:t>
              </a:r>
              <a:r>
                <a:rPr lang="en-GB" sz="1600" dirty="0"/>
                <a:t>, </a:t>
              </a:r>
              <a:r>
                <a:rPr lang="en-GB" sz="1600" dirty="0" err="1"/>
                <a:t>Pamulang</a:t>
              </a:r>
              <a:r>
                <a:rPr lang="en-GB" sz="1600" dirty="0"/>
                <a:t>, </a:t>
              </a:r>
              <a:r>
                <a:rPr lang="en-GB" sz="1600" dirty="0" err="1"/>
                <a:t>Tangerang</a:t>
              </a:r>
              <a:r>
                <a:rPr lang="en-GB" sz="1600" dirty="0"/>
                <a:t> Selatan, 15418, Indonesia</a:t>
              </a:r>
            </a:p>
            <a:p>
              <a:pPr algn="ctr"/>
              <a:r>
                <a:rPr lang="en-GB" sz="1600" dirty="0"/>
                <a:t> </a:t>
              </a:r>
              <a:endParaRPr lang="en-US" sz="1600" i="1" dirty="0"/>
            </a:p>
            <a:p>
              <a:endParaRPr lang="en-US" sz="1600" i="1" dirty="0"/>
            </a:p>
            <a:p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16086" y="3559038"/>
              <a:ext cx="296101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Department of Environmental Engineering, </a:t>
              </a:r>
            </a:p>
            <a:p>
              <a:pPr algn="ctr"/>
              <a:r>
                <a:rPr lang="en-GB" sz="1600" i="1" dirty="0" err="1"/>
                <a:t>Universitas</a:t>
              </a:r>
              <a:r>
                <a:rPr lang="en-GB" sz="1600" i="1" dirty="0"/>
                <a:t> </a:t>
              </a:r>
              <a:r>
                <a:rPr lang="en-GB" sz="1600" i="1" dirty="0" err="1"/>
                <a:t>Sahid</a:t>
              </a:r>
              <a:r>
                <a:rPr lang="en-GB" sz="1600" i="1" dirty="0"/>
                <a:t>, Jakarta, Indonesia</a:t>
              </a:r>
              <a:endParaRPr lang="en-US" sz="1600" i="1" dirty="0"/>
            </a:p>
            <a:p>
              <a:pPr algn="ctr"/>
              <a:r>
                <a:rPr lang="en-GB" sz="1600" dirty="0"/>
                <a:t>Jl. </a:t>
              </a:r>
              <a:r>
                <a:rPr lang="en-GB" sz="1600" dirty="0" err="1"/>
                <a:t>Prof.</a:t>
              </a:r>
              <a:r>
                <a:rPr lang="en-GB" sz="1600" dirty="0"/>
                <a:t> </a:t>
              </a:r>
              <a:r>
                <a:rPr lang="en-GB" sz="1600" dirty="0" err="1"/>
                <a:t>Dr.</a:t>
              </a:r>
              <a:r>
                <a:rPr lang="en-GB" sz="1600" dirty="0"/>
                <a:t> </a:t>
              </a:r>
              <a:r>
                <a:rPr lang="en-GB" sz="1600" dirty="0" err="1"/>
                <a:t>Supomo</a:t>
              </a:r>
              <a:r>
                <a:rPr lang="en-GB" sz="1600" dirty="0"/>
                <a:t>, SH, No. 84 </a:t>
              </a:r>
              <a:r>
                <a:rPr lang="en-GB" sz="1600" dirty="0" err="1"/>
                <a:t>Tebet</a:t>
              </a:r>
              <a:r>
                <a:rPr lang="en-GB" sz="1600" dirty="0"/>
                <a:t>, Jakarta Selatan, 12870, Indonesia</a:t>
              </a:r>
            </a:p>
            <a:p>
              <a:pPr algn="ctr"/>
              <a:endParaRPr lang="en-US" sz="1600" i="1" dirty="0"/>
            </a:p>
            <a:p>
              <a:pPr algn="ctr"/>
              <a:endParaRPr lang="en-US" sz="1600" i="1" dirty="0"/>
            </a:p>
            <a:p>
              <a:endParaRPr lang="en-US" sz="1600" i="1" dirty="0"/>
            </a:p>
            <a:p>
              <a:endParaRPr lang="en-US" sz="16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654" y="215664"/>
              <a:ext cx="1342571" cy="10110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2678" y="272029"/>
              <a:ext cx="5880528" cy="72134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501273" y="14571"/>
            <a:ext cx="12219709" cy="6858000"/>
            <a:chOff x="-7659300" y="25451"/>
            <a:chExt cx="12219709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Snip Same Side Corner Rectangle 8"/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bg1"/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bg1"/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bg1"/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bg1"/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bg1"/>
                    </a:solidFill>
                    <a:latin typeface="Rockwell" panose="02060603020205020403" pitchFamily="18" charset="0"/>
                  </a:rPr>
                  <a:t>odel of </a:t>
                </a:r>
                <a:r>
                  <a:rPr lang="en-SG" sz="3600" b="1" dirty="0">
                    <a:solidFill>
                      <a:schemeClr val="bg1"/>
                    </a:solidFill>
                    <a:latin typeface="Rockwell" panose="02060603020205020403" pitchFamily="18" charset="0"/>
                  </a:rPr>
                  <a:t>Self –Practicum  Course M</a:t>
                </a:r>
                <a:r>
                  <a:rPr lang="en-GB" sz="3600" b="1" dirty="0" err="1">
                    <a:solidFill>
                      <a:schemeClr val="bg1"/>
                    </a:solidFill>
                    <a:latin typeface="Rockwell" panose="02060603020205020403" pitchFamily="18" charset="0"/>
                  </a:rPr>
                  <a:t>anagement</a:t>
                </a:r>
                <a:endParaRPr lang="en-GB" sz="3600" b="1" dirty="0">
                  <a:solidFill>
                    <a:schemeClr val="bg1"/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38763" y="236805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338454" y="277737"/>
              <a:ext cx="5880528" cy="72134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-7978055" y="-32957"/>
            <a:ext cx="12219709" cy="6900626"/>
            <a:chOff x="-8018762" y="39865"/>
            <a:chExt cx="12219709" cy="6900626"/>
          </a:xfrm>
        </p:grpSpPr>
        <p:grpSp>
          <p:nvGrpSpPr>
            <p:cNvPr id="139" name="Group 138"/>
            <p:cNvGrpSpPr/>
            <p:nvPr/>
          </p:nvGrpSpPr>
          <p:grpSpPr>
            <a:xfrm>
              <a:off x="-8018762" y="39865"/>
              <a:ext cx="12219709" cy="6900626"/>
              <a:chOff x="-8018762" y="39865"/>
              <a:chExt cx="12219709" cy="690062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8018762" y="39865"/>
                <a:ext cx="12219709" cy="6876462"/>
                <a:chOff x="-740429" y="-2411"/>
                <a:chExt cx="12219709" cy="6876462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-740429" y="-2411"/>
                  <a:ext cx="11563927" cy="6858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Snip Same Side Corner Rectangle 10"/>
                <p:cNvSpPr/>
                <p:nvPr/>
              </p:nvSpPr>
              <p:spPr>
                <a:xfrm rot="5400000">
                  <a:off x="10354416" y="4397226"/>
                  <a:ext cx="1593945" cy="655782"/>
                </a:xfrm>
                <a:prstGeom prst="snip2Same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Introduction</a:t>
                  </a:r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6275" y="1019553"/>
                  <a:ext cx="3942327" cy="2069722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4231531" y="3180732"/>
                  <a:ext cx="5315241" cy="3693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Distance education is characterized by the learner’s learning autonomy and active involvement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 err="1"/>
                    <a:t>Universitas</a:t>
                  </a:r>
                  <a:r>
                    <a:rPr lang="en-US" dirty="0"/>
                    <a:t> Terbuka (UT) Indonesia is an institution of higher education that implements a distance learning system, UT requires its students to be able to study independently both on their own initiative and in groups.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But, they are not enough to only be learned through modules, but facilitated with a program of activities designed to be able to be implemented both in real and artificial situations</a:t>
                  </a:r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p:grpSp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18761" y="5690808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764488" y="233010"/>
                <a:ext cx="1305176" cy="982910"/>
              </a:xfrm>
              <a:prstGeom prst="rect">
                <a:avLst/>
              </a:prstGeom>
            </p:spPr>
          </p:pic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650047" y="233762"/>
              <a:ext cx="5880528" cy="72134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-8541389" y="-34604"/>
            <a:ext cx="12219709" cy="6891942"/>
            <a:chOff x="-8678716" y="2411"/>
            <a:chExt cx="12219709" cy="6891942"/>
          </a:xfrm>
        </p:grpSpPr>
        <p:grpSp>
          <p:nvGrpSpPr>
            <p:cNvPr id="136" name="Group 135"/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Snip Same Side Corner Rectangle 12"/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49" name="Diagram 48"/>
                <p:cNvGraphicFramePr/>
                <p:nvPr>
                  <p:extLst>
                    <p:ext uri="{D42A27DB-BD31-4B8C-83A1-F6EECF244321}">
                      <p14:modId xmlns:p14="http://schemas.microsoft.com/office/powerpoint/2010/main" val="792731211"/>
                    </p:ext>
                  </p:extLst>
                </p:nvPr>
              </p:nvGraphicFramePr>
              <p:xfrm>
                <a:off x="2041344" y="737942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sp>
              <p:nvSpPr>
                <p:cNvPr id="50" name="TextBox 49"/>
                <p:cNvSpPr txBox="1"/>
                <p:nvPr/>
              </p:nvSpPr>
              <p:spPr>
                <a:xfrm>
                  <a:off x="4258996" y="2964021"/>
                  <a:ext cx="164622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Rockwell" panose="02060603020205020403" pitchFamily="18" charset="0"/>
                    </a:rPr>
                    <a:t>Self-practicum is practicum which is carried out independently by students in their respective domicile</a:t>
                  </a:r>
                </a:p>
              </p:txBody>
            </p:sp>
            <p:cxnSp>
              <p:nvCxnSpPr>
                <p:cNvPr id="56" name="Elbow Connector 55"/>
                <p:cNvCxnSpPr/>
                <p:nvPr/>
              </p:nvCxnSpPr>
              <p:spPr>
                <a:xfrm>
                  <a:off x="3522810" y="4095194"/>
                  <a:ext cx="551666" cy="52251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ounded Rectangle 56"/>
                <p:cNvSpPr/>
                <p:nvPr/>
              </p:nvSpPr>
              <p:spPr>
                <a:xfrm>
                  <a:off x="4084169" y="4276123"/>
                  <a:ext cx="1118168" cy="656951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Berpraktikum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cxnSp>
              <p:nvCxnSpPr>
                <p:cNvPr id="59" name="Elbow Connector 58"/>
                <p:cNvCxnSpPr/>
                <p:nvPr/>
              </p:nvCxnSpPr>
              <p:spPr>
                <a:xfrm rot="5400000">
                  <a:off x="3104000" y="4180752"/>
                  <a:ext cx="648899" cy="510624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ounded Rectangle 59"/>
                <p:cNvSpPr/>
                <p:nvPr/>
              </p:nvSpPr>
              <p:spPr>
                <a:xfrm>
                  <a:off x="2565592" y="4810944"/>
                  <a:ext cx="1118168" cy="656951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2517355" y="5480582"/>
                  <a:ext cx="19441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84169" y="4903410"/>
                  <a:ext cx="197172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414572" y="3130543"/>
                  <a:ext cx="18499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Rockwell" panose="02060603020205020403" pitchFamily="18" charset="0"/>
                    </a:rPr>
                    <a:t>is a modeling technique developed for strategy policy planning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94083" y="4095194"/>
                  <a:ext cx="1712157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Rockwell" panose="02060603020205020403" pitchFamily="18" charset="0"/>
                    </a:rPr>
                    <a:t>The ISM is a sophisticated planning methodology used to identify and conclude a wide variety of relationships between factors in a particular problem or issue</a:t>
                  </a:r>
                </a:p>
              </p:txBody>
            </p:sp>
          </p:grp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069" y="159818"/>
            <a:ext cx="1212212" cy="912900"/>
          </a:xfrm>
          <a:prstGeom prst="rect">
            <a:avLst/>
          </a:prstGeom>
        </p:spPr>
      </p:pic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16244"/>
              </p:ext>
            </p:extLst>
          </p:nvPr>
        </p:nvGraphicFramePr>
        <p:xfrm>
          <a:off x="-5289062" y="2382494"/>
          <a:ext cx="6196997" cy="1677085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88900" dir="18900000" algn="bl" rotWithShape="0">
                    <a:prstClr val="black">
                      <a:alpha val="51000"/>
                    </a:prstClr>
                  </a:outerShdw>
                </a:effectLst>
                <a:tableStyleId>{5C22544A-7EE6-4342-B048-85BDC9FD1C3A}</a:tableStyleId>
              </a:tblPr>
              <a:tblGrid>
                <a:gridCol w="62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94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Nu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Elemen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Contextual Relationship</a:t>
                      </a: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1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Purposes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the corporation support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2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Constraints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cause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3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Institutional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the corporation support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6" name="Pictur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59017" y="202132"/>
            <a:ext cx="5880528" cy="721345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B1BF44-E3C5-4C18-A6D8-A74C328C3A41}"/>
              </a:ext>
            </a:extLst>
          </p:cNvPr>
          <p:cNvGrpSpPr/>
          <p:nvPr/>
        </p:nvGrpSpPr>
        <p:grpSpPr>
          <a:xfrm>
            <a:off x="-8843777" y="-87373"/>
            <a:ext cx="12206355" cy="6858000"/>
            <a:chOff x="-2059304" y="88355"/>
            <a:chExt cx="12206355" cy="68580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C554C5C-BE4B-41B3-A85D-4D727DCE1E45}"/>
                </a:ext>
              </a:extLst>
            </p:cNvPr>
            <p:cNvGrpSpPr/>
            <p:nvPr/>
          </p:nvGrpSpPr>
          <p:grpSpPr>
            <a:xfrm>
              <a:off x="-2059304" y="88355"/>
              <a:ext cx="12206355" cy="6858000"/>
              <a:chOff x="-941704" y="88355"/>
              <a:chExt cx="12206355" cy="68580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F98FDD3-5A76-4B3E-A7E3-D12116554A68}"/>
                  </a:ext>
                </a:extLst>
              </p:cNvPr>
              <p:cNvGrpSpPr/>
              <p:nvPr/>
            </p:nvGrpSpPr>
            <p:grpSpPr>
              <a:xfrm>
                <a:off x="-941704" y="88355"/>
                <a:ext cx="12206355" cy="6858000"/>
                <a:chOff x="-8678890" y="41304"/>
                <a:chExt cx="12206355" cy="6858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CC350690-7685-4BDE-A7D3-924537E6FC43}"/>
                    </a:ext>
                  </a:extLst>
                </p:cNvPr>
                <p:cNvGrpSpPr/>
                <p:nvPr/>
              </p:nvGrpSpPr>
              <p:grpSpPr>
                <a:xfrm>
                  <a:off x="-8678890" y="41304"/>
                  <a:ext cx="12206355" cy="6858000"/>
                  <a:chOff x="-8678890" y="41304"/>
                  <a:chExt cx="12206355" cy="6858000"/>
                </a:xfrm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912D1378-89CB-4B5A-9C17-792BEB0AC273}"/>
                      </a:ext>
                    </a:extLst>
                  </p:cNvPr>
                  <p:cNvGrpSpPr/>
                  <p:nvPr/>
                </p:nvGrpSpPr>
                <p:grpSpPr>
                  <a:xfrm>
                    <a:off x="-8678890" y="41304"/>
                    <a:ext cx="12206355" cy="6858000"/>
                    <a:chOff x="-1324959" y="57169"/>
                    <a:chExt cx="12206355" cy="6858000"/>
                  </a:xfrm>
                </p:grpSpPr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1B8D67B3-4612-40E2-955C-4F79C1177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24959" y="57169"/>
                      <a:ext cx="11563927" cy="6858000"/>
                    </a:xfrm>
                    <a:prstGeom prst="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Snip Same Side Corner Rectangle 41">
                      <a:extLst>
                        <a:ext uri="{FF2B5EF4-FFF2-40B4-BE49-F238E27FC236}">
                          <a16:creationId xmlns:a16="http://schemas.microsoft.com/office/drawing/2014/main" id="{36B9C8B9-005C-47B6-973B-0D116012717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791505" y="2810031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Problems</a:t>
                      </a:r>
                    </a:p>
                  </p:txBody>
                </p:sp>
                <p:graphicFrame>
                  <p:nvGraphicFramePr>
                    <p:cNvPr id="158" name="Diagram 157">
                      <a:extLst>
                        <a:ext uri="{FF2B5EF4-FFF2-40B4-BE49-F238E27FC236}">
                          <a16:creationId xmlns:a16="http://schemas.microsoft.com/office/drawing/2014/main" id="{2A789615-0877-4885-BC2E-F3996C662AA0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900999477"/>
                        </p:ext>
                      </p:extLst>
                    </p:nvPr>
                  </p:nvGraphicFramePr>
                  <p:xfrm>
                    <a:off x="1887245" y="850284"/>
                    <a:ext cx="8128000" cy="5418667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13" r:lo="rId14" r:qs="rId15" r:cs="rId16"/>
                    </a:graphicData>
                  </a:graphic>
                </p:graphicFrame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D649BBCA-5536-44B2-9C47-C65E9A5520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8996" y="2964021"/>
                      <a:ext cx="16462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1200" dirty="0">
                        <a:latin typeface="Rockwell" panose="02060603020205020403" pitchFamily="18" charset="0"/>
                      </a:endParaRPr>
                    </a:p>
                  </p:txBody>
                </p:sp>
              </p:grpSp>
              <p:pic>
                <p:nvPicPr>
                  <p:cNvPr id="154" name="Picture 153">
                    <a:extLst>
                      <a:ext uri="{FF2B5EF4-FFF2-40B4-BE49-F238E27FC236}">
                        <a16:creationId xmlns:a16="http://schemas.microsoft.com/office/drawing/2014/main" id="{C933748D-DCA1-455F-99A1-7E007B9200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678715" y="5644670"/>
                    <a:ext cx="11549756" cy="1249683"/>
                  </a:xfrm>
                  <a:prstGeom prst="rect">
                    <a:avLst/>
                  </a:prstGeom>
                </p:spPr>
              </p:pic>
              <p:pic>
                <p:nvPicPr>
                  <p:cNvPr id="155" name="Picture 154">
                    <a:extLst>
                      <a:ext uri="{FF2B5EF4-FFF2-40B4-BE49-F238E27FC236}">
                        <a16:creationId xmlns:a16="http://schemas.microsoft.com/office/drawing/2014/main" id="{14890333-5AEE-4CA0-AE9A-A52E17C4A1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837604" y="123327"/>
                    <a:ext cx="1187138" cy="8940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2" name="Picture 151">
                  <a:extLst>
                    <a:ext uri="{FF2B5EF4-FFF2-40B4-BE49-F238E27FC236}">
                      <a16:creationId xmlns:a16="http://schemas.microsoft.com/office/drawing/2014/main" id="{EF057BE6-69FF-47C7-B56E-08F977003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548714" y="101777"/>
                  <a:ext cx="5301169" cy="650277"/>
                </a:xfrm>
                <a:prstGeom prst="rect">
                  <a:avLst/>
                </a:prstGeom>
              </p:spPr>
            </p:pic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AE2776B-E4E9-4C7A-A492-76CB7583BFDB}"/>
                  </a:ext>
                </a:extLst>
              </p:cNvPr>
              <p:cNvSpPr/>
              <p:nvPr/>
            </p:nvSpPr>
            <p:spPr>
              <a:xfrm>
                <a:off x="2298406" y="2793399"/>
                <a:ext cx="2133361" cy="914400"/>
              </a:xfrm>
              <a:prstGeom prst="rect">
                <a:avLst/>
              </a:prstGeom>
              <a:solidFill>
                <a:srgbClr val="8597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 dirty="0"/>
                  <a:t>Problems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CD1E542-0989-4E96-9851-200D735E7B9A}"/>
                  </a:ext>
                </a:extLst>
              </p:cNvPr>
              <p:cNvSpPr/>
              <p:nvPr/>
            </p:nvSpPr>
            <p:spPr>
              <a:xfrm>
                <a:off x="5156131" y="1221095"/>
                <a:ext cx="5181110" cy="1163983"/>
              </a:xfrm>
              <a:prstGeom prst="rect">
                <a:avLst/>
              </a:prstGeom>
              <a:solidFill>
                <a:srgbClr val="8DA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it is not easy to conduct self-practicum activities. </a:t>
                </a:r>
                <a:r>
                  <a:rPr lang="en-SG" sz="2400" dirty="0"/>
                  <a:t>Geographical conditions and the spread of students in various places 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9B15119-F1E9-48C9-BECC-0D720712AE10}"/>
                  </a:ext>
                </a:extLst>
              </p:cNvPr>
              <p:cNvSpPr/>
              <p:nvPr/>
            </p:nvSpPr>
            <p:spPr>
              <a:xfrm>
                <a:off x="5141190" y="2506761"/>
                <a:ext cx="5181110" cy="754716"/>
              </a:xfrm>
              <a:prstGeom prst="rect">
                <a:avLst/>
              </a:prstGeom>
              <a:solidFill>
                <a:srgbClr val="9A8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students are often not ready to carry out practicum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738F93D-6277-4E87-A1F0-33FA21931A78}"/>
                  </a:ext>
                </a:extLst>
              </p:cNvPr>
              <p:cNvSpPr/>
              <p:nvPr/>
            </p:nvSpPr>
            <p:spPr>
              <a:xfrm>
                <a:off x="5141190" y="3326691"/>
                <a:ext cx="5181110" cy="1520078"/>
              </a:xfrm>
              <a:prstGeom prst="rect">
                <a:avLst/>
              </a:prstGeom>
              <a:solidFill>
                <a:srgbClr val="579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some students had difficulties in accessing practical guidance, obtaining materials and tools, and having qualified and competent instructor</a:t>
                </a:r>
                <a:endParaRPr lang="en-SG" sz="240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0D0CF24-B4BD-48C1-9F1F-9014582F1704}"/>
                  </a:ext>
                </a:extLst>
              </p:cNvPr>
              <p:cNvSpPr/>
              <p:nvPr/>
            </p:nvSpPr>
            <p:spPr>
              <a:xfrm>
                <a:off x="5130489" y="4925561"/>
                <a:ext cx="5181110" cy="1410061"/>
              </a:xfrm>
              <a:prstGeom prst="rect">
                <a:avLst/>
              </a:prstGeom>
              <a:solidFill>
                <a:srgbClr val="4198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UT needs to seek breakthrough </a:t>
                </a:r>
                <a:r>
                  <a:rPr lang="en-US" sz="2400" dirty="0" err="1"/>
                  <a:t>Eventhough</a:t>
                </a:r>
                <a:r>
                  <a:rPr lang="en-US" sz="2400" dirty="0"/>
                  <a:t>, the modules, guidelines, devices, tools, materials, are already available</a:t>
                </a:r>
                <a:endParaRPr lang="en-SG" sz="2400" dirty="0"/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F8A8F52-5316-47C7-A8FB-DE4ABACF56C7}"/>
                  </a:ext>
                </a:extLst>
              </p:cNvPr>
              <p:cNvCxnSpPr>
                <a:stCxn id="135" idx="3"/>
                <a:endCxn id="140" idx="1"/>
              </p:cNvCxnSpPr>
              <p:nvPr/>
            </p:nvCxnSpPr>
            <p:spPr>
              <a:xfrm flipV="1">
                <a:off x="4431767" y="1803087"/>
                <a:ext cx="724364" cy="14475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30E98E6-0C5B-4D2E-AF7C-FA315AC57C9E}"/>
                  </a:ext>
                </a:extLst>
              </p:cNvPr>
              <p:cNvCxnSpPr>
                <a:endCxn id="141" idx="1"/>
              </p:cNvCxnSpPr>
              <p:nvPr/>
            </p:nvCxnSpPr>
            <p:spPr>
              <a:xfrm flipV="1">
                <a:off x="4453450" y="2884119"/>
                <a:ext cx="687740" cy="402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66304C3-A521-4E50-B6C6-8EE44D3F1B99}"/>
                  </a:ext>
                </a:extLst>
              </p:cNvPr>
              <p:cNvCxnSpPr>
                <a:endCxn id="144" idx="1"/>
              </p:cNvCxnSpPr>
              <p:nvPr/>
            </p:nvCxnSpPr>
            <p:spPr>
              <a:xfrm>
                <a:off x="4457152" y="3266979"/>
                <a:ext cx="684038" cy="8197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AD033F5-E97C-425C-84E7-D0350B533C4A}"/>
                  </a:ext>
                </a:extLst>
              </p:cNvPr>
              <p:cNvCxnSpPr>
                <a:cxnSpLocks/>
                <a:stCxn id="135" idx="3"/>
                <a:endCxn id="145" idx="1"/>
              </p:cNvCxnSpPr>
              <p:nvPr/>
            </p:nvCxnSpPr>
            <p:spPr>
              <a:xfrm>
                <a:off x="4431767" y="3250599"/>
                <a:ext cx="698722" cy="23799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1C3F45E-58E0-4C9E-9189-A722C7B64757}"/>
                </a:ext>
              </a:extLst>
            </p:cNvPr>
            <p:cNvSpPr txBox="1"/>
            <p:nvPr/>
          </p:nvSpPr>
          <p:spPr>
            <a:xfrm>
              <a:off x="1345690" y="4569226"/>
              <a:ext cx="20840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*Purpose :</a:t>
              </a:r>
            </a:p>
            <a:p>
              <a:r>
                <a:rPr lang="en-SG" dirty="0">
                  <a:solidFill>
                    <a:schemeClr val="bg1"/>
                  </a:solidFill>
                </a:rPr>
                <a:t>To Formulate a model of self-practicum courses management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9295489" y="-43"/>
            <a:ext cx="12185177" cy="6858000"/>
            <a:chOff x="-9295489" y="-27339"/>
            <a:chExt cx="12185177" cy="68580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-9295489" y="-27339"/>
              <a:ext cx="12185177" cy="6858000"/>
              <a:chOff x="-9295489" y="-27339"/>
              <a:chExt cx="12185177" cy="685800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-9292497" y="-27339"/>
                <a:ext cx="12182185" cy="6858000"/>
                <a:chOff x="-1963803" y="-21861"/>
                <a:chExt cx="12182185" cy="68580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-1963803" y="-21861"/>
                  <a:ext cx="12182185" cy="6858000"/>
                  <a:chOff x="-9201073" y="0"/>
                  <a:chExt cx="12182185" cy="6858000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-9201073" y="0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Snip Same Side Corner Rectangle 14"/>
                  <p:cNvSpPr/>
                  <p:nvPr/>
                </p:nvSpPr>
                <p:spPr>
                  <a:xfrm rot="5400000">
                    <a:off x="1891221" y="2172879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74" name="Oval 21">
                  <a:extLst>
                    <a:ext uri="{FF2B5EF4-FFF2-40B4-BE49-F238E27FC236}">
                      <a16:creationId xmlns:a16="http://schemas.microsoft.com/office/drawing/2014/main" id="{EB931A1E-D4B3-4759-8A55-15F0B8B73E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7795" y="54475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/>
                <p:cNvSpPr/>
                <p:nvPr/>
              </p:nvSpPr>
              <p:spPr>
                <a:xfrm>
                  <a:off x="5219531" y="1163587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389987" y="1085721"/>
                  <a:ext cx="39939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This study was conducted in November 2018 </a:t>
                  </a:r>
                  <a:r>
                    <a:rPr lang="en-SG" sz="1600" dirty="0">
                      <a:latin typeface="Rockwell" panose="02060603020205020403" pitchFamily="18" charset="0"/>
                    </a:rPr>
                    <a:t>to</a:t>
                  </a:r>
                  <a:r>
                    <a:rPr lang="id-ID" sz="1600" dirty="0">
                      <a:latin typeface="Rockwell" panose="02060603020205020403" pitchFamily="18" charset="0"/>
                    </a:rPr>
                    <a:t> April 2019</a:t>
                  </a:r>
                  <a:endParaRPr lang="en-US" sz="16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17536" y="2101216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2189915" y="2008768"/>
                  <a:ext cx="33172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The data processing methods used </a:t>
                  </a:r>
                  <a:r>
                    <a:rPr lang="en-US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Interpretative Structural Modeling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(ISM)</a:t>
                  </a: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223904" y="2424871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499672" y="2270480"/>
                  <a:ext cx="413253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>
                      <a:latin typeface="Rockwell" panose="02060603020205020403" pitchFamily="18" charset="0"/>
                    </a:rPr>
                    <a:t>Data obtained from </a:t>
                  </a:r>
                  <a:r>
                    <a:rPr lang="id-ID" sz="14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literary studies, and the opinion of experts in the field of vocational education, social and sincerity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. 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E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xpert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 group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sz="1400" dirty="0">
                    <a:solidFill>
                      <a:srgbClr val="F4B183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225427" y="4638282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90889" y="3194953"/>
                  <a:ext cx="47874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Rockwell" panose="02060603020205020403" pitchFamily="18" charset="0"/>
                    </a:rPr>
                    <a:t>The methodology and techniques are divided into two parts :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arrangement of hierarchies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classification of sub-elements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431837" y="4246923"/>
                  <a:ext cx="3300973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Rockwell" panose="02060603020205020403" pitchFamily="18" charset="0"/>
                    </a:rPr>
                    <a:t>The classification of sub-elements refers to the processed result of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Reachability Matrix (RM) 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that has fulfilled the rules of transitivity according to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Driver-Power (DP)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 and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Dependence (D)</a:t>
                  </a: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547" y="107902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129" name="Oval 128"/>
            <p:cNvSpPr/>
            <p:nvPr/>
          </p:nvSpPr>
          <p:spPr>
            <a:xfrm>
              <a:off x="-2094466" y="3281736"/>
              <a:ext cx="138666" cy="1807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9913906" y="-14571"/>
            <a:ext cx="12206356" cy="6865572"/>
            <a:chOff x="-9913906" y="-35043"/>
            <a:chExt cx="12206356" cy="6865572"/>
          </a:xfrm>
        </p:grpSpPr>
        <p:grpSp>
          <p:nvGrpSpPr>
            <p:cNvPr id="142" name="Group 141"/>
            <p:cNvGrpSpPr/>
            <p:nvPr/>
          </p:nvGrpSpPr>
          <p:grpSpPr>
            <a:xfrm>
              <a:off x="-9913906" y="-35043"/>
              <a:ext cx="12206356" cy="6858000"/>
              <a:chOff x="-9913906" y="-35043"/>
              <a:chExt cx="12206356" cy="685800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-9913906" y="-35043"/>
                <a:ext cx="12206356" cy="6858000"/>
                <a:chOff x="-9974372" y="-17224"/>
                <a:chExt cx="12206356" cy="68580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-9974372" y="-17224"/>
                  <a:ext cx="11563927" cy="6858000"/>
                </a:xfrm>
                <a:prstGeom prst="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Snip Same Side Corner Rectangle 16"/>
                <p:cNvSpPr/>
                <p:nvPr/>
              </p:nvSpPr>
              <p:spPr>
                <a:xfrm rot="5400000">
                  <a:off x="1142093" y="1490810"/>
                  <a:ext cx="1524000" cy="655782"/>
                </a:xfrm>
                <a:prstGeom prst="snip2Same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Result &amp; Discussions</a:t>
                  </a: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-5320245" y="1151639"/>
                <a:ext cx="69520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Rockwell" panose="02060603020205020403" pitchFamily="18" charset="0"/>
                  </a:rPr>
                  <a:t>Contextual relationships between structural Model elements</a:t>
                </a:r>
              </a:p>
              <a:p>
                <a:endParaRPr lang="en-US" sz="2400" dirty="0">
                  <a:latin typeface="Rockwell" panose="02060603020205020403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-5402716" y="4144564"/>
                <a:ext cx="67389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ckwell" panose="02060603020205020403" pitchFamily="18" charset="0"/>
                  </a:rPr>
                  <a:t>Based on the literature study have determined three elements (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objectives, constraints, institutions</a:t>
                </a:r>
                <a:r>
                  <a:rPr lang="en-US" sz="2000" dirty="0">
                    <a:latin typeface="Rockwell" panose="02060603020205020403" pitchFamily="18" charset="0"/>
                  </a:rPr>
                  <a:t>) required in the governance of Self-Practicum Program at UT in Indonesia</a:t>
                </a:r>
              </a:p>
            </p:txBody>
          </p:sp>
        </p:grp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06278" y="5580846"/>
              <a:ext cx="11559845" cy="12496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556259" y="9669"/>
            <a:ext cx="12218430" cy="6858000"/>
            <a:chOff x="-10556259" y="9669"/>
            <a:chExt cx="12218430" cy="68580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-10556259" y="9669"/>
              <a:ext cx="12218430" cy="6858000"/>
              <a:chOff x="-10607517" y="-7704"/>
              <a:chExt cx="12218430" cy="685800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-10607517" y="-7704"/>
                <a:ext cx="12218430" cy="6858000"/>
                <a:chOff x="-10607517" y="-7704"/>
                <a:chExt cx="12218430" cy="6858000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-10607517" y="-7704"/>
                  <a:ext cx="12218430" cy="6858000"/>
                  <a:chOff x="-3279475" y="-4303"/>
                  <a:chExt cx="12218430" cy="6858000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-3279475" y="-4303"/>
                    <a:ext cx="12218430" cy="6858000"/>
                    <a:chOff x="-10512637" y="0"/>
                    <a:chExt cx="12218430" cy="6858000"/>
                  </a:xfrm>
                </p:grpSpPr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9" name="Snip Same Side Corner Rectangle 98"/>
                    <p:cNvSpPr/>
                    <p:nvPr/>
                  </p:nvSpPr>
                  <p:spPr>
                    <a:xfrm rot="5400000">
                      <a:off x="615902" y="852773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Conclussion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562649" y="1940418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F4B183"/>
                        </a:solidFill>
                        <a:latin typeface="Rockwell" panose="02060603020205020403" pitchFamily="18" charset="0"/>
                      </a:rPr>
                      <a:t>AT THE END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56143" y="2658427"/>
                    <a:ext cx="7116872" cy="2585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um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UT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produced through the ISM analysis covering key purpose elements, </a:t>
                    </a:r>
                    <a:r>
                      <a:rPr lang="id-ID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is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able to apply the theory of becoming a habit in life and as a profession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There is no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institutional linkage classification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for now, indicates that the institution that handles the governance of self-practice in UT, the Open University in Indonesia, has been stably integrated.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dirty="0"/>
                  </a:p>
                </p:txBody>
              </p:sp>
            </p:grpSp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9821" y="198365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16103" y="233461"/>
              <a:ext cx="5880528" cy="7213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1203127" y="-39390"/>
            <a:ext cx="12221664" cy="6890566"/>
            <a:chOff x="-11209951" y="-32566"/>
            <a:chExt cx="12221664" cy="6890566"/>
          </a:xfrm>
        </p:grpSpPr>
        <p:grpSp>
          <p:nvGrpSpPr>
            <p:cNvPr id="122" name="Group 121"/>
            <p:cNvGrpSpPr/>
            <p:nvPr/>
          </p:nvGrpSpPr>
          <p:grpSpPr>
            <a:xfrm>
              <a:off x="-11209951" y="-32566"/>
              <a:ext cx="12221664" cy="6890566"/>
              <a:chOff x="-11156173" y="-29339"/>
              <a:chExt cx="12221664" cy="6890566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-11156173" y="-29339"/>
                <a:ext cx="12221664" cy="6858000"/>
                <a:chOff x="-3959952" y="-19178"/>
                <a:chExt cx="12221664" cy="685800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-3959952" y="-19178"/>
                  <a:ext cx="11563927" cy="6858000"/>
                </a:xfrm>
                <a:prstGeom prst="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Snip Same Side Corner Rectangle 101"/>
                <p:cNvSpPr/>
                <p:nvPr/>
              </p:nvSpPr>
              <p:spPr>
                <a:xfrm rot="5400000">
                  <a:off x="7171821" y="431053"/>
                  <a:ext cx="1524000" cy="655782"/>
                </a:xfrm>
                <a:prstGeom prst="snip2Same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Thx</a:t>
                  </a:r>
                </a:p>
              </p:txBody>
            </p:sp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4" y="2287952"/>
                  <a:ext cx="4675642" cy="1952523"/>
                </a:xfrm>
                <a:prstGeom prst="rect">
                  <a:avLst/>
                </a:prstGeom>
              </p:spPr>
            </p:pic>
          </p:grpSp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56172" y="5611544"/>
                <a:ext cx="11549756" cy="1249683"/>
              </a:xfrm>
              <a:prstGeom prst="rect">
                <a:avLst/>
              </a:prstGeom>
            </p:spPr>
          </p:pic>
        </p:grp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935580" y="127691"/>
              <a:ext cx="5880528" cy="72134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496" y="127691"/>
              <a:ext cx="1213249" cy="9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9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62422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62696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5744" y="237436"/>
            <a:ext cx="8281433" cy="6596477"/>
            <a:chOff x="3915744" y="237436"/>
            <a:chExt cx="8281433" cy="65964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1517" y="3160038"/>
              <a:ext cx="17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6773" y="3189545"/>
              <a:ext cx="220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Maya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Dewi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Dyah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1300" y="3562183"/>
              <a:ext cx="29610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Faculty of Science and Technology, </a:t>
              </a:r>
            </a:p>
            <a:p>
              <a:pPr algn="ctr"/>
              <a:r>
                <a:rPr lang="en-US" i="1" dirty="0" err="1"/>
                <a:t>Universitas</a:t>
              </a:r>
              <a:r>
                <a:rPr lang="en-US" i="1" dirty="0"/>
                <a:t> Terbuka, Jakarta, Indonesia</a:t>
              </a:r>
              <a:r>
                <a:rPr kumimoji="1" lang="en-US" altLang="ja-JP" i="1" dirty="0"/>
                <a:t>.</a:t>
              </a:r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Cabe</a:t>
              </a:r>
              <a:r>
                <a:rPr lang="en-GB" dirty="0"/>
                <a:t> Raya, </a:t>
              </a:r>
              <a:r>
                <a:rPr lang="en-GB" dirty="0" err="1"/>
                <a:t>Pondok</a:t>
              </a:r>
              <a:r>
                <a:rPr lang="en-GB" dirty="0"/>
                <a:t> </a:t>
              </a:r>
              <a:r>
                <a:rPr lang="en-GB" dirty="0" err="1"/>
                <a:t>Cabe</a:t>
              </a:r>
              <a:r>
                <a:rPr lang="en-GB" dirty="0"/>
                <a:t>, </a:t>
              </a:r>
              <a:r>
                <a:rPr lang="en-GB" dirty="0" err="1"/>
                <a:t>Pamulang</a:t>
              </a:r>
              <a:r>
                <a:rPr lang="en-GB" dirty="0"/>
                <a:t>, </a:t>
              </a:r>
              <a:r>
                <a:rPr lang="en-GB" dirty="0" err="1"/>
                <a:t>Tangerang</a:t>
              </a:r>
              <a:r>
                <a:rPr lang="en-GB" dirty="0"/>
                <a:t> Selatan, 15418, Indonesia</a:t>
              </a:r>
            </a:p>
            <a:p>
              <a:pPr algn="ctr"/>
              <a:r>
                <a:rPr lang="en-GB" u="sng" dirty="0">
                  <a:hlinkClick r:id="rId4"/>
                </a:rPr>
                <a:t>demvisara@ecampus.ut.ac.id</a:t>
              </a:r>
              <a:r>
                <a:rPr lang="en-GB" dirty="0"/>
                <a:t> </a:t>
              </a:r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16086" y="3559038"/>
              <a:ext cx="29610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Department of Environmental Engineering, </a:t>
              </a:r>
            </a:p>
            <a:p>
              <a:pPr algn="ctr"/>
              <a:r>
                <a:rPr lang="en-GB" i="1" dirty="0" err="1"/>
                <a:t>Universitas</a:t>
              </a:r>
              <a:r>
                <a:rPr lang="en-GB" i="1" dirty="0"/>
                <a:t> </a:t>
              </a:r>
              <a:r>
                <a:rPr lang="en-GB" i="1" dirty="0" err="1"/>
                <a:t>Sahid</a:t>
              </a:r>
              <a:r>
                <a:rPr lang="en-GB" i="1" dirty="0"/>
                <a:t>, Jakarta, Indonesia</a:t>
              </a:r>
              <a:endParaRPr lang="en-US" i="1" dirty="0"/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Prof.</a:t>
              </a:r>
              <a:r>
                <a:rPr lang="en-GB" dirty="0"/>
                <a:t> </a:t>
              </a:r>
              <a:r>
                <a:rPr lang="en-GB" dirty="0" err="1"/>
                <a:t>Dr.</a:t>
              </a:r>
              <a:r>
                <a:rPr lang="en-GB" dirty="0"/>
                <a:t> </a:t>
              </a:r>
              <a:r>
                <a:rPr lang="en-GB" dirty="0" err="1"/>
                <a:t>Supomo</a:t>
              </a:r>
              <a:r>
                <a:rPr lang="en-GB" dirty="0"/>
                <a:t>, SH, No. 84 </a:t>
              </a:r>
              <a:r>
                <a:rPr lang="en-GB" dirty="0" err="1"/>
                <a:t>Tebet</a:t>
              </a:r>
              <a:r>
                <a:rPr lang="en-GB" dirty="0"/>
                <a:t>, Jakarta Selatan, 12870, Indonesia</a:t>
              </a:r>
            </a:p>
            <a:p>
              <a:pPr algn="ctr"/>
              <a:r>
                <a:rPr lang="en-GB" u="sng" dirty="0">
                  <a:hlinkClick r:id="rId5"/>
                </a:rPr>
                <a:t>maya@usahid.ac.id</a:t>
              </a:r>
              <a:endParaRPr lang="en-US" i="1" dirty="0"/>
            </a:p>
            <a:p>
              <a:pPr algn="ctr"/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221" y="237436"/>
              <a:ext cx="1342571" cy="10110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651" y="282915"/>
              <a:ext cx="5880528" cy="72134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881" y="-3608"/>
            <a:ext cx="12219709" cy="6858000"/>
            <a:chOff x="-7659300" y="25451"/>
            <a:chExt cx="12219709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Snip Same Side Corner Rectangle 18"/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odel of m</a:t>
                </a:r>
                <a:r>
                  <a:rPr lang="en-GB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anagement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of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self-practicum courses 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34707" y="215033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49340" y="212422"/>
              <a:ext cx="5880528" cy="721345"/>
            </a:xfrm>
            <a:prstGeom prst="rect">
              <a:avLst/>
            </a:prstGeom>
          </p:spPr>
        </p:pic>
      </p:grpSp>
      <p:sp>
        <p:nvSpPr>
          <p:cNvPr id="107" name="Oval 106"/>
          <p:cNvSpPr/>
          <p:nvPr/>
        </p:nvSpPr>
        <p:spPr>
          <a:xfrm>
            <a:off x="5684276" y="3915374"/>
            <a:ext cx="269799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-334705" y="-42626"/>
            <a:ext cx="12219709" cy="6900626"/>
            <a:chOff x="-334705" y="-42626"/>
            <a:chExt cx="12219709" cy="6900626"/>
          </a:xfrm>
        </p:grpSpPr>
        <p:grpSp>
          <p:nvGrpSpPr>
            <p:cNvPr id="25" name="Group 24"/>
            <p:cNvGrpSpPr/>
            <p:nvPr/>
          </p:nvGrpSpPr>
          <p:grpSpPr>
            <a:xfrm>
              <a:off x="-334705" y="-42626"/>
              <a:ext cx="12219709" cy="6900626"/>
              <a:chOff x="-8018762" y="39865"/>
              <a:chExt cx="12219709" cy="690062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8018762" y="39865"/>
                <a:ext cx="12219709" cy="6900626"/>
                <a:chOff x="-8018762" y="39865"/>
                <a:chExt cx="12219709" cy="690062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-8018762" y="39865"/>
                  <a:ext cx="12219709" cy="6858000"/>
                  <a:chOff x="-740429" y="-2411"/>
                  <a:chExt cx="12219709" cy="6858000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-740429" y="-2411"/>
                    <a:ext cx="11563927" cy="6858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Snip Same Side Corner Rectangle 31"/>
                  <p:cNvSpPr/>
                  <p:nvPr/>
                </p:nvSpPr>
                <p:spPr>
                  <a:xfrm rot="5400000">
                    <a:off x="10354416" y="4397226"/>
                    <a:ext cx="1593945" cy="655782"/>
                  </a:xfrm>
                  <a:prstGeom prst="snip2Same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Introduction</a:t>
                    </a:r>
                  </a:p>
                </p:txBody>
              </p:sp>
            </p:grp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018761" y="5690808"/>
                  <a:ext cx="11549756" cy="1249683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64488" y="233010"/>
                  <a:ext cx="1305176" cy="982910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681006" y="200895"/>
                <a:ext cx="5880528" cy="721345"/>
              </a:xfrm>
              <a:prstGeom prst="rect">
                <a:avLst/>
              </a:prstGeom>
            </p:spPr>
          </p:pic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A78D7FB-D5DC-4069-B77C-D465AD8A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27889" y="1591802"/>
              <a:ext cx="7595152" cy="4274392"/>
            </a:xfrm>
            <a:prstGeom prst="rect">
              <a:avLst/>
            </a:prstGeom>
            <a:ln>
              <a:noFill/>
            </a:ln>
            <a:effectLst>
              <a:outerShdw blurRad="254000" dist="88900" dir="2700000" algn="tl" rotWithShape="0">
                <a:srgbClr val="333333">
                  <a:alpha val="51000"/>
                </a:srgbClr>
              </a:outerShdw>
            </a:effectLst>
          </p:spPr>
        </p:pic>
        <p:sp>
          <p:nvSpPr>
            <p:cNvPr id="113" name="TextBox 112"/>
            <p:cNvSpPr txBox="1"/>
            <p:nvPr/>
          </p:nvSpPr>
          <p:spPr>
            <a:xfrm>
              <a:off x="5387044" y="1133429"/>
              <a:ext cx="4256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39 Region </a:t>
              </a:r>
              <a:r>
                <a:rPr lang="en-US" sz="2000" b="1" dirty="0" err="1">
                  <a:latin typeface="Arial Black" panose="020B0A04020102020204" pitchFamily="34" charset="0"/>
                </a:rPr>
                <a:t>Centres</a:t>
              </a:r>
              <a:r>
                <a:rPr lang="en-US" sz="2000" b="1" dirty="0">
                  <a:latin typeface="Arial Black" panose="020B0A04020102020204" pitchFamily="34" charset="0"/>
                </a:rPr>
                <a:t> (UPBJJ)</a:t>
              </a:r>
            </a:p>
          </p:txBody>
        </p:sp>
      </p:grpSp>
      <p:sp>
        <p:nvSpPr>
          <p:cNvPr id="115" name="Oval 6">
            <a:extLst>
              <a:ext uri="{FF2B5EF4-FFF2-40B4-BE49-F238E27FC236}">
                <a16:creationId xmlns:a16="http://schemas.microsoft.com/office/drawing/2014/main" id="{A0F15C8F-CA3B-4199-8451-4343E5A2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179" y="2669164"/>
            <a:ext cx="3351822" cy="3150781"/>
          </a:xfrm>
          <a:prstGeom prst="ellips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defTabSz="1300460" eaLnBrk="1" hangingPunct="1"/>
            <a:endParaRPr lang="en-US" altLang="en-US" sz="256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7CC1CAA4-563F-43BB-AFD7-8A44F66A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37" y="4094372"/>
            <a:ext cx="464939" cy="441778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300460" eaLnBrk="1" hangingPunct="1"/>
            <a:endParaRPr lang="en-SG" sz="256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AutoShape 9">
            <a:extLst>
              <a:ext uri="{FF2B5EF4-FFF2-40B4-BE49-F238E27FC236}">
                <a16:creationId xmlns:a16="http://schemas.microsoft.com/office/drawing/2014/main" id="{E259EF0C-CEAE-4470-B430-360D185F8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572" y="4066751"/>
            <a:ext cx="985248" cy="401215"/>
          </a:xfrm>
          <a:custGeom>
            <a:avLst/>
            <a:gdLst>
              <a:gd name="G0" fmla="+- 10982 0 0"/>
              <a:gd name="G1" fmla="+- 4871 0 0"/>
              <a:gd name="G2" fmla="+- 21600 0 4871"/>
              <a:gd name="G3" fmla="+- 10800 0 4871"/>
              <a:gd name="G4" fmla="+- 21600 0 10982"/>
              <a:gd name="G5" fmla="*/ G4 G3 10800"/>
              <a:gd name="G6" fmla="+- 21600 0 G5"/>
              <a:gd name="T0" fmla="*/ 10982 w 21600"/>
              <a:gd name="T1" fmla="*/ 0 h 21600"/>
              <a:gd name="T2" fmla="*/ 0 w 21600"/>
              <a:gd name="T3" fmla="*/ 10800 h 21600"/>
              <a:gd name="T4" fmla="*/ 109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82" y="0"/>
                </a:moveTo>
                <a:lnTo>
                  <a:pt x="10982" y="4871"/>
                </a:lnTo>
                <a:lnTo>
                  <a:pt x="3375" y="4871"/>
                </a:lnTo>
                <a:lnTo>
                  <a:pt x="3375" y="16729"/>
                </a:lnTo>
                <a:lnTo>
                  <a:pt x="10982" y="16729"/>
                </a:lnTo>
                <a:lnTo>
                  <a:pt x="109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71"/>
                </a:moveTo>
                <a:lnTo>
                  <a:pt x="1350" y="16729"/>
                </a:lnTo>
                <a:lnTo>
                  <a:pt x="2700" y="16729"/>
                </a:lnTo>
                <a:lnTo>
                  <a:pt x="2700" y="4871"/>
                </a:lnTo>
                <a:close/>
              </a:path>
              <a:path w="21600" h="21600">
                <a:moveTo>
                  <a:pt x="0" y="4871"/>
                </a:moveTo>
                <a:lnTo>
                  <a:pt x="0" y="16729"/>
                </a:lnTo>
                <a:lnTo>
                  <a:pt x="675" y="16729"/>
                </a:lnTo>
                <a:lnTo>
                  <a:pt x="675" y="48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300460" eaLnBrk="1" hangingPunct="1"/>
            <a:r>
              <a:rPr lang="en-US" altLang="en-US" sz="1600" dirty="0">
                <a:latin typeface="Arial Black" panose="020B0A04020102020204" pitchFamily="34" charset="0"/>
                <a:ea typeface="+mn-ea"/>
                <a:cs typeface="+mn-cs"/>
              </a:rPr>
              <a:t>Bogor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8768538" y="-32204"/>
            <a:ext cx="12219709" cy="6891942"/>
            <a:chOff x="-8678716" y="2411"/>
            <a:chExt cx="12219709" cy="6891942"/>
          </a:xfrm>
        </p:grpSpPr>
        <p:grpSp>
          <p:nvGrpSpPr>
            <p:cNvPr id="36" name="Group 35"/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Snip Same Side Corner Rectangle 41"/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43" name="Diagram 42"/>
                <p:cNvGraphicFramePr/>
                <p:nvPr>
                  <p:extLst>
                    <p:ext uri="{D42A27DB-BD31-4B8C-83A1-F6EECF244321}">
                      <p14:modId xmlns:p14="http://schemas.microsoft.com/office/powerpoint/2010/main" val="243030167"/>
                    </p:ext>
                  </p:extLst>
                </p:nvPr>
              </p:nvGraphicFramePr>
              <p:xfrm>
                <a:off x="1887245" y="850284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  <p:sp>
              <p:nvSpPr>
                <p:cNvPr id="44" name="TextBox 43"/>
                <p:cNvSpPr txBox="1"/>
                <p:nvPr/>
              </p:nvSpPr>
              <p:spPr>
                <a:xfrm>
                  <a:off x="4258996" y="2964021"/>
                  <a:ext cx="16462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4817788" y="3941586"/>
                  <a:ext cx="1648641" cy="1009578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latin typeface="Rockwell" panose="02060603020205020403" pitchFamily="18" charset="0"/>
                    </a:rPr>
                    <a:t>Practicum Subject</a:t>
                  </a: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2840351" y="3952163"/>
                  <a:ext cx="1665147" cy="972883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latin typeface="Rockwell" panose="02060603020205020403" pitchFamily="18" charset="0"/>
                    </a:rPr>
                    <a:t>A Stand-alone Subject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837122" y="5040227"/>
                  <a:ext cx="194411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4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4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692310" y="5048527"/>
                  <a:ext cx="265047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4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4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157763" y="2738518"/>
                  <a:ext cx="1849913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>
                      <a:latin typeface="Rockwell" panose="02060603020205020403" pitchFamily="18" charset="0"/>
                    </a:rPr>
                    <a:t>is a modeling technique developed for strategy policy planning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8017520" y="4008383"/>
                  <a:ext cx="2100627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Rockwell" panose="02060603020205020403" pitchFamily="18" charset="0"/>
                    </a:rPr>
                    <a:t>The ISM is a sophisticated planning methodology used to identify and conclude a wide variety of relationships between factors in a particular problem or issue</a:t>
                  </a:r>
                </a:p>
              </p:txBody>
            </p: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069" y="159818"/>
            <a:ext cx="1212212" cy="912900"/>
          </a:xfrm>
          <a:prstGeom prst="rect">
            <a:avLst/>
          </a:prstGeom>
        </p:spPr>
      </p:pic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40689"/>
              </p:ext>
            </p:extLst>
          </p:nvPr>
        </p:nvGraphicFramePr>
        <p:xfrm>
          <a:off x="-5289062" y="2382494"/>
          <a:ext cx="6196997" cy="1677085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88900" dir="18900000" algn="bl" rotWithShape="0">
                    <a:prstClr val="black">
                      <a:alpha val="51000"/>
                    </a:prstClr>
                  </a:outerShdw>
                </a:effectLst>
                <a:tableStyleId>{5C22544A-7EE6-4342-B048-85BDC9FD1C3A}</a:tableStyleId>
              </a:tblPr>
              <a:tblGrid>
                <a:gridCol w="62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94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Nu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Elemen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Contextual Relationship</a:t>
                      </a: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1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Purposes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the corporation support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2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Constraints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cause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3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Institutional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the corporation support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4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59017" y="202132"/>
            <a:ext cx="5880528" cy="721345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FBE6938-E697-4DEA-BFFE-A5BD89D4CEDC}"/>
              </a:ext>
            </a:extLst>
          </p:cNvPr>
          <p:cNvGrpSpPr/>
          <p:nvPr/>
        </p:nvGrpSpPr>
        <p:grpSpPr>
          <a:xfrm>
            <a:off x="-9075581" y="-34379"/>
            <a:ext cx="12204566" cy="6858000"/>
            <a:chOff x="-2059304" y="88355"/>
            <a:chExt cx="12204566" cy="685800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C84F66C-620B-4003-89CC-1624932ACF09}"/>
                </a:ext>
              </a:extLst>
            </p:cNvPr>
            <p:cNvGrpSpPr/>
            <p:nvPr/>
          </p:nvGrpSpPr>
          <p:grpSpPr>
            <a:xfrm>
              <a:off x="-2059304" y="88355"/>
              <a:ext cx="12204566" cy="6858000"/>
              <a:chOff x="-941704" y="88355"/>
              <a:chExt cx="12204566" cy="6858000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F45147B-4505-4227-B19B-D64F7C3A938F}"/>
                  </a:ext>
                </a:extLst>
              </p:cNvPr>
              <p:cNvGrpSpPr/>
              <p:nvPr/>
            </p:nvGrpSpPr>
            <p:grpSpPr>
              <a:xfrm>
                <a:off x="-941704" y="88355"/>
                <a:ext cx="12204566" cy="6858000"/>
                <a:chOff x="-8678890" y="41304"/>
                <a:chExt cx="12204566" cy="6858000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0F294182-7443-4519-8768-DD84BFD71AC7}"/>
                    </a:ext>
                  </a:extLst>
                </p:cNvPr>
                <p:cNvGrpSpPr/>
                <p:nvPr/>
              </p:nvGrpSpPr>
              <p:grpSpPr>
                <a:xfrm>
                  <a:off x="-8678890" y="41304"/>
                  <a:ext cx="12204566" cy="6858000"/>
                  <a:chOff x="-8678890" y="41304"/>
                  <a:chExt cx="12204566" cy="6858000"/>
                </a:xfrm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3C934863-E0DB-4968-930F-737A80CA612E}"/>
                      </a:ext>
                    </a:extLst>
                  </p:cNvPr>
                  <p:cNvGrpSpPr/>
                  <p:nvPr/>
                </p:nvGrpSpPr>
                <p:grpSpPr>
                  <a:xfrm>
                    <a:off x="-8678890" y="41304"/>
                    <a:ext cx="12204566" cy="6858000"/>
                    <a:chOff x="-1324959" y="57169"/>
                    <a:chExt cx="12204566" cy="6858000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EA226AE8-5257-47CE-9027-F40E4737A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24959" y="57169"/>
                      <a:ext cx="11563927" cy="6858000"/>
                    </a:xfrm>
                    <a:prstGeom prst="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9" name="Snip Same Side Corner Rectangle 41">
                      <a:extLst>
                        <a:ext uri="{FF2B5EF4-FFF2-40B4-BE49-F238E27FC236}">
                          <a16:creationId xmlns:a16="http://schemas.microsoft.com/office/drawing/2014/main" id="{256306B8-B3FE-4092-83A6-6A73D157342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789716" y="3209908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Problems</a:t>
                      </a:r>
                    </a:p>
                  </p:txBody>
                </p:sp>
                <p:graphicFrame>
                  <p:nvGraphicFramePr>
                    <p:cNvPr id="140" name="Diagram 139">
                      <a:extLst>
                        <a:ext uri="{FF2B5EF4-FFF2-40B4-BE49-F238E27FC236}">
                          <a16:creationId xmlns:a16="http://schemas.microsoft.com/office/drawing/2014/main" id="{2C3A164A-8CAA-4FE8-879D-FE49F45B40B9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900999477"/>
                        </p:ext>
                      </p:extLst>
                    </p:nvPr>
                  </p:nvGraphicFramePr>
                  <p:xfrm>
                    <a:off x="1887245" y="850284"/>
                    <a:ext cx="8128000" cy="5418667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15" r:lo="rId16" r:qs="rId17" r:cs="rId18"/>
                    </a:graphicData>
                  </a:graphic>
                </p:graphicFrame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1A9EAE40-0E54-4DF5-94D0-D9DAA39933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8996" y="2964021"/>
                      <a:ext cx="16462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1200" dirty="0">
                        <a:latin typeface="Rockwell" panose="02060603020205020403" pitchFamily="18" charset="0"/>
                      </a:endParaRPr>
                    </a:p>
                  </p:txBody>
                </p:sp>
              </p:grpSp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id="{2F6B0736-4EEF-4275-873E-96E7EDE285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678715" y="5644670"/>
                    <a:ext cx="11549756" cy="124968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608CF380-B9FC-4474-8DE4-3333D05617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837604" y="123327"/>
                    <a:ext cx="1187138" cy="8940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D91B57BA-3984-4786-8A84-7A8A89B218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548714" y="101777"/>
                  <a:ext cx="5301169" cy="650277"/>
                </a:xfrm>
                <a:prstGeom prst="rect">
                  <a:avLst/>
                </a:prstGeom>
              </p:spPr>
            </p:pic>
          </p:grp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8A23C7A-D551-4E04-9956-091FA2CCCB8E}"/>
                  </a:ext>
                </a:extLst>
              </p:cNvPr>
              <p:cNvSpPr/>
              <p:nvPr/>
            </p:nvSpPr>
            <p:spPr>
              <a:xfrm>
                <a:off x="2298406" y="2793399"/>
                <a:ext cx="2133361" cy="914400"/>
              </a:xfrm>
              <a:prstGeom prst="rect">
                <a:avLst/>
              </a:prstGeom>
              <a:solidFill>
                <a:srgbClr val="8597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 dirty="0"/>
                  <a:t>Problems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2FE8E2B-A6A8-4A31-BE21-94A32F9EB72C}"/>
                  </a:ext>
                </a:extLst>
              </p:cNvPr>
              <p:cNvSpPr/>
              <p:nvPr/>
            </p:nvSpPr>
            <p:spPr>
              <a:xfrm>
                <a:off x="5156131" y="1221095"/>
                <a:ext cx="5181110" cy="1163983"/>
              </a:xfrm>
              <a:prstGeom prst="rect">
                <a:avLst/>
              </a:prstGeom>
              <a:solidFill>
                <a:srgbClr val="8DA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it is not easy to conduct self-practicum activities. </a:t>
                </a:r>
                <a:r>
                  <a:rPr lang="en-SG" sz="2400" dirty="0"/>
                  <a:t>Geographical conditions and the spread of students in various places 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9C7FD09-43BE-4073-962A-EB96493AC7C4}"/>
                  </a:ext>
                </a:extLst>
              </p:cNvPr>
              <p:cNvSpPr/>
              <p:nvPr/>
            </p:nvSpPr>
            <p:spPr>
              <a:xfrm>
                <a:off x="5141190" y="2506761"/>
                <a:ext cx="5181110" cy="754716"/>
              </a:xfrm>
              <a:prstGeom prst="rect">
                <a:avLst/>
              </a:prstGeom>
              <a:solidFill>
                <a:srgbClr val="9A8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students are often not ready to carry out practicum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AC5A528-5A59-4786-A047-2AD0FEB63C79}"/>
                  </a:ext>
                </a:extLst>
              </p:cNvPr>
              <p:cNvSpPr/>
              <p:nvPr/>
            </p:nvSpPr>
            <p:spPr>
              <a:xfrm>
                <a:off x="5141190" y="3326691"/>
                <a:ext cx="5181110" cy="1520078"/>
              </a:xfrm>
              <a:prstGeom prst="rect">
                <a:avLst/>
              </a:prstGeom>
              <a:solidFill>
                <a:srgbClr val="579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some students had difficulties in accessing practical guidance, obtaining materials and tools, and having qualified and competent instructor</a:t>
                </a:r>
                <a:endParaRPr lang="en-SG" sz="240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4F30A92-0029-476D-B896-DB888BB318E9}"/>
                  </a:ext>
                </a:extLst>
              </p:cNvPr>
              <p:cNvSpPr/>
              <p:nvPr/>
            </p:nvSpPr>
            <p:spPr>
              <a:xfrm>
                <a:off x="5130489" y="4925561"/>
                <a:ext cx="5181110" cy="1410061"/>
              </a:xfrm>
              <a:prstGeom prst="rect">
                <a:avLst/>
              </a:prstGeom>
              <a:solidFill>
                <a:srgbClr val="4198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UT needs to seek breakthrough </a:t>
                </a:r>
                <a:r>
                  <a:rPr lang="en-US" sz="2400" dirty="0" err="1"/>
                  <a:t>Eventhough</a:t>
                </a:r>
                <a:r>
                  <a:rPr lang="en-US" sz="2400" dirty="0"/>
                  <a:t>, the modules, guidelines, devices, tools, materials, are already available</a:t>
                </a:r>
                <a:endParaRPr lang="en-SG" sz="2400" dirty="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88D038-6C84-49F9-B388-F9AFF391AF18}"/>
                  </a:ext>
                </a:extLst>
              </p:cNvPr>
              <p:cNvCxnSpPr>
                <a:stCxn id="124" idx="3"/>
                <a:endCxn id="125" idx="1"/>
              </p:cNvCxnSpPr>
              <p:nvPr/>
            </p:nvCxnSpPr>
            <p:spPr>
              <a:xfrm flipV="1">
                <a:off x="4431767" y="1803087"/>
                <a:ext cx="724364" cy="14475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E7BD4A5-BD06-4789-A1C8-C7DFA026D189}"/>
                  </a:ext>
                </a:extLst>
              </p:cNvPr>
              <p:cNvCxnSpPr>
                <a:endCxn id="126" idx="1"/>
              </p:cNvCxnSpPr>
              <p:nvPr/>
            </p:nvCxnSpPr>
            <p:spPr>
              <a:xfrm flipV="1">
                <a:off x="4453450" y="2884119"/>
                <a:ext cx="687740" cy="402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A56D1C1-F896-4FC5-ADBA-43A09F7CD21B}"/>
                  </a:ext>
                </a:extLst>
              </p:cNvPr>
              <p:cNvCxnSpPr>
                <a:endCxn id="127" idx="1"/>
              </p:cNvCxnSpPr>
              <p:nvPr/>
            </p:nvCxnSpPr>
            <p:spPr>
              <a:xfrm>
                <a:off x="4457152" y="3266979"/>
                <a:ext cx="684038" cy="8197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6D7F3F6-71FF-44BB-A1C0-CFC0B033CF90}"/>
                  </a:ext>
                </a:extLst>
              </p:cNvPr>
              <p:cNvCxnSpPr>
                <a:cxnSpLocks/>
                <a:stCxn id="124" idx="3"/>
                <a:endCxn id="128" idx="1"/>
              </p:cNvCxnSpPr>
              <p:nvPr/>
            </p:nvCxnSpPr>
            <p:spPr>
              <a:xfrm>
                <a:off x="4431767" y="3250599"/>
                <a:ext cx="698722" cy="23799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D38DD75-1D8D-4EDE-9FC1-2316289B4A3A}"/>
                </a:ext>
              </a:extLst>
            </p:cNvPr>
            <p:cNvSpPr txBox="1"/>
            <p:nvPr/>
          </p:nvSpPr>
          <p:spPr>
            <a:xfrm>
              <a:off x="1345690" y="4569226"/>
              <a:ext cx="20840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*Purpose :</a:t>
              </a:r>
            </a:p>
            <a:p>
              <a:r>
                <a:rPr lang="en-SG" dirty="0">
                  <a:solidFill>
                    <a:schemeClr val="bg1"/>
                  </a:solidFill>
                </a:rPr>
                <a:t>To Formulate a model of self-practicum courses management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-9295489" y="-43"/>
            <a:ext cx="12223217" cy="6858000"/>
            <a:chOff x="-9295489" y="-27339"/>
            <a:chExt cx="12223217" cy="6858000"/>
          </a:xfrm>
        </p:grpSpPr>
        <p:grpSp>
          <p:nvGrpSpPr>
            <p:cNvPr id="54" name="Group 53"/>
            <p:cNvGrpSpPr/>
            <p:nvPr/>
          </p:nvGrpSpPr>
          <p:grpSpPr>
            <a:xfrm>
              <a:off x="-9295489" y="-27339"/>
              <a:ext cx="12223217" cy="6858000"/>
              <a:chOff x="-9295489" y="-27339"/>
              <a:chExt cx="12223217" cy="68580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-9292497" y="-27339"/>
                <a:ext cx="12220225" cy="6858000"/>
                <a:chOff x="-1963803" y="-21861"/>
                <a:chExt cx="12220225" cy="6858000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-1963803" y="-21861"/>
                  <a:ext cx="12220225" cy="6858000"/>
                  <a:chOff x="-9201073" y="0"/>
                  <a:chExt cx="12220225" cy="6858000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-9201073" y="0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Snip Same Side Corner Rectangle 72"/>
                  <p:cNvSpPr/>
                  <p:nvPr/>
                </p:nvSpPr>
                <p:spPr>
                  <a:xfrm rot="5400000">
                    <a:off x="1929261" y="2477889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60" name="Oval 21">
                  <a:extLst>
                    <a:ext uri="{FF2B5EF4-FFF2-40B4-BE49-F238E27FC236}">
                      <a16:creationId xmlns:a16="http://schemas.microsoft.com/office/drawing/2014/main" id="{EB931A1E-D4B3-4759-8A55-15F0B8B73E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7795" y="54475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Oval 62"/>
                <p:cNvSpPr/>
                <p:nvPr/>
              </p:nvSpPr>
              <p:spPr>
                <a:xfrm>
                  <a:off x="5219531" y="1163587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389987" y="1085721"/>
                  <a:ext cx="39939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This study was conducted in November 2018 </a:t>
                  </a:r>
                  <a:r>
                    <a:rPr lang="en-SG" sz="1600" dirty="0">
                      <a:latin typeface="Rockwell" panose="02060603020205020403" pitchFamily="18" charset="0"/>
                    </a:rPr>
                    <a:t>to</a:t>
                  </a:r>
                  <a:r>
                    <a:rPr lang="id-ID" sz="1600" dirty="0">
                      <a:latin typeface="Rockwell" panose="02060603020205020403" pitchFamily="18" charset="0"/>
                    </a:rPr>
                    <a:t> April 2019</a:t>
                  </a:r>
                  <a:endParaRPr lang="en-US" sz="16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5217536" y="2101216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189915" y="2008768"/>
                  <a:ext cx="33172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The data processing methods used </a:t>
                  </a:r>
                  <a:r>
                    <a:rPr lang="en-US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Interpretative Structural Modeling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(ISM)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23904" y="2424871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499672" y="2270480"/>
                  <a:ext cx="413253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>
                      <a:latin typeface="Rockwell" panose="02060603020205020403" pitchFamily="18" charset="0"/>
                    </a:rPr>
                    <a:t>Data obtained from </a:t>
                  </a:r>
                  <a:r>
                    <a:rPr lang="id-ID" sz="14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literary studies, and the opinion of experts in the field of vocational education, social and sincerity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. 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E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xpert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 group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sz="1400" dirty="0">
                    <a:solidFill>
                      <a:srgbClr val="F4B183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225427" y="4638282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90889" y="3194953"/>
                  <a:ext cx="47874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Rockwell" panose="02060603020205020403" pitchFamily="18" charset="0"/>
                    </a:rPr>
                    <a:t>The methodology and techniques are divided into two parts :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arrangement of hierarchies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classification of sub-elements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431837" y="4246923"/>
                  <a:ext cx="3300973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Rockwell" panose="02060603020205020403" pitchFamily="18" charset="0"/>
                    </a:rPr>
                    <a:t>The classification of sub-elements refers to the processed result of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Reachability Matrix (RM) 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that has fulfilled the rules of transitivity according to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Driver-Power (DP)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 and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Dependence (D)</a:t>
                  </a:r>
                </a:p>
              </p:txBody>
            </p:sp>
          </p:grp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547" y="107902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55" name="Oval 54"/>
            <p:cNvSpPr/>
            <p:nvPr/>
          </p:nvSpPr>
          <p:spPr>
            <a:xfrm>
              <a:off x="-2094466" y="3281736"/>
              <a:ext cx="138666" cy="1807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9913906" y="-14571"/>
            <a:ext cx="12188740" cy="6865572"/>
            <a:chOff x="-9913906" y="-35043"/>
            <a:chExt cx="12188740" cy="6865572"/>
          </a:xfrm>
        </p:grpSpPr>
        <p:grpSp>
          <p:nvGrpSpPr>
            <p:cNvPr id="75" name="Group 74"/>
            <p:cNvGrpSpPr/>
            <p:nvPr/>
          </p:nvGrpSpPr>
          <p:grpSpPr>
            <a:xfrm>
              <a:off x="-9913906" y="-35043"/>
              <a:ext cx="12188740" cy="6858000"/>
              <a:chOff x="-9913906" y="-35043"/>
              <a:chExt cx="12188740" cy="685800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-9913906" y="-35043"/>
                <a:ext cx="12188740" cy="6858000"/>
                <a:chOff x="-9974372" y="-17224"/>
                <a:chExt cx="12188740" cy="68580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-9974372" y="-17224"/>
                  <a:ext cx="11563927" cy="6858000"/>
                </a:xfrm>
                <a:prstGeom prst="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Snip Same Side Corner Rectangle 80"/>
                <p:cNvSpPr/>
                <p:nvPr/>
              </p:nvSpPr>
              <p:spPr>
                <a:xfrm rot="5400000">
                  <a:off x="1124477" y="1800575"/>
                  <a:ext cx="1524000" cy="655782"/>
                </a:xfrm>
                <a:prstGeom prst="snip2Same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Result &amp; Discussions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-5320245" y="1151639"/>
                <a:ext cx="69520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Rockwell" panose="02060603020205020403" pitchFamily="18" charset="0"/>
                  </a:rPr>
                  <a:t>Contextual relationships between structural Model elements</a:t>
                </a:r>
              </a:p>
              <a:p>
                <a:endParaRPr lang="en-US" sz="2400" dirty="0">
                  <a:latin typeface="Rockwell" panose="02060603020205020403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-5402716" y="4144564"/>
                <a:ext cx="67389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ckwell" panose="02060603020205020403" pitchFamily="18" charset="0"/>
                  </a:rPr>
                  <a:t>Based on the literature study have determined three elements (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objectives, constraints, institutions</a:t>
                </a:r>
                <a:r>
                  <a:rPr lang="en-US" sz="2000" dirty="0">
                    <a:latin typeface="Rockwell" panose="02060603020205020403" pitchFamily="18" charset="0"/>
                  </a:rPr>
                  <a:t>) required in the governance of Self-Practicum Program at UT in Indonesia</a:t>
                </a:r>
              </a:p>
            </p:txBody>
          </p:sp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06278" y="5580846"/>
              <a:ext cx="11559845" cy="1249683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-10520402" y="-15233"/>
            <a:ext cx="12219708" cy="6858000"/>
            <a:chOff x="-10556259" y="9669"/>
            <a:chExt cx="12219708" cy="6858000"/>
          </a:xfrm>
        </p:grpSpPr>
        <p:grpSp>
          <p:nvGrpSpPr>
            <p:cNvPr id="86" name="Group 85"/>
            <p:cNvGrpSpPr/>
            <p:nvPr/>
          </p:nvGrpSpPr>
          <p:grpSpPr>
            <a:xfrm>
              <a:off x="-10556259" y="9669"/>
              <a:ext cx="12219708" cy="6858000"/>
              <a:chOff x="-10607517" y="-7704"/>
              <a:chExt cx="12219708" cy="685800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-10607517" y="-7704"/>
                <a:ext cx="12219708" cy="6858000"/>
                <a:chOff x="-10607517" y="-7704"/>
                <a:chExt cx="12219708" cy="6858000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-10607517" y="-7704"/>
                  <a:ext cx="12219708" cy="6858000"/>
                  <a:chOff x="-3279475" y="-4303"/>
                  <a:chExt cx="12219708" cy="6858000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-3279475" y="-4303"/>
                    <a:ext cx="12219708" cy="6858000"/>
                    <a:chOff x="-10512637" y="0"/>
                    <a:chExt cx="12219708" cy="6858000"/>
                  </a:xfrm>
                </p:grpSpPr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6" name="Snip Same Side Corner Rectangle 95"/>
                    <p:cNvSpPr/>
                    <p:nvPr/>
                  </p:nvSpPr>
                  <p:spPr>
                    <a:xfrm rot="5400000">
                      <a:off x="617180" y="1165843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Conclussion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562649" y="1940418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F4B183"/>
                        </a:solidFill>
                        <a:latin typeface="Rockwell" panose="02060603020205020403" pitchFamily="18" charset="0"/>
                      </a:rPr>
                      <a:t>AT THE END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156143" y="2658427"/>
                    <a:ext cx="7116872" cy="2585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um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UT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produced through the ISM analysis covering key purpose elements, </a:t>
                    </a:r>
                    <a:r>
                      <a:rPr lang="id-ID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is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able to apply the theory of becoming a habit in life and as a profession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There is no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institutional linkage classification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for now, indicates that the institution that handles the governance of self-practice in UT, the Open University in Indonesia, has been stably integrated.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dirty="0"/>
                  </a:p>
                </p:txBody>
              </p:sp>
            </p:grpSp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9821" y="198365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216103" y="233461"/>
              <a:ext cx="5880528" cy="721345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167270" y="-80906"/>
            <a:ext cx="12207154" cy="6907180"/>
            <a:chOff x="-11209951" y="-49180"/>
            <a:chExt cx="12207154" cy="6907180"/>
          </a:xfrm>
        </p:grpSpPr>
        <p:grpSp>
          <p:nvGrpSpPr>
            <p:cNvPr id="98" name="Group 97"/>
            <p:cNvGrpSpPr/>
            <p:nvPr/>
          </p:nvGrpSpPr>
          <p:grpSpPr>
            <a:xfrm>
              <a:off x="-11209951" y="-49180"/>
              <a:ext cx="12207154" cy="6907180"/>
              <a:chOff x="-11156173" y="-45953"/>
              <a:chExt cx="12207154" cy="690718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-11156173" y="-45953"/>
                <a:ext cx="12207154" cy="6874614"/>
                <a:chOff x="-3959952" y="-35792"/>
                <a:chExt cx="12207154" cy="687461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-3959952" y="-19178"/>
                  <a:ext cx="11563927" cy="6858000"/>
                </a:xfrm>
                <a:prstGeom prst="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Snip Same Side Corner Rectangle 103"/>
                <p:cNvSpPr/>
                <p:nvPr/>
              </p:nvSpPr>
              <p:spPr>
                <a:xfrm rot="5400000">
                  <a:off x="7157311" y="398317"/>
                  <a:ext cx="1524000" cy="655782"/>
                </a:xfrm>
                <a:prstGeom prst="snip2Same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Thx</a:t>
                  </a: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4" y="2287952"/>
                  <a:ext cx="4675642" cy="1952523"/>
                </a:xfrm>
                <a:prstGeom prst="rect">
                  <a:avLst/>
                </a:prstGeom>
              </p:spPr>
            </p:pic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56172" y="5611544"/>
                <a:ext cx="11549756" cy="1249683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935580" y="127691"/>
              <a:ext cx="5880528" cy="72134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496" y="127691"/>
              <a:ext cx="1213249" cy="9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9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CC66FE-63E4-4ED5-B552-CF16D3944CF0}"/>
              </a:ext>
            </a:extLst>
          </p:cNvPr>
          <p:cNvGrpSpPr/>
          <p:nvPr/>
        </p:nvGrpSpPr>
        <p:grpSpPr>
          <a:xfrm>
            <a:off x="3915744" y="237436"/>
            <a:ext cx="8281433" cy="6596477"/>
            <a:chOff x="3915744" y="237436"/>
            <a:chExt cx="8281433" cy="6596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0B5E0B-B8CD-4078-AC67-7C5E28780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2C0EC8-19A4-4D4F-B988-93FC7C53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C22966-D062-416B-8B0B-2996AA32FF49}"/>
                </a:ext>
              </a:extLst>
            </p:cNvPr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089FF6-EE97-490D-BF9A-CCDC7788A003}"/>
                </a:ext>
              </a:extLst>
            </p:cNvPr>
            <p:cNvSpPr txBox="1"/>
            <p:nvPr/>
          </p:nvSpPr>
          <p:spPr>
            <a:xfrm>
              <a:off x="5311517" y="3160038"/>
              <a:ext cx="17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764F04-5D79-41EF-8EFB-43B30FA6D6B1}"/>
                </a:ext>
              </a:extLst>
            </p:cNvPr>
            <p:cNvSpPr txBox="1"/>
            <p:nvPr/>
          </p:nvSpPr>
          <p:spPr>
            <a:xfrm>
              <a:off x="9516773" y="3189545"/>
              <a:ext cx="220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Maya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Dewi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Dyah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49AA15-C066-4398-8087-E5A9176F280D}"/>
                </a:ext>
              </a:extLst>
            </p:cNvPr>
            <p:cNvSpPr txBox="1"/>
            <p:nvPr/>
          </p:nvSpPr>
          <p:spPr>
            <a:xfrm>
              <a:off x="4641300" y="3562183"/>
              <a:ext cx="29610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Faculty of Science and Technology, </a:t>
              </a:r>
            </a:p>
            <a:p>
              <a:pPr algn="ctr"/>
              <a:r>
                <a:rPr lang="en-US" i="1" dirty="0" err="1"/>
                <a:t>Universitas</a:t>
              </a:r>
              <a:r>
                <a:rPr lang="en-US" i="1" dirty="0"/>
                <a:t> Terbuka, Jakarta, Indonesia</a:t>
              </a:r>
              <a:r>
                <a:rPr kumimoji="1" lang="en-US" altLang="ja-JP" i="1" dirty="0"/>
                <a:t>.</a:t>
              </a:r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Cabe</a:t>
              </a:r>
              <a:r>
                <a:rPr lang="en-GB" dirty="0"/>
                <a:t> Raya, </a:t>
              </a:r>
              <a:r>
                <a:rPr lang="en-GB" dirty="0" err="1"/>
                <a:t>Pondok</a:t>
              </a:r>
              <a:r>
                <a:rPr lang="en-GB" dirty="0"/>
                <a:t> </a:t>
              </a:r>
              <a:r>
                <a:rPr lang="en-GB" dirty="0" err="1"/>
                <a:t>Cabe</a:t>
              </a:r>
              <a:r>
                <a:rPr lang="en-GB" dirty="0"/>
                <a:t>, </a:t>
              </a:r>
              <a:r>
                <a:rPr lang="en-GB" dirty="0" err="1"/>
                <a:t>Pamulang</a:t>
              </a:r>
              <a:r>
                <a:rPr lang="en-GB" dirty="0"/>
                <a:t>, </a:t>
              </a:r>
              <a:r>
                <a:rPr lang="en-GB" dirty="0" err="1"/>
                <a:t>Tangerang</a:t>
              </a:r>
              <a:r>
                <a:rPr lang="en-GB" dirty="0"/>
                <a:t> Selatan, 15418, Indonesia</a:t>
              </a:r>
            </a:p>
            <a:p>
              <a:pPr algn="ctr"/>
              <a:r>
                <a:rPr lang="en-GB" u="sng" dirty="0">
                  <a:hlinkClick r:id="rId4"/>
                </a:rPr>
                <a:t>demvisara@ecampus.ut.ac.id</a:t>
              </a:r>
              <a:r>
                <a:rPr lang="en-GB" dirty="0"/>
                <a:t> </a:t>
              </a:r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6B930F-828E-4D20-A4D1-DD07E4C64E53}"/>
                </a:ext>
              </a:extLst>
            </p:cNvPr>
            <p:cNvSpPr txBox="1"/>
            <p:nvPr/>
          </p:nvSpPr>
          <p:spPr>
            <a:xfrm>
              <a:off x="9116086" y="3559038"/>
              <a:ext cx="29610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Department of Environmental Engineering, </a:t>
              </a:r>
            </a:p>
            <a:p>
              <a:pPr algn="ctr"/>
              <a:r>
                <a:rPr lang="en-GB" i="1" dirty="0" err="1"/>
                <a:t>Universitas</a:t>
              </a:r>
              <a:r>
                <a:rPr lang="en-GB" i="1" dirty="0"/>
                <a:t> </a:t>
              </a:r>
              <a:r>
                <a:rPr lang="en-GB" i="1" dirty="0" err="1"/>
                <a:t>Sahid</a:t>
              </a:r>
              <a:r>
                <a:rPr lang="en-GB" i="1" dirty="0"/>
                <a:t>, Jakarta, Indonesia</a:t>
              </a:r>
              <a:endParaRPr lang="en-US" i="1" dirty="0"/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Prof.</a:t>
              </a:r>
              <a:r>
                <a:rPr lang="en-GB" dirty="0"/>
                <a:t> </a:t>
              </a:r>
              <a:r>
                <a:rPr lang="en-GB" dirty="0" err="1"/>
                <a:t>Dr.</a:t>
              </a:r>
              <a:r>
                <a:rPr lang="en-GB" dirty="0"/>
                <a:t> </a:t>
              </a:r>
              <a:r>
                <a:rPr lang="en-GB" dirty="0" err="1"/>
                <a:t>Supomo</a:t>
              </a:r>
              <a:r>
                <a:rPr lang="en-GB" dirty="0"/>
                <a:t>, SH, No. 84 </a:t>
              </a:r>
              <a:r>
                <a:rPr lang="en-GB" dirty="0" err="1"/>
                <a:t>Tebet</a:t>
              </a:r>
              <a:r>
                <a:rPr lang="en-GB" dirty="0"/>
                <a:t>, Jakarta Selatan, 12870, Indonesia</a:t>
              </a:r>
            </a:p>
            <a:p>
              <a:pPr algn="ctr"/>
              <a:r>
                <a:rPr lang="en-GB" u="sng" dirty="0">
                  <a:hlinkClick r:id="rId5"/>
                </a:rPr>
                <a:t>maya@usahid.ac.id</a:t>
              </a:r>
              <a:endParaRPr lang="en-US" i="1" dirty="0"/>
            </a:p>
            <a:p>
              <a:pPr algn="ctr"/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685B53-6F81-4A73-8C98-F35D023B4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F3B47A-88EA-4B71-AC5D-55369E0DC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221" y="237436"/>
              <a:ext cx="1342571" cy="10110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9B40B8-237B-4EF9-9F82-37F76D243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651" y="282915"/>
              <a:ext cx="5880528" cy="7213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548FC6-ABB7-4200-B1B0-C9CD958B6477}"/>
              </a:ext>
            </a:extLst>
          </p:cNvPr>
          <p:cNvGrpSpPr/>
          <p:nvPr/>
        </p:nvGrpSpPr>
        <p:grpSpPr>
          <a:xfrm>
            <a:off x="46881" y="-3608"/>
            <a:ext cx="12219709" cy="6858000"/>
            <a:chOff x="-7659300" y="25451"/>
            <a:chExt cx="12219709" cy="685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84204E-B5BC-4462-9C1F-9498C907FD0F}"/>
                </a:ext>
              </a:extLst>
            </p:cNvPr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195DD9-4F3C-4B00-B20D-D3F178911A73}"/>
                  </a:ext>
                </a:extLst>
              </p:cNvPr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Snip Same Side Corner Rectangle 18">
                <a:extLst>
                  <a:ext uri="{FF2B5EF4-FFF2-40B4-BE49-F238E27FC236}">
                    <a16:creationId xmlns:a16="http://schemas.microsoft.com/office/drawing/2014/main" id="{3017DF6F-A674-4BC4-AAB0-EDB87C465088}"/>
                  </a:ext>
                </a:extLst>
              </p:cNvPr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030574F-1562-4311-9A26-04B598E74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E7638-6892-4104-9F45-0A9822842C77}"/>
                  </a:ext>
                </a:extLst>
              </p:cNvPr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BA9D6D-BAB2-42F0-B8A4-9014075EFA16}"/>
                  </a:ext>
                </a:extLst>
              </p:cNvPr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256BC-AF22-4E8E-B9A8-EF9FD58F92A1}"/>
                  </a:ext>
                </a:extLst>
              </p:cNvPr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odel of m</a:t>
                </a:r>
                <a:r>
                  <a:rPr lang="en-GB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anagement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of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self-practicum courses 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540485A-9E3E-4774-AD02-7CB28F9E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34707" y="215033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DAC564-5B3F-4105-9BB1-5234E2904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49340" y="212422"/>
              <a:ext cx="5880528" cy="72134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2C8FC5C0-0825-4605-9CC8-F96E79A6E423}"/>
              </a:ext>
            </a:extLst>
          </p:cNvPr>
          <p:cNvSpPr/>
          <p:nvPr/>
        </p:nvSpPr>
        <p:spPr>
          <a:xfrm>
            <a:off x="5684276" y="3915374"/>
            <a:ext cx="269799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C117419-BA7F-45A6-8F4E-3A741849CB7C}"/>
              </a:ext>
            </a:extLst>
          </p:cNvPr>
          <p:cNvGrpSpPr/>
          <p:nvPr/>
        </p:nvGrpSpPr>
        <p:grpSpPr>
          <a:xfrm>
            <a:off x="-358560" y="1110"/>
            <a:ext cx="12219710" cy="6902133"/>
            <a:chOff x="-330505" y="-44133"/>
            <a:chExt cx="12219710" cy="690213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92BC74B-78FF-4ACF-A5C9-45F8CD763713}"/>
                </a:ext>
              </a:extLst>
            </p:cNvPr>
            <p:cNvGrpSpPr/>
            <p:nvPr/>
          </p:nvGrpSpPr>
          <p:grpSpPr>
            <a:xfrm>
              <a:off x="-330505" y="-44133"/>
              <a:ext cx="12219710" cy="6902133"/>
              <a:chOff x="-330505" y="-44133"/>
              <a:chExt cx="12219710" cy="6902133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0929E8C-E1C8-40ED-89D6-FB704413AC61}"/>
                  </a:ext>
                </a:extLst>
              </p:cNvPr>
              <p:cNvGrpSpPr/>
              <p:nvPr/>
            </p:nvGrpSpPr>
            <p:grpSpPr>
              <a:xfrm>
                <a:off x="-330505" y="-44133"/>
                <a:ext cx="12219710" cy="6902133"/>
                <a:chOff x="-330505" y="-44133"/>
                <a:chExt cx="12219710" cy="6902133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2641E01-033D-493B-9A2C-295ABB6C18BB}"/>
                    </a:ext>
                  </a:extLst>
                </p:cNvPr>
                <p:cNvGrpSpPr/>
                <p:nvPr/>
              </p:nvGrpSpPr>
              <p:grpSpPr>
                <a:xfrm>
                  <a:off x="-330505" y="-44133"/>
                  <a:ext cx="12219710" cy="6902133"/>
                  <a:chOff x="-334706" y="-44133"/>
                  <a:chExt cx="12219710" cy="6902133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9E4FC6D1-EFA3-48D5-B2DD-16B54B69F389}"/>
                      </a:ext>
                    </a:extLst>
                  </p:cNvPr>
                  <p:cNvGrpSpPr/>
                  <p:nvPr/>
                </p:nvGrpSpPr>
                <p:grpSpPr>
                  <a:xfrm>
                    <a:off x="-334706" y="-44133"/>
                    <a:ext cx="12219710" cy="6902133"/>
                    <a:chOff x="-8018763" y="38358"/>
                    <a:chExt cx="12219710" cy="6902133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E992EC84-0758-46A4-B2F9-8EF3B7571B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8018763" y="38358"/>
                      <a:ext cx="12219710" cy="6902133"/>
                      <a:chOff x="-8018763" y="38358"/>
                      <a:chExt cx="12219710" cy="6902133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41B70806-84DF-4C84-8C99-D1449AD9EF2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8018763" y="38358"/>
                        <a:ext cx="12219710" cy="6858000"/>
                        <a:chOff x="-740430" y="-3918"/>
                        <a:chExt cx="12219710" cy="6858000"/>
                      </a:xfrm>
                    </p:grpSpPr>
                    <p:sp>
                      <p:nvSpPr>
                        <p:cNvPr id="35" name="Rectangle 34">
                          <a:extLst>
                            <a:ext uri="{FF2B5EF4-FFF2-40B4-BE49-F238E27FC236}">
                              <a16:creationId xmlns:a16="http://schemas.microsoft.com/office/drawing/2014/main" id="{0484FB2B-0DBB-426C-9F3C-9290133FF5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740430" y="-3918"/>
                          <a:ext cx="11563927" cy="6858000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254000" dist="88900" algn="l" rotWithShape="0">
                            <a:prstClr val="black">
                              <a:alpha val="51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6" name="Snip Same Side Corner Rectangle 31">
                          <a:extLst>
                            <a:ext uri="{FF2B5EF4-FFF2-40B4-BE49-F238E27FC236}">
                              <a16:creationId xmlns:a16="http://schemas.microsoft.com/office/drawing/2014/main" id="{12A54A8F-EB14-4FC3-A46D-7BCAC74693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0354416" y="4397226"/>
                          <a:ext cx="1593945" cy="655782"/>
                        </a:xfrm>
                        <a:prstGeom prst="snip2Same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254000" dist="88900" algn="l" rotWithShape="0">
                            <a:prstClr val="black">
                              <a:alpha val="51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Rockwell" panose="02060603020205020403" pitchFamily="18" charset="0"/>
                            </a:rPr>
                            <a:t>Introduction</a:t>
                          </a:r>
                        </a:p>
                      </p:txBody>
                    </p:sp>
                  </p:grpSp>
                  <p:pic>
                    <p:nvPicPr>
                      <p:cNvPr id="33" name="Picture 32">
                        <a:extLst>
                          <a:ext uri="{FF2B5EF4-FFF2-40B4-BE49-F238E27FC236}">
                            <a16:creationId xmlns:a16="http://schemas.microsoft.com/office/drawing/2014/main" id="{73083479-F69A-460B-85CE-AACE46E0AD4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8018761" y="5690808"/>
                        <a:ext cx="11549756" cy="124968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Picture 33">
                        <a:extLst>
                          <a:ext uri="{FF2B5EF4-FFF2-40B4-BE49-F238E27FC236}">
                            <a16:creationId xmlns:a16="http://schemas.microsoft.com/office/drawing/2014/main" id="{444A5585-2B36-4D2E-A1F4-BEB96E8C4E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3764488" y="233010"/>
                        <a:ext cx="1305176" cy="98291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1" name="Picture 30">
                      <a:extLst>
                        <a:ext uri="{FF2B5EF4-FFF2-40B4-BE49-F238E27FC236}">
                          <a16:creationId xmlns:a16="http://schemas.microsoft.com/office/drawing/2014/main" id="{D4A9F957-9461-47D1-9E6F-8202D0B378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-2528611" y="298869"/>
                      <a:ext cx="5880528" cy="72134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CD7A99E-27B5-40D7-9762-FA58CFB628DC}"/>
                      </a:ext>
                    </a:extLst>
                  </p:cNvPr>
                  <p:cNvSpPr txBox="1"/>
                  <p:nvPr/>
                </p:nvSpPr>
                <p:spPr>
                  <a:xfrm>
                    <a:off x="3792593" y="1615649"/>
                    <a:ext cx="46391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Arial Black" panose="020B0A04020102020204" pitchFamily="34" charset="0"/>
                      </a:rPr>
                      <a:t>UPBJJ Responsibilities</a:t>
                    </a:r>
                  </a:p>
                </p:txBody>
              </p:sp>
            </p:grpSp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0607551F-08C0-432D-8CAC-D72F8753E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0071" y="2162495"/>
                  <a:ext cx="4109101" cy="2311370"/>
                </a:xfrm>
                <a:prstGeom prst="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</p:pic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24C72FD-63C0-4B30-9787-4178F05F80ED}"/>
                  </a:ext>
                </a:extLst>
              </p:cNvPr>
              <p:cNvSpPr/>
              <p:nvPr/>
            </p:nvSpPr>
            <p:spPr>
              <a:xfrm>
                <a:off x="8417166" y="1623074"/>
                <a:ext cx="2185710" cy="596417"/>
              </a:xfrm>
              <a:prstGeom prst="rect">
                <a:avLst/>
              </a:prstGeom>
              <a:solidFill>
                <a:srgbClr val="75A7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b="1" dirty="0">
                    <a:latin typeface="Arial Black" panose="020B0A04020102020204" pitchFamily="34" charset="0"/>
                  </a:rPr>
                  <a:t>Information </a:t>
                </a:r>
                <a:r>
                  <a:rPr lang="en-SG" b="1" dirty="0" err="1">
                    <a:latin typeface="Arial Black" panose="020B0A04020102020204" pitchFamily="34" charset="0"/>
                  </a:rPr>
                  <a:t>Center</a:t>
                </a:r>
                <a:endParaRPr lang="en-SG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159E016-BBE1-470D-8390-2BEAF0AF87FC}"/>
                  </a:ext>
                </a:extLst>
              </p:cNvPr>
              <p:cNvSpPr/>
              <p:nvPr/>
            </p:nvSpPr>
            <p:spPr>
              <a:xfrm>
                <a:off x="8417165" y="2318028"/>
                <a:ext cx="2185711" cy="596417"/>
              </a:xfrm>
              <a:prstGeom prst="rect">
                <a:avLst/>
              </a:prstGeom>
              <a:solidFill>
                <a:srgbClr val="579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b="1" dirty="0">
                    <a:latin typeface="Arial Black" panose="020B0A04020102020204" pitchFamily="34" charset="0"/>
                  </a:rPr>
                  <a:t>Registration Counter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440694D-7F5F-45B6-94F5-0066E9F8AA0C}"/>
                  </a:ext>
                </a:extLst>
              </p:cNvPr>
              <p:cNvSpPr/>
              <p:nvPr/>
            </p:nvSpPr>
            <p:spPr>
              <a:xfrm>
                <a:off x="8427901" y="3017983"/>
                <a:ext cx="2203889" cy="694870"/>
              </a:xfrm>
              <a:prstGeom prst="rect">
                <a:avLst/>
              </a:prstGeom>
              <a:solidFill>
                <a:srgbClr val="C3B88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600" dirty="0">
                    <a:latin typeface="Arial Black" panose="020B0A04020102020204" pitchFamily="34" charset="0"/>
                  </a:rPr>
                  <a:t>Learning Material Distributor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88ADAE6-4422-4647-B2C2-FCB34F194474}"/>
                  </a:ext>
                </a:extLst>
              </p:cNvPr>
              <p:cNvSpPr/>
              <p:nvPr/>
            </p:nvSpPr>
            <p:spPr>
              <a:xfrm>
                <a:off x="8429596" y="5247291"/>
                <a:ext cx="2211523" cy="596417"/>
              </a:xfrm>
              <a:prstGeom prst="rect">
                <a:avLst/>
              </a:prstGeom>
              <a:solidFill>
                <a:srgbClr val="41988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dirty="0">
                    <a:latin typeface="Arial Black" panose="020B0A04020102020204" pitchFamily="34" charset="0"/>
                  </a:rPr>
                  <a:t>Conducting Lab Session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5B8BF02-3426-475D-84C2-F36EC09415C2}"/>
                  </a:ext>
                </a:extLst>
              </p:cNvPr>
              <p:cNvSpPr/>
              <p:nvPr/>
            </p:nvSpPr>
            <p:spPr>
              <a:xfrm>
                <a:off x="8438415" y="3815208"/>
                <a:ext cx="2158176" cy="596417"/>
              </a:xfrm>
              <a:prstGeom prst="rect">
                <a:avLst/>
              </a:prstGeom>
              <a:solidFill>
                <a:srgbClr val="7CB1B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dirty="0">
                    <a:latin typeface="Arial Black" panose="020B0A04020102020204" pitchFamily="34" charset="0"/>
                  </a:rPr>
                  <a:t>Examination Organizer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A66231A-CBBE-4BCF-BA35-FA9F4404086E}"/>
                  </a:ext>
                </a:extLst>
              </p:cNvPr>
              <p:cNvSpPr/>
              <p:nvPr/>
            </p:nvSpPr>
            <p:spPr>
              <a:xfrm>
                <a:off x="8438415" y="4542689"/>
                <a:ext cx="2158176" cy="596417"/>
              </a:xfrm>
              <a:prstGeom prst="rect">
                <a:avLst/>
              </a:prstGeom>
              <a:solidFill>
                <a:srgbClr val="9A89A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dirty="0">
                    <a:latin typeface="Arial Black" panose="020B0A04020102020204" pitchFamily="34" charset="0"/>
                  </a:rPr>
                  <a:t>Study</a:t>
                </a:r>
                <a:r>
                  <a:rPr lang="en-SG" dirty="0"/>
                  <a:t> </a:t>
                </a:r>
                <a:r>
                  <a:rPr lang="en-SG" dirty="0">
                    <a:latin typeface="Arial Black" panose="020B0A04020102020204" pitchFamily="34" charset="0"/>
                  </a:rPr>
                  <a:t>Group Coordinator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1FADB62-DAE3-4F96-8F9C-3BC05BECC1C8}"/>
                  </a:ext>
                </a:extLst>
              </p:cNvPr>
              <p:cNvCxnSpPr>
                <a:cxnSpLocks/>
                <a:stCxn id="112" idx="3"/>
                <a:endCxn id="113" idx="1"/>
              </p:cNvCxnSpPr>
              <p:nvPr/>
            </p:nvCxnSpPr>
            <p:spPr>
              <a:xfrm flipV="1">
                <a:off x="7829172" y="1921283"/>
                <a:ext cx="587994" cy="13968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366C317B-9448-44FF-AEA6-F2DD063E3A0C}"/>
                  </a:ext>
                </a:extLst>
              </p:cNvPr>
              <p:cNvCxnSpPr>
                <a:cxnSpLocks/>
                <a:stCxn id="112" idx="3"/>
                <a:endCxn id="114" idx="1"/>
              </p:cNvCxnSpPr>
              <p:nvPr/>
            </p:nvCxnSpPr>
            <p:spPr>
              <a:xfrm flipV="1">
                <a:off x="7829172" y="2616237"/>
                <a:ext cx="587993" cy="7019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2DB1AFC-8CCB-4771-98B6-36163CDE4127}"/>
                  </a:ext>
                </a:extLst>
              </p:cNvPr>
              <p:cNvCxnSpPr>
                <a:cxnSpLocks/>
                <a:stCxn id="112" idx="3"/>
                <a:endCxn id="115" idx="1"/>
              </p:cNvCxnSpPr>
              <p:nvPr/>
            </p:nvCxnSpPr>
            <p:spPr>
              <a:xfrm>
                <a:off x="7829172" y="3318180"/>
                <a:ext cx="598729" cy="472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CF7632E-80CF-4022-8411-FC3D2ABFF112}"/>
                </a:ext>
              </a:extLst>
            </p:cNvPr>
            <p:cNvCxnSpPr>
              <a:cxnSpLocks/>
              <a:stCxn id="112" idx="3"/>
              <a:endCxn id="117" idx="1"/>
            </p:cNvCxnSpPr>
            <p:nvPr/>
          </p:nvCxnSpPr>
          <p:spPr>
            <a:xfrm>
              <a:off x="7829172" y="3318180"/>
              <a:ext cx="609243" cy="795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E6A616F-1EC3-4D37-8730-40F92B9DD444}"/>
                </a:ext>
              </a:extLst>
            </p:cNvPr>
            <p:cNvCxnSpPr>
              <a:cxnSpLocks/>
              <a:stCxn id="112" idx="3"/>
              <a:endCxn id="118" idx="1"/>
            </p:cNvCxnSpPr>
            <p:nvPr/>
          </p:nvCxnSpPr>
          <p:spPr>
            <a:xfrm>
              <a:off x="7829172" y="3318180"/>
              <a:ext cx="609243" cy="1522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B26CC88-AE62-4A66-886E-AA66CF9D0247}"/>
                </a:ext>
              </a:extLst>
            </p:cNvPr>
            <p:cNvCxnSpPr>
              <a:cxnSpLocks/>
              <a:stCxn id="112" idx="3"/>
              <a:endCxn id="116" idx="1"/>
            </p:cNvCxnSpPr>
            <p:nvPr/>
          </p:nvCxnSpPr>
          <p:spPr>
            <a:xfrm>
              <a:off x="7829172" y="3318180"/>
              <a:ext cx="600424" cy="2227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CB7E621A-E1BA-47FB-B512-5872DAD70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069" y="159818"/>
            <a:ext cx="1212212" cy="912900"/>
          </a:xfrm>
          <a:prstGeom prst="rect">
            <a:avLst/>
          </a:prstGeom>
        </p:spPr>
      </p:pic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C9039486-ECBE-4265-A22C-9DA906937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827162"/>
              </p:ext>
            </p:extLst>
          </p:nvPr>
        </p:nvGraphicFramePr>
        <p:xfrm>
          <a:off x="-5289062" y="2382494"/>
          <a:ext cx="6196997" cy="1677085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88900" dir="18900000" algn="bl" rotWithShape="0">
                    <a:prstClr val="black">
                      <a:alpha val="51000"/>
                    </a:prstClr>
                  </a:outerShdw>
                </a:effectLst>
                <a:tableStyleId>{5C22544A-7EE6-4342-B048-85BDC9FD1C3A}</a:tableStyleId>
              </a:tblPr>
              <a:tblGrid>
                <a:gridCol w="62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94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Nu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Elemen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Contextual Relationship</a:t>
                      </a: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1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Purposes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the corporation support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2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Constraints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cause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3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Institutional</a:t>
                      </a:r>
                    </a:p>
                  </a:txBody>
                  <a:tcPr marL="103737" marR="103737" marT="51869" marB="51869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the corporation support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kern="1200" baseline="30000" dirty="0" err="1">
                          <a:solidFill>
                            <a:schemeClr val="dk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j</a:t>
                      </a:r>
                      <a:endParaRPr lang="en-US" sz="2000" dirty="0">
                        <a:latin typeface="Rockwell" panose="02060603020205020403" pitchFamily="18" charset="0"/>
                      </a:endParaRPr>
                    </a:p>
                  </a:txBody>
                  <a:tcPr marL="103737" marR="103737" marT="51869" marB="518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9" name="Picture 88">
            <a:extLst>
              <a:ext uri="{FF2B5EF4-FFF2-40B4-BE49-F238E27FC236}">
                <a16:creationId xmlns:a16="http://schemas.microsoft.com/office/drawing/2014/main" id="{047DDF02-27E8-44E5-9F59-58CD824F7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59017" y="202132"/>
            <a:ext cx="5880528" cy="721345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36DDD8F-20E7-4EEF-BF45-3DA8A2F43687}"/>
              </a:ext>
            </a:extLst>
          </p:cNvPr>
          <p:cNvGrpSpPr/>
          <p:nvPr/>
        </p:nvGrpSpPr>
        <p:grpSpPr>
          <a:xfrm>
            <a:off x="-8713134" y="11258"/>
            <a:ext cx="12219709" cy="6891942"/>
            <a:chOff x="-8678716" y="2411"/>
            <a:chExt cx="12219709" cy="689194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E2A842B-F2EB-4375-BDDD-707B225D70D5}"/>
                </a:ext>
              </a:extLst>
            </p:cNvPr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4D41580-C9B1-4B8B-B453-941E82146DAB}"/>
                  </a:ext>
                </a:extLst>
              </p:cNvPr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C761FE03-D65B-47E3-9142-8A8563D43CAC}"/>
                    </a:ext>
                  </a:extLst>
                </p:cNvPr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Snip Same Side Corner Rectangle 41">
                  <a:extLst>
                    <a:ext uri="{FF2B5EF4-FFF2-40B4-BE49-F238E27FC236}">
                      <a16:creationId xmlns:a16="http://schemas.microsoft.com/office/drawing/2014/main" id="{1846727F-6001-4FB9-A48A-5473CCF9D2C3}"/>
                    </a:ext>
                  </a:extLst>
                </p:cNvPr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142" name="Diagram 141">
                  <a:extLst>
                    <a:ext uri="{FF2B5EF4-FFF2-40B4-BE49-F238E27FC236}">
                      <a16:creationId xmlns:a16="http://schemas.microsoft.com/office/drawing/2014/main" id="{6014A59D-771D-4387-9676-DF712506EB3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5614140"/>
                    </p:ext>
                  </p:extLst>
                </p:nvPr>
              </p:nvGraphicFramePr>
              <p:xfrm>
                <a:off x="1887245" y="850284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B494EE9-AE8B-4FBD-A1B9-843CDFF07865}"/>
                    </a:ext>
                  </a:extLst>
                </p:cNvPr>
                <p:cNvSpPr txBox="1"/>
                <p:nvPr/>
              </p:nvSpPr>
              <p:spPr>
                <a:xfrm>
                  <a:off x="4258996" y="2964021"/>
                  <a:ext cx="16462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144" name="Rounded Rectangle 45">
                  <a:extLst>
                    <a:ext uri="{FF2B5EF4-FFF2-40B4-BE49-F238E27FC236}">
                      <a16:creationId xmlns:a16="http://schemas.microsoft.com/office/drawing/2014/main" id="{127CDC78-36FB-4D65-A179-74F17C81ACF6}"/>
                    </a:ext>
                  </a:extLst>
                </p:cNvPr>
                <p:cNvSpPr/>
                <p:nvPr/>
              </p:nvSpPr>
              <p:spPr>
                <a:xfrm>
                  <a:off x="4817788" y="3941586"/>
                  <a:ext cx="1648641" cy="1009578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latin typeface="Rockwell" panose="02060603020205020403" pitchFamily="18" charset="0"/>
                    </a:rPr>
                    <a:t>Practicum Subject</a:t>
                  </a:r>
                </a:p>
              </p:txBody>
            </p:sp>
            <p:sp>
              <p:nvSpPr>
                <p:cNvPr id="145" name="Rounded Rectangle 47">
                  <a:extLst>
                    <a:ext uri="{FF2B5EF4-FFF2-40B4-BE49-F238E27FC236}">
                      <a16:creationId xmlns:a16="http://schemas.microsoft.com/office/drawing/2014/main" id="{D7492969-8E28-460F-AF24-325A9289B0E1}"/>
                    </a:ext>
                  </a:extLst>
                </p:cNvPr>
                <p:cNvSpPr/>
                <p:nvPr/>
              </p:nvSpPr>
              <p:spPr>
                <a:xfrm>
                  <a:off x="2840351" y="3952163"/>
                  <a:ext cx="1665147" cy="972883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latin typeface="Rockwell" panose="02060603020205020403" pitchFamily="18" charset="0"/>
                    </a:rPr>
                    <a:t>A Stand-alone Subject</a:t>
                  </a: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F6556DE5-5CBB-4E80-9E18-9B63440E788A}"/>
                    </a:ext>
                  </a:extLst>
                </p:cNvPr>
                <p:cNvSpPr txBox="1"/>
                <p:nvPr/>
              </p:nvSpPr>
              <p:spPr>
                <a:xfrm>
                  <a:off x="2837122" y="5040227"/>
                  <a:ext cx="194411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4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4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9D05B14-ECDF-442E-96A9-839BAA9F0392}"/>
                    </a:ext>
                  </a:extLst>
                </p:cNvPr>
                <p:cNvSpPr txBox="1"/>
                <p:nvPr/>
              </p:nvSpPr>
              <p:spPr>
                <a:xfrm>
                  <a:off x="4692310" y="5048527"/>
                  <a:ext cx="265047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4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4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0C56234-30C1-4A6E-9413-AA9113BE7155}"/>
                    </a:ext>
                  </a:extLst>
                </p:cNvPr>
                <p:cNvSpPr txBox="1"/>
                <p:nvPr/>
              </p:nvSpPr>
              <p:spPr>
                <a:xfrm>
                  <a:off x="6157763" y="2738518"/>
                  <a:ext cx="1849913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>
                      <a:latin typeface="Rockwell" panose="02060603020205020403" pitchFamily="18" charset="0"/>
                    </a:rPr>
                    <a:t>is a modeling technique developed for strategy policy planning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51F40F2-6F64-47A0-BF6C-658BB0789687}"/>
                    </a:ext>
                  </a:extLst>
                </p:cNvPr>
                <p:cNvSpPr txBox="1"/>
                <p:nvPr/>
              </p:nvSpPr>
              <p:spPr>
                <a:xfrm>
                  <a:off x="8017520" y="4008383"/>
                  <a:ext cx="2100627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Rockwell" panose="02060603020205020403" pitchFamily="18" charset="0"/>
                    </a:rPr>
                    <a:t>The ISM is a sophisticated planning methodology used to identify and conclude a wide variety of relationships between factors in a particular problem or issue</a:t>
                  </a:r>
                </a:p>
              </p:txBody>
            </p:sp>
          </p:grpSp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19E9170E-8AA9-4134-AFB3-85A63073E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A8DEEBEE-C087-443F-9242-4D50A6E57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D9C4CE8F-3BBE-4628-AD1D-5217DEDA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D31A048-3AF2-48BE-8CBB-0C7741D14225}"/>
              </a:ext>
            </a:extLst>
          </p:cNvPr>
          <p:cNvGrpSpPr/>
          <p:nvPr/>
        </p:nvGrpSpPr>
        <p:grpSpPr>
          <a:xfrm>
            <a:off x="-8951406" y="37346"/>
            <a:ext cx="12190131" cy="6858000"/>
            <a:chOff x="-2059304" y="88355"/>
            <a:chExt cx="12190131" cy="685800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8A5DCBD-552C-4FB4-B324-3A9E2D7AC395}"/>
                </a:ext>
              </a:extLst>
            </p:cNvPr>
            <p:cNvGrpSpPr/>
            <p:nvPr/>
          </p:nvGrpSpPr>
          <p:grpSpPr>
            <a:xfrm>
              <a:off x="-2059304" y="88355"/>
              <a:ext cx="12190131" cy="6858000"/>
              <a:chOff x="-941704" y="88355"/>
              <a:chExt cx="12190131" cy="6858000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0186306-2BA9-4A0A-8108-80CF66ED7E78}"/>
                  </a:ext>
                </a:extLst>
              </p:cNvPr>
              <p:cNvGrpSpPr/>
              <p:nvPr/>
            </p:nvGrpSpPr>
            <p:grpSpPr>
              <a:xfrm>
                <a:off x="-941704" y="88355"/>
                <a:ext cx="12190131" cy="6858000"/>
                <a:chOff x="-8678890" y="41304"/>
                <a:chExt cx="12190131" cy="68580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C8866A42-8E76-4CF3-8CF9-0E39FF7E0197}"/>
                    </a:ext>
                  </a:extLst>
                </p:cNvPr>
                <p:cNvGrpSpPr/>
                <p:nvPr/>
              </p:nvGrpSpPr>
              <p:grpSpPr>
                <a:xfrm>
                  <a:off x="-8678890" y="41304"/>
                  <a:ext cx="12190131" cy="6858000"/>
                  <a:chOff x="-8678890" y="41304"/>
                  <a:chExt cx="12190131" cy="6858000"/>
                </a:xfrm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38F57749-4698-48A6-90B4-AB7B05FDD8A2}"/>
                      </a:ext>
                    </a:extLst>
                  </p:cNvPr>
                  <p:cNvGrpSpPr/>
                  <p:nvPr/>
                </p:nvGrpSpPr>
                <p:grpSpPr>
                  <a:xfrm>
                    <a:off x="-8678890" y="41304"/>
                    <a:ext cx="12190131" cy="6858000"/>
                    <a:chOff x="-1324959" y="57169"/>
                    <a:chExt cx="12190131" cy="6858000"/>
                  </a:xfrm>
                </p:grpSpPr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CCC2328C-B1C3-474C-A782-7A61BC677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24959" y="57169"/>
                      <a:ext cx="11563927" cy="6858000"/>
                    </a:xfrm>
                    <a:prstGeom prst="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9" name="Snip Same Side Corner Rectangle 41">
                      <a:extLst>
                        <a:ext uri="{FF2B5EF4-FFF2-40B4-BE49-F238E27FC236}">
                          <a16:creationId xmlns:a16="http://schemas.microsoft.com/office/drawing/2014/main" id="{387F5BBD-E999-4E8B-937A-5C654A7E3D7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775281" y="2859802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Problems</a:t>
                      </a:r>
                    </a:p>
                  </p:txBody>
                </p:sp>
                <p:graphicFrame>
                  <p:nvGraphicFramePr>
                    <p:cNvPr id="170" name="Diagram 169">
                      <a:extLst>
                        <a:ext uri="{FF2B5EF4-FFF2-40B4-BE49-F238E27FC236}">
                          <a16:creationId xmlns:a16="http://schemas.microsoft.com/office/drawing/2014/main" id="{3C3945C4-FFAC-405C-B452-59216964DDE2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900999477"/>
                        </p:ext>
                      </p:extLst>
                    </p:nvPr>
                  </p:nvGraphicFramePr>
                  <p:xfrm>
                    <a:off x="1887245" y="850284"/>
                    <a:ext cx="8128000" cy="5418667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15" r:lo="rId16" r:qs="rId17" r:cs="rId18"/>
                    </a:graphicData>
                  </a:graphic>
                </p:graphicFrame>
                <p:sp>
                  <p:nvSpPr>
                    <p:cNvPr id="171" name="TextBox 170">
                      <a:extLst>
                        <a:ext uri="{FF2B5EF4-FFF2-40B4-BE49-F238E27FC236}">
                          <a16:creationId xmlns:a16="http://schemas.microsoft.com/office/drawing/2014/main" id="{97FBD041-EFAD-48F6-9840-5F49BB0654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8996" y="2964021"/>
                      <a:ext cx="16462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1200" dirty="0">
                        <a:latin typeface="Rockwell" panose="02060603020205020403" pitchFamily="18" charset="0"/>
                      </a:endParaRPr>
                    </a:p>
                  </p:txBody>
                </p:sp>
              </p:grpSp>
              <p:pic>
                <p:nvPicPr>
                  <p:cNvPr id="166" name="Picture 165">
                    <a:extLst>
                      <a:ext uri="{FF2B5EF4-FFF2-40B4-BE49-F238E27FC236}">
                        <a16:creationId xmlns:a16="http://schemas.microsoft.com/office/drawing/2014/main" id="{B4DF21C5-D5D7-4EB1-B581-A8D01F94F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678715" y="5644670"/>
                    <a:ext cx="11549756" cy="1249683"/>
                  </a:xfrm>
                  <a:prstGeom prst="rect">
                    <a:avLst/>
                  </a:prstGeom>
                </p:spPr>
              </p:pic>
              <p:pic>
                <p:nvPicPr>
                  <p:cNvPr id="167" name="Picture 166">
                    <a:extLst>
                      <a:ext uri="{FF2B5EF4-FFF2-40B4-BE49-F238E27FC236}">
                        <a16:creationId xmlns:a16="http://schemas.microsoft.com/office/drawing/2014/main" id="{0398FE28-FC34-40F1-862F-ECA6383580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837604" y="123327"/>
                    <a:ext cx="1187138" cy="8940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4" name="Picture 163">
                  <a:extLst>
                    <a:ext uri="{FF2B5EF4-FFF2-40B4-BE49-F238E27FC236}">
                      <a16:creationId xmlns:a16="http://schemas.microsoft.com/office/drawing/2014/main" id="{1A124C00-50F6-4B4D-BAE0-363B471F6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548714" y="101777"/>
                  <a:ext cx="5301169" cy="650277"/>
                </a:xfrm>
                <a:prstGeom prst="rect">
                  <a:avLst/>
                </a:prstGeom>
              </p:spPr>
            </p:pic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EE08E84-E6A0-475E-97E1-96FD9D49F332}"/>
                  </a:ext>
                </a:extLst>
              </p:cNvPr>
              <p:cNvSpPr/>
              <p:nvPr/>
            </p:nvSpPr>
            <p:spPr>
              <a:xfrm>
                <a:off x="2298406" y="2793399"/>
                <a:ext cx="2133361" cy="914400"/>
              </a:xfrm>
              <a:prstGeom prst="rect">
                <a:avLst/>
              </a:prstGeom>
              <a:solidFill>
                <a:srgbClr val="8597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 dirty="0"/>
                  <a:t>Problems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50CCE38-3139-4A07-B8AC-75D82D6E223C}"/>
                  </a:ext>
                </a:extLst>
              </p:cNvPr>
              <p:cNvSpPr/>
              <p:nvPr/>
            </p:nvSpPr>
            <p:spPr>
              <a:xfrm>
                <a:off x="5156131" y="1221095"/>
                <a:ext cx="5181110" cy="1163983"/>
              </a:xfrm>
              <a:prstGeom prst="rect">
                <a:avLst/>
              </a:prstGeom>
              <a:solidFill>
                <a:srgbClr val="8DA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it is not easy to conduct self-practicum activities. </a:t>
                </a:r>
                <a:r>
                  <a:rPr lang="en-SG" sz="2400" dirty="0"/>
                  <a:t>Geographical conditions and the spread of students in various places 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637CDFD-9EAB-4245-8AFA-69FD5B77FD5D}"/>
                  </a:ext>
                </a:extLst>
              </p:cNvPr>
              <p:cNvSpPr/>
              <p:nvPr/>
            </p:nvSpPr>
            <p:spPr>
              <a:xfrm>
                <a:off x="5141190" y="2506761"/>
                <a:ext cx="5181110" cy="754716"/>
              </a:xfrm>
              <a:prstGeom prst="rect">
                <a:avLst/>
              </a:prstGeom>
              <a:solidFill>
                <a:srgbClr val="9A8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students are often not ready to carry out practicum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E7EA65B-C265-4A32-95AC-5B81A01B791C}"/>
                  </a:ext>
                </a:extLst>
              </p:cNvPr>
              <p:cNvSpPr/>
              <p:nvPr/>
            </p:nvSpPr>
            <p:spPr>
              <a:xfrm>
                <a:off x="5141190" y="3326691"/>
                <a:ext cx="5181110" cy="1520078"/>
              </a:xfrm>
              <a:prstGeom prst="rect">
                <a:avLst/>
              </a:prstGeom>
              <a:solidFill>
                <a:srgbClr val="579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some students had difficulties in accessing practical guidance, obtaining materials and tools, and having qualified and competent instructor</a:t>
                </a:r>
                <a:endParaRPr lang="en-SG" sz="2400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01863A9-19A7-414B-A953-EDF7765E8B90}"/>
                  </a:ext>
                </a:extLst>
              </p:cNvPr>
              <p:cNvSpPr/>
              <p:nvPr/>
            </p:nvSpPr>
            <p:spPr>
              <a:xfrm>
                <a:off x="5130489" y="4925561"/>
                <a:ext cx="5181110" cy="1410061"/>
              </a:xfrm>
              <a:prstGeom prst="rect">
                <a:avLst/>
              </a:prstGeom>
              <a:solidFill>
                <a:srgbClr val="4198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UT needs to seek breakthrough </a:t>
                </a:r>
                <a:r>
                  <a:rPr lang="en-US" sz="2400" dirty="0" err="1"/>
                  <a:t>Eventhough</a:t>
                </a:r>
                <a:r>
                  <a:rPr lang="en-US" sz="2400" dirty="0"/>
                  <a:t>, the modules, guidelines, devices, tools, materials, are already available</a:t>
                </a:r>
                <a:endParaRPr lang="en-SG" sz="2400" dirty="0"/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D700D1C-5195-4E78-BAEA-190616F5C9E7}"/>
                  </a:ext>
                </a:extLst>
              </p:cNvPr>
              <p:cNvCxnSpPr>
                <a:stCxn id="154" idx="3"/>
                <a:endCxn id="155" idx="1"/>
              </p:cNvCxnSpPr>
              <p:nvPr/>
            </p:nvCxnSpPr>
            <p:spPr>
              <a:xfrm flipV="1">
                <a:off x="4431767" y="1803087"/>
                <a:ext cx="724364" cy="14475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EC186B3-BB45-45E3-95A3-855D6920280F}"/>
                  </a:ext>
                </a:extLst>
              </p:cNvPr>
              <p:cNvCxnSpPr>
                <a:endCxn id="156" idx="1"/>
              </p:cNvCxnSpPr>
              <p:nvPr/>
            </p:nvCxnSpPr>
            <p:spPr>
              <a:xfrm flipV="1">
                <a:off x="4453450" y="2884119"/>
                <a:ext cx="687740" cy="402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367016C-5AB0-4BBA-AED8-817F49B897B1}"/>
                  </a:ext>
                </a:extLst>
              </p:cNvPr>
              <p:cNvCxnSpPr>
                <a:endCxn id="157" idx="1"/>
              </p:cNvCxnSpPr>
              <p:nvPr/>
            </p:nvCxnSpPr>
            <p:spPr>
              <a:xfrm>
                <a:off x="4457152" y="3266979"/>
                <a:ext cx="684038" cy="8197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03F749B-70BC-4FB3-8A1C-0526114666D8}"/>
                  </a:ext>
                </a:extLst>
              </p:cNvPr>
              <p:cNvCxnSpPr>
                <a:cxnSpLocks/>
                <a:stCxn id="154" idx="3"/>
                <a:endCxn id="158" idx="1"/>
              </p:cNvCxnSpPr>
              <p:nvPr/>
            </p:nvCxnSpPr>
            <p:spPr>
              <a:xfrm>
                <a:off x="4431767" y="3250599"/>
                <a:ext cx="698722" cy="23799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86564B-AC3B-49E7-B897-F6ADE1476E50}"/>
                </a:ext>
              </a:extLst>
            </p:cNvPr>
            <p:cNvSpPr txBox="1"/>
            <p:nvPr/>
          </p:nvSpPr>
          <p:spPr>
            <a:xfrm>
              <a:off x="1345690" y="4569226"/>
              <a:ext cx="20840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*Purpose :</a:t>
              </a:r>
            </a:p>
            <a:p>
              <a:r>
                <a:rPr lang="en-SG" dirty="0">
                  <a:solidFill>
                    <a:schemeClr val="bg1"/>
                  </a:solidFill>
                </a:rPr>
                <a:t>To Formulate a model of self-practicum courses management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65B577-F72B-4730-A30C-AC68689BEFCC}"/>
              </a:ext>
            </a:extLst>
          </p:cNvPr>
          <p:cNvGrpSpPr/>
          <p:nvPr/>
        </p:nvGrpSpPr>
        <p:grpSpPr>
          <a:xfrm>
            <a:off x="-9295489" y="-43"/>
            <a:ext cx="12222701" cy="6858000"/>
            <a:chOff x="-9295489" y="-27339"/>
            <a:chExt cx="12222701" cy="68580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717221E-B3B2-487C-A32A-304070C239B8}"/>
                </a:ext>
              </a:extLst>
            </p:cNvPr>
            <p:cNvGrpSpPr/>
            <p:nvPr/>
          </p:nvGrpSpPr>
          <p:grpSpPr>
            <a:xfrm>
              <a:off x="-9295489" y="-27339"/>
              <a:ext cx="12222701" cy="6858000"/>
              <a:chOff x="-9295489" y="-27339"/>
              <a:chExt cx="12222701" cy="685800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A383F8E-E9F4-472F-B43E-2216FAF9813A}"/>
                  </a:ext>
                </a:extLst>
              </p:cNvPr>
              <p:cNvGrpSpPr/>
              <p:nvPr/>
            </p:nvGrpSpPr>
            <p:grpSpPr>
              <a:xfrm>
                <a:off x="-9292497" y="-27339"/>
                <a:ext cx="12219709" cy="6858000"/>
                <a:chOff x="-1963803" y="-21861"/>
                <a:chExt cx="12219709" cy="685800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F56764C-6A9F-49E7-8BF7-5E88091D8FF2}"/>
                    </a:ext>
                  </a:extLst>
                </p:cNvPr>
                <p:cNvGrpSpPr/>
                <p:nvPr/>
              </p:nvGrpSpPr>
              <p:grpSpPr>
                <a:xfrm>
                  <a:off x="-1963803" y="-21861"/>
                  <a:ext cx="12219709" cy="6858000"/>
                  <a:chOff x="-9201073" y="0"/>
                  <a:chExt cx="12219709" cy="6858000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2F28B85-AF25-4943-A253-06C2B0B0E71C}"/>
                      </a:ext>
                    </a:extLst>
                  </p:cNvPr>
                  <p:cNvSpPr/>
                  <p:nvPr/>
                </p:nvSpPr>
                <p:spPr>
                  <a:xfrm>
                    <a:off x="-9201073" y="0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Snip Same Side Corner Rectangle 72">
                    <a:extLst>
                      <a:ext uri="{FF2B5EF4-FFF2-40B4-BE49-F238E27FC236}">
                        <a16:creationId xmlns:a16="http://schemas.microsoft.com/office/drawing/2014/main" id="{3C8869A9-E405-4752-802B-25FE9FA8D5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28745" y="2035423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65" name="Oval 21">
                  <a:extLst>
                    <a:ext uri="{FF2B5EF4-FFF2-40B4-BE49-F238E27FC236}">
                      <a16:creationId xmlns:a16="http://schemas.microsoft.com/office/drawing/2014/main" id="{F2E8613E-C011-4B35-96D6-856D354BBF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7795" y="54475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A962022-E714-4A7B-B091-788121FD5A29}"/>
                    </a:ext>
                  </a:extLst>
                </p:cNvPr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A7ABCC6-8B40-48F4-BAA1-145D82F4BCAA}"/>
                    </a:ext>
                  </a:extLst>
                </p:cNvPr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C11489C6-F66E-4357-90BF-2C8B076E3F3E}"/>
                    </a:ext>
                  </a:extLst>
                </p:cNvPr>
                <p:cNvSpPr/>
                <p:nvPr/>
              </p:nvSpPr>
              <p:spPr>
                <a:xfrm>
                  <a:off x="5219531" y="1163587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8607A94-A710-480F-AFBF-600C1243382D}"/>
                    </a:ext>
                  </a:extLst>
                </p:cNvPr>
                <p:cNvSpPr txBox="1"/>
                <p:nvPr/>
              </p:nvSpPr>
              <p:spPr>
                <a:xfrm>
                  <a:off x="5389987" y="1085721"/>
                  <a:ext cx="39939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This study was conducted in November 2018 </a:t>
                  </a:r>
                  <a:r>
                    <a:rPr lang="en-SG" sz="1600" dirty="0">
                      <a:latin typeface="Rockwell" panose="02060603020205020403" pitchFamily="18" charset="0"/>
                    </a:rPr>
                    <a:t>to</a:t>
                  </a:r>
                  <a:r>
                    <a:rPr lang="id-ID" sz="1600" dirty="0">
                      <a:latin typeface="Rockwell" panose="02060603020205020403" pitchFamily="18" charset="0"/>
                    </a:rPr>
                    <a:t> April 2019</a:t>
                  </a:r>
                  <a:endParaRPr lang="en-US" sz="16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47FCEEE5-92D1-45C2-97F2-6121B95CF846}"/>
                    </a:ext>
                  </a:extLst>
                </p:cNvPr>
                <p:cNvSpPr/>
                <p:nvPr/>
              </p:nvSpPr>
              <p:spPr>
                <a:xfrm>
                  <a:off x="5217536" y="2101216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7530AB3-DBAB-4AA1-B0D2-0CA603CBBC9B}"/>
                    </a:ext>
                  </a:extLst>
                </p:cNvPr>
                <p:cNvSpPr txBox="1"/>
                <p:nvPr/>
              </p:nvSpPr>
              <p:spPr>
                <a:xfrm>
                  <a:off x="2189915" y="2008768"/>
                  <a:ext cx="33172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The data processing methods used </a:t>
                  </a:r>
                  <a:r>
                    <a:rPr lang="en-US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Interpretative Structural Modeling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(ISM)</a:t>
                  </a: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F8E30DEC-765C-4D6F-A9D2-36C90E0C9350}"/>
                    </a:ext>
                  </a:extLst>
                </p:cNvPr>
                <p:cNvSpPr/>
                <p:nvPr/>
              </p:nvSpPr>
              <p:spPr>
                <a:xfrm>
                  <a:off x="5223904" y="2424871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0044420-4F98-4DA5-9DCF-8A308E56B709}"/>
                    </a:ext>
                  </a:extLst>
                </p:cNvPr>
                <p:cNvSpPr txBox="1"/>
                <p:nvPr/>
              </p:nvSpPr>
              <p:spPr>
                <a:xfrm>
                  <a:off x="5499672" y="2270480"/>
                  <a:ext cx="413253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>
                      <a:latin typeface="Rockwell" panose="02060603020205020403" pitchFamily="18" charset="0"/>
                    </a:rPr>
                    <a:t>Data obtained from </a:t>
                  </a:r>
                  <a:r>
                    <a:rPr lang="id-ID" sz="14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literary studies, and the opinion of experts in the field of vocational education, social and sincerity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. 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E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xpert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 group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sz="1400" dirty="0">
                    <a:solidFill>
                      <a:srgbClr val="F4B183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6B9775D-7151-4898-AC98-0395F912F0FC}"/>
                    </a:ext>
                  </a:extLst>
                </p:cNvPr>
                <p:cNvSpPr/>
                <p:nvPr/>
              </p:nvSpPr>
              <p:spPr>
                <a:xfrm>
                  <a:off x="5225427" y="4638282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CDE0ED6-E6E6-457F-B3D5-FAA7EADF0E54}"/>
                    </a:ext>
                  </a:extLst>
                </p:cNvPr>
                <p:cNvSpPr txBox="1"/>
                <p:nvPr/>
              </p:nvSpPr>
              <p:spPr>
                <a:xfrm>
                  <a:off x="490889" y="3194953"/>
                  <a:ext cx="47874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Rockwell" panose="02060603020205020403" pitchFamily="18" charset="0"/>
                    </a:rPr>
                    <a:t>The methodology and techniques are divided into two parts :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arrangement of hierarchies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classification of sub-elements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28A9781-1558-4A72-AE38-210BB8C1A717}"/>
                    </a:ext>
                  </a:extLst>
                </p:cNvPr>
                <p:cNvSpPr txBox="1"/>
                <p:nvPr/>
              </p:nvSpPr>
              <p:spPr>
                <a:xfrm>
                  <a:off x="5431837" y="4246923"/>
                  <a:ext cx="3300973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Rockwell" panose="02060603020205020403" pitchFamily="18" charset="0"/>
                    </a:rPr>
                    <a:t>The classification of sub-elements refers to the processed result of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Reachability Matrix (RM) 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that has fulfilled the rules of transitivity according to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Driver-Power (DP)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 and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Dependence (D)</a:t>
                  </a:r>
                </a:p>
              </p:txBody>
            </p:sp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55AC6E5-F241-43C9-A404-1715D4FB2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66170406-6CD7-4B70-A2B3-6A9576EC1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547" y="107902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9001C9A-89E7-4F4E-AC88-A01CBE1584D1}"/>
                </a:ext>
              </a:extLst>
            </p:cNvPr>
            <p:cNvSpPr/>
            <p:nvPr/>
          </p:nvSpPr>
          <p:spPr>
            <a:xfrm>
              <a:off x="-2094466" y="3281736"/>
              <a:ext cx="138666" cy="1807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853FA08-85CB-4200-BF22-3A4B95AB61B7}"/>
              </a:ext>
            </a:extLst>
          </p:cNvPr>
          <p:cNvGrpSpPr/>
          <p:nvPr/>
        </p:nvGrpSpPr>
        <p:grpSpPr>
          <a:xfrm>
            <a:off x="-9704983" y="-7572"/>
            <a:ext cx="12219709" cy="6865572"/>
            <a:chOff x="-9913906" y="-35043"/>
            <a:chExt cx="12219709" cy="686557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8B21457-471D-4A3C-AA4E-F48147C5C40D}"/>
                </a:ext>
              </a:extLst>
            </p:cNvPr>
            <p:cNvGrpSpPr/>
            <p:nvPr/>
          </p:nvGrpSpPr>
          <p:grpSpPr>
            <a:xfrm>
              <a:off x="-9913906" y="-35043"/>
              <a:ext cx="12219709" cy="6858000"/>
              <a:chOff x="-9913906" y="-35043"/>
              <a:chExt cx="12219709" cy="685800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3395341-9A72-439E-A464-00E1AA5A2AB2}"/>
                  </a:ext>
                </a:extLst>
              </p:cNvPr>
              <p:cNvGrpSpPr/>
              <p:nvPr/>
            </p:nvGrpSpPr>
            <p:grpSpPr>
              <a:xfrm>
                <a:off x="-9913906" y="-35043"/>
                <a:ext cx="12219709" cy="6858000"/>
                <a:chOff x="-9974372" y="-17224"/>
                <a:chExt cx="12219709" cy="6858000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91BC364-43A6-48AD-AC85-3643A5AFC010}"/>
                    </a:ext>
                  </a:extLst>
                </p:cNvPr>
                <p:cNvSpPr/>
                <p:nvPr/>
              </p:nvSpPr>
              <p:spPr>
                <a:xfrm>
                  <a:off x="-9974372" y="-17224"/>
                  <a:ext cx="11563927" cy="6858000"/>
                </a:xfrm>
                <a:prstGeom prst="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Snip Same Side Corner Rectangle 80">
                  <a:extLst>
                    <a:ext uri="{FF2B5EF4-FFF2-40B4-BE49-F238E27FC236}">
                      <a16:creationId xmlns:a16="http://schemas.microsoft.com/office/drawing/2014/main" id="{3FB02B9E-9A16-41AA-BF61-7CC697935A06}"/>
                    </a:ext>
                  </a:extLst>
                </p:cNvPr>
                <p:cNvSpPr/>
                <p:nvPr/>
              </p:nvSpPr>
              <p:spPr>
                <a:xfrm rot="5400000">
                  <a:off x="1155446" y="1450648"/>
                  <a:ext cx="1524000" cy="655782"/>
                </a:xfrm>
                <a:prstGeom prst="snip2Same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Result &amp; Discussions</a:t>
                  </a: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67B924A-B86B-4D17-8321-FE0ED74D6CAB}"/>
                  </a:ext>
                </a:extLst>
              </p:cNvPr>
              <p:cNvSpPr txBox="1"/>
              <p:nvPr/>
            </p:nvSpPr>
            <p:spPr>
              <a:xfrm>
                <a:off x="-5320245" y="1151639"/>
                <a:ext cx="69520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Rockwell" panose="02060603020205020403" pitchFamily="18" charset="0"/>
                  </a:rPr>
                  <a:t>Contextual relationships between structural Model elements</a:t>
                </a:r>
              </a:p>
              <a:p>
                <a:endParaRPr lang="en-US" sz="2400" dirty="0">
                  <a:latin typeface="Rockwell" panose="02060603020205020403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D6BFDF-D42A-4611-B871-95318AEB8438}"/>
                  </a:ext>
                </a:extLst>
              </p:cNvPr>
              <p:cNvSpPr txBox="1"/>
              <p:nvPr/>
            </p:nvSpPr>
            <p:spPr>
              <a:xfrm>
                <a:off x="-5402716" y="4144564"/>
                <a:ext cx="67389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ckwell" panose="02060603020205020403" pitchFamily="18" charset="0"/>
                  </a:rPr>
                  <a:t>Based on the literature study have determined three elements (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objectives, constraints, institutions</a:t>
                </a:r>
                <a:r>
                  <a:rPr lang="en-US" sz="2000" dirty="0">
                    <a:latin typeface="Rockwell" panose="02060603020205020403" pitchFamily="18" charset="0"/>
                  </a:rPr>
                  <a:t>) required in the governance of Self-Practicum Program at UT in Indonesia</a:t>
                </a: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C7960FE-E580-4692-A8A8-F36EDCBB2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06278" y="5580846"/>
              <a:ext cx="11559845" cy="1249683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3E57D68-70B4-464E-B1A0-133FCFE45A8F}"/>
              </a:ext>
            </a:extLst>
          </p:cNvPr>
          <p:cNvGrpSpPr/>
          <p:nvPr/>
        </p:nvGrpSpPr>
        <p:grpSpPr>
          <a:xfrm>
            <a:off x="-10311479" y="-8234"/>
            <a:ext cx="12219605" cy="6858000"/>
            <a:chOff x="-10556259" y="9669"/>
            <a:chExt cx="12219605" cy="685800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CF8B0D1-7198-453D-B14E-DC33EA99D48B}"/>
                </a:ext>
              </a:extLst>
            </p:cNvPr>
            <p:cNvGrpSpPr/>
            <p:nvPr/>
          </p:nvGrpSpPr>
          <p:grpSpPr>
            <a:xfrm>
              <a:off x="-10556259" y="9669"/>
              <a:ext cx="12219605" cy="6858000"/>
              <a:chOff x="-10607517" y="-7704"/>
              <a:chExt cx="12219605" cy="685800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B28B67A-7661-4899-BC46-BD7A9DECECC4}"/>
                  </a:ext>
                </a:extLst>
              </p:cNvPr>
              <p:cNvGrpSpPr/>
              <p:nvPr/>
            </p:nvGrpSpPr>
            <p:grpSpPr>
              <a:xfrm>
                <a:off x="-10607517" y="-7704"/>
                <a:ext cx="12219605" cy="6858000"/>
                <a:chOff x="-10607517" y="-7704"/>
                <a:chExt cx="12219605" cy="685800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D18559CF-00E6-4FCD-BB63-E28FA892B4B9}"/>
                    </a:ext>
                  </a:extLst>
                </p:cNvPr>
                <p:cNvGrpSpPr/>
                <p:nvPr/>
              </p:nvGrpSpPr>
              <p:grpSpPr>
                <a:xfrm>
                  <a:off x="-10607517" y="-7704"/>
                  <a:ext cx="12219605" cy="6858000"/>
                  <a:chOff x="-3279475" y="-4303"/>
                  <a:chExt cx="12219605" cy="6858000"/>
                </a:xfrm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1F054FE9-A04D-4412-99F7-608EA8AAD8D6}"/>
                      </a:ext>
                    </a:extLst>
                  </p:cNvPr>
                  <p:cNvGrpSpPr/>
                  <p:nvPr/>
                </p:nvGrpSpPr>
                <p:grpSpPr>
                  <a:xfrm>
                    <a:off x="-3279475" y="-4303"/>
                    <a:ext cx="12219605" cy="6858000"/>
                    <a:chOff x="-10512637" y="0"/>
                    <a:chExt cx="12219605" cy="6858000"/>
                  </a:xfrm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07AFBC9C-6939-4299-8507-AD8FF3D2CD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1" name="Snip Same Side Corner Rectangle 95">
                      <a:extLst>
                        <a:ext uri="{FF2B5EF4-FFF2-40B4-BE49-F238E27FC236}">
                          <a16:creationId xmlns:a16="http://schemas.microsoft.com/office/drawing/2014/main" id="{EF9F4EEC-FC25-498C-95FC-58433AF2503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17077" y="890093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Conclussion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4E4A92CE-BC1E-4072-9464-8F409E9C3C34}"/>
                      </a:ext>
                    </a:extLst>
                  </p:cNvPr>
                  <p:cNvSpPr txBox="1"/>
                  <p:nvPr/>
                </p:nvSpPr>
                <p:spPr>
                  <a:xfrm>
                    <a:off x="1562649" y="1940418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F4B183"/>
                        </a:solidFill>
                        <a:latin typeface="Rockwell" panose="02060603020205020403" pitchFamily="18" charset="0"/>
                      </a:rPr>
                      <a:t>AT THE END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99D100F1-5A4B-4759-851C-746AEBD6E89F}"/>
                      </a:ext>
                    </a:extLst>
                  </p:cNvPr>
                  <p:cNvSpPr txBox="1"/>
                  <p:nvPr/>
                </p:nvSpPr>
                <p:spPr>
                  <a:xfrm>
                    <a:off x="156143" y="2658427"/>
                    <a:ext cx="7116872" cy="2585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um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UT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produced through the ISM analysis covering key purpose elements, </a:t>
                    </a:r>
                    <a:r>
                      <a:rPr lang="id-ID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is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able to apply the theory of becoming a habit in life and as a profession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There is no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institutional linkage classification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for now, indicates that the institution that handles the governance of self-practice in UT, the Open University in Indonesia, has been stably integrated.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dirty="0"/>
                  </a:p>
                </p:txBody>
              </p:sp>
            </p:grpSp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201DFB36-80E5-4B7A-B7BF-6D92E76E40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B1A47C6-0F9F-419B-AB97-0E82E1B8B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9821" y="198365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65BB290-0CC1-462A-8BBB-1EBC0D74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216103" y="233461"/>
              <a:ext cx="5880528" cy="721345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BC2E74D-99F5-47AA-9EA0-372CBB951F41}"/>
              </a:ext>
            </a:extLst>
          </p:cNvPr>
          <p:cNvGrpSpPr/>
          <p:nvPr/>
        </p:nvGrpSpPr>
        <p:grpSpPr>
          <a:xfrm>
            <a:off x="-10958347" y="-60030"/>
            <a:ext cx="12194173" cy="6893303"/>
            <a:chOff x="-11209951" y="-35303"/>
            <a:chExt cx="12194173" cy="6893303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C82029E-EED6-4EB4-A8C9-D208D5A07799}"/>
                </a:ext>
              </a:extLst>
            </p:cNvPr>
            <p:cNvGrpSpPr/>
            <p:nvPr/>
          </p:nvGrpSpPr>
          <p:grpSpPr>
            <a:xfrm>
              <a:off x="-11209951" y="-35303"/>
              <a:ext cx="12194173" cy="6893303"/>
              <a:chOff x="-11156173" y="-32076"/>
              <a:chExt cx="12194173" cy="689330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7E8D4F0-3C01-484B-ADB4-795D251D11B8}"/>
                  </a:ext>
                </a:extLst>
              </p:cNvPr>
              <p:cNvGrpSpPr/>
              <p:nvPr/>
            </p:nvGrpSpPr>
            <p:grpSpPr>
              <a:xfrm>
                <a:off x="-11156173" y="-32076"/>
                <a:ext cx="12194173" cy="6860737"/>
                <a:chOff x="-3959952" y="-21915"/>
                <a:chExt cx="12194173" cy="6860737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06E9B4A-4D64-4ACA-A8DF-9549BD9C3739}"/>
                    </a:ext>
                  </a:extLst>
                </p:cNvPr>
                <p:cNvSpPr/>
                <p:nvPr/>
              </p:nvSpPr>
              <p:spPr>
                <a:xfrm>
                  <a:off x="-3959952" y="-19178"/>
                  <a:ext cx="11563927" cy="6858000"/>
                </a:xfrm>
                <a:prstGeom prst="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Snip Same Side Corner Rectangle 103">
                  <a:extLst>
                    <a:ext uri="{FF2B5EF4-FFF2-40B4-BE49-F238E27FC236}">
                      <a16:creationId xmlns:a16="http://schemas.microsoft.com/office/drawing/2014/main" id="{F2A83FD5-B898-4A22-9985-945AF75460E7}"/>
                    </a:ext>
                  </a:extLst>
                </p:cNvPr>
                <p:cNvSpPr/>
                <p:nvPr/>
              </p:nvSpPr>
              <p:spPr>
                <a:xfrm rot="5400000">
                  <a:off x="7144330" y="412194"/>
                  <a:ext cx="1524000" cy="655782"/>
                </a:xfrm>
                <a:prstGeom prst="snip2Same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Thx</a:t>
                  </a:r>
                </a:p>
              </p:txBody>
            </p:sp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50F0177-F3C8-4ECD-8DFB-33514A4EE7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4" y="2287952"/>
                  <a:ext cx="4675642" cy="1952523"/>
                </a:xfrm>
                <a:prstGeom prst="rect">
                  <a:avLst/>
                </a:prstGeom>
              </p:spPr>
            </p:pic>
          </p:grp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8B74C930-FDEE-425C-A1F3-9581559A3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56172" y="5611544"/>
                <a:ext cx="11549756" cy="1249683"/>
              </a:xfrm>
              <a:prstGeom prst="rect">
                <a:avLst/>
              </a:prstGeom>
            </p:spPr>
          </p:pic>
        </p:grp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98D6622D-5CDE-41FF-BE0F-FE8D96BD1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935580" y="127691"/>
              <a:ext cx="5880528" cy="72134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1CA266D-97DA-41ED-AD9C-B462BEB92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496" y="127691"/>
              <a:ext cx="1213249" cy="9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00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5744" y="237436"/>
            <a:ext cx="8281433" cy="6596477"/>
            <a:chOff x="3915744" y="237436"/>
            <a:chExt cx="8281433" cy="65964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1517" y="3160038"/>
              <a:ext cx="17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16773" y="3189545"/>
              <a:ext cx="220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Maya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Dewi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Dyah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1300" y="3562183"/>
              <a:ext cx="29610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Faculty of Science and Technology, </a:t>
              </a:r>
            </a:p>
            <a:p>
              <a:pPr algn="ctr"/>
              <a:r>
                <a:rPr lang="en-US" i="1" dirty="0" err="1"/>
                <a:t>Universitas</a:t>
              </a:r>
              <a:r>
                <a:rPr lang="en-US" i="1" dirty="0"/>
                <a:t> Terbuka, Jakarta, Indonesia</a:t>
              </a:r>
              <a:r>
                <a:rPr kumimoji="1" lang="en-US" altLang="ja-JP" i="1" dirty="0"/>
                <a:t>.</a:t>
              </a:r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Cabe</a:t>
              </a:r>
              <a:r>
                <a:rPr lang="en-GB" dirty="0"/>
                <a:t> Raya, </a:t>
              </a:r>
              <a:r>
                <a:rPr lang="en-GB" dirty="0" err="1"/>
                <a:t>Pondok</a:t>
              </a:r>
              <a:r>
                <a:rPr lang="en-GB" dirty="0"/>
                <a:t> </a:t>
              </a:r>
              <a:r>
                <a:rPr lang="en-GB" dirty="0" err="1"/>
                <a:t>Cabe</a:t>
              </a:r>
              <a:r>
                <a:rPr lang="en-GB" dirty="0"/>
                <a:t>, </a:t>
              </a:r>
              <a:r>
                <a:rPr lang="en-GB" dirty="0" err="1"/>
                <a:t>Pamulang</a:t>
              </a:r>
              <a:r>
                <a:rPr lang="en-GB" dirty="0"/>
                <a:t>, </a:t>
              </a:r>
              <a:r>
                <a:rPr lang="en-GB" dirty="0" err="1"/>
                <a:t>Tangerang</a:t>
              </a:r>
              <a:r>
                <a:rPr lang="en-GB" dirty="0"/>
                <a:t> Selatan, 15418, Indonesia</a:t>
              </a:r>
            </a:p>
            <a:p>
              <a:pPr algn="ctr"/>
              <a:r>
                <a:rPr lang="en-GB" u="sng" dirty="0">
                  <a:hlinkClick r:id="rId4"/>
                </a:rPr>
                <a:t>demvisara@ecampus.ut.ac.id</a:t>
              </a:r>
              <a:r>
                <a:rPr lang="en-GB" dirty="0"/>
                <a:t> </a:t>
              </a:r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16086" y="3559038"/>
              <a:ext cx="29610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Department of Environmental Engineering, </a:t>
              </a:r>
            </a:p>
            <a:p>
              <a:pPr algn="ctr"/>
              <a:r>
                <a:rPr lang="en-GB" i="1" dirty="0" err="1"/>
                <a:t>Universitas</a:t>
              </a:r>
              <a:r>
                <a:rPr lang="en-GB" i="1" dirty="0"/>
                <a:t> </a:t>
              </a:r>
              <a:r>
                <a:rPr lang="en-GB" i="1" dirty="0" err="1"/>
                <a:t>Sahid</a:t>
              </a:r>
              <a:r>
                <a:rPr lang="en-GB" i="1" dirty="0"/>
                <a:t>, Jakarta, Indonesia</a:t>
              </a:r>
              <a:endParaRPr lang="en-US" i="1" dirty="0"/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Prof.</a:t>
              </a:r>
              <a:r>
                <a:rPr lang="en-GB" dirty="0"/>
                <a:t> </a:t>
              </a:r>
              <a:r>
                <a:rPr lang="en-GB" dirty="0" err="1"/>
                <a:t>Dr.</a:t>
              </a:r>
              <a:r>
                <a:rPr lang="en-GB" dirty="0"/>
                <a:t> </a:t>
              </a:r>
              <a:r>
                <a:rPr lang="en-GB" dirty="0" err="1"/>
                <a:t>Supomo</a:t>
              </a:r>
              <a:r>
                <a:rPr lang="en-GB" dirty="0"/>
                <a:t>, SH, No. 84 </a:t>
              </a:r>
              <a:r>
                <a:rPr lang="en-GB" dirty="0" err="1"/>
                <a:t>Tebet</a:t>
              </a:r>
              <a:r>
                <a:rPr lang="en-GB" dirty="0"/>
                <a:t>, Jakarta Selatan, 12870, Indonesia</a:t>
              </a:r>
            </a:p>
            <a:p>
              <a:pPr algn="ctr"/>
              <a:r>
                <a:rPr lang="en-GB" u="sng" dirty="0">
                  <a:hlinkClick r:id="rId5"/>
                </a:rPr>
                <a:t>maya@usahid.ac.id</a:t>
              </a:r>
              <a:endParaRPr lang="en-US" i="1" dirty="0"/>
            </a:p>
            <a:p>
              <a:pPr algn="ctr"/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221" y="237436"/>
              <a:ext cx="1342571" cy="10110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651" y="282915"/>
              <a:ext cx="5880528" cy="72134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6881" y="-3608"/>
            <a:ext cx="12219709" cy="6858000"/>
            <a:chOff x="-7659300" y="25451"/>
            <a:chExt cx="12219709" cy="685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Snip Same Side Corner Rectangle 19"/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odel of m</a:t>
                </a:r>
                <a:r>
                  <a:rPr lang="en-GB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anagement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of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self-practicum courses 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34707" y="215033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49340" y="212422"/>
              <a:ext cx="5880528" cy="721345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5684276" y="3915374"/>
            <a:ext cx="269799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8583175" y="-42626"/>
            <a:ext cx="12219709" cy="6891942"/>
            <a:chOff x="-8678716" y="2411"/>
            <a:chExt cx="12219709" cy="6891942"/>
          </a:xfrm>
        </p:grpSpPr>
        <p:grpSp>
          <p:nvGrpSpPr>
            <p:cNvPr id="43" name="Group 42"/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Snip Same Side Corner Rectangle 48"/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50" name="Diagram 49"/>
                <p:cNvGraphicFramePr/>
                <p:nvPr>
                  <p:extLst>
                    <p:ext uri="{D42A27DB-BD31-4B8C-83A1-F6EECF244321}">
                      <p14:modId xmlns:p14="http://schemas.microsoft.com/office/powerpoint/2010/main" val="2530097288"/>
                    </p:ext>
                  </p:extLst>
                </p:nvPr>
              </p:nvGraphicFramePr>
              <p:xfrm>
                <a:off x="2041344" y="737942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  <p:sp>
              <p:nvSpPr>
                <p:cNvPr id="51" name="TextBox 50"/>
                <p:cNvSpPr txBox="1"/>
                <p:nvPr/>
              </p:nvSpPr>
              <p:spPr>
                <a:xfrm>
                  <a:off x="4258996" y="2964021"/>
                  <a:ext cx="164622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Rockwell" panose="02060603020205020403" pitchFamily="18" charset="0"/>
                    </a:rPr>
                    <a:t>Self-practicum is practicum which is carried out independently by students in their respective domicile</a:t>
                  </a:r>
                </a:p>
              </p:txBody>
            </p:sp>
            <p:cxnSp>
              <p:nvCxnSpPr>
                <p:cNvPr id="52" name="Elbow Connector 51"/>
                <p:cNvCxnSpPr/>
                <p:nvPr/>
              </p:nvCxnSpPr>
              <p:spPr>
                <a:xfrm>
                  <a:off x="3522810" y="4095194"/>
                  <a:ext cx="551666" cy="52251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ounded Rectangle 52"/>
                <p:cNvSpPr/>
                <p:nvPr/>
              </p:nvSpPr>
              <p:spPr>
                <a:xfrm>
                  <a:off x="4084169" y="4276123"/>
                  <a:ext cx="1118168" cy="656951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Integrated inside an academic Subject</a:t>
                  </a:r>
                </a:p>
              </p:txBody>
            </p:sp>
            <p:cxnSp>
              <p:nvCxnSpPr>
                <p:cNvPr id="54" name="Elbow Connector 53"/>
                <p:cNvCxnSpPr/>
                <p:nvPr/>
              </p:nvCxnSpPr>
              <p:spPr>
                <a:xfrm rot="5400000">
                  <a:off x="3104000" y="4180752"/>
                  <a:ext cx="648899" cy="510624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ounded Rectangle 54"/>
                <p:cNvSpPr/>
                <p:nvPr/>
              </p:nvSpPr>
              <p:spPr>
                <a:xfrm>
                  <a:off x="2565592" y="4810944"/>
                  <a:ext cx="1118168" cy="656951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Stand-alone Subject by itself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517355" y="5480582"/>
                  <a:ext cx="19441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084169" y="4903410"/>
                  <a:ext cx="197172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414572" y="3130543"/>
                  <a:ext cx="18499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Rockwell" panose="02060603020205020403" pitchFamily="18" charset="0"/>
                    </a:rPr>
                    <a:t>According to Saxena, the program can be </a:t>
                  </a:r>
                  <a:r>
                    <a:rPr lang="en-US" sz="1200" dirty="0" err="1">
                      <a:latin typeface="Rockwell" panose="02060603020205020403" pitchFamily="18" charset="0"/>
                    </a:rPr>
                    <a:t>devided</a:t>
                  </a:r>
                  <a:r>
                    <a:rPr lang="en-US" sz="1200" dirty="0">
                      <a:latin typeface="Rockwell" panose="02060603020205020403" pitchFamily="18" charset="0"/>
                    </a:rPr>
                    <a:t> in to 9 elements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294083" y="4095194"/>
                  <a:ext cx="1712157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Rockwell" panose="02060603020205020403" pitchFamily="18" charset="0"/>
                    </a:rPr>
                    <a:t>The ISM is a modeling technique developed for strategy policy planning. ISM is also a structuring tool for a direct relationship.</a:t>
                  </a:r>
                </a:p>
              </p:txBody>
            </p:sp>
          </p:grp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E3AB845-D1EB-4B18-8A8C-2D0F6DAD69AB}"/>
              </a:ext>
            </a:extLst>
          </p:cNvPr>
          <p:cNvGrpSpPr/>
          <p:nvPr/>
        </p:nvGrpSpPr>
        <p:grpSpPr>
          <a:xfrm>
            <a:off x="-48834" y="-44133"/>
            <a:ext cx="12219710" cy="6902133"/>
            <a:chOff x="-330505" y="-44133"/>
            <a:chExt cx="12219710" cy="6902133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56CE3D8-E776-43B4-A14A-67A2C06965AF}"/>
                </a:ext>
              </a:extLst>
            </p:cNvPr>
            <p:cNvGrpSpPr/>
            <p:nvPr/>
          </p:nvGrpSpPr>
          <p:grpSpPr>
            <a:xfrm>
              <a:off x="-330505" y="-44133"/>
              <a:ext cx="12219710" cy="6902133"/>
              <a:chOff x="-330505" y="-44133"/>
              <a:chExt cx="12219710" cy="6902133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229D581-35A8-4CFC-88CC-45429C8DAE13}"/>
                  </a:ext>
                </a:extLst>
              </p:cNvPr>
              <p:cNvGrpSpPr/>
              <p:nvPr/>
            </p:nvGrpSpPr>
            <p:grpSpPr>
              <a:xfrm>
                <a:off x="-330505" y="-44133"/>
                <a:ext cx="12219710" cy="6902133"/>
                <a:chOff x="-330505" y="-44133"/>
                <a:chExt cx="12219710" cy="6902133"/>
              </a:xfrm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3F2019DE-AC70-4C11-9CFD-74CC1D3A023E}"/>
                    </a:ext>
                  </a:extLst>
                </p:cNvPr>
                <p:cNvGrpSpPr/>
                <p:nvPr/>
              </p:nvGrpSpPr>
              <p:grpSpPr>
                <a:xfrm>
                  <a:off x="-330505" y="-44133"/>
                  <a:ext cx="12219710" cy="6902133"/>
                  <a:chOff x="-334706" y="-44133"/>
                  <a:chExt cx="12219710" cy="6902133"/>
                </a:xfrm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66E87366-0A5F-425E-A619-5853E5D7BD98}"/>
                      </a:ext>
                    </a:extLst>
                  </p:cNvPr>
                  <p:cNvGrpSpPr/>
                  <p:nvPr/>
                </p:nvGrpSpPr>
                <p:grpSpPr>
                  <a:xfrm>
                    <a:off x="-334706" y="-44133"/>
                    <a:ext cx="12219710" cy="6902133"/>
                    <a:chOff x="-8018763" y="38358"/>
                    <a:chExt cx="12219710" cy="6902133"/>
                  </a:xfrm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5F7D6813-9C06-49CC-99D4-9B0C5C9C60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8018763" y="38358"/>
                      <a:ext cx="12219710" cy="6902133"/>
                      <a:chOff x="-8018763" y="38358"/>
                      <a:chExt cx="12219710" cy="6902133"/>
                    </a:xfrm>
                  </p:grpSpPr>
                  <p:grpSp>
                    <p:nvGrpSpPr>
                      <p:cNvPr id="182" name="Group 181">
                        <a:extLst>
                          <a:ext uri="{FF2B5EF4-FFF2-40B4-BE49-F238E27FC236}">
                            <a16:creationId xmlns:a16="http://schemas.microsoft.com/office/drawing/2014/main" id="{31236518-25F4-40B7-B04C-39EC60D130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8018763" y="38358"/>
                        <a:ext cx="12219710" cy="6858000"/>
                        <a:chOff x="-740430" y="-3918"/>
                        <a:chExt cx="12219710" cy="6858000"/>
                      </a:xfrm>
                    </p:grpSpPr>
                    <p:sp>
                      <p:nvSpPr>
                        <p:cNvPr id="185" name="Rectangle 184">
                          <a:extLst>
                            <a:ext uri="{FF2B5EF4-FFF2-40B4-BE49-F238E27FC236}">
                              <a16:creationId xmlns:a16="http://schemas.microsoft.com/office/drawing/2014/main" id="{A1A3834F-C643-4272-A395-D6EFD62775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740430" y="-3918"/>
                          <a:ext cx="11563927" cy="6858000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254000" dist="88900" algn="l" rotWithShape="0">
                            <a:prstClr val="black">
                              <a:alpha val="51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86" name="Snip Same Side Corner Rectangle 31">
                          <a:extLst>
                            <a:ext uri="{FF2B5EF4-FFF2-40B4-BE49-F238E27FC236}">
                              <a16:creationId xmlns:a16="http://schemas.microsoft.com/office/drawing/2014/main" id="{16E6D914-A8BD-4160-8E60-45D69B4DF5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0354416" y="4397226"/>
                          <a:ext cx="1593945" cy="655782"/>
                        </a:xfrm>
                        <a:prstGeom prst="snip2Same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254000" dist="88900" algn="l" rotWithShape="0">
                            <a:prstClr val="black">
                              <a:alpha val="51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Rockwell" panose="02060603020205020403" pitchFamily="18" charset="0"/>
                            </a:rPr>
                            <a:t>Introduction</a:t>
                          </a:r>
                        </a:p>
                      </p:txBody>
                    </p:sp>
                  </p:grpSp>
                  <p:pic>
                    <p:nvPicPr>
                      <p:cNvPr id="183" name="Picture 182">
                        <a:extLst>
                          <a:ext uri="{FF2B5EF4-FFF2-40B4-BE49-F238E27FC236}">
                            <a16:creationId xmlns:a16="http://schemas.microsoft.com/office/drawing/2014/main" id="{827E986F-C7DA-43FC-8CB0-765D6CF8715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8018761" y="5690808"/>
                        <a:ext cx="11549756" cy="124968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4" name="Picture 183">
                        <a:extLst>
                          <a:ext uri="{FF2B5EF4-FFF2-40B4-BE49-F238E27FC236}">
                            <a16:creationId xmlns:a16="http://schemas.microsoft.com/office/drawing/2014/main" id="{FB1702B2-6AD2-4B8B-80D0-1989A46EFF5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3764488" y="233010"/>
                        <a:ext cx="1305176" cy="98291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81" name="Picture 180">
                      <a:extLst>
                        <a:ext uri="{FF2B5EF4-FFF2-40B4-BE49-F238E27FC236}">
                          <a16:creationId xmlns:a16="http://schemas.microsoft.com/office/drawing/2014/main" id="{EE4E3B43-E09D-4020-8762-B2D0B16CBF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-2528611" y="298869"/>
                      <a:ext cx="5880528" cy="72134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0E7AB1D1-782D-45B2-8D63-0D12820BF7CD}"/>
                      </a:ext>
                    </a:extLst>
                  </p:cNvPr>
                  <p:cNvSpPr txBox="1"/>
                  <p:nvPr/>
                </p:nvSpPr>
                <p:spPr>
                  <a:xfrm>
                    <a:off x="3991930" y="1676098"/>
                    <a:ext cx="46391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Arial Black" panose="020B0A04020102020204" pitchFamily="34" charset="0"/>
                      </a:rPr>
                      <a:t>UPBJJ Responsibilities</a:t>
                    </a:r>
                  </a:p>
                </p:txBody>
              </p:sp>
            </p:grpSp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7A368486-77A0-4608-B1C0-91FE0CCAB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8191" y="2162495"/>
                  <a:ext cx="4109101" cy="2311370"/>
                </a:xfrm>
                <a:prstGeom prst="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</p:pic>
          </p:grp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EADA0533-5A38-4B4F-86D2-D56994D55EBC}"/>
                  </a:ext>
                </a:extLst>
              </p:cNvPr>
              <p:cNvSpPr/>
              <p:nvPr/>
            </p:nvSpPr>
            <p:spPr>
              <a:xfrm>
                <a:off x="8417166" y="1623074"/>
                <a:ext cx="2185710" cy="596417"/>
              </a:xfrm>
              <a:prstGeom prst="rect">
                <a:avLst/>
              </a:prstGeom>
              <a:solidFill>
                <a:srgbClr val="75A7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b="1" dirty="0">
                    <a:latin typeface="Arial Black" panose="020B0A04020102020204" pitchFamily="34" charset="0"/>
                  </a:rPr>
                  <a:t>Information </a:t>
                </a:r>
                <a:r>
                  <a:rPr lang="en-SG" b="1" dirty="0" err="1">
                    <a:latin typeface="Arial Black" panose="020B0A04020102020204" pitchFamily="34" charset="0"/>
                  </a:rPr>
                  <a:t>Center</a:t>
                </a:r>
                <a:endParaRPr lang="en-SG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427C73A-5F05-4561-AD14-13AB75DDF9FA}"/>
                  </a:ext>
                </a:extLst>
              </p:cNvPr>
              <p:cNvSpPr/>
              <p:nvPr/>
            </p:nvSpPr>
            <p:spPr>
              <a:xfrm>
                <a:off x="8417165" y="2318028"/>
                <a:ext cx="2185711" cy="596417"/>
              </a:xfrm>
              <a:prstGeom prst="rect">
                <a:avLst/>
              </a:prstGeom>
              <a:solidFill>
                <a:srgbClr val="579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b="1" dirty="0">
                    <a:latin typeface="Arial Black" panose="020B0A04020102020204" pitchFamily="34" charset="0"/>
                  </a:rPr>
                  <a:t>Registration Counter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E44DB70-1AA9-4A61-8FDD-61273708636A}"/>
                  </a:ext>
                </a:extLst>
              </p:cNvPr>
              <p:cNvSpPr/>
              <p:nvPr/>
            </p:nvSpPr>
            <p:spPr>
              <a:xfrm>
                <a:off x="8427901" y="3017983"/>
                <a:ext cx="2203889" cy="694870"/>
              </a:xfrm>
              <a:prstGeom prst="rect">
                <a:avLst/>
              </a:prstGeom>
              <a:solidFill>
                <a:srgbClr val="C3B88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1600" dirty="0">
                    <a:latin typeface="Arial Black" panose="020B0A04020102020204" pitchFamily="34" charset="0"/>
                  </a:rPr>
                  <a:t>Learning Material Distributor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A526E5F-222C-4739-9DB1-03024C37DF1F}"/>
                  </a:ext>
                </a:extLst>
              </p:cNvPr>
              <p:cNvSpPr/>
              <p:nvPr/>
            </p:nvSpPr>
            <p:spPr>
              <a:xfrm>
                <a:off x="8429596" y="5247291"/>
                <a:ext cx="2211523" cy="596417"/>
              </a:xfrm>
              <a:prstGeom prst="rect">
                <a:avLst/>
              </a:prstGeom>
              <a:solidFill>
                <a:srgbClr val="41988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dirty="0">
                    <a:latin typeface="Arial Black" panose="020B0A04020102020204" pitchFamily="34" charset="0"/>
                  </a:rPr>
                  <a:t>Conducting Lab Session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53C7863-6ED6-4151-A416-A5904FD8269A}"/>
                  </a:ext>
                </a:extLst>
              </p:cNvPr>
              <p:cNvSpPr/>
              <p:nvPr/>
            </p:nvSpPr>
            <p:spPr>
              <a:xfrm>
                <a:off x="8438415" y="3815208"/>
                <a:ext cx="2158176" cy="596417"/>
              </a:xfrm>
              <a:prstGeom prst="rect">
                <a:avLst/>
              </a:prstGeom>
              <a:solidFill>
                <a:srgbClr val="7CB1B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dirty="0">
                    <a:latin typeface="Arial Black" panose="020B0A04020102020204" pitchFamily="34" charset="0"/>
                  </a:rPr>
                  <a:t>Examination Organizer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8B243E6-167D-48DA-9FCA-CA7A9AD89825}"/>
                  </a:ext>
                </a:extLst>
              </p:cNvPr>
              <p:cNvSpPr/>
              <p:nvPr/>
            </p:nvSpPr>
            <p:spPr>
              <a:xfrm>
                <a:off x="8438415" y="4542689"/>
                <a:ext cx="2158176" cy="596417"/>
              </a:xfrm>
              <a:prstGeom prst="rect">
                <a:avLst/>
              </a:prstGeom>
              <a:solidFill>
                <a:srgbClr val="9A89A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dirty="0">
                    <a:latin typeface="Arial Black" panose="020B0A04020102020204" pitchFamily="34" charset="0"/>
                  </a:rPr>
                  <a:t>Study</a:t>
                </a:r>
                <a:r>
                  <a:rPr lang="en-SG" dirty="0"/>
                  <a:t> </a:t>
                </a:r>
                <a:r>
                  <a:rPr lang="en-SG" dirty="0">
                    <a:latin typeface="Arial Black" panose="020B0A04020102020204" pitchFamily="34" charset="0"/>
                  </a:rPr>
                  <a:t>Group Coordinator</a:t>
                </a: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8D8C5AB-29DD-403B-8104-8A298C07DF97}"/>
                  </a:ext>
                </a:extLst>
              </p:cNvPr>
              <p:cNvCxnSpPr>
                <a:cxnSpLocks/>
                <a:stCxn id="177" idx="3"/>
                <a:endCxn id="167" idx="1"/>
              </p:cNvCxnSpPr>
              <p:nvPr/>
            </p:nvCxnSpPr>
            <p:spPr>
              <a:xfrm flipV="1">
                <a:off x="8027292" y="1921283"/>
                <a:ext cx="389874" cy="13968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9A53F737-BB13-437C-96BE-442D8595F54E}"/>
                  </a:ext>
                </a:extLst>
              </p:cNvPr>
              <p:cNvCxnSpPr>
                <a:cxnSpLocks/>
                <a:stCxn id="177" idx="3"/>
                <a:endCxn id="168" idx="1"/>
              </p:cNvCxnSpPr>
              <p:nvPr/>
            </p:nvCxnSpPr>
            <p:spPr>
              <a:xfrm flipV="1">
                <a:off x="8027292" y="2616237"/>
                <a:ext cx="389873" cy="7019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04C3FF8-B19D-43B5-BBB9-1F14DB37B099}"/>
                  </a:ext>
                </a:extLst>
              </p:cNvPr>
              <p:cNvCxnSpPr>
                <a:cxnSpLocks/>
                <a:stCxn id="177" idx="3"/>
                <a:endCxn id="169" idx="1"/>
              </p:cNvCxnSpPr>
              <p:nvPr/>
            </p:nvCxnSpPr>
            <p:spPr>
              <a:xfrm>
                <a:off x="8027292" y="3318180"/>
                <a:ext cx="400609" cy="472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1A2A7CB-9529-4DC6-97B5-3B50FD3C95BB}"/>
                </a:ext>
              </a:extLst>
            </p:cNvPr>
            <p:cNvCxnSpPr>
              <a:cxnSpLocks/>
              <a:stCxn id="177" idx="3"/>
              <a:endCxn id="171" idx="1"/>
            </p:cNvCxnSpPr>
            <p:nvPr/>
          </p:nvCxnSpPr>
          <p:spPr>
            <a:xfrm>
              <a:off x="8027292" y="3318180"/>
              <a:ext cx="411123" cy="795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3ADB4DD-AD5D-46DE-BEDF-186CD9FFF7B1}"/>
                </a:ext>
              </a:extLst>
            </p:cNvPr>
            <p:cNvCxnSpPr>
              <a:cxnSpLocks/>
              <a:stCxn id="177" idx="3"/>
              <a:endCxn id="172" idx="1"/>
            </p:cNvCxnSpPr>
            <p:nvPr/>
          </p:nvCxnSpPr>
          <p:spPr>
            <a:xfrm>
              <a:off x="8027292" y="3318180"/>
              <a:ext cx="411123" cy="1522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1E94B66-0D1A-4F0E-A870-A83238724949}"/>
                </a:ext>
              </a:extLst>
            </p:cNvPr>
            <p:cNvCxnSpPr>
              <a:cxnSpLocks/>
              <a:stCxn id="177" idx="3"/>
              <a:endCxn id="170" idx="1"/>
            </p:cNvCxnSpPr>
            <p:nvPr/>
          </p:nvCxnSpPr>
          <p:spPr>
            <a:xfrm>
              <a:off x="8027292" y="3318180"/>
              <a:ext cx="402304" cy="2227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398FE07-A4D0-466A-B27F-4F9E838469E7}"/>
              </a:ext>
            </a:extLst>
          </p:cNvPr>
          <p:cNvGrpSpPr/>
          <p:nvPr/>
        </p:nvGrpSpPr>
        <p:grpSpPr>
          <a:xfrm>
            <a:off x="-8218656" y="-42626"/>
            <a:ext cx="12219709" cy="6891942"/>
            <a:chOff x="-684368" y="-188789"/>
            <a:chExt cx="12219709" cy="6891942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7631B43C-CA4D-4305-AB86-19B811A57242}"/>
                </a:ext>
              </a:extLst>
            </p:cNvPr>
            <p:cNvGrpSpPr/>
            <p:nvPr/>
          </p:nvGrpSpPr>
          <p:grpSpPr>
            <a:xfrm>
              <a:off x="-684368" y="-188789"/>
              <a:ext cx="12219709" cy="6891942"/>
              <a:chOff x="-8678716" y="2411"/>
              <a:chExt cx="12219709" cy="6891942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22C10385-D82D-445B-96DB-27C7B31AB3A8}"/>
                  </a:ext>
                </a:extLst>
              </p:cNvPr>
              <p:cNvGrpSpPr/>
              <p:nvPr/>
            </p:nvGrpSpPr>
            <p:grpSpPr>
              <a:xfrm>
                <a:off x="-8678716" y="2411"/>
                <a:ext cx="12219709" cy="6891942"/>
                <a:chOff x="-8678716" y="2411"/>
                <a:chExt cx="12219709" cy="6891942"/>
              </a:xfrm>
            </p:grpSpPr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74E4B405-8CBB-43EE-BF9E-EE02392810DD}"/>
                    </a:ext>
                  </a:extLst>
                </p:cNvPr>
                <p:cNvGrpSpPr/>
                <p:nvPr/>
              </p:nvGrpSpPr>
              <p:grpSpPr>
                <a:xfrm>
                  <a:off x="-8678716" y="2411"/>
                  <a:ext cx="12219709" cy="6858000"/>
                  <a:chOff x="-1324785" y="18276"/>
                  <a:chExt cx="12219709" cy="6858000"/>
                </a:xfrm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98403775-FA92-4CC3-B62E-2CEF9E028146}"/>
                      </a:ext>
                    </a:extLst>
                  </p:cNvPr>
                  <p:cNvSpPr/>
                  <p:nvPr/>
                </p:nvSpPr>
                <p:spPr>
                  <a:xfrm>
                    <a:off x="-1324785" y="18276"/>
                    <a:ext cx="11563927" cy="6858000"/>
                  </a:xfrm>
                  <a:prstGeom prst="rect">
                    <a:avLst/>
                  </a:prstGeom>
                  <a:solidFill>
                    <a:srgbClr val="C3B889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Snip Same Side Corner Rectangle 41">
                    <a:extLst>
                      <a:ext uri="{FF2B5EF4-FFF2-40B4-BE49-F238E27FC236}">
                        <a16:creationId xmlns:a16="http://schemas.microsoft.com/office/drawing/2014/main" id="{826CEC50-0C6A-4868-9837-D9F3FA9069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805033" y="3786135"/>
                    <a:ext cx="1524000" cy="655782"/>
                  </a:xfrm>
                  <a:prstGeom prst="snip2SameRect">
                    <a:avLst/>
                  </a:prstGeom>
                  <a:solidFill>
                    <a:srgbClr val="C3B889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Subject Matter</a:t>
                    </a:r>
                  </a:p>
                </p:txBody>
              </p:sp>
              <p:graphicFrame>
                <p:nvGraphicFramePr>
                  <p:cNvPr id="195" name="Diagram 194">
                    <a:extLst>
                      <a:ext uri="{FF2B5EF4-FFF2-40B4-BE49-F238E27FC236}">
                        <a16:creationId xmlns:a16="http://schemas.microsoft.com/office/drawing/2014/main" id="{997DAF91-79EF-4973-A639-ACD4D553C732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5614140"/>
                      </p:ext>
                    </p:extLst>
                  </p:nvPr>
                </p:nvGraphicFramePr>
                <p:xfrm>
                  <a:off x="1887245" y="850284"/>
                  <a:ext cx="8128000" cy="5418667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5" r:lo="rId16" r:qs="rId17" r:cs="rId18"/>
                  </a:graphicData>
                </a:graphic>
              </p:graphicFrame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C88CB655-31DF-4DE2-88CE-2CD2F8942C43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996" y="2964021"/>
                    <a:ext cx="164622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200" dirty="0">
                      <a:latin typeface="Rockwell" panose="02060603020205020403" pitchFamily="18" charset="0"/>
                    </a:endParaRPr>
                  </a:p>
                </p:txBody>
              </p:sp>
              <p:sp>
                <p:nvSpPr>
                  <p:cNvPr id="197" name="Rounded Rectangle 45">
                    <a:extLst>
                      <a:ext uri="{FF2B5EF4-FFF2-40B4-BE49-F238E27FC236}">
                        <a16:creationId xmlns:a16="http://schemas.microsoft.com/office/drawing/2014/main" id="{5EE3E0B0-3FE3-4B0F-9F98-F291E80CFCFA}"/>
                      </a:ext>
                    </a:extLst>
                  </p:cNvPr>
                  <p:cNvSpPr/>
                  <p:nvPr/>
                </p:nvSpPr>
                <p:spPr>
                  <a:xfrm>
                    <a:off x="4817788" y="3941586"/>
                    <a:ext cx="1648641" cy="1009578"/>
                  </a:xfrm>
                  <a:prstGeom prst="roundRect">
                    <a:avLst/>
                  </a:prstGeom>
                  <a:solidFill>
                    <a:srgbClr val="7CB1B4"/>
                  </a:solidFill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latin typeface="Rockwell" panose="02060603020205020403" pitchFamily="18" charset="0"/>
                      </a:rPr>
                      <a:t>Practicum Subject</a:t>
                    </a:r>
                  </a:p>
                </p:txBody>
              </p:sp>
              <p:sp>
                <p:nvSpPr>
                  <p:cNvPr id="198" name="Rounded Rectangle 47">
                    <a:extLst>
                      <a:ext uri="{FF2B5EF4-FFF2-40B4-BE49-F238E27FC236}">
                        <a16:creationId xmlns:a16="http://schemas.microsoft.com/office/drawing/2014/main" id="{F30A22E0-5889-4605-8BA3-A58156522BFC}"/>
                      </a:ext>
                    </a:extLst>
                  </p:cNvPr>
                  <p:cNvSpPr/>
                  <p:nvPr/>
                </p:nvSpPr>
                <p:spPr>
                  <a:xfrm>
                    <a:off x="2840351" y="3952163"/>
                    <a:ext cx="1665147" cy="972883"/>
                  </a:xfrm>
                  <a:prstGeom prst="roundRect">
                    <a:avLst/>
                  </a:prstGeom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latin typeface="Rockwell" panose="02060603020205020403" pitchFamily="18" charset="0"/>
                      </a:rPr>
                      <a:t>A Stand-alone Subject</a:t>
                    </a: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D80B85CD-F2BE-4E5A-8D33-8699708400BC}"/>
                      </a:ext>
                    </a:extLst>
                  </p:cNvPr>
                  <p:cNvSpPr txBox="1"/>
                  <p:nvPr/>
                </p:nvSpPr>
                <p:spPr>
                  <a:xfrm>
                    <a:off x="2837122" y="5040227"/>
                    <a:ext cx="1944118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Rockwell" panose="02060603020205020403" pitchFamily="18" charset="0"/>
                      </a:rPr>
                      <a:t>is a subject whose study materials are nothing but </a:t>
                    </a:r>
                    <a:r>
                      <a:rPr lang="en-US" sz="1400" dirty="0" err="1">
                        <a:latin typeface="Rockwell" panose="02060603020205020403" pitchFamily="18" charset="0"/>
                      </a:rPr>
                      <a:t>laboratorium</a:t>
                    </a:r>
                    <a:r>
                      <a:rPr lang="en-US" sz="1400" dirty="0">
                        <a:latin typeface="Rockwell" panose="02060603020205020403" pitchFamily="18" charset="0"/>
                      </a:rPr>
                      <a:t> experiments materials</a:t>
                    </a:r>
                  </a:p>
                </p:txBody>
              </p:sp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9DEC0CF6-E16B-47E7-B971-7C9414E5E87A}"/>
                      </a:ext>
                    </a:extLst>
                  </p:cNvPr>
                  <p:cNvSpPr txBox="1"/>
                  <p:nvPr/>
                </p:nvSpPr>
                <p:spPr>
                  <a:xfrm>
                    <a:off x="4692310" y="5048527"/>
                    <a:ext cx="2650472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Rockwell" panose="02060603020205020403" pitchFamily="18" charset="0"/>
                      </a:rPr>
                      <a:t>is a subject whose final grade depends on not only the </a:t>
                    </a:r>
                    <a:r>
                      <a:rPr lang="en-US" sz="1400" dirty="0" err="1">
                        <a:latin typeface="Rockwell" panose="02060603020205020403" pitchFamily="18" charset="0"/>
                      </a:rPr>
                      <a:t>laboratorium</a:t>
                    </a:r>
                    <a:r>
                      <a:rPr lang="en-US" sz="1400" dirty="0">
                        <a:latin typeface="Rockwell" panose="02060603020205020403" pitchFamily="18" charset="0"/>
                      </a:rPr>
                      <a:t> experiments score, but also online tutorial score (if any) and final exam Score</a:t>
                    </a:r>
                  </a:p>
                </p:txBody>
              </p: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064D49FB-B95A-4DF0-94CE-EFBE9B18922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763" y="2738518"/>
                    <a:ext cx="1849913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dirty="0">
                        <a:latin typeface="Rockwell" panose="02060603020205020403" pitchFamily="18" charset="0"/>
                      </a:rPr>
                      <a:t>is a modeling technique developed for strategy policy planning</a:t>
                    </a:r>
                  </a:p>
                </p:txBody>
              </p:sp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23B3D3CF-708F-40B0-ADB8-AD14D6D8EC0C}"/>
                      </a:ext>
                    </a:extLst>
                  </p:cNvPr>
                  <p:cNvSpPr txBox="1"/>
                  <p:nvPr/>
                </p:nvSpPr>
                <p:spPr>
                  <a:xfrm>
                    <a:off x="8017520" y="4008383"/>
                    <a:ext cx="2100627" cy="1815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Rockwell" panose="02060603020205020403" pitchFamily="18" charset="0"/>
                      </a:rPr>
                      <a:t>The ISM is a sophisticated planning methodology used to identify and conclude a wide variety of relationships between factors in a particular problem or issue</a:t>
                    </a:r>
                  </a:p>
                </p:txBody>
              </p:sp>
            </p:grpSp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1BFE0CDE-82BC-4E00-8B14-956F74940F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678715" y="5644670"/>
                  <a:ext cx="11549756" cy="1249683"/>
                </a:xfrm>
                <a:prstGeom prst="rect">
                  <a:avLst/>
                </a:prstGeom>
              </p:spPr>
            </p:pic>
            <p:pic>
              <p:nvPicPr>
                <p:cNvPr id="192" name="Picture 191">
                  <a:extLst>
                    <a:ext uri="{FF2B5EF4-FFF2-40B4-BE49-F238E27FC236}">
                      <a16:creationId xmlns:a16="http://schemas.microsoft.com/office/drawing/2014/main" id="{8C99E428-8710-451B-8B3B-9A8CB95DC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37604" y="123327"/>
                  <a:ext cx="1187138" cy="894017"/>
                </a:xfrm>
                <a:prstGeom prst="rect">
                  <a:avLst/>
                </a:prstGeom>
              </p:spPr>
            </p:pic>
          </p:grp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44149304-AD1F-423A-ACB2-58EC6801A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548714" y="101777"/>
                <a:ext cx="5301169" cy="650277"/>
              </a:xfrm>
              <a:prstGeom prst="rect">
                <a:avLst/>
              </a:prstGeom>
            </p:spPr>
          </p:pic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AD3AD4-DADB-422A-996A-08CC88037918}"/>
                </a:ext>
              </a:extLst>
            </p:cNvPr>
            <p:cNvCxnSpPr>
              <a:cxnSpLocks/>
              <a:endCxn id="197" idx="0"/>
            </p:cNvCxnSpPr>
            <p:nvPr/>
          </p:nvCxnSpPr>
          <p:spPr>
            <a:xfrm>
              <a:off x="4802909" y="3478009"/>
              <a:ext cx="1479617" cy="256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052B907-D377-4F61-9AC3-B615CF60BA68}"/>
                </a:ext>
              </a:extLst>
            </p:cNvPr>
            <p:cNvCxnSpPr>
              <a:endCxn id="198" idx="0"/>
            </p:cNvCxnSpPr>
            <p:nvPr/>
          </p:nvCxnSpPr>
          <p:spPr>
            <a:xfrm flipH="1">
              <a:off x="4313342" y="3467945"/>
              <a:ext cx="523826" cy="277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561C826-650D-46F9-A0A3-017024B39AD3}"/>
              </a:ext>
            </a:extLst>
          </p:cNvPr>
          <p:cNvGrpSpPr/>
          <p:nvPr/>
        </p:nvGrpSpPr>
        <p:grpSpPr>
          <a:xfrm>
            <a:off x="-8523734" y="-37550"/>
            <a:ext cx="12204367" cy="6858000"/>
            <a:chOff x="-2059304" y="88355"/>
            <a:chExt cx="12204367" cy="6858000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D2B50E72-817C-4AC8-9243-6BAE6D1B539A}"/>
                </a:ext>
              </a:extLst>
            </p:cNvPr>
            <p:cNvGrpSpPr/>
            <p:nvPr/>
          </p:nvGrpSpPr>
          <p:grpSpPr>
            <a:xfrm>
              <a:off x="-2059304" y="88355"/>
              <a:ext cx="12204367" cy="6858000"/>
              <a:chOff x="-941704" y="88355"/>
              <a:chExt cx="12204367" cy="6858000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9D7EA98F-E20E-438F-ABF9-07DCA5B610C3}"/>
                  </a:ext>
                </a:extLst>
              </p:cNvPr>
              <p:cNvGrpSpPr/>
              <p:nvPr/>
            </p:nvGrpSpPr>
            <p:grpSpPr>
              <a:xfrm>
                <a:off x="-941704" y="88355"/>
                <a:ext cx="12204367" cy="6858000"/>
                <a:chOff x="-8678890" y="41304"/>
                <a:chExt cx="12204367" cy="6858000"/>
              </a:xfrm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15906B4F-1C2F-4629-AC55-4984C4F4306B}"/>
                    </a:ext>
                  </a:extLst>
                </p:cNvPr>
                <p:cNvGrpSpPr/>
                <p:nvPr/>
              </p:nvGrpSpPr>
              <p:grpSpPr>
                <a:xfrm>
                  <a:off x="-8678890" y="41304"/>
                  <a:ext cx="12204367" cy="6858000"/>
                  <a:chOff x="-8678890" y="41304"/>
                  <a:chExt cx="12204367" cy="6858000"/>
                </a:xfrm>
              </p:grpSpPr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A6319F89-C894-459F-87A3-020CAE04D00D}"/>
                      </a:ext>
                    </a:extLst>
                  </p:cNvPr>
                  <p:cNvGrpSpPr/>
                  <p:nvPr/>
                </p:nvGrpSpPr>
                <p:grpSpPr>
                  <a:xfrm>
                    <a:off x="-8678890" y="41304"/>
                    <a:ext cx="12204367" cy="6858000"/>
                    <a:chOff x="-1324959" y="57169"/>
                    <a:chExt cx="12204367" cy="6858000"/>
                  </a:xfrm>
                </p:grpSpPr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5E77E078-E7F9-4951-8990-797C8E554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24959" y="57169"/>
                      <a:ext cx="11563927" cy="6858000"/>
                    </a:xfrm>
                    <a:prstGeom prst="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3" name="Snip Same Side Corner Rectangle 41">
                      <a:extLst>
                        <a:ext uri="{FF2B5EF4-FFF2-40B4-BE49-F238E27FC236}">
                          <a16:creationId xmlns:a16="http://schemas.microsoft.com/office/drawing/2014/main" id="{5625FFFA-1781-48EE-9ECD-CD1B7FDF3FA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789517" y="2673343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75A7AA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Problems</a:t>
                      </a:r>
                    </a:p>
                  </p:txBody>
                </p:sp>
                <p:graphicFrame>
                  <p:nvGraphicFramePr>
                    <p:cNvPr id="224" name="Diagram 223">
                      <a:extLst>
                        <a:ext uri="{FF2B5EF4-FFF2-40B4-BE49-F238E27FC236}">
                          <a16:creationId xmlns:a16="http://schemas.microsoft.com/office/drawing/2014/main" id="{44D093C1-576C-410B-BC0C-2E8F0717920B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1526035574"/>
                        </p:ext>
                      </p:extLst>
                    </p:nvPr>
                  </p:nvGraphicFramePr>
                  <p:xfrm>
                    <a:off x="1887245" y="850284"/>
                    <a:ext cx="8128000" cy="5418667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20" r:lo="rId21" r:qs="rId22" r:cs="rId23"/>
                    </a:graphicData>
                  </a:graphic>
                </p:graphicFrame>
                <p:sp>
                  <p:nvSpPr>
                    <p:cNvPr id="225" name="TextBox 224">
                      <a:extLst>
                        <a:ext uri="{FF2B5EF4-FFF2-40B4-BE49-F238E27FC236}">
                          <a16:creationId xmlns:a16="http://schemas.microsoft.com/office/drawing/2014/main" id="{D1626722-8A4B-4E6F-B928-EC0C94EBAC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8996" y="2964021"/>
                      <a:ext cx="16462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1200" dirty="0">
                        <a:latin typeface="Rockwell" panose="02060603020205020403" pitchFamily="18" charset="0"/>
                      </a:endParaRPr>
                    </a:p>
                  </p:txBody>
                </p:sp>
              </p:grpSp>
              <p:pic>
                <p:nvPicPr>
                  <p:cNvPr id="220" name="Picture 219">
                    <a:extLst>
                      <a:ext uri="{FF2B5EF4-FFF2-40B4-BE49-F238E27FC236}">
                        <a16:creationId xmlns:a16="http://schemas.microsoft.com/office/drawing/2014/main" id="{02BA1655-DED4-4DC3-A92A-48040E99E9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678715" y="5644670"/>
                    <a:ext cx="11549756" cy="1249683"/>
                  </a:xfrm>
                  <a:prstGeom prst="rect">
                    <a:avLst/>
                  </a:prstGeom>
                </p:spPr>
              </p:pic>
              <p:pic>
                <p:nvPicPr>
                  <p:cNvPr id="221" name="Picture 220">
                    <a:extLst>
                      <a:ext uri="{FF2B5EF4-FFF2-40B4-BE49-F238E27FC236}">
                        <a16:creationId xmlns:a16="http://schemas.microsoft.com/office/drawing/2014/main" id="{DF9A0D71-BE8B-4197-9A8C-5EB43664E9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837604" y="123327"/>
                    <a:ext cx="1187138" cy="8940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5F0A7D48-D7A1-4E94-AEEE-5DDC034D1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548714" y="101777"/>
                  <a:ext cx="5301169" cy="650277"/>
                </a:xfrm>
                <a:prstGeom prst="rect">
                  <a:avLst/>
                </a:prstGeom>
              </p:spPr>
            </p:pic>
          </p:grp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4D996EF7-D4CE-476B-BBFF-57F1DFC83383}"/>
                  </a:ext>
                </a:extLst>
              </p:cNvPr>
              <p:cNvSpPr/>
              <p:nvPr/>
            </p:nvSpPr>
            <p:spPr>
              <a:xfrm>
                <a:off x="2298406" y="2793399"/>
                <a:ext cx="2133361" cy="914400"/>
              </a:xfrm>
              <a:prstGeom prst="rect">
                <a:avLst/>
              </a:prstGeom>
              <a:solidFill>
                <a:srgbClr val="8597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 dirty="0"/>
                  <a:t>Problems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67765DE4-E1D6-447E-A7C0-3F6E65D1C048}"/>
                  </a:ext>
                </a:extLst>
              </p:cNvPr>
              <p:cNvSpPr/>
              <p:nvPr/>
            </p:nvSpPr>
            <p:spPr>
              <a:xfrm>
                <a:off x="5156131" y="1221095"/>
                <a:ext cx="5181110" cy="1163983"/>
              </a:xfrm>
              <a:prstGeom prst="rect">
                <a:avLst/>
              </a:prstGeom>
              <a:solidFill>
                <a:srgbClr val="8DA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it is not easy to conduct self-practicum activities. </a:t>
                </a:r>
                <a:r>
                  <a:rPr lang="en-SG" sz="2400" dirty="0"/>
                  <a:t>Geographical conditions and the spread of students in various places 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C4632AB-CA93-42EF-BE4B-15F8FAFF8938}"/>
                  </a:ext>
                </a:extLst>
              </p:cNvPr>
              <p:cNvSpPr/>
              <p:nvPr/>
            </p:nvSpPr>
            <p:spPr>
              <a:xfrm>
                <a:off x="5141190" y="2506761"/>
                <a:ext cx="5181110" cy="754716"/>
              </a:xfrm>
              <a:prstGeom prst="rect">
                <a:avLst/>
              </a:prstGeom>
              <a:solidFill>
                <a:srgbClr val="9A8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students are often not ready to carry out practicum</a:t>
                </a: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DE5AEAAB-ECD6-42FF-B8E1-BF8E821D2B93}"/>
                  </a:ext>
                </a:extLst>
              </p:cNvPr>
              <p:cNvSpPr/>
              <p:nvPr/>
            </p:nvSpPr>
            <p:spPr>
              <a:xfrm>
                <a:off x="5141190" y="3326691"/>
                <a:ext cx="5181110" cy="1520078"/>
              </a:xfrm>
              <a:prstGeom prst="rect">
                <a:avLst/>
              </a:prstGeom>
              <a:solidFill>
                <a:srgbClr val="579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some students had difficulties in accessing practical guidance, obtaining materials and tools, and having qualified and competent instructor</a:t>
                </a:r>
                <a:endParaRPr lang="en-SG" sz="2400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C7DC39F3-179D-43FE-AD61-B8AD799983F8}"/>
                  </a:ext>
                </a:extLst>
              </p:cNvPr>
              <p:cNvSpPr/>
              <p:nvPr/>
            </p:nvSpPr>
            <p:spPr>
              <a:xfrm>
                <a:off x="5130489" y="4925561"/>
                <a:ext cx="5181110" cy="1410061"/>
              </a:xfrm>
              <a:prstGeom prst="rect">
                <a:avLst/>
              </a:prstGeom>
              <a:solidFill>
                <a:srgbClr val="4198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UT needs to seek breakthrough </a:t>
                </a:r>
                <a:r>
                  <a:rPr lang="en-US" sz="2400" dirty="0" err="1"/>
                  <a:t>Eventhough</a:t>
                </a:r>
                <a:r>
                  <a:rPr lang="en-US" sz="2400" dirty="0"/>
                  <a:t>, the modules, guidelines, devices, tools, materials, are already available</a:t>
                </a:r>
                <a:endParaRPr lang="en-SG" sz="2400" dirty="0"/>
              </a:p>
            </p:txBody>
          </p: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34049EBE-834E-43BE-A5D6-9FE8776957DD}"/>
                  </a:ext>
                </a:extLst>
              </p:cNvPr>
              <p:cNvCxnSpPr>
                <a:stCxn id="234" idx="3"/>
                <a:endCxn id="235" idx="1"/>
              </p:cNvCxnSpPr>
              <p:nvPr/>
            </p:nvCxnSpPr>
            <p:spPr>
              <a:xfrm flipV="1">
                <a:off x="4431767" y="1803087"/>
                <a:ext cx="724364" cy="14475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1D4B34B-EDFE-4C77-8E13-C7E57F3A8E58}"/>
                  </a:ext>
                </a:extLst>
              </p:cNvPr>
              <p:cNvCxnSpPr>
                <a:endCxn id="236" idx="1"/>
              </p:cNvCxnSpPr>
              <p:nvPr/>
            </p:nvCxnSpPr>
            <p:spPr>
              <a:xfrm flipV="1">
                <a:off x="4453450" y="2884119"/>
                <a:ext cx="687740" cy="402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E203315D-262A-444C-8B38-93F032AFDE5D}"/>
                  </a:ext>
                </a:extLst>
              </p:cNvPr>
              <p:cNvCxnSpPr>
                <a:endCxn id="237" idx="1"/>
              </p:cNvCxnSpPr>
              <p:nvPr/>
            </p:nvCxnSpPr>
            <p:spPr>
              <a:xfrm>
                <a:off x="4457152" y="3266979"/>
                <a:ext cx="684038" cy="8197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C6A46828-C95F-4468-8E9A-D5C9A0438C04}"/>
                  </a:ext>
                </a:extLst>
              </p:cNvPr>
              <p:cNvCxnSpPr>
                <a:cxnSpLocks/>
                <a:stCxn id="234" idx="3"/>
                <a:endCxn id="238" idx="1"/>
              </p:cNvCxnSpPr>
              <p:nvPr/>
            </p:nvCxnSpPr>
            <p:spPr>
              <a:xfrm>
                <a:off x="4431767" y="3250599"/>
                <a:ext cx="698722" cy="23799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28FF45B-2A06-41AA-A5BB-F89C986D20D4}"/>
                </a:ext>
              </a:extLst>
            </p:cNvPr>
            <p:cNvSpPr txBox="1"/>
            <p:nvPr/>
          </p:nvSpPr>
          <p:spPr>
            <a:xfrm>
              <a:off x="1345690" y="4569226"/>
              <a:ext cx="20840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*Purpose :</a:t>
              </a:r>
            </a:p>
            <a:p>
              <a:r>
                <a:rPr lang="en-SG" dirty="0">
                  <a:solidFill>
                    <a:schemeClr val="bg1"/>
                  </a:solidFill>
                </a:rPr>
                <a:t>To Formulate a model of self-practicum courses management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BBA5F3-C075-4268-A817-255B837DC6CC}"/>
              </a:ext>
            </a:extLst>
          </p:cNvPr>
          <p:cNvGrpSpPr/>
          <p:nvPr/>
        </p:nvGrpSpPr>
        <p:grpSpPr>
          <a:xfrm>
            <a:off x="-9049407" y="-67709"/>
            <a:ext cx="12210992" cy="6943790"/>
            <a:chOff x="-490598" y="-122276"/>
            <a:chExt cx="12210992" cy="6943790"/>
          </a:xfrm>
        </p:grpSpPr>
        <p:grpSp>
          <p:nvGrpSpPr>
            <p:cNvPr id="61" name="Group 60"/>
            <p:cNvGrpSpPr/>
            <p:nvPr/>
          </p:nvGrpSpPr>
          <p:grpSpPr>
            <a:xfrm>
              <a:off x="-490598" y="-122276"/>
              <a:ext cx="12210992" cy="6943790"/>
              <a:chOff x="-9299894" y="-113571"/>
              <a:chExt cx="12210992" cy="694379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-9299894" y="-113571"/>
                <a:ext cx="12210992" cy="6858000"/>
                <a:chOff x="-1971200" y="-108093"/>
                <a:chExt cx="12210992" cy="6858000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-1971200" y="-108093"/>
                  <a:ext cx="12210992" cy="6858000"/>
                  <a:chOff x="-9208470" y="-86232"/>
                  <a:chExt cx="12210992" cy="6858000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-9208470" y="-86232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Snip Same Side Corner Rectangle 79"/>
                  <p:cNvSpPr/>
                  <p:nvPr/>
                </p:nvSpPr>
                <p:spPr>
                  <a:xfrm rot="5400000">
                    <a:off x="1912631" y="1989835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67" name="Oval 21">
                  <a:extLst>
                    <a:ext uri="{FF2B5EF4-FFF2-40B4-BE49-F238E27FC236}">
                      <a16:creationId xmlns:a16="http://schemas.microsoft.com/office/drawing/2014/main" id="{EB931A1E-D4B3-4759-8A55-15F0B8B73E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60134" y="120837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Oval 69"/>
                <p:cNvSpPr/>
                <p:nvPr/>
              </p:nvSpPr>
              <p:spPr>
                <a:xfrm>
                  <a:off x="5192057" y="998486"/>
                  <a:ext cx="171864" cy="25116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393148" y="996479"/>
                  <a:ext cx="39939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2000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C</a:t>
                  </a:r>
                  <a:r>
                    <a:rPr lang="id-ID" sz="2000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onducted in November 2018 </a:t>
                  </a:r>
                  <a:r>
                    <a:rPr lang="en-SG" sz="2000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to</a:t>
                  </a:r>
                  <a:r>
                    <a:rPr lang="id-ID" sz="2000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 April 2019</a:t>
                  </a:r>
                  <a:endParaRPr lang="en-US" sz="2000" b="1" dirty="0">
                    <a:solidFill>
                      <a:schemeClr val="bg1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278651" y="1451270"/>
                  <a:ext cx="386976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SG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Using</a:t>
                  </a:r>
                  <a:r>
                    <a:rPr lang="id-ID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 </a:t>
                  </a:r>
                  <a:r>
                    <a:rPr lang="en-US" b="1" i="1" dirty="0">
                      <a:solidFill>
                        <a:schemeClr val="bg1"/>
                      </a:solidFill>
                    </a:rPr>
                    <a:t>Interpretative Structural Modeling </a:t>
                  </a:r>
                  <a:r>
                    <a:rPr lang="en-US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(ISM) through the perception matrix of experts, SSIM, Final Reachability Matrix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383315" y="2119473"/>
                  <a:ext cx="4132536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Data obtained from literary studies, and the opinion of expert</a:t>
                  </a:r>
                  <a:r>
                    <a:rPr lang="en-SG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  group</a:t>
                  </a:r>
                  <a:r>
                    <a:rPr lang="id-ID" b="1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b="1" dirty="0">
                    <a:solidFill>
                      <a:schemeClr val="bg1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66746" y="3352031"/>
                  <a:ext cx="4787494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The output of the ISM analysis :</a:t>
                  </a:r>
                </a:p>
                <a:p>
                  <a:pPr marL="342900" indent="-342900" algn="r">
                    <a:buAutoNum type="arabicPeriod"/>
                  </a:pPr>
                  <a:r>
                    <a:rPr lang="en-US" sz="2000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The Key Elements</a:t>
                  </a:r>
                </a:p>
                <a:p>
                  <a:pPr marL="342900" indent="-342900" algn="r">
                    <a:buAutoNum type="arabicPeriod"/>
                  </a:pPr>
                  <a:r>
                    <a:rPr lang="en-US" sz="2000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The Classification of Elements (Independent, Linkage, Dependent, and Autonomous)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380969" y="3752812"/>
                  <a:ext cx="4087005" cy="2246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Rockwell" panose="02060603020205020403" pitchFamily="18" charset="0"/>
                    </a:rPr>
                    <a:t>The classification of sub-elements refers to the processed result of the Reachability Matrix (RM) that has fulfilled the rules of transitivity according to the value of Driver-Power (DP) and the value of Dependence (D)</a:t>
                  </a:r>
                </a:p>
              </p:txBody>
            </p:sp>
          </p:grp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59006" y="91338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B101B4E-22F3-4974-AA37-E9F8B080AE57}"/>
                </a:ext>
              </a:extLst>
            </p:cNvPr>
            <p:cNvSpPr/>
            <p:nvPr/>
          </p:nvSpPr>
          <p:spPr>
            <a:xfrm>
              <a:off x="6685442" y="1508145"/>
              <a:ext cx="171864" cy="2511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B474E77-D458-422E-B75C-3112067EDD98}"/>
                </a:ext>
              </a:extLst>
            </p:cNvPr>
            <p:cNvSpPr/>
            <p:nvPr/>
          </p:nvSpPr>
          <p:spPr>
            <a:xfrm>
              <a:off x="6709983" y="3457415"/>
              <a:ext cx="171864" cy="2511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6209C6CE-0C00-47E4-8783-969508A7A4A9}"/>
                </a:ext>
              </a:extLst>
            </p:cNvPr>
            <p:cNvSpPr/>
            <p:nvPr/>
          </p:nvSpPr>
          <p:spPr>
            <a:xfrm>
              <a:off x="6710190" y="3866417"/>
              <a:ext cx="171864" cy="2511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4E287B-4051-4524-8499-B31C338A868D}"/>
              </a:ext>
            </a:extLst>
          </p:cNvPr>
          <p:cNvGrpSpPr/>
          <p:nvPr/>
        </p:nvGrpSpPr>
        <p:grpSpPr>
          <a:xfrm>
            <a:off x="-9661518" y="-76122"/>
            <a:ext cx="12220104" cy="6865572"/>
            <a:chOff x="-6270433" y="-267045"/>
            <a:chExt cx="12220104" cy="68655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7C66E0-EA96-47FC-BCB9-F959BFB757EC}"/>
                </a:ext>
              </a:extLst>
            </p:cNvPr>
            <p:cNvGrpSpPr/>
            <p:nvPr/>
          </p:nvGrpSpPr>
          <p:grpSpPr>
            <a:xfrm>
              <a:off x="-6270433" y="-267045"/>
              <a:ext cx="12220104" cy="6865572"/>
              <a:chOff x="-9913906" y="-14571"/>
              <a:chExt cx="12220104" cy="686557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-9913906" y="-14571"/>
                <a:ext cx="12220104" cy="6865572"/>
                <a:chOff x="-9913906" y="-35043"/>
                <a:chExt cx="12220104" cy="6865572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-9913906" y="-35043"/>
                  <a:ext cx="12220104" cy="6858000"/>
                  <a:chOff x="-9913906" y="-35043"/>
                  <a:chExt cx="12220104" cy="6858000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9913906" y="-35043"/>
                    <a:ext cx="12220104" cy="6858000"/>
                    <a:chOff x="-9974372" y="-17224"/>
                    <a:chExt cx="12220104" cy="6858000"/>
                  </a:xfrm>
                </p:grpSpPr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-9974372" y="-17224"/>
                      <a:ext cx="11563927" cy="6858000"/>
                    </a:xfrm>
                    <a:prstGeom prst="rect">
                      <a:avLst/>
                    </a:prstGeom>
                    <a:solidFill>
                      <a:srgbClr val="A9A087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Snip Same Side Corner Rectangle 87"/>
                    <p:cNvSpPr/>
                    <p:nvPr/>
                  </p:nvSpPr>
                  <p:spPr>
                    <a:xfrm rot="5400000">
                      <a:off x="1155841" y="1449337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A9A087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Result &amp; Discussions</a:t>
                      </a:r>
                    </a:p>
                  </p:txBody>
                </p:sp>
              </p:grp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-5320245" y="1151639"/>
                    <a:ext cx="6952053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Rockwell" panose="02060603020205020403" pitchFamily="18" charset="0"/>
                      </a:rPr>
                      <a:t>Contextual relationships between structural Model elements</a:t>
                    </a:r>
                  </a:p>
                  <a:p>
                    <a:endParaRPr lang="en-US" sz="2400" dirty="0">
                      <a:latin typeface="Rockwell" panose="02060603020205020403" pitchFamily="18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-5402716" y="4144564"/>
                    <a:ext cx="6738939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Rockwell" panose="02060603020205020403" pitchFamily="18" charset="0"/>
                      </a:rPr>
                      <a:t>Based on the literature study have determined three elements (</a:t>
                    </a:r>
                    <a:r>
                      <a:rPr lang="en-US" sz="2000" dirty="0">
                        <a:solidFill>
                          <a:schemeClr val="bg1"/>
                        </a:solidFill>
                        <a:latin typeface="Rockwell" panose="02060603020205020403" pitchFamily="18" charset="0"/>
                      </a:rPr>
                      <a:t>objectives, constraints, institutions</a:t>
                    </a:r>
                    <a:r>
                      <a:rPr lang="en-US" sz="2000" dirty="0">
                        <a:latin typeface="Rockwell" panose="02060603020205020403" pitchFamily="18" charset="0"/>
                      </a:rPr>
                      <a:t>) required in the governance of Self-Practicum Program at UT in Indonesia</a:t>
                    </a:r>
                  </a:p>
                </p:txBody>
              </p:sp>
            </p:grpSp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906278" y="5580846"/>
                  <a:ext cx="11559845" cy="1249683"/>
                </a:xfrm>
                <a:prstGeom prst="rect">
                  <a:avLst/>
                </a:prstGeom>
              </p:spPr>
            </p:pic>
          </p:grp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599069" y="159818"/>
                <a:ext cx="1212212" cy="912900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259017" y="202132"/>
                <a:ext cx="5880528" cy="721345"/>
              </a:xfrm>
              <a:prstGeom prst="rect">
                <a:avLst/>
              </a:prstGeom>
            </p:spPr>
          </p:pic>
        </p:grpSp>
        <p:pic>
          <p:nvPicPr>
            <p:cNvPr id="27" name="Picture 2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4453B09-F782-4D30-839F-7D5BC0AA3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840" y="1801580"/>
              <a:ext cx="6742760" cy="2213040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382617" y="-67709"/>
            <a:ext cx="12234582" cy="6858000"/>
            <a:chOff x="-10556259" y="9669"/>
            <a:chExt cx="12234582" cy="6858000"/>
          </a:xfrm>
        </p:grpSpPr>
        <p:grpSp>
          <p:nvGrpSpPr>
            <p:cNvPr id="93" name="Group 92"/>
            <p:cNvGrpSpPr/>
            <p:nvPr/>
          </p:nvGrpSpPr>
          <p:grpSpPr>
            <a:xfrm>
              <a:off x="-10556259" y="9669"/>
              <a:ext cx="12234582" cy="6858000"/>
              <a:chOff x="-10607517" y="-7704"/>
              <a:chExt cx="12234582" cy="685800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-10607517" y="-7704"/>
                <a:ext cx="12234582" cy="6858000"/>
                <a:chOff x="-10607517" y="-7704"/>
                <a:chExt cx="12234582" cy="685800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-10607517" y="-7704"/>
                  <a:ext cx="12234582" cy="6858000"/>
                  <a:chOff x="-3279475" y="-4303"/>
                  <a:chExt cx="12234582" cy="6858000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-3279475" y="-4303"/>
                    <a:ext cx="12234582" cy="6858000"/>
                    <a:chOff x="-10512637" y="0"/>
                    <a:chExt cx="12234582" cy="6858000"/>
                  </a:xfrm>
                </p:grpSpPr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3" name="Snip Same Side Corner Rectangle 102"/>
                    <p:cNvSpPr/>
                    <p:nvPr/>
                  </p:nvSpPr>
                  <p:spPr>
                    <a:xfrm rot="5400000">
                      <a:off x="632054" y="891083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Conclussion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562649" y="1940418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F4B183"/>
                        </a:solidFill>
                        <a:latin typeface="Rockwell" panose="02060603020205020403" pitchFamily="18" charset="0"/>
                      </a:rPr>
                      <a:t>AT THE END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56143" y="2658427"/>
                    <a:ext cx="7116872" cy="2585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um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UT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produced through the ISM analysis covering key purpose elements, </a:t>
                    </a:r>
                    <a:r>
                      <a:rPr lang="id-ID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is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able to apply the theory of becoming a habit in life and as a profession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There is no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institutional linkage classification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for now, indicates that the institution that handles the governance of self-practice in UT, the Open University in Indonesia, has been stably integrated.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dirty="0"/>
                  </a:p>
                </p:txBody>
              </p:sp>
            </p:grpSp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9821" y="198365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216103" y="233461"/>
              <a:ext cx="5880528" cy="721345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-11029485" y="-121581"/>
            <a:ext cx="12223018" cy="6895379"/>
            <a:chOff x="-11209951" y="-37379"/>
            <a:chExt cx="12223018" cy="6895379"/>
          </a:xfrm>
        </p:grpSpPr>
        <p:grpSp>
          <p:nvGrpSpPr>
            <p:cNvPr id="105" name="Group 104"/>
            <p:cNvGrpSpPr/>
            <p:nvPr/>
          </p:nvGrpSpPr>
          <p:grpSpPr>
            <a:xfrm>
              <a:off x="-11209951" y="-37379"/>
              <a:ext cx="12223018" cy="6895379"/>
              <a:chOff x="-11156173" y="-34152"/>
              <a:chExt cx="12223018" cy="689537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-11156173" y="-34152"/>
                <a:ext cx="12223018" cy="6862813"/>
                <a:chOff x="-3959952" y="-23991"/>
                <a:chExt cx="12223018" cy="6862813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-3959952" y="-19178"/>
                  <a:ext cx="11563927" cy="6858000"/>
                </a:xfrm>
                <a:prstGeom prst="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Snip Same Side Corner Rectangle 110"/>
                <p:cNvSpPr/>
                <p:nvPr/>
              </p:nvSpPr>
              <p:spPr>
                <a:xfrm rot="5400000">
                  <a:off x="7173175" y="410118"/>
                  <a:ext cx="1524000" cy="655782"/>
                </a:xfrm>
                <a:prstGeom prst="snip2Same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Thx</a:t>
                  </a:r>
                </a:p>
              </p:txBody>
            </p:sp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4" y="2287952"/>
                  <a:ext cx="4675642" cy="1952523"/>
                </a:xfrm>
                <a:prstGeom prst="rect">
                  <a:avLst/>
                </a:prstGeom>
              </p:spPr>
            </p:pic>
          </p:grp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56172" y="5611544"/>
                <a:ext cx="11549756" cy="1249683"/>
              </a:xfrm>
              <a:prstGeom prst="rect">
                <a:avLst/>
              </a:prstGeom>
            </p:spPr>
          </p:pic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935580" y="127691"/>
              <a:ext cx="5880528" cy="72134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496" y="127691"/>
              <a:ext cx="1213249" cy="9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5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6472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5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69349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66927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8191 0.01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9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5744" y="237436"/>
            <a:ext cx="8281433" cy="6596477"/>
            <a:chOff x="3915744" y="237436"/>
            <a:chExt cx="8281433" cy="65964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1517" y="3160038"/>
              <a:ext cx="17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6773" y="3189545"/>
              <a:ext cx="220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Maya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Dewi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Dyah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1300" y="3562183"/>
              <a:ext cx="29610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Faculty of Science and Technology, </a:t>
              </a:r>
            </a:p>
            <a:p>
              <a:pPr algn="ctr"/>
              <a:r>
                <a:rPr lang="en-US" i="1" dirty="0" err="1"/>
                <a:t>Universitas</a:t>
              </a:r>
              <a:r>
                <a:rPr lang="en-US" i="1" dirty="0"/>
                <a:t> Terbuka, Jakarta, Indonesia</a:t>
              </a:r>
              <a:r>
                <a:rPr kumimoji="1" lang="en-US" altLang="ja-JP" i="1" dirty="0"/>
                <a:t>.</a:t>
              </a:r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Cabe</a:t>
              </a:r>
              <a:r>
                <a:rPr lang="en-GB" dirty="0"/>
                <a:t> Raya, </a:t>
              </a:r>
              <a:r>
                <a:rPr lang="en-GB" dirty="0" err="1"/>
                <a:t>Pondok</a:t>
              </a:r>
              <a:r>
                <a:rPr lang="en-GB" dirty="0"/>
                <a:t> </a:t>
              </a:r>
              <a:r>
                <a:rPr lang="en-GB" dirty="0" err="1"/>
                <a:t>Cabe</a:t>
              </a:r>
              <a:r>
                <a:rPr lang="en-GB" dirty="0"/>
                <a:t>, </a:t>
              </a:r>
              <a:r>
                <a:rPr lang="en-GB" dirty="0" err="1"/>
                <a:t>Pamulang</a:t>
              </a:r>
              <a:r>
                <a:rPr lang="en-GB" dirty="0"/>
                <a:t>, </a:t>
              </a:r>
              <a:r>
                <a:rPr lang="en-GB" dirty="0" err="1"/>
                <a:t>Tangerang</a:t>
              </a:r>
              <a:r>
                <a:rPr lang="en-GB" dirty="0"/>
                <a:t> Selatan, 15418, Indonesia</a:t>
              </a:r>
            </a:p>
            <a:p>
              <a:pPr algn="ctr"/>
              <a:r>
                <a:rPr lang="en-GB" u="sng" dirty="0">
                  <a:hlinkClick r:id="rId4"/>
                </a:rPr>
                <a:t>demvisara@ecampus.ut.ac.id</a:t>
              </a:r>
              <a:r>
                <a:rPr lang="en-GB" dirty="0"/>
                <a:t> </a:t>
              </a:r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16086" y="3559038"/>
              <a:ext cx="29610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Department of Environmental Engineering, </a:t>
              </a:r>
            </a:p>
            <a:p>
              <a:pPr algn="ctr"/>
              <a:r>
                <a:rPr lang="en-GB" i="1" dirty="0" err="1"/>
                <a:t>Universitas</a:t>
              </a:r>
              <a:r>
                <a:rPr lang="en-GB" i="1" dirty="0"/>
                <a:t> </a:t>
              </a:r>
              <a:r>
                <a:rPr lang="en-GB" i="1" dirty="0" err="1"/>
                <a:t>Sahid</a:t>
              </a:r>
              <a:r>
                <a:rPr lang="en-GB" i="1" dirty="0"/>
                <a:t>, Jakarta, Indonesia</a:t>
              </a:r>
              <a:endParaRPr lang="en-US" i="1" dirty="0"/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Prof.</a:t>
              </a:r>
              <a:r>
                <a:rPr lang="en-GB" dirty="0"/>
                <a:t> </a:t>
              </a:r>
              <a:r>
                <a:rPr lang="en-GB" dirty="0" err="1"/>
                <a:t>Dr.</a:t>
              </a:r>
              <a:r>
                <a:rPr lang="en-GB" dirty="0"/>
                <a:t> </a:t>
              </a:r>
              <a:r>
                <a:rPr lang="en-GB" dirty="0" err="1"/>
                <a:t>Supomo</a:t>
              </a:r>
              <a:r>
                <a:rPr lang="en-GB" dirty="0"/>
                <a:t>, SH, No. 84 </a:t>
              </a:r>
              <a:r>
                <a:rPr lang="en-GB" dirty="0" err="1"/>
                <a:t>Tebet</a:t>
              </a:r>
              <a:r>
                <a:rPr lang="en-GB" dirty="0"/>
                <a:t>, Jakarta Selatan, 12870, Indonesia</a:t>
              </a:r>
            </a:p>
            <a:p>
              <a:pPr algn="ctr"/>
              <a:r>
                <a:rPr lang="en-GB" u="sng" dirty="0">
                  <a:hlinkClick r:id="rId5"/>
                </a:rPr>
                <a:t>maya@usahid.ac.id</a:t>
              </a:r>
              <a:endParaRPr lang="en-US" i="1" dirty="0"/>
            </a:p>
            <a:p>
              <a:pPr algn="ctr"/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221" y="237436"/>
              <a:ext cx="1342571" cy="10110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651" y="282915"/>
              <a:ext cx="5880528" cy="72134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881" y="-3608"/>
            <a:ext cx="12219709" cy="6858000"/>
            <a:chOff x="-7659300" y="25451"/>
            <a:chExt cx="12219709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Snip Same Side Corner Rectangle 18"/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odel of m</a:t>
                </a:r>
                <a:r>
                  <a:rPr lang="en-GB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anagement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of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self-practicum courses 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34707" y="215033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49340" y="212422"/>
              <a:ext cx="5880528" cy="721345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5684276" y="3915374"/>
            <a:ext cx="269799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-334705" y="-42626"/>
            <a:ext cx="12219709" cy="6900626"/>
            <a:chOff x="-334705" y="-42626"/>
            <a:chExt cx="12219709" cy="6900626"/>
          </a:xfrm>
        </p:grpSpPr>
        <p:grpSp>
          <p:nvGrpSpPr>
            <p:cNvPr id="27" name="Group 26"/>
            <p:cNvGrpSpPr/>
            <p:nvPr/>
          </p:nvGrpSpPr>
          <p:grpSpPr>
            <a:xfrm>
              <a:off x="-334705" y="-42626"/>
              <a:ext cx="12219709" cy="6900626"/>
              <a:chOff x="-8018762" y="39865"/>
              <a:chExt cx="12219709" cy="690062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8018762" y="39865"/>
                <a:ext cx="12219709" cy="6900626"/>
                <a:chOff x="-8018762" y="39865"/>
                <a:chExt cx="12219709" cy="6900626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-8018762" y="39865"/>
                  <a:ext cx="12219709" cy="6858000"/>
                  <a:chOff x="-740429" y="-2411"/>
                  <a:chExt cx="12219709" cy="68580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-740429" y="-2411"/>
                    <a:ext cx="11563927" cy="6858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Snip Same Side Corner Rectangle 37"/>
                  <p:cNvSpPr/>
                  <p:nvPr/>
                </p:nvSpPr>
                <p:spPr>
                  <a:xfrm rot="5400000">
                    <a:off x="10354416" y="4397226"/>
                    <a:ext cx="1593945" cy="655782"/>
                  </a:xfrm>
                  <a:prstGeom prst="snip2Same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Introduction</a:t>
                    </a:r>
                  </a:p>
                </p:txBody>
              </p:sp>
            </p:grpSp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018761" y="5690808"/>
                  <a:ext cx="11549756" cy="124968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64488" y="233010"/>
                  <a:ext cx="1305176" cy="982910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397979" y="200895"/>
                <a:ext cx="5880528" cy="72134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78D7FB-D5DC-4069-B77C-D465AD8A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95219" y="1591802"/>
              <a:ext cx="7094472" cy="3889200"/>
            </a:xfrm>
            <a:prstGeom prst="rect">
              <a:avLst/>
            </a:prstGeom>
            <a:ln>
              <a:noFill/>
            </a:ln>
            <a:effectLst>
              <a:outerShdw blurRad="254000" dist="88900" dir="2700000" algn="tl" rotWithShape="0">
                <a:srgbClr val="333333">
                  <a:alpha val="51000"/>
                </a:srgbClr>
              </a:outerShdw>
            </a:effectLst>
          </p:spPr>
        </p:pic>
        <p:cxnSp>
          <p:nvCxnSpPr>
            <p:cNvPr id="29" name="Straight Arrow Connector 28"/>
            <p:cNvCxnSpPr/>
            <p:nvPr/>
          </p:nvCxnSpPr>
          <p:spPr>
            <a:xfrm flipH="1">
              <a:off x="4805419" y="4107309"/>
              <a:ext cx="878857" cy="132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4042492" y="4080421"/>
              <a:ext cx="864807" cy="345746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</a:rPr>
                <a:t>Bogor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56373" y="1133429"/>
              <a:ext cx="2765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ell MT" panose="02020503060305020303" pitchFamily="18" charset="0"/>
                </a:rPr>
                <a:t>39 Region </a:t>
              </a:r>
              <a:r>
                <a:rPr lang="en-US" dirty="0" err="1">
                  <a:latin typeface="Bell MT" panose="02020503060305020303" pitchFamily="18" charset="0"/>
                </a:rPr>
                <a:t>Centres</a:t>
              </a:r>
              <a:r>
                <a:rPr lang="en-US" dirty="0">
                  <a:latin typeface="Bell MT" panose="02020503060305020303" pitchFamily="18" charset="0"/>
                </a:rPr>
                <a:t> (UPBJJ)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854932" y="-34427"/>
            <a:ext cx="12219709" cy="6891942"/>
            <a:chOff x="-8678716" y="2411"/>
            <a:chExt cx="12219709" cy="6891942"/>
          </a:xfrm>
        </p:grpSpPr>
        <p:grpSp>
          <p:nvGrpSpPr>
            <p:cNvPr id="40" name="Group 39"/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Snip Same Side Corner Rectangle 45"/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47" name="Diagram 46"/>
                <p:cNvGraphicFramePr/>
                <p:nvPr>
                  <p:extLst>
                    <p:ext uri="{D42A27DB-BD31-4B8C-83A1-F6EECF244321}">
                      <p14:modId xmlns:p14="http://schemas.microsoft.com/office/powerpoint/2010/main" val="550289255"/>
                    </p:ext>
                  </p:extLst>
                </p:nvPr>
              </p:nvGraphicFramePr>
              <p:xfrm>
                <a:off x="2041344" y="737942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  <p:sp>
              <p:nvSpPr>
                <p:cNvPr id="48" name="TextBox 47"/>
                <p:cNvSpPr txBox="1"/>
                <p:nvPr/>
              </p:nvSpPr>
              <p:spPr>
                <a:xfrm>
                  <a:off x="4258996" y="2964021"/>
                  <a:ext cx="164622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Rockwell" panose="02060603020205020403" pitchFamily="18" charset="0"/>
                    </a:rPr>
                    <a:t>Self-practicum is practicum which is carried out independently by students in their respective domicile</a:t>
                  </a:r>
                </a:p>
              </p:txBody>
            </p:sp>
            <p:cxnSp>
              <p:nvCxnSpPr>
                <p:cNvPr id="49" name="Elbow Connector 48"/>
                <p:cNvCxnSpPr/>
                <p:nvPr/>
              </p:nvCxnSpPr>
              <p:spPr>
                <a:xfrm>
                  <a:off x="3522810" y="4095194"/>
                  <a:ext cx="551666" cy="52251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49"/>
                <p:cNvSpPr/>
                <p:nvPr/>
              </p:nvSpPr>
              <p:spPr>
                <a:xfrm>
                  <a:off x="4084169" y="4276123"/>
                  <a:ext cx="1118168" cy="656951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Berpraktikum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cxnSp>
              <p:nvCxnSpPr>
                <p:cNvPr id="51" name="Elbow Connector 50"/>
                <p:cNvCxnSpPr/>
                <p:nvPr/>
              </p:nvCxnSpPr>
              <p:spPr>
                <a:xfrm rot="5400000">
                  <a:off x="3104000" y="4180752"/>
                  <a:ext cx="648899" cy="510624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ounded Rectangle 51"/>
                <p:cNvSpPr/>
                <p:nvPr/>
              </p:nvSpPr>
              <p:spPr>
                <a:xfrm>
                  <a:off x="2565592" y="4810944"/>
                  <a:ext cx="1118168" cy="656951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517355" y="5480582"/>
                  <a:ext cx="19441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084169" y="4903410"/>
                  <a:ext cx="197172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414572" y="3130543"/>
                  <a:ext cx="18499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Rockwell" panose="02060603020205020403" pitchFamily="18" charset="0"/>
                    </a:rPr>
                    <a:t>is a modeling technique developed for strategy policy planning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8294083" y="4095194"/>
                  <a:ext cx="1712157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Rockwell" panose="02060603020205020403" pitchFamily="18" charset="0"/>
                    </a:rPr>
                    <a:t>The ISM is a sophisticated planning methodology used to identify and conclude a wide variety of relationships between factors in a particular problem or issue</a:t>
                  </a:r>
                </a:p>
              </p:txBody>
            </p:sp>
          </p:grp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184463" y="-36112"/>
            <a:ext cx="12222701" cy="6858000"/>
            <a:chOff x="-9295489" y="-27339"/>
            <a:chExt cx="12222701" cy="6858000"/>
          </a:xfrm>
        </p:grpSpPr>
        <p:grpSp>
          <p:nvGrpSpPr>
            <p:cNvPr id="58" name="Group 57"/>
            <p:cNvGrpSpPr/>
            <p:nvPr/>
          </p:nvGrpSpPr>
          <p:grpSpPr>
            <a:xfrm>
              <a:off x="-9295489" y="-27339"/>
              <a:ext cx="12222701" cy="6858000"/>
              <a:chOff x="-9295489" y="-27339"/>
              <a:chExt cx="12222701" cy="68580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-9292497" y="-27339"/>
                <a:ext cx="12219709" cy="6858000"/>
                <a:chOff x="-1963803" y="-21861"/>
                <a:chExt cx="12219709" cy="68580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-1963803" y="-21861"/>
                  <a:ext cx="12219709" cy="6858000"/>
                  <a:chOff x="-9201073" y="0"/>
                  <a:chExt cx="12219709" cy="685800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-9201073" y="0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Snip Same Side Corner Rectangle 76"/>
                  <p:cNvSpPr/>
                  <p:nvPr/>
                </p:nvSpPr>
                <p:spPr>
                  <a:xfrm rot="5400000">
                    <a:off x="1928745" y="3101109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64" name="Oval 21">
                  <a:extLst>
                    <a:ext uri="{FF2B5EF4-FFF2-40B4-BE49-F238E27FC236}">
                      <a16:creationId xmlns:a16="http://schemas.microsoft.com/office/drawing/2014/main" id="{EB931A1E-D4B3-4759-8A55-15F0B8B73E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7795" y="54475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/>
                <p:cNvSpPr/>
                <p:nvPr/>
              </p:nvSpPr>
              <p:spPr>
                <a:xfrm>
                  <a:off x="5219531" y="1163587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389987" y="1085721"/>
                  <a:ext cx="39939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This study was conducted in November 2018 </a:t>
                  </a:r>
                  <a:r>
                    <a:rPr lang="en-SG" sz="1600" dirty="0">
                      <a:latin typeface="Rockwell" panose="02060603020205020403" pitchFamily="18" charset="0"/>
                    </a:rPr>
                    <a:t>to</a:t>
                  </a:r>
                  <a:r>
                    <a:rPr lang="id-ID" sz="1600" dirty="0">
                      <a:latin typeface="Rockwell" panose="02060603020205020403" pitchFamily="18" charset="0"/>
                    </a:rPr>
                    <a:t> April 2019</a:t>
                  </a:r>
                  <a:endParaRPr lang="en-US" sz="16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217536" y="2101216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2189915" y="2008768"/>
                  <a:ext cx="33172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The data processing methods used </a:t>
                  </a:r>
                  <a:r>
                    <a:rPr lang="en-US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Interpretative Structural Modeling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(ISM)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223904" y="2424871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499672" y="2270480"/>
                  <a:ext cx="413253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>
                      <a:latin typeface="Rockwell" panose="02060603020205020403" pitchFamily="18" charset="0"/>
                    </a:rPr>
                    <a:t>Data obtained from </a:t>
                  </a:r>
                  <a:r>
                    <a:rPr lang="id-ID" sz="14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literary studies, and the opinion of experts in the field of vocational education, social and sincerity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. 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E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xpert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 group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sz="1400" dirty="0">
                    <a:solidFill>
                      <a:srgbClr val="F4B183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225427" y="4638282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90889" y="3194953"/>
                  <a:ext cx="47874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Rockwell" panose="02060603020205020403" pitchFamily="18" charset="0"/>
                    </a:rPr>
                    <a:t>The methodology and techniques are divided into two parts :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arrangement of hierarchies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classification of sub-elements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431837" y="4246923"/>
                  <a:ext cx="3300973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Rockwell" panose="02060603020205020403" pitchFamily="18" charset="0"/>
                    </a:rPr>
                    <a:t>The classification of sub-elements refers to the processed result of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Reachability Matrix (RM) 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that has fulfilled the rules of transitivity according to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Driver-Power (DP)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 and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Dependence (D)</a:t>
                  </a:r>
                </a:p>
              </p:txBody>
            </p:sp>
          </p:grp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547" y="107902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59" name="Oval 58"/>
            <p:cNvSpPr/>
            <p:nvPr/>
          </p:nvSpPr>
          <p:spPr>
            <a:xfrm>
              <a:off x="-2094466" y="3281736"/>
              <a:ext cx="138666" cy="1807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B21EBC0-EC24-401B-966A-03DEDACA4BCE}"/>
              </a:ext>
            </a:extLst>
          </p:cNvPr>
          <p:cNvGrpSpPr/>
          <p:nvPr/>
        </p:nvGrpSpPr>
        <p:grpSpPr>
          <a:xfrm>
            <a:off x="-1549722" y="-54796"/>
            <a:ext cx="12219709" cy="6865572"/>
            <a:chOff x="-1743616" y="-64490"/>
            <a:chExt cx="12219709" cy="6865572"/>
          </a:xfrm>
        </p:grpSpPr>
        <p:grpSp>
          <p:nvGrpSpPr>
            <p:cNvPr id="78" name="Group 77"/>
            <p:cNvGrpSpPr/>
            <p:nvPr/>
          </p:nvGrpSpPr>
          <p:grpSpPr>
            <a:xfrm>
              <a:off x="-1743616" y="-64490"/>
              <a:ext cx="12219709" cy="6865572"/>
              <a:chOff x="-9913906" y="-35043"/>
              <a:chExt cx="12219709" cy="686557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-9913906" y="-35043"/>
                <a:ext cx="12219709" cy="6858000"/>
                <a:chOff x="-9974372" y="-17224"/>
                <a:chExt cx="12219709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-9974372" y="-17224"/>
                  <a:ext cx="11563927" cy="6858000"/>
                </a:xfrm>
                <a:prstGeom prst="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Snip Same Side Corner Rectangle 84"/>
                <p:cNvSpPr/>
                <p:nvPr/>
              </p:nvSpPr>
              <p:spPr>
                <a:xfrm rot="5400000">
                  <a:off x="1155446" y="2226635"/>
                  <a:ext cx="1524000" cy="655782"/>
                </a:xfrm>
                <a:prstGeom prst="snip2Same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Result &amp; Discussions</a:t>
                  </a:r>
                </a:p>
              </p:txBody>
            </p:sp>
          </p:grp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906278" y="5580846"/>
                <a:ext cx="11559845" cy="1249683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245" y="-20071"/>
              <a:ext cx="1212212" cy="9129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97272" y="31768"/>
              <a:ext cx="5880528" cy="721345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>
            <a:xfrm>
              <a:off x="3288014" y="701592"/>
              <a:ext cx="6096000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SG" sz="2400" b="1" i="1" dirty="0"/>
                <a:t>1. </a:t>
              </a:r>
              <a:r>
                <a:rPr lang="id-ID" sz="2400" b="1" i="1" dirty="0"/>
                <a:t>Analysis of Program </a:t>
              </a:r>
              <a:r>
                <a:rPr lang="en-US" sz="2400" b="1" i="1" dirty="0"/>
                <a:t>Purposes </a:t>
              </a:r>
              <a:r>
                <a:rPr lang="en-SG" sz="2400" b="1" i="1" dirty="0"/>
                <a:t>E</a:t>
              </a:r>
              <a:r>
                <a:rPr lang="id-ID" sz="2400" b="1" i="1" dirty="0"/>
                <a:t>lement</a:t>
              </a:r>
              <a:endParaRPr lang="en-US" sz="2400" dirty="0"/>
            </a:p>
            <a:p>
              <a:endParaRPr lang="en-US" sz="2000" dirty="0">
                <a:latin typeface="Rockwell" panose="02060603020205020403" pitchFamily="18" charset="0"/>
              </a:endParaRPr>
            </a:p>
          </p:txBody>
        </p:sp>
        <p:pic>
          <p:nvPicPr>
            <p:cNvPr id="111" name="Picture 110" descr="Gambar Bu Maya 1 (1)"/>
            <p:cNvPicPr/>
            <p:nvPr/>
          </p:nvPicPr>
          <p:blipFill>
            <a:blip r:embed="rId15" cstate="print"/>
            <a:srcRect l="4204" t="4240" r="3668" b="5542"/>
            <a:stretch>
              <a:fillRect/>
            </a:stretch>
          </p:blipFill>
          <p:spPr bwMode="auto">
            <a:xfrm>
              <a:off x="3910789" y="1117743"/>
              <a:ext cx="4171267" cy="263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TextBox 111"/>
            <p:cNvSpPr txBox="1"/>
            <p:nvPr/>
          </p:nvSpPr>
          <p:spPr>
            <a:xfrm>
              <a:off x="1259634" y="3419018"/>
              <a:ext cx="723184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rpetua" panose="02020502060401020303" pitchFamily="18" charset="0"/>
                </a:rPr>
                <a:t>Description</a:t>
              </a:r>
              <a:r>
                <a:rPr lang="id-ID" sz="1600" b="1" dirty="0">
                  <a:latin typeface="Perpetua" panose="02020502060401020303" pitchFamily="18" charset="0"/>
                </a:rPr>
                <a:t>:</a:t>
              </a:r>
              <a:endParaRPr lang="en-US" sz="1600" b="1" dirty="0">
                <a:latin typeface="Perpetua" panose="02020502060401020303" pitchFamily="18" charset="0"/>
              </a:endParaRPr>
            </a:p>
            <a:p>
              <a:r>
                <a:rPr lang="en-US" sz="1600" b="1" dirty="0">
                  <a:latin typeface="Perpetua" panose="02020502060401020303" pitchFamily="18" charset="0"/>
                </a:rPr>
                <a:t>G</a:t>
              </a:r>
              <a:r>
                <a:rPr lang="en-US" sz="1600" b="1" baseline="-25000" dirty="0">
                  <a:latin typeface="Perpetua" panose="02020502060401020303" pitchFamily="18" charset="0"/>
                </a:rPr>
                <a:t>1</a:t>
              </a:r>
              <a:r>
                <a:rPr lang="en-US" sz="1600" b="1" dirty="0">
                  <a:latin typeface="Perpetua" panose="02020502060401020303" pitchFamily="18" charset="0"/>
                </a:rPr>
                <a:t>: to create productive environments for optimal learning.  </a:t>
              </a:r>
            </a:p>
            <a:p>
              <a:r>
                <a:rPr lang="en-US" sz="1600" b="1" dirty="0">
                  <a:latin typeface="Perpetua" panose="02020502060401020303" pitchFamily="18" charset="0"/>
                </a:rPr>
                <a:t>G</a:t>
              </a:r>
              <a:r>
                <a:rPr lang="en-US" sz="1600" b="1" baseline="-25000" dirty="0">
                  <a:latin typeface="Perpetua" panose="02020502060401020303" pitchFamily="18" charset="0"/>
                </a:rPr>
                <a:t>2</a:t>
              </a:r>
              <a:r>
                <a:rPr lang="en-US" sz="1600" b="1" dirty="0">
                  <a:latin typeface="Perpetua" panose="02020502060401020303" pitchFamily="18" charset="0"/>
                </a:rPr>
                <a:t>:</a:t>
              </a:r>
              <a:r>
                <a:rPr lang="id-ID" sz="1600" b="1" dirty="0">
                  <a:latin typeface="Perpetua" panose="02020502060401020303" pitchFamily="18" charset="0"/>
                </a:rPr>
                <a:t> to achieve academic performance</a:t>
              </a:r>
              <a:endParaRPr lang="en-US" sz="1600" b="1" dirty="0">
                <a:latin typeface="Perpetua" panose="02020502060401020303" pitchFamily="18" charset="0"/>
              </a:endParaRP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3</a:t>
              </a:r>
              <a:r>
                <a:rPr lang="id-ID" sz="1600" b="1" dirty="0">
                  <a:latin typeface="Perpetua" panose="02020502060401020303" pitchFamily="18" charset="0"/>
                </a:rPr>
                <a:t>: </a:t>
              </a:r>
              <a:r>
                <a:rPr lang="en-US" sz="1600" b="1" dirty="0">
                  <a:latin typeface="Perpetua" panose="02020502060401020303" pitchFamily="18" charset="0"/>
                </a:rPr>
                <a:t>improving students in understanding the concept of theory Operational</a:t>
              </a: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4</a:t>
              </a:r>
              <a:r>
                <a:rPr lang="id-ID" sz="1600" b="1" dirty="0">
                  <a:latin typeface="Perpetua" panose="02020502060401020303" pitchFamily="18" charset="0"/>
                </a:rPr>
                <a:t>: </a:t>
              </a:r>
              <a:r>
                <a:rPr lang="en-US" sz="1600" b="1" dirty="0">
                  <a:latin typeface="Perpetua" panose="02020502060401020303" pitchFamily="18" charset="0"/>
                </a:rPr>
                <a:t>to be more responsible for their own learning</a:t>
              </a: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5</a:t>
              </a:r>
              <a:r>
                <a:rPr lang="id-ID" sz="1600" b="1" dirty="0">
                  <a:latin typeface="Perpetua" panose="02020502060401020303" pitchFamily="18" charset="0"/>
                </a:rPr>
                <a:t>: for quality education </a:t>
              </a:r>
              <a:endParaRPr lang="en-US" sz="1600" b="1" dirty="0">
                <a:latin typeface="Perpetua" panose="02020502060401020303" pitchFamily="18" charset="0"/>
              </a:endParaRP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6</a:t>
              </a:r>
              <a:r>
                <a:rPr lang="id-ID" sz="1600" b="1" dirty="0">
                  <a:latin typeface="Perpetua" panose="02020502060401020303" pitchFamily="18" charset="0"/>
                </a:rPr>
                <a:t>: continuing efforts to enable vulnerable and marginalized learners. </a:t>
              </a:r>
              <a:endParaRPr lang="en-US" sz="1600" b="1" dirty="0">
                <a:latin typeface="Perpetua" panose="02020502060401020303" pitchFamily="18" charset="0"/>
              </a:endParaRP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7</a:t>
              </a:r>
              <a:r>
                <a:rPr lang="id-ID" sz="1600" b="1" dirty="0">
                  <a:latin typeface="Perpetua" panose="02020502060401020303" pitchFamily="18" charset="0"/>
                </a:rPr>
                <a:t>: </a:t>
              </a:r>
              <a:r>
                <a:rPr lang="en-US" sz="1600" b="1" dirty="0">
                  <a:latin typeface="Perpetua" panose="02020502060401020303" pitchFamily="18" charset="0"/>
                </a:rPr>
                <a:t>enhancing students in synthesizing</a:t>
              </a: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8</a:t>
              </a:r>
              <a:r>
                <a:rPr lang="id-ID" sz="1600" b="1" dirty="0">
                  <a:latin typeface="Perpetua" panose="02020502060401020303" pitchFamily="18" charset="0"/>
                </a:rPr>
                <a:t>: practical traditional needs</a:t>
              </a:r>
              <a:endParaRPr lang="en-US" sz="1600" b="1" dirty="0">
                <a:latin typeface="Perpetua" panose="02020502060401020303" pitchFamily="18" charset="0"/>
              </a:endParaRPr>
            </a:p>
            <a:p>
              <a:r>
                <a:rPr lang="id-ID" sz="1600" b="1" dirty="0">
                  <a:latin typeface="Perpetua" panose="02020502060401020303" pitchFamily="18" charset="0"/>
                </a:rPr>
                <a:t>G</a:t>
              </a:r>
              <a:r>
                <a:rPr lang="id-ID" sz="1600" b="1" baseline="-25000" dirty="0">
                  <a:latin typeface="Perpetua" panose="02020502060401020303" pitchFamily="18" charset="0"/>
                </a:rPr>
                <a:t>9</a:t>
              </a:r>
              <a:r>
                <a:rPr lang="id-ID" sz="1600" b="1" dirty="0">
                  <a:latin typeface="Perpetua" panose="02020502060401020303" pitchFamily="18" charset="0"/>
                </a:rPr>
                <a:t>: </a:t>
              </a:r>
              <a:r>
                <a:rPr lang="en-US" sz="1600" b="1" dirty="0">
                  <a:latin typeface="Perpetua" panose="02020502060401020303" pitchFamily="18" charset="0"/>
                </a:rPr>
                <a:t>increasing the student's competence in analyzing</a:t>
              </a:r>
            </a:p>
            <a:p>
              <a:r>
                <a:rPr lang="en-US" sz="1600" b="1" dirty="0">
                  <a:latin typeface="Perpetua" panose="02020502060401020303" pitchFamily="18" charset="0"/>
                </a:rPr>
                <a:t>G</a:t>
              </a:r>
              <a:r>
                <a:rPr lang="en-US" sz="1600" b="1" baseline="-25000" dirty="0">
                  <a:latin typeface="Perpetua" panose="02020502060401020303" pitchFamily="18" charset="0"/>
                </a:rPr>
                <a:t>10</a:t>
              </a:r>
              <a:r>
                <a:rPr lang="id-ID" sz="1600" b="1" dirty="0">
                  <a:latin typeface="Perpetua" panose="02020502060401020303" pitchFamily="18" charset="0"/>
                </a:rPr>
                <a:t>: </a:t>
              </a:r>
              <a:r>
                <a:rPr lang="en-US" sz="1600" b="1" dirty="0">
                  <a:latin typeface="Perpetua" panose="02020502060401020303" pitchFamily="18" charset="0"/>
                </a:rPr>
                <a:t>able to apply the theory of becoming a habit in life and as a profession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-10343157" y="24761"/>
            <a:ext cx="12219709" cy="6858000"/>
            <a:chOff x="-10556259" y="9669"/>
            <a:chExt cx="12219709" cy="6858000"/>
          </a:xfrm>
        </p:grpSpPr>
        <p:grpSp>
          <p:nvGrpSpPr>
            <p:cNvPr id="90" name="Group 89"/>
            <p:cNvGrpSpPr/>
            <p:nvPr/>
          </p:nvGrpSpPr>
          <p:grpSpPr>
            <a:xfrm>
              <a:off x="-10556259" y="9669"/>
              <a:ext cx="12219709" cy="6858000"/>
              <a:chOff x="-10607517" y="-7704"/>
              <a:chExt cx="12219709" cy="68580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-10607517" y="-7704"/>
                <a:ext cx="12219709" cy="6858000"/>
                <a:chOff x="-10607517" y="-7704"/>
                <a:chExt cx="12219709" cy="6858000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-10607517" y="-7704"/>
                  <a:ext cx="12219709" cy="6858000"/>
                  <a:chOff x="-3279475" y="-4303"/>
                  <a:chExt cx="12219709" cy="6858000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-3279475" y="-4303"/>
                    <a:ext cx="12219709" cy="6858000"/>
                    <a:chOff x="-10512637" y="0"/>
                    <a:chExt cx="12219709" cy="6858000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0" name="Snip Same Side Corner Rectangle 99"/>
                    <p:cNvSpPr/>
                    <p:nvPr/>
                  </p:nvSpPr>
                  <p:spPr>
                    <a:xfrm rot="5400000">
                      <a:off x="617181" y="1577109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Conclussion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562649" y="1940418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F4B183"/>
                        </a:solidFill>
                        <a:latin typeface="Rockwell" panose="02060603020205020403" pitchFamily="18" charset="0"/>
                      </a:rPr>
                      <a:t>AT THE END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56143" y="2658427"/>
                    <a:ext cx="7116872" cy="2585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um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UT</a:t>
                    </a:r>
                    <a:r>
                      <a:rPr lang="id-ID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produced through the ISM analysis covering key purpose elements, </a:t>
                    </a:r>
                    <a:r>
                      <a:rPr lang="id-ID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is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able to apply the theory of becoming a habit in life and as a profession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There is no </a:t>
                    </a:r>
                    <a:r>
                      <a:rPr lang="en-US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institutional linkage classification</a:t>
                    </a:r>
                    <a:r>
                      <a:rPr lang="en-US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for now, indicates that the institution that handles the governance of self-practice in UT, the Open University in Indonesia, has been stably integrated.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dirty="0"/>
                  </a:p>
                </p:txBody>
              </p:sp>
            </p:grpSp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9821" y="198365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216103" y="233461"/>
              <a:ext cx="5880528" cy="72134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-10990025" y="-24298"/>
            <a:ext cx="12208079" cy="6890566"/>
            <a:chOff x="-11209951" y="-32566"/>
            <a:chExt cx="12208079" cy="6890566"/>
          </a:xfrm>
        </p:grpSpPr>
        <p:grpSp>
          <p:nvGrpSpPr>
            <p:cNvPr id="102" name="Group 101"/>
            <p:cNvGrpSpPr/>
            <p:nvPr/>
          </p:nvGrpSpPr>
          <p:grpSpPr>
            <a:xfrm>
              <a:off x="-11209951" y="-32566"/>
              <a:ext cx="12208079" cy="6890566"/>
              <a:chOff x="-11156173" y="-29339"/>
              <a:chExt cx="12208079" cy="689056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-11156173" y="-29339"/>
                <a:ext cx="12208079" cy="6858000"/>
                <a:chOff x="-3959952" y="-19178"/>
                <a:chExt cx="12208079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-3959952" y="-19178"/>
                  <a:ext cx="11563927" cy="6858000"/>
                </a:xfrm>
                <a:prstGeom prst="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Snip Same Side Corner Rectangle 107"/>
                <p:cNvSpPr/>
                <p:nvPr/>
              </p:nvSpPr>
              <p:spPr>
                <a:xfrm rot="5400000">
                  <a:off x="7158236" y="596333"/>
                  <a:ext cx="1524000" cy="655782"/>
                </a:xfrm>
                <a:prstGeom prst="snip2Same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Thx</a:t>
                  </a:r>
                </a:p>
              </p:txBody>
            </p:sp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4" y="2287952"/>
                  <a:ext cx="4675642" cy="1952523"/>
                </a:xfrm>
                <a:prstGeom prst="rect">
                  <a:avLst/>
                </a:prstGeom>
              </p:spPr>
            </p:pic>
          </p:grp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56172" y="5611544"/>
                <a:ext cx="11549756" cy="1249683"/>
              </a:xfrm>
              <a:prstGeom prst="rect">
                <a:avLst/>
              </a:prstGeom>
            </p:spPr>
          </p:pic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935580" y="127691"/>
              <a:ext cx="5880528" cy="72134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496" y="127691"/>
              <a:ext cx="1213249" cy="9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73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5744" y="237436"/>
            <a:ext cx="8281433" cy="6596477"/>
            <a:chOff x="3915744" y="237436"/>
            <a:chExt cx="8281433" cy="65964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1517" y="3160038"/>
              <a:ext cx="17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6773" y="3189545"/>
              <a:ext cx="220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Maya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Dewi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Dyah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1300" y="3562183"/>
              <a:ext cx="29610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Faculty of Science and Technology, </a:t>
              </a:r>
            </a:p>
            <a:p>
              <a:pPr algn="ctr"/>
              <a:r>
                <a:rPr lang="en-US" i="1" dirty="0" err="1"/>
                <a:t>Universitas</a:t>
              </a:r>
              <a:r>
                <a:rPr lang="en-US" i="1" dirty="0"/>
                <a:t> Terbuka, Jakarta, Indonesia</a:t>
              </a:r>
              <a:r>
                <a:rPr kumimoji="1" lang="en-US" altLang="ja-JP" i="1" dirty="0"/>
                <a:t>.</a:t>
              </a:r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Cabe</a:t>
              </a:r>
              <a:r>
                <a:rPr lang="en-GB" dirty="0"/>
                <a:t> Raya, </a:t>
              </a:r>
              <a:r>
                <a:rPr lang="en-GB" dirty="0" err="1"/>
                <a:t>Pondok</a:t>
              </a:r>
              <a:r>
                <a:rPr lang="en-GB" dirty="0"/>
                <a:t> </a:t>
              </a:r>
              <a:r>
                <a:rPr lang="en-GB" dirty="0" err="1"/>
                <a:t>Cabe</a:t>
              </a:r>
              <a:r>
                <a:rPr lang="en-GB" dirty="0"/>
                <a:t>, </a:t>
              </a:r>
              <a:r>
                <a:rPr lang="en-GB" dirty="0" err="1"/>
                <a:t>Pamulang</a:t>
              </a:r>
              <a:r>
                <a:rPr lang="en-GB" dirty="0"/>
                <a:t>, </a:t>
              </a:r>
              <a:r>
                <a:rPr lang="en-GB" dirty="0" err="1"/>
                <a:t>Tangerang</a:t>
              </a:r>
              <a:r>
                <a:rPr lang="en-GB" dirty="0"/>
                <a:t> Selatan, 15418, Indonesia</a:t>
              </a:r>
            </a:p>
            <a:p>
              <a:pPr algn="ctr"/>
              <a:r>
                <a:rPr lang="en-GB" u="sng" dirty="0">
                  <a:hlinkClick r:id="rId4"/>
                </a:rPr>
                <a:t>demvisara@ecampus.ut.ac.id</a:t>
              </a:r>
              <a:r>
                <a:rPr lang="en-GB" dirty="0"/>
                <a:t> </a:t>
              </a:r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16086" y="3559038"/>
              <a:ext cx="29610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Department of Environmental Engineering, </a:t>
              </a:r>
            </a:p>
            <a:p>
              <a:pPr algn="ctr"/>
              <a:r>
                <a:rPr lang="en-GB" i="1" dirty="0" err="1"/>
                <a:t>Universitas</a:t>
              </a:r>
              <a:r>
                <a:rPr lang="en-GB" i="1" dirty="0"/>
                <a:t> </a:t>
              </a:r>
              <a:r>
                <a:rPr lang="en-GB" i="1" dirty="0" err="1"/>
                <a:t>Sahid</a:t>
              </a:r>
              <a:r>
                <a:rPr lang="en-GB" i="1" dirty="0"/>
                <a:t>, Jakarta, Indonesia</a:t>
              </a:r>
              <a:endParaRPr lang="en-US" i="1" dirty="0"/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Prof.</a:t>
              </a:r>
              <a:r>
                <a:rPr lang="en-GB" dirty="0"/>
                <a:t> </a:t>
              </a:r>
              <a:r>
                <a:rPr lang="en-GB" dirty="0" err="1"/>
                <a:t>Dr.</a:t>
              </a:r>
              <a:r>
                <a:rPr lang="en-GB" dirty="0"/>
                <a:t> </a:t>
              </a:r>
              <a:r>
                <a:rPr lang="en-GB" dirty="0" err="1"/>
                <a:t>Supomo</a:t>
              </a:r>
              <a:r>
                <a:rPr lang="en-GB" dirty="0"/>
                <a:t>, SH, No. 84 </a:t>
              </a:r>
              <a:r>
                <a:rPr lang="en-GB" dirty="0" err="1"/>
                <a:t>Tebet</a:t>
              </a:r>
              <a:r>
                <a:rPr lang="en-GB" dirty="0"/>
                <a:t>, Jakarta Selatan, 12870, Indonesia</a:t>
              </a:r>
            </a:p>
            <a:p>
              <a:pPr algn="ctr"/>
              <a:r>
                <a:rPr lang="en-GB" u="sng" dirty="0">
                  <a:hlinkClick r:id="rId5"/>
                </a:rPr>
                <a:t>maya@usahid.ac.id</a:t>
              </a:r>
              <a:endParaRPr lang="en-US" i="1" dirty="0"/>
            </a:p>
            <a:p>
              <a:pPr algn="ctr"/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221" y="237436"/>
              <a:ext cx="1342571" cy="10110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651" y="282915"/>
              <a:ext cx="5880528" cy="72134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881" y="-3608"/>
            <a:ext cx="12219709" cy="6858000"/>
            <a:chOff x="-7659300" y="25451"/>
            <a:chExt cx="12219709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Snip Same Side Corner Rectangle 18"/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odel of m</a:t>
                </a:r>
                <a:r>
                  <a:rPr lang="en-GB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anagement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of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self-practicum courses 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34707" y="215033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49340" y="212422"/>
              <a:ext cx="5880528" cy="721345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5684276" y="3915374"/>
            <a:ext cx="269799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-334705" y="-42626"/>
            <a:ext cx="12219709" cy="6900626"/>
            <a:chOff x="-334705" y="-42626"/>
            <a:chExt cx="12219709" cy="6900626"/>
          </a:xfrm>
        </p:grpSpPr>
        <p:grpSp>
          <p:nvGrpSpPr>
            <p:cNvPr id="27" name="Group 26"/>
            <p:cNvGrpSpPr/>
            <p:nvPr/>
          </p:nvGrpSpPr>
          <p:grpSpPr>
            <a:xfrm>
              <a:off x="-334705" y="-42626"/>
              <a:ext cx="12219709" cy="6900626"/>
              <a:chOff x="-8018762" y="39865"/>
              <a:chExt cx="12219709" cy="690062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8018762" y="39865"/>
                <a:ext cx="12219709" cy="6900626"/>
                <a:chOff x="-8018762" y="39865"/>
                <a:chExt cx="12219709" cy="6900626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-8018762" y="39865"/>
                  <a:ext cx="12219709" cy="6858000"/>
                  <a:chOff x="-740429" y="-2411"/>
                  <a:chExt cx="12219709" cy="68580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-740429" y="-2411"/>
                    <a:ext cx="11563927" cy="6858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Snip Same Side Corner Rectangle 37"/>
                  <p:cNvSpPr/>
                  <p:nvPr/>
                </p:nvSpPr>
                <p:spPr>
                  <a:xfrm rot="5400000">
                    <a:off x="10354416" y="4397226"/>
                    <a:ext cx="1593945" cy="655782"/>
                  </a:xfrm>
                  <a:prstGeom prst="snip2Same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Introduction</a:t>
                    </a:r>
                  </a:p>
                </p:txBody>
              </p:sp>
            </p:grpSp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018761" y="5690808"/>
                  <a:ext cx="11549756" cy="124968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64488" y="233010"/>
                  <a:ext cx="1305176" cy="982910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397979" y="200895"/>
                <a:ext cx="5880528" cy="72134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78D7FB-D5DC-4069-B77C-D465AD8A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95219" y="1591802"/>
              <a:ext cx="7094472" cy="3889200"/>
            </a:xfrm>
            <a:prstGeom prst="rect">
              <a:avLst/>
            </a:prstGeom>
            <a:ln>
              <a:noFill/>
            </a:ln>
            <a:effectLst>
              <a:outerShdw blurRad="254000" dist="88900" dir="2700000" algn="tl" rotWithShape="0">
                <a:srgbClr val="333333">
                  <a:alpha val="51000"/>
                </a:srgbClr>
              </a:outerShdw>
            </a:effectLst>
          </p:spPr>
        </p:pic>
        <p:cxnSp>
          <p:nvCxnSpPr>
            <p:cNvPr id="29" name="Straight Arrow Connector 28"/>
            <p:cNvCxnSpPr/>
            <p:nvPr/>
          </p:nvCxnSpPr>
          <p:spPr>
            <a:xfrm flipH="1">
              <a:off x="4805419" y="4107309"/>
              <a:ext cx="878857" cy="132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4042492" y="4080421"/>
              <a:ext cx="864807" cy="345746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</a:rPr>
                <a:t>Bogor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56373" y="1133429"/>
              <a:ext cx="2765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ell MT" panose="02020503060305020303" pitchFamily="18" charset="0"/>
                </a:rPr>
                <a:t>39 Region </a:t>
              </a:r>
              <a:r>
                <a:rPr lang="en-US" dirty="0" err="1">
                  <a:latin typeface="Bell MT" panose="02020503060305020303" pitchFamily="18" charset="0"/>
                </a:rPr>
                <a:t>Centres</a:t>
              </a:r>
              <a:r>
                <a:rPr lang="en-US" dirty="0">
                  <a:latin typeface="Bell MT" panose="02020503060305020303" pitchFamily="18" charset="0"/>
                </a:rPr>
                <a:t> (UPBJJ)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854932" y="-34427"/>
            <a:ext cx="12219709" cy="6891942"/>
            <a:chOff x="-8678716" y="2411"/>
            <a:chExt cx="12219709" cy="6891942"/>
          </a:xfrm>
        </p:grpSpPr>
        <p:grpSp>
          <p:nvGrpSpPr>
            <p:cNvPr id="40" name="Group 39"/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Snip Same Side Corner Rectangle 45"/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47" name="Diagram 46"/>
                <p:cNvGraphicFramePr/>
                <p:nvPr>
                  <p:extLst>
                    <p:ext uri="{D42A27DB-BD31-4B8C-83A1-F6EECF244321}">
                      <p14:modId xmlns:p14="http://schemas.microsoft.com/office/powerpoint/2010/main" val="1494948598"/>
                    </p:ext>
                  </p:extLst>
                </p:nvPr>
              </p:nvGraphicFramePr>
              <p:xfrm>
                <a:off x="2041344" y="737942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  <p:sp>
              <p:nvSpPr>
                <p:cNvPr id="48" name="TextBox 47"/>
                <p:cNvSpPr txBox="1"/>
                <p:nvPr/>
              </p:nvSpPr>
              <p:spPr>
                <a:xfrm>
                  <a:off x="4258996" y="2964021"/>
                  <a:ext cx="164622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Rockwell" panose="02060603020205020403" pitchFamily="18" charset="0"/>
                    </a:rPr>
                    <a:t>Self-practicum is practicum which is carried out independently by students in their respective domicile</a:t>
                  </a:r>
                </a:p>
              </p:txBody>
            </p:sp>
            <p:cxnSp>
              <p:nvCxnSpPr>
                <p:cNvPr id="49" name="Elbow Connector 48"/>
                <p:cNvCxnSpPr/>
                <p:nvPr/>
              </p:nvCxnSpPr>
              <p:spPr>
                <a:xfrm>
                  <a:off x="3522810" y="4095194"/>
                  <a:ext cx="551666" cy="52251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49"/>
                <p:cNvSpPr/>
                <p:nvPr/>
              </p:nvSpPr>
              <p:spPr>
                <a:xfrm>
                  <a:off x="4084169" y="4276123"/>
                  <a:ext cx="1118168" cy="656951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Berpraktikum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cxnSp>
              <p:nvCxnSpPr>
                <p:cNvPr id="51" name="Elbow Connector 50"/>
                <p:cNvCxnSpPr/>
                <p:nvPr/>
              </p:nvCxnSpPr>
              <p:spPr>
                <a:xfrm rot="5400000">
                  <a:off x="3104000" y="4180752"/>
                  <a:ext cx="648899" cy="510624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ounded Rectangle 51"/>
                <p:cNvSpPr/>
                <p:nvPr/>
              </p:nvSpPr>
              <p:spPr>
                <a:xfrm>
                  <a:off x="2565592" y="4810944"/>
                  <a:ext cx="1118168" cy="656951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517355" y="5480582"/>
                  <a:ext cx="19441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084169" y="4903410"/>
                  <a:ext cx="197172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414572" y="3130543"/>
                  <a:ext cx="18499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Rockwell" panose="02060603020205020403" pitchFamily="18" charset="0"/>
                    </a:rPr>
                    <a:t>is a modeling technique developed for strategy policy planning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8294083" y="4095194"/>
                  <a:ext cx="1712157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Rockwell" panose="02060603020205020403" pitchFamily="18" charset="0"/>
                    </a:rPr>
                    <a:t>The ISM is a sophisticated planning methodology used to identify and conclude a wide variety of relationships between factors in a particular problem or issue</a:t>
                  </a:r>
                </a:p>
              </p:txBody>
            </p:sp>
          </p:grp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184463" y="-36112"/>
            <a:ext cx="12222701" cy="6858000"/>
            <a:chOff x="-9295489" y="-27339"/>
            <a:chExt cx="12222701" cy="6858000"/>
          </a:xfrm>
        </p:grpSpPr>
        <p:grpSp>
          <p:nvGrpSpPr>
            <p:cNvPr id="58" name="Group 57"/>
            <p:cNvGrpSpPr/>
            <p:nvPr/>
          </p:nvGrpSpPr>
          <p:grpSpPr>
            <a:xfrm>
              <a:off x="-9295489" y="-27339"/>
              <a:ext cx="12222701" cy="6858000"/>
              <a:chOff x="-9295489" y="-27339"/>
              <a:chExt cx="12222701" cy="68580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-9292497" y="-27339"/>
                <a:ext cx="12219709" cy="6858000"/>
                <a:chOff x="-1963803" y="-21861"/>
                <a:chExt cx="12219709" cy="68580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-1963803" y="-21861"/>
                  <a:ext cx="12219709" cy="6858000"/>
                  <a:chOff x="-9201073" y="0"/>
                  <a:chExt cx="12219709" cy="685800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-9201073" y="0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Snip Same Side Corner Rectangle 76"/>
                  <p:cNvSpPr/>
                  <p:nvPr/>
                </p:nvSpPr>
                <p:spPr>
                  <a:xfrm rot="5400000">
                    <a:off x="1928745" y="3101109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64" name="Oval 21">
                  <a:extLst>
                    <a:ext uri="{FF2B5EF4-FFF2-40B4-BE49-F238E27FC236}">
                      <a16:creationId xmlns:a16="http://schemas.microsoft.com/office/drawing/2014/main" id="{EB931A1E-D4B3-4759-8A55-15F0B8B73E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7795" y="54475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/>
                <p:cNvSpPr/>
                <p:nvPr/>
              </p:nvSpPr>
              <p:spPr>
                <a:xfrm>
                  <a:off x="5219531" y="1163587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389987" y="1085721"/>
                  <a:ext cx="39939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This study was conducted in November 2018 </a:t>
                  </a:r>
                  <a:r>
                    <a:rPr lang="en-SG" sz="1600" dirty="0">
                      <a:latin typeface="Rockwell" panose="02060603020205020403" pitchFamily="18" charset="0"/>
                    </a:rPr>
                    <a:t>to</a:t>
                  </a:r>
                  <a:r>
                    <a:rPr lang="id-ID" sz="1600" dirty="0">
                      <a:latin typeface="Rockwell" panose="02060603020205020403" pitchFamily="18" charset="0"/>
                    </a:rPr>
                    <a:t> April 2019</a:t>
                  </a:r>
                  <a:endParaRPr lang="en-US" sz="16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217536" y="2101216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2189915" y="2008768"/>
                  <a:ext cx="33172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The data processing methods used </a:t>
                  </a:r>
                  <a:r>
                    <a:rPr lang="en-US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Interpretative Structural Modeling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(ISM)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223904" y="2424871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499672" y="2270480"/>
                  <a:ext cx="413253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>
                      <a:latin typeface="Rockwell" panose="02060603020205020403" pitchFamily="18" charset="0"/>
                    </a:rPr>
                    <a:t>Data obtained from </a:t>
                  </a:r>
                  <a:r>
                    <a:rPr lang="id-ID" sz="14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literary studies, and the opinion of experts in the field of vocational education, social and sincerity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. 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E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xpert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 group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sz="1400" dirty="0">
                    <a:solidFill>
                      <a:srgbClr val="F4B183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225427" y="4638282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90889" y="3194953"/>
                  <a:ext cx="47874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Rockwell" panose="02060603020205020403" pitchFamily="18" charset="0"/>
                    </a:rPr>
                    <a:t>The methodology and techniques are divided into two parts :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arrangement of hierarchies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classification of sub-elements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431837" y="4246923"/>
                  <a:ext cx="3300973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Rockwell" panose="02060603020205020403" pitchFamily="18" charset="0"/>
                    </a:rPr>
                    <a:t>The classification of sub-elements refers to the processed result of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Reachability Matrix (RM) 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that has fulfilled the rules of transitivity according to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Driver-Power (DP)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 and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Dependence (D)</a:t>
                  </a:r>
                </a:p>
              </p:txBody>
            </p:sp>
          </p:grp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547" y="107902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59" name="Oval 58"/>
            <p:cNvSpPr/>
            <p:nvPr/>
          </p:nvSpPr>
          <p:spPr>
            <a:xfrm>
              <a:off x="-2094466" y="3281736"/>
              <a:ext cx="138666" cy="1807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-1662625" y="-33051"/>
            <a:ext cx="12219709" cy="6865572"/>
            <a:chOff x="-1743616" y="-64490"/>
            <a:chExt cx="12219709" cy="6865572"/>
          </a:xfrm>
        </p:grpSpPr>
        <p:grpSp>
          <p:nvGrpSpPr>
            <p:cNvPr id="78" name="Group 77"/>
            <p:cNvGrpSpPr/>
            <p:nvPr/>
          </p:nvGrpSpPr>
          <p:grpSpPr>
            <a:xfrm>
              <a:off x="-1743616" y="-64490"/>
              <a:ext cx="12219709" cy="6865572"/>
              <a:chOff x="-9913906" y="-35043"/>
              <a:chExt cx="12219709" cy="6865572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-9913906" y="-35043"/>
                <a:ext cx="12219709" cy="6858000"/>
                <a:chOff x="-9974372" y="-17224"/>
                <a:chExt cx="12219709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-9974372" y="-17224"/>
                  <a:ext cx="11563927" cy="6858000"/>
                </a:xfrm>
                <a:prstGeom prst="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Snip Same Side Corner Rectangle 81"/>
                <p:cNvSpPr/>
                <p:nvPr/>
              </p:nvSpPr>
              <p:spPr>
                <a:xfrm rot="5400000">
                  <a:off x="1155446" y="2226635"/>
                  <a:ext cx="1524000" cy="655782"/>
                </a:xfrm>
                <a:prstGeom prst="snip2SameRect">
                  <a:avLst/>
                </a:prstGeom>
                <a:solidFill>
                  <a:srgbClr val="A9A087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Result &amp; Discussions</a:t>
                  </a:r>
                </a:p>
              </p:txBody>
            </p:sp>
          </p:grp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906278" y="5580846"/>
                <a:ext cx="11559845" cy="1249683"/>
              </a:xfrm>
              <a:prstGeom prst="rect">
                <a:avLst/>
              </a:prstGeom>
            </p:spPr>
          </p:pic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620" y="132329"/>
              <a:ext cx="1212212" cy="9129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97062" y="156008"/>
              <a:ext cx="5880528" cy="721345"/>
            </a:xfrm>
            <a:prstGeom prst="rect">
              <a:avLst/>
            </a:prstGeom>
          </p:spPr>
        </p:pic>
        <p:sp>
          <p:nvSpPr>
            <p:cNvPr id="106" name="Rectangle 105"/>
            <p:cNvSpPr/>
            <p:nvPr/>
          </p:nvSpPr>
          <p:spPr>
            <a:xfrm>
              <a:off x="3366731" y="901361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SG" sz="2400" b="1" i="1" dirty="0"/>
                <a:t>2. </a:t>
              </a:r>
              <a:r>
                <a:rPr lang="id-ID" sz="2400" b="1" i="1" dirty="0"/>
                <a:t>Analysis of Program </a:t>
              </a:r>
              <a:r>
                <a:rPr lang="en-SG" sz="2400" b="1" i="1" dirty="0"/>
                <a:t>C</a:t>
              </a:r>
              <a:r>
                <a:rPr lang="id-ID" sz="2400" b="1" i="1" dirty="0"/>
                <a:t>onstraints </a:t>
              </a:r>
              <a:r>
                <a:rPr lang="en-SG" sz="2400" b="1" i="1" dirty="0"/>
                <a:t>E</a:t>
              </a:r>
              <a:r>
                <a:rPr lang="id-ID" sz="2400" b="1" i="1" dirty="0"/>
                <a:t>lement</a:t>
              </a:r>
              <a:endParaRPr lang="en-US" sz="2400" dirty="0"/>
            </a:p>
          </p:txBody>
        </p:sp>
        <p:pic>
          <p:nvPicPr>
            <p:cNvPr id="109" name="Picture 3" descr="Gambar Bu Maya 2 (4)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7" t="4520" r="4555" b="4446"/>
            <a:stretch>
              <a:fillRect/>
            </a:stretch>
          </p:blipFill>
          <p:spPr bwMode="auto">
            <a:xfrm>
              <a:off x="4015319" y="1350304"/>
              <a:ext cx="4537783" cy="287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1358770" y="3851186"/>
              <a:ext cx="842766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Description</a:t>
              </a:r>
              <a:r>
                <a:rPr lang="id-ID" sz="1400" dirty="0"/>
                <a:t>: </a:t>
              </a:r>
              <a:endParaRPr lang="en-US" sz="1400" dirty="0"/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1</a:t>
              </a:r>
              <a:r>
                <a:rPr lang="en-US" sz="1400" dirty="0"/>
                <a:t> </a:t>
              </a:r>
              <a:r>
                <a:rPr lang="id-ID" sz="1400" dirty="0"/>
                <a:t>: </a:t>
              </a:r>
              <a:r>
                <a:rPr lang="en-US" sz="1400" dirty="0"/>
                <a:t>Self-motivated of student low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2</a:t>
              </a:r>
              <a:r>
                <a:rPr lang="en-US" sz="1400" dirty="0"/>
                <a:t> </a:t>
              </a:r>
              <a:r>
                <a:rPr lang="id-ID" sz="1400" dirty="0"/>
                <a:t>: The difficulty of monitoring and supervising of human resources in the ar</a:t>
              </a:r>
              <a:r>
                <a:rPr lang="en-US" sz="1400" dirty="0"/>
                <a:t>e (geographical location)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3</a:t>
              </a:r>
              <a:r>
                <a:rPr lang="en-US" sz="1400" baseline="-25000" dirty="0"/>
                <a:t> </a:t>
              </a:r>
              <a:r>
                <a:rPr lang="id-ID" sz="1400" dirty="0"/>
                <a:t>: </a:t>
              </a:r>
              <a:r>
                <a:rPr lang="en-US" sz="1400" dirty="0"/>
                <a:t>Student expectation after finish study that unclear   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4</a:t>
              </a:r>
              <a:r>
                <a:rPr lang="en-US" sz="1400" dirty="0"/>
                <a:t> </a:t>
              </a:r>
              <a:r>
                <a:rPr lang="id-ID" sz="1400" dirty="0"/>
                <a:t>:</a:t>
              </a:r>
              <a:r>
                <a:rPr lang="en-US" sz="1400" dirty="0"/>
                <a:t> Benefits Self-Practice that not implemented 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5</a:t>
              </a:r>
              <a:r>
                <a:rPr lang="en-US" sz="1400" dirty="0"/>
                <a:t> </a:t>
              </a:r>
              <a:r>
                <a:rPr lang="id-ID" sz="1400" dirty="0"/>
                <a:t>: </a:t>
              </a:r>
              <a:r>
                <a:rPr lang="en-US" sz="1400" dirty="0"/>
                <a:t>A</a:t>
              </a:r>
              <a:r>
                <a:rPr lang="id-ID" sz="1400" dirty="0"/>
                <a:t>djustment and management of time </a:t>
              </a:r>
              <a:endParaRPr lang="en-US" sz="1400" dirty="0"/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6</a:t>
              </a:r>
              <a:r>
                <a:rPr lang="en-US" sz="1400" dirty="0"/>
                <a:t> </a:t>
              </a:r>
              <a:r>
                <a:rPr lang="id-ID" sz="1400" dirty="0"/>
                <a:t>: </a:t>
              </a:r>
              <a:r>
                <a:rPr lang="en-US" sz="1400" dirty="0"/>
                <a:t>Self-directed of student  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7</a:t>
              </a:r>
              <a:r>
                <a:rPr lang="en-US" sz="1400" dirty="0"/>
                <a:t> </a:t>
              </a:r>
              <a:r>
                <a:rPr lang="id-ID" sz="1400" dirty="0"/>
                <a:t>:</a:t>
              </a:r>
              <a:r>
                <a:rPr lang="en-US" sz="1400" dirty="0"/>
                <a:t> Tuition fees for Open University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8</a:t>
              </a:r>
              <a:r>
                <a:rPr lang="en-US" sz="1400" dirty="0"/>
                <a:t> </a:t>
              </a:r>
              <a:r>
                <a:rPr lang="id-ID" sz="1400" dirty="0"/>
                <a:t>: </a:t>
              </a:r>
              <a:r>
                <a:rPr lang="en-US" sz="1400" dirty="0"/>
                <a:t>Student background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9</a:t>
              </a:r>
              <a:r>
                <a:rPr lang="en-US" sz="1400" baseline="-25000" dirty="0"/>
                <a:t> </a:t>
              </a:r>
              <a:r>
                <a:rPr lang="id-ID" sz="1400" dirty="0"/>
                <a:t>:</a:t>
              </a:r>
              <a:r>
                <a:rPr lang="en-US" sz="1400" dirty="0"/>
                <a:t> Methods of learning</a:t>
              </a:r>
            </a:p>
            <a:p>
              <a:r>
                <a:rPr lang="id-ID" sz="1400" dirty="0"/>
                <a:t>K</a:t>
              </a:r>
              <a:r>
                <a:rPr lang="id-ID" sz="1400" baseline="-25000" dirty="0"/>
                <a:t>10</a:t>
              </a:r>
              <a:r>
                <a:rPr lang="en-US" sz="1400" baseline="-25000" dirty="0"/>
                <a:t> </a:t>
              </a:r>
              <a:r>
                <a:rPr lang="id-ID" sz="1400" dirty="0"/>
                <a:t>: The degree of isolation </a:t>
              </a:r>
              <a:endParaRPr lang="en-US" sz="1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-10271739" y="-54796"/>
            <a:ext cx="12219709" cy="6858000"/>
            <a:chOff x="-10556259" y="9669"/>
            <a:chExt cx="12219709" cy="6858000"/>
          </a:xfrm>
        </p:grpSpPr>
        <p:grpSp>
          <p:nvGrpSpPr>
            <p:cNvPr id="86" name="Group 85"/>
            <p:cNvGrpSpPr/>
            <p:nvPr/>
          </p:nvGrpSpPr>
          <p:grpSpPr>
            <a:xfrm>
              <a:off x="-10556259" y="9669"/>
              <a:ext cx="12219709" cy="6858000"/>
              <a:chOff x="-10607517" y="-7704"/>
              <a:chExt cx="12219709" cy="685800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-10607517" y="-7704"/>
                <a:ext cx="12219709" cy="6858000"/>
                <a:chOff x="-10607517" y="-7704"/>
                <a:chExt cx="12219709" cy="6858000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-10607517" y="-7704"/>
                  <a:ext cx="12219709" cy="6858000"/>
                  <a:chOff x="-3279475" y="-4303"/>
                  <a:chExt cx="12219709" cy="6858000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-3279475" y="-4303"/>
                    <a:ext cx="12219709" cy="6858000"/>
                    <a:chOff x="-10512637" y="0"/>
                    <a:chExt cx="12219709" cy="6858000"/>
                  </a:xfrm>
                </p:grpSpPr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6" name="Snip Same Side Corner Rectangle 95"/>
                    <p:cNvSpPr/>
                    <p:nvPr/>
                  </p:nvSpPr>
                  <p:spPr>
                    <a:xfrm rot="5400000">
                      <a:off x="617181" y="1577109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Conclusion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562649" y="1940418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F4B183"/>
                        </a:solidFill>
                        <a:latin typeface="Rockwell" panose="02060603020205020403" pitchFamily="18" charset="0"/>
                      </a:rPr>
                      <a:t>Conclusion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156143" y="2658427"/>
                    <a:ext cx="7116872" cy="28315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id-ID" sz="2000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sz="2000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um</a:t>
                    </a:r>
                    <a:r>
                      <a:rPr lang="id-ID" sz="2000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sz="2000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UT</a:t>
                    </a:r>
                    <a:r>
                      <a:rPr lang="id-ID" sz="2000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 produced through the ISM analysis covering key purpose elements</a:t>
                    </a:r>
                    <a:r>
                      <a:rPr lang="id-ID" sz="2000" b="1" dirty="0"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,</a:t>
                    </a:r>
                    <a:r>
                      <a:rPr lang="id-ID" sz="2000" b="1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is </a:t>
                    </a:r>
                    <a:r>
                      <a:rPr lang="en-US" sz="2000" b="1" dirty="0">
                        <a:solidFill>
                          <a:srgbClr val="F4B183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rPr>
                      <a:t>able to apply the theory of becoming a habit in life and as a profession, As a key constraint element as a difficulty of monitoring and supervising of human resources, As a key institutional involve is non-governmental institution.</a:t>
                    </a:r>
                  </a:p>
                  <a:p>
                    <a:endParaRPr lang="en-US" dirty="0"/>
                  </a:p>
                </p:txBody>
              </p:sp>
            </p:grpSp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054786" y="102730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216103" y="233461"/>
              <a:ext cx="5880528" cy="721345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0929707" y="-32566"/>
            <a:ext cx="12208079" cy="6890566"/>
            <a:chOff x="-11209951" y="-32566"/>
            <a:chExt cx="12208079" cy="6890566"/>
          </a:xfrm>
        </p:grpSpPr>
        <p:grpSp>
          <p:nvGrpSpPr>
            <p:cNvPr id="98" name="Group 97"/>
            <p:cNvGrpSpPr/>
            <p:nvPr/>
          </p:nvGrpSpPr>
          <p:grpSpPr>
            <a:xfrm>
              <a:off x="-11209951" y="-32566"/>
              <a:ext cx="12208079" cy="6890566"/>
              <a:chOff x="-11156173" y="-29339"/>
              <a:chExt cx="12208079" cy="6890566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-11156173" y="-29339"/>
                <a:ext cx="12208079" cy="6858000"/>
                <a:chOff x="-3959952" y="-19178"/>
                <a:chExt cx="12208079" cy="6858000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-3959952" y="-19178"/>
                  <a:ext cx="11563927" cy="6858000"/>
                </a:xfrm>
                <a:prstGeom prst="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Snip Same Side Corner Rectangle 103"/>
                <p:cNvSpPr/>
                <p:nvPr/>
              </p:nvSpPr>
              <p:spPr>
                <a:xfrm rot="5400000">
                  <a:off x="7158236" y="596333"/>
                  <a:ext cx="1524000" cy="655782"/>
                </a:xfrm>
                <a:prstGeom prst="snip2SameRect">
                  <a:avLst/>
                </a:prstGeom>
                <a:solidFill>
                  <a:srgbClr val="419885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Thx</a:t>
                  </a: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4" y="2287952"/>
                  <a:ext cx="4675642" cy="1952523"/>
                </a:xfrm>
                <a:prstGeom prst="rect">
                  <a:avLst/>
                </a:prstGeom>
              </p:spPr>
            </p:pic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56172" y="5611544"/>
                <a:ext cx="11549756" cy="1249683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935580" y="127691"/>
              <a:ext cx="5880528" cy="72134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496" y="127691"/>
              <a:ext cx="1213249" cy="9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7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EB3626-6E6C-41B1-9140-65E88A660188}"/>
              </a:ext>
            </a:extLst>
          </p:cNvPr>
          <p:cNvGrpSpPr/>
          <p:nvPr/>
        </p:nvGrpSpPr>
        <p:grpSpPr>
          <a:xfrm>
            <a:off x="3915744" y="237436"/>
            <a:ext cx="8281433" cy="6596477"/>
            <a:chOff x="3915744" y="237436"/>
            <a:chExt cx="8281433" cy="6596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7C1B78-4AD9-4790-9FD9-D9CA9C9A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44" y="5584230"/>
              <a:ext cx="8281433" cy="124968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88FCAA-BAD1-431F-9559-FFB69DC11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06" y="1301474"/>
              <a:ext cx="1773326" cy="17733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695A5C-6B62-4EEB-8AF1-2A7C02CB88FE}"/>
                </a:ext>
              </a:extLst>
            </p:cNvPr>
            <p:cNvSpPr txBox="1"/>
            <p:nvPr/>
          </p:nvSpPr>
          <p:spPr>
            <a:xfrm>
              <a:off x="7467526" y="2353968"/>
              <a:ext cx="1648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Rockwell" panose="02060603020205020403" pitchFamily="18" charset="0"/>
                </a:rPr>
                <a:t>Presented By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3C5B64-7CAF-427A-B246-870AC382234B}"/>
                </a:ext>
              </a:extLst>
            </p:cNvPr>
            <p:cNvSpPr txBox="1"/>
            <p:nvPr/>
          </p:nvSpPr>
          <p:spPr>
            <a:xfrm>
              <a:off x="5311517" y="3160038"/>
              <a:ext cx="17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</a:rPr>
                <a:t>Dem Vi Sara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267F7B-3CDB-4231-83F9-79C4CB4D2DD6}"/>
                </a:ext>
              </a:extLst>
            </p:cNvPr>
            <p:cNvSpPr txBox="1"/>
            <p:nvPr/>
          </p:nvSpPr>
          <p:spPr>
            <a:xfrm>
              <a:off x="9516773" y="3189545"/>
              <a:ext cx="220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Maya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Dewi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Dyah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ckwell" panose="02060603020205020403" pitchFamily="18" charset="0"/>
                </a:rPr>
                <a:t>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1FBE6E-E223-4F55-B6A7-DE151CBBDB64}"/>
                </a:ext>
              </a:extLst>
            </p:cNvPr>
            <p:cNvSpPr txBox="1"/>
            <p:nvPr/>
          </p:nvSpPr>
          <p:spPr>
            <a:xfrm>
              <a:off x="4641300" y="3562183"/>
              <a:ext cx="29610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Faculty of Science and Technology, </a:t>
              </a:r>
            </a:p>
            <a:p>
              <a:pPr algn="ctr"/>
              <a:r>
                <a:rPr lang="en-US" i="1" dirty="0" err="1"/>
                <a:t>Universitas</a:t>
              </a:r>
              <a:r>
                <a:rPr lang="en-US" i="1" dirty="0"/>
                <a:t> Terbuka, Jakarta, Indonesia</a:t>
              </a:r>
              <a:r>
                <a:rPr kumimoji="1" lang="en-US" altLang="ja-JP" i="1" dirty="0"/>
                <a:t>.</a:t>
              </a:r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Cabe</a:t>
              </a:r>
              <a:r>
                <a:rPr lang="en-GB" dirty="0"/>
                <a:t> Raya, </a:t>
              </a:r>
              <a:r>
                <a:rPr lang="en-GB" dirty="0" err="1"/>
                <a:t>Pondok</a:t>
              </a:r>
              <a:r>
                <a:rPr lang="en-GB" dirty="0"/>
                <a:t> </a:t>
              </a:r>
              <a:r>
                <a:rPr lang="en-GB" dirty="0" err="1"/>
                <a:t>Cabe</a:t>
              </a:r>
              <a:r>
                <a:rPr lang="en-GB" dirty="0"/>
                <a:t>, </a:t>
              </a:r>
              <a:r>
                <a:rPr lang="en-GB" dirty="0" err="1"/>
                <a:t>Pamulang</a:t>
              </a:r>
              <a:r>
                <a:rPr lang="en-GB" dirty="0"/>
                <a:t>, </a:t>
              </a:r>
              <a:r>
                <a:rPr lang="en-GB" dirty="0" err="1"/>
                <a:t>Tangerang</a:t>
              </a:r>
              <a:r>
                <a:rPr lang="en-GB" dirty="0"/>
                <a:t> Selatan, 15418, Indonesia</a:t>
              </a:r>
            </a:p>
            <a:p>
              <a:pPr algn="ctr"/>
              <a:r>
                <a:rPr lang="en-GB" u="sng" dirty="0">
                  <a:hlinkClick r:id="rId4"/>
                </a:rPr>
                <a:t>demvisara@ecampus.ut.ac.id</a:t>
              </a:r>
              <a:r>
                <a:rPr lang="en-GB" dirty="0"/>
                <a:t> </a:t>
              </a:r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94D976-706F-4594-B9EB-1815960DE4E5}"/>
                </a:ext>
              </a:extLst>
            </p:cNvPr>
            <p:cNvSpPr txBox="1"/>
            <p:nvPr/>
          </p:nvSpPr>
          <p:spPr>
            <a:xfrm>
              <a:off x="9116086" y="3559038"/>
              <a:ext cx="29610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Department of Environmental Engineering, </a:t>
              </a:r>
            </a:p>
            <a:p>
              <a:pPr algn="ctr"/>
              <a:r>
                <a:rPr lang="en-GB" i="1" dirty="0" err="1"/>
                <a:t>Universitas</a:t>
              </a:r>
              <a:r>
                <a:rPr lang="en-GB" i="1" dirty="0"/>
                <a:t> </a:t>
              </a:r>
              <a:r>
                <a:rPr lang="en-GB" i="1" dirty="0" err="1"/>
                <a:t>Sahid</a:t>
              </a:r>
              <a:r>
                <a:rPr lang="en-GB" i="1" dirty="0"/>
                <a:t>, Jakarta, Indonesia</a:t>
              </a:r>
              <a:endParaRPr lang="en-US" i="1" dirty="0"/>
            </a:p>
            <a:p>
              <a:pPr algn="ctr"/>
              <a:r>
                <a:rPr lang="en-GB" dirty="0"/>
                <a:t>Jl. </a:t>
              </a:r>
              <a:r>
                <a:rPr lang="en-GB" dirty="0" err="1"/>
                <a:t>Prof.</a:t>
              </a:r>
              <a:r>
                <a:rPr lang="en-GB" dirty="0"/>
                <a:t> </a:t>
              </a:r>
              <a:r>
                <a:rPr lang="en-GB" dirty="0" err="1"/>
                <a:t>Dr.</a:t>
              </a:r>
              <a:r>
                <a:rPr lang="en-GB" dirty="0"/>
                <a:t> </a:t>
              </a:r>
              <a:r>
                <a:rPr lang="en-GB" dirty="0" err="1"/>
                <a:t>Supomo</a:t>
              </a:r>
              <a:r>
                <a:rPr lang="en-GB" dirty="0"/>
                <a:t>, SH, No. 84 </a:t>
              </a:r>
              <a:r>
                <a:rPr lang="en-GB" dirty="0" err="1"/>
                <a:t>Tebet</a:t>
              </a:r>
              <a:r>
                <a:rPr lang="en-GB" dirty="0"/>
                <a:t>, Jakarta Selatan, 12870, Indonesia</a:t>
              </a:r>
            </a:p>
            <a:p>
              <a:pPr algn="ctr"/>
              <a:r>
                <a:rPr lang="en-GB" u="sng" dirty="0">
                  <a:hlinkClick r:id="rId5"/>
                </a:rPr>
                <a:t>maya@usahid.ac.id</a:t>
              </a:r>
              <a:endParaRPr lang="en-US" i="1" dirty="0"/>
            </a:p>
            <a:p>
              <a:pPr algn="ctr"/>
              <a:endParaRPr lang="en-US" i="1" dirty="0"/>
            </a:p>
            <a:p>
              <a:endParaRPr lang="en-US" i="1" dirty="0"/>
            </a:p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E2EB3C-9C3D-4D1F-9B37-E9436B25B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" t="27066" r="1415" b="16615"/>
            <a:stretch/>
          </p:blipFill>
          <p:spPr>
            <a:xfrm>
              <a:off x="5179429" y="1320647"/>
              <a:ext cx="1703667" cy="1759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F9C549-537D-4C79-BE83-E6E689321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221" y="237436"/>
              <a:ext cx="1342571" cy="10110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99AEDF-3CDF-4B28-8B21-0A8DA6B20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651" y="282915"/>
              <a:ext cx="5880528" cy="7213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E99A06-47AF-413D-8F8D-D27606F7EEBE}"/>
              </a:ext>
            </a:extLst>
          </p:cNvPr>
          <p:cNvGrpSpPr/>
          <p:nvPr/>
        </p:nvGrpSpPr>
        <p:grpSpPr>
          <a:xfrm>
            <a:off x="46881" y="-3608"/>
            <a:ext cx="12219709" cy="6858000"/>
            <a:chOff x="-7659300" y="25451"/>
            <a:chExt cx="12219709" cy="685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8BC859-6117-4AAE-A47E-98E789FD24D8}"/>
                </a:ext>
              </a:extLst>
            </p:cNvPr>
            <p:cNvGrpSpPr/>
            <p:nvPr/>
          </p:nvGrpSpPr>
          <p:grpSpPr>
            <a:xfrm>
              <a:off x="-7659300" y="25451"/>
              <a:ext cx="12219709" cy="6858000"/>
              <a:chOff x="-7793208" y="55407"/>
              <a:chExt cx="12219709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F26AC3-89AA-47EB-9BBA-93C0333C119E}"/>
                  </a:ext>
                </a:extLst>
              </p:cNvPr>
              <p:cNvSpPr/>
              <p:nvPr/>
            </p:nvSpPr>
            <p:spPr>
              <a:xfrm>
                <a:off x="-7793208" y="55407"/>
                <a:ext cx="11563927" cy="6858000"/>
              </a:xfrm>
              <a:prstGeom prst="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Snip Same Side Corner Rectangle 18">
                <a:extLst>
                  <a:ext uri="{FF2B5EF4-FFF2-40B4-BE49-F238E27FC236}">
                    <a16:creationId xmlns:a16="http://schemas.microsoft.com/office/drawing/2014/main" id="{4653C599-9E97-4E98-94F8-38E3ABEA56EE}"/>
                  </a:ext>
                </a:extLst>
              </p:cNvPr>
              <p:cNvSpPr/>
              <p:nvPr/>
            </p:nvSpPr>
            <p:spPr>
              <a:xfrm rot="5400000">
                <a:off x="3336610" y="5489812"/>
                <a:ext cx="1524000" cy="655782"/>
              </a:xfrm>
              <a:prstGeom prst="snip2SameRect">
                <a:avLst/>
              </a:prstGeom>
              <a:ln>
                <a:noFill/>
              </a:ln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ckwell" panose="02060603020205020403" pitchFamily="18" charset="0"/>
                  </a:rPr>
                  <a:t>Title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69EC75-566B-46EF-ADD3-1BA575081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93208" y="5643355"/>
                <a:ext cx="11602935" cy="124968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F7D185-E00E-4EFE-96E4-DEDA1D0F4AAD}"/>
                  </a:ext>
                </a:extLst>
              </p:cNvPr>
              <p:cNvSpPr txBox="1"/>
              <p:nvPr/>
            </p:nvSpPr>
            <p:spPr>
              <a:xfrm>
                <a:off x="-2766011" y="3675859"/>
                <a:ext cx="589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Toward to Industrial Revolution 4.0</a:t>
                </a:r>
                <a:endParaRPr 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992F94-D791-478F-95BF-8F747E1BC0B5}"/>
                  </a:ext>
                </a:extLst>
              </p:cNvPr>
              <p:cNvSpPr txBox="1"/>
              <p:nvPr/>
            </p:nvSpPr>
            <p:spPr>
              <a:xfrm>
                <a:off x="-2800270" y="3260360"/>
                <a:ext cx="589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at </a:t>
                </a:r>
                <a:r>
                  <a:rPr lang="en-GB" sz="24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Universitas</a:t>
                </a:r>
                <a:r>
                  <a:rPr lang="en-GB" sz="24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Terbuka, Indonesia 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  <a:latin typeface="Rockwell" panose="02060603020205020403" pitchFamily="18" charset="0"/>
                </a:endParaRPr>
              </a:p>
              <a:p>
                <a:pPr algn="ctr"/>
                <a:endParaRPr lang="en-US" sz="12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0D68E5-3DBA-4FE6-AB32-1BD839F3CE83}"/>
                  </a:ext>
                </a:extLst>
              </p:cNvPr>
              <p:cNvSpPr txBox="1"/>
              <p:nvPr/>
            </p:nvSpPr>
            <p:spPr>
              <a:xfrm>
                <a:off x="-2781190" y="2102752"/>
                <a:ext cx="58992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M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odel of m</a:t>
                </a:r>
                <a:r>
                  <a:rPr lang="en-GB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anagement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id-ID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of</a:t>
                </a:r>
                <a:r>
                  <a:rPr lang="en-GB" sz="3600" b="1" dirty="0">
                    <a:solidFill>
                      <a:schemeClr val="accent2">
                        <a:lumMod val="75000"/>
                      </a:schemeClr>
                    </a:solidFill>
                    <a:latin typeface="Rockwell" panose="02060603020205020403" pitchFamily="18" charset="0"/>
                  </a:rPr>
                  <a:t> self-practicum courses 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BCAA02A-03AD-4F81-8D5B-C202BA64C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34707" y="215033"/>
                <a:ext cx="1358815" cy="1023305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29C019-5067-40A7-B637-72CB3B72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49340" y="212422"/>
              <a:ext cx="5880528" cy="72134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573ACE0-A337-402A-BA42-53BE8B4F8C18}"/>
              </a:ext>
            </a:extLst>
          </p:cNvPr>
          <p:cNvSpPr/>
          <p:nvPr/>
        </p:nvSpPr>
        <p:spPr>
          <a:xfrm>
            <a:off x="5684276" y="3915374"/>
            <a:ext cx="269799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2BE371-61A1-41BA-968D-446D8EA3A532}"/>
              </a:ext>
            </a:extLst>
          </p:cNvPr>
          <p:cNvGrpSpPr/>
          <p:nvPr/>
        </p:nvGrpSpPr>
        <p:grpSpPr>
          <a:xfrm>
            <a:off x="-334705" y="-42626"/>
            <a:ext cx="12219709" cy="6900626"/>
            <a:chOff x="-334705" y="-42626"/>
            <a:chExt cx="12219709" cy="690062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EAE655-3A07-49BC-A814-021587E4E3FA}"/>
                </a:ext>
              </a:extLst>
            </p:cNvPr>
            <p:cNvGrpSpPr/>
            <p:nvPr/>
          </p:nvGrpSpPr>
          <p:grpSpPr>
            <a:xfrm>
              <a:off x="-334705" y="-42626"/>
              <a:ext cx="12219709" cy="6900626"/>
              <a:chOff x="-8018762" y="39865"/>
              <a:chExt cx="12219709" cy="690062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1D8E5B4-FBF7-4354-9BE3-86D6C392E64B}"/>
                  </a:ext>
                </a:extLst>
              </p:cNvPr>
              <p:cNvGrpSpPr/>
              <p:nvPr/>
            </p:nvGrpSpPr>
            <p:grpSpPr>
              <a:xfrm>
                <a:off x="-8018762" y="39865"/>
                <a:ext cx="12219709" cy="6900626"/>
                <a:chOff x="-8018762" y="39865"/>
                <a:chExt cx="12219709" cy="6900626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AC1880A-15FB-49FC-8DEB-45CE11BB1C52}"/>
                    </a:ext>
                  </a:extLst>
                </p:cNvPr>
                <p:cNvGrpSpPr/>
                <p:nvPr/>
              </p:nvGrpSpPr>
              <p:grpSpPr>
                <a:xfrm>
                  <a:off x="-8018762" y="39865"/>
                  <a:ext cx="12219709" cy="6858000"/>
                  <a:chOff x="-740429" y="-2411"/>
                  <a:chExt cx="12219709" cy="685800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F94CF25-BD60-4B16-82F5-92704DC75A01}"/>
                      </a:ext>
                    </a:extLst>
                  </p:cNvPr>
                  <p:cNvSpPr/>
                  <p:nvPr/>
                </p:nvSpPr>
                <p:spPr>
                  <a:xfrm>
                    <a:off x="-740429" y="-2411"/>
                    <a:ext cx="11563927" cy="6858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Snip Same Side Corner Rectangle 37">
                    <a:extLst>
                      <a:ext uri="{FF2B5EF4-FFF2-40B4-BE49-F238E27FC236}">
                        <a16:creationId xmlns:a16="http://schemas.microsoft.com/office/drawing/2014/main" id="{DF030362-B527-431F-8F4C-95E9EF1464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354416" y="4397226"/>
                    <a:ext cx="1593945" cy="655782"/>
                  </a:xfrm>
                  <a:prstGeom prst="snip2Same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Introduction</a:t>
                    </a: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145AED9D-0122-49D7-A60C-E32700A00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018761" y="5690808"/>
                  <a:ext cx="11549756" cy="1249683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0E36F1B-D3B5-49C7-AC7D-61A831F67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64488" y="233010"/>
                  <a:ext cx="1305176" cy="982910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F5FD323-FF22-432F-804D-F77891DE2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397979" y="200895"/>
                <a:ext cx="5880528" cy="72134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88C520-92DC-45FD-BF2E-448804AC3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95219" y="1591802"/>
              <a:ext cx="7094472" cy="3889200"/>
            </a:xfrm>
            <a:prstGeom prst="rect">
              <a:avLst/>
            </a:prstGeom>
            <a:ln>
              <a:noFill/>
            </a:ln>
            <a:effectLst>
              <a:outerShdw blurRad="254000" dist="88900" dir="2700000" algn="tl" rotWithShape="0">
                <a:srgbClr val="333333">
                  <a:alpha val="51000"/>
                </a:srgbClr>
              </a:outerShdw>
            </a:effec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116BE2-5684-4F3B-A928-8FCD00762FEB}"/>
                </a:ext>
              </a:extLst>
            </p:cNvPr>
            <p:cNvCxnSpPr/>
            <p:nvPr/>
          </p:nvCxnSpPr>
          <p:spPr>
            <a:xfrm flipH="1">
              <a:off x="4805419" y="4107309"/>
              <a:ext cx="878857" cy="132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8836181-81DE-4D56-9F65-3A420E143835}"/>
                </a:ext>
              </a:extLst>
            </p:cNvPr>
            <p:cNvSpPr/>
            <p:nvPr/>
          </p:nvSpPr>
          <p:spPr>
            <a:xfrm>
              <a:off x="4042492" y="4080421"/>
              <a:ext cx="864807" cy="345746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</a:rPr>
                <a:t>Bogor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098F8C-3895-4167-99AF-6025202220A0}"/>
                </a:ext>
              </a:extLst>
            </p:cNvPr>
            <p:cNvSpPr txBox="1"/>
            <p:nvPr/>
          </p:nvSpPr>
          <p:spPr>
            <a:xfrm>
              <a:off x="6156373" y="1133429"/>
              <a:ext cx="2765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ell MT" panose="02020503060305020303" pitchFamily="18" charset="0"/>
                </a:rPr>
                <a:t>39 Region </a:t>
              </a:r>
              <a:r>
                <a:rPr lang="en-US" dirty="0" err="1">
                  <a:latin typeface="Bell MT" panose="02020503060305020303" pitchFamily="18" charset="0"/>
                </a:rPr>
                <a:t>Centres</a:t>
              </a:r>
              <a:r>
                <a:rPr lang="en-US" dirty="0">
                  <a:latin typeface="Bell MT" panose="02020503060305020303" pitchFamily="18" charset="0"/>
                </a:rPr>
                <a:t> (UPBJJ)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938546-9C64-4601-AD70-8963937711D6}"/>
              </a:ext>
            </a:extLst>
          </p:cNvPr>
          <p:cNvGrpSpPr/>
          <p:nvPr/>
        </p:nvGrpSpPr>
        <p:grpSpPr>
          <a:xfrm>
            <a:off x="-854932" y="-34427"/>
            <a:ext cx="12219709" cy="6891942"/>
            <a:chOff x="-8678716" y="2411"/>
            <a:chExt cx="12219709" cy="689194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D9DCF6-F3BA-40E4-8942-80E23289EBA0}"/>
                </a:ext>
              </a:extLst>
            </p:cNvPr>
            <p:cNvGrpSpPr/>
            <p:nvPr/>
          </p:nvGrpSpPr>
          <p:grpSpPr>
            <a:xfrm>
              <a:off x="-8678716" y="2411"/>
              <a:ext cx="12219709" cy="6891942"/>
              <a:chOff x="-8678716" y="2411"/>
              <a:chExt cx="12219709" cy="689194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9D73076-E12D-42A4-B4F9-B25E91616C04}"/>
                  </a:ext>
                </a:extLst>
              </p:cNvPr>
              <p:cNvGrpSpPr/>
              <p:nvPr/>
            </p:nvGrpSpPr>
            <p:grpSpPr>
              <a:xfrm>
                <a:off x="-8678716" y="2411"/>
                <a:ext cx="12219709" cy="6858000"/>
                <a:chOff x="-1324785" y="18276"/>
                <a:chExt cx="12219709" cy="685800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67FDF19-37C6-4CF5-9B03-8442F6558F67}"/>
                    </a:ext>
                  </a:extLst>
                </p:cNvPr>
                <p:cNvSpPr/>
                <p:nvPr/>
              </p:nvSpPr>
              <p:spPr>
                <a:xfrm>
                  <a:off x="-1324785" y="18276"/>
                  <a:ext cx="11563927" cy="6858000"/>
                </a:xfrm>
                <a:prstGeom prst="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Snip Same Side Corner Rectangle 45">
                  <a:extLst>
                    <a:ext uri="{FF2B5EF4-FFF2-40B4-BE49-F238E27FC236}">
                      <a16:creationId xmlns:a16="http://schemas.microsoft.com/office/drawing/2014/main" id="{A50A225C-1054-4B22-AB92-A88649C6C8F6}"/>
                    </a:ext>
                  </a:extLst>
                </p:cNvPr>
                <p:cNvSpPr/>
                <p:nvPr/>
              </p:nvSpPr>
              <p:spPr>
                <a:xfrm rot="5400000">
                  <a:off x="9805033" y="3786135"/>
                  <a:ext cx="1524000" cy="655782"/>
                </a:xfrm>
                <a:prstGeom prst="snip2SameRect">
                  <a:avLst/>
                </a:prstGeom>
                <a:solidFill>
                  <a:srgbClr val="C3B889"/>
                </a:solidFill>
                <a:ln>
                  <a:noFill/>
                </a:ln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Rockwell" panose="02060603020205020403" pitchFamily="18" charset="0"/>
                    </a:rPr>
                    <a:t>Subject Matter</a:t>
                  </a:r>
                </a:p>
              </p:txBody>
            </p:sp>
            <p:graphicFrame>
              <p:nvGraphicFramePr>
                <p:cNvPr id="47" name="Diagram 46">
                  <a:extLst>
                    <a:ext uri="{FF2B5EF4-FFF2-40B4-BE49-F238E27FC236}">
                      <a16:creationId xmlns:a16="http://schemas.microsoft.com/office/drawing/2014/main" id="{914EE68F-A3FD-45E7-8E89-AB841ABAF88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552100035"/>
                    </p:ext>
                  </p:extLst>
                </p:nvPr>
              </p:nvGraphicFramePr>
              <p:xfrm>
                <a:off x="2041344" y="737942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B0792B-0C63-4767-86B7-3D5E20DF1ACD}"/>
                    </a:ext>
                  </a:extLst>
                </p:cNvPr>
                <p:cNvSpPr txBox="1"/>
                <p:nvPr/>
              </p:nvSpPr>
              <p:spPr>
                <a:xfrm>
                  <a:off x="4258996" y="2964021"/>
                  <a:ext cx="164622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Rockwell" panose="02060603020205020403" pitchFamily="18" charset="0"/>
                    </a:rPr>
                    <a:t>Self-practicum is practicum which is carried out independently by students in their respective domicile</a:t>
                  </a:r>
                </a:p>
              </p:txBody>
            </p:sp>
            <p:cxnSp>
              <p:nvCxnSpPr>
                <p:cNvPr id="49" name="Elbow Connector 48">
                  <a:extLst>
                    <a:ext uri="{FF2B5EF4-FFF2-40B4-BE49-F238E27FC236}">
                      <a16:creationId xmlns:a16="http://schemas.microsoft.com/office/drawing/2014/main" id="{0C83E36E-ECD0-4FE5-AD7D-53E0E9DC627D}"/>
                    </a:ext>
                  </a:extLst>
                </p:cNvPr>
                <p:cNvCxnSpPr/>
                <p:nvPr/>
              </p:nvCxnSpPr>
              <p:spPr>
                <a:xfrm>
                  <a:off x="3522810" y="4095194"/>
                  <a:ext cx="551666" cy="52251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2CAD14AE-7C7B-4133-8D1C-329AD809FAB7}"/>
                    </a:ext>
                  </a:extLst>
                </p:cNvPr>
                <p:cNvSpPr/>
                <p:nvPr/>
              </p:nvSpPr>
              <p:spPr>
                <a:xfrm>
                  <a:off x="4084169" y="4276123"/>
                  <a:ext cx="1118168" cy="656951"/>
                </a:xfrm>
                <a:prstGeom prst="roundRect">
                  <a:avLst/>
                </a:prstGeom>
                <a:solidFill>
                  <a:srgbClr val="7CB1B4"/>
                </a:solidFill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Berpraktikum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3BD1A06E-861A-4C13-B457-780D316363BD}"/>
                    </a:ext>
                  </a:extLst>
                </p:cNvPr>
                <p:cNvCxnSpPr/>
                <p:nvPr/>
              </p:nvCxnSpPr>
              <p:spPr>
                <a:xfrm rot="5400000">
                  <a:off x="3104000" y="4180752"/>
                  <a:ext cx="648899" cy="510624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E44F68AD-2E2D-4F7C-912A-A64249E2C527}"/>
                    </a:ext>
                  </a:extLst>
                </p:cNvPr>
                <p:cNvSpPr/>
                <p:nvPr/>
              </p:nvSpPr>
              <p:spPr>
                <a:xfrm>
                  <a:off x="2565592" y="4810944"/>
                  <a:ext cx="1118168" cy="656951"/>
                </a:xfrm>
                <a:prstGeom prst="roundRect">
                  <a:avLst/>
                </a:prstGeom>
                <a:effectLst>
                  <a:outerShdw blurRad="254000" dist="88900" algn="l" rotWithShape="0">
                    <a:prstClr val="black">
                      <a:alpha val="5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Rockwell" panose="02060603020205020403" pitchFamily="18" charset="0"/>
                    </a:rPr>
                    <a:t>Mata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Kuliah</a:t>
                  </a:r>
                  <a:r>
                    <a:rPr lang="en-US" sz="1050" dirty="0">
                      <a:latin typeface="Rockwell" panose="02060603020205020403" pitchFamily="18" charset="0"/>
                    </a:rPr>
                    <a:t> </a:t>
                  </a:r>
                  <a:r>
                    <a:rPr lang="en-US" sz="1050" dirty="0" err="1">
                      <a:latin typeface="Rockwell" panose="02060603020205020403" pitchFamily="18" charset="0"/>
                    </a:rPr>
                    <a:t>Praktikum</a:t>
                  </a:r>
                  <a:endParaRPr lang="en-US" sz="105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A5895C-7654-4F13-9025-B739839EB0E1}"/>
                    </a:ext>
                  </a:extLst>
                </p:cNvPr>
                <p:cNvSpPr txBox="1"/>
                <p:nvPr/>
              </p:nvSpPr>
              <p:spPr>
                <a:xfrm>
                  <a:off x="2517355" y="5480582"/>
                  <a:ext cx="19441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study materials are nothing but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materials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B00DFC2-03CF-4CD3-BDFD-DAA1D417A277}"/>
                    </a:ext>
                  </a:extLst>
                </p:cNvPr>
                <p:cNvSpPr txBox="1"/>
                <p:nvPr/>
              </p:nvSpPr>
              <p:spPr>
                <a:xfrm>
                  <a:off x="4084169" y="4903410"/>
                  <a:ext cx="197172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Rockwell" panose="02060603020205020403" pitchFamily="18" charset="0"/>
                    </a:rPr>
                    <a:t>is a subject whose final grade depends on not only the </a:t>
                  </a:r>
                  <a:r>
                    <a:rPr lang="en-US" sz="1000" dirty="0" err="1">
                      <a:latin typeface="Rockwell" panose="02060603020205020403" pitchFamily="18" charset="0"/>
                    </a:rPr>
                    <a:t>laboratorium</a:t>
                  </a:r>
                  <a:r>
                    <a:rPr lang="en-US" sz="1000" dirty="0">
                      <a:latin typeface="Rockwell" panose="02060603020205020403" pitchFamily="18" charset="0"/>
                    </a:rPr>
                    <a:t> experiments score, but also online tutorial score (if any) and final exam Score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5865884-A26B-4CDF-A38B-AA70411DE38B}"/>
                    </a:ext>
                  </a:extLst>
                </p:cNvPr>
                <p:cNvSpPr txBox="1"/>
                <p:nvPr/>
              </p:nvSpPr>
              <p:spPr>
                <a:xfrm>
                  <a:off x="6414572" y="3130543"/>
                  <a:ext cx="18499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Rockwell" panose="02060603020205020403" pitchFamily="18" charset="0"/>
                    </a:rPr>
                    <a:t>is a modeling technique developed for strategy policy planning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2A49C4F-9AF2-4925-9187-CFD29601F190}"/>
                    </a:ext>
                  </a:extLst>
                </p:cNvPr>
                <p:cNvSpPr txBox="1"/>
                <p:nvPr/>
              </p:nvSpPr>
              <p:spPr>
                <a:xfrm>
                  <a:off x="8294083" y="4095194"/>
                  <a:ext cx="1712157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Rockwell" panose="02060603020205020403" pitchFamily="18" charset="0"/>
                    </a:rPr>
                    <a:t>The ISM is a sophisticated planning methodology used to identify and conclude a wide variety of relationships between factors in a particular problem or issue</a:t>
                  </a: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EF72034-0D25-404F-8AD0-0F2BA4F73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678715" y="5644670"/>
                <a:ext cx="11549756" cy="12496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F2AB6F1-4706-43A1-A7CE-88799F788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37604" y="123327"/>
                <a:ext cx="1187138" cy="894017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486C854-2105-462B-8AB5-832095803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48714" y="101777"/>
              <a:ext cx="5301169" cy="65027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E0048C-4CB1-419A-84CF-2A50011E6321}"/>
              </a:ext>
            </a:extLst>
          </p:cNvPr>
          <p:cNvGrpSpPr/>
          <p:nvPr/>
        </p:nvGrpSpPr>
        <p:grpSpPr>
          <a:xfrm>
            <a:off x="-1184463" y="-36112"/>
            <a:ext cx="12222701" cy="6858000"/>
            <a:chOff x="-9295489" y="-27339"/>
            <a:chExt cx="12222701" cy="685800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B5F723A-5789-44BC-8790-8398AA477408}"/>
                </a:ext>
              </a:extLst>
            </p:cNvPr>
            <p:cNvGrpSpPr/>
            <p:nvPr/>
          </p:nvGrpSpPr>
          <p:grpSpPr>
            <a:xfrm>
              <a:off x="-9295489" y="-27339"/>
              <a:ext cx="12222701" cy="6858000"/>
              <a:chOff x="-9295489" y="-27339"/>
              <a:chExt cx="12222701" cy="685800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09F4C34-E6C6-4123-9146-D6384FE8C2B5}"/>
                  </a:ext>
                </a:extLst>
              </p:cNvPr>
              <p:cNvGrpSpPr/>
              <p:nvPr/>
            </p:nvGrpSpPr>
            <p:grpSpPr>
              <a:xfrm>
                <a:off x="-9292497" y="-27339"/>
                <a:ext cx="12219709" cy="6858000"/>
                <a:chOff x="-1963803" y="-21861"/>
                <a:chExt cx="12219709" cy="685800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402D3060-BB94-40B6-91B2-62C8A9B4F8E7}"/>
                    </a:ext>
                  </a:extLst>
                </p:cNvPr>
                <p:cNvGrpSpPr/>
                <p:nvPr/>
              </p:nvGrpSpPr>
              <p:grpSpPr>
                <a:xfrm>
                  <a:off x="-1963803" y="-21861"/>
                  <a:ext cx="12219709" cy="6858000"/>
                  <a:chOff x="-9201073" y="0"/>
                  <a:chExt cx="12219709" cy="6858000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2780B96-A9F1-49BF-A1B9-EA502BE1EBF0}"/>
                      </a:ext>
                    </a:extLst>
                  </p:cNvPr>
                  <p:cNvSpPr/>
                  <p:nvPr/>
                </p:nvSpPr>
                <p:spPr>
                  <a:xfrm>
                    <a:off x="-9201073" y="0"/>
                    <a:ext cx="11563927" cy="6858000"/>
                  </a:xfrm>
                  <a:prstGeom prst="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Snip Same Side Corner Rectangle 76">
                    <a:extLst>
                      <a:ext uri="{FF2B5EF4-FFF2-40B4-BE49-F238E27FC236}">
                        <a16:creationId xmlns:a16="http://schemas.microsoft.com/office/drawing/2014/main" id="{2B07B77F-B6F8-4F05-8751-23A7E12548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28745" y="3101109"/>
                    <a:ext cx="1524000" cy="655782"/>
                  </a:xfrm>
                  <a:prstGeom prst="snip2SameRect">
                    <a:avLst/>
                  </a:prstGeom>
                  <a:solidFill>
                    <a:srgbClr val="7CB1B4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Methods</a:t>
                    </a:r>
                  </a:p>
                </p:txBody>
              </p:sp>
            </p:grpSp>
            <p:sp>
              <p:nvSpPr>
                <p:cNvPr id="64" name="Oval 21">
                  <a:extLst>
                    <a:ext uri="{FF2B5EF4-FFF2-40B4-BE49-F238E27FC236}">
                      <a16:creationId xmlns:a16="http://schemas.microsoft.com/office/drawing/2014/main" id="{A7EF9CBA-17CB-4F98-890D-C3EE43A42C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7795" y="54475"/>
                  <a:ext cx="783313" cy="78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3D33E48-FEBF-438B-AC5C-9FCFF21F656F}"/>
                    </a:ext>
                  </a:extLst>
                </p:cNvPr>
                <p:cNvSpPr txBox="1"/>
                <p:nvPr/>
              </p:nvSpPr>
              <p:spPr>
                <a:xfrm>
                  <a:off x="5315694" y="146650"/>
                  <a:ext cx="24107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Rockwell" panose="02060603020205020403" pitchFamily="18" charset="0"/>
                    </a:rPr>
                    <a:t>Methods</a:t>
                  </a: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E2EC59B-65BD-4028-9FEB-EA4AAC8D7D4F}"/>
                    </a:ext>
                  </a:extLst>
                </p:cNvPr>
                <p:cNvCxnSpPr/>
                <p:nvPr/>
              </p:nvCxnSpPr>
              <p:spPr>
                <a:xfrm>
                  <a:off x="5278852" y="846996"/>
                  <a:ext cx="46968" cy="46904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98BA790-5333-4FB5-B507-FF583421D97B}"/>
                    </a:ext>
                  </a:extLst>
                </p:cNvPr>
                <p:cNvSpPr/>
                <p:nvPr/>
              </p:nvSpPr>
              <p:spPr>
                <a:xfrm>
                  <a:off x="5219531" y="1163587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ECEA3E4-8495-4D65-9BE5-574FB0425682}"/>
                    </a:ext>
                  </a:extLst>
                </p:cNvPr>
                <p:cNvSpPr txBox="1"/>
                <p:nvPr/>
              </p:nvSpPr>
              <p:spPr>
                <a:xfrm>
                  <a:off x="5389987" y="1085721"/>
                  <a:ext cx="399399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This study was conducted in November 2018 </a:t>
                  </a:r>
                  <a:r>
                    <a:rPr lang="en-SG" sz="1600" dirty="0">
                      <a:latin typeface="Rockwell" panose="02060603020205020403" pitchFamily="18" charset="0"/>
                    </a:rPr>
                    <a:t>to</a:t>
                  </a:r>
                  <a:r>
                    <a:rPr lang="id-ID" sz="1600" dirty="0">
                      <a:latin typeface="Rockwell" panose="02060603020205020403" pitchFamily="18" charset="0"/>
                    </a:rPr>
                    <a:t> April 2019</a:t>
                  </a:r>
                  <a:endParaRPr lang="en-US" sz="1600" dirty="0"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036330-8745-4DA0-925B-0AAC98CDEA04}"/>
                    </a:ext>
                  </a:extLst>
                </p:cNvPr>
                <p:cNvSpPr/>
                <p:nvPr/>
              </p:nvSpPr>
              <p:spPr>
                <a:xfrm>
                  <a:off x="5217536" y="2101216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CD33A8E-4F57-4C21-B39B-19DCABFA062C}"/>
                    </a:ext>
                  </a:extLst>
                </p:cNvPr>
                <p:cNvSpPr txBox="1"/>
                <p:nvPr/>
              </p:nvSpPr>
              <p:spPr>
                <a:xfrm>
                  <a:off x="2189915" y="2008768"/>
                  <a:ext cx="33172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600" dirty="0">
                      <a:latin typeface="Rockwell" panose="02060603020205020403" pitchFamily="18" charset="0"/>
                    </a:rPr>
                    <a:t>The data processing methods used </a:t>
                  </a:r>
                  <a:r>
                    <a:rPr lang="en-US" sz="16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Interpretative Structural Modeling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(ISM)</a:t>
                  </a: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57FE18C8-2353-447D-8891-718FF854CB3C}"/>
                    </a:ext>
                  </a:extLst>
                </p:cNvPr>
                <p:cNvSpPr/>
                <p:nvPr/>
              </p:nvSpPr>
              <p:spPr>
                <a:xfrm>
                  <a:off x="5223904" y="2424871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BED4890-1509-4544-9969-FA3FFFC92587}"/>
                    </a:ext>
                  </a:extLst>
                </p:cNvPr>
                <p:cNvSpPr txBox="1"/>
                <p:nvPr/>
              </p:nvSpPr>
              <p:spPr>
                <a:xfrm>
                  <a:off x="5499672" y="2270480"/>
                  <a:ext cx="413253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>
                      <a:latin typeface="Rockwell" panose="02060603020205020403" pitchFamily="18" charset="0"/>
                    </a:rPr>
                    <a:t>Data obtained from </a:t>
                  </a:r>
                  <a:r>
                    <a:rPr lang="id-ID" sz="14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literary studies, and the opinion of experts in the field of vocational education, social and sincerity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. 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E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xpert</a:t>
                  </a:r>
                  <a:r>
                    <a:rPr lang="en-SG" sz="1400" dirty="0">
                      <a:latin typeface="Rockwell" panose="02060603020205020403" pitchFamily="18" charset="0"/>
                    </a:rPr>
                    <a:t> group</a:t>
                  </a:r>
                  <a:r>
                    <a:rPr lang="id-ID" sz="1400" dirty="0">
                      <a:latin typeface="Rockwell" panose="02060603020205020403" pitchFamily="18" charset="0"/>
                    </a:rPr>
                    <a:t> of 7 people consisting of academics, bureaucrats and private elements.</a:t>
                  </a:r>
                  <a:endParaRPr lang="en-US" sz="1400" dirty="0">
                    <a:solidFill>
                      <a:srgbClr val="F4B183"/>
                    </a:solidFill>
                    <a:latin typeface="Rockwell" panose="02060603020205020403" pitchFamily="18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FA88D7F-3FBA-46CC-99AB-9662897AB6F3}"/>
                    </a:ext>
                  </a:extLst>
                </p:cNvPr>
                <p:cNvSpPr/>
                <p:nvPr/>
              </p:nvSpPr>
              <p:spPr>
                <a:xfrm>
                  <a:off x="5225427" y="4638282"/>
                  <a:ext cx="138666" cy="18079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25BEEAB-AE44-48B9-838A-54B357708D9C}"/>
                    </a:ext>
                  </a:extLst>
                </p:cNvPr>
                <p:cNvSpPr txBox="1"/>
                <p:nvPr/>
              </p:nvSpPr>
              <p:spPr>
                <a:xfrm>
                  <a:off x="490889" y="3194953"/>
                  <a:ext cx="47874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Rockwell" panose="02060603020205020403" pitchFamily="18" charset="0"/>
                    </a:rPr>
                    <a:t>The methodology and techniques are divided into two parts :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arrangement of hierarchies</a:t>
                  </a:r>
                </a:p>
                <a:p>
                  <a:pPr marL="171450" indent="-171450" algn="r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classification of sub-elements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7925450-0574-4021-9E23-E2B3D5C71A2D}"/>
                    </a:ext>
                  </a:extLst>
                </p:cNvPr>
                <p:cNvSpPr txBox="1"/>
                <p:nvPr/>
              </p:nvSpPr>
              <p:spPr>
                <a:xfrm>
                  <a:off x="5431837" y="4246923"/>
                  <a:ext cx="3300973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Rockwell" panose="02060603020205020403" pitchFamily="18" charset="0"/>
                    </a:rPr>
                    <a:t>The classification of sub-elements refers to the processed result of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Reachability Matrix (RM) 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that has fulfilled the rules of transitivity according to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Driver-Power (DP)</a:t>
                  </a:r>
                  <a:r>
                    <a:rPr lang="en-US" sz="1600" dirty="0">
                      <a:latin typeface="Rockwell" panose="02060603020205020403" pitchFamily="18" charset="0"/>
                    </a:rPr>
                    <a:t> and </a:t>
                  </a:r>
                  <a:r>
                    <a:rPr lang="en-US" sz="1600" dirty="0">
                      <a:solidFill>
                        <a:schemeClr val="accent2">
                          <a:lumMod val="75000"/>
                        </a:schemeClr>
                      </a:solidFill>
                      <a:latin typeface="Rockwell" panose="02060603020205020403" pitchFamily="18" charset="0"/>
                    </a:rPr>
                    <a:t>the value of Dependence (D)</a:t>
                  </a:r>
                </a:p>
              </p:txBody>
            </p:sp>
          </p:grp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8B89BD7-8263-402D-A544-B4B4E7CE9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95489" y="5580536"/>
                <a:ext cx="11582962" cy="12496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219C33D-2BE1-4F6A-8DC7-82C592BBC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547" y="107902"/>
                <a:ext cx="1289108" cy="970809"/>
              </a:xfrm>
              <a:prstGeom prst="rect">
                <a:avLst/>
              </a:prstGeom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0677E6C-9AB3-4ACC-A5CF-DF3DEBCDAA25}"/>
                </a:ext>
              </a:extLst>
            </p:cNvPr>
            <p:cNvSpPr/>
            <p:nvPr/>
          </p:nvSpPr>
          <p:spPr>
            <a:xfrm>
              <a:off x="-2094466" y="3281736"/>
              <a:ext cx="138666" cy="1807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1AA949-F29A-48F3-BB4D-662680C0676C}"/>
              </a:ext>
            </a:extLst>
          </p:cNvPr>
          <p:cNvGrpSpPr/>
          <p:nvPr/>
        </p:nvGrpSpPr>
        <p:grpSpPr>
          <a:xfrm>
            <a:off x="-1553611" y="-43735"/>
            <a:ext cx="12219709" cy="6865572"/>
            <a:chOff x="-1613879" y="-58575"/>
            <a:chExt cx="12219709" cy="68655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31B3006-388C-4816-8DDE-9CB96958664C}"/>
                </a:ext>
              </a:extLst>
            </p:cNvPr>
            <p:cNvGrpSpPr/>
            <p:nvPr/>
          </p:nvGrpSpPr>
          <p:grpSpPr>
            <a:xfrm>
              <a:off x="-1613879" y="-58575"/>
              <a:ext cx="12219709" cy="6865572"/>
              <a:chOff x="-1743616" y="-64490"/>
              <a:chExt cx="12219709" cy="68655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6E1EBE9-55E7-4786-87FA-A76E4AFDAF48}"/>
                  </a:ext>
                </a:extLst>
              </p:cNvPr>
              <p:cNvGrpSpPr/>
              <p:nvPr/>
            </p:nvGrpSpPr>
            <p:grpSpPr>
              <a:xfrm>
                <a:off x="-1743616" y="-64490"/>
                <a:ext cx="12219709" cy="6865572"/>
                <a:chOff x="-9913906" y="-35043"/>
                <a:chExt cx="12219709" cy="6865572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76301B21-05E3-47AB-A8DE-6B244A89C9C9}"/>
                    </a:ext>
                  </a:extLst>
                </p:cNvPr>
                <p:cNvGrpSpPr/>
                <p:nvPr/>
              </p:nvGrpSpPr>
              <p:grpSpPr>
                <a:xfrm>
                  <a:off x="-9913906" y="-35043"/>
                  <a:ext cx="12219709" cy="6858000"/>
                  <a:chOff x="-9974372" y="-17224"/>
                  <a:chExt cx="12219709" cy="6858000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BA4A0C9A-664B-4EDD-BCE4-516F2D56D704}"/>
                      </a:ext>
                    </a:extLst>
                  </p:cNvPr>
                  <p:cNvSpPr/>
                  <p:nvPr/>
                </p:nvSpPr>
                <p:spPr>
                  <a:xfrm>
                    <a:off x="-9974372" y="-17224"/>
                    <a:ext cx="11563927" cy="6858000"/>
                  </a:xfrm>
                  <a:prstGeom prst="rect">
                    <a:avLst/>
                  </a:prstGeom>
                  <a:solidFill>
                    <a:srgbClr val="A9A087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Snip Same Side Corner Rectangle 81">
                    <a:extLst>
                      <a:ext uri="{FF2B5EF4-FFF2-40B4-BE49-F238E27FC236}">
                        <a16:creationId xmlns:a16="http://schemas.microsoft.com/office/drawing/2014/main" id="{AE41DEC0-336E-4E67-9FDC-CC0D94B2BD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55446" y="2226635"/>
                    <a:ext cx="1524000" cy="655782"/>
                  </a:xfrm>
                  <a:prstGeom prst="snip2SameRect">
                    <a:avLst/>
                  </a:prstGeom>
                  <a:solidFill>
                    <a:srgbClr val="A9A087"/>
                  </a:solidFill>
                  <a:ln>
                    <a:noFill/>
                  </a:ln>
                  <a:effectLst>
                    <a:outerShdw blurRad="254000" dist="88900" algn="l" rotWithShape="0">
                      <a:prstClr val="black">
                        <a:alpha val="5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rPr>
                      <a:t>Result &amp; Discussions</a:t>
                    </a:r>
                  </a:p>
                </p:txBody>
              </p:sp>
            </p:grp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B7166C46-746A-4DC0-BDF9-BE67303C2E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906278" y="5580846"/>
                  <a:ext cx="11559845" cy="1249683"/>
                </a:xfrm>
                <a:prstGeom prst="rect">
                  <a:avLst/>
                </a:prstGeom>
              </p:spPr>
            </p:pic>
          </p:grp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34BBB6E-C9D4-472A-A5DC-0CC2C115F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5822" y="23469"/>
                <a:ext cx="1212212" cy="912900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DCC1E40C-30F8-41E2-8186-1FDBFA8A0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3003" y="145121"/>
                <a:ext cx="5880528" cy="721345"/>
              </a:xfrm>
              <a:prstGeom prst="rect">
                <a:avLst/>
              </a:prstGeom>
            </p:spPr>
          </p:pic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A54D18E-9C5C-4D8B-B695-662AEFF5B140}"/>
                  </a:ext>
                </a:extLst>
              </p:cNvPr>
              <p:cNvSpPr/>
              <p:nvPr/>
            </p:nvSpPr>
            <p:spPr>
              <a:xfrm>
                <a:off x="3771130" y="911559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SG" sz="2000" b="1" i="1" dirty="0"/>
                  <a:t>3. </a:t>
                </a:r>
                <a:r>
                  <a:rPr lang="id-ID" sz="2000" b="1" i="1" dirty="0"/>
                  <a:t>Analysis of </a:t>
                </a:r>
                <a:r>
                  <a:rPr lang="en-SG" sz="2000" b="1" i="1" dirty="0"/>
                  <a:t>Program institutional Element</a:t>
                </a:r>
                <a:endParaRPr lang="en-SG" sz="2000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774EADD-E18B-4B96-BF37-8043F315D574}"/>
                  </a:ext>
                </a:extLst>
              </p:cNvPr>
              <p:cNvSpPr txBox="1"/>
              <p:nvPr/>
            </p:nvSpPr>
            <p:spPr>
              <a:xfrm>
                <a:off x="1584744" y="3569598"/>
                <a:ext cx="842766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Description: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1 </a:t>
                </a:r>
                <a:r>
                  <a:rPr lang="en-US" sz="1600" dirty="0"/>
                  <a:t>: Private Company 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2 </a:t>
                </a:r>
                <a:r>
                  <a:rPr lang="en-US" sz="1600" dirty="0"/>
                  <a:t>: Independent Non-Governmental Institution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3 </a:t>
                </a:r>
                <a:r>
                  <a:rPr lang="en-US" sz="1600" dirty="0"/>
                  <a:t>: Small Micro Enterprises 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4 </a:t>
                </a:r>
                <a:r>
                  <a:rPr lang="en-US" sz="1600" dirty="0"/>
                  <a:t>: Indonesian Curriculum Developer Association 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5 </a:t>
                </a:r>
                <a:r>
                  <a:rPr lang="en-US" sz="1600" dirty="0"/>
                  <a:t>: Central Government 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6 </a:t>
                </a:r>
                <a:r>
                  <a:rPr lang="en-US" sz="1600" dirty="0"/>
                  <a:t>: Provincial Government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id-ID" sz="1600" baseline="-25000" dirty="0"/>
                  <a:t>7</a:t>
                </a:r>
                <a:r>
                  <a:rPr lang="en-US" sz="1600" baseline="-25000" dirty="0"/>
                  <a:t> </a:t>
                </a:r>
                <a:r>
                  <a:rPr lang="en-US" sz="1600" dirty="0"/>
                  <a:t>: People of Indonesian Education Organization  </a:t>
                </a:r>
                <a:endParaRPr lang="en-SG" sz="1600" dirty="0"/>
              </a:p>
              <a:p>
                <a:r>
                  <a:rPr lang="id-ID" sz="1600" dirty="0"/>
                  <a:t>L</a:t>
                </a:r>
                <a:r>
                  <a:rPr lang="id-ID" sz="1600" baseline="-25000" dirty="0"/>
                  <a:t>8</a:t>
                </a:r>
                <a:r>
                  <a:rPr lang="id-ID" sz="1600" dirty="0"/>
                  <a:t> :</a:t>
                </a:r>
                <a:r>
                  <a:rPr lang="en-US" sz="1600" dirty="0"/>
                  <a:t> Small Scale Food Processor Association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9 </a:t>
                </a:r>
                <a:r>
                  <a:rPr lang="en-US" sz="1600" dirty="0"/>
                  <a:t>: Local Government  </a:t>
                </a:r>
                <a:endParaRPr lang="en-SG" sz="1600" dirty="0"/>
              </a:p>
              <a:p>
                <a:r>
                  <a:rPr lang="en-US" sz="1600" dirty="0"/>
                  <a:t>L</a:t>
                </a:r>
                <a:r>
                  <a:rPr lang="en-US" sz="1600" baseline="-25000" dirty="0"/>
                  <a:t>10 </a:t>
                </a:r>
                <a:r>
                  <a:rPr lang="en-US" sz="1600" dirty="0"/>
                  <a:t>:</a:t>
                </a:r>
                <a:r>
                  <a:rPr lang="id-ID" sz="1600" dirty="0"/>
                  <a:t> The Community of Caring Education </a:t>
                </a:r>
                <a:endParaRPr lang="en-US" sz="1200" dirty="0"/>
              </a:p>
            </p:txBody>
          </p:sp>
        </p:grpSp>
        <p:pic>
          <p:nvPicPr>
            <p:cNvPr id="110" name="Picture 109" descr="Gambar bu maya 3 (2)">
              <a:extLst>
                <a:ext uri="{FF2B5EF4-FFF2-40B4-BE49-F238E27FC236}">
                  <a16:creationId xmlns:a16="http://schemas.microsoft.com/office/drawing/2014/main" id="{A8350286-8663-4B02-A3AD-62EA54C110FB}"/>
                </a:ext>
              </a:extLst>
            </p:cNvPr>
            <p:cNvPicPr/>
            <p:nvPr/>
          </p:nvPicPr>
          <p:blipFill>
            <a:blip r:embed="rId15" cstate="print"/>
            <a:srcRect l="3941" t="3284" r="3658" b="4283"/>
            <a:stretch>
              <a:fillRect/>
            </a:stretch>
          </p:blipFill>
          <p:spPr bwMode="auto">
            <a:xfrm>
              <a:off x="4144198" y="1297742"/>
              <a:ext cx="4436291" cy="265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FCF512-735F-4302-98E3-8649DE98099C}"/>
              </a:ext>
            </a:extLst>
          </p:cNvPr>
          <p:cNvGrpSpPr/>
          <p:nvPr/>
        </p:nvGrpSpPr>
        <p:grpSpPr>
          <a:xfrm>
            <a:off x="-10149390" y="-49025"/>
            <a:ext cx="12219709" cy="6858000"/>
            <a:chOff x="-10556259" y="9669"/>
            <a:chExt cx="12219709" cy="68580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F7CBF95-D707-4BDD-8F4E-1B7592BA8631}"/>
                </a:ext>
              </a:extLst>
            </p:cNvPr>
            <p:cNvGrpSpPr/>
            <p:nvPr/>
          </p:nvGrpSpPr>
          <p:grpSpPr>
            <a:xfrm>
              <a:off x="-10556259" y="9669"/>
              <a:ext cx="12219709" cy="6858000"/>
              <a:chOff x="-10607517" y="-7704"/>
              <a:chExt cx="12219709" cy="685800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9126A40-53AC-489F-AE62-8073119DA7F2}"/>
                  </a:ext>
                </a:extLst>
              </p:cNvPr>
              <p:cNvGrpSpPr/>
              <p:nvPr/>
            </p:nvGrpSpPr>
            <p:grpSpPr>
              <a:xfrm>
                <a:off x="-10607517" y="-7704"/>
                <a:ext cx="12219709" cy="6858000"/>
                <a:chOff x="-10607517" y="-7704"/>
                <a:chExt cx="12219709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2DCBD118-265D-4EF8-9737-B4630DFE80F3}"/>
                    </a:ext>
                  </a:extLst>
                </p:cNvPr>
                <p:cNvGrpSpPr/>
                <p:nvPr/>
              </p:nvGrpSpPr>
              <p:grpSpPr>
                <a:xfrm>
                  <a:off x="-10607517" y="-7704"/>
                  <a:ext cx="12219709" cy="6858000"/>
                  <a:chOff x="-3279475" y="-4303"/>
                  <a:chExt cx="12219709" cy="68580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CC76FDDD-3D45-4523-BDB5-F170DAE44B35}"/>
                      </a:ext>
                    </a:extLst>
                  </p:cNvPr>
                  <p:cNvGrpSpPr/>
                  <p:nvPr/>
                </p:nvGrpSpPr>
                <p:grpSpPr>
                  <a:xfrm>
                    <a:off x="-3279475" y="-4303"/>
                    <a:ext cx="12219709" cy="6858000"/>
                    <a:chOff x="-10512637" y="0"/>
                    <a:chExt cx="12219709" cy="6858000"/>
                  </a:xfrm>
                </p:grpSpPr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08878920-6E0C-4E1D-A637-BA9C34398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512637" y="0"/>
                      <a:ext cx="11563927" cy="6858000"/>
                    </a:xfrm>
                    <a:prstGeom prst="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0" name="Snip Same Side Corner Rectangle 95">
                      <a:extLst>
                        <a:ext uri="{FF2B5EF4-FFF2-40B4-BE49-F238E27FC236}">
                          <a16:creationId xmlns:a16="http://schemas.microsoft.com/office/drawing/2014/main" id="{9805987C-C16B-4528-92A5-5CF59FC4E7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17181" y="1577109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9B8AA6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Conclusion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Sugestions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p:txBody>
                </p:sp>
              </p:grp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4EF04DC-A91F-4403-9FA6-0045CCCF8968}"/>
                      </a:ext>
                    </a:extLst>
                  </p:cNvPr>
                  <p:cNvSpPr txBox="1"/>
                  <p:nvPr/>
                </p:nvSpPr>
                <p:spPr>
                  <a:xfrm>
                    <a:off x="1976051" y="1234109"/>
                    <a:ext cx="44148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chemeClr val="bg1"/>
                        </a:solidFill>
                        <a:latin typeface="Rockwell" panose="02060603020205020403" pitchFamily="18" charset="0"/>
                      </a:rPr>
                      <a:t>Conclusion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E719BB84-F363-4618-A636-14F8EE795E07}"/>
                      </a:ext>
                    </a:extLst>
                  </p:cNvPr>
                  <p:cNvSpPr txBox="1"/>
                  <p:nvPr/>
                </p:nvSpPr>
                <p:spPr>
                  <a:xfrm>
                    <a:off x="148159" y="1843656"/>
                    <a:ext cx="7116872" cy="4370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 algn="just">
                      <a:buFont typeface="Arial" panose="020B0604020202020204" pitchFamily="34" charset="0"/>
                      <a:buChar char="•"/>
                    </a:pPr>
                    <a:r>
                      <a:rPr lang="id-ID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The disciplinary self-practic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um</a:t>
                    </a:r>
                    <a:r>
                      <a:rPr lang="id-ID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 program at the 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UT</a:t>
                    </a:r>
                    <a:r>
                      <a:rPr lang="id-ID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, produced through the ISM analysis covering key purpose elements,is 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able to apply the theory of becoming a habit in life and as a profession, As a key constraint element as a difficulty of monitoring and supervising of human resources, As a key institutional involve is non-governmental institution.</a:t>
                    </a:r>
                  </a:p>
                  <a:p>
                    <a:pPr marL="285750" indent="-285750" algn="just">
                      <a:buFont typeface="Arial" panose="020B0604020202020204" pitchFamily="34" charset="0"/>
                      <a:buChar char="•"/>
                    </a:pP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This model is supposed to be an input for UT/ODL directive policy to implement best practicum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programe</a:t>
                    </a:r>
                    <a:endParaRPr lang="en-US" sz="2000" b="1" dirty="0">
                      <a:solidFill>
                        <a:schemeClr val="bg1"/>
                      </a:solidFill>
                      <a:latin typeface="Arial Nova" panose="020B0604020202020204" pitchFamily="34" charset="0"/>
                      <a:ea typeface="SimSun" panose="02010600030101010101" pitchFamily="2" charset="-122"/>
                    </a:endParaRPr>
                  </a:p>
                  <a:p>
                    <a:pPr marL="285750" indent="-285750" algn="just">
                      <a:buFont typeface="Arial" panose="020B0604020202020204" pitchFamily="34" charset="0"/>
                      <a:buChar char="•"/>
                    </a:pPr>
                    <a:endParaRPr lang="en-US" sz="2000" b="1" dirty="0">
                      <a:solidFill>
                        <a:schemeClr val="bg1"/>
                      </a:solidFill>
                      <a:latin typeface="Arial Nova" panose="020B0604020202020204" pitchFamily="34" charset="0"/>
                      <a:ea typeface="SimSun" panose="02010600030101010101" pitchFamily="2" charset="-122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Acknowledgement</a:t>
                    </a:r>
                  </a:p>
                  <a:p>
                    <a:pPr marL="457200" indent="-457200">
                      <a:buAutoNum type="arabicPeriod"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Yoyoh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Kurniawati</a:t>
                    </a:r>
                    <a:endParaRPr lang="en-US" sz="2000" b="1" dirty="0">
                      <a:solidFill>
                        <a:schemeClr val="bg1"/>
                      </a:solidFill>
                      <a:latin typeface="Arial Nova" panose="020B0604020202020204" pitchFamily="34" charset="0"/>
                      <a:ea typeface="SimSun" panose="02010600030101010101" pitchFamily="2" charset="-122"/>
                    </a:endParaRPr>
                  </a:p>
                  <a:p>
                    <a:pPr marL="457200" indent="-457200">
                      <a:buAutoNum type="arabicPeriod"/>
                    </a:pP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Ernest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Ceti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latin typeface="Arial Nova" panose="020B0604020202020204" pitchFamily="34" charset="0"/>
                        <a:ea typeface="SimSun" panose="02010600030101010101" pitchFamily="2" charset="-122"/>
                      </a:rPr>
                      <a:t>Septyanti</a:t>
                    </a:r>
                    <a:endParaRPr lang="en-US" sz="2000" b="1" dirty="0">
                      <a:solidFill>
                        <a:schemeClr val="bg1"/>
                      </a:solidFill>
                      <a:latin typeface="Arial Nova" panose="020B0604020202020204" pitchFamily="34" charset="0"/>
                      <a:ea typeface="SimSun" panose="02010600030101010101" pitchFamily="2" charset="-122"/>
                    </a:endParaRPr>
                  </a:p>
                  <a:p>
                    <a:endParaRPr lang="en-US" b="1" dirty="0">
                      <a:solidFill>
                        <a:schemeClr val="bg1"/>
                      </a:solidFill>
                      <a:latin typeface="Arial Nova" panose="020B0604020202020204" pitchFamily="34" charset="0"/>
                    </a:endParaRPr>
                  </a:p>
                </p:txBody>
              </p:sp>
            </p:grpSp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9AF902CC-1988-4DBB-9A13-71AE95E32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607517" y="5595571"/>
                  <a:ext cx="11579969" cy="1249683"/>
                </a:xfrm>
                <a:prstGeom prst="rect">
                  <a:avLst/>
                </a:prstGeom>
              </p:spPr>
            </p:pic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6C8C5ECA-251A-46D0-AB38-4B5418899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022129" y="124502"/>
                <a:ext cx="1734974" cy="1306585"/>
              </a:xfrm>
              <a:prstGeom prst="rect">
                <a:avLst/>
              </a:prstGeom>
            </p:spPr>
          </p:pic>
        </p:grp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21187C1-1276-49B1-9786-D7A15C75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216103" y="374976"/>
              <a:ext cx="5880528" cy="7213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9A04F4-7335-4E42-AE1F-80FD9C02F493}"/>
              </a:ext>
            </a:extLst>
          </p:cNvPr>
          <p:cNvGrpSpPr/>
          <p:nvPr/>
        </p:nvGrpSpPr>
        <p:grpSpPr>
          <a:xfrm>
            <a:off x="-10787104" y="-52395"/>
            <a:ext cx="12208079" cy="6890566"/>
            <a:chOff x="-10787104" y="-52395"/>
            <a:chExt cx="12208079" cy="689056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BA6F6A6-31D0-4A3B-A8BF-A3914B586FB8}"/>
                </a:ext>
              </a:extLst>
            </p:cNvPr>
            <p:cNvGrpSpPr/>
            <p:nvPr/>
          </p:nvGrpSpPr>
          <p:grpSpPr>
            <a:xfrm>
              <a:off x="-10787104" y="-52395"/>
              <a:ext cx="12208079" cy="6890566"/>
              <a:chOff x="-2426279" y="-83569"/>
              <a:chExt cx="12208079" cy="68905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CF7D85C-05FD-4604-8507-DCB11334B53C}"/>
                  </a:ext>
                </a:extLst>
              </p:cNvPr>
              <p:cNvGrpSpPr/>
              <p:nvPr/>
            </p:nvGrpSpPr>
            <p:grpSpPr>
              <a:xfrm>
                <a:off x="-2426279" y="-83569"/>
                <a:ext cx="12208079" cy="6890566"/>
                <a:chOff x="-11209951" y="-32566"/>
                <a:chExt cx="12208079" cy="6890566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C63C5FCF-7A57-4CD2-95DC-4125A31E1C3B}"/>
                    </a:ext>
                  </a:extLst>
                </p:cNvPr>
                <p:cNvGrpSpPr/>
                <p:nvPr/>
              </p:nvGrpSpPr>
              <p:grpSpPr>
                <a:xfrm>
                  <a:off x="-11209951" y="-32566"/>
                  <a:ext cx="12208079" cy="6890566"/>
                  <a:chOff x="-11156173" y="-29339"/>
                  <a:chExt cx="12208079" cy="6890566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196EFD23-5FD7-477E-B605-1575C1080B03}"/>
                      </a:ext>
                    </a:extLst>
                  </p:cNvPr>
                  <p:cNvGrpSpPr/>
                  <p:nvPr/>
                </p:nvGrpSpPr>
                <p:grpSpPr>
                  <a:xfrm>
                    <a:off x="-11156173" y="-29339"/>
                    <a:ext cx="12208079" cy="6858000"/>
                    <a:chOff x="-3959952" y="-19178"/>
                    <a:chExt cx="12208079" cy="6858000"/>
                  </a:xfrm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58F213EF-3EE5-4E36-A553-54E537279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59952" y="-19178"/>
                      <a:ext cx="11563927" cy="6858000"/>
                    </a:xfrm>
                    <a:prstGeom prst="rect">
                      <a:avLst/>
                    </a:prstGeom>
                    <a:solidFill>
                      <a:srgbClr val="419885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8" name="Snip Same Side Corner Rectangle 103">
                      <a:extLst>
                        <a:ext uri="{FF2B5EF4-FFF2-40B4-BE49-F238E27FC236}">
                          <a16:creationId xmlns:a16="http://schemas.microsoft.com/office/drawing/2014/main" id="{BB812CA1-2A67-40CB-897C-1FB2E9D86AD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158236" y="596333"/>
                      <a:ext cx="1524000" cy="655782"/>
                    </a:xfrm>
                    <a:prstGeom prst="snip2SameRect">
                      <a:avLst/>
                    </a:prstGeom>
                    <a:solidFill>
                      <a:srgbClr val="419885"/>
                    </a:solidFill>
                    <a:ln>
                      <a:noFill/>
                    </a:ln>
                    <a:effectLst>
                      <a:outerShdw blurRad="254000" dist="88900" algn="l" rotWithShape="0">
                        <a:prstClr val="black">
                          <a:alpha val="51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ckwell" panose="02060603020205020403" pitchFamily="18" charset="0"/>
                        </a:rPr>
                        <a:t>Thx</a:t>
                      </a:r>
                    </a:p>
                  </p:txBody>
                </p:sp>
                <p:pic>
                  <p:nvPicPr>
                    <p:cNvPr id="109" name="Picture 108">
                      <a:extLst>
                        <a:ext uri="{FF2B5EF4-FFF2-40B4-BE49-F238E27FC236}">
                          <a16:creationId xmlns:a16="http://schemas.microsoft.com/office/drawing/2014/main" id="{1C68F532-6649-44F6-86E4-C0EA244663C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24064" y="2863130"/>
                      <a:ext cx="4675642" cy="195252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E8F16F01-5730-469C-B0CE-1865985823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1156172" y="5611544"/>
                    <a:ext cx="11549756" cy="12496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9846D619-7A01-4E27-986B-9454694CFE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5935580" y="127691"/>
                  <a:ext cx="5880528" cy="721345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5D36D550-7898-463C-A894-17912D765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279496" y="127691"/>
                  <a:ext cx="1213249" cy="913681"/>
                </a:xfrm>
                <a:prstGeom prst="rect">
                  <a:avLst/>
                </a:prstGeom>
              </p:spPr>
            </p:pic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C7D9FE1-AB84-4634-8EBD-C5259B2DFE7C}"/>
                  </a:ext>
                </a:extLst>
              </p:cNvPr>
              <p:cNvSpPr/>
              <p:nvPr/>
            </p:nvSpPr>
            <p:spPr>
              <a:xfrm>
                <a:off x="2572013" y="4548577"/>
                <a:ext cx="3437647" cy="997119"/>
              </a:xfrm>
              <a:prstGeom prst="rect">
                <a:avLst/>
              </a:prstGeom>
              <a:solidFill>
                <a:srgbClr val="FDCB6A"/>
              </a:solidFill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1073EA-0030-4861-B6CA-281D82040558}"/>
                  </a:ext>
                </a:extLst>
              </p:cNvPr>
              <p:cNvSpPr txBox="1"/>
              <p:nvPr/>
            </p:nvSpPr>
            <p:spPr>
              <a:xfrm>
                <a:off x="2678269" y="4715726"/>
                <a:ext cx="38013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b="1" u="sng" dirty="0"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demvisara@ecampus.ut.ac.id</a:t>
                </a:r>
                <a:r>
                  <a:rPr lang="en-GB" b="1" dirty="0"/>
                  <a:t>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GB" b="1" u="sng" dirty="0"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maya@usahid.ac.id</a:t>
                </a:r>
                <a:endParaRPr lang="en-SG" b="1" i="1" dirty="0"/>
              </a:p>
              <a:p>
                <a:endParaRPr lang="en-SG" dirty="0"/>
              </a:p>
            </p:txBody>
          </p:sp>
        </p:grpSp>
        <p:pic>
          <p:nvPicPr>
            <p:cNvPr id="115" name="Picture 114" descr="A wooden bench sitting next to a body of water&#10;&#10;Description automatically generated">
              <a:extLst>
                <a:ext uri="{FF2B5EF4-FFF2-40B4-BE49-F238E27FC236}">
                  <a16:creationId xmlns:a16="http://schemas.microsoft.com/office/drawing/2014/main" id="{F9ABA670-0AA2-4404-8D08-89A70898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69805" y="1132346"/>
              <a:ext cx="2925752" cy="21920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702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4.07407E-6 L 0.65716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66093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47DE159D29B44B848F06A1AEE9B44" ma:contentTypeVersion="7" ma:contentTypeDescription="Create a new document." ma:contentTypeScope="" ma:versionID="4bed4f6e619b7882f4b27e7cf218cdcd">
  <xsd:schema xmlns:xsd="http://www.w3.org/2001/XMLSchema" xmlns:xs="http://www.w3.org/2001/XMLSchema" xmlns:p="http://schemas.microsoft.com/office/2006/metadata/properties" xmlns:ns3="d1faab78-9673-4e98-9506-6f59224efda8" targetNamespace="http://schemas.microsoft.com/office/2006/metadata/properties" ma:root="true" ma:fieldsID="6a020fe1878f03e49d6033c90559bcf2" ns3:_="">
    <xsd:import namespace="d1faab78-9673-4e98-9506-6f59224efd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ab78-9673-4e98-9506-6f59224efd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C73A78-9C24-4439-9850-A66FE12F7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FCA51-F513-42D1-86B8-DF47824273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faab78-9673-4e98-9506-6f59224efd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23E0E2-05C3-4421-B2CF-CD1517F9556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1faab78-9673-4e98-9506-6f59224efd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3822</Words>
  <Application>Microsoft Office PowerPoint</Application>
  <PresentationFormat>Widescreen</PresentationFormat>
  <Paragraphs>459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Arial Black</vt:lpstr>
      <vt:lpstr>Arial Nova</vt:lpstr>
      <vt:lpstr>Bell MT</vt:lpstr>
      <vt:lpstr>Calibri</vt:lpstr>
      <vt:lpstr>Calibri Light</vt:lpstr>
      <vt:lpstr>Perpetua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Faris Haikal Akbar, S.Pt</dc:creator>
  <cp:lastModifiedBy>Dem Vi Sara</cp:lastModifiedBy>
  <cp:revision>70</cp:revision>
  <dcterms:created xsi:type="dcterms:W3CDTF">2019-10-08T07:15:34Z</dcterms:created>
  <dcterms:modified xsi:type="dcterms:W3CDTF">2019-10-11T11:21:23Z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0x01010015847DE159D29B44B848F06A1AEE9B44</vt:lpwstr>
  </property>
</Properties>
</file>