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7"/>
  </p:notesMasterIdLst>
  <p:sldIdLst>
    <p:sldId id="256" r:id="rId2"/>
    <p:sldId id="287" r:id="rId3"/>
    <p:sldId id="290" r:id="rId4"/>
    <p:sldId id="267" r:id="rId5"/>
    <p:sldId id="289" r:id="rId6"/>
    <p:sldId id="281" r:id="rId7"/>
    <p:sldId id="258" r:id="rId8"/>
    <p:sldId id="263" r:id="rId9"/>
    <p:sldId id="259" r:id="rId10"/>
    <p:sldId id="291" r:id="rId11"/>
    <p:sldId id="272" r:id="rId12"/>
    <p:sldId id="280" r:id="rId13"/>
    <p:sldId id="273" r:id="rId14"/>
    <p:sldId id="284" r:id="rId15"/>
    <p:sldId id="274" r:id="rId16"/>
    <p:sldId id="275" r:id="rId17"/>
    <p:sldId id="276" r:id="rId18"/>
    <p:sldId id="277" r:id="rId19"/>
    <p:sldId id="278" r:id="rId20"/>
    <p:sldId id="279" r:id="rId21"/>
    <p:sldId id="285" r:id="rId22"/>
    <p:sldId id="282" r:id="rId23"/>
    <p:sldId id="262" r:id="rId24"/>
    <p:sldId id="264" r:id="rId25"/>
    <p:sldId id="27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96" y="18"/>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90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E:\aaou\BALISanalysis.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aaou\BALISanalysis.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aaou\BALISanalysis.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aaou\BALISanalysis.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E:\aaou\BALISanalysis.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aaou\BALISanalysis.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E:\aaou\BALISanalysis.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F:\aaou\BALISanalysis.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E:\aaou\BALISanalysis.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Arial"/>
                <a:ea typeface="Arial"/>
                <a:cs typeface="Arial"/>
              </a:defRPr>
            </a:pPr>
            <a:r>
              <a:rPr lang="en-US"/>
              <a:t>HSU5301</a:t>
            </a:r>
          </a:p>
        </c:rich>
      </c:tx>
      <c:layout>
        <c:manualLayout>
          <c:xMode val="edge"/>
          <c:yMode val="edge"/>
          <c:x val="0.42244940810970083"/>
          <c:y val="3.8194444444444448E-2"/>
        </c:manualLayout>
      </c:layout>
      <c:overlay val="0"/>
      <c:spPr>
        <a:noFill/>
        <a:ln w="25400">
          <a:noFill/>
        </a:ln>
      </c:spPr>
    </c:title>
    <c:autoTitleDeleted val="0"/>
    <c:plotArea>
      <c:layout>
        <c:manualLayout>
          <c:layoutTarget val="inner"/>
          <c:xMode val="edge"/>
          <c:yMode val="edge"/>
          <c:x val="0.14041261228611943"/>
          <c:y val="0.2258808809218695"/>
          <c:w val="0.52250814112979438"/>
          <c:h val="0.52010945139142761"/>
        </c:manualLayout>
      </c:layout>
      <c:barChart>
        <c:barDir val="col"/>
        <c:grouping val="clustered"/>
        <c:varyColors val="0"/>
        <c:ser>
          <c:idx val="0"/>
          <c:order val="0"/>
          <c:tx>
            <c:strRef>
              <c:f>Sheet1!$AT$9</c:f>
              <c:strCache>
                <c:ptCount val="1"/>
                <c:pt idx="0">
                  <c:v>content is easy to undestand</c:v>
                </c:pt>
              </c:strCache>
            </c:strRef>
          </c:tx>
          <c:spPr>
            <a:solidFill>
              <a:srgbClr val="9999FF"/>
            </a:solidFill>
            <a:ln w="12700">
              <a:solidFill>
                <a:srgbClr val="000000"/>
              </a:solidFill>
              <a:prstDash val="solid"/>
            </a:ln>
          </c:spPr>
          <c:invertIfNegative val="0"/>
          <c:val>
            <c:numRef>
              <c:f>Sheet1!$AU$9:$BD$9</c:f>
              <c:numCache>
                <c:formatCode>General</c:formatCode>
                <c:ptCount val="10"/>
                <c:pt idx="0">
                  <c:v>30</c:v>
                </c:pt>
                <c:pt idx="1">
                  <c:v>26</c:v>
                </c:pt>
                <c:pt idx="2">
                  <c:v>23</c:v>
                </c:pt>
                <c:pt idx="3">
                  <c:v>33</c:v>
                </c:pt>
                <c:pt idx="4">
                  <c:v>23</c:v>
                </c:pt>
                <c:pt idx="5">
                  <c:v>20</c:v>
                </c:pt>
                <c:pt idx="6">
                  <c:v>23</c:v>
                </c:pt>
                <c:pt idx="7">
                  <c:v>30</c:v>
                </c:pt>
                <c:pt idx="8">
                  <c:v>36</c:v>
                </c:pt>
                <c:pt idx="9">
                  <c:v>26</c:v>
                </c:pt>
              </c:numCache>
            </c:numRef>
          </c:val>
          <c:extLst>
            <c:ext xmlns:c16="http://schemas.microsoft.com/office/drawing/2014/chart" uri="{C3380CC4-5D6E-409C-BE32-E72D297353CC}">
              <c16:uniqueId val="{00000000-EBDF-4CA7-903A-2B31EDE7FEAF}"/>
            </c:ext>
          </c:extLst>
        </c:ser>
        <c:ser>
          <c:idx val="1"/>
          <c:order val="1"/>
          <c:tx>
            <c:strRef>
              <c:f>Sheet1!$AT$10</c:f>
              <c:strCache>
                <c:ptCount val="1"/>
                <c:pt idx="0">
                  <c:v>Content is rich &amp; relevant</c:v>
                </c:pt>
              </c:strCache>
            </c:strRef>
          </c:tx>
          <c:spPr>
            <a:solidFill>
              <a:srgbClr val="993366"/>
            </a:solidFill>
            <a:ln w="12700">
              <a:solidFill>
                <a:srgbClr val="000000"/>
              </a:solidFill>
              <a:prstDash val="solid"/>
            </a:ln>
          </c:spPr>
          <c:invertIfNegative val="0"/>
          <c:val>
            <c:numRef>
              <c:f>Sheet1!$AU$10:$BD$10</c:f>
              <c:numCache>
                <c:formatCode>General</c:formatCode>
                <c:ptCount val="10"/>
                <c:pt idx="0">
                  <c:v>30</c:v>
                </c:pt>
                <c:pt idx="1">
                  <c:v>30</c:v>
                </c:pt>
                <c:pt idx="2">
                  <c:v>23</c:v>
                </c:pt>
                <c:pt idx="3">
                  <c:v>36</c:v>
                </c:pt>
                <c:pt idx="4">
                  <c:v>23</c:v>
                </c:pt>
                <c:pt idx="5">
                  <c:v>30</c:v>
                </c:pt>
                <c:pt idx="6">
                  <c:v>33</c:v>
                </c:pt>
                <c:pt idx="7">
                  <c:v>15</c:v>
                </c:pt>
                <c:pt idx="8">
                  <c:v>36</c:v>
                </c:pt>
                <c:pt idx="9">
                  <c:v>33</c:v>
                </c:pt>
              </c:numCache>
            </c:numRef>
          </c:val>
          <c:extLst>
            <c:ext xmlns:c16="http://schemas.microsoft.com/office/drawing/2014/chart" uri="{C3380CC4-5D6E-409C-BE32-E72D297353CC}">
              <c16:uniqueId val="{00000001-EBDF-4CA7-903A-2B31EDE7FEAF}"/>
            </c:ext>
          </c:extLst>
        </c:ser>
        <c:ser>
          <c:idx val="2"/>
          <c:order val="2"/>
          <c:tx>
            <c:strRef>
              <c:f>Sheet1!$AT$11</c:f>
              <c:strCache>
                <c:ptCount val="1"/>
                <c:pt idx="0">
                  <c:v>Improved knowledge &amp; skills through the content</c:v>
                </c:pt>
              </c:strCache>
            </c:strRef>
          </c:tx>
          <c:spPr>
            <a:solidFill>
              <a:srgbClr val="FFFFCC"/>
            </a:solidFill>
            <a:ln w="12700">
              <a:solidFill>
                <a:srgbClr val="000000"/>
              </a:solidFill>
              <a:prstDash val="solid"/>
            </a:ln>
          </c:spPr>
          <c:invertIfNegative val="0"/>
          <c:val>
            <c:numRef>
              <c:f>Sheet1!$AU$11:$BD$11</c:f>
              <c:numCache>
                <c:formatCode>General</c:formatCode>
                <c:ptCount val="10"/>
                <c:pt idx="0">
                  <c:v>63</c:v>
                </c:pt>
                <c:pt idx="1">
                  <c:v>43</c:v>
                </c:pt>
                <c:pt idx="2">
                  <c:v>50</c:v>
                </c:pt>
                <c:pt idx="3">
                  <c:v>43</c:v>
                </c:pt>
                <c:pt idx="4">
                  <c:v>53</c:v>
                </c:pt>
                <c:pt idx="5">
                  <c:v>40</c:v>
                </c:pt>
                <c:pt idx="6">
                  <c:v>50</c:v>
                </c:pt>
                <c:pt idx="7">
                  <c:v>50</c:v>
                </c:pt>
                <c:pt idx="8">
                  <c:v>50</c:v>
                </c:pt>
                <c:pt idx="9">
                  <c:v>53</c:v>
                </c:pt>
              </c:numCache>
            </c:numRef>
          </c:val>
          <c:extLst>
            <c:ext xmlns:c16="http://schemas.microsoft.com/office/drawing/2014/chart" uri="{C3380CC4-5D6E-409C-BE32-E72D297353CC}">
              <c16:uniqueId val="{00000002-EBDF-4CA7-903A-2B31EDE7FEAF}"/>
            </c:ext>
          </c:extLst>
        </c:ser>
        <c:dLbls>
          <c:showLegendKey val="0"/>
          <c:showVal val="0"/>
          <c:showCatName val="0"/>
          <c:showSerName val="0"/>
          <c:showPercent val="0"/>
          <c:showBubbleSize val="0"/>
        </c:dLbls>
        <c:gapWidth val="150"/>
        <c:axId val="94145920"/>
        <c:axId val="94230016"/>
      </c:barChart>
      <c:catAx>
        <c:axId val="94145920"/>
        <c:scaling>
          <c:orientation val="minMax"/>
        </c:scaling>
        <c:delete val="0"/>
        <c:axPos val="b"/>
        <c:title>
          <c:tx>
            <c:rich>
              <a:bodyPr/>
              <a:lstStyle/>
              <a:p>
                <a:pPr>
                  <a:defRPr sz="1000" b="1" i="0" u="none" strike="noStrike" baseline="0">
                    <a:solidFill>
                      <a:srgbClr val="000000"/>
                    </a:solidFill>
                    <a:latin typeface="Arial"/>
                    <a:ea typeface="Arial"/>
                    <a:cs typeface="Arial"/>
                  </a:defRPr>
                </a:pPr>
                <a:r>
                  <a:rPr lang="en-US"/>
                  <a:t>Lessons</a:t>
                </a:r>
              </a:p>
            </c:rich>
          </c:tx>
          <c:layout>
            <c:manualLayout>
              <c:xMode val="edge"/>
              <c:yMode val="edge"/>
              <c:x val="0.33414625255176439"/>
              <c:y val="0.8091318908263279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94230016"/>
        <c:crosses val="autoZero"/>
        <c:auto val="1"/>
        <c:lblAlgn val="ctr"/>
        <c:lblOffset val="100"/>
        <c:tickLblSkip val="1"/>
        <c:tickMarkSkip val="1"/>
        <c:noMultiLvlLbl val="0"/>
      </c:catAx>
      <c:valAx>
        <c:axId val="94230016"/>
        <c:scaling>
          <c:orientation val="minMax"/>
        </c:scaling>
        <c:delete val="0"/>
        <c:axPos val="l"/>
        <c:majorGridlines>
          <c:spPr>
            <a:ln w="3175">
              <a:solidFill>
                <a:srgbClr val="000000"/>
              </a:solidFill>
              <a:prstDash val="solid"/>
            </a:ln>
          </c:spPr>
        </c:majorGridlines>
        <c:title>
          <c:tx>
            <c:rich>
              <a:bodyPr/>
              <a:lstStyle/>
              <a:p>
                <a:pPr>
                  <a:defRPr sz="1000" b="1" i="0" u="none" strike="noStrike" baseline="0">
                    <a:solidFill>
                      <a:srgbClr val="000000"/>
                    </a:solidFill>
                    <a:latin typeface="Arial"/>
                    <a:ea typeface="Arial"/>
                    <a:cs typeface="Arial"/>
                  </a:defRPr>
                </a:pPr>
                <a:r>
                  <a:rPr lang="en-US"/>
                  <a:t>Response rate (%)</a:t>
                </a:r>
              </a:p>
            </c:rich>
          </c:tx>
          <c:layout>
            <c:manualLayout>
              <c:xMode val="edge"/>
              <c:yMode val="edge"/>
              <c:x val="7.8949402158063578E-2"/>
              <c:y val="0.36048615510113535"/>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94145920"/>
        <c:crosses val="autoZero"/>
        <c:crossBetween val="between"/>
      </c:valAx>
      <c:spPr>
        <a:solidFill>
          <a:srgbClr val="C0C0C0"/>
        </a:solidFill>
        <a:ln w="12700">
          <a:solidFill>
            <a:schemeClr val="tx1"/>
          </a:solidFill>
          <a:prstDash val="sysDot"/>
        </a:ln>
      </c:spPr>
    </c:plotArea>
    <c:legend>
      <c:legendPos val="r"/>
      <c:layout>
        <c:manualLayout>
          <c:xMode val="edge"/>
          <c:yMode val="edge"/>
          <c:x val="0.68302189656848489"/>
          <c:y val="0.40346728420006978"/>
          <c:w val="0.3071385000486051"/>
          <c:h val="0.27106805778129428"/>
        </c:manualLayout>
      </c:layout>
      <c:overlay val="0"/>
      <c:spPr>
        <a:solidFill>
          <a:srgbClr val="FFFFFF"/>
        </a:solidFill>
        <a:ln w="3175">
          <a:solidFill>
            <a:srgbClr val="000000"/>
          </a:solidFill>
          <a:prstDash val="solid"/>
        </a:ln>
      </c:spPr>
      <c:txPr>
        <a:bodyPr/>
        <a:lstStyle/>
        <a:p>
          <a:pPr>
            <a:defRPr sz="825"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50" b="1" i="0" u="none" strike="noStrike" baseline="0">
                <a:solidFill>
                  <a:srgbClr val="000000"/>
                </a:solidFill>
                <a:latin typeface="Arial"/>
                <a:ea typeface="Arial"/>
                <a:cs typeface="Arial"/>
              </a:defRPr>
            </a:pPr>
            <a:r>
              <a:rPr lang="en-US"/>
              <a:t>HSU5602 Block 1</a:t>
            </a:r>
          </a:p>
        </c:rich>
      </c:tx>
      <c:layout>
        <c:manualLayout>
          <c:xMode val="edge"/>
          <c:yMode val="edge"/>
          <c:x val="0.36695332923064011"/>
          <c:y val="3.9301310043668158E-2"/>
        </c:manualLayout>
      </c:layout>
      <c:overlay val="0"/>
      <c:spPr>
        <a:noFill/>
        <a:ln w="25400">
          <a:noFill/>
        </a:ln>
      </c:spPr>
    </c:title>
    <c:autoTitleDeleted val="0"/>
    <c:plotArea>
      <c:layout>
        <c:manualLayout>
          <c:layoutTarget val="inner"/>
          <c:xMode val="edge"/>
          <c:yMode val="edge"/>
          <c:x val="0.1545065996623943"/>
          <c:y val="0.27510975690365058"/>
          <c:w val="0.49141682392622593"/>
          <c:h val="0.42358168920085953"/>
        </c:manualLayout>
      </c:layout>
      <c:barChart>
        <c:barDir val="col"/>
        <c:grouping val="clustered"/>
        <c:varyColors val="0"/>
        <c:ser>
          <c:idx val="0"/>
          <c:order val="0"/>
          <c:tx>
            <c:strRef>
              <c:f>Sheet1!$S$33</c:f>
              <c:strCache>
                <c:ptCount val="1"/>
                <c:pt idx="0">
                  <c:v>Content is easy to undestand</c:v>
                </c:pt>
              </c:strCache>
            </c:strRef>
          </c:tx>
          <c:spPr>
            <a:solidFill>
              <a:srgbClr val="9999FF"/>
            </a:solidFill>
            <a:ln w="12700">
              <a:solidFill>
                <a:srgbClr val="000000"/>
              </a:solidFill>
              <a:prstDash val="solid"/>
            </a:ln>
          </c:spPr>
          <c:invertIfNegative val="0"/>
          <c:val>
            <c:numRef>
              <c:f>Sheet1!$T$33:$AE$33</c:f>
              <c:numCache>
                <c:formatCode>General</c:formatCode>
                <c:ptCount val="12"/>
                <c:pt idx="0">
                  <c:v>53</c:v>
                </c:pt>
                <c:pt idx="1">
                  <c:v>53</c:v>
                </c:pt>
                <c:pt idx="2">
                  <c:v>46</c:v>
                </c:pt>
                <c:pt idx="3">
                  <c:v>56</c:v>
                </c:pt>
                <c:pt idx="4">
                  <c:v>53</c:v>
                </c:pt>
                <c:pt idx="5">
                  <c:v>70</c:v>
                </c:pt>
                <c:pt idx="6">
                  <c:v>56</c:v>
                </c:pt>
                <c:pt idx="7">
                  <c:v>20</c:v>
                </c:pt>
                <c:pt idx="8">
                  <c:v>36</c:v>
                </c:pt>
                <c:pt idx="9">
                  <c:v>36</c:v>
                </c:pt>
                <c:pt idx="10">
                  <c:v>42</c:v>
                </c:pt>
                <c:pt idx="11">
                  <c:v>83</c:v>
                </c:pt>
              </c:numCache>
            </c:numRef>
          </c:val>
          <c:extLst>
            <c:ext xmlns:c16="http://schemas.microsoft.com/office/drawing/2014/chart" uri="{C3380CC4-5D6E-409C-BE32-E72D297353CC}">
              <c16:uniqueId val="{00000000-F2DE-4B0E-8E83-A03E064AEEA2}"/>
            </c:ext>
          </c:extLst>
        </c:ser>
        <c:ser>
          <c:idx val="1"/>
          <c:order val="1"/>
          <c:tx>
            <c:strRef>
              <c:f>Sheet1!$S$34</c:f>
              <c:strCache>
                <c:ptCount val="1"/>
                <c:pt idx="0">
                  <c:v>Content is rich &amp; relevant</c:v>
                </c:pt>
              </c:strCache>
            </c:strRef>
          </c:tx>
          <c:spPr>
            <a:solidFill>
              <a:srgbClr val="993366"/>
            </a:solidFill>
            <a:ln w="12700">
              <a:solidFill>
                <a:srgbClr val="000000"/>
              </a:solidFill>
              <a:prstDash val="solid"/>
            </a:ln>
          </c:spPr>
          <c:invertIfNegative val="0"/>
          <c:val>
            <c:numRef>
              <c:f>Sheet1!$T$34:$AE$34</c:f>
              <c:numCache>
                <c:formatCode>General</c:formatCode>
                <c:ptCount val="12"/>
                <c:pt idx="0">
                  <c:v>70</c:v>
                </c:pt>
                <c:pt idx="1">
                  <c:v>63</c:v>
                </c:pt>
                <c:pt idx="2">
                  <c:v>65</c:v>
                </c:pt>
                <c:pt idx="3">
                  <c:v>86</c:v>
                </c:pt>
                <c:pt idx="4">
                  <c:v>53</c:v>
                </c:pt>
                <c:pt idx="5">
                  <c:v>59</c:v>
                </c:pt>
                <c:pt idx="6">
                  <c:v>66</c:v>
                </c:pt>
                <c:pt idx="7">
                  <c:v>59</c:v>
                </c:pt>
                <c:pt idx="8">
                  <c:v>53</c:v>
                </c:pt>
                <c:pt idx="9">
                  <c:v>56</c:v>
                </c:pt>
                <c:pt idx="10">
                  <c:v>80</c:v>
                </c:pt>
                <c:pt idx="11">
                  <c:v>93</c:v>
                </c:pt>
              </c:numCache>
            </c:numRef>
          </c:val>
          <c:extLst>
            <c:ext xmlns:c16="http://schemas.microsoft.com/office/drawing/2014/chart" uri="{C3380CC4-5D6E-409C-BE32-E72D297353CC}">
              <c16:uniqueId val="{00000001-F2DE-4B0E-8E83-A03E064AEEA2}"/>
            </c:ext>
          </c:extLst>
        </c:ser>
        <c:ser>
          <c:idx val="2"/>
          <c:order val="2"/>
          <c:tx>
            <c:strRef>
              <c:f>Sheet1!$S$35</c:f>
              <c:strCache>
                <c:ptCount val="1"/>
                <c:pt idx="0">
                  <c:v>Improved knowledge &amp; skills </c:v>
                </c:pt>
              </c:strCache>
            </c:strRef>
          </c:tx>
          <c:spPr>
            <a:solidFill>
              <a:srgbClr val="FFFFCC"/>
            </a:solidFill>
            <a:ln w="12700">
              <a:solidFill>
                <a:srgbClr val="000000"/>
              </a:solidFill>
              <a:prstDash val="solid"/>
            </a:ln>
          </c:spPr>
          <c:invertIfNegative val="0"/>
          <c:val>
            <c:numRef>
              <c:f>Sheet1!$T$35:$AE$35</c:f>
              <c:numCache>
                <c:formatCode>General</c:formatCode>
                <c:ptCount val="12"/>
                <c:pt idx="0">
                  <c:v>90</c:v>
                </c:pt>
                <c:pt idx="1">
                  <c:v>90</c:v>
                </c:pt>
                <c:pt idx="2">
                  <c:v>90</c:v>
                </c:pt>
                <c:pt idx="3">
                  <c:v>93</c:v>
                </c:pt>
                <c:pt idx="4">
                  <c:v>50</c:v>
                </c:pt>
                <c:pt idx="5">
                  <c:v>93</c:v>
                </c:pt>
                <c:pt idx="6">
                  <c:v>100</c:v>
                </c:pt>
                <c:pt idx="7">
                  <c:v>93</c:v>
                </c:pt>
                <c:pt idx="8">
                  <c:v>96</c:v>
                </c:pt>
                <c:pt idx="9">
                  <c:v>93</c:v>
                </c:pt>
                <c:pt idx="10">
                  <c:v>100</c:v>
                </c:pt>
                <c:pt idx="11">
                  <c:v>100</c:v>
                </c:pt>
              </c:numCache>
            </c:numRef>
          </c:val>
          <c:extLst>
            <c:ext xmlns:c16="http://schemas.microsoft.com/office/drawing/2014/chart" uri="{C3380CC4-5D6E-409C-BE32-E72D297353CC}">
              <c16:uniqueId val="{00000002-F2DE-4B0E-8E83-A03E064AEEA2}"/>
            </c:ext>
          </c:extLst>
        </c:ser>
        <c:dLbls>
          <c:showLegendKey val="0"/>
          <c:showVal val="0"/>
          <c:showCatName val="0"/>
          <c:showSerName val="0"/>
          <c:showPercent val="0"/>
          <c:showBubbleSize val="0"/>
        </c:dLbls>
        <c:gapWidth val="150"/>
        <c:axId val="94256512"/>
        <c:axId val="94262784"/>
      </c:barChart>
      <c:catAx>
        <c:axId val="94256512"/>
        <c:scaling>
          <c:orientation val="minMax"/>
        </c:scaling>
        <c:delete val="0"/>
        <c:axPos val="b"/>
        <c:title>
          <c:tx>
            <c:rich>
              <a:bodyPr/>
              <a:lstStyle/>
              <a:p>
                <a:pPr>
                  <a:defRPr sz="950" b="1" i="0" u="none" strike="noStrike" baseline="0">
                    <a:solidFill>
                      <a:srgbClr val="000000"/>
                    </a:solidFill>
                    <a:latin typeface="Arial"/>
                    <a:ea typeface="Arial"/>
                    <a:cs typeface="Arial"/>
                  </a:defRPr>
                </a:pPr>
                <a:r>
                  <a:rPr lang="en-US"/>
                  <a:t>Lessons</a:t>
                </a:r>
              </a:p>
            </c:rich>
          </c:tx>
          <c:layout>
            <c:manualLayout>
              <c:xMode val="edge"/>
              <c:yMode val="edge"/>
              <c:x val="0.34120224555263928"/>
              <c:y val="0.77513625277095721"/>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950" b="0" i="0" u="none" strike="noStrike" baseline="0">
                <a:solidFill>
                  <a:srgbClr val="000000"/>
                </a:solidFill>
                <a:latin typeface="Arial"/>
                <a:ea typeface="Arial"/>
                <a:cs typeface="Arial"/>
              </a:defRPr>
            </a:pPr>
            <a:endParaRPr lang="en-US"/>
          </a:p>
        </c:txPr>
        <c:crossAx val="94262784"/>
        <c:crosses val="autoZero"/>
        <c:auto val="1"/>
        <c:lblAlgn val="ctr"/>
        <c:lblOffset val="100"/>
        <c:tickLblSkip val="1"/>
        <c:tickMarkSkip val="1"/>
        <c:noMultiLvlLbl val="0"/>
      </c:catAx>
      <c:valAx>
        <c:axId val="94262784"/>
        <c:scaling>
          <c:orientation val="minMax"/>
        </c:scaling>
        <c:delete val="0"/>
        <c:axPos val="l"/>
        <c:majorGridlines>
          <c:spPr>
            <a:ln w="3175">
              <a:solidFill>
                <a:srgbClr val="000000"/>
              </a:solidFill>
              <a:prstDash val="solid"/>
            </a:ln>
          </c:spPr>
        </c:majorGridlines>
        <c:title>
          <c:tx>
            <c:rich>
              <a:bodyPr/>
              <a:lstStyle/>
              <a:p>
                <a:pPr>
                  <a:defRPr sz="950" b="1" i="0" u="none" strike="noStrike" baseline="0">
                    <a:solidFill>
                      <a:srgbClr val="000000"/>
                    </a:solidFill>
                    <a:latin typeface="Arial"/>
                    <a:ea typeface="Arial"/>
                    <a:cs typeface="Arial"/>
                  </a:defRPr>
                </a:pPr>
                <a:r>
                  <a:rPr lang="en-US"/>
                  <a:t>Response rate (%)</a:t>
                </a:r>
              </a:p>
            </c:rich>
          </c:tx>
          <c:layout>
            <c:manualLayout>
              <c:xMode val="edge"/>
              <c:yMode val="edge"/>
              <c:x val="8.5260644502770502E-2"/>
              <c:y val="0.34929494562814589"/>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950" b="0" i="0" u="none" strike="noStrike" baseline="0">
                <a:solidFill>
                  <a:srgbClr val="000000"/>
                </a:solidFill>
                <a:latin typeface="Arial"/>
                <a:ea typeface="Arial"/>
                <a:cs typeface="Arial"/>
              </a:defRPr>
            </a:pPr>
            <a:endParaRPr lang="en-US"/>
          </a:p>
        </c:txPr>
        <c:crossAx val="94256512"/>
        <c:crosses val="autoZero"/>
        <c:crossBetween val="between"/>
      </c:valAx>
      <c:spPr>
        <a:solidFill>
          <a:srgbClr val="C0C0C0"/>
        </a:solidFill>
        <a:ln w="12700">
          <a:solidFill>
            <a:srgbClr val="808080"/>
          </a:solidFill>
          <a:prstDash val="solid"/>
        </a:ln>
      </c:spPr>
    </c:plotArea>
    <c:legend>
      <c:legendPos val="r"/>
      <c:layout>
        <c:manualLayout>
          <c:xMode val="edge"/>
          <c:yMode val="edge"/>
          <c:x val="0.69380139982502187"/>
          <c:y val="0.37037532122997929"/>
          <c:w val="0.23026744920773795"/>
          <c:h val="0.26879053142944392"/>
        </c:manualLayout>
      </c:layout>
      <c:overlay val="0"/>
      <c:spPr>
        <a:solidFill>
          <a:srgbClr val="FFFFFF"/>
        </a:solidFill>
        <a:ln w="3175">
          <a:solidFill>
            <a:srgbClr val="000000"/>
          </a:solidFill>
          <a:prstDash val="solid"/>
        </a:ln>
      </c:spPr>
      <c:txPr>
        <a:bodyPr/>
        <a:lstStyle/>
        <a:p>
          <a:pPr>
            <a:defRPr sz="780"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950" b="0" i="0" u="none" strike="noStrike" baseline="0">
          <a:solidFill>
            <a:srgbClr val="000000"/>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25" b="1" i="0" u="none" strike="noStrike" baseline="0">
                <a:solidFill>
                  <a:srgbClr val="000000"/>
                </a:solidFill>
                <a:latin typeface="Arial"/>
                <a:ea typeface="Arial"/>
                <a:cs typeface="Arial"/>
              </a:defRPr>
            </a:pPr>
            <a:r>
              <a:rPr lang="en-US"/>
              <a:t>HSU5602 Block 2</a:t>
            </a:r>
          </a:p>
        </c:rich>
      </c:tx>
      <c:layout>
        <c:manualLayout>
          <c:xMode val="edge"/>
          <c:yMode val="edge"/>
          <c:x val="0.36764758681006837"/>
          <c:y val="3.9473853283705652E-2"/>
        </c:manualLayout>
      </c:layout>
      <c:overlay val="0"/>
      <c:spPr>
        <a:noFill/>
        <a:ln w="25400">
          <a:noFill/>
        </a:ln>
      </c:spPr>
    </c:title>
    <c:autoTitleDeleted val="0"/>
    <c:plotArea>
      <c:layout>
        <c:manualLayout>
          <c:layoutTarget val="inner"/>
          <c:xMode val="edge"/>
          <c:yMode val="edge"/>
          <c:x val="0.19117674514123556"/>
          <c:y val="0.24122910340042425"/>
          <c:w val="0.42353002000519879"/>
          <c:h val="0.48245820680084844"/>
        </c:manualLayout>
      </c:layout>
      <c:barChart>
        <c:barDir val="col"/>
        <c:grouping val="clustered"/>
        <c:varyColors val="0"/>
        <c:ser>
          <c:idx val="0"/>
          <c:order val="0"/>
          <c:tx>
            <c:strRef>
              <c:f>Sheet1!$M$47</c:f>
              <c:strCache>
                <c:ptCount val="1"/>
                <c:pt idx="0">
                  <c:v>Content is easy to understand</c:v>
                </c:pt>
              </c:strCache>
            </c:strRef>
          </c:tx>
          <c:spPr>
            <a:solidFill>
              <a:srgbClr val="9999FF"/>
            </a:solidFill>
            <a:ln w="12700">
              <a:solidFill>
                <a:srgbClr val="000000"/>
              </a:solidFill>
              <a:prstDash val="solid"/>
            </a:ln>
          </c:spPr>
          <c:invertIfNegative val="0"/>
          <c:val>
            <c:numRef>
              <c:f>Sheet1!$N$47:$Q$47</c:f>
              <c:numCache>
                <c:formatCode>General</c:formatCode>
                <c:ptCount val="4"/>
                <c:pt idx="0">
                  <c:v>50</c:v>
                </c:pt>
                <c:pt idx="1">
                  <c:v>59</c:v>
                </c:pt>
                <c:pt idx="2">
                  <c:v>63</c:v>
                </c:pt>
                <c:pt idx="3">
                  <c:v>96</c:v>
                </c:pt>
              </c:numCache>
            </c:numRef>
          </c:val>
          <c:extLst>
            <c:ext xmlns:c16="http://schemas.microsoft.com/office/drawing/2014/chart" uri="{C3380CC4-5D6E-409C-BE32-E72D297353CC}">
              <c16:uniqueId val="{00000000-21D9-475B-AE08-5ACC847B4EF1}"/>
            </c:ext>
          </c:extLst>
        </c:ser>
        <c:ser>
          <c:idx val="1"/>
          <c:order val="1"/>
          <c:tx>
            <c:strRef>
              <c:f>Sheet1!$M$48</c:f>
              <c:strCache>
                <c:ptCount val="1"/>
                <c:pt idx="0">
                  <c:v>Content is relevant</c:v>
                </c:pt>
              </c:strCache>
            </c:strRef>
          </c:tx>
          <c:spPr>
            <a:solidFill>
              <a:srgbClr val="993366"/>
            </a:solidFill>
            <a:ln w="12700">
              <a:solidFill>
                <a:srgbClr val="000000"/>
              </a:solidFill>
              <a:prstDash val="solid"/>
            </a:ln>
          </c:spPr>
          <c:invertIfNegative val="0"/>
          <c:val>
            <c:numRef>
              <c:f>Sheet1!$N$48:$Q$48</c:f>
              <c:numCache>
                <c:formatCode>General</c:formatCode>
                <c:ptCount val="4"/>
                <c:pt idx="0">
                  <c:v>50</c:v>
                </c:pt>
                <c:pt idx="1">
                  <c:v>53</c:v>
                </c:pt>
                <c:pt idx="2">
                  <c:v>60</c:v>
                </c:pt>
                <c:pt idx="3">
                  <c:v>56</c:v>
                </c:pt>
              </c:numCache>
            </c:numRef>
          </c:val>
          <c:extLst>
            <c:ext xmlns:c16="http://schemas.microsoft.com/office/drawing/2014/chart" uri="{C3380CC4-5D6E-409C-BE32-E72D297353CC}">
              <c16:uniqueId val="{00000001-21D9-475B-AE08-5ACC847B4EF1}"/>
            </c:ext>
          </c:extLst>
        </c:ser>
        <c:ser>
          <c:idx val="2"/>
          <c:order val="2"/>
          <c:tx>
            <c:strRef>
              <c:f>Sheet1!$M$49</c:f>
              <c:strCache>
                <c:ptCount val="1"/>
                <c:pt idx="0">
                  <c:v>Improved knowledge &amp; skills through the content</c:v>
                </c:pt>
              </c:strCache>
            </c:strRef>
          </c:tx>
          <c:spPr>
            <a:solidFill>
              <a:srgbClr val="FFFFCC"/>
            </a:solidFill>
            <a:ln w="12700">
              <a:solidFill>
                <a:srgbClr val="000000"/>
              </a:solidFill>
              <a:prstDash val="solid"/>
            </a:ln>
          </c:spPr>
          <c:invertIfNegative val="0"/>
          <c:val>
            <c:numRef>
              <c:f>Sheet1!$N$49:$Q$49</c:f>
              <c:numCache>
                <c:formatCode>General</c:formatCode>
                <c:ptCount val="4"/>
                <c:pt idx="0">
                  <c:v>96</c:v>
                </c:pt>
                <c:pt idx="1">
                  <c:v>83</c:v>
                </c:pt>
                <c:pt idx="2">
                  <c:v>86</c:v>
                </c:pt>
                <c:pt idx="3">
                  <c:v>100</c:v>
                </c:pt>
              </c:numCache>
            </c:numRef>
          </c:val>
          <c:extLst>
            <c:ext xmlns:c16="http://schemas.microsoft.com/office/drawing/2014/chart" uri="{C3380CC4-5D6E-409C-BE32-E72D297353CC}">
              <c16:uniqueId val="{00000002-21D9-475B-AE08-5ACC847B4EF1}"/>
            </c:ext>
          </c:extLst>
        </c:ser>
        <c:dLbls>
          <c:showLegendKey val="0"/>
          <c:showVal val="0"/>
          <c:showCatName val="0"/>
          <c:showSerName val="0"/>
          <c:showPercent val="0"/>
          <c:showBubbleSize val="0"/>
        </c:dLbls>
        <c:gapWidth val="150"/>
        <c:axId val="94297472"/>
        <c:axId val="94705152"/>
      </c:barChart>
      <c:catAx>
        <c:axId val="94297472"/>
        <c:scaling>
          <c:orientation val="minMax"/>
        </c:scaling>
        <c:delete val="0"/>
        <c:axPos val="b"/>
        <c:title>
          <c:tx>
            <c:rich>
              <a:bodyPr/>
              <a:lstStyle/>
              <a:p>
                <a:pPr>
                  <a:defRPr sz="800" b="1" i="0" u="none" strike="noStrike" baseline="0">
                    <a:solidFill>
                      <a:srgbClr val="000000"/>
                    </a:solidFill>
                    <a:latin typeface="Arial"/>
                    <a:ea typeface="Arial"/>
                    <a:cs typeface="Arial"/>
                  </a:defRPr>
                </a:pPr>
                <a:r>
                  <a:rPr lang="en-US"/>
                  <a:t>Lessons</a:t>
                </a:r>
              </a:p>
            </c:rich>
          </c:tx>
          <c:layout>
            <c:manualLayout>
              <c:xMode val="edge"/>
              <c:yMode val="edge"/>
              <c:x val="0.32492782152230987"/>
              <c:y val="0.79160037322443899"/>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94705152"/>
        <c:crosses val="autoZero"/>
        <c:auto val="1"/>
        <c:lblAlgn val="ctr"/>
        <c:lblOffset val="100"/>
        <c:tickLblSkip val="1"/>
        <c:tickMarkSkip val="1"/>
        <c:noMultiLvlLbl val="0"/>
      </c:catAx>
      <c:valAx>
        <c:axId val="94705152"/>
        <c:scaling>
          <c:orientation val="minMax"/>
        </c:scaling>
        <c:delete val="0"/>
        <c:axPos val="l"/>
        <c:majorGridlines>
          <c:spPr>
            <a:ln w="3175">
              <a:solidFill>
                <a:srgbClr val="000000"/>
              </a:solidFill>
              <a:prstDash val="solid"/>
            </a:ln>
          </c:spPr>
        </c:majorGridlines>
        <c:title>
          <c:tx>
            <c:rich>
              <a:bodyPr/>
              <a:lstStyle/>
              <a:p>
                <a:pPr>
                  <a:defRPr sz="800" b="1" i="0" u="none" strike="noStrike" baseline="0">
                    <a:solidFill>
                      <a:srgbClr val="000000"/>
                    </a:solidFill>
                    <a:latin typeface="Arial"/>
                    <a:ea typeface="Arial"/>
                    <a:cs typeface="Arial"/>
                  </a:defRPr>
                </a:pPr>
                <a:r>
                  <a:rPr lang="en-US"/>
                  <a:t>Response rate (%)</a:t>
                </a:r>
              </a:p>
            </c:rich>
          </c:tx>
          <c:layout>
            <c:manualLayout>
              <c:xMode val="edge"/>
              <c:yMode val="edge"/>
              <c:x val="0.13193545251288044"/>
              <c:y val="0.3638222407032494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94297472"/>
        <c:crosses val="autoZero"/>
        <c:crossBetween val="between"/>
      </c:valAx>
      <c:spPr>
        <a:solidFill>
          <a:srgbClr val="C0C0C0"/>
        </a:solidFill>
        <a:ln w="12700">
          <a:solidFill>
            <a:srgbClr val="808080"/>
          </a:solidFill>
          <a:prstDash val="solid"/>
        </a:ln>
      </c:spPr>
    </c:plotArea>
    <c:legend>
      <c:legendPos val="r"/>
      <c:layout>
        <c:manualLayout>
          <c:xMode val="edge"/>
          <c:yMode val="edge"/>
          <c:x val="0.70261529808773904"/>
          <c:y val="0.37160445191443248"/>
          <c:w val="0.27826589384660255"/>
          <c:h val="0.23446722830036396"/>
        </c:manualLayout>
      </c:layout>
      <c:overlay val="0"/>
      <c:spPr>
        <a:solidFill>
          <a:srgbClr val="FFFFFF"/>
        </a:solidFill>
        <a:ln w="3175">
          <a:solidFill>
            <a:srgbClr val="000000"/>
          </a:solidFill>
          <a:prstDash val="solid"/>
        </a:ln>
      </c:spPr>
      <c:txPr>
        <a:bodyPr/>
        <a:lstStyle/>
        <a:p>
          <a:pPr>
            <a:defRPr sz="735"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800" b="0" i="0" u="none" strike="noStrike" baseline="0">
          <a:solidFill>
            <a:srgbClr val="000000"/>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Arial"/>
                <a:ea typeface="Arial"/>
                <a:cs typeface="Arial"/>
              </a:defRPr>
            </a:pPr>
            <a:r>
              <a:rPr lang="en-US"/>
              <a:t>HSU5603</a:t>
            </a:r>
          </a:p>
        </c:rich>
      </c:tx>
      <c:layout>
        <c:manualLayout>
          <c:xMode val="edge"/>
          <c:yMode val="edge"/>
          <c:x val="0.42244940810970083"/>
          <c:y val="3.8793103448275891E-2"/>
        </c:manualLayout>
      </c:layout>
      <c:overlay val="0"/>
      <c:spPr>
        <a:noFill/>
        <a:ln w="25400">
          <a:noFill/>
        </a:ln>
      </c:spPr>
    </c:title>
    <c:autoTitleDeleted val="0"/>
    <c:plotArea>
      <c:layout>
        <c:manualLayout>
          <c:layoutTarget val="inner"/>
          <c:xMode val="edge"/>
          <c:yMode val="edge"/>
          <c:x val="0.14761910482511209"/>
          <c:y val="0.29666690809481511"/>
          <c:w val="0.50793670477457853"/>
          <c:h val="0.4100003336591258"/>
        </c:manualLayout>
      </c:layout>
      <c:barChart>
        <c:barDir val="col"/>
        <c:grouping val="clustered"/>
        <c:varyColors val="0"/>
        <c:ser>
          <c:idx val="0"/>
          <c:order val="0"/>
          <c:tx>
            <c:strRef>
              <c:f>Sheet1!$AH$60</c:f>
              <c:strCache>
                <c:ptCount val="1"/>
                <c:pt idx="0">
                  <c:v>Content is easy to understand</c:v>
                </c:pt>
              </c:strCache>
            </c:strRef>
          </c:tx>
          <c:spPr>
            <a:solidFill>
              <a:srgbClr val="9999FF"/>
            </a:solidFill>
            <a:ln w="12700">
              <a:solidFill>
                <a:srgbClr val="000000"/>
              </a:solidFill>
              <a:prstDash val="solid"/>
            </a:ln>
          </c:spPr>
          <c:invertIfNegative val="0"/>
          <c:val>
            <c:numRef>
              <c:f>Sheet1!$AI$60:$AT$60</c:f>
              <c:numCache>
                <c:formatCode>General</c:formatCode>
                <c:ptCount val="12"/>
                <c:pt idx="0">
                  <c:v>90</c:v>
                </c:pt>
                <c:pt idx="1">
                  <c:v>70</c:v>
                </c:pt>
                <c:pt idx="2">
                  <c:v>76</c:v>
                </c:pt>
                <c:pt idx="3">
                  <c:v>73</c:v>
                </c:pt>
                <c:pt idx="4">
                  <c:v>66</c:v>
                </c:pt>
                <c:pt idx="5">
                  <c:v>20</c:v>
                </c:pt>
                <c:pt idx="6">
                  <c:v>20</c:v>
                </c:pt>
                <c:pt idx="7">
                  <c:v>0</c:v>
                </c:pt>
                <c:pt idx="8">
                  <c:v>0</c:v>
                </c:pt>
                <c:pt idx="9">
                  <c:v>59</c:v>
                </c:pt>
                <c:pt idx="10">
                  <c:v>26</c:v>
                </c:pt>
                <c:pt idx="11">
                  <c:v>70</c:v>
                </c:pt>
              </c:numCache>
            </c:numRef>
          </c:val>
          <c:extLst>
            <c:ext xmlns:c16="http://schemas.microsoft.com/office/drawing/2014/chart" uri="{C3380CC4-5D6E-409C-BE32-E72D297353CC}">
              <c16:uniqueId val="{00000000-1473-4DCC-9A16-1F8DA0DCD61B}"/>
            </c:ext>
          </c:extLst>
        </c:ser>
        <c:ser>
          <c:idx val="1"/>
          <c:order val="1"/>
          <c:tx>
            <c:strRef>
              <c:f>Sheet1!$AH$61</c:f>
              <c:strCache>
                <c:ptCount val="1"/>
                <c:pt idx="0">
                  <c:v>Content is rich &amp; relevant</c:v>
                </c:pt>
              </c:strCache>
            </c:strRef>
          </c:tx>
          <c:spPr>
            <a:solidFill>
              <a:srgbClr val="993366"/>
            </a:solidFill>
            <a:ln w="12700">
              <a:solidFill>
                <a:srgbClr val="000000"/>
              </a:solidFill>
              <a:prstDash val="solid"/>
            </a:ln>
          </c:spPr>
          <c:invertIfNegative val="0"/>
          <c:val>
            <c:numRef>
              <c:f>Sheet1!$AI$61:$AT$61</c:f>
              <c:numCache>
                <c:formatCode>General</c:formatCode>
                <c:ptCount val="12"/>
                <c:pt idx="0">
                  <c:v>73</c:v>
                </c:pt>
                <c:pt idx="1">
                  <c:v>86</c:v>
                </c:pt>
                <c:pt idx="2">
                  <c:v>83</c:v>
                </c:pt>
                <c:pt idx="3">
                  <c:v>66</c:v>
                </c:pt>
                <c:pt idx="4">
                  <c:v>90</c:v>
                </c:pt>
                <c:pt idx="5">
                  <c:v>70</c:v>
                </c:pt>
                <c:pt idx="6">
                  <c:v>63</c:v>
                </c:pt>
                <c:pt idx="7">
                  <c:v>59</c:v>
                </c:pt>
                <c:pt idx="8">
                  <c:v>83</c:v>
                </c:pt>
                <c:pt idx="9">
                  <c:v>73</c:v>
                </c:pt>
                <c:pt idx="10">
                  <c:v>90</c:v>
                </c:pt>
                <c:pt idx="11">
                  <c:v>86</c:v>
                </c:pt>
              </c:numCache>
            </c:numRef>
          </c:val>
          <c:extLst>
            <c:ext xmlns:c16="http://schemas.microsoft.com/office/drawing/2014/chart" uri="{C3380CC4-5D6E-409C-BE32-E72D297353CC}">
              <c16:uniqueId val="{00000001-1473-4DCC-9A16-1F8DA0DCD61B}"/>
            </c:ext>
          </c:extLst>
        </c:ser>
        <c:ser>
          <c:idx val="2"/>
          <c:order val="2"/>
          <c:tx>
            <c:strRef>
              <c:f>Sheet1!$AH$62</c:f>
              <c:strCache>
                <c:ptCount val="1"/>
                <c:pt idx="0">
                  <c:v>Improved knowledge &amp; skills </c:v>
                </c:pt>
              </c:strCache>
            </c:strRef>
          </c:tx>
          <c:spPr>
            <a:solidFill>
              <a:srgbClr val="FFFFCC"/>
            </a:solidFill>
            <a:ln w="12700">
              <a:solidFill>
                <a:srgbClr val="000000"/>
              </a:solidFill>
              <a:prstDash val="solid"/>
            </a:ln>
          </c:spPr>
          <c:invertIfNegative val="0"/>
          <c:val>
            <c:numRef>
              <c:f>Sheet1!$AI$62:$AT$62</c:f>
              <c:numCache>
                <c:formatCode>General</c:formatCode>
                <c:ptCount val="12"/>
                <c:pt idx="0">
                  <c:v>90</c:v>
                </c:pt>
                <c:pt idx="1">
                  <c:v>80</c:v>
                </c:pt>
                <c:pt idx="2">
                  <c:v>86</c:v>
                </c:pt>
                <c:pt idx="3">
                  <c:v>50</c:v>
                </c:pt>
                <c:pt idx="4">
                  <c:v>86</c:v>
                </c:pt>
                <c:pt idx="5">
                  <c:v>100</c:v>
                </c:pt>
                <c:pt idx="6">
                  <c:v>80</c:v>
                </c:pt>
                <c:pt idx="7">
                  <c:v>86</c:v>
                </c:pt>
                <c:pt idx="8">
                  <c:v>86</c:v>
                </c:pt>
                <c:pt idx="9">
                  <c:v>86</c:v>
                </c:pt>
                <c:pt idx="10">
                  <c:v>100</c:v>
                </c:pt>
                <c:pt idx="11">
                  <c:v>86</c:v>
                </c:pt>
              </c:numCache>
            </c:numRef>
          </c:val>
          <c:extLst>
            <c:ext xmlns:c16="http://schemas.microsoft.com/office/drawing/2014/chart" uri="{C3380CC4-5D6E-409C-BE32-E72D297353CC}">
              <c16:uniqueId val="{00000002-1473-4DCC-9A16-1F8DA0DCD61B}"/>
            </c:ext>
          </c:extLst>
        </c:ser>
        <c:dLbls>
          <c:showLegendKey val="0"/>
          <c:showVal val="0"/>
          <c:showCatName val="0"/>
          <c:showSerName val="0"/>
          <c:showPercent val="0"/>
          <c:showBubbleSize val="0"/>
        </c:dLbls>
        <c:gapWidth val="150"/>
        <c:axId val="94735744"/>
        <c:axId val="94770688"/>
      </c:barChart>
      <c:catAx>
        <c:axId val="94735744"/>
        <c:scaling>
          <c:orientation val="minMax"/>
        </c:scaling>
        <c:delete val="0"/>
        <c:axPos val="b"/>
        <c:title>
          <c:tx>
            <c:rich>
              <a:bodyPr/>
              <a:lstStyle/>
              <a:p>
                <a:pPr>
                  <a:defRPr sz="1000" b="1" i="0" u="none" strike="noStrike" baseline="0">
                    <a:solidFill>
                      <a:srgbClr val="000000"/>
                    </a:solidFill>
                    <a:latin typeface="Arial"/>
                    <a:ea typeface="Arial"/>
                    <a:cs typeface="Arial"/>
                  </a:defRPr>
                </a:pPr>
                <a:r>
                  <a:rPr lang="en-US"/>
                  <a:t>Lessons</a:t>
                </a:r>
              </a:p>
            </c:rich>
          </c:tx>
          <c:layout>
            <c:manualLayout>
              <c:xMode val="edge"/>
              <c:yMode val="edge"/>
              <c:x val="0.35156884903275992"/>
              <c:y val="0.79131225774492608"/>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94770688"/>
        <c:crosses val="autoZero"/>
        <c:auto val="1"/>
        <c:lblAlgn val="ctr"/>
        <c:lblOffset val="100"/>
        <c:tickLblSkip val="1"/>
        <c:tickMarkSkip val="1"/>
        <c:noMultiLvlLbl val="0"/>
      </c:catAx>
      <c:valAx>
        <c:axId val="94770688"/>
        <c:scaling>
          <c:orientation val="minMax"/>
        </c:scaling>
        <c:delete val="0"/>
        <c:axPos val="l"/>
        <c:majorGridlines>
          <c:spPr>
            <a:ln w="3175">
              <a:solidFill>
                <a:srgbClr val="000000"/>
              </a:solidFill>
              <a:prstDash val="solid"/>
            </a:ln>
          </c:spPr>
        </c:majorGridlines>
        <c:title>
          <c:tx>
            <c:rich>
              <a:bodyPr/>
              <a:lstStyle/>
              <a:p>
                <a:pPr>
                  <a:defRPr sz="1000" b="1" i="0" u="none" strike="noStrike" baseline="0">
                    <a:solidFill>
                      <a:srgbClr val="000000"/>
                    </a:solidFill>
                    <a:latin typeface="Arial"/>
                    <a:ea typeface="Arial"/>
                    <a:cs typeface="Arial"/>
                  </a:defRPr>
                </a:pPr>
                <a:r>
                  <a:rPr lang="en-US" dirty="0"/>
                  <a:t>Response rate (%)</a:t>
                </a:r>
              </a:p>
            </c:rich>
          </c:tx>
          <c:layout>
            <c:manualLayout>
              <c:xMode val="edge"/>
              <c:yMode val="edge"/>
              <c:x val="8.8208661417322837E-2"/>
              <c:y val="0.3801769921671919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94735744"/>
        <c:crosses val="autoZero"/>
        <c:crossBetween val="between"/>
      </c:valAx>
      <c:spPr>
        <a:solidFill>
          <a:srgbClr val="C0C0C0"/>
        </a:solidFill>
        <a:ln w="12700">
          <a:solidFill>
            <a:srgbClr val="808080"/>
          </a:solidFill>
          <a:prstDash val="solid"/>
        </a:ln>
      </c:spPr>
    </c:plotArea>
    <c:legend>
      <c:legendPos val="r"/>
      <c:layout>
        <c:manualLayout>
          <c:xMode val="edge"/>
          <c:yMode val="edge"/>
          <c:x val="0.73037948381452333"/>
          <c:y val="0.40487803369139341"/>
          <c:w val="0.22275140954602896"/>
          <c:h val="0.23497165133696413"/>
        </c:manualLayout>
      </c:layout>
      <c:overlay val="0"/>
      <c:spPr>
        <a:solidFill>
          <a:srgbClr val="FFFFFF"/>
        </a:solidFill>
        <a:ln w="3175">
          <a:solidFill>
            <a:srgbClr val="000000"/>
          </a:solidFill>
          <a:prstDash val="solid"/>
        </a:ln>
      </c:spPr>
      <c:txPr>
        <a:bodyPr/>
        <a:lstStyle/>
        <a:p>
          <a:pPr>
            <a:defRPr sz="800"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50" b="1" i="0" u="none" strike="noStrike" baseline="0">
                <a:solidFill>
                  <a:srgbClr val="000000"/>
                </a:solidFill>
                <a:latin typeface="Arial"/>
                <a:ea typeface="Arial"/>
                <a:cs typeface="Arial"/>
              </a:defRPr>
            </a:pPr>
            <a:r>
              <a:rPr lang="en-US"/>
              <a:t>HSU5304</a:t>
            </a:r>
          </a:p>
        </c:rich>
      </c:tx>
      <c:layout>
        <c:manualLayout>
          <c:xMode val="edge"/>
          <c:yMode val="edge"/>
          <c:x val="0.42703907719689571"/>
          <c:y val="3.9823008849557542E-2"/>
        </c:manualLayout>
      </c:layout>
      <c:overlay val="0"/>
      <c:spPr>
        <a:noFill/>
        <a:ln w="25400">
          <a:noFill/>
        </a:ln>
      </c:spPr>
    </c:title>
    <c:autoTitleDeleted val="0"/>
    <c:plotArea>
      <c:layout>
        <c:manualLayout>
          <c:layoutTarget val="inner"/>
          <c:xMode val="edge"/>
          <c:yMode val="edge"/>
          <c:x val="0.17960108650883086"/>
          <c:y val="0.27876187399147856"/>
          <c:w val="0.48068719894967077"/>
          <c:h val="0.41593010217199206"/>
        </c:manualLayout>
      </c:layout>
      <c:barChart>
        <c:barDir val="col"/>
        <c:grouping val="clustered"/>
        <c:varyColors val="0"/>
        <c:ser>
          <c:idx val="0"/>
          <c:order val="0"/>
          <c:tx>
            <c:strRef>
              <c:f>Sheet1!$S$80</c:f>
              <c:strCache>
                <c:ptCount val="1"/>
                <c:pt idx="0">
                  <c:v>Content is rich and relevant</c:v>
                </c:pt>
              </c:strCache>
            </c:strRef>
          </c:tx>
          <c:spPr>
            <a:solidFill>
              <a:srgbClr val="9999FF"/>
            </a:solidFill>
            <a:ln w="12700">
              <a:solidFill>
                <a:srgbClr val="000000"/>
              </a:solidFill>
              <a:prstDash val="solid"/>
            </a:ln>
          </c:spPr>
          <c:invertIfNegative val="0"/>
          <c:val>
            <c:numRef>
              <c:f>Sheet1!$T$80:$AC$80</c:f>
              <c:numCache>
                <c:formatCode>General</c:formatCode>
                <c:ptCount val="10"/>
                <c:pt idx="0">
                  <c:v>76</c:v>
                </c:pt>
                <c:pt idx="1">
                  <c:v>70</c:v>
                </c:pt>
                <c:pt idx="2">
                  <c:v>53</c:v>
                </c:pt>
                <c:pt idx="3">
                  <c:v>80</c:v>
                </c:pt>
                <c:pt idx="4">
                  <c:v>86</c:v>
                </c:pt>
                <c:pt idx="5">
                  <c:v>83</c:v>
                </c:pt>
                <c:pt idx="6">
                  <c:v>73</c:v>
                </c:pt>
                <c:pt idx="7">
                  <c:v>90</c:v>
                </c:pt>
                <c:pt idx="8">
                  <c:v>86</c:v>
                </c:pt>
                <c:pt idx="9">
                  <c:v>86</c:v>
                </c:pt>
              </c:numCache>
            </c:numRef>
          </c:val>
          <c:extLst>
            <c:ext xmlns:c16="http://schemas.microsoft.com/office/drawing/2014/chart" uri="{C3380CC4-5D6E-409C-BE32-E72D297353CC}">
              <c16:uniqueId val="{00000000-DCEE-426C-9274-51AF56D15E18}"/>
            </c:ext>
          </c:extLst>
        </c:ser>
        <c:ser>
          <c:idx val="1"/>
          <c:order val="1"/>
          <c:tx>
            <c:strRef>
              <c:f>Sheet1!$S$81</c:f>
              <c:strCache>
                <c:ptCount val="1"/>
                <c:pt idx="0">
                  <c:v>Easy to understand as content is rich with examples</c:v>
                </c:pt>
              </c:strCache>
            </c:strRef>
          </c:tx>
          <c:spPr>
            <a:solidFill>
              <a:srgbClr val="993366"/>
            </a:solidFill>
            <a:ln w="12700">
              <a:solidFill>
                <a:srgbClr val="000000"/>
              </a:solidFill>
              <a:prstDash val="solid"/>
            </a:ln>
          </c:spPr>
          <c:invertIfNegative val="0"/>
          <c:val>
            <c:numRef>
              <c:f>Sheet1!$T$81:$AC$81</c:f>
              <c:numCache>
                <c:formatCode>General</c:formatCode>
                <c:ptCount val="10"/>
                <c:pt idx="0">
                  <c:v>20</c:v>
                </c:pt>
                <c:pt idx="1">
                  <c:v>53</c:v>
                </c:pt>
                <c:pt idx="2">
                  <c:v>63</c:v>
                </c:pt>
                <c:pt idx="3">
                  <c:v>50</c:v>
                </c:pt>
                <c:pt idx="4">
                  <c:v>46</c:v>
                </c:pt>
                <c:pt idx="5">
                  <c:v>56</c:v>
                </c:pt>
                <c:pt idx="6">
                  <c:v>73</c:v>
                </c:pt>
                <c:pt idx="7">
                  <c:v>26</c:v>
                </c:pt>
                <c:pt idx="8">
                  <c:v>80</c:v>
                </c:pt>
                <c:pt idx="9">
                  <c:v>80</c:v>
                </c:pt>
              </c:numCache>
            </c:numRef>
          </c:val>
          <c:extLst>
            <c:ext xmlns:c16="http://schemas.microsoft.com/office/drawing/2014/chart" uri="{C3380CC4-5D6E-409C-BE32-E72D297353CC}">
              <c16:uniqueId val="{00000001-DCEE-426C-9274-51AF56D15E18}"/>
            </c:ext>
          </c:extLst>
        </c:ser>
        <c:ser>
          <c:idx val="2"/>
          <c:order val="2"/>
          <c:tx>
            <c:strRef>
              <c:f>Sheet1!$S$82</c:f>
              <c:strCache>
                <c:ptCount val="1"/>
                <c:pt idx="0">
                  <c:v>Improved knowledge &amp; skills</c:v>
                </c:pt>
              </c:strCache>
            </c:strRef>
          </c:tx>
          <c:spPr>
            <a:solidFill>
              <a:srgbClr val="FFFFCC"/>
            </a:solidFill>
            <a:ln w="12700">
              <a:solidFill>
                <a:srgbClr val="000000"/>
              </a:solidFill>
              <a:prstDash val="solid"/>
            </a:ln>
          </c:spPr>
          <c:invertIfNegative val="0"/>
          <c:val>
            <c:numRef>
              <c:f>Sheet1!$T$82:$AC$82</c:f>
              <c:numCache>
                <c:formatCode>General</c:formatCode>
                <c:ptCount val="10"/>
                <c:pt idx="0">
                  <c:v>63</c:v>
                </c:pt>
                <c:pt idx="1">
                  <c:v>63</c:v>
                </c:pt>
                <c:pt idx="2">
                  <c:v>46</c:v>
                </c:pt>
                <c:pt idx="3">
                  <c:v>83</c:v>
                </c:pt>
                <c:pt idx="4">
                  <c:v>83</c:v>
                </c:pt>
                <c:pt idx="5">
                  <c:v>53</c:v>
                </c:pt>
                <c:pt idx="6">
                  <c:v>59</c:v>
                </c:pt>
                <c:pt idx="7">
                  <c:v>86</c:v>
                </c:pt>
                <c:pt idx="8">
                  <c:v>83</c:v>
                </c:pt>
                <c:pt idx="9">
                  <c:v>86</c:v>
                </c:pt>
              </c:numCache>
            </c:numRef>
          </c:val>
          <c:extLst>
            <c:ext xmlns:c16="http://schemas.microsoft.com/office/drawing/2014/chart" uri="{C3380CC4-5D6E-409C-BE32-E72D297353CC}">
              <c16:uniqueId val="{00000002-DCEE-426C-9274-51AF56D15E18}"/>
            </c:ext>
          </c:extLst>
        </c:ser>
        <c:dLbls>
          <c:showLegendKey val="0"/>
          <c:showVal val="0"/>
          <c:showCatName val="0"/>
          <c:showSerName val="0"/>
          <c:showPercent val="0"/>
          <c:showBubbleSize val="0"/>
        </c:dLbls>
        <c:gapWidth val="150"/>
        <c:axId val="94788992"/>
        <c:axId val="94807552"/>
      </c:barChart>
      <c:catAx>
        <c:axId val="94788992"/>
        <c:scaling>
          <c:orientation val="minMax"/>
        </c:scaling>
        <c:delete val="0"/>
        <c:axPos val="b"/>
        <c:title>
          <c:tx>
            <c:rich>
              <a:bodyPr/>
              <a:lstStyle/>
              <a:p>
                <a:pPr>
                  <a:defRPr sz="950" b="1" i="0" u="none" strike="noStrike" baseline="0">
                    <a:solidFill>
                      <a:srgbClr val="000000"/>
                    </a:solidFill>
                    <a:latin typeface="Arial"/>
                    <a:ea typeface="Arial"/>
                    <a:cs typeface="Arial"/>
                  </a:defRPr>
                </a:pPr>
                <a:r>
                  <a:rPr lang="en-US" dirty="0"/>
                  <a:t>Lessons</a:t>
                </a:r>
              </a:p>
            </c:rich>
          </c:tx>
          <c:layout>
            <c:manualLayout>
              <c:xMode val="edge"/>
              <c:yMode val="edge"/>
              <c:x val="0.33382387965393223"/>
              <c:y val="0.7729336276058820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950" b="0" i="0" u="none" strike="noStrike" baseline="0">
                <a:solidFill>
                  <a:srgbClr val="000000"/>
                </a:solidFill>
                <a:latin typeface="Arial"/>
                <a:ea typeface="Arial"/>
                <a:cs typeface="Arial"/>
              </a:defRPr>
            </a:pPr>
            <a:endParaRPr lang="en-US"/>
          </a:p>
        </c:txPr>
        <c:crossAx val="94807552"/>
        <c:crosses val="autoZero"/>
        <c:auto val="1"/>
        <c:lblAlgn val="ctr"/>
        <c:lblOffset val="100"/>
        <c:tickLblSkip val="1"/>
        <c:tickMarkSkip val="1"/>
        <c:noMultiLvlLbl val="0"/>
      </c:catAx>
      <c:valAx>
        <c:axId val="94807552"/>
        <c:scaling>
          <c:orientation val="minMax"/>
        </c:scaling>
        <c:delete val="0"/>
        <c:axPos val="l"/>
        <c:majorGridlines>
          <c:spPr>
            <a:ln w="3175">
              <a:solidFill>
                <a:srgbClr val="000000"/>
              </a:solidFill>
              <a:prstDash val="solid"/>
            </a:ln>
          </c:spPr>
        </c:majorGridlines>
        <c:title>
          <c:tx>
            <c:rich>
              <a:bodyPr/>
              <a:lstStyle/>
              <a:p>
                <a:pPr>
                  <a:defRPr sz="950" b="1" i="0" u="none" strike="noStrike" baseline="0">
                    <a:solidFill>
                      <a:srgbClr val="000000"/>
                    </a:solidFill>
                    <a:latin typeface="Arial"/>
                    <a:ea typeface="Arial"/>
                    <a:cs typeface="Arial"/>
                  </a:defRPr>
                </a:pPr>
                <a:r>
                  <a:rPr lang="en-US"/>
                  <a:t>Response rate (%)</a:t>
                </a:r>
              </a:p>
            </c:rich>
          </c:tx>
          <c:layout>
            <c:manualLayout>
              <c:xMode val="edge"/>
              <c:yMode val="edge"/>
              <c:x val="0.11303842228054828"/>
              <c:y val="0.3647785012824896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950" b="0" i="0" u="none" strike="noStrike" baseline="0">
                <a:solidFill>
                  <a:srgbClr val="000000"/>
                </a:solidFill>
                <a:latin typeface="Arial"/>
                <a:ea typeface="Arial"/>
                <a:cs typeface="Arial"/>
              </a:defRPr>
            </a:pPr>
            <a:endParaRPr lang="en-US"/>
          </a:p>
        </c:txPr>
        <c:crossAx val="94788992"/>
        <c:crosses val="autoZero"/>
        <c:crossBetween val="between"/>
      </c:valAx>
      <c:spPr>
        <a:solidFill>
          <a:srgbClr val="C0C0C0"/>
        </a:solidFill>
        <a:ln w="12700">
          <a:solidFill>
            <a:srgbClr val="808080"/>
          </a:solidFill>
          <a:prstDash val="solid"/>
        </a:ln>
      </c:spPr>
    </c:plotArea>
    <c:legend>
      <c:legendPos val="r"/>
      <c:layout>
        <c:manualLayout>
          <c:xMode val="edge"/>
          <c:yMode val="edge"/>
          <c:x val="0.68479111986001762"/>
          <c:y val="0.38717903791966496"/>
          <c:w val="0.29176047438514646"/>
          <c:h val="0.25318412899089104"/>
        </c:manualLayout>
      </c:layout>
      <c:overlay val="0"/>
      <c:spPr>
        <a:solidFill>
          <a:srgbClr val="FFFFFF"/>
        </a:solidFill>
        <a:ln w="3175">
          <a:solidFill>
            <a:srgbClr val="000000"/>
          </a:solidFill>
          <a:prstDash val="solid"/>
        </a:ln>
      </c:spPr>
      <c:txPr>
        <a:bodyPr/>
        <a:lstStyle/>
        <a:p>
          <a:pPr>
            <a:defRPr sz="870"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950" b="0" i="0" u="none" strike="noStrike" baseline="0">
          <a:solidFill>
            <a:srgbClr val="000000"/>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HSU5305</a:t>
            </a:r>
          </a:p>
        </c:rich>
      </c:tx>
      <c:overlay val="0"/>
    </c:title>
    <c:autoTitleDeleted val="0"/>
    <c:plotArea>
      <c:layout/>
      <c:barChart>
        <c:barDir val="col"/>
        <c:grouping val="clustered"/>
        <c:varyColors val="0"/>
        <c:ser>
          <c:idx val="0"/>
          <c:order val="0"/>
          <c:tx>
            <c:strRef>
              <c:f>Sheet1!$S$104</c:f>
              <c:strCache>
                <c:ptCount val="1"/>
                <c:pt idx="0">
                  <c:v>Content is rich and relevant</c:v>
                </c:pt>
              </c:strCache>
            </c:strRef>
          </c:tx>
          <c:invertIfNegative val="0"/>
          <c:cat>
            <c:strRef>
              <c:f>Sheet1!$T$103:$AC$103</c:f>
              <c:strCache>
                <c:ptCount val="10"/>
                <c:pt idx="0">
                  <c:v>Les.1</c:v>
                </c:pt>
                <c:pt idx="1">
                  <c:v>Les.2</c:v>
                </c:pt>
                <c:pt idx="2">
                  <c:v>Les.3</c:v>
                </c:pt>
                <c:pt idx="3">
                  <c:v>Les.4</c:v>
                </c:pt>
                <c:pt idx="4">
                  <c:v>Les.5</c:v>
                </c:pt>
                <c:pt idx="5">
                  <c:v>Les.6</c:v>
                </c:pt>
                <c:pt idx="6">
                  <c:v>Les.7</c:v>
                </c:pt>
                <c:pt idx="7">
                  <c:v>Les.8</c:v>
                </c:pt>
                <c:pt idx="8">
                  <c:v>Les.9</c:v>
                </c:pt>
                <c:pt idx="9">
                  <c:v>Les.10</c:v>
                </c:pt>
              </c:strCache>
            </c:strRef>
          </c:cat>
          <c:val>
            <c:numRef>
              <c:f>Sheet1!$T$104:$AC$104</c:f>
              <c:numCache>
                <c:formatCode>General</c:formatCode>
                <c:ptCount val="10"/>
                <c:pt idx="0">
                  <c:v>100</c:v>
                </c:pt>
                <c:pt idx="1">
                  <c:v>100</c:v>
                </c:pt>
                <c:pt idx="2">
                  <c:v>100</c:v>
                </c:pt>
                <c:pt idx="3">
                  <c:v>100</c:v>
                </c:pt>
                <c:pt idx="4">
                  <c:v>100</c:v>
                </c:pt>
                <c:pt idx="5">
                  <c:v>86</c:v>
                </c:pt>
                <c:pt idx="6">
                  <c:v>86</c:v>
                </c:pt>
                <c:pt idx="7">
                  <c:v>100</c:v>
                </c:pt>
                <c:pt idx="8">
                  <c:v>100</c:v>
                </c:pt>
                <c:pt idx="9">
                  <c:v>86</c:v>
                </c:pt>
              </c:numCache>
            </c:numRef>
          </c:val>
          <c:extLst>
            <c:ext xmlns:c16="http://schemas.microsoft.com/office/drawing/2014/chart" uri="{C3380CC4-5D6E-409C-BE32-E72D297353CC}">
              <c16:uniqueId val="{00000000-6FA1-4208-808B-AE7FCBFD9362}"/>
            </c:ext>
          </c:extLst>
        </c:ser>
        <c:ser>
          <c:idx val="1"/>
          <c:order val="1"/>
          <c:tx>
            <c:strRef>
              <c:f>Sheet1!$S$105</c:f>
              <c:strCache>
                <c:ptCount val="1"/>
                <c:pt idx="0">
                  <c:v>Easy to understand as content is rich with examples</c:v>
                </c:pt>
              </c:strCache>
            </c:strRef>
          </c:tx>
          <c:invertIfNegative val="0"/>
          <c:cat>
            <c:strRef>
              <c:f>Sheet1!$T$103:$AC$103</c:f>
              <c:strCache>
                <c:ptCount val="10"/>
                <c:pt idx="0">
                  <c:v>Les.1</c:v>
                </c:pt>
                <c:pt idx="1">
                  <c:v>Les.2</c:v>
                </c:pt>
                <c:pt idx="2">
                  <c:v>Les.3</c:v>
                </c:pt>
                <c:pt idx="3">
                  <c:v>Les.4</c:v>
                </c:pt>
                <c:pt idx="4">
                  <c:v>Les.5</c:v>
                </c:pt>
                <c:pt idx="5">
                  <c:v>Les.6</c:v>
                </c:pt>
                <c:pt idx="6">
                  <c:v>Les.7</c:v>
                </c:pt>
                <c:pt idx="7">
                  <c:v>Les.8</c:v>
                </c:pt>
                <c:pt idx="8">
                  <c:v>Les.9</c:v>
                </c:pt>
                <c:pt idx="9">
                  <c:v>Les.10</c:v>
                </c:pt>
              </c:strCache>
            </c:strRef>
          </c:cat>
          <c:val>
            <c:numRef>
              <c:f>Sheet1!$T$105:$AC$105</c:f>
              <c:numCache>
                <c:formatCode>General</c:formatCode>
                <c:ptCount val="10"/>
                <c:pt idx="0">
                  <c:v>63</c:v>
                </c:pt>
                <c:pt idx="1">
                  <c:v>63</c:v>
                </c:pt>
                <c:pt idx="2">
                  <c:v>83</c:v>
                </c:pt>
                <c:pt idx="3">
                  <c:v>90</c:v>
                </c:pt>
                <c:pt idx="4">
                  <c:v>90</c:v>
                </c:pt>
                <c:pt idx="5">
                  <c:v>86</c:v>
                </c:pt>
                <c:pt idx="6">
                  <c:v>83</c:v>
                </c:pt>
                <c:pt idx="7">
                  <c:v>90</c:v>
                </c:pt>
                <c:pt idx="8">
                  <c:v>93</c:v>
                </c:pt>
                <c:pt idx="9">
                  <c:v>83</c:v>
                </c:pt>
              </c:numCache>
            </c:numRef>
          </c:val>
          <c:extLst>
            <c:ext xmlns:c16="http://schemas.microsoft.com/office/drawing/2014/chart" uri="{C3380CC4-5D6E-409C-BE32-E72D297353CC}">
              <c16:uniqueId val="{00000001-6FA1-4208-808B-AE7FCBFD9362}"/>
            </c:ext>
          </c:extLst>
        </c:ser>
        <c:ser>
          <c:idx val="2"/>
          <c:order val="2"/>
          <c:tx>
            <c:strRef>
              <c:f>Sheet1!$S$106</c:f>
              <c:strCache>
                <c:ptCount val="1"/>
                <c:pt idx="0">
                  <c:v>Improved knowledge &amp; skills</c:v>
                </c:pt>
              </c:strCache>
            </c:strRef>
          </c:tx>
          <c:invertIfNegative val="0"/>
          <c:cat>
            <c:strRef>
              <c:f>Sheet1!$T$103:$AC$103</c:f>
              <c:strCache>
                <c:ptCount val="10"/>
                <c:pt idx="0">
                  <c:v>Les.1</c:v>
                </c:pt>
                <c:pt idx="1">
                  <c:v>Les.2</c:v>
                </c:pt>
                <c:pt idx="2">
                  <c:v>Les.3</c:v>
                </c:pt>
                <c:pt idx="3">
                  <c:v>Les.4</c:v>
                </c:pt>
                <c:pt idx="4">
                  <c:v>Les.5</c:v>
                </c:pt>
                <c:pt idx="5">
                  <c:v>Les.6</c:v>
                </c:pt>
                <c:pt idx="6">
                  <c:v>Les.7</c:v>
                </c:pt>
                <c:pt idx="7">
                  <c:v>Les.8</c:v>
                </c:pt>
                <c:pt idx="8">
                  <c:v>Les.9</c:v>
                </c:pt>
                <c:pt idx="9">
                  <c:v>Les.10</c:v>
                </c:pt>
              </c:strCache>
            </c:strRef>
          </c:cat>
          <c:val>
            <c:numRef>
              <c:f>Sheet1!$T$106:$AC$106</c:f>
              <c:numCache>
                <c:formatCode>General</c:formatCode>
                <c:ptCount val="10"/>
                <c:pt idx="0">
                  <c:v>60</c:v>
                </c:pt>
                <c:pt idx="1">
                  <c:v>63</c:v>
                </c:pt>
                <c:pt idx="2">
                  <c:v>63</c:v>
                </c:pt>
                <c:pt idx="3">
                  <c:v>93</c:v>
                </c:pt>
                <c:pt idx="4">
                  <c:v>90</c:v>
                </c:pt>
                <c:pt idx="5">
                  <c:v>93</c:v>
                </c:pt>
                <c:pt idx="6">
                  <c:v>70</c:v>
                </c:pt>
                <c:pt idx="7">
                  <c:v>93</c:v>
                </c:pt>
                <c:pt idx="8">
                  <c:v>86</c:v>
                </c:pt>
                <c:pt idx="9">
                  <c:v>83</c:v>
                </c:pt>
              </c:numCache>
            </c:numRef>
          </c:val>
          <c:extLst>
            <c:ext xmlns:c16="http://schemas.microsoft.com/office/drawing/2014/chart" uri="{C3380CC4-5D6E-409C-BE32-E72D297353CC}">
              <c16:uniqueId val="{00000002-6FA1-4208-808B-AE7FCBFD9362}"/>
            </c:ext>
          </c:extLst>
        </c:ser>
        <c:dLbls>
          <c:showLegendKey val="0"/>
          <c:showVal val="0"/>
          <c:showCatName val="0"/>
          <c:showSerName val="0"/>
          <c:showPercent val="0"/>
          <c:showBubbleSize val="0"/>
        </c:dLbls>
        <c:gapWidth val="150"/>
        <c:axId val="94865664"/>
        <c:axId val="94880128"/>
      </c:barChart>
      <c:catAx>
        <c:axId val="94865664"/>
        <c:scaling>
          <c:orientation val="minMax"/>
        </c:scaling>
        <c:delete val="0"/>
        <c:axPos val="b"/>
        <c:title>
          <c:tx>
            <c:rich>
              <a:bodyPr/>
              <a:lstStyle/>
              <a:p>
                <a:pPr>
                  <a:defRPr/>
                </a:pPr>
                <a:r>
                  <a:rPr lang="en-US" dirty="0"/>
                  <a:t>Lessons</a:t>
                </a:r>
              </a:p>
            </c:rich>
          </c:tx>
          <c:overlay val="0"/>
        </c:title>
        <c:numFmt formatCode="General" sourceLinked="1"/>
        <c:majorTickMark val="out"/>
        <c:minorTickMark val="none"/>
        <c:tickLblPos val="nextTo"/>
        <c:crossAx val="94880128"/>
        <c:crosses val="autoZero"/>
        <c:auto val="1"/>
        <c:lblAlgn val="ctr"/>
        <c:lblOffset val="100"/>
        <c:noMultiLvlLbl val="0"/>
      </c:catAx>
      <c:valAx>
        <c:axId val="94880128"/>
        <c:scaling>
          <c:orientation val="minMax"/>
        </c:scaling>
        <c:delete val="0"/>
        <c:axPos val="l"/>
        <c:majorGridlines/>
        <c:title>
          <c:tx>
            <c:rich>
              <a:bodyPr rot="0" vert="wordArtVert"/>
              <a:lstStyle/>
              <a:p>
                <a:pPr>
                  <a:defRPr/>
                </a:pPr>
                <a:r>
                  <a:rPr lang="en-US" dirty="0" err="1"/>
                  <a:t>Responserate</a:t>
                </a:r>
                <a:r>
                  <a:rPr lang="en-US" dirty="0"/>
                  <a:t>(%)</a:t>
                </a:r>
              </a:p>
            </c:rich>
          </c:tx>
          <c:overlay val="0"/>
        </c:title>
        <c:numFmt formatCode="General" sourceLinked="1"/>
        <c:majorTickMark val="out"/>
        <c:minorTickMark val="none"/>
        <c:tickLblPos val="nextTo"/>
        <c:crossAx val="94865664"/>
        <c:crosses val="autoZero"/>
        <c:crossBetween val="between"/>
      </c:valAx>
    </c:plotArea>
    <c:legend>
      <c:legendPos val="r"/>
      <c:layout>
        <c:manualLayout>
          <c:xMode val="edge"/>
          <c:yMode val="edge"/>
          <c:x val="0.7116876883445129"/>
          <c:y val="0.27720286151336632"/>
          <c:w val="0.2712563186546128"/>
          <c:h val="0.35926583755174152"/>
        </c:manualLayout>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Arial"/>
                <a:ea typeface="Arial"/>
                <a:cs typeface="Arial"/>
              </a:defRPr>
            </a:pPr>
            <a:r>
              <a:rPr lang="en-US"/>
              <a:t>HSU5306</a:t>
            </a:r>
          </a:p>
        </c:rich>
      </c:tx>
      <c:layout>
        <c:manualLayout>
          <c:xMode val="edge"/>
          <c:yMode val="edge"/>
          <c:x val="0.42454712028920932"/>
          <c:y val="4.2735042735042736E-2"/>
        </c:manualLayout>
      </c:layout>
      <c:overlay val="0"/>
      <c:spPr>
        <a:noFill/>
        <a:ln w="25400">
          <a:noFill/>
        </a:ln>
      </c:spPr>
    </c:title>
    <c:autoTitleDeleted val="0"/>
    <c:plotArea>
      <c:layout>
        <c:manualLayout>
          <c:layoutTarget val="inner"/>
          <c:xMode val="edge"/>
          <c:yMode val="edge"/>
          <c:x val="0.14327932783000591"/>
          <c:y val="0.29703066029374353"/>
          <c:w val="0.48449092297156632"/>
          <c:h val="0.4092422430713793"/>
        </c:manualLayout>
      </c:layout>
      <c:barChart>
        <c:barDir val="col"/>
        <c:grouping val="clustered"/>
        <c:varyColors val="0"/>
        <c:ser>
          <c:idx val="0"/>
          <c:order val="0"/>
          <c:tx>
            <c:strRef>
              <c:f>Sheet1!$S$124</c:f>
              <c:strCache>
                <c:ptCount val="1"/>
                <c:pt idx="0">
                  <c:v>Content is rich and relevant</c:v>
                </c:pt>
              </c:strCache>
            </c:strRef>
          </c:tx>
          <c:spPr>
            <a:solidFill>
              <a:srgbClr val="9999FF"/>
            </a:solidFill>
            <a:ln w="12700">
              <a:solidFill>
                <a:srgbClr val="000000"/>
              </a:solidFill>
              <a:prstDash val="solid"/>
            </a:ln>
          </c:spPr>
          <c:invertIfNegative val="0"/>
          <c:val>
            <c:numRef>
              <c:f>Sheet1!$T$124:$AC$124</c:f>
              <c:numCache>
                <c:formatCode>General</c:formatCode>
                <c:ptCount val="10"/>
                <c:pt idx="0">
                  <c:v>100</c:v>
                </c:pt>
                <c:pt idx="1">
                  <c:v>100</c:v>
                </c:pt>
                <c:pt idx="2">
                  <c:v>100</c:v>
                </c:pt>
                <c:pt idx="3">
                  <c:v>100</c:v>
                </c:pt>
                <c:pt idx="4">
                  <c:v>93</c:v>
                </c:pt>
                <c:pt idx="5">
                  <c:v>93</c:v>
                </c:pt>
                <c:pt idx="6">
                  <c:v>86</c:v>
                </c:pt>
                <c:pt idx="7">
                  <c:v>90</c:v>
                </c:pt>
                <c:pt idx="8">
                  <c:v>83</c:v>
                </c:pt>
                <c:pt idx="9">
                  <c:v>86</c:v>
                </c:pt>
              </c:numCache>
            </c:numRef>
          </c:val>
          <c:extLst>
            <c:ext xmlns:c16="http://schemas.microsoft.com/office/drawing/2014/chart" uri="{C3380CC4-5D6E-409C-BE32-E72D297353CC}">
              <c16:uniqueId val="{00000000-ACDA-444D-BAB0-5CBDFBD922D2}"/>
            </c:ext>
          </c:extLst>
        </c:ser>
        <c:ser>
          <c:idx val="1"/>
          <c:order val="1"/>
          <c:tx>
            <c:strRef>
              <c:f>Sheet1!$S$125</c:f>
              <c:strCache>
                <c:ptCount val="1"/>
                <c:pt idx="0">
                  <c:v>Easy to understand as content is rich with examples</c:v>
                </c:pt>
              </c:strCache>
            </c:strRef>
          </c:tx>
          <c:spPr>
            <a:solidFill>
              <a:srgbClr val="993366"/>
            </a:solidFill>
            <a:ln w="12700">
              <a:solidFill>
                <a:srgbClr val="000000"/>
              </a:solidFill>
              <a:prstDash val="solid"/>
            </a:ln>
          </c:spPr>
          <c:invertIfNegative val="0"/>
          <c:val>
            <c:numRef>
              <c:f>Sheet1!$T$125:$AC$125</c:f>
              <c:numCache>
                <c:formatCode>General</c:formatCode>
                <c:ptCount val="10"/>
                <c:pt idx="0">
                  <c:v>83</c:v>
                </c:pt>
                <c:pt idx="1">
                  <c:v>90</c:v>
                </c:pt>
                <c:pt idx="2">
                  <c:v>93</c:v>
                </c:pt>
                <c:pt idx="3">
                  <c:v>90</c:v>
                </c:pt>
                <c:pt idx="4">
                  <c:v>93</c:v>
                </c:pt>
                <c:pt idx="5">
                  <c:v>83</c:v>
                </c:pt>
                <c:pt idx="6">
                  <c:v>86</c:v>
                </c:pt>
                <c:pt idx="7">
                  <c:v>86</c:v>
                </c:pt>
                <c:pt idx="8">
                  <c:v>80</c:v>
                </c:pt>
                <c:pt idx="9">
                  <c:v>83</c:v>
                </c:pt>
              </c:numCache>
            </c:numRef>
          </c:val>
          <c:extLst>
            <c:ext xmlns:c16="http://schemas.microsoft.com/office/drawing/2014/chart" uri="{C3380CC4-5D6E-409C-BE32-E72D297353CC}">
              <c16:uniqueId val="{00000001-ACDA-444D-BAB0-5CBDFBD922D2}"/>
            </c:ext>
          </c:extLst>
        </c:ser>
        <c:ser>
          <c:idx val="2"/>
          <c:order val="2"/>
          <c:tx>
            <c:strRef>
              <c:f>Sheet1!$S$126</c:f>
              <c:strCache>
                <c:ptCount val="1"/>
                <c:pt idx="0">
                  <c:v>Improved knowledge &amp; skills</c:v>
                </c:pt>
              </c:strCache>
            </c:strRef>
          </c:tx>
          <c:spPr>
            <a:solidFill>
              <a:srgbClr val="FFFFCC"/>
            </a:solidFill>
            <a:ln w="12700">
              <a:solidFill>
                <a:srgbClr val="000000"/>
              </a:solidFill>
              <a:prstDash val="solid"/>
            </a:ln>
          </c:spPr>
          <c:invertIfNegative val="0"/>
          <c:val>
            <c:numRef>
              <c:f>Sheet1!$T$126:$AC$126</c:f>
              <c:numCache>
                <c:formatCode>General</c:formatCode>
                <c:ptCount val="10"/>
                <c:pt idx="0">
                  <c:v>83</c:v>
                </c:pt>
                <c:pt idx="1">
                  <c:v>90</c:v>
                </c:pt>
                <c:pt idx="2">
                  <c:v>90</c:v>
                </c:pt>
                <c:pt idx="3">
                  <c:v>90</c:v>
                </c:pt>
                <c:pt idx="4">
                  <c:v>93</c:v>
                </c:pt>
                <c:pt idx="5">
                  <c:v>90</c:v>
                </c:pt>
                <c:pt idx="6">
                  <c:v>93</c:v>
                </c:pt>
                <c:pt idx="7">
                  <c:v>90</c:v>
                </c:pt>
                <c:pt idx="8">
                  <c:v>93</c:v>
                </c:pt>
                <c:pt idx="9">
                  <c:v>16</c:v>
                </c:pt>
              </c:numCache>
            </c:numRef>
          </c:val>
          <c:extLst>
            <c:ext xmlns:c16="http://schemas.microsoft.com/office/drawing/2014/chart" uri="{C3380CC4-5D6E-409C-BE32-E72D297353CC}">
              <c16:uniqueId val="{00000002-ACDA-444D-BAB0-5CBDFBD922D2}"/>
            </c:ext>
          </c:extLst>
        </c:ser>
        <c:dLbls>
          <c:showLegendKey val="0"/>
          <c:showVal val="0"/>
          <c:showCatName val="0"/>
          <c:showSerName val="0"/>
          <c:showPercent val="0"/>
          <c:showBubbleSize val="0"/>
        </c:dLbls>
        <c:gapWidth val="150"/>
        <c:axId val="94977408"/>
        <c:axId val="94987776"/>
      </c:barChart>
      <c:catAx>
        <c:axId val="94977408"/>
        <c:scaling>
          <c:orientation val="minMax"/>
        </c:scaling>
        <c:delete val="0"/>
        <c:axPos val="b"/>
        <c:title>
          <c:tx>
            <c:rich>
              <a:bodyPr/>
              <a:lstStyle/>
              <a:p>
                <a:pPr>
                  <a:defRPr sz="1025" b="1" i="0" u="none" strike="noStrike" baseline="0">
                    <a:solidFill>
                      <a:srgbClr val="000000"/>
                    </a:solidFill>
                    <a:latin typeface="Arial"/>
                    <a:ea typeface="Arial"/>
                    <a:cs typeface="Arial"/>
                  </a:defRPr>
                </a:pPr>
                <a:r>
                  <a:rPr lang="en-US"/>
                  <a:t>Lessons</a:t>
                </a:r>
              </a:p>
            </c:rich>
          </c:tx>
          <c:layout>
            <c:manualLayout>
              <c:xMode val="edge"/>
              <c:yMode val="edge"/>
              <c:x val="0.33259757460872946"/>
              <c:y val="0.77721625209927714"/>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25" b="0" i="0" u="none" strike="noStrike" baseline="0">
                <a:solidFill>
                  <a:srgbClr val="000000"/>
                </a:solidFill>
                <a:latin typeface="Arial"/>
                <a:ea typeface="Arial"/>
                <a:cs typeface="Arial"/>
              </a:defRPr>
            </a:pPr>
            <a:endParaRPr lang="en-US"/>
          </a:p>
        </c:txPr>
        <c:crossAx val="94987776"/>
        <c:crosses val="autoZero"/>
        <c:auto val="1"/>
        <c:lblAlgn val="ctr"/>
        <c:lblOffset val="100"/>
        <c:tickLblSkip val="1"/>
        <c:tickMarkSkip val="1"/>
        <c:noMultiLvlLbl val="0"/>
      </c:catAx>
      <c:valAx>
        <c:axId val="94987776"/>
        <c:scaling>
          <c:orientation val="minMax"/>
        </c:scaling>
        <c:delete val="0"/>
        <c:axPos val="l"/>
        <c:majorGridlines>
          <c:spPr>
            <a:ln w="3175">
              <a:solidFill>
                <a:srgbClr val="000000"/>
              </a:solidFill>
              <a:prstDash val="solid"/>
            </a:ln>
          </c:spPr>
        </c:majorGridlines>
        <c:title>
          <c:tx>
            <c:rich>
              <a:bodyPr/>
              <a:lstStyle/>
              <a:p>
                <a:pPr>
                  <a:defRPr sz="1025" b="1" i="0" u="none" strike="noStrike" baseline="0">
                    <a:solidFill>
                      <a:srgbClr val="000000"/>
                    </a:solidFill>
                    <a:latin typeface="Arial"/>
                    <a:ea typeface="Arial"/>
                    <a:cs typeface="Arial"/>
                  </a:defRPr>
                </a:pPr>
                <a:r>
                  <a:rPr lang="en-US"/>
                  <a:t>Response rate (%)</a:t>
                </a:r>
              </a:p>
            </c:rich>
          </c:tx>
          <c:layout>
            <c:manualLayout>
              <c:xMode val="edge"/>
              <c:yMode val="edge"/>
              <c:x val="7.0773427627102189E-2"/>
              <c:y val="0.3917946302256559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25" b="0" i="0" u="none" strike="noStrike" baseline="0">
                <a:solidFill>
                  <a:srgbClr val="000000"/>
                </a:solidFill>
                <a:latin typeface="Arial"/>
                <a:ea typeface="Arial"/>
                <a:cs typeface="Arial"/>
              </a:defRPr>
            </a:pPr>
            <a:endParaRPr lang="en-US"/>
          </a:p>
        </c:txPr>
        <c:crossAx val="94977408"/>
        <c:crosses val="autoZero"/>
        <c:crossBetween val="between"/>
      </c:valAx>
      <c:spPr>
        <a:solidFill>
          <a:srgbClr val="C0C0C0"/>
        </a:solidFill>
        <a:ln w="12700">
          <a:solidFill>
            <a:srgbClr val="808080"/>
          </a:solidFill>
          <a:prstDash val="solid"/>
        </a:ln>
      </c:spPr>
    </c:plotArea>
    <c:legend>
      <c:legendPos val="r"/>
      <c:layout>
        <c:manualLayout>
          <c:xMode val="edge"/>
          <c:yMode val="edge"/>
          <c:x val="0.65609968892777304"/>
          <c:y val="0.36930372607995254"/>
          <c:w val="0.30939912024885785"/>
          <c:h val="0.25771642410686962"/>
        </c:manualLayout>
      </c:layout>
      <c:overlay val="0"/>
      <c:spPr>
        <a:solidFill>
          <a:srgbClr val="FFFFFF"/>
        </a:solidFill>
        <a:ln w="3175">
          <a:solidFill>
            <a:srgbClr val="000000"/>
          </a:solidFill>
          <a:prstDash val="solid"/>
        </a:ln>
      </c:spPr>
      <c:txPr>
        <a:bodyPr/>
        <a:lstStyle/>
        <a:p>
          <a:pPr>
            <a:defRPr sz="735"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025" b="0" i="0" u="none" strike="noStrike" baseline="0">
          <a:solidFill>
            <a:srgbClr val="000000"/>
          </a:solidFill>
          <a:latin typeface="Arial"/>
          <a:ea typeface="Arial"/>
          <a:cs typeface="Aria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Arial"/>
                <a:ea typeface="Arial"/>
                <a:cs typeface="Arial"/>
              </a:defRPr>
            </a:pPr>
            <a:r>
              <a:rPr lang="en-US"/>
              <a:t>HSU5607 Block 1</a:t>
            </a:r>
          </a:p>
        </c:rich>
      </c:tx>
      <c:layout>
        <c:manualLayout>
          <c:xMode val="edge"/>
          <c:yMode val="edge"/>
          <c:x val="0.35918413082980327"/>
          <c:y val="4.0178571428571425E-2"/>
        </c:manualLayout>
      </c:layout>
      <c:overlay val="0"/>
      <c:spPr>
        <a:noFill/>
        <a:ln w="25400">
          <a:noFill/>
        </a:ln>
      </c:spPr>
    </c:title>
    <c:autoTitleDeleted val="0"/>
    <c:plotArea>
      <c:layout>
        <c:manualLayout>
          <c:layoutTarget val="inner"/>
          <c:xMode val="edge"/>
          <c:yMode val="edge"/>
          <c:x val="0.14693892193371522"/>
          <c:y val="0.28571428571428814"/>
          <c:w val="0.48979640644571754"/>
          <c:h val="0.31696428571428986"/>
        </c:manualLayout>
      </c:layout>
      <c:barChart>
        <c:barDir val="col"/>
        <c:grouping val="clustered"/>
        <c:varyColors val="0"/>
        <c:ser>
          <c:idx val="0"/>
          <c:order val="0"/>
          <c:tx>
            <c:strRef>
              <c:f>Sheet1!$S$137</c:f>
              <c:strCache>
                <c:ptCount val="1"/>
                <c:pt idx="0">
                  <c:v>Content is rich and relevant</c:v>
                </c:pt>
              </c:strCache>
            </c:strRef>
          </c:tx>
          <c:spPr>
            <a:solidFill>
              <a:srgbClr val="9999FF"/>
            </a:solidFill>
            <a:ln w="12700">
              <a:solidFill>
                <a:srgbClr val="000000"/>
              </a:solidFill>
              <a:prstDash val="solid"/>
            </a:ln>
          </c:spPr>
          <c:invertIfNegative val="0"/>
          <c:cat>
            <c:strRef>
              <c:f>Sheet1!$T$136:$AB$136</c:f>
              <c:strCache>
                <c:ptCount val="9"/>
                <c:pt idx="0">
                  <c:v>Les.1</c:v>
                </c:pt>
                <c:pt idx="1">
                  <c:v>Les.2</c:v>
                </c:pt>
                <c:pt idx="2">
                  <c:v>Les.3</c:v>
                </c:pt>
                <c:pt idx="3">
                  <c:v>Les.4</c:v>
                </c:pt>
                <c:pt idx="4">
                  <c:v>Les.5</c:v>
                </c:pt>
                <c:pt idx="5">
                  <c:v>Les.6</c:v>
                </c:pt>
                <c:pt idx="6">
                  <c:v>Les.7</c:v>
                </c:pt>
                <c:pt idx="7">
                  <c:v>Lles.8</c:v>
                </c:pt>
                <c:pt idx="8">
                  <c:v>Les.9</c:v>
                </c:pt>
              </c:strCache>
            </c:strRef>
          </c:cat>
          <c:val>
            <c:numRef>
              <c:f>Sheet1!$T$137:$AB$137</c:f>
              <c:numCache>
                <c:formatCode>General</c:formatCode>
                <c:ptCount val="9"/>
                <c:pt idx="0">
                  <c:v>90</c:v>
                </c:pt>
                <c:pt idx="1">
                  <c:v>30</c:v>
                </c:pt>
                <c:pt idx="2">
                  <c:v>30</c:v>
                </c:pt>
                <c:pt idx="3">
                  <c:v>28</c:v>
                </c:pt>
                <c:pt idx="4">
                  <c:v>28</c:v>
                </c:pt>
                <c:pt idx="5">
                  <c:v>29</c:v>
                </c:pt>
                <c:pt idx="6">
                  <c:v>90</c:v>
                </c:pt>
                <c:pt idx="7">
                  <c:v>80</c:v>
                </c:pt>
                <c:pt idx="8">
                  <c:v>86</c:v>
                </c:pt>
              </c:numCache>
            </c:numRef>
          </c:val>
          <c:extLst>
            <c:ext xmlns:c16="http://schemas.microsoft.com/office/drawing/2014/chart" uri="{C3380CC4-5D6E-409C-BE32-E72D297353CC}">
              <c16:uniqueId val="{00000000-468A-40F8-8491-B836E26417CF}"/>
            </c:ext>
          </c:extLst>
        </c:ser>
        <c:ser>
          <c:idx val="1"/>
          <c:order val="1"/>
          <c:tx>
            <c:strRef>
              <c:f>Sheet1!$S$138</c:f>
              <c:strCache>
                <c:ptCount val="1"/>
                <c:pt idx="0">
                  <c:v>Easy to understand as content is rich with examples</c:v>
                </c:pt>
              </c:strCache>
            </c:strRef>
          </c:tx>
          <c:spPr>
            <a:solidFill>
              <a:srgbClr val="993366"/>
            </a:solidFill>
            <a:ln w="12700">
              <a:solidFill>
                <a:srgbClr val="000000"/>
              </a:solidFill>
              <a:prstDash val="solid"/>
            </a:ln>
          </c:spPr>
          <c:invertIfNegative val="0"/>
          <c:cat>
            <c:strRef>
              <c:f>Sheet1!$T$136:$AB$136</c:f>
              <c:strCache>
                <c:ptCount val="9"/>
                <c:pt idx="0">
                  <c:v>Les.1</c:v>
                </c:pt>
                <c:pt idx="1">
                  <c:v>Les.2</c:v>
                </c:pt>
                <c:pt idx="2">
                  <c:v>Les.3</c:v>
                </c:pt>
                <c:pt idx="3">
                  <c:v>Les.4</c:v>
                </c:pt>
                <c:pt idx="4">
                  <c:v>Les.5</c:v>
                </c:pt>
                <c:pt idx="5">
                  <c:v>Les.6</c:v>
                </c:pt>
                <c:pt idx="6">
                  <c:v>Les.7</c:v>
                </c:pt>
                <c:pt idx="7">
                  <c:v>Lles.8</c:v>
                </c:pt>
                <c:pt idx="8">
                  <c:v>Les.9</c:v>
                </c:pt>
              </c:strCache>
            </c:strRef>
          </c:cat>
          <c:val>
            <c:numRef>
              <c:f>Sheet1!$T$138:$AB$138</c:f>
              <c:numCache>
                <c:formatCode>General</c:formatCode>
                <c:ptCount val="9"/>
                <c:pt idx="0">
                  <c:v>76</c:v>
                </c:pt>
                <c:pt idx="1">
                  <c:v>86</c:v>
                </c:pt>
                <c:pt idx="2">
                  <c:v>80</c:v>
                </c:pt>
                <c:pt idx="3">
                  <c:v>59</c:v>
                </c:pt>
                <c:pt idx="4">
                  <c:v>66</c:v>
                </c:pt>
                <c:pt idx="5">
                  <c:v>39</c:v>
                </c:pt>
                <c:pt idx="6">
                  <c:v>46</c:v>
                </c:pt>
                <c:pt idx="7">
                  <c:v>39</c:v>
                </c:pt>
                <c:pt idx="8">
                  <c:v>50</c:v>
                </c:pt>
              </c:numCache>
            </c:numRef>
          </c:val>
          <c:extLst>
            <c:ext xmlns:c16="http://schemas.microsoft.com/office/drawing/2014/chart" uri="{C3380CC4-5D6E-409C-BE32-E72D297353CC}">
              <c16:uniqueId val="{00000001-468A-40F8-8491-B836E26417CF}"/>
            </c:ext>
          </c:extLst>
        </c:ser>
        <c:ser>
          <c:idx val="2"/>
          <c:order val="2"/>
          <c:tx>
            <c:strRef>
              <c:f>Sheet1!$S$139</c:f>
              <c:strCache>
                <c:ptCount val="1"/>
                <c:pt idx="0">
                  <c:v>Improved  knowledge &amp; skills through the content</c:v>
                </c:pt>
              </c:strCache>
            </c:strRef>
          </c:tx>
          <c:spPr>
            <a:solidFill>
              <a:srgbClr val="FFFFCC"/>
            </a:solidFill>
            <a:ln w="12700">
              <a:solidFill>
                <a:srgbClr val="000000"/>
              </a:solidFill>
              <a:prstDash val="solid"/>
            </a:ln>
          </c:spPr>
          <c:invertIfNegative val="0"/>
          <c:cat>
            <c:strRef>
              <c:f>Sheet1!$T$136:$AB$136</c:f>
              <c:strCache>
                <c:ptCount val="9"/>
                <c:pt idx="0">
                  <c:v>Les.1</c:v>
                </c:pt>
                <c:pt idx="1">
                  <c:v>Les.2</c:v>
                </c:pt>
                <c:pt idx="2">
                  <c:v>Les.3</c:v>
                </c:pt>
                <c:pt idx="3">
                  <c:v>Les.4</c:v>
                </c:pt>
                <c:pt idx="4">
                  <c:v>Les.5</c:v>
                </c:pt>
                <c:pt idx="5">
                  <c:v>Les.6</c:v>
                </c:pt>
                <c:pt idx="6">
                  <c:v>Les.7</c:v>
                </c:pt>
                <c:pt idx="7">
                  <c:v>Lles.8</c:v>
                </c:pt>
                <c:pt idx="8">
                  <c:v>Les.9</c:v>
                </c:pt>
              </c:strCache>
            </c:strRef>
          </c:cat>
          <c:val>
            <c:numRef>
              <c:f>Sheet1!$T$139:$AB$139</c:f>
              <c:numCache>
                <c:formatCode>General</c:formatCode>
                <c:ptCount val="9"/>
                <c:pt idx="0">
                  <c:v>90</c:v>
                </c:pt>
                <c:pt idx="1">
                  <c:v>90</c:v>
                </c:pt>
                <c:pt idx="2">
                  <c:v>90</c:v>
                </c:pt>
                <c:pt idx="3">
                  <c:v>90</c:v>
                </c:pt>
                <c:pt idx="4">
                  <c:v>83</c:v>
                </c:pt>
                <c:pt idx="5">
                  <c:v>90</c:v>
                </c:pt>
                <c:pt idx="6">
                  <c:v>93</c:v>
                </c:pt>
                <c:pt idx="7">
                  <c:v>90</c:v>
                </c:pt>
                <c:pt idx="8">
                  <c:v>93</c:v>
                </c:pt>
              </c:numCache>
            </c:numRef>
          </c:val>
          <c:extLst>
            <c:ext xmlns:c16="http://schemas.microsoft.com/office/drawing/2014/chart" uri="{C3380CC4-5D6E-409C-BE32-E72D297353CC}">
              <c16:uniqueId val="{00000002-468A-40F8-8491-B836E26417CF}"/>
            </c:ext>
          </c:extLst>
        </c:ser>
        <c:dLbls>
          <c:showLegendKey val="0"/>
          <c:showVal val="0"/>
          <c:showCatName val="0"/>
          <c:showSerName val="0"/>
          <c:showPercent val="0"/>
          <c:showBubbleSize val="0"/>
        </c:dLbls>
        <c:gapWidth val="150"/>
        <c:axId val="95014272"/>
        <c:axId val="95184384"/>
      </c:barChart>
      <c:catAx>
        <c:axId val="95014272"/>
        <c:scaling>
          <c:orientation val="minMax"/>
        </c:scaling>
        <c:delete val="0"/>
        <c:axPos val="b"/>
        <c:title>
          <c:tx>
            <c:rich>
              <a:bodyPr/>
              <a:lstStyle/>
              <a:p>
                <a:pPr>
                  <a:defRPr sz="1000" b="1" i="0" u="none" strike="noStrike" baseline="0">
                    <a:solidFill>
                      <a:srgbClr val="000000"/>
                    </a:solidFill>
                    <a:latin typeface="Arial"/>
                    <a:ea typeface="Arial"/>
                    <a:cs typeface="Arial"/>
                  </a:defRPr>
                </a:pPr>
                <a:r>
                  <a:rPr lang="en-US"/>
                  <a:t>Lessons</a:t>
                </a:r>
              </a:p>
            </c:rich>
          </c:tx>
          <c:layout>
            <c:manualLayout>
              <c:xMode val="edge"/>
              <c:yMode val="edge"/>
              <c:x val="0.33364865850102071"/>
              <c:y val="0.74337019547000283"/>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2700000" vert="horz"/>
          <a:lstStyle/>
          <a:p>
            <a:pPr>
              <a:defRPr sz="1000" b="0" i="0" u="none" strike="noStrike" baseline="0">
                <a:solidFill>
                  <a:srgbClr val="000000"/>
                </a:solidFill>
                <a:latin typeface="Arial"/>
                <a:ea typeface="Arial"/>
                <a:cs typeface="Arial"/>
              </a:defRPr>
            </a:pPr>
            <a:endParaRPr lang="en-US"/>
          </a:p>
        </c:txPr>
        <c:crossAx val="95184384"/>
        <c:crosses val="autoZero"/>
        <c:auto val="1"/>
        <c:lblAlgn val="ctr"/>
        <c:lblOffset val="100"/>
        <c:tickLblSkip val="1"/>
        <c:tickMarkSkip val="1"/>
        <c:noMultiLvlLbl val="0"/>
      </c:catAx>
      <c:valAx>
        <c:axId val="95184384"/>
        <c:scaling>
          <c:orientation val="minMax"/>
        </c:scaling>
        <c:delete val="0"/>
        <c:axPos val="l"/>
        <c:majorGridlines>
          <c:spPr>
            <a:ln w="3175">
              <a:solidFill>
                <a:srgbClr val="000000"/>
              </a:solidFill>
              <a:prstDash val="solid"/>
            </a:ln>
          </c:spPr>
        </c:majorGridlines>
        <c:title>
          <c:tx>
            <c:rich>
              <a:bodyPr/>
              <a:lstStyle/>
              <a:p>
                <a:pPr>
                  <a:defRPr sz="1000" b="1" i="0" u="none" strike="noStrike" baseline="0">
                    <a:solidFill>
                      <a:srgbClr val="000000"/>
                    </a:solidFill>
                    <a:latin typeface="Arial"/>
                    <a:ea typeface="Arial"/>
                    <a:cs typeface="Arial"/>
                  </a:defRPr>
                </a:pPr>
                <a:r>
                  <a:rPr lang="en-US" dirty="0"/>
                  <a:t>Response rate (%)</a:t>
                </a:r>
              </a:p>
            </c:rich>
          </c:tx>
          <c:layout>
            <c:manualLayout>
              <c:xMode val="edge"/>
              <c:yMode val="edge"/>
              <c:x val="6.9690142898804319E-2"/>
              <c:y val="0.3261434085961372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95014272"/>
        <c:crosses val="autoZero"/>
        <c:crossBetween val="between"/>
      </c:valAx>
      <c:spPr>
        <a:solidFill>
          <a:srgbClr val="C0C0C0"/>
        </a:solidFill>
        <a:ln w="12700">
          <a:solidFill>
            <a:srgbClr val="808080"/>
          </a:solidFill>
          <a:prstDash val="solid"/>
        </a:ln>
      </c:spPr>
    </c:plotArea>
    <c:legend>
      <c:legendPos val="r"/>
      <c:layout>
        <c:manualLayout>
          <c:xMode val="edge"/>
          <c:yMode val="edge"/>
          <c:x val="0.67466669096918463"/>
          <c:y val="0.33601887598285735"/>
          <c:w val="0.32449025469038595"/>
          <c:h val="0.23634925871024579"/>
        </c:manualLayout>
      </c:layout>
      <c:overlay val="0"/>
      <c:spPr>
        <a:solidFill>
          <a:srgbClr val="FFFFFF"/>
        </a:solidFill>
        <a:ln w="3175">
          <a:solidFill>
            <a:srgbClr val="000000"/>
          </a:solidFill>
          <a:prstDash val="solid"/>
        </a:ln>
      </c:spPr>
      <c:txPr>
        <a:bodyPr/>
        <a:lstStyle/>
        <a:p>
          <a:pPr>
            <a:defRPr sz="735"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Arial"/>
                <a:ea typeface="Arial"/>
                <a:cs typeface="Arial"/>
              </a:defRPr>
            </a:pPr>
            <a:r>
              <a:rPr lang="en-US"/>
              <a:t>HSU5607 Block 2</a:t>
            </a:r>
          </a:p>
        </c:rich>
      </c:tx>
      <c:layout>
        <c:manualLayout>
          <c:xMode val="edge"/>
          <c:yMode val="edge"/>
          <c:x val="0.35918410198725237"/>
          <c:y val="4.1095890410958895E-2"/>
        </c:manualLayout>
      </c:layout>
      <c:overlay val="0"/>
      <c:spPr>
        <a:noFill/>
        <a:ln w="25400">
          <a:noFill/>
        </a:ln>
      </c:spPr>
    </c:title>
    <c:autoTitleDeleted val="0"/>
    <c:plotArea>
      <c:layout>
        <c:manualLayout>
          <c:layoutTarget val="inner"/>
          <c:xMode val="edge"/>
          <c:yMode val="edge"/>
          <c:x val="0.13711925267193942"/>
          <c:y val="0.31338028169014159"/>
          <c:w val="0.5000005072178797"/>
          <c:h val="0.37676056338028235"/>
        </c:manualLayout>
      </c:layout>
      <c:barChart>
        <c:barDir val="col"/>
        <c:grouping val="clustered"/>
        <c:varyColors val="0"/>
        <c:ser>
          <c:idx val="0"/>
          <c:order val="0"/>
          <c:tx>
            <c:strRef>
              <c:f>Sheet1!$S$164</c:f>
              <c:strCache>
                <c:ptCount val="1"/>
                <c:pt idx="0">
                  <c:v>Content is rich and relevant </c:v>
                </c:pt>
              </c:strCache>
            </c:strRef>
          </c:tx>
          <c:spPr>
            <a:solidFill>
              <a:srgbClr val="9999FF"/>
            </a:solidFill>
            <a:ln w="12700">
              <a:solidFill>
                <a:srgbClr val="000000"/>
              </a:solidFill>
              <a:prstDash val="solid"/>
            </a:ln>
          </c:spPr>
          <c:invertIfNegative val="0"/>
          <c:val>
            <c:numRef>
              <c:f>Sheet1!$T$164:$Y$164</c:f>
              <c:numCache>
                <c:formatCode>General</c:formatCode>
                <c:ptCount val="6"/>
                <c:pt idx="0">
                  <c:v>90</c:v>
                </c:pt>
                <c:pt idx="1">
                  <c:v>93</c:v>
                </c:pt>
                <c:pt idx="2">
                  <c:v>86</c:v>
                </c:pt>
                <c:pt idx="3">
                  <c:v>100</c:v>
                </c:pt>
                <c:pt idx="4">
                  <c:v>100</c:v>
                </c:pt>
                <c:pt idx="5">
                  <c:v>96</c:v>
                </c:pt>
              </c:numCache>
            </c:numRef>
          </c:val>
          <c:extLst>
            <c:ext xmlns:c16="http://schemas.microsoft.com/office/drawing/2014/chart" uri="{C3380CC4-5D6E-409C-BE32-E72D297353CC}">
              <c16:uniqueId val="{00000000-54FC-4162-9651-C3E32B959A27}"/>
            </c:ext>
          </c:extLst>
        </c:ser>
        <c:ser>
          <c:idx val="1"/>
          <c:order val="1"/>
          <c:tx>
            <c:strRef>
              <c:f>Sheet1!$S$165</c:f>
              <c:strCache>
                <c:ptCount val="1"/>
                <c:pt idx="0">
                  <c:v>Easy to understand as content is rich with examples</c:v>
                </c:pt>
              </c:strCache>
            </c:strRef>
          </c:tx>
          <c:spPr>
            <a:solidFill>
              <a:srgbClr val="993366"/>
            </a:solidFill>
            <a:ln w="12700">
              <a:solidFill>
                <a:srgbClr val="000000"/>
              </a:solidFill>
              <a:prstDash val="solid"/>
            </a:ln>
          </c:spPr>
          <c:invertIfNegative val="0"/>
          <c:val>
            <c:numRef>
              <c:f>Sheet1!$T$165:$Y$165</c:f>
              <c:numCache>
                <c:formatCode>General</c:formatCode>
                <c:ptCount val="6"/>
                <c:pt idx="0">
                  <c:v>73</c:v>
                </c:pt>
                <c:pt idx="1">
                  <c:v>53</c:v>
                </c:pt>
                <c:pt idx="2">
                  <c:v>53</c:v>
                </c:pt>
                <c:pt idx="3">
                  <c:v>63</c:v>
                </c:pt>
                <c:pt idx="4">
                  <c:v>66</c:v>
                </c:pt>
                <c:pt idx="5">
                  <c:v>59</c:v>
                </c:pt>
              </c:numCache>
            </c:numRef>
          </c:val>
          <c:extLst>
            <c:ext xmlns:c16="http://schemas.microsoft.com/office/drawing/2014/chart" uri="{C3380CC4-5D6E-409C-BE32-E72D297353CC}">
              <c16:uniqueId val="{00000001-54FC-4162-9651-C3E32B959A27}"/>
            </c:ext>
          </c:extLst>
        </c:ser>
        <c:ser>
          <c:idx val="2"/>
          <c:order val="2"/>
          <c:tx>
            <c:strRef>
              <c:f>Sheet1!$S$166</c:f>
              <c:strCache>
                <c:ptCount val="1"/>
                <c:pt idx="0">
                  <c:v>Improved  knowledge &amp; skills through the content</c:v>
                </c:pt>
              </c:strCache>
            </c:strRef>
          </c:tx>
          <c:spPr>
            <a:solidFill>
              <a:srgbClr val="FFFFCC"/>
            </a:solidFill>
            <a:ln w="12700">
              <a:solidFill>
                <a:srgbClr val="000000"/>
              </a:solidFill>
              <a:prstDash val="solid"/>
            </a:ln>
          </c:spPr>
          <c:invertIfNegative val="0"/>
          <c:val>
            <c:numRef>
              <c:f>Sheet1!$T$166:$Y$166</c:f>
              <c:numCache>
                <c:formatCode>General</c:formatCode>
                <c:ptCount val="6"/>
                <c:pt idx="0">
                  <c:v>100</c:v>
                </c:pt>
                <c:pt idx="1">
                  <c:v>90</c:v>
                </c:pt>
                <c:pt idx="2">
                  <c:v>90</c:v>
                </c:pt>
                <c:pt idx="3">
                  <c:v>90</c:v>
                </c:pt>
                <c:pt idx="4">
                  <c:v>90</c:v>
                </c:pt>
                <c:pt idx="5">
                  <c:v>100</c:v>
                </c:pt>
              </c:numCache>
            </c:numRef>
          </c:val>
          <c:extLst>
            <c:ext xmlns:c16="http://schemas.microsoft.com/office/drawing/2014/chart" uri="{C3380CC4-5D6E-409C-BE32-E72D297353CC}">
              <c16:uniqueId val="{00000002-54FC-4162-9651-C3E32B959A27}"/>
            </c:ext>
          </c:extLst>
        </c:ser>
        <c:dLbls>
          <c:showLegendKey val="0"/>
          <c:showVal val="0"/>
          <c:showCatName val="0"/>
          <c:showSerName val="0"/>
          <c:showPercent val="0"/>
          <c:showBubbleSize val="0"/>
        </c:dLbls>
        <c:gapWidth val="150"/>
        <c:axId val="95210880"/>
        <c:axId val="95221248"/>
      </c:barChart>
      <c:catAx>
        <c:axId val="95210880"/>
        <c:scaling>
          <c:orientation val="minMax"/>
        </c:scaling>
        <c:delete val="0"/>
        <c:axPos val="b"/>
        <c:title>
          <c:tx>
            <c:rich>
              <a:bodyPr/>
              <a:lstStyle/>
              <a:p>
                <a:pPr>
                  <a:defRPr sz="1000" b="1" i="0" u="none" strike="noStrike" baseline="0">
                    <a:solidFill>
                      <a:srgbClr val="000000"/>
                    </a:solidFill>
                    <a:latin typeface="Arial"/>
                    <a:ea typeface="Arial"/>
                    <a:cs typeface="Arial"/>
                  </a:defRPr>
                </a:pPr>
                <a:r>
                  <a:rPr lang="en-US"/>
                  <a:t>Lessons</a:t>
                </a:r>
              </a:p>
            </c:rich>
          </c:tx>
          <c:layout>
            <c:manualLayout>
              <c:xMode val="edge"/>
              <c:yMode val="edge"/>
              <c:x val="0.3058708807232432"/>
              <c:y val="0.75914297134112674"/>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95221248"/>
        <c:crosses val="autoZero"/>
        <c:auto val="1"/>
        <c:lblAlgn val="ctr"/>
        <c:lblOffset val="100"/>
        <c:tickLblSkip val="1"/>
        <c:tickMarkSkip val="1"/>
        <c:noMultiLvlLbl val="0"/>
      </c:catAx>
      <c:valAx>
        <c:axId val="95221248"/>
        <c:scaling>
          <c:orientation val="minMax"/>
        </c:scaling>
        <c:delete val="0"/>
        <c:axPos val="l"/>
        <c:majorGridlines>
          <c:spPr>
            <a:ln w="3175">
              <a:solidFill>
                <a:srgbClr val="000000"/>
              </a:solidFill>
              <a:prstDash val="solid"/>
            </a:ln>
          </c:spPr>
        </c:majorGridlines>
        <c:title>
          <c:tx>
            <c:rich>
              <a:bodyPr/>
              <a:lstStyle/>
              <a:p>
                <a:pPr>
                  <a:defRPr sz="1000" b="1" i="0" u="none" strike="noStrike" baseline="0">
                    <a:solidFill>
                      <a:srgbClr val="000000"/>
                    </a:solidFill>
                    <a:latin typeface="Arial"/>
                    <a:ea typeface="Arial"/>
                    <a:cs typeface="Arial"/>
                  </a:defRPr>
                </a:pPr>
                <a:r>
                  <a:rPr lang="en-US"/>
                  <a:t>Response rate (%)</a:t>
                </a:r>
              </a:p>
            </c:rich>
          </c:tx>
          <c:layout>
            <c:manualLayout>
              <c:xMode val="edge"/>
              <c:yMode val="edge"/>
              <c:x val="6.9690021386215648E-2"/>
              <c:y val="0.3763168192051064"/>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95210880"/>
        <c:crosses val="autoZero"/>
        <c:crossBetween val="between"/>
      </c:valAx>
      <c:spPr>
        <a:solidFill>
          <a:srgbClr val="C0C0C0"/>
        </a:solidFill>
        <a:ln w="12700">
          <a:solidFill>
            <a:srgbClr val="808080"/>
          </a:solidFill>
          <a:prstDash val="solid"/>
        </a:ln>
      </c:spPr>
    </c:plotArea>
    <c:legend>
      <c:legendPos val="r"/>
      <c:layout>
        <c:manualLayout>
          <c:xMode val="edge"/>
          <c:yMode val="edge"/>
          <c:x val="0.69307293185574026"/>
          <c:y val="0.43899099484463311"/>
          <c:w val="0.30514545056867887"/>
          <c:h val="0.15040445536121269"/>
        </c:manualLayout>
      </c:layout>
      <c:overlay val="0"/>
      <c:spPr>
        <a:solidFill>
          <a:srgbClr val="FFFFFF"/>
        </a:solidFill>
        <a:ln w="3175">
          <a:solidFill>
            <a:srgbClr val="000000"/>
          </a:solidFill>
          <a:prstDash val="solid"/>
        </a:ln>
      </c:spPr>
      <c:txPr>
        <a:bodyPr/>
        <a:lstStyle/>
        <a:p>
          <a:pPr>
            <a:defRPr sz="735"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5DDBB9-FC65-4DD8-8F77-ACF611533C66}" type="datetimeFigureOut">
              <a:rPr lang="en-US" smtClean="0"/>
              <a:pPr/>
              <a:t>10/15/2019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E2C395-5573-4CEB-8A5A-53F51392985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EB5B25B-FDBD-44EF-A5E1-75FC44E51BDF}" type="datetimeFigureOut">
              <a:rPr lang="en-US" smtClean="0"/>
              <a:pPr/>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4A6DD-C4B7-4F8E-85D8-DAF47166319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B5B25B-FDBD-44EF-A5E1-75FC44E51BDF}" type="datetimeFigureOut">
              <a:rPr lang="en-US" smtClean="0"/>
              <a:pPr/>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4A6DD-C4B7-4F8E-85D8-DAF4716631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B5B25B-FDBD-44EF-A5E1-75FC44E51BDF}" type="datetimeFigureOut">
              <a:rPr lang="en-US" smtClean="0"/>
              <a:pPr/>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4A6DD-C4B7-4F8E-85D8-DAF47166319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8162E6-0DB5-4506-A762-05FD1166E9F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B5B25B-FDBD-44EF-A5E1-75FC44E51BDF}" type="datetimeFigureOut">
              <a:rPr lang="en-US" smtClean="0"/>
              <a:pPr/>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4A6DD-C4B7-4F8E-85D8-DAF47166319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B5B25B-FDBD-44EF-A5E1-75FC44E51BDF}" type="datetimeFigureOut">
              <a:rPr lang="en-US" smtClean="0"/>
              <a:pPr/>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4A6DD-C4B7-4F8E-85D8-DAF47166319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B5B25B-FDBD-44EF-A5E1-75FC44E51BDF}" type="datetimeFigureOut">
              <a:rPr lang="en-US" smtClean="0"/>
              <a:pPr/>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4A6DD-C4B7-4F8E-85D8-DAF47166319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EB5B25B-FDBD-44EF-A5E1-75FC44E51BDF}" type="datetimeFigureOut">
              <a:rPr lang="en-US" smtClean="0"/>
              <a:pPr/>
              <a:t>10/15/2019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E4A6DD-C4B7-4F8E-85D8-DAF47166319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B5B25B-FDBD-44EF-A5E1-75FC44E51BDF}" type="datetimeFigureOut">
              <a:rPr lang="en-US" smtClean="0"/>
              <a:pPr/>
              <a:t>10/15/2019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E4A6DD-C4B7-4F8E-85D8-DAF47166319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B5B25B-FDBD-44EF-A5E1-75FC44E51BDF}" type="datetimeFigureOut">
              <a:rPr lang="en-US" smtClean="0"/>
              <a:pPr/>
              <a:t>10/15/2019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E4A6DD-C4B7-4F8E-85D8-DAF47166319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B5B25B-FDBD-44EF-A5E1-75FC44E51BDF}" type="datetimeFigureOut">
              <a:rPr lang="en-US" smtClean="0"/>
              <a:pPr/>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4A6DD-C4B7-4F8E-85D8-DAF47166319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B5B25B-FDBD-44EF-A5E1-75FC44E51BDF}" type="datetimeFigureOut">
              <a:rPr lang="en-US" smtClean="0"/>
              <a:pPr/>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4A6DD-C4B7-4F8E-85D8-DAF47166319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B5B25B-FDBD-44EF-A5E1-75FC44E51BDF}" type="datetimeFigureOut">
              <a:rPr lang="en-US" smtClean="0"/>
              <a:pPr/>
              <a:t>10/15/2019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E4A6DD-C4B7-4F8E-85D8-DAF47166319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0" y="3611562"/>
            <a:ext cx="7772400" cy="2027237"/>
          </a:xfrm>
        </p:spPr>
        <p:txBody>
          <a:bodyPr>
            <a:normAutofit fontScale="55000" lnSpcReduction="20000"/>
          </a:bodyPr>
          <a:lstStyle/>
          <a:p>
            <a:endParaRPr lang="en-US" dirty="0"/>
          </a:p>
          <a:p>
            <a:pPr algn="ctr">
              <a:buNone/>
            </a:pPr>
            <a:r>
              <a:rPr lang="en-US" dirty="0"/>
              <a:t>      </a:t>
            </a:r>
            <a:r>
              <a:rPr lang="en-US" dirty="0" err="1"/>
              <a:t>Damayanthi</a:t>
            </a:r>
            <a:r>
              <a:rPr lang="en-US" dirty="0"/>
              <a:t> </a:t>
            </a:r>
            <a:r>
              <a:rPr lang="en-US" dirty="0" err="1"/>
              <a:t>Gunasekera</a:t>
            </a:r>
            <a:endParaRPr lang="en-US" dirty="0"/>
          </a:p>
          <a:p>
            <a:pPr algn="ctr">
              <a:buNone/>
            </a:pPr>
            <a:r>
              <a:rPr lang="en-US" sz="2600" dirty="0"/>
              <a:t>Coordinator-ISU</a:t>
            </a:r>
          </a:p>
          <a:p>
            <a:pPr algn="ctr">
              <a:buNone/>
            </a:pPr>
            <a:r>
              <a:rPr lang="en-US" dirty="0"/>
              <a:t>	&amp; </a:t>
            </a:r>
          </a:p>
          <a:p>
            <a:pPr algn="ctr">
              <a:buNone/>
            </a:pPr>
            <a:r>
              <a:rPr lang="en-US" dirty="0"/>
              <a:t>	</a:t>
            </a:r>
            <a:r>
              <a:rPr lang="en-US" dirty="0" err="1"/>
              <a:t>Gayani</a:t>
            </a:r>
            <a:r>
              <a:rPr lang="en-US" dirty="0"/>
              <a:t> </a:t>
            </a:r>
            <a:r>
              <a:rPr lang="en-US" dirty="0" err="1"/>
              <a:t>Lakmali</a:t>
            </a:r>
            <a:endParaRPr lang="en-US" dirty="0"/>
          </a:p>
          <a:p>
            <a:pPr algn="ctr">
              <a:buNone/>
            </a:pPr>
            <a:r>
              <a:rPr lang="en-US" dirty="0"/>
              <a:t>                   AAOU 2019  15</a:t>
            </a:r>
            <a:r>
              <a:rPr lang="en-US" baseline="30000" dirty="0"/>
              <a:t>th</a:t>
            </a:r>
            <a:r>
              <a:rPr lang="en-US" dirty="0"/>
              <a:t> October</a:t>
            </a:r>
          </a:p>
          <a:p>
            <a:pPr algn="ctr">
              <a:buNone/>
            </a:pPr>
            <a:r>
              <a:rPr lang="en-US" dirty="0"/>
              <a:t>                         Pearl Continental Hotel Lahore, Pakistan</a:t>
            </a:r>
          </a:p>
        </p:txBody>
      </p:sp>
      <p:sp>
        <p:nvSpPr>
          <p:cNvPr id="2" name="Title 1"/>
          <p:cNvSpPr>
            <a:spLocks noGrp="1"/>
          </p:cNvSpPr>
          <p:nvPr>
            <p:ph type="ctrTitle" idx="4294967295"/>
          </p:nvPr>
        </p:nvSpPr>
        <p:spPr>
          <a:xfrm>
            <a:off x="0" y="0"/>
            <a:ext cx="9144000" cy="3886200"/>
          </a:xfrm>
        </p:spPr>
        <p:txBody>
          <a:bodyPr>
            <a:normAutofit/>
          </a:bodyPr>
          <a:lstStyle/>
          <a:p>
            <a:r>
              <a:rPr lang="en-US" b="1" dirty="0">
                <a:solidFill>
                  <a:schemeClr val="tx2">
                    <a:lumMod val="60000"/>
                    <a:lumOff val="40000"/>
                  </a:schemeClr>
                </a:solidFill>
              </a:rPr>
              <a:t>Material evaluation and analysis: relevance and appropriateness of course modules of BALIS degree </a:t>
            </a:r>
            <a:r>
              <a:rPr lang="en-US" b="1" dirty="0" err="1">
                <a:solidFill>
                  <a:schemeClr val="tx2">
                    <a:lumMod val="60000"/>
                    <a:lumOff val="40000"/>
                  </a:schemeClr>
                </a:solidFill>
              </a:rPr>
              <a:t>programme</a:t>
            </a:r>
            <a:r>
              <a:rPr lang="en-US" b="1" dirty="0">
                <a:solidFill>
                  <a:schemeClr val="tx2">
                    <a:lumMod val="60000"/>
                    <a:lumOff val="40000"/>
                  </a:schemeClr>
                </a:solidFill>
              </a:rPr>
              <a:t> offered at Open University of Sri Lanka </a:t>
            </a:r>
            <a:endParaRPr lang="en-US" dirty="0">
              <a:solidFill>
                <a:schemeClr val="tx2">
                  <a:lumMod val="60000"/>
                  <a:lumOff val="4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53193-7674-4262-982D-EDD39DA2B244}"/>
              </a:ext>
            </a:extLst>
          </p:cNvPr>
          <p:cNvSpPr>
            <a:spLocks noGrp="1"/>
          </p:cNvSpPr>
          <p:nvPr>
            <p:ph type="title"/>
          </p:nvPr>
        </p:nvSpPr>
        <p:spPr/>
        <p:txBody>
          <a:bodyPr/>
          <a:lstStyle/>
          <a:p>
            <a:r>
              <a:rPr lang="en-US" dirty="0">
                <a:solidFill>
                  <a:schemeClr val="tx2">
                    <a:lumMod val="60000"/>
                    <a:lumOff val="40000"/>
                  </a:schemeClr>
                </a:solidFill>
              </a:rPr>
              <a:t>Methodology</a:t>
            </a:r>
          </a:p>
        </p:txBody>
      </p:sp>
      <p:sp>
        <p:nvSpPr>
          <p:cNvPr id="3" name="Content Placeholder 2">
            <a:extLst>
              <a:ext uri="{FF2B5EF4-FFF2-40B4-BE49-F238E27FC236}">
                <a16:creationId xmlns:a16="http://schemas.microsoft.com/office/drawing/2014/main" id="{71C70E97-1BDF-4589-8146-47F1D7FC4DB8}"/>
              </a:ext>
            </a:extLst>
          </p:cNvPr>
          <p:cNvSpPr>
            <a:spLocks noGrp="1"/>
          </p:cNvSpPr>
          <p:nvPr>
            <p:ph idx="1"/>
          </p:nvPr>
        </p:nvSpPr>
        <p:spPr>
          <a:xfrm>
            <a:off x="0" y="1143000"/>
            <a:ext cx="9144000" cy="4983163"/>
          </a:xfrm>
        </p:spPr>
        <p:txBody>
          <a:bodyPr>
            <a:normAutofit fontScale="92500"/>
          </a:bodyPr>
          <a:lstStyle/>
          <a:p>
            <a:r>
              <a:rPr lang="en-US" dirty="0"/>
              <a:t>The outcome of the study will be production of quality effective lesson materials which assist to create skillful LIS professionals to the filed. </a:t>
            </a:r>
          </a:p>
          <a:p>
            <a:r>
              <a:rPr lang="en-US" dirty="0"/>
              <a:t>So Type of the research is applied and total number of 70 lesson materials and 23 self learning activity session were evaluated.</a:t>
            </a:r>
          </a:p>
          <a:p>
            <a:r>
              <a:rPr lang="en-US" dirty="0"/>
              <a:t>Interview and group discussions were used to get feedback from the sample.</a:t>
            </a:r>
          </a:p>
          <a:p>
            <a:r>
              <a:rPr lang="en-US" dirty="0"/>
              <a:t>Descriptive analysis was carried out through frequency distribution and presents in bar-charts and tables. </a:t>
            </a:r>
          </a:p>
          <a:p>
            <a:endParaRPr lang="en-US" dirty="0"/>
          </a:p>
        </p:txBody>
      </p:sp>
    </p:spTree>
    <p:extLst>
      <p:ext uri="{BB962C8B-B14F-4D97-AF65-F5344CB8AC3E}">
        <p14:creationId xmlns:p14="http://schemas.microsoft.com/office/powerpoint/2010/main" val="313895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12838"/>
          </a:xfrm>
        </p:spPr>
        <p:txBody>
          <a:bodyPr>
            <a:normAutofit fontScale="90000"/>
          </a:bodyPr>
          <a:lstStyle/>
          <a:p>
            <a:r>
              <a:rPr lang="en-US" dirty="0">
                <a:solidFill>
                  <a:srgbClr val="00B0F0"/>
                </a:solidFill>
              </a:rPr>
              <a:t>Findings</a:t>
            </a:r>
            <a:br>
              <a:rPr lang="en-US" dirty="0">
                <a:solidFill>
                  <a:srgbClr val="00B0F0"/>
                </a:solidFill>
              </a:rPr>
            </a:br>
            <a:r>
              <a:rPr lang="en-US" sz="3600" dirty="0">
                <a:solidFill>
                  <a:srgbClr val="00B0F0"/>
                </a:solidFill>
              </a:rPr>
              <a:t>HSU5301 – Information &amp; Knowledge Society</a:t>
            </a:r>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B0F0"/>
                </a:solidFill>
              </a:rPr>
              <a:t>HSU5602 – Advanced Library Cataloguing</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HSU5602 – Block 2</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Answer for the 1</a:t>
            </a:r>
            <a:r>
              <a:rPr lang="en-US" baseline="30000" dirty="0">
                <a:solidFill>
                  <a:srgbClr val="00B0F0"/>
                </a:solidFill>
              </a:rPr>
              <a:t>st</a:t>
            </a:r>
            <a:r>
              <a:rPr lang="en-US" dirty="0">
                <a:solidFill>
                  <a:srgbClr val="00B0F0"/>
                </a:solidFill>
              </a:rPr>
              <a:t> question</a:t>
            </a:r>
          </a:p>
        </p:txBody>
      </p:sp>
      <p:sp>
        <p:nvSpPr>
          <p:cNvPr id="3" name="Content Placeholder 2"/>
          <p:cNvSpPr>
            <a:spLocks noGrp="1"/>
          </p:cNvSpPr>
          <p:nvPr>
            <p:ph idx="1"/>
          </p:nvPr>
        </p:nvSpPr>
        <p:spPr>
          <a:xfrm>
            <a:off x="0" y="1219200"/>
            <a:ext cx="9144000" cy="4906963"/>
          </a:xfrm>
        </p:spPr>
        <p:txBody>
          <a:bodyPr>
            <a:normAutofit fontScale="70000" lnSpcReduction="20000"/>
          </a:bodyPr>
          <a:lstStyle/>
          <a:p>
            <a:pPr marL="0" indent="0">
              <a:buNone/>
            </a:pPr>
            <a:r>
              <a:rPr lang="en-US" dirty="0"/>
              <a:t>How do students of the BALIS react to various aspects of the Semester 1 printed materials such as content, language, format, style,? </a:t>
            </a:r>
          </a:p>
          <a:p>
            <a:r>
              <a:rPr lang="en-US" dirty="0"/>
              <a:t>HSU5301-80% of students are satisfied with the lessons 4,5,6,8,9 and 10 but indicated that lesson 1,4,5,8 are difficult to understand while 50% said that content of the lesson 3 is not relevant. The way of content is presented and use of difficult technical terms and too much of historical facts given in the content were the affected problems. Rahman (2006) ‘learning materials in ODL system must be simple to interact’</a:t>
            </a:r>
          </a:p>
          <a:p>
            <a:pPr marL="0" indent="0">
              <a:buNone/>
            </a:pPr>
            <a:endParaRPr lang="en-US" dirty="0"/>
          </a:p>
          <a:p>
            <a:r>
              <a:rPr lang="en-US" dirty="0"/>
              <a:t>HSU5602-Students are happy with the all lessons given in IPL course and 66% stated that lessons are prepared in an excellent way. Mostly admired the lesson on ‘World cat’. </a:t>
            </a:r>
          </a:p>
          <a:p>
            <a:endParaRPr lang="en-US" dirty="0"/>
          </a:p>
          <a:p>
            <a:r>
              <a:rPr lang="en-US" dirty="0"/>
              <a:t>HSU5603- Students are happy with all lessons on classification and 39% stated that materials are prepared in excellent way. 33% requested more practical sessions on number building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B0F0"/>
                </a:solidFill>
              </a:rPr>
              <a:t>HSU5603 – Advanced library classification</a:t>
            </a:r>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HSU5304 – Indexing &amp; abstracting </a:t>
            </a:r>
          </a:p>
        </p:txBody>
      </p:sp>
      <p:graphicFrame>
        <p:nvGraphicFramePr>
          <p:cNvPr id="6" name="Content Placeholder 5"/>
          <p:cNvGraphicFramePr>
            <a:graphicFrameLocks noGrp="1"/>
          </p:cNvGraphicFramePr>
          <p:nvPr>
            <p:ph idx="1"/>
          </p:nvPr>
        </p:nvGraphicFramePr>
        <p:xfrm>
          <a:off x="457200" y="16764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B0F0"/>
                </a:solidFill>
              </a:rPr>
              <a:t>HSU5305 – Intellectual Property Law</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B0F0"/>
                </a:solidFill>
              </a:rPr>
              <a:t>HSU5306 – Types of Libraries and Information services</a:t>
            </a:r>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B0F0"/>
                </a:solidFill>
              </a:rPr>
              <a:t>HSU5607 – Advance Library Automation</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dirty="0">
                <a:solidFill>
                  <a:schemeClr val="tx2">
                    <a:lumMod val="60000"/>
                    <a:lumOff val="40000"/>
                  </a:schemeClr>
                </a:solidFill>
              </a:rPr>
              <a:t>Introduction </a:t>
            </a:r>
          </a:p>
        </p:txBody>
      </p:sp>
      <p:sp>
        <p:nvSpPr>
          <p:cNvPr id="3" name="Content Placeholder 2"/>
          <p:cNvSpPr>
            <a:spLocks noGrp="1"/>
          </p:cNvSpPr>
          <p:nvPr>
            <p:ph idx="1"/>
          </p:nvPr>
        </p:nvSpPr>
        <p:spPr>
          <a:xfrm>
            <a:off x="0" y="1219200"/>
            <a:ext cx="9144000" cy="5638800"/>
          </a:xfrm>
        </p:spPr>
        <p:txBody>
          <a:bodyPr>
            <a:normAutofit lnSpcReduction="10000"/>
          </a:bodyPr>
          <a:lstStyle/>
          <a:p>
            <a:r>
              <a:rPr lang="en-US" dirty="0"/>
              <a:t>The success of any ODL </a:t>
            </a:r>
            <a:r>
              <a:rPr lang="en-US" dirty="0" err="1"/>
              <a:t>programme</a:t>
            </a:r>
            <a:r>
              <a:rPr lang="en-US" dirty="0"/>
              <a:t> depends on how well it is designed, executed and evaluated.</a:t>
            </a:r>
          </a:p>
          <a:p>
            <a:r>
              <a:rPr lang="en-US" dirty="0"/>
              <a:t>Evaluation of each course of the </a:t>
            </a:r>
            <a:r>
              <a:rPr lang="en-US" dirty="0" err="1"/>
              <a:t>programme</a:t>
            </a:r>
            <a:r>
              <a:rPr lang="en-US" dirty="0"/>
              <a:t> demonstrate it’s strengths and inherent shortcomings</a:t>
            </a:r>
          </a:p>
          <a:p>
            <a:r>
              <a:rPr lang="en-US" dirty="0"/>
              <a:t>Due to that course evaluation constitutes an important function in a ODL system.</a:t>
            </a:r>
          </a:p>
          <a:p>
            <a:pPr marL="0" indent="0" algn="ctr">
              <a:buNone/>
            </a:pPr>
            <a:r>
              <a:rPr lang="en-US" dirty="0"/>
              <a:t>     </a:t>
            </a:r>
            <a:r>
              <a:rPr lang="en-US" dirty="0">
                <a:solidFill>
                  <a:schemeClr val="accent6">
                    <a:lumMod val="75000"/>
                  </a:schemeClr>
                </a:solidFill>
              </a:rPr>
              <a:t>The present study aims to evaluate a course materials distributed to distance learners who follow BALIS degree </a:t>
            </a:r>
            <a:r>
              <a:rPr lang="en-US" dirty="0" err="1">
                <a:solidFill>
                  <a:schemeClr val="accent6">
                    <a:lumMod val="75000"/>
                  </a:schemeClr>
                </a:solidFill>
              </a:rPr>
              <a:t>programme</a:t>
            </a:r>
            <a:r>
              <a:rPr lang="en-US" dirty="0">
                <a:solidFill>
                  <a:schemeClr val="accent6">
                    <a:lumMod val="75000"/>
                  </a:schemeClr>
                </a:solidFill>
              </a:rPr>
              <a:t> offered by the Open University of Sri Lanka</a:t>
            </a:r>
          </a:p>
        </p:txBody>
      </p:sp>
    </p:spTree>
    <p:extLst>
      <p:ext uri="{BB962C8B-B14F-4D97-AF65-F5344CB8AC3E}">
        <p14:creationId xmlns:p14="http://schemas.microsoft.com/office/powerpoint/2010/main" val="1178164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B0F0"/>
                </a:solidFill>
              </a:rPr>
              <a:t>HSU5607 – Advance Library Automation</a:t>
            </a:r>
          </a:p>
        </p:txBody>
      </p:sp>
      <p:sp>
        <p:nvSpPr>
          <p:cNvPr id="4" name="Rectangle 3"/>
          <p:cNvSpPr/>
          <p:nvPr/>
        </p:nvSpPr>
        <p:spPr>
          <a:xfrm>
            <a:off x="2286000" y="3105835"/>
            <a:ext cx="4572000" cy="646331"/>
          </a:xfrm>
          <a:prstGeom prst="rect">
            <a:avLst/>
          </a:prstGeom>
        </p:spPr>
        <p:txBody>
          <a:bodyPr>
            <a:spAutoFit/>
          </a:bodyPr>
          <a:lstStyle/>
          <a:p>
            <a:r>
              <a:rPr lang="en-US" dirty="0"/>
              <a:t>But still some problem is there (connect with this findings</a:t>
            </a:r>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a:solidFill>
                  <a:srgbClr val="00B0F0"/>
                </a:solidFill>
              </a:rPr>
              <a:t>Answer for the 2</a:t>
            </a:r>
            <a:r>
              <a:rPr lang="en-US" baseline="30000" dirty="0">
                <a:solidFill>
                  <a:srgbClr val="00B0F0"/>
                </a:solidFill>
              </a:rPr>
              <a:t>nd</a:t>
            </a:r>
            <a:r>
              <a:rPr lang="en-US" dirty="0">
                <a:solidFill>
                  <a:srgbClr val="00B0F0"/>
                </a:solidFill>
              </a:rPr>
              <a:t> question</a:t>
            </a:r>
          </a:p>
        </p:txBody>
      </p:sp>
      <p:sp>
        <p:nvSpPr>
          <p:cNvPr id="3" name="Content Placeholder 2"/>
          <p:cNvSpPr>
            <a:spLocks noGrp="1"/>
          </p:cNvSpPr>
          <p:nvPr>
            <p:ph idx="1"/>
          </p:nvPr>
        </p:nvSpPr>
        <p:spPr>
          <a:xfrm>
            <a:off x="0" y="762000"/>
            <a:ext cx="9144000" cy="6096000"/>
          </a:xfrm>
        </p:spPr>
        <p:txBody>
          <a:bodyPr>
            <a:normAutofit fontScale="92500"/>
          </a:bodyPr>
          <a:lstStyle/>
          <a:p>
            <a:r>
              <a:rPr lang="en-US" sz="2400" dirty="0"/>
              <a:t>How do students of the BALIS react to various aspects of the Semester 2 printed materials such as content, language, format, style? </a:t>
            </a:r>
          </a:p>
          <a:p>
            <a:pPr lvl="0"/>
            <a:r>
              <a:rPr lang="en-US" sz="2500" dirty="0">
                <a:solidFill>
                  <a:prstClr val="black"/>
                </a:solidFill>
              </a:rPr>
              <a:t>HSU5304- 90% stated that more practical session is needed on ‘article abstracting’ while 50% stated lecturer should be changed</a:t>
            </a:r>
          </a:p>
          <a:p>
            <a:pPr marL="0" lvl="0" indent="0">
              <a:buNone/>
            </a:pPr>
            <a:r>
              <a:rPr lang="en-US" sz="2500" dirty="0">
                <a:solidFill>
                  <a:prstClr val="black"/>
                </a:solidFill>
              </a:rPr>
              <a:t>53% students stated that text is difficult to understand as difficult technical terms and content is mot motivating to learn were the problems </a:t>
            </a:r>
          </a:p>
          <a:p>
            <a:r>
              <a:rPr lang="en-US" sz="2400" dirty="0"/>
              <a:t>HSU5305-</a:t>
            </a:r>
            <a:r>
              <a:rPr lang="en-US" sz="2400" dirty="0">
                <a:solidFill>
                  <a:prstClr val="black"/>
                </a:solidFill>
              </a:rPr>
              <a:t>29</a:t>
            </a:r>
            <a:r>
              <a:rPr lang="en-US" sz="2500" dirty="0">
                <a:solidFill>
                  <a:prstClr val="black"/>
                </a:solidFill>
              </a:rPr>
              <a:t>% of them stated at the interview that lesson 1 is difficult to understand while 62% stated lesson 02 is difficult to understand.</a:t>
            </a:r>
          </a:p>
          <a:p>
            <a:r>
              <a:rPr lang="en-US" sz="2400" dirty="0"/>
              <a:t>HSU5306-students are satisfied with all the lessons provided in this course but requested to improve lesson 10 by 16% students</a:t>
            </a:r>
          </a:p>
          <a:p>
            <a:r>
              <a:rPr lang="en-US" sz="2400" dirty="0"/>
              <a:t>HSU5607-students are not satisfied with the lessons 2,3,4,5,6 and totally satisfied with the other lessons. Also they are satisfied with the summary given in each lesson of this course. More practical sessions were requested. </a:t>
            </a:r>
          </a:p>
          <a:p>
            <a:r>
              <a:rPr lang="en-US" sz="2400" dirty="0"/>
              <a:t>OUSL students are happy with the Embedded support Devices used in the content.</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a:solidFill>
                  <a:srgbClr val="00B0F0"/>
                </a:solidFill>
              </a:rPr>
              <a:t>Skills developed</a:t>
            </a: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pPr>
              <a:buNone/>
            </a:pPr>
            <a:r>
              <a:rPr lang="en-US" dirty="0"/>
              <a:t>Answer for the 3</a:t>
            </a:r>
            <a:r>
              <a:rPr lang="en-US" baseline="30000" dirty="0"/>
              <a:t>rd</a:t>
            </a:r>
            <a:r>
              <a:rPr lang="en-US" dirty="0"/>
              <a:t> question</a:t>
            </a:r>
          </a:p>
          <a:p>
            <a:pPr>
              <a:buNone/>
            </a:pPr>
            <a:r>
              <a:rPr lang="en-US" dirty="0"/>
              <a:t>‘</a:t>
            </a:r>
            <a:r>
              <a:rPr lang="en-US" dirty="0">
                <a:solidFill>
                  <a:srgbClr val="FF0000"/>
                </a:solidFill>
              </a:rPr>
              <a:t>To find out different skills developed by the students’</a:t>
            </a:r>
          </a:p>
          <a:p>
            <a:r>
              <a:rPr lang="en-US" dirty="0"/>
              <a:t>Internet accessing &amp; searching skills (100%)</a:t>
            </a:r>
          </a:p>
          <a:p>
            <a:r>
              <a:rPr lang="en-US" dirty="0"/>
              <a:t>Time management skills</a:t>
            </a:r>
          </a:p>
          <a:p>
            <a:r>
              <a:rPr lang="en-US" dirty="0"/>
              <a:t>Peer interaction skills</a:t>
            </a:r>
          </a:p>
          <a:p>
            <a:r>
              <a:rPr lang="en-US" dirty="0"/>
              <a:t>Presentation skills</a:t>
            </a:r>
          </a:p>
          <a:p>
            <a:r>
              <a:rPr lang="en-US" dirty="0"/>
              <a:t>Communication skills</a:t>
            </a:r>
          </a:p>
          <a:p>
            <a:r>
              <a:rPr lang="en-US" dirty="0"/>
              <a:t>Self learning skills</a:t>
            </a:r>
          </a:p>
          <a:p>
            <a:r>
              <a:rPr lang="en-US" dirty="0"/>
              <a:t>Critical thinking skills (75%)</a:t>
            </a:r>
          </a:p>
          <a:p>
            <a:r>
              <a:rPr lang="en-US" dirty="0"/>
              <a:t>Multimedia usage skills (70%)</a:t>
            </a:r>
          </a:p>
          <a:p>
            <a:r>
              <a:rPr lang="en-US" dirty="0"/>
              <a:t>Subject analysis skills (80%)</a:t>
            </a:r>
          </a:p>
          <a:p>
            <a:r>
              <a:rPr lang="en-US" dirty="0"/>
              <a:t>Classification number building skills (80%)</a:t>
            </a:r>
          </a:p>
          <a:p>
            <a:r>
              <a:rPr lang="en-US" dirty="0"/>
              <a:t>Database management skills (45%)</a:t>
            </a:r>
          </a:p>
          <a:p>
            <a:r>
              <a:rPr lang="en-US" dirty="0"/>
              <a:t>English language skills (45%)</a:t>
            </a:r>
          </a:p>
          <a:p>
            <a:endParaRPr lang="en-US" dirty="0"/>
          </a:p>
          <a:p>
            <a:endParaRPr lang="en-US" dirty="0"/>
          </a:p>
          <a:p>
            <a:endParaRPr lang="en-US" dirty="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a:solidFill>
                  <a:srgbClr val="00B0F0"/>
                </a:solidFill>
              </a:rPr>
              <a:t>Conclusion and suggestions</a:t>
            </a:r>
          </a:p>
        </p:txBody>
      </p:sp>
      <p:sp>
        <p:nvSpPr>
          <p:cNvPr id="3" name="Content Placeholder 2"/>
          <p:cNvSpPr>
            <a:spLocks noGrp="1"/>
          </p:cNvSpPr>
          <p:nvPr>
            <p:ph idx="1"/>
          </p:nvPr>
        </p:nvSpPr>
        <p:spPr>
          <a:xfrm>
            <a:off x="0" y="838200"/>
            <a:ext cx="9144000" cy="6019800"/>
          </a:xfrm>
        </p:spPr>
        <p:txBody>
          <a:bodyPr>
            <a:normAutofit fontScale="70000" lnSpcReduction="20000"/>
          </a:bodyPr>
          <a:lstStyle/>
          <a:p>
            <a:r>
              <a:rPr lang="en-US" dirty="0"/>
              <a:t>4,7,9 and 10 lessons of the HSU5301 should be improved by using simple language removing too much of historical facts.</a:t>
            </a:r>
          </a:p>
          <a:p>
            <a:r>
              <a:rPr lang="en-US" dirty="0"/>
              <a:t>Lesson 10 of HSU5602 should be improved by applying more examples and supporting fact and increase the practical hours for subject analysis.</a:t>
            </a:r>
          </a:p>
          <a:p>
            <a:r>
              <a:rPr lang="en-US" dirty="0"/>
              <a:t>Lesson 6,7 and 11 of HSU5603 should be improved and increase the practical hours to improve transferable skills.</a:t>
            </a:r>
          </a:p>
          <a:p>
            <a:r>
              <a:rPr lang="en-US" dirty="0"/>
              <a:t>Lesson 1 ,2,3 and 7 of HSU5304 should be improved by using simple language. Also suggest to reconsider about the structure of the course. More practical hours is suggested.</a:t>
            </a:r>
          </a:p>
          <a:p>
            <a:r>
              <a:rPr lang="en-US" dirty="0"/>
              <a:t>It is suggested to improve self learning activity 1, 2 and 3 of HSU5305.</a:t>
            </a:r>
          </a:p>
          <a:p>
            <a:r>
              <a:rPr lang="en-US" dirty="0"/>
              <a:t>It is suggested to improve Lesson 1 of HSU5306 and discussion of positive and negative points of some lessons of the same course is also suggested.</a:t>
            </a:r>
          </a:p>
          <a:p>
            <a:r>
              <a:rPr lang="en-US" dirty="0"/>
              <a:t>It is suggested that content of the Lesson ,2,3 and 4 of HSU5607 should be improved by using simple language without using technical words.</a:t>
            </a:r>
          </a:p>
          <a:p>
            <a:r>
              <a:rPr lang="en-US" dirty="0"/>
              <a:t>It is suggested to arrange extra English language classes for BALIS students </a:t>
            </a:r>
          </a:p>
          <a:p>
            <a:r>
              <a:rPr lang="en-US" dirty="0"/>
              <a:t>It is also suggested to train lesson writers and Course Managers as suggested by </a:t>
            </a:r>
            <a:r>
              <a:rPr lang="en-US" dirty="0" err="1"/>
              <a:t>Rahman</a:t>
            </a:r>
            <a:r>
              <a:rPr lang="en-US" dirty="0"/>
              <a:t> (2006) and  responsibilities of Course Managers should be well informed.</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BALIS Curriculum</a:t>
            </a:r>
          </a:p>
        </p:txBody>
      </p:sp>
      <p:graphicFrame>
        <p:nvGraphicFramePr>
          <p:cNvPr id="4" name="Content Placeholder 3"/>
          <p:cNvGraphicFramePr>
            <a:graphicFrameLocks noGrp="1"/>
          </p:cNvGraphicFramePr>
          <p:nvPr>
            <p:ph idx="1"/>
          </p:nvPr>
        </p:nvGraphicFramePr>
        <p:xfrm>
          <a:off x="2743200" y="1371600"/>
          <a:ext cx="4114801" cy="4288134"/>
        </p:xfrm>
        <a:graphic>
          <a:graphicData uri="http://schemas.openxmlformats.org/drawingml/2006/table">
            <a:tbl>
              <a:tblPr/>
              <a:tblGrid>
                <a:gridCol w="868471">
                  <a:extLst>
                    <a:ext uri="{9D8B030D-6E8A-4147-A177-3AD203B41FA5}">
                      <a16:colId xmlns:a16="http://schemas.microsoft.com/office/drawing/2014/main" val="20000"/>
                    </a:ext>
                  </a:extLst>
                </a:gridCol>
                <a:gridCol w="1767573">
                  <a:extLst>
                    <a:ext uri="{9D8B030D-6E8A-4147-A177-3AD203B41FA5}">
                      <a16:colId xmlns:a16="http://schemas.microsoft.com/office/drawing/2014/main" val="20001"/>
                    </a:ext>
                  </a:extLst>
                </a:gridCol>
                <a:gridCol w="450057">
                  <a:extLst>
                    <a:ext uri="{9D8B030D-6E8A-4147-A177-3AD203B41FA5}">
                      <a16:colId xmlns:a16="http://schemas.microsoft.com/office/drawing/2014/main" val="20002"/>
                    </a:ext>
                  </a:extLst>
                </a:gridCol>
                <a:gridCol w="1028700">
                  <a:extLst>
                    <a:ext uri="{9D8B030D-6E8A-4147-A177-3AD203B41FA5}">
                      <a16:colId xmlns:a16="http://schemas.microsoft.com/office/drawing/2014/main" val="20003"/>
                    </a:ext>
                  </a:extLst>
                </a:gridCol>
              </a:tblGrid>
              <a:tr h="199890">
                <a:tc gridSpan="4">
                  <a:txBody>
                    <a:bodyPr/>
                    <a:lstStyle/>
                    <a:p>
                      <a:pPr marL="0" marR="16510">
                        <a:lnSpc>
                          <a:spcPct val="115000"/>
                        </a:lnSpc>
                        <a:spcBef>
                          <a:spcPts val="0"/>
                        </a:spcBef>
                        <a:spcAft>
                          <a:spcPts val="0"/>
                        </a:spcAft>
                      </a:pPr>
                      <a:r>
                        <a:rPr lang="en-US" sz="1100" b="1" dirty="0">
                          <a:solidFill>
                            <a:srgbClr val="000000"/>
                          </a:solidFill>
                          <a:latin typeface="Times New Roman"/>
                          <a:ea typeface="Times New Roman"/>
                          <a:cs typeface="Iskoola Pota"/>
                        </a:rPr>
                        <a:t>Level 5</a:t>
                      </a:r>
                      <a:endParaRPr lang="en-US" sz="1100" dirty="0">
                        <a:latin typeface="Calibri"/>
                        <a:ea typeface="Times New Roman"/>
                        <a:cs typeface="Iskoola Pota"/>
                      </a:endParaRPr>
                    </a:p>
                  </a:txBody>
                  <a:tcPr marL="81163" marR="81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9890">
                <a:tc gridSpan="4">
                  <a:txBody>
                    <a:bodyPr/>
                    <a:lstStyle/>
                    <a:p>
                      <a:pPr marL="0" marR="16510">
                        <a:lnSpc>
                          <a:spcPct val="115000"/>
                        </a:lnSpc>
                        <a:spcBef>
                          <a:spcPts val="0"/>
                        </a:spcBef>
                        <a:spcAft>
                          <a:spcPts val="0"/>
                        </a:spcAft>
                      </a:pPr>
                      <a:r>
                        <a:rPr lang="en-US" sz="1100" b="1" dirty="0">
                          <a:solidFill>
                            <a:srgbClr val="000000"/>
                          </a:solidFill>
                          <a:latin typeface="Times New Roman"/>
                          <a:ea typeface="Times New Roman"/>
                          <a:cs typeface="Iskoola Pota"/>
                        </a:rPr>
                        <a:t>Compulsory Courses</a:t>
                      </a:r>
                      <a:endParaRPr lang="en-US" sz="1100" dirty="0">
                        <a:latin typeface="Calibri"/>
                        <a:ea typeface="Times New Roman"/>
                        <a:cs typeface="Iskoola Pota"/>
                      </a:endParaRPr>
                    </a:p>
                  </a:txBody>
                  <a:tcPr marL="81163" marR="81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490973">
                <a:tc>
                  <a:txBody>
                    <a:bodyPr/>
                    <a:lstStyle/>
                    <a:p>
                      <a:pPr marL="0" marR="16510">
                        <a:lnSpc>
                          <a:spcPct val="115000"/>
                        </a:lnSpc>
                        <a:spcBef>
                          <a:spcPts val="0"/>
                        </a:spcBef>
                        <a:spcAft>
                          <a:spcPts val="0"/>
                        </a:spcAft>
                      </a:pPr>
                      <a:r>
                        <a:rPr lang="en-US" sz="1100" b="1" dirty="0">
                          <a:solidFill>
                            <a:srgbClr val="000000"/>
                          </a:solidFill>
                          <a:latin typeface="Times New Roman"/>
                          <a:ea typeface="Times New Roman"/>
                          <a:cs typeface="Iskoola Pota"/>
                        </a:rPr>
                        <a:t>HSU5301</a:t>
                      </a:r>
                      <a:endParaRPr lang="en-US" sz="1100" dirty="0">
                        <a:latin typeface="Calibri"/>
                        <a:ea typeface="Times New Roman"/>
                        <a:cs typeface="Iskoola Pota"/>
                      </a:endParaRPr>
                    </a:p>
                  </a:txBody>
                  <a:tcPr marL="81163" marR="81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6510">
                        <a:lnSpc>
                          <a:spcPct val="115000"/>
                        </a:lnSpc>
                        <a:spcBef>
                          <a:spcPts val="0"/>
                        </a:spcBef>
                        <a:spcAft>
                          <a:spcPts val="0"/>
                        </a:spcAft>
                      </a:pPr>
                      <a:r>
                        <a:rPr lang="en-US" sz="1100" dirty="0">
                          <a:solidFill>
                            <a:srgbClr val="000000"/>
                          </a:solidFill>
                          <a:latin typeface="Times New Roman"/>
                          <a:ea typeface="Times New Roman"/>
                          <a:cs typeface="Iskoola Pota"/>
                        </a:rPr>
                        <a:t>Information and Knowledge Society</a:t>
                      </a:r>
                      <a:endParaRPr lang="en-US" sz="1100" dirty="0">
                        <a:latin typeface="Calibri"/>
                        <a:ea typeface="Times New Roman"/>
                        <a:cs typeface="Iskoola Pota"/>
                      </a:endParaRPr>
                    </a:p>
                  </a:txBody>
                  <a:tcPr marL="81163" marR="81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6510" algn="ctr">
                        <a:lnSpc>
                          <a:spcPct val="115000"/>
                        </a:lnSpc>
                        <a:spcBef>
                          <a:spcPts val="0"/>
                        </a:spcBef>
                        <a:spcAft>
                          <a:spcPts val="0"/>
                        </a:spcAft>
                      </a:pPr>
                      <a:r>
                        <a:rPr lang="en-US" sz="1100" dirty="0">
                          <a:latin typeface="Times New Roman"/>
                          <a:ea typeface="Times New Roman"/>
                          <a:cs typeface="Iskoola Pota"/>
                        </a:rPr>
                        <a:t>03</a:t>
                      </a:r>
                      <a:endParaRPr lang="en-US" sz="1100" dirty="0">
                        <a:latin typeface="Calibri"/>
                        <a:ea typeface="Times New Roman"/>
                        <a:cs typeface="Iskoola Pota"/>
                      </a:endParaRPr>
                    </a:p>
                  </a:txBody>
                  <a:tcPr marL="81163" marR="81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6510" algn="ctr">
                        <a:lnSpc>
                          <a:spcPct val="115000"/>
                        </a:lnSpc>
                        <a:spcBef>
                          <a:spcPts val="0"/>
                        </a:spcBef>
                        <a:spcAft>
                          <a:spcPts val="0"/>
                        </a:spcAft>
                      </a:pPr>
                      <a:r>
                        <a:rPr lang="en-US" sz="1100" dirty="0">
                          <a:latin typeface="Times New Roman"/>
                          <a:ea typeface="Times New Roman"/>
                          <a:cs typeface="Iskoola Pota"/>
                        </a:rPr>
                        <a:t>None</a:t>
                      </a:r>
                      <a:endParaRPr lang="en-US" sz="1100" dirty="0">
                        <a:latin typeface="Calibri"/>
                        <a:ea typeface="Times New Roman"/>
                        <a:cs typeface="Iskoola Pota"/>
                      </a:endParaRPr>
                    </a:p>
                  </a:txBody>
                  <a:tcPr marL="81163" marR="81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490973">
                <a:tc>
                  <a:txBody>
                    <a:bodyPr/>
                    <a:lstStyle/>
                    <a:p>
                      <a:pPr marL="0" marR="16510">
                        <a:lnSpc>
                          <a:spcPct val="115000"/>
                        </a:lnSpc>
                        <a:spcBef>
                          <a:spcPts val="0"/>
                        </a:spcBef>
                        <a:spcAft>
                          <a:spcPts val="0"/>
                        </a:spcAft>
                      </a:pPr>
                      <a:r>
                        <a:rPr lang="en-US" sz="1100" b="1" dirty="0">
                          <a:solidFill>
                            <a:srgbClr val="000000"/>
                          </a:solidFill>
                          <a:latin typeface="Times New Roman"/>
                          <a:ea typeface="Times New Roman"/>
                          <a:cs typeface="Iskoola Pota"/>
                        </a:rPr>
                        <a:t>HSU5602</a:t>
                      </a:r>
                      <a:endParaRPr lang="en-US" sz="1100" dirty="0">
                        <a:latin typeface="Calibri"/>
                        <a:ea typeface="Times New Roman"/>
                        <a:cs typeface="Iskoola Pota"/>
                      </a:endParaRPr>
                    </a:p>
                  </a:txBody>
                  <a:tcPr marL="81163" marR="81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6510">
                        <a:lnSpc>
                          <a:spcPct val="115000"/>
                        </a:lnSpc>
                        <a:spcBef>
                          <a:spcPts val="0"/>
                        </a:spcBef>
                        <a:spcAft>
                          <a:spcPts val="0"/>
                        </a:spcAft>
                      </a:pPr>
                      <a:r>
                        <a:rPr lang="en-US" sz="1100" dirty="0">
                          <a:latin typeface="Times New Roman"/>
                          <a:ea typeface="Times New Roman"/>
                          <a:cs typeface="Iskoola Pota"/>
                        </a:rPr>
                        <a:t>Advanced Library Cataloguing</a:t>
                      </a:r>
                      <a:endParaRPr lang="en-US" sz="1100" dirty="0">
                        <a:latin typeface="Calibri"/>
                        <a:ea typeface="Times New Roman"/>
                        <a:cs typeface="Iskoola Pota"/>
                      </a:endParaRPr>
                    </a:p>
                  </a:txBody>
                  <a:tcPr marL="81163" marR="81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6510" algn="ctr">
                        <a:lnSpc>
                          <a:spcPct val="115000"/>
                        </a:lnSpc>
                        <a:spcBef>
                          <a:spcPts val="0"/>
                        </a:spcBef>
                        <a:spcAft>
                          <a:spcPts val="0"/>
                        </a:spcAft>
                      </a:pPr>
                      <a:r>
                        <a:rPr lang="en-US" sz="1100">
                          <a:latin typeface="Times New Roman"/>
                          <a:ea typeface="Times New Roman"/>
                          <a:cs typeface="Iskoola Pota"/>
                        </a:rPr>
                        <a:t>06</a:t>
                      </a:r>
                      <a:endParaRPr lang="en-US" sz="1100">
                        <a:latin typeface="Calibri"/>
                        <a:ea typeface="Times New Roman"/>
                        <a:cs typeface="Iskoola Pota"/>
                      </a:endParaRPr>
                    </a:p>
                  </a:txBody>
                  <a:tcPr marL="81163" marR="81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6510" algn="ctr">
                        <a:lnSpc>
                          <a:spcPct val="115000"/>
                        </a:lnSpc>
                        <a:spcBef>
                          <a:spcPts val="0"/>
                        </a:spcBef>
                        <a:spcAft>
                          <a:spcPts val="0"/>
                        </a:spcAft>
                      </a:pPr>
                      <a:r>
                        <a:rPr lang="en-US" sz="1100" dirty="0">
                          <a:solidFill>
                            <a:srgbClr val="000000"/>
                          </a:solidFill>
                          <a:latin typeface="Times New Roman"/>
                          <a:ea typeface="Times New Roman"/>
                          <a:cs typeface="Iskoola Pota"/>
                        </a:rPr>
                        <a:t>HSU 46</a:t>
                      </a:r>
                      <a:r>
                        <a:rPr lang="en-US" sz="1100" dirty="0">
                          <a:latin typeface="Times New Roman"/>
                          <a:ea typeface="Times New Roman"/>
                          <a:cs typeface="Iskoola Pota"/>
                        </a:rPr>
                        <a:t>02</a:t>
                      </a:r>
                      <a:endParaRPr lang="en-US" sz="1100" dirty="0">
                        <a:latin typeface="Calibri"/>
                        <a:ea typeface="Times New Roman"/>
                        <a:cs typeface="Iskoola Pota"/>
                      </a:endParaRPr>
                    </a:p>
                  </a:txBody>
                  <a:tcPr marL="81163" marR="81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490973">
                <a:tc>
                  <a:txBody>
                    <a:bodyPr/>
                    <a:lstStyle/>
                    <a:p>
                      <a:pPr marL="0" marR="16510">
                        <a:lnSpc>
                          <a:spcPct val="115000"/>
                        </a:lnSpc>
                        <a:spcBef>
                          <a:spcPts val="0"/>
                        </a:spcBef>
                        <a:spcAft>
                          <a:spcPts val="0"/>
                        </a:spcAft>
                      </a:pPr>
                      <a:r>
                        <a:rPr lang="en-US" sz="1100" b="1" dirty="0">
                          <a:solidFill>
                            <a:srgbClr val="000000"/>
                          </a:solidFill>
                          <a:latin typeface="Times New Roman"/>
                          <a:ea typeface="Times New Roman"/>
                          <a:cs typeface="Iskoola Pota"/>
                        </a:rPr>
                        <a:t>HSU5603</a:t>
                      </a:r>
                      <a:endParaRPr lang="en-US" sz="1100" dirty="0">
                        <a:latin typeface="Calibri"/>
                        <a:ea typeface="Times New Roman"/>
                        <a:cs typeface="Iskoola Pota"/>
                      </a:endParaRPr>
                    </a:p>
                  </a:txBody>
                  <a:tcPr marL="81163" marR="81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6510">
                        <a:lnSpc>
                          <a:spcPct val="115000"/>
                        </a:lnSpc>
                        <a:spcBef>
                          <a:spcPts val="0"/>
                        </a:spcBef>
                        <a:spcAft>
                          <a:spcPts val="0"/>
                        </a:spcAft>
                      </a:pPr>
                      <a:r>
                        <a:rPr lang="en-US" sz="1100" dirty="0">
                          <a:latin typeface="Times New Roman"/>
                          <a:ea typeface="Times New Roman"/>
                          <a:cs typeface="Iskoola Pota"/>
                        </a:rPr>
                        <a:t>Advanced Library Classification</a:t>
                      </a:r>
                      <a:endParaRPr lang="en-US" sz="1100" dirty="0">
                        <a:latin typeface="Calibri"/>
                        <a:ea typeface="Times New Roman"/>
                        <a:cs typeface="Iskoola Pota"/>
                      </a:endParaRPr>
                    </a:p>
                  </a:txBody>
                  <a:tcPr marL="81163" marR="81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6510" algn="ctr">
                        <a:lnSpc>
                          <a:spcPct val="115000"/>
                        </a:lnSpc>
                        <a:spcBef>
                          <a:spcPts val="0"/>
                        </a:spcBef>
                        <a:spcAft>
                          <a:spcPts val="0"/>
                        </a:spcAft>
                      </a:pPr>
                      <a:r>
                        <a:rPr lang="en-US" sz="1100" dirty="0">
                          <a:latin typeface="Times New Roman"/>
                          <a:ea typeface="Times New Roman"/>
                          <a:cs typeface="Iskoola Pota"/>
                        </a:rPr>
                        <a:t>06</a:t>
                      </a:r>
                      <a:endParaRPr lang="en-US" sz="1100" dirty="0">
                        <a:latin typeface="Calibri"/>
                        <a:ea typeface="Times New Roman"/>
                        <a:cs typeface="Iskoola Pota"/>
                      </a:endParaRPr>
                    </a:p>
                  </a:txBody>
                  <a:tcPr marL="81163" marR="81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6510" algn="ctr">
                        <a:lnSpc>
                          <a:spcPct val="115000"/>
                        </a:lnSpc>
                        <a:spcBef>
                          <a:spcPts val="0"/>
                        </a:spcBef>
                        <a:spcAft>
                          <a:spcPts val="0"/>
                        </a:spcAft>
                      </a:pPr>
                      <a:r>
                        <a:rPr lang="en-US" sz="1100" dirty="0">
                          <a:latin typeface="Times New Roman"/>
                          <a:ea typeface="Times New Roman"/>
                          <a:cs typeface="Iskoola Pota"/>
                        </a:rPr>
                        <a:t>HSU4603</a:t>
                      </a:r>
                      <a:endParaRPr lang="en-US" sz="1100" dirty="0">
                        <a:latin typeface="Calibri"/>
                        <a:ea typeface="Times New Roman"/>
                        <a:cs typeface="Iskoola Pota"/>
                      </a:endParaRPr>
                    </a:p>
                  </a:txBody>
                  <a:tcPr marL="81163" marR="81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490973">
                <a:tc>
                  <a:txBody>
                    <a:bodyPr/>
                    <a:lstStyle/>
                    <a:p>
                      <a:pPr marL="0" marR="16510">
                        <a:lnSpc>
                          <a:spcPct val="115000"/>
                        </a:lnSpc>
                        <a:spcBef>
                          <a:spcPts val="0"/>
                        </a:spcBef>
                        <a:spcAft>
                          <a:spcPts val="0"/>
                        </a:spcAft>
                      </a:pPr>
                      <a:r>
                        <a:rPr lang="en-US" sz="1100" b="1">
                          <a:solidFill>
                            <a:srgbClr val="000000"/>
                          </a:solidFill>
                          <a:latin typeface="Times New Roman"/>
                          <a:ea typeface="Times New Roman"/>
                          <a:cs typeface="Iskoola Pota"/>
                        </a:rPr>
                        <a:t>HSU5304</a:t>
                      </a:r>
                      <a:endParaRPr lang="en-US" sz="1100">
                        <a:latin typeface="Calibri"/>
                        <a:ea typeface="Times New Roman"/>
                        <a:cs typeface="Iskoola Pota"/>
                      </a:endParaRPr>
                    </a:p>
                  </a:txBody>
                  <a:tcPr marL="81163" marR="81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6510">
                        <a:lnSpc>
                          <a:spcPct val="115000"/>
                        </a:lnSpc>
                        <a:spcBef>
                          <a:spcPts val="0"/>
                        </a:spcBef>
                        <a:spcAft>
                          <a:spcPts val="0"/>
                        </a:spcAft>
                      </a:pPr>
                      <a:r>
                        <a:rPr lang="en-US" sz="1100">
                          <a:latin typeface="Times New Roman"/>
                          <a:ea typeface="Times New Roman"/>
                          <a:cs typeface="Iskoola Pota"/>
                        </a:rPr>
                        <a:t>Indexing and Abstracting Practice</a:t>
                      </a:r>
                      <a:endParaRPr lang="en-US" sz="1100">
                        <a:latin typeface="Calibri"/>
                        <a:ea typeface="Times New Roman"/>
                        <a:cs typeface="Iskoola Pota"/>
                      </a:endParaRPr>
                    </a:p>
                  </a:txBody>
                  <a:tcPr marL="81163" marR="81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6510" algn="ctr">
                        <a:lnSpc>
                          <a:spcPct val="115000"/>
                        </a:lnSpc>
                        <a:spcBef>
                          <a:spcPts val="0"/>
                        </a:spcBef>
                        <a:spcAft>
                          <a:spcPts val="0"/>
                        </a:spcAft>
                      </a:pPr>
                      <a:r>
                        <a:rPr lang="en-US" sz="1100" dirty="0">
                          <a:latin typeface="Times New Roman"/>
                          <a:ea typeface="Times New Roman"/>
                          <a:cs typeface="Iskoola Pota"/>
                        </a:rPr>
                        <a:t>03</a:t>
                      </a:r>
                      <a:endParaRPr lang="en-US" sz="1100" dirty="0">
                        <a:latin typeface="Calibri"/>
                        <a:ea typeface="Times New Roman"/>
                        <a:cs typeface="Iskoola Pota"/>
                      </a:endParaRPr>
                    </a:p>
                  </a:txBody>
                  <a:tcPr marL="81163" marR="81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6510" algn="ctr">
                        <a:lnSpc>
                          <a:spcPct val="115000"/>
                        </a:lnSpc>
                        <a:spcBef>
                          <a:spcPts val="0"/>
                        </a:spcBef>
                        <a:spcAft>
                          <a:spcPts val="0"/>
                        </a:spcAft>
                      </a:pPr>
                      <a:r>
                        <a:rPr lang="en-US" sz="1100" dirty="0">
                          <a:latin typeface="Times New Roman"/>
                          <a:ea typeface="Times New Roman"/>
                          <a:cs typeface="Iskoola Pota"/>
                        </a:rPr>
                        <a:t>None</a:t>
                      </a:r>
                      <a:endParaRPr lang="en-US" sz="1100" dirty="0">
                        <a:latin typeface="Calibri"/>
                        <a:ea typeface="Times New Roman"/>
                        <a:cs typeface="Iskoola Pota"/>
                      </a:endParaRPr>
                    </a:p>
                  </a:txBody>
                  <a:tcPr marL="81163" marR="81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399780">
                <a:tc>
                  <a:txBody>
                    <a:bodyPr/>
                    <a:lstStyle/>
                    <a:p>
                      <a:pPr marL="0" marR="16510">
                        <a:lnSpc>
                          <a:spcPct val="115000"/>
                        </a:lnSpc>
                        <a:spcBef>
                          <a:spcPts val="0"/>
                        </a:spcBef>
                        <a:spcAft>
                          <a:spcPts val="0"/>
                        </a:spcAft>
                      </a:pPr>
                      <a:r>
                        <a:rPr lang="en-US" sz="1100" b="1">
                          <a:solidFill>
                            <a:srgbClr val="000000"/>
                          </a:solidFill>
                          <a:latin typeface="Times New Roman"/>
                          <a:ea typeface="Times New Roman"/>
                          <a:cs typeface="Iskoola Pota"/>
                        </a:rPr>
                        <a:t>HSU5305</a:t>
                      </a:r>
                      <a:endParaRPr lang="en-US" sz="1100">
                        <a:latin typeface="Calibri"/>
                        <a:ea typeface="Times New Roman"/>
                        <a:cs typeface="Iskoola Pota"/>
                      </a:endParaRPr>
                    </a:p>
                  </a:txBody>
                  <a:tcPr marL="81163" marR="81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6510">
                        <a:lnSpc>
                          <a:spcPct val="115000"/>
                        </a:lnSpc>
                        <a:spcBef>
                          <a:spcPts val="0"/>
                        </a:spcBef>
                        <a:spcAft>
                          <a:spcPts val="0"/>
                        </a:spcAft>
                      </a:pPr>
                      <a:r>
                        <a:rPr lang="en-US" sz="1100">
                          <a:latin typeface="Times New Roman"/>
                          <a:ea typeface="Times New Roman"/>
                          <a:cs typeface="Iskoola Pota"/>
                        </a:rPr>
                        <a:t>Intellectual Property Law</a:t>
                      </a:r>
                      <a:endParaRPr lang="en-US" sz="1100">
                        <a:latin typeface="Calibri"/>
                        <a:ea typeface="Times New Roman"/>
                        <a:cs typeface="Iskoola Pota"/>
                      </a:endParaRPr>
                    </a:p>
                  </a:txBody>
                  <a:tcPr marL="81163" marR="81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6510" algn="ctr">
                        <a:lnSpc>
                          <a:spcPct val="115000"/>
                        </a:lnSpc>
                        <a:spcBef>
                          <a:spcPts val="0"/>
                        </a:spcBef>
                        <a:spcAft>
                          <a:spcPts val="0"/>
                        </a:spcAft>
                      </a:pPr>
                      <a:r>
                        <a:rPr lang="en-US" sz="1100">
                          <a:latin typeface="Times New Roman"/>
                          <a:ea typeface="Times New Roman"/>
                          <a:cs typeface="Iskoola Pota"/>
                        </a:rPr>
                        <a:t>03</a:t>
                      </a:r>
                      <a:endParaRPr lang="en-US" sz="1100">
                        <a:latin typeface="Calibri"/>
                        <a:ea typeface="Times New Roman"/>
                        <a:cs typeface="Iskoola Pota"/>
                      </a:endParaRPr>
                    </a:p>
                  </a:txBody>
                  <a:tcPr marL="81163" marR="81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6510" algn="ctr">
                        <a:lnSpc>
                          <a:spcPct val="115000"/>
                        </a:lnSpc>
                        <a:spcBef>
                          <a:spcPts val="0"/>
                        </a:spcBef>
                        <a:spcAft>
                          <a:spcPts val="0"/>
                        </a:spcAft>
                      </a:pPr>
                      <a:r>
                        <a:rPr lang="en-US" sz="1100" dirty="0">
                          <a:latin typeface="Times New Roman"/>
                          <a:ea typeface="Times New Roman"/>
                          <a:cs typeface="Iskoola Pota"/>
                        </a:rPr>
                        <a:t>None</a:t>
                      </a:r>
                      <a:endParaRPr lang="en-US" sz="1100" dirty="0">
                        <a:latin typeface="Calibri"/>
                        <a:ea typeface="Times New Roman"/>
                        <a:cs typeface="Iskoola Pota"/>
                      </a:endParaRPr>
                    </a:p>
                  </a:txBody>
                  <a:tcPr marL="81163" marR="81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644280">
                <a:tc>
                  <a:txBody>
                    <a:bodyPr/>
                    <a:lstStyle/>
                    <a:p>
                      <a:pPr marL="0" marR="16510">
                        <a:lnSpc>
                          <a:spcPct val="115000"/>
                        </a:lnSpc>
                        <a:spcBef>
                          <a:spcPts val="0"/>
                        </a:spcBef>
                        <a:spcAft>
                          <a:spcPts val="0"/>
                        </a:spcAft>
                      </a:pPr>
                      <a:r>
                        <a:rPr lang="en-US" sz="1100" b="1">
                          <a:solidFill>
                            <a:srgbClr val="000000"/>
                          </a:solidFill>
                          <a:latin typeface="Times New Roman"/>
                          <a:ea typeface="Times New Roman"/>
                          <a:cs typeface="Iskoola Pota"/>
                        </a:rPr>
                        <a:t>HSU5306</a:t>
                      </a:r>
                      <a:endParaRPr lang="en-US" sz="1100">
                        <a:latin typeface="Calibri"/>
                        <a:ea typeface="Times New Roman"/>
                        <a:cs typeface="Iskoola Pota"/>
                      </a:endParaRPr>
                    </a:p>
                  </a:txBody>
                  <a:tcPr marL="81163" marR="81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6510">
                        <a:lnSpc>
                          <a:spcPct val="115000"/>
                        </a:lnSpc>
                        <a:spcBef>
                          <a:spcPts val="0"/>
                        </a:spcBef>
                        <a:spcAft>
                          <a:spcPts val="0"/>
                        </a:spcAft>
                      </a:pPr>
                      <a:r>
                        <a:rPr lang="en-US" sz="1100">
                          <a:latin typeface="Times New Roman"/>
                          <a:ea typeface="Times New Roman"/>
                          <a:cs typeface="Iskoola Pota"/>
                        </a:rPr>
                        <a:t>Types of Libraries and Information Services</a:t>
                      </a:r>
                      <a:endParaRPr lang="en-US" sz="1100">
                        <a:latin typeface="Calibri"/>
                        <a:ea typeface="Times New Roman"/>
                        <a:cs typeface="Iskoola Pota"/>
                      </a:endParaRPr>
                    </a:p>
                  </a:txBody>
                  <a:tcPr marL="81163" marR="81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6510" algn="ctr">
                        <a:lnSpc>
                          <a:spcPct val="115000"/>
                        </a:lnSpc>
                        <a:spcBef>
                          <a:spcPts val="0"/>
                        </a:spcBef>
                        <a:spcAft>
                          <a:spcPts val="0"/>
                        </a:spcAft>
                      </a:pPr>
                      <a:r>
                        <a:rPr lang="en-US" sz="1100">
                          <a:solidFill>
                            <a:srgbClr val="000000"/>
                          </a:solidFill>
                          <a:latin typeface="Times New Roman"/>
                          <a:ea typeface="Times New Roman"/>
                          <a:cs typeface="Iskoola Pota"/>
                        </a:rPr>
                        <a:t>03</a:t>
                      </a:r>
                      <a:endParaRPr lang="en-US" sz="1100">
                        <a:latin typeface="Calibri"/>
                        <a:ea typeface="Times New Roman"/>
                        <a:cs typeface="Iskoola Pota"/>
                      </a:endParaRPr>
                    </a:p>
                  </a:txBody>
                  <a:tcPr marL="81163" marR="81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6510" algn="ctr">
                        <a:lnSpc>
                          <a:spcPct val="115000"/>
                        </a:lnSpc>
                        <a:spcBef>
                          <a:spcPts val="0"/>
                        </a:spcBef>
                        <a:spcAft>
                          <a:spcPts val="0"/>
                        </a:spcAft>
                      </a:pPr>
                      <a:r>
                        <a:rPr lang="en-US" sz="1100" dirty="0">
                          <a:latin typeface="Times New Roman"/>
                          <a:ea typeface="Times New Roman"/>
                          <a:cs typeface="Iskoola Pota"/>
                        </a:rPr>
                        <a:t> None</a:t>
                      </a:r>
                      <a:endParaRPr lang="en-US" sz="1100" dirty="0">
                        <a:latin typeface="Calibri"/>
                        <a:ea typeface="Times New Roman"/>
                        <a:cs typeface="Iskoola Pota"/>
                      </a:endParaRPr>
                    </a:p>
                  </a:txBody>
                  <a:tcPr marL="81163" marR="81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480622">
                <a:tc>
                  <a:txBody>
                    <a:bodyPr/>
                    <a:lstStyle/>
                    <a:p>
                      <a:pPr marL="0" marR="16510">
                        <a:lnSpc>
                          <a:spcPct val="115000"/>
                        </a:lnSpc>
                        <a:spcBef>
                          <a:spcPts val="0"/>
                        </a:spcBef>
                        <a:spcAft>
                          <a:spcPts val="0"/>
                        </a:spcAft>
                      </a:pPr>
                      <a:r>
                        <a:rPr lang="en-US" sz="1100" b="1">
                          <a:solidFill>
                            <a:srgbClr val="000000"/>
                          </a:solidFill>
                          <a:latin typeface="Times New Roman"/>
                          <a:ea typeface="Times New Roman"/>
                          <a:cs typeface="Iskoola Pota"/>
                        </a:rPr>
                        <a:t>HSU5607</a:t>
                      </a:r>
                      <a:endParaRPr lang="en-US" sz="1100">
                        <a:latin typeface="Calibri"/>
                        <a:ea typeface="Times New Roman"/>
                        <a:cs typeface="Iskoola Pota"/>
                      </a:endParaRPr>
                    </a:p>
                  </a:txBody>
                  <a:tcPr marL="81163" marR="81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6510">
                        <a:lnSpc>
                          <a:spcPct val="115000"/>
                        </a:lnSpc>
                        <a:spcBef>
                          <a:spcPts val="0"/>
                        </a:spcBef>
                        <a:spcAft>
                          <a:spcPts val="0"/>
                        </a:spcAft>
                      </a:pPr>
                      <a:r>
                        <a:rPr lang="en-US" sz="1100">
                          <a:solidFill>
                            <a:srgbClr val="000000"/>
                          </a:solidFill>
                          <a:latin typeface="Times New Roman"/>
                          <a:ea typeface="Times New Roman"/>
                          <a:cs typeface="Iskoola Pota"/>
                        </a:rPr>
                        <a:t>Advanced Library Automation </a:t>
                      </a:r>
                      <a:endParaRPr lang="en-US" sz="1100">
                        <a:latin typeface="Calibri"/>
                        <a:ea typeface="Times New Roman"/>
                        <a:cs typeface="Iskoola Pota"/>
                      </a:endParaRPr>
                    </a:p>
                  </a:txBody>
                  <a:tcPr marL="81163" marR="8116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6510" algn="ctr">
                        <a:lnSpc>
                          <a:spcPct val="115000"/>
                        </a:lnSpc>
                        <a:spcBef>
                          <a:spcPts val="0"/>
                        </a:spcBef>
                        <a:spcAft>
                          <a:spcPts val="0"/>
                        </a:spcAft>
                      </a:pPr>
                      <a:r>
                        <a:rPr lang="en-US" sz="1100">
                          <a:latin typeface="Times New Roman"/>
                          <a:ea typeface="Times New Roman"/>
                          <a:cs typeface="Iskoola Pota"/>
                        </a:rPr>
                        <a:t>06</a:t>
                      </a:r>
                      <a:endParaRPr lang="en-US" sz="1100">
                        <a:latin typeface="Calibri"/>
                        <a:ea typeface="Times New Roman"/>
                        <a:cs typeface="Iskoola Pota"/>
                      </a:endParaRPr>
                    </a:p>
                  </a:txBody>
                  <a:tcPr marL="81163" marR="81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6510" algn="ctr">
                        <a:lnSpc>
                          <a:spcPct val="115000"/>
                        </a:lnSpc>
                        <a:spcBef>
                          <a:spcPts val="0"/>
                        </a:spcBef>
                        <a:spcAft>
                          <a:spcPts val="0"/>
                        </a:spcAft>
                      </a:pPr>
                      <a:r>
                        <a:rPr lang="en-US" sz="1100" dirty="0">
                          <a:solidFill>
                            <a:srgbClr val="000000"/>
                          </a:solidFill>
                          <a:latin typeface="Times New Roman"/>
                          <a:ea typeface="Times New Roman"/>
                          <a:cs typeface="Iskoola Pota"/>
                        </a:rPr>
                        <a:t>HSU4306</a:t>
                      </a:r>
                      <a:endParaRPr lang="en-US" sz="1100" dirty="0">
                        <a:latin typeface="Calibri"/>
                        <a:ea typeface="Times New Roman"/>
                        <a:cs typeface="Iskoola Pota"/>
                      </a:endParaRPr>
                    </a:p>
                  </a:txBody>
                  <a:tcPr marL="81163" marR="81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399780">
                <a:tc>
                  <a:txBody>
                    <a:bodyPr/>
                    <a:lstStyle/>
                    <a:p>
                      <a:pPr marL="0" marR="16510">
                        <a:lnSpc>
                          <a:spcPct val="115000"/>
                        </a:lnSpc>
                        <a:spcBef>
                          <a:spcPts val="0"/>
                        </a:spcBef>
                        <a:spcAft>
                          <a:spcPts val="0"/>
                        </a:spcAft>
                      </a:pPr>
                      <a:endParaRPr lang="en-US" sz="1100">
                        <a:latin typeface="Calibri"/>
                        <a:ea typeface="Calibri"/>
                        <a:cs typeface="Calibri"/>
                      </a:endParaRPr>
                    </a:p>
                  </a:txBody>
                  <a:tcPr marL="81163" marR="81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6510">
                        <a:lnSpc>
                          <a:spcPct val="115000"/>
                        </a:lnSpc>
                        <a:spcBef>
                          <a:spcPts val="0"/>
                        </a:spcBef>
                        <a:spcAft>
                          <a:spcPts val="0"/>
                        </a:spcAft>
                      </a:pPr>
                      <a:r>
                        <a:rPr lang="en-US" sz="1100" b="1" dirty="0">
                          <a:solidFill>
                            <a:srgbClr val="000000"/>
                          </a:solidFill>
                          <a:latin typeface="Times New Roman"/>
                          <a:ea typeface="Times New Roman"/>
                          <a:cs typeface="Iskoola Pota"/>
                        </a:rPr>
                        <a:t>Total Credits at Level 5</a:t>
                      </a:r>
                      <a:endParaRPr lang="en-US" sz="1100" dirty="0">
                        <a:latin typeface="Calibri"/>
                        <a:ea typeface="Times New Roman"/>
                        <a:cs typeface="Iskoola Pota"/>
                      </a:endParaRPr>
                    </a:p>
                  </a:txBody>
                  <a:tcPr marL="81163" marR="81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6510" algn="ctr">
                        <a:lnSpc>
                          <a:spcPct val="115000"/>
                        </a:lnSpc>
                        <a:spcBef>
                          <a:spcPts val="0"/>
                        </a:spcBef>
                        <a:spcAft>
                          <a:spcPts val="0"/>
                        </a:spcAft>
                      </a:pPr>
                      <a:r>
                        <a:rPr lang="en-US" sz="1100" b="1">
                          <a:solidFill>
                            <a:srgbClr val="000000"/>
                          </a:solidFill>
                          <a:latin typeface="Times New Roman"/>
                          <a:ea typeface="Times New Roman"/>
                          <a:cs typeface="Iskoola Pota"/>
                        </a:rPr>
                        <a:t>30</a:t>
                      </a:r>
                      <a:endParaRPr lang="en-US" sz="1100">
                        <a:latin typeface="Calibri"/>
                        <a:ea typeface="Times New Roman"/>
                        <a:cs typeface="Iskoola Pota"/>
                      </a:endParaRPr>
                    </a:p>
                  </a:txBody>
                  <a:tcPr marL="81163" marR="81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6510" algn="ctr">
                        <a:lnSpc>
                          <a:spcPct val="115000"/>
                        </a:lnSpc>
                        <a:spcBef>
                          <a:spcPts val="0"/>
                        </a:spcBef>
                        <a:spcAft>
                          <a:spcPts val="0"/>
                        </a:spcAft>
                      </a:pPr>
                      <a:endParaRPr lang="en-US" sz="1100" dirty="0">
                        <a:latin typeface="Calibri"/>
                        <a:ea typeface="Calibri"/>
                        <a:cs typeface="Calibri"/>
                      </a:endParaRPr>
                    </a:p>
                  </a:txBody>
                  <a:tcPr marL="81163" marR="811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a:t>                           Thank you </a:t>
            </a:r>
          </a:p>
          <a:p>
            <a:pPr>
              <a:buNone/>
            </a:pPr>
            <a:r>
              <a:rPr lang="en-US" dirty="0"/>
              <a:t>			     Any questions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E4542-172D-42B4-BFF9-697BC1C6D90C}"/>
              </a:ext>
            </a:extLst>
          </p:cNvPr>
          <p:cNvSpPr>
            <a:spLocks noGrp="1"/>
          </p:cNvSpPr>
          <p:nvPr>
            <p:ph type="title"/>
          </p:nvPr>
        </p:nvSpPr>
        <p:spPr/>
        <p:txBody>
          <a:bodyPr/>
          <a:lstStyle/>
          <a:p>
            <a:r>
              <a:rPr lang="en-US" dirty="0">
                <a:solidFill>
                  <a:schemeClr val="tx2">
                    <a:lumMod val="60000"/>
                    <a:lumOff val="40000"/>
                  </a:schemeClr>
                </a:solidFill>
              </a:rPr>
              <a:t>Purpose of the study</a:t>
            </a:r>
          </a:p>
        </p:txBody>
      </p:sp>
      <p:sp>
        <p:nvSpPr>
          <p:cNvPr id="3" name="Content Placeholder 2">
            <a:extLst>
              <a:ext uri="{FF2B5EF4-FFF2-40B4-BE49-F238E27FC236}">
                <a16:creationId xmlns:a16="http://schemas.microsoft.com/office/drawing/2014/main" id="{7CBE88A2-2DC3-40C9-B001-B3632585754B}"/>
              </a:ext>
            </a:extLst>
          </p:cNvPr>
          <p:cNvSpPr>
            <a:spLocks noGrp="1"/>
          </p:cNvSpPr>
          <p:nvPr>
            <p:ph idx="1"/>
          </p:nvPr>
        </p:nvSpPr>
        <p:spPr>
          <a:xfrm>
            <a:off x="0" y="1417638"/>
            <a:ext cx="8686800" cy="5440362"/>
          </a:xfrm>
        </p:spPr>
        <p:txBody>
          <a:bodyPr/>
          <a:lstStyle/>
          <a:p>
            <a:pPr marL="0" indent="0" algn="ctr">
              <a:buNone/>
            </a:pPr>
            <a:endParaRPr lang="en-US" dirty="0"/>
          </a:p>
          <a:p>
            <a:pPr marL="0" indent="0" algn="ctr">
              <a:buNone/>
            </a:pPr>
            <a:r>
              <a:rPr lang="en-US" dirty="0"/>
              <a:t>To inform that ODL materials differ from other types of learning materials and therefore the existing materials should be adapted so as to create a holistic educational experience to promote active and effective learning in print, and allow to </a:t>
            </a:r>
            <a:r>
              <a:rPr lang="en-US" dirty="0" err="1"/>
              <a:t>assesment</a:t>
            </a:r>
            <a:r>
              <a:rPr lang="en-US" dirty="0"/>
              <a:t> of effectiveness</a:t>
            </a:r>
          </a:p>
        </p:txBody>
      </p:sp>
    </p:spTree>
    <p:extLst>
      <p:ext uri="{BB962C8B-B14F-4D97-AF65-F5344CB8AC3E}">
        <p14:creationId xmlns:p14="http://schemas.microsoft.com/office/powerpoint/2010/main" val="1464533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a:solidFill>
                  <a:schemeClr val="tx2">
                    <a:lumMod val="60000"/>
                    <a:lumOff val="40000"/>
                  </a:schemeClr>
                </a:solidFill>
              </a:rPr>
              <a:t>Background to the study</a:t>
            </a:r>
          </a:p>
        </p:txBody>
      </p:sp>
      <p:sp>
        <p:nvSpPr>
          <p:cNvPr id="3" name="Content Placeholder 2"/>
          <p:cNvSpPr>
            <a:spLocks noGrp="1"/>
          </p:cNvSpPr>
          <p:nvPr>
            <p:ph idx="1"/>
          </p:nvPr>
        </p:nvSpPr>
        <p:spPr>
          <a:xfrm>
            <a:off x="-152400" y="914400"/>
            <a:ext cx="9296400" cy="6705600"/>
          </a:xfrm>
        </p:spPr>
        <p:txBody>
          <a:bodyPr>
            <a:normAutofit fontScale="70000" lnSpcReduction="20000"/>
          </a:bodyPr>
          <a:lstStyle/>
          <a:p>
            <a:r>
              <a:rPr lang="en-US" dirty="0"/>
              <a:t>Bachelor of Arts </a:t>
            </a:r>
            <a:r>
              <a:rPr lang="en-US" dirty="0" err="1"/>
              <a:t>Honours</a:t>
            </a:r>
            <a:r>
              <a:rPr lang="en-US" dirty="0"/>
              <a:t> (BALIS)Degree </a:t>
            </a:r>
            <a:r>
              <a:rPr lang="en-US" dirty="0" err="1"/>
              <a:t>Programme</a:t>
            </a:r>
            <a:r>
              <a:rPr lang="en-US" dirty="0"/>
              <a:t> - 2017</a:t>
            </a:r>
          </a:p>
          <a:p>
            <a:r>
              <a:rPr lang="en-US" dirty="0"/>
              <a:t>Total credit rate is 120 </a:t>
            </a:r>
          </a:p>
          <a:p>
            <a:r>
              <a:rPr lang="en-US" dirty="0"/>
              <a:t>Delivery mode is traditional</a:t>
            </a:r>
          </a:p>
          <a:p>
            <a:r>
              <a:rPr lang="en-US" dirty="0"/>
              <a:t>Offered as OUSL offers level 5&amp;6 which consists of 60 </a:t>
            </a:r>
            <a:r>
              <a:rPr lang="en-US" dirty="0" err="1"/>
              <a:t>creditsof</a:t>
            </a:r>
            <a:r>
              <a:rPr lang="en-US" dirty="0"/>
              <a:t> 14 courses  currently </a:t>
            </a:r>
          </a:p>
          <a:p>
            <a:r>
              <a:rPr lang="en-US" dirty="0"/>
              <a:t>Formative and summative evaluation method used </a:t>
            </a:r>
          </a:p>
          <a:p>
            <a:r>
              <a:rPr lang="en-US" dirty="0"/>
              <a:t>Course includes practical session, presentations, filed visits, projects to develop skills of the students in addition to the activities given in the lesson materials</a:t>
            </a:r>
          </a:p>
          <a:p>
            <a:r>
              <a:rPr lang="en-US" dirty="0"/>
              <a:t>Third professional degree offered by the OUSL</a:t>
            </a:r>
          </a:p>
          <a:p>
            <a:r>
              <a:rPr lang="en-US" dirty="0">
                <a:solidFill>
                  <a:schemeClr val="accent6">
                    <a:lumMod val="75000"/>
                  </a:schemeClr>
                </a:solidFill>
              </a:rPr>
              <a:t>To whom</a:t>
            </a:r>
          </a:p>
          <a:p>
            <a:pPr>
              <a:buNone/>
            </a:pPr>
            <a:r>
              <a:rPr lang="en-US" dirty="0"/>
              <a:t>    Lateral entrants who has completed the Diploma in LIS. LIS Diploma – SLLA, Uni. Of Kelaniya, Uni. of Colombo</a:t>
            </a:r>
          </a:p>
          <a:p>
            <a:r>
              <a:rPr lang="en-US" dirty="0">
                <a:solidFill>
                  <a:schemeClr val="accent6">
                    <a:lumMod val="50000"/>
                  </a:schemeClr>
                </a:solidFill>
              </a:rPr>
              <a:t>Why ? to fill the gap – </a:t>
            </a:r>
            <a:r>
              <a:rPr lang="en-US" dirty="0"/>
              <a:t>No undergraduate prog. in distance mode in the country. Student can employed after completion of the Diploma but no learning ladder to step for further education while working. Therefore visible gap exists in higher education sector in producing professional undergraduates in the field. </a:t>
            </a:r>
          </a:p>
          <a:p>
            <a:r>
              <a:rPr lang="en-US" dirty="0"/>
              <a:t>Hence that OUSL team took the challenges of designing a LIS curriculum.</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0E43B-B547-4ACB-8BC5-340847D39773}"/>
              </a:ext>
            </a:extLst>
          </p:cNvPr>
          <p:cNvSpPr>
            <a:spLocks noGrp="1"/>
          </p:cNvSpPr>
          <p:nvPr>
            <p:ph type="title"/>
          </p:nvPr>
        </p:nvSpPr>
        <p:spPr>
          <a:xfrm>
            <a:off x="457200" y="274638"/>
            <a:ext cx="8229600" cy="944562"/>
          </a:xfrm>
        </p:spPr>
        <p:txBody>
          <a:bodyPr/>
          <a:lstStyle/>
          <a:p>
            <a:r>
              <a:rPr lang="en-US" dirty="0">
                <a:solidFill>
                  <a:schemeClr val="tx2">
                    <a:lumMod val="60000"/>
                    <a:lumOff val="40000"/>
                  </a:schemeClr>
                </a:solidFill>
              </a:rPr>
              <a:t>OUSL experiences</a:t>
            </a:r>
          </a:p>
        </p:txBody>
      </p:sp>
      <p:sp>
        <p:nvSpPr>
          <p:cNvPr id="3" name="Content Placeholder 2">
            <a:extLst>
              <a:ext uri="{FF2B5EF4-FFF2-40B4-BE49-F238E27FC236}">
                <a16:creationId xmlns:a16="http://schemas.microsoft.com/office/drawing/2014/main" id="{F8962246-9E00-4D90-B6A7-8BF19591B6FA}"/>
              </a:ext>
            </a:extLst>
          </p:cNvPr>
          <p:cNvSpPr>
            <a:spLocks noGrp="1"/>
          </p:cNvSpPr>
          <p:nvPr>
            <p:ph idx="1"/>
          </p:nvPr>
        </p:nvSpPr>
        <p:spPr>
          <a:xfrm>
            <a:off x="0" y="1066800"/>
            <a:ext cx="9144000" cy="5791200"/>
          </a:xfrm>
        </p:spPr>
        <p:txBody>
          <a:bodyPr>
            <a:normAutofit fontScale="92500" lnSpcReduction="20000"/>
          </a:bodyPr>
          <a:lstStyle/>
          <a:p>
            <a:pPr lvl="0"/>
            <a:r>
              <a:rPr lang="en-US" sz="2800" dirty="0">
                <a:solidFill>
                  <a:schemeClr val="accent6">
                    <a:lumMod val="50000"/>
                  </a:schemeClr>
                </a:solidFill>
              </a:rPr>
              <a:t>Designing of the </a:t>
            </a:r>
            <a:r>
              <a:rPr lang="en-US" sz="2800" dirty="0" err="1">
                <a:solidFill>
                  <a:schemeClr val="accent6">
                    <a:lumMod val="50000"/>
                  </a:schemeClr>
                </a:solidFill>
              </a:rPr>
              <a:t>Programme</a:t>
            </a:r>
            <a:endParaRPr lang="en-US" sz="2800" dirty="0">
              <a:solidFill>
                <a:schemeClr val="accent6">
                  <a:lumMod val="50000"/>
                </a:schemeClr>
              </a:solidFill>
            </a:endParaRPr>
          </a:p>
          <a:p>
            <a:pPr lvl="0"/>
            <a:r>
              <a:rPr lang="en-US" sz="2700" dirty="0">
                <a:solidFill>
                  <a:prstClr val="black"/>
                </a:solidFill>
              </a:rPr>
              <a:t>How we developed the structures of the courses;</a:t>
            </a:r>
          </a:p>
          <a:p>
            <a:pPr marL="0" lvl="0" indent="0">
              <a:buNone/>
            </a:pPr>
            <a:r>
              <a:rPr lang="en-US" sz="2700" dirty="0">
                <a:solidFill>
                  <a:prstClr val="black"/>
                </a:solidFill>
              </a:rPr>
              <a:t>	SLQF guidelines</a:t>
            </a:r>
          </a:p>
          <a:p>
            <a:pPr marL="0" lvl="0" indent="0">
              <a:buNone/>
            </a:pPr>
            <a:r>
              <a:rPr lang="en-US" sz="2700" dirty="0">
                <a:solidFill>
                  <a:prstClr val="black"/>
                </a:solidFill>
              </a:rPr>
              <a:t>	Application of KSAM model </a:t>
            </a:r>
          </a:p>
          <a:p>
            <a:pPr marL="0" lvl="0" indent="0">
              <a:buNone/>
            </a:pPr>
            <a:r>
              <a:rPr lang="en-US" sz="2700" dirty="0">
                <a:solidFill>
                  <a:prstClr val="black"/>
                </a:solidFill>
              </a:rPr>
              <a:t>	Blooms taxonomy </a:t>
            </a:r>
          </a:p>
          <a:p>
            <a:pPr marL="0" lvl="0" indent="0">
              <a:buNone/>
            </a:pPr>
            <a:r>
              <a:rPr lang="en-US" sz="2700" dirty="0">
                <a:solidFill>
                  <a:prstClr val="black"/>
                </a:solidFill>
              </a:rPr>
              <a:t>	Theory of transaction introduced by Moore</a:t>
            </a:r>
          </a:p>
          <a:p>
            <a:r>
              <a:rPr lang="en-US" sz="2500" dirty="0">
                <a:solidFill>
                  <a:prstClr val="black"/>
                </a:solidFill>
              </a:rPr>
              <a:t>UGC approval for the BALIS prog. </a:t>
            </a:r>
          </a:p>
          <a:p>
            <a:r>
              <a:rPr lang="en-US" sz="2500" dirty="0">
                <a:solidFill>
                  <a:prstClr val="black"/>
                </a:solidFill>
              </a:rPr>
              <a:t>Selected and appointed subject experts </a:t>
            </a:r>
          </a:p>
          <a:p>
            <a:r>
              <a:rPr lang="en-US" sz="2500" dirty="0">
                <a:solidFill>
                  <a:prstClr val="black"/>
                </a:solidFill>
              </a:rPr>
              <a:t>Conducted series of workshops to train course managers &amp; lesson writers; informing </a:t>
            </a:r>
          </a:p>
          <a:p>
            <a:pPr marL="0" lvl="0" indent="0">
              <a:buNone/>
            </a:pPr>
            <a:r>
              <a:rPr lang="en-US" sz="2500" dirty="0">
                <a:solidFill>
                  <a:prstClr val="black"/>
                </a:solidFill>
              </a:rPr>
              <a:t>	role and responsibilities, structure of the lesson  and deadline for the completion of writing according to guidelines introduced by the OUSL. </a:t>
            </a:r>
          </a:p>
          <a:p>
            <a:pPr marL="0" lvl="0" indent="0" algn="ctr">
              <a:buNone/>
            </a:pPr>
            <a:r>
              <a:rPr lang="en-US" sz="2500" dirty="0">
                <a:solidFill>
                  <a:prstClr val="black"/>
                </a:solidFill>
              </a:rPr>
              <a:t>The </a:t>
            </a:r>
            <a:r>
              <a:rPr lang="en-US" sz="2500" b="1" dirty="0">
                <a:solidFill>
                  <a:srgbClr val="1F497D">
                    <a:lumMod val="60000"/>
                    <a:lumOff val="40000"/>
                  </a:srgbClr>
                </a:solidFill>
              </a:rPr>
              <a:t>success and effectiveness </a:t>
            </a:r>
            <a:r>
              <a:rPr lang="en-US" sz="2500" dirty="0">
                <a:solidFill>
                  <a:srgbClr val="1F497D">
                    <a:lumMod val="60000"/>
                    <a:lumOff val="40000"/>
                  </a:srgbClr>
                </a:solidFill>
              </a:rPr>
              <a:t>of the </a:t>
            </a:r>
            <a:r>
              <a:rPr lang="en-US" sz="2500" b="1" dirty="0">
                <a:solidFill>
                  <a:srgbClr val="1F497D">
                    <a:lumMod val="60000"/>
                    <a:lumOff val="40000"/>
                  </a:srgbClr>
                </a:solidFill>
              </a:rPr>
              <a:t>distance education system </a:t>
            </a:r>
            <a:r>
              <a:rPr lang="en-US" sz="2500" dirty="0">
                <a:solidFill>
                  <a:srgbClr val="1F497D">
                    <a:lumMod val="60000"/>
                    <a:lumOff val="40000"/>
                  </a:srgbClr>
                </a:solidFill>
              </a:rPr>
              <a:t> “</a:t>
            </a:r>
            <a:r>
              <a:rPr lang="en-US" sz="2500" b="1" dirty="0">
                <a:solidFill>
                  <a:srgbClr val="1F497D">
                    <a:lumMod val="60000"/>
                    <a:lumOff val="40000"/>
                  </a:srgbClr>
                </a:solidFill>
              </a:rPr>
              <a:t>depends</a:t>
            </a:r>
            <a:r>
              <a:rPr lang="en-US" sz="2500" dirty="0">
                <a:solidFill>
                  <a:srgbClr val="1F497D">
                    <a:lumMod val="60000"/>
                    <a:lumOff val="40000"/>
                  </a:srgbClr>
                </a:solidFill>
              </a:rPr>
              <a:t> </a:t>
            </a:r>
            <a:r>
              <a:rPr lang="en-US" sz="2500" b="1" dirty="0">
                <a:solidFill>
                  <a:srgbClr val="1F497D">
                    <a:lumMod val="60000"/>
                    <a:lumOff val="40000"/>
                  </a:srgbClr>
                </a:solidFill>
              </a:rPr>
              <a:t>heavily</a:t>
            </a:r>
            <a:r>
              <a:rPr lang="en-US" sz="2500" dirty="0">
                <a:solidFill>
                  <a:srgbClr val="1F497D">
                    <a:lumMod val="60000"/>
                    <a:lumOff val="40000"/>
                  </a:srgbClr>
                </a:solidFill>
              </a:rPr>
              <a:t> </a:t>
            </a:r>
            <a:r>
              <a:rPr lang="en-US" sz="2500" dirty="0">
                <a:solidFill>
                  <a:prstClr val="black"/>
                </a:solidFill>
              </a:rPr>
              <a:t>on the </a:t>
            </a:r>
            <a:r>
              <a:rPr lang="en-US" sz="2500" b="1" dirty="0">
                <a:solidFill>
                  <a:srgbClr val="1F497D">
                    <a:lumMod val="60000"/>
                    <a:lumOff val="40000"/>
                  </a:srgbClr>
                </a:solidFill>
              </a:rPr>
              <a:t>study material</a:t>
            </a:r>
            <a:r>
              <a:rPr lang="en-US" sz="2500" dirty="0">
                <a:solidFill>
                  <a:srgbClr val="1F497D">
                    <a:lumMod val="60000"/>
                    <a:lumOff val="40000"/>
                  </a:srgbClr>
                </a:solidFill>
              </a:rPr>
              <a:t>, </a:t>
            </a:r>
            <a:r>
              <a:rPr lang="en-US" sz="2500" dirty="0">
                <a:solidFill>
                  <a:prstClr val="black"/>
                </a:solidFill>
              </a:rPr>
              <a:t>particularly in the form of printed course material</a:t>
            </a:r>
            <a:r>
              <a:rPr lang="en-US" sz="900" dirty="0">
                <a:solidFill>
                  <a:prstClr val="black"/>
                </a:solidFill>
              </a:rPr>
              <a:t>” </a:t>
            </a:r>
            <a:r>
              <a:rPr lang="en-US" sz="1100" dirty="0">
                <a:solidFill>
                  <a:prstClr val="black"/>
                </a:solidFill>
              </a:rPr>
              <a:t>(Jayaram and </a:t>
            </a:r>
            <a:r>
              <a:rPr lang="en-US" sz="1100" dirty="0" err="1">
                <a:solidFill>
                  <a:prstClr val="black"/>
                </a:solidFill>
              </a:rPr>
              <a:t>Dorababu</a:t>
            </a:r>
            <a:r>
              <a:rPr lang="en-US" sz="1100" dirty="0">
                <a:solidFill>
                  <a:prstClr val="black"/>
                </a:solidFill>
              </a:rPr>
              <a:t>, 2015).</a:t>
            </a:r>
          </a:p>
          <a:p>
            <a:pPr marL="0" lvl="0" indent="0">
              <a:buNone/>
            </a:pPr>
            <a:r>
              <a:rPr lang="en-US" sz="2600" dirty="0">
                <a:solidFill>
                  <a:srgbClr val="F79646">
                    <a:lumMod val="50000"/>
                  </a:srgbClr>
                </a:solidFill>
              </a:rPr>
              <a:t> </a:t>
            </a:r>
          </a:p>
          <a:p>
            <a:pPr lvl="0">
              <a:buNone/>
            </a:pPr>
            <a:endParaRPr lang="en-US" sz="2500" dirty="0">
              <a:solidFill>
                <a:prstClr val="black"/>
              </a:solidFill>
            </a:endParaRPr>
          </a:p>
          <a:p>
            <a:pPr lvl="0">
              <a:buNone/>
            </a:pPr>
            <a:endParaRPr lang="en-US" sz="2500" dirty="0">
              <a:solidFill>
                <a:prstClr val="black"/>
              </a:solidFill>
            </a:endParaRPr>
          </a:p>
          <a:p>
            <a:endParaRPr lang="en-US" dirty="0"/>
          </a:p>
        </p:txBody>
      </p:sp>
    </p:spTree>
    <p:extLst>
      <p:ext uri="{BB962C8B-B14F-4D97-AF65-F5344CB8AC3E}">
        <p14:creationId xmlns:p14="http://schemas.microsoft.com/office/powerpoint/2010/main" val="2930000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K-SAM model</a:t>
            </a:r>
          </a:p>
        </p:txBody>
      </p:sp>
      <p:pic>
        <p:nvPicPr>
          <p:cNvPr id="4" name="Content Placeholder 3" descr="C:\Users\Library\Pictures\KSAM NEW 31-5-18.jpg"/>
          <p:cNvPicPr>
            <a:picLocks noGrp="1"/>
          </p:cNvPicPr>
          <p:nvPr>
            <p:ph idx="1"/>
          </p:nvPr>
        </p:nvPicPr>
        <p:blipFill>
          <a:blip r:embed="rId2" cstate="print"/>
          <a:srcRect/>
          <a:stretch>
            <a:fillRect/>
          </a:stretch>
        </p:blipFill>
        <p:spPr bwMode="auto">
          <a:xfrm>
            <a:off x="2154584" y="1600200"/>
            <a:ext cx="4834832" cy="4525963"/>
          </a:xfrm>
          <a:prstGeom prst="rect">
            <a:avLst/>
          </a:prstGeom>
          <a:noFill/>
          <a:ln w="9525">
            <a:solidFill>
              <a:schemeClr val="accent1"/>
            </a:solid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normAutofit fontScale="90000"/>
          </a:bodyPr>
          <a:lstStyle/>
          <a:p>
            <a:pPr algn="l"/>
            <a:r>
              <a:rPr lang="en-US" dirty="0">
                <a:solidFill>
                  <a:schemeClr val="tx2">
                    <a:lumMod val="60000"/>
                    <a:lumOff val="40000"/>
                  </a:schemeClr>
                </a:solidFill>
              </a:rPr>
              <a:t>Cont. </a:t>
            </a:r>
            <a:br>
              <a:rPr lang="en-US" dirty="0"/>
            </a:br>
            <a:endParaRPr lang="en-US" dirty="0"/>
          </a:p>
        </p:txBody>
      </p:sp>
      <p:sp>
        <p:nvSpPr>
          <p:cNvPr id="5" name="Text Placeholder 4"/>
          <p:cNvSpPr>
            <a:spLocks noGrp="1"/>
          </p:cNvSpPr>
          <p:nvPr>
            <p:ph type="body" sz="half" idx="1"/>
          </p:nvPr>
        </p:nvSpPr>
        <p:spPr>
          <a:xfrm>
            <a:off x="0" y="1066800"/>
            <a:ext cx="4495800" cy="5791200"/>
          </a:xfrm>
        </p:spPr>
        <p:txBody>
          <a:bodyPr>
            <a:normAutofit/>
          </a:bodyPr>
          <a:lstStyle/>
          <a:p>
            <a:pPr lvl="0"/>
            <a:r>
              <a:rPr lang="en-US" sz="3100" dirty="0">
                <a:solidFill>
                  <a:srgbClr val="F79646">
                    <a:lumMod val="50000"/>
                  </a:srgbClr>
                </a:solidFill>
              </a:rPr>
              <a:t>Course material development</a:t>
            </a:r>
          </a:p>
          <a:p>
            <a:r>
              <a:rPr lang="en-US" sz="2400" dirty="0"/>
              <a:t>Used OUSL house style – Session structure </a:t>
            </a:r>
          </a:p>
          <a:p>
            <a:endParaRPr lang="en-US" sz="2400" dirty="0"/>
          </a:p>
          <a:p>
            <a:r>
              <a:rPr lang="en-US" sz="2600" dirty="0"/>
              <a:t>Embedded support Devices in the content are pre and post question, illustrations, indexes, glossaries, tasks, summary, advance organizer, prior knowledge, references etc.</a:t>
            </a:r>
          </a:p>
        </p:txBody>
      </p:sp>
      <p:sp>
        <p:nvSpPr>
          <p:cNvPr id="3" name="Content Placeholder 2"/>
          <p:cNvSpPr>
            <a:spLocks noGrp="1"/>
          </p:cNvSpPr>
          <p:nvPr>
            <p:ph sz="half" idx="2"/>
          </p:nvPr>
        </p:nvSpPr>
        <p:spPr>
          <a:xfrm>
            <a:off x="4648200" y="1219200"/>
            <a:ext cx="4495800" cy="5638800"/>
          </a:xfrm>
        </p:spPr>
        <p:txBody>
          <a:bodyPr>
            <a:normAutofit fontScale="92500" lnSpcReduction="20000"/>
          </a:bodyPr>
          <a:lstStyle/>
          <a:p>
            <a:pPr marL="0" lvl="0" indent="0">
              <a:buNone/>
            </a:pPr>
            <a:r>
              <a:rPr lang="en-US" sz="3400" dirty="0">
                <a:solidFill>
                  <a:schemeClr val="accent6">
                    <a:lumMod val="50000"/>
                  </a:schemeClr>
                </a:solidFill>
              </a:rPr>
              <a:t>Structure of the lesson</a:t>
            </a:r>
          </a:p>
          <a:p>
            <a:pPr lvl="0"/>
            <a:r>
              <a:rPr lang="en-US" sz="3400" dirty="0">
                <a:solidFill>
                  <a:prstClr val="black"/>
                </a:solidFill>
              </a:rPr>
              <a:t>Introduction          </a:t>
            </a:r>
          </a:p>
          <a:p>
            <a:pPr lvl="0"/>
            <a:r>
              <a:rPr lang="en-US" sz="3400" dirty="0">
                <a:solidFill>
                  <a:prstClr val="black"/>
                </a:solidFill>
              </a:rPr>
              <a:t>Advance organizer</a:t>
            </a:r>
          </a:p>
          <a:p>
            <a:pPr lvl="0"/>
            <a:r>
              <a:rPr lang="en-US" sz="3400" dirty="0">
                <a:solidFill>
                  <a:prstClr val="black"/>
                </a:solidFill>
              </a:rPr>
              <a:t>Content of the session </a:t>
            </a:r>
          </a:p>
          <a:p>
            <a:pPr lvl="0"/>
            <a:r>
              <a:rPr lang="en-US" sz="3400" dirty="0">
                <a:solidFill>
                  <a:prstClr val="black"/>
                </a:solidFill>
              </a:rPr>
              <a:t>Activity</a:t>
            </a:r>
          </a:p>
          <a:p>
            <a:pPr lvl="0"/>
            <a:r>
              <a:rPr lang="en-US" sz="3400" dirty="0">
                <a:solidFill>
                  <a:prstClr val="black"/>
                </a:solidFill>
              </a:rPr>
              <a:t>Content cont.</a:t>
            </a:r>
          </a:p>
          <a:p>
            <a:pPr lvl="0"/>
            <a:r>
              <a:rPr lang="en-US" sz="3400" dirty="0">
                <a:solidFill>
                  <a:prstClr val="black"/>
                </a:solidFill>
              </a:rPr>
              <a:t>Activity</a:t>
            </a:r>
          </a:p>
          <a:p>
            <a:pPr lvl="0"/>
            <a:r>
              <a:rPr lang="en-US" sz="3400" dirty="0">
                <a:solidFill>
                  <a:prstClr val="black"/>
                </a:solidFill>
              </a:rPr>
              <a:t>Summary</a:t>
            </a:r>
          </a:p>
          <a:p>
            <a:pPr lvl="0"/>
            <a:r>
              <a:rPr lang="en-US" sz="3400" dirty="0">
                <a:solidFill>
                  <a:prstClr val="black"/>
                </a:solidFill>
              </a:rPr>
              <a:t>Learning outcomes</a:t>
            </a:r>
          </a:p>
          <a:p>
            <a:pPr lvl="0"/>
            <a:r>
              <a:rPr lang="en-US" sz="3400" dirty="0">
                <a:solidFill>
                  <a:prstClr val="black"/>
                </a:solidFill>
              </a:rPr>
              <a:t>Review questions</a:t>
            </a:r>
          </a:p>
          <a:p>
            <a:pPr lvl="0"/>
            <a:r>
              <a:rPr lang="en-US" sz="3400" dirty="0">
                <a:solidFill>
                  <a:prstClr val="black"/>
                </a:solidFill>
              </a:rPr>
              <a:t>Recommended reading/s</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639762"/>
          </a:xfrm>
        </p:spPr>
        <p:txBody>
          <a:bodyPr>
            <a:normAutofit fontScale="90000"/>
          </a:bodyPr>
          <a:lstStyle/>
          <a:p>
            <a:r>
              <a:rPr lang="en-US" dirty="0">
                <a:solidFill>
                  <a:schemeClr val="accent1">
                    <a:lumMod val="75000"/>
                  </a:schemeClr>
                </a:solidFill>
              </a:rPr>
              <a:t>Problem of the study</a:t>
            </a:r>
          </a:p>
        </p:txBody>
      </p:sp>
      <p:sp>
        <p:nvSpPr>
          <p:cNvPr id="3" name="Content Placeholder 2"/>
          <p:cNvSpPr>
            <a:spLocks noGrp="1"/>
          </p:cNvSpPr>
          <p:nvPr>
            <p:ph idx="1"/>
          </p:nvPr>
        </p:nvSpPr>
        <p:spPr>
          <a:xfrm>
            <a:off x="0" y="990600"/>
            <a:ext cx="9144000" cy="5867400"/>
          </a:xfrm>
        </p:spPr>
        <p:txBody>
          <a:bodyPr>
            <a:normAutofit fontScale="92500" lnSpcReduction="20000"/>
          </a:bodyPr>
          <a:lstStyle/>
          <a:p>
            <a:r>
              <a:rPr lang="en-US" dirty="0"/>
              <a:t>50 students registered to the BALIS </a:t>
            </a:r>
            <a:r>
              <a:rPr lang="en-US" dirty="0" err="1"/>
              <a:t>prog</a:t>
            </a:r>
            <a:r>
              <a:rPr lang="en-US" dirty="0"/>
              <a:t>.</a:t>
            </a:r>
          </a:p>
          <a:p>
            <a:r>
              <a:rPr lang="en-US" dirty="0"/>
              <a:t>60% is available now to continue the </a:t>
            </a:r>
            <a:r>
              <a:rPr lang="en-US" dirty="0" err="1"/>
              <a:t>prog</a:t>
            </a:r>
            <a:r>
              <a:rPr lang="en-US" dirty="0"/>
              <a:t>.</a:t>
            </a:r>
          </a:p>
          <a:p>
            <a:pPr>
              <a:buNone/>
            </a:pPr>
            <a:r>
              <a:rPr lang="en-US" dirty="0"/>
              <a:t>		Why ? Is the problem with course materials</a:t>
            </a:r>
          </a:p>
          <a:p>
            <a:r>
              <a:rPr lang="en-US" dirty="0"/>
              <a:t>Also we need to </a:t>
            </a:r>
            <a:r>
              <a:rPr lang="en-US" dirty="0" err="1"/>
              <a:t>awear</a:t>
            </a:r>
            <a:r>
              <a:rPr lang="en-US" dirty="0"/>
              <a:t> whether students have achieved set objectives for each course or not, Knowledge and  skills were developed or not is a problem.</a:t>
            </a:r>
          </a:p>
          <a:p>
            <a:r>
              <a:rPr lang="en-US" dirty="0"/>
              <a:t>OUSL guidelines states that evaluation of the course should be done by taking mid-semester student feedback, end of semester feedback or peer feedback through observation. </a:t>
            </a:r>
          </a:p>
          <a:p>
            <a:r>
              <a:rPr lang="en-US" dirty="0"/>
              <a:t>As </a:t>
            </a:r>
            <a:r>
              <a:rPr lang="en-US" dirty="0" err="1"/>
              <a:t>Zabidi</a:t>
            </a:r>
            <a:r>
              <a:rPr lang="en-US" dirty="0"/>
              <a:t> (2017) states that there are five core activity procedures for print modules, last one is </a:t>
            </a:r>
            <a:r>
              <a:rPr lang="en-US" dirty="0">
                <a:solidFill>
                  <a:srgbClr val="FF0000"/>
                </a:solidFill>
              </a:rPr>
              <a:t>‘measurement of customer satisfaction’</a:t>
            </a:r>
            <a:r>
              <a:rPr lang="en-US" dirty="0"/>
              <a:t>. OUSL library team did all except the evaluation. So study was conducted.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lumMod val="60000"/>
                    <a:lumOff val="40000"/>
                  </a:schemeClr>
                </a:solidFill>
              </a:rPr>
              <a:t>Objectives</a:t>
            </a:r>
            <a:r>
              <a:rPr lang="en-US" dirty="0"/>
              <a:t> </a:t>
            </a:r>
          </a:p>
        </p:txBody>
      </p:sp>
      <p:sp>
        <p:nvSpPr>
          <p:cNvPr id="3" name="Content Placeholder 2"/>
          <p:cNvSpPr>
            <a:spLocks noGrp="1"/>
          </p:cNvSpPr>
          <p:nvPr>
            <p:ph idx="1"/>
          </p:nvPr>
        </p:nvSpPr>
        <p:spPr>
          <a:xfrm>
            <a:off x="0" y="1143000"/>
            <a:ext cx="9144000" cy="5715000"/>
          </a:xfrm>
        </p:spPr>
        <p:txBody>
          <a:bodyPr>
            <a:normAutofit fontScale="92500" lnSpcReduction="20000"/>
          </a:bodyPr>
          <a:lstStyle/>
          <a:p>
            <a:r>
              <a:rPr lang="en-US" dirty="0"/>
              <a:t>To evaluate learner perception for each lesson given in three modules in semester 1 </a:t>
            </a:r>
          </a:p>
          <a:p>
            <a:r>
              <a:rPr lang="en-US" dirty="0"/>
              <a:t>To analyze learner perception for each lesson given in four modules in semester 2 </a:t>
            </a:r>
          </a:p>
          <a:p>
            <a:r>
              <a:rPr lang="en-US" dirty="0"/>
              <a:t>To find out different skills developed by the students. </a:t>
            </a:r>
          </a:p>
          <a:p>
            <a:pPr>
              <a:buNone/>
            </a:pPr>
            <a:r>
              <a:rPr lang="en-US" b="1" dirty="0"/>
              <a:t>   Research questions</a:t>
            </a:r>
          </a:p>
          <a:p>
            <a:r>
              <a:rPr lang="en-US" dirty="0"/>
              <a:t>How do students of the BALIS react to various aspects of the Semester 1 printed materials such as content, language, format, style,? </a:t>
            </a:r>
          </a:p>
          <a:p>
            <a:r>
              <a:rPr lang="en-US" dirty="0"/>
              <a:t>How do students of the BALIS react to various aspects of the Semester 2 printed materials such as content, language, format, style? </a:t>
            </a:r>
          </a:p>
          <a:p>
            <a:r>
              <a:rPr lang="en-US" dirty="0"/>
              <a:t>What are the skills developed through the </a:t>
            </a:r>
            <a:r>
              <a:rPr lang="en-US" dirty="0" err="1"/>
              <a:t>programme</a:t>
            </a:r>
            <a:r>
              <a:rPr lang="en-US" dirty="0"/>
              <a:t>?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3320</TotalTime>
  <Words>1406</Words>
  <Application>Microsoft Office PowerPoint</Application>
  <PresentationFormat>On-screen Show (4:3)</PresentationFormat>
  <Paragraphs>193</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Times New Roman</vt:lpstr>
      <vt:lpstr>Office Theme</vt:lpstr>
      <vt:lpstr>Material evaluation and analysis: relevance and appropriateness of course modules of BALIS degree programme offered at Open University of Sri Lanka </vt:lpstr>
      <vt:lpstr>Introduction </vt:lpstr>
      <vt:lpstr>Purpose of the study</vt:lpstr>
      <vt:lpstr>Background to the study</vt:lpstr>
      <vt:lpstr>OUSL experiences</vt:lpstr>
      <vt:lpstr>K-SAM model</vt:lpstr>
      <vt:lpstr>Cont.  </vt:lpstr>
      <vt:lpstr>Problem of the study</vt:lpstr>
      <vt:lpstr>Objectives </vt:lpstr>
      <vt:lpstr>Methodology</vt:lpstr>
      <vt:lpstr>Findings HSU5301 – Information &amp; Knowledge Society</vt:lpstr>
      <vt:lpstr>HSU5602 – Advanced Library Cataloguing</vt:lpstr>
      <vt:lpstr>HSU5602 – Block 2</vt:lpstr>
      <vt:lpstr>Answer for the 1st question</vt:lpstr>
      <vt:lpstr>HSU5603 – Advanced library classification</vt:lpstr>
      <vt:lpstr>HSU5304 – Indexing &amp; abstracting </vt:lpstr>
      <vt:lpstr>HSU5305 – Intellectual Property Law</vt:lpstr>
      <vt:lpstr>HSU5306 – Types of Libraries and Information services</vt:lpstr>
      <vt:lpstr>HSU5607 – Advance Library Automation</vt:lpstr>
      <vt:lpstr>HSU5607 – Advance Library Automation</vt:lpstr>
      <vt:lpstr>Answer for the 2nd question</vt:lpstr>
      <vt:lpstr>Skills developed</vt:lpstr>
      <vt:lpstr>Conclusion and suggestions</vt:lpstr>
      <vt:lpstr>BALIS Curriculum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Material evaluation and analysis: relevance and appropriateness of course modules of BALIS degree programme offered at Open University of Sri Lanka</dc:title>
  <dc:creator>Damayanthi</dc:creator>
  <cp:lastModifiedBy>Root</cp:lastModifiedBy>
  <cp:revision>120</cp:revision>
  <dcterms:created xsi:type="dcterms:W3CDTF">2019-10-08T09:14:29Z</dcterms:created>
  <dcterms:modified xsi:type="dcterms:W3CDTF">2019-10-15T05:11:24Z</dcterms:modified>
</cp:coreProperties>
</file>