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49"/>
    <p:restoredTop sz="93165"/>
  </p:normalViewPr>
  <p:slideViewPr>
    <p:cSldViewPr snapToGrid="0" snapToObjects="1">
      <p:cViewPr varScale="1">
        <p:scale>
          <a:sx n="65" d="100"/>
          <a:sy n="65" d="100"/>
        </p:scale>
        <p:origin x="1864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3FC53E-78AB-1842-90F5-69094C5C38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D1EBD4-8DA8-1A44-BF61-EA7D936212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7A08C5-FEF8-4246-AB55-C31DE0B52D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6D28A-741A-D542-BA99-20EA0591FFC2}" type="datetimeFigureOut">
              <a:rPr lang="en-US" smtClean="0"/>
              <a:t>10/15/19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1D56B7-B282-0647-8479-D4D029DEB7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9F3F3C-D310-D140-944C-6508FCF223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1601B-3F6D-814A-9C3D-6216897AF7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12383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E9AE0B-BDC6-9542-B3B7-C2C4BEE09D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11B59B6-0417-EC45-A60F-DC07E50D2D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8437E6-59AE-AE4D-B63A-60721B3E93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6D28A-741A-D542-BA99-20EA0591FFC2}" type="datetimeFigureOut">
              <a:rPr lang="en-US" smtClean="0"/>
              <a:t>10/15/19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C341BE-D6C8-3E4E-90D8-507D28B68E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6DE808-549C-5C44-9F17-DF0813886C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1601B-3F6D-814A-9C3D-6216897AF7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8107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1751A72-AC96-3042-B02F-D3B00C1B67C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C57CD41-1F16-DF46-A346-17F4DDC39B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21C920-9E8B-3D43-8A13-10407D727E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6D28A-741A-D542-BA99-20EA0591FFC2}" type="datetimeFigureOut">
              <a:rPr lang="en-US" smtClean="0"/>
              <a:t>10/15/19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A65168-1182-A640-8AC0-2BEE32DE33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5CF00B-7315-C045-B78C-6568E82516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1601B-3F6D-814A-9C3D-6216897AF7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7551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8355BC-A2E7-8A4E-ACA9-7FD0E93723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D937B1-3F1D-794B-8D13-3D0F932E66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252F64-11BB-C14D-B481-AEF50D7B14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6D28A-741A-D542-BA99-20EA0591FFC2}" type="datetimeFigureOut">
              <a:rPr lang="en-US" smtClean="0"/>
              <a:t>10/15/19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55CDC3-30EB-7C48-A489-1A2D020C39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46CCA7-965A-B746-A66E-F2097704F5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1601B-3F6D-814A-9C3D-6216897AF7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2676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EE6037-A5AF-AB4A-BE9E-9BA6B8961A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A57F8F-C16E-B14E-9941-02D37B2289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7ED99F-C943-5343-B5E9-7880A1422C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6D28A-741A-D542-BA99-20EA0591FFC2}" type="datetimeFigureOut">
              <a:rPr lang="en-US" smtClean="0"/>
              <a:t>10/15/19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5CD702-466B-9149-AF74-1FCD5E3C1E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FD9763-8B42-6141-8516-7CDE5DF917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1601B-3F6D-814A-9C3D-6216897AF7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68834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8A8D34-CDC0-E340-A1F1-9324C56549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480090-D56F-3E4E-BB89-B58AAB78351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65B1BB6-3796-C84B-BE74-87E4BEA60D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5DDEEBE-8D8F-8346-9E5A-074AE599CC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6D28A-741A-D542-BA99-20EA0591FFC2}" type="datetimeFigureOut">
              <a:rPr lang="en-US" smtClean="0"/>
              <a:t>10/15/19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02D3FF-326A-204C-9310-607DA64F21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C24ED0-FBE9-4E43-9943-69FA18F6B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1601B-3F6D-814A-9C3D-6216897AF7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12912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26AD22-559A-8041-A8EC-E7E21CAB49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8338D7-E18A-6B4B-B5AA-2BEBC258B3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8F9ED0A-EA29-6948-9C24-578C2DA5A8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B9F7D0A-BB9A-B442-BE35-20801082BCB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A49F92D-B584-6A45-892F-F16A5B69585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D58742A-0E04-2847-ADCE-31953C5B5F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6D28A-741A-D542-BA99-20EA0591FFC2}" type="datetimeFigureOut">
              <a:rPr lang="en-US" smtClean="0"/>
              <a:t>10/15/19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28689C5-4F6D-FF4C-A086-1A13AFA458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C47215A-8763-2347-98BD-9D30693F12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1601B-3F6D-814A-9C3D-6216897AF7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42786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6A58BD-C0E4-0D4B-A1AD-73E308E19E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9C42538-28CA-344A-AE5A-0B039A6CD8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6D28A-741A-D542-BA99-20EA0591FFC2}" type="datetimeFigureOut">
              <a:rPr lang="en-US" smtClean="0"/>
              <a:t>10/15/19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DAB23EC-B263-6640-B059-41C58342D5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7CD93EF-73DD-BF4B-9AB0-D0F3FF462A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1601B-3F6D-814A-9C3D-6216897AF7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9346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9367047-8AF5-784A-A279-CAC6CBEF8A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6D28A-741A-D542-BA99-20EA0591FFC2}" type="datetimeFigureOut">
              <a:rPr lang="en-US" smtClean="0"/>
              <a:t>10/15/19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3B3AD8C-AC9F-4642-BA9D-A7F79F6B7F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3CAFE1-45E5-4842-B629-FFFE995FF6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1601B-3F6D-814A-9C3D-6216897AF7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26008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7FD89B-CAED-A34D-A4C0-C6391207A2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A8EF17-BE52-FA41-99B5-C981146234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29EE256-2F39-8C42-B1B7-5355ED0935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6414350-410B-2C44-9CEC-BE30D894A0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6D28A-741A-D542-BA99-20EA0591FFC2}" type="datetimeFigureOut">
              <a:rPr lang="en-US" smtClean="0"/>
              <a:t>10/15/19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AB1B89-017B-3E46-A8C1-28BD8E406B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08DB0D0-802E-0A47-8B61-B88F7D5DB2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1601B-3F6D-814A-9C3D-6216897AF7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0369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5076D2-7565-A546-9DDF-77168B7364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1B4EA42-7737-0948-8745-2C73E50C0C0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197FB4-682C-A04B-958E-33843D7C19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210F28-6E24-4F4C-8DD4-DDDA9A5519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6D28A-741A-D542-BA99-20EA0591FFC2}" type="datetimeFigureOut">
              <a:rPr lang="en-US" smtClean="0"/>
              <a:t>10/15/19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801B38-B12C-7E48-BD53-20E64A0EF2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8F67F7-1A7D-254F-A5C4-CD34EECF75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1601B-3F6D-814A-9C3D-6216897AF7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15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47CD91D-10EB-A540-8C81-77A66D1C7F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C471EB-64C6-594E-AB5B-88DD55C8E7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1FC5BE-C606-5D4C-9D18-AFA299FA548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E6D28A-741A-D542-BA99-20EA0591FFC2}" type="datetimeFigureOut">
              <a:rPr lang="en-US" smtClean="0"/>
              <a:t>10/15/19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3BDCEC-3BA9-1341-A714-2E4F0901EC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C7B1B6-6202-D34C-BBED-DAD1B7194A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31601B-3F6D-814A-9C3D-6216897AF7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5194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F78DD5-967B-584E-A776-AC192325425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4800" b="1" dirty="0"/>
              <a:t>SDG4.C Through Open and Distance eLearning:  Drawing Insights from the University Experience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B1AE88C-67B1-7A4D-AC4E-0F6858CC4C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33525" y="4258021"/>
            <a:ext cx="9144000" cy="1655762"/>
          </a:xfrm>
        </p:spPr>
        <p:txBody>
          <a:bodyPr>
            <a:normAutofit/>
          </a:bodyPr>
          <a:lstStyle/>
          <a:p>
            <a:r>
              <a:rPr lang="en-US" sz="3200" b="1" dirty="0"/>
              <a:t>Melinda </a:t>
            </a:r>
            <a:r>
              <a:rPr lang="en-US" sz="3200" b="1" dirty="0" err="1"/>
              <a:t>dP</a:t>
            </a:r>
            <a:r>
              <a:rPr lang="en-US" sz="3200" b="1" dirty="0"/>
              <a:t>. </a:t>
            </a:r>
            <a:r>
              <a:rPr lang="en-US" sz="3200" b="1" dirty="0" err="1"/>
              <a:t>Bandalaria</a:t>
            </a:r>
            <a:r>
              <a:rPr lang="en-US" sz="3200" b="1" dirty="0"/>
              <a:t> &amp; Michael P. </a:t>
            </a:r>
            <a:r>
              <a:rPr lang="en-US" sz="3200" b="1" dirty="0" err="1"/>
              <a:t>Lagaya</a:t>
            </a:r>
            <a:endParaRPr lang="en-US" sz="3200" b="1" dirty="0"/>
          </a:p>
          <a:p>
            <a:r>
              <a:rPr lang="en-US" sz="2800" dirty="0"/>
              <a:t>University of the Philippines Open University</a:t>
            </a:r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4D399267-9415-CB4F-B1FF-59AC5C96E9A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0"/>
          <a:ext cx="1533525" cy="1019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2" name="Picture" r:id="rId3" imgW="1591194" imgH="1058019" progId="Word.Picture.8">
                  <p:embed/>
                </p:oleObj>
              </mc:Choice>
              <mc:Fallback>
                <p:oleObj name="Picture" r:id="rId3" imgW="1591194" imgH="1058019" progId="Word.Picture.8">
                  <p:embed/>
                  <p:pic>
                    <p:nvPicPr>
                      <p:cNvPr id="4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33525" cy="1019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485426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8341B8-4F66-8E4E-A84D-EE507B1D3F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7226" y="2333073"/>
            <a:ext cx="10515600" cy="1325563"/>
          </a:xfrm>
        </p:spPr>
        <p:txBody>
          <a:bodyPr/>
          <a:lstStyle/>
          <a:p>
            <a:pPr algn="ctr"/>
            <a:r>
              <a:rPr lang="en-US" b="1" i="1" dirty="0"/>
              <a:t>Thank you!!</a:t>
            </a:r>
          </a:p>
        </p:txBody>
      </p:sp>
    </p:spTree>
    <p:extLst>
      <p:ext uri="{BB962C8B-B14F-4D97-AF65-F5344CB8AC3E}">
        <p14:creationId xmlns:p14="http://schemas.microsoft.com/office/powerpoint/2010/main" val="40198993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6FB311-1163-4547-976E-D3725AF86B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SDG4.C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C22F26-C455-CB45-823B-C62D261F5E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b="1" i="1" dirty="0"/>
              <a:t>By 2030, </a:t>
            </a:r>
          </a:p>
          <a:p>
            <a:pPr marL="0" indent="0">
              <a:buNone/>
            </a:pPr>
            <a:r>
              <a:rPr lang="en-US" sz="3200" i="1" dirty="0"/>
              <a:t>substantially </a:t>
            </a:r>
            <a:r>
              <a:rPr lang="en-US" sz="3200" i="1" u="sng" dirty="0"/>
              <a:t>increase the supply of qualified teachers</a:t>
            </a:r>
            <a:r>
              <a:rPr lang="en-US" sz="3200" i="1" dirty="0"/>
              <a:t>, including through international cooperation, for teacher training in developing countries, especially least developed countries and small island developing states</a:t>
            </a:r>
            <a:r>
              <a:rPr lang="en-US" sz="3200" dirty="0"/>
              <a:t>” as a strategy to contribute to the overall goal of quality education (SDG#4)</a:t>
            </a:r>
            <a:r>
              <a:rPr lang="en-US" sz="3200" dirty="0">
                <a:effectLst/>
              </a:rPr>
              <a:t>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126305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0D7EC7-26E5-5048-85CA-6371734680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Objectives of this paper: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5BA9CA-D18F-BA47-A95E-A4E7AEF6D5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Describe a teacher training program in distance </a:t>
            </a:r>
            <a:r>
              <a:rPr lang="en-US" dirty="0" err="1"/>
              <a:t>elearning</a:t>
            </a:r>
            <a:r>
              <a:rPr lang="en-US" dirty="0"/>
              <a:t> mode of delivery</a:t>
            </a:r>
          </a:p>
          <a:p>
            <a:r>
              <a:rPr lang="en-US" dirty="0"/>
              <a:t>Describe the outcomes of the training program to teachers</a:t>
            </a:r>
          </a:p>
          <a:p>
            <a:r>
              <a:rPr lang="en-US" dirty="0"/>
              <a:t>Draw insights from the experience to better design programs for teacher training and achieve SDG4.C</a:t>
            </a:r>
            <a:r>
              <a:rPr lang="en-US" dirty="0">
                <a:effectLst/>
              </a:rPr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43216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BB7E88-4733-DD40-865A-20D0F14D3B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Methodology: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430D76-CE81-3B4F-BC8F-A9478A88D0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Impact evaluation of a 10-year project of training public school teachers in a rural community in the Philippines</a:t>
            </a:r>
          </a:p>
          <a:p>
            <a:r>
              <a:rPr lang="en-US" dirty="0"/>
              <a:t>Survey with the teacher beneficiaries were the respondents</a:t>
            </a:r>
          </a:p>
          <a:p>
            <a:r>
              <a:rPr lang="en-US" dirty="0"/>
              <a:t>FGD with the selected teacher respondents as participants to probe deeper as to the results of the survey</a:t>
            </a:r>
          </a:p>
        </p:txBody>
      </p:sp>
    </p:spTree>
    <p:extLst>
      <p:ext uri="{BB962C8B-B14F-4D97-AF65-F5344CB8AC3E}">
        <p14:creationId xmlns:p14="http://schemas.microsoft.com/office/powerpoint/2010/main" val="24695028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833EA6-9615-B049-95D6-E5BB0D4EA1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</a:t>
            </a:r>
            <a:r>
              <a:rPr lang="en-US" dirty="0" err="1"/>
              <a:t>eTDP</a:t>
            </a:r>
            <a:r>
              <a:rPr lang="en-US" dirty="0"/>
              <a:t> (Teacher Development Program through eLearning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0EDD79-6594-F74B-A156-786EE14FF7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/>
              <a:t>The project was first implemented with the public school teachers in a rural area/province in the Philippines as direct beneficiaries/participants. </a:t>
            </a:r>
          </a:p>
          <a:p>
            <a:r>
              <a:rPr lang="en-US" dirty="0"/>
              <a:t> The program has been running for more than 10 years and has developed a model of partnership to mobilize resources as well as other project components like a community </a:t>
            </a:r>
            <a:r>
              <a:rPr lang="en-US" dirty="0" err="1"/>
              <a:t>ecentre</a:t>
            </a:r>
            <a:r>
              <a:rPr lang="en-US" dirty="0"/>
              <a:t>, technology grant and scholarship grant. </a:t>
            </a:r>
          </a:p>
          <a:p>
            <a:r>
              <a:rPr lang="en-US" dirty="0"/>
              <a:t>a holistic approach to continuing teacher professional development (degree delivered online and non-degree delivered F2F); technology grant; training grant</a:t>
            </a:r>
          </a:p>
          <a:p>
            <a:r>
              <a:rPr lang="en-US" dirty="0"/>
              <a:t>aimed at training teachers towards achieving efficiency by upgrading their knowledge and skills in the respective subject areas that they teach through formal and non-formal education. </a:t>
            </a:r>
          </a:p>
          <a:p>
            <a:r>
              <a:rPr lang="en-US" dirty="0"/>
              <a:t>Partnership between the academe, private sector, and local government unit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63059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DED6B5-857B-7648-B1DE-2AF577C6CE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Results: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4D0CAD-CBC2-D148-A26C-4C863ED93F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/>
              <a:t>70% completion rate of degree programs</a:t>
            </a:r>
          </a:p>
          <a:p>
            <a:r>
              <a:rPr lang="en-US" dirty="0"/>
              <a:t>32% believed that their perseverance, determination, discipline, resourcefulness, hard work and motivation as the reasons for their program completion</a:t>
            </a:r>
            <a:r>
              <a:rPr lang="en-US" dirty="0">
                <a:effectLst/>
              </a:rPr>
              <a:t> </a:t>
            </a:r>
          </a:p>
          <a:p>
            <a:r>
              <a:rPr lang="en-US" dirty="0"/>
              <a:t>23 % attributed their completion to the support and encouragement that they received </a:t>
            </a:r>
          </a:p>
          <a:p>
            <a:r>
              <a:rPr lang="en-US" dirty="0"/>
              <a:t>97%, including those who were not able to complete their programs, said that they will still recommend studying at UPOU</a:t>
            </a:r>
            <a:r>
              <a:rPr lang="en-US" dirty="0">
                <a:effectLst/>
              </a:rPr>
              <a:t> </a:t>
            </a:r>
          </a:p>
          <a:p>
            <a:r>
              <a:rPr lang="en-US" dirty="0"/>
              <a:t>97% signified that they were able to apply their knowledge and skills in their current work</a:t>
            </a:r>
            <a:r>
              <a:rPr lang="en-US" dirty="0">
                <a:effectLst/>
              </a:rPr>
              <a:t> </a:t>
            </a:r>
          </a:p>
          <a:p>
            <a:r>
              <a:rPr lang="en-US" dirty="0"/>
              <a:t>67.3% indicated they were promoted, while 44.2% assumed new responsibilities such as teacher-in-charge, school administrator, district coordinator, school English Coordinator, school paper adviser, preparation of school reports, etc.</a:t>
            </a:r>
            <a:r>
              <a:rPr lang="en-US" dirty="0">
                <a:effectLst/>
              </a:rPr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12445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EE11F7-1779-314B-9F60-710C481737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470" y="365125"/>
            <a:ext cx="10777330" cy="1325563"/>
          </a:xfrm>
        </p:spPr>
        <p:txBody>
          <a:bodyPr/>
          <a:lstStyle/>
          <a:p>
            <a:r>
              <a:rPr lang="en-US" b="1" dirty="0"/>
              <a:t>Results: Advantages of online mode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7579B4-AC7E-684A-84FA-1D050D59BF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3600" dirty="0"/>
              <a:t>save time, money, and effort compared to conventional institutions</a:t>
            </a:r>
          </a:p>
          <a:p>
            <a:r>
              <a:rPr lang="en-US" sz="3600" dirty="0"/>
              <a:t>can work while studying / beneficial for the employed students</a:t>
            </a:r>
          </a:p>
          <a:p>
            <a:r>
              <a:rPr lang="en-US" sz="3600" dirty="0"/>
              <a:t>allows studying at own pace/ encourages wise time management</a:t>
            </a:r>
          </a:p>
          <a:p>
            <a:r>
              <a:rPr lang="en-US" sz="3600" dirty="0"/>
              <a:t>learn new insights about the online world to teach to their students</a:t>
            </a:r>
          </a:p>
          <a:p>
            <a:r>
              <a:rPr lang="en-US" sz="3600" dirty="0"/>
              <a:t>gain confidence in their teaching.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37165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BD8920-5F5C-C646-9ABB-A37E5BCA1A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Results: Disadvantages of online mode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CEA336-2C73-BD4B-91CA-547E069015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/>
              <a:t>difficulties in completing their program due to slow or no access to the internet in their residences. </a:t>
            </a:r>
          </a:p>
          <a:p>
            <a:r>
              <a:rPr lang="en-US" sz="3200" dirty="0"/>
              <a:t>limited interaction between teachers and students was also perceived as decreasing students’ motivation because of absence of competition. </a:t>
            </a:r>
          </a:p>
          <a:p>
            <a:r>
              <a:rPr lang="en-US" sz="3200" dirty="0"/>
              <a:t>lack of immediate feedback and further elaboration where students are prompted to join web discussions, research and read more about their topics.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21708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E6465F-C322-724C-89C4-22974488A7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Insights drawn: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B32CBD-F13E-2A4D-AA86-9A96314032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External support e.g. scholarship grants is essential to facilitate continuing teacher development.  This can be done through partnership among organizations/entities who share common vision about education</a:t>
            </a:r>
          </a:p>
          <a:p>
            <a:r>
              <a:rPr lang="en-US" dirty="0"/>
              <a:t>Online mode of teacher training allows for immediate application of what had been learned</a:t>
            </a:r>
          </a:p>
          <a:p>
            <a:r>
              <a:rPr lang="en-US" dirty="0"/>
              <a:t>Online learning can be a potential mode for in-service training teachers</a:t>
            </a:r>
          </a:p>
        </p:txBody>
      </p:sp>
    </p:spTree>
    <p:extLst>
      <p:ext uri="{BB962C8B-B14F-4D97-AF65-F5344CB8AC3E}">
        <p14:creationId xmlns:p14="http://schemas.microsoft.com/office/powerpoint/2010/main" val="260778762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599</TotalTime>
  <Words>612</Words>
  <Application>Microsoft Macintosh PowerPoint</Application>
  <PresentationFormat>Widescreen</PresentationFormat>
  <Paragraphs>42</Paragraphs>
  <Slides>10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Office Theme</vt:lpstr>
      <vt:lpstr>Picture</vt:lpstr>
      <vt:lpstr>SDG4.C Through Open and Distance eLearning:  Drawing Insights from the University Experience</vt:lpstr>
      <vt:lpstr>SDG4.C </vt:lpstr>
      <vt:lpstr>Objectives of this paper:</vt:lpstr>
      <vt:lpstr>Methodology:</vt:lpstr>
      <vt:lpstr>The eTDP (Teacher Development Program through eLearning</vt:lpstr>
      <vt:lpstr>Results:</vt:lpstr>
      <vt:lpstr>Results: Advantages of online mode</vt:lpstr>
      <vt:lpstr>Results: Disadvantages of online mode</vt:lpstr>
      <vt:lpstr>Insights drawn:</vt:lpstr>
      <vt:lpstr>Thank you!!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SDG4.C Through Open and Distance eLearning:  Drawing Insights from the University Experience</dc:title>
  <dc:creator>Microsoft Office User</dc:creator>
  <cp:lastModifiedBy>Microsoft Office User</cp:lastModifiedBy>
  <cp:revision>6</cp:revision>
  <dcterms:created xsi:type="dcterms:W3CDTF">2019-10-14T19:27:28Z</dcterms:created>
  <dcterms:modified xsi:type="dcterms:W3CDTF">2019-10-15T05:27:26Z</dcterms:modified>
</cp:coreProperties>
</file>