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70" r:id="rId14"/>
    <p:sldId id="269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BA6BCB-1A3E-41FE-8BE2-E9F38A5A01A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5B52D9-F1DB-45D2-83FC-490C0FA2E6C3}">
      <dgm:prSet phldrT="[Text]" custT="1"/>
      <dgm:spPr/>
      <dgm:t>
        <a:bodyPr/>
        <a:lstStyle/>
        <a:p>
          <a:pPr algn="ctr"/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Different tools</a:t>
          </a:r>
        </a:p>
        <a:p>
          <a:pPr algn="ctr"/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are available</a:t>
          </a:r>
        </a:p>
        <a:p>
          <a:pPr algn="ctr"/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to assess Organizational</a:t>
          </a:r>
        </a:p>
        <a:p>
          <a:pPr algn="ctr"/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Performance</a:t>
          </a:r>
        </a:p>
      </dgm:t>
    </dgm:pt>
    <dgm:pt modelId="{186D0F74-04FB-44D4-8E35-D108FE20E87C}" type="parTrans" cxnId="{F93FD944-7EB3-4C22-A70A-6CF31BCAC507}">
      <dgm:prSet/>
      <dgm:spPr/>
      <dgm:t>
        <a:bodyPr/>
        <a:lstStyle/>
        <a:p>
          <a:endParaRPr lang="en-US" sz="1600">
            <a:latin typeface="Times New Roman" pitchFamily="18" charset="0"/>
            <a:cs typeface="Times New Roman" pitchFamily="18" charset="0"/>
          </a:endParaRPr>
        </a:p>
      </dgm:t>
    </dgm:pt>
    <dgm:pt modelId="{F81B58BA-9C06-4D30-805E-BA07BAD62CB2}" type="sibTrans" cxnId="{F93FD944-7EB3-4C22-A70A-6CF31BCAC507}">
      <dgm:prSet/>
      <dgm:spPr/>
      <dgm:t>
        <a:bodyPr/>
        <a:lstStyle/>
        <a:p>
          <a:endParaRPr lang="en-US" sz="1600">
            <a:latin typeface="Times New Roman" pitchFamily="18" charset="0"/>
            <a:cs typeface="Times New Roman" pitchFamily="18" charset="0"/>
          </a:endParaRPr>
        </a:p>
      </dgm:t>
    </dgm:pt>
    <dgm:pt modelId="{65430E58-AAB8-4677-8874-54B4588FC523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Non-Financial tools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B0C4FA98-B093-420D-BF66-BF05D8C61B24}" type="parTrans" cxnId="{87D81B37-8732-4640-8C42-EEDA9B9CA07A}">
      <dgm:prSet custT="1"/>
      <dgm:spPr/>
      <dgm:t>
        <a:bodyPr/>
        <a:lstStyle/>
        <a:p>
          <a:endParaRPr lang="en-US" sz="1600">
            <a:latin typeface="Times New Roman" pitchFamily="18" charset="0"/>
            <a:cs typeface="Times New Roman" pitchFamily="18" charset="0"/>
          </a:endParaRPr>
        </a:p>
      </dgm:t>
    </dgm:pt>
    <dgm:pt modelId="{0DD3B5AB-B78A-4A40-936A-CE367DD8C80D}" type="sibTrans" cxnId="{87D81B37-8732-4640-8C42-EEDA9B9CA07A}">
      <dgm:prSet/>
      <dgm:spPr/>
      <dgm:t>
        <a:bodyPr/>
        <a:lstStyle/>
        <a:p>
          <a:endParaRPr lang="en-US" sz="1600">
            <a:latin typeface="Times New Roman" pitchFamily="18" charset="0"/>
            <a:cs typeface="Times New Roman" pitchFamily="18" charset="0"/>
          </a:endParaRPr>
        </a:p>
      </dgm:t>
    </dgm:pt>
    <dgm:pt modelId="{55D70212-A670-47C8-AA61-B3DF27084552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Balance score card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B6DC0858-D9E4-44BB-BCFE-35CE5EACCE62}" type="parTrans" cxnId="{CD689597-3015-4582-A9D2-9487AB53621E}">
      <dgm:prSet custT="1"/>
      <dgm:spPr/>
      <dgm:t>
        <a:bodyPr/>
        <a:lstStyle/>
        <a:p>
          <a:endParaRPr lang="en-US" sz="1600">
            <a:latin typeface="Times New Roman" pitchFamily="18" charset="0"/>
            <a:cs typeface="Times New Roman" pitchFamily="18" charset="0"/>
          </a:endParaRPr>
        </a:p>
      </dgm:t>
    </dgm:pt>
    <dgm:pt modelId="{431F4AE9-630A-495F-876A-BD0F18D1D861}" type="sibTrans" cxnId="{CD689597-3015-4582-A9D2-9487AB53621E}">
      <dgm:prSet/>
      <dgm:spPr/>
      <dgm:t>
        <a:bodyPr/>
        <a:lstStyle/>
        <a:p>
          <a:endParaRPr lang="en-US" sz="1600">
            <a:latin typeface="Times New Roman" pitchFamily="18" charset="0"/>
            <a:cs typeface="Times New Roman" pitchFamily="18" charset="0"/>
          </a:endParaRPr>
        </a:p>
      </dgm:t>
    </dgm:pt>
    <dgm:pt modelId="{C1317E83-C95F-4F1B-B90F-079B129D8001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Intangible assets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0E82D55E-EB63-49B2-B476-24494AAF907B}" type="parTrans" cxnId="{A2989761-55ED-4C1F-964D-EFC76DB6566D}">
      <dgm:prSet custT="1"/>
      <dgm:spPr/>
      <dgm:t>
        <a:bodyPr/>
        <a:lstStyle/>
        <a:p>
          <a:endParaRPr lang="en-US" sz="1600">
            <a:latin typeface="Times New Roman" pitchFamily="18" charset="0"/>
            <a:cs typeface="Times New Roman" pitchFamily="18" charset="0"/>
          </a:endParaRPr>
        </a:p>
      </dgm:t>
    </dgm:pt>
    <dgm:pt modelId="{B4E40D00-A766-435B-A588-2CFB63151CE6}" type="sibTrans" cxnId="{A2989761-55ED-4C1F-964D-EFC76DB6566D}">
      <dgm:prSet/>
      <dgm:spPr/>
      <dgm:t>
        <a:bodyPr/>
        <a:lstStyle/>
        <a:p>
          <a:endParaRPr lang="en-US" sz="1600">
            <a:latin typeface="Times New Roman" pitchFamily="18" charset="0"/>
            <a:cs typeface="Times New Roman" pitchFamily="18" charset="0"/>
          </a:endParaRPr>
        </a:p>
      </dgm:t>
    </dgm:pt>
    <dgm:pt modelId="{7D03759D-9F85-474B-A459-E99D90904132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Financial tools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A02858B4-7D67-435A-AAE6-09799B6B9693}" type="parTrans" cxnId="{572F6827-9165-4F81-99BB-D62B8947AB0F}">
      <dgm:prSet custT="1"/>
      <dgm:spPr/>
      <dgm:t>
        <a:bodyPr/>
        <a:lstStyle/>
        <a:p>
          <a:endParaRPr lang="en-US" sz="1600">
            <a:latin typeface="Times New Roman" pitchFamily="18" charset="0"/>
            <a:cs typeface="Times New Roman" pitchFamily="18" charset="0"/>
          </a:endParaRPr>
        </a:p>
      </dgm:t>
    </dgm:pt>
    <dgm:pt modelId="{AAFDFCF6-9D0D-42DF-A38C-FC2FAABE6ECF}" type="sibTrans" cxnId="{572F6827-9165-4F81-99BB-D62B8947AB0F}">
      <dgm:prSet/>
      <dgm:spPr/>
      <dgm:t>
        <a:bodyPr/>
        <a:lstStyle/>
        <a:p>
          <a:endParaRPr lang="en-US" sz="1600">
            <a:latin typeface="Times New Roman" pitchFamily="18" charset="0"/>
            <a:cs typeface="Times New Roman" pitchFamily="18" charset="0"/>
          </a:endParaRPr>
        </a:p>
      </dgm:t>
    </dgm:pt>
    <dgm:pt modelId="{FDD23525-EB92-4ADE-B2E4-26F70DDCB9B7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Return on asset, Price earning ratio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1A7C7F6D-B0EF-4981-9AA5-46249BE273AB}" type="parTrans" cxnId="{BE03D21E-0981-46D7-BEB8-7E6D43061D5D}">
      <dgm:prSet custT="1"/>
      <dgm:spPr/>
      <dgm:t>
        <a:bodyPr/>
        <a:lstStyle/>
        <a:p>
          <a:endParaRPr lang="en-US" sz="1600">
            <a:latin typeface="Times New Roman" pitchFamily="18" charset="0"/>
            <a:cs typeface="Times New Roman" pitchFamily="18" charset="0"/>
          </a:endParaRPr>
        </a:p>
      </dgm:t>
    </dgm:pt>
    <dgm:pt modelId="{170E6C24-FB4F-493B-B4A3-B5605FA0B7CA}" type="sibTrans" cxnId="{BE03D21E-0981-46D7-BEB8-7E6D43061D5D}">
      <dgm:prSet/>
      <dgm:spPr/>
      <dgm:t>
        <a:bodyPr/>
        <a:lstStyle/>
        <a:p>
          <a:endParaRPr lang="en-US" sz="1600">
            <a:latin typeface="Times New Roman" pitchFamily="18" charset="0"/>
            <a:cs typeface="Times New Roman" pitchFamily="18" charset="0"/>
          </a:endParaRPr>
        </a:p>
      </dgm:t>
    </dgm:pt>
    <dgm:pt modelId="{40509BEF-38F2-4D06-8C77-51495BCB9FD4}" type="pres">
      <dgm:prSet presAssocID="{21BA6BCB-1A3E-41FE-8BE2-E9F38A5A01A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DEA32F-2E02-4103-AF98-A9CD58978795}" type="pres">
      <dgm:prSet presAssocID="{675B52D9-F1DB-45D2-83FC-490C0FA2E6C3}" presName="root1" presStyleCnt="0"/>
      <dgm:spPr/>
    </dgm:pt>
    <dgm:pt modelId="{7A55F7EF-EFF9-46A6-8540-A47D108E9903}" type="pres">
      <dgm:prSet presAssocID="{675B52D9-F1DB-45D2-83FC-490C0FA2E6C3}" presName="LevelOneTextNode" presStyleLbl="node0" presStyleIdx="0" presStyleCnt="1" custScaleY="2790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B45D22-91CB-4123-A12E-8E54715FB197}" type="pres">
      <dgm:prSet presAssocID="{675B52D9-F1DB-45D2-83FC-490C0FA2E6C3}" presName="level2hierChild" presStyleCnt="0"/>
      <dgm:spPr/>
    </dgm:pt>
    <dgm:pt modelId="{095BECAA-2388-4346-A880-9C4908A56C7C}" type="pres">
      <dgm:prSet presAssocID="{B0C4FA98-B093-420D-BF66-BF05D8C61B24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2C9B2CA3-5122-4F0D-99B2-DAB4347372E6}" type="pres">
      <dgm:prSet presAssocID="{B0C4FA98-B093-420D-BF66-BF05D8C61B2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5DC9FA62-2F2B-4B5D-A415-1E36D15931D8}" type="pres">
      <dgm:prSet presAssocID="{65430E58-AAB8-4677-8874-54B4588FC523}" presName="root2" presStyleCnt="0"/>
      <dgm:spPr/>
    </dgm:pt>
    <dgm:pt modelId="{9E2CF1E5-34A3-4D5F-93B1-AC92AEFD4B2F}" type="pres">
      <dgm:prSet presAssocID="{65430E58-AAB8-4677-8874-54B4588FC523}" presName="LevelTwoTextNode" presStyleLbl="node2" presStyleIdx="0" presStyleCnt="2" custLinFactNeighborX="644" custLinFactNeighborY="24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01BEB0-C5EC-4F76-A257-8F48C3741F76}" type="pres">
      <dgm:prSet presAssocID="{65430E58-AAB8-4677-8874-54B4588FC523}" presName="level3hierChild" presStyleCnt="0"/>
      <dgm:spPr/>
    </dgm:pt>
    <dgm:pt modelId="{4F93E827-A6F6-4FFB-9559-B5F1A5E1A911}" type="pres">
      <dgm:prSet presAssocID="{B6DC0858-D9E4-44BB-BCFE-35CE5EACCE62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3CE88140-219C-4BFC-94BD-C16501491D3B}" type="pres">
      <dgm:prSet presAssocID="{B6DC0858-D9E4-44BB-BCFE-35CE5EACCE62}" presName="connTx" presStyleLbl="parChTrans1D3" presStyleIdx="0" presStyleCnt="3"/>
      <dgm:spPr/>
      <dgm:t>
        <a:bodyPr/>
        <a:lstStyle/>
        <a:p>
          <a:endParaRPr lang="en-US"/>
        </a:p>
      </dgm:t>
    </dgm:pt>
    <dgm:pt modelId="{82D6814C-691F-4F2E-879B-EF04881189CB}" type="pres">
      <dgm:prSet presAssocID="{55D70212-A670-47C8-AA61-B3DF27084552}" presName="root2" presStyleCnt="0"/>
      <dgm:spPr/>
    </dgm:pt>
    <dgm:pt modelId="{BC30C484-2A37-492D-B89C-CD402943ABE1}" type="pres">
      <dgm:prSet presAssocID="{55D70212-A670-47C8-AA61-B3DF27084552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62FFDA-F5D3-4F4C-9DFA-88A2884BB6A5}" type="pres">
      <dgm:prSet presAssocID="{55D70212-A670-47C8-AA61-B3DF27084552}" presName="level3hierChild" presStyleCnt="0"/>
      <dgm:spPr/>
    </dgm:pt>
    <dgm:pt modelId="{BCC90DB4-E6B9-431F-921B-0E2FA7FF4FF3}" type="pres">
      <dgm:prSet presAssocID="{0E82D55E-EB63-49B2-B476-24494AAF907B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6ABF6DBE-C353-47EF-A535-7BCB2306F26F}" type="pres">
      <dgm:prSet presAssocID="{0E82D55E-EB63-49B2-B476-24494AAF907B}" presName="connTx" presStyleLbl="parChTrans1D3" presStyleIdx="1" presStyleCnt="3"/>
      <dgm:spPr/>
      <dgm:t>
        <a:bodyPr/>
        <a:lstStyle/>
        <a:p>
          <a:endParaRPr lang="en-US"/>
        </a:p>
      </dgm:t>
    </dgm:pt>
    <dgm:pt modelId="{46014C25-8CB2-4D6A-9EA8-2AD59795D765}" type="pres">
      <dgm:prSet presAssocID="{C1317E83-C95F-4F1B-B90F-079B129D8001}" presName="root2" presStyleCnt="0"/>
      <dgm:spPr/>
    </dgm:pt>
    <dgm:pt modelId="{7F6C8D88-CBF1-4E85-A0CC-0AF9491CEC2D}" type="pres">
      <dgm:prSet presAssocID="{C1317E83-C95F-4F1B-B90F-079B129D8001}" presName="LevelTwoTextNode" presStyleLbl="node3" presStyleIdx="1" presStyleCnt="3" custLinFactNeighborX="-1864" custLinFactNeighborY="-57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348BC9-8474-4E2D-9BE8-AE0CD0573EA8}" type="pres">
      <dgm:prSet presAssocID="{C1317E83-C95F-4F1B-B90F-079B129D8001}" presName="level3hierChild" presStyleCnt="0"/>
      <dgm:spPr/>
    </dgm:pt>
    <dgm:pt modelId="{7E340D65-B4A5-41FD-8B65-5A6E365EC7FF}" type="pres">
      <dgm:prSet presAssocID="{A02858B4-7D67-435A-AAE6-09799B6B9693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9931A01C-2D89-4F39-965D-F3C58EBE92E8}" type="pres">
      <dgm:prSet presAssocID="{A02858B4-7D67-435A-AAE6-09799B6B969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712BDFDC-C60E-465E-94C3-87E9038C34A5}" type="pres">
      <dgm:prSet presAssocID="{7D03759D-9F85-474B-A459-E99D90904132}" presName="root2" presStyleCnt="0"/>
      <dgm:spPr/>
    </dgm:pt>
    <dgm:pt modelId="{8726AACE-F1E1-4523-82F6-BEBCCF41D915}" type="pres">
      <dgm:prSet presAssocID="{7D03759D-9F85-474B-A459-E99D9090413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5EEC25-AB31-41CC-BD88-8E32A5B71371}" type="pres">
      <dgm:prSet presAssocID="{7D03759D-9F85-474B-A459-E99D90904132}" presName="level3hierChild" presStyleCnt="0"/>
      <dgm:spPr/>
    </dgm:pt>
    <dgm:pt modelId="{AF439A7C-05DB-44A3-A10D-6E0631D7960D}" type="pres">
      <dgm:prSet presAssocID="{1A7C7F6D-B0EF-4981-9AA5-46249BE273AB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7654049E-AA77-4E7F-BD62-D4EA2C42CDDD}" type="pres">
      <dgm:prSet presAssocID="{1A7C7F6D-B0EF-4981-9AA5-46249BE273AB}" presName="connTx" presStyleLbl="parChTrans1D3" presStyleIdx="2" presStyleCnt="3"/>
      <dgm:spPr/>
      <dgm:t>
        <a:bodyPr/>
        <a:lstStyle/>
        <a:p>
          <a:endParaRPr lang="en-US"/>
        </a:p>
      </dgm:t>
    </dgm:pt>
    <dgm:pt modelId="{14A9BDC2-68A1-4216-BB9E-EF4BBB4E2D35}" type="pres">
      <dgm:prSet presAssocID="{FDD23525-EB92-4ADE-B2E4-26F70DDCB9B7}" presName="root2" presStyleCnt="0"/>
      <dgm:spPr/>
    </dgm:pt>
    <dgm:pt modelId="{54E5F554-84D3-4ED2-B9A9-8F27DA9EEF37}" type="pres">
      <dgm:prSet presAssocID="{FDD23525-EB92-4ADE-B2E4-26F70DDCB9B7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8671FD-F3AE-443E-81E0-59940807D9D0}" type="pres">
      <dgm:prSet presAssocID="{FDD23525-EB92-4ADE-B2E4-26F70DDCB9B7}" presName="level3hierChild" presStyleCnt="0"/>
      <dgm:spPr/>
    </dgm:pt>
  </dgm:ptLst>
  <dgm:cxnLst>
    <dgm:cxn modelId="{1B76894C-8C86-4AFA-AAE3-8CAA39FAF8CF}" type="presOf" srcId="{0E82D55E-EB63-49B2-B476-24494AAF907B}" destId="{6ABF6DBE-C353-47EF-A535-7BCB2306F26F}" srcOrd="1" destOrd="0" presId="urn:microsoft.com/office/officeart/2005/8/layout/hierarchy2"/>
    <dgm:cxn modelId="{F111200F-FDC5-4B07-959C-2E288CBCF316}" type="presOf" srcId="{B0C4FA98-B093-420D-BF66-BF05D8C61B24}" destId="{2C9B2CA3-5122-4F0D-99B2-DAB4347372E6}" srcOrd="1" destOrd="0" presId="urn:microsoft.com/office/officeart/2005/8/layout/hierarchy2"/>
    <dgm:cxn modelId="{C6BE4192-CBF7-4173-8315-039E41F8C33D}" type="presOf" srcId="{55D70212-A670-47C8-AA61-B3DF27084552}" destId="{BC30C484-2A37-492D-B89C-CD402943ABE1}" srcOrd="0" destOrd="0" presId="urn:microsoft.com/office/officeart/2005/8/layout/hierarchy2"/>
    <dgm:cxn modelId="{14814DC5-B31B-4B97-980D-75D93A24C626}" type="presOf" srcId="{A02858B4-7D67-435A-AAE6-09799B6B9693}" destId="{7E340D65-B4A5-41FD-8B65-5A6E365EC7FF}" srcOrd="0" destOrd="0" presId="urn:microsoft.com/office/officeart/2005/8/layout/hierarchy2"/>
    <dgm:cxn modelId="{A94DB2DC-1A22-4018-B35C-F5BA7B15F449}" type="presOf" srcId="{1A7C7F6D-B0EF-4981-9AA5-46249BE273AB}" destId="{AF439A7C-05DB-44A3-A10D-6E0631D7960D}" srcOrd="0" destOrd="0" presId="urn:microsoft.com/office/officeart/2005/8/layout/hierarchy2"/>
    <dgm:cxn modelId="{88663A30-10D5-41AE-8448-88092C9B893B}" type="presOf" srcId="{1A7C7F6D-B0EF-4981-9AA5-46249BE273AB}" destId="{7654049E-AA77-4E7F-BD62-D4EA2C42CDDD}" srcOrd="1" destOrd="0" presId="urn:microsoft.com/office/officeart/2005/8/layout/hierarchy2"/>
    <dgm:cxn modelId="{CD689597-3015-4582-A9D2-9487AB53621E}" srcId="{65430E58-AAB8-4677-8874-54B4588FC523}" destId="{55D70212-A670-47C8-AA61-B3DF27084552}" srcOrd="0" destOrd="0" parTransId="{B6DC0858-D9E4-44BB-BCFE-35CE5EACCE62}" sibTransId="{431F4AE9-630A-495F-876A-BD0F18D1D861}"/>
    <dgm:cxn modelId="{318C9F03-B8F9-47D2-BDA9-089C789D6969}" type="presOf" srcId="{65430E58-AAB8-4677-8874-54B4588FC523}" destId="{9E2CF1E5-34A3-4D5F-93B1-AC92AEFD4B2F}" srcOrd="0" destOrd="0" presId="urn:microsoft.com/office/officeart/2005/8/layout/hierarchy2"/>
    <dgm:cxn modelId="{49947336-F4ED-4A4F-807B-D6839218BF3A}" type="presOf" srcId="{B6DC0858-D9E4-44BB-BCFE-35CE5EACCE62}" destId="{4F93E827-A6F6-4FFB-9559-B5F1A5E1A911}" srcOrd="0" destOrd="0" presId="urn:microsoft.com/office/officeart/2005/8/layout/hierarchy2"/>
    <dgm:cxn modelId="{4088B7F5-D2D9-43F7-A19E-817AD0359D08}" type="presOf" srcId="{0E82D55E-EB63-49B2-B476-24494AAF907B}" destId="{BCC90DB4-E6B9-431F-921B-0E2FA7FF4FF3}" srcOrd="0" destOrd="0" presId="urn:microsoft.com/office/officeart/2005/8/layout/hierarchy2"/>
    <dgm:cxn modelId="{8A66BCF7-C67A-4A75-B8EF-1A3BB51D627A}" type="presOf" srcId="{C1317E83-C95F-4F1B-B90F-079B129D8001}" destId="{7F6C8D88-CBF1-4E85-A0CC-0AF9491CEC2D}" srcOrd="0" destOrd="0" presId="urn:microsoft.com/office/officeart/2005/8/layout/hierarchy2"/>
    <dgm:cxn modelId="{3F5FAE2A-06DC-4798-A238-9FB058E37A72}" type="presOf" srcId="{FDD23525-EB92-4ADE-B2E4-26F70DDCB9B7}" destId="{54E5F554-84D3-4ED2-B9A9-8F27DA9EEF37}" srcOrd="0" destOrd="0" presId="urn:microsoft.com/office/officeart/2005/8/layout/hierarchy2"/>
    <dgm:cxn modelId="{F93FD944-7EB3-4C22-A70A-6CF31BCAC507}" srcId="{21BA6BCB-1A3E-41FE-8BE2-E9F38A5A01AB}" destId="{675B52D9-F1DB-45D2-83FC-490C0FA2E6C3}" srcOrd="0" destOrd="0" parTransId="{186D0F74-04FB-44D4-8E35-D108FE20E87C}" sibTransId="{F81B58BA-9C06-4D30-805E-BA07BAD62CB2}"/>
    <dgm:cxn modelId="{32608501-D44E-4359-ACFC-337BC48F6924}" type="presOf" srcId="{B6DC0858-D9E4-44BB-BCFE-35CE5EACCE62}" destId="{3CE88140-219C-4BFC-94BD-C16501491D3B}" srcOrd="1" destOrd="0" presId="urn:microsoft.com/office/officeart/2005/8/layout/hierarchy2"/>
    <dgm:cxn modelId="{87D81B37-8732-4640-8C42-EEDA9B9CA07A}" srcId="{675B52D9-F1DB-45D2-83FC-490C0FA2E6C3}" destId="{65430E58-AAB8-4677-8874-54B4588FC523}" srcOrd="0" destOrd="0" parTransId="{B0C4FA98-B093-420D-BF66-BF05D8C61B24}" sibTransId="{0DD3B5AB-B78A-4A40-936A-CE367DD8C80D}"/>
    <dgm:cxn modelId="{A2989761-55ED-4C1F-964D-EFC76DB6566D}" srcId="{65430E58-AAB8-4677-8874-54B4588FC523}" destId="{C1317E83-C95F-4F1B-B90F-079B129D8001}" srcOrd="1" destOrd="0" parTransId="{0E82D55E-EB63-49B2-B476-24494AAF907B}" sibTransId="{B4E40D00-A766-435B-A588-2CFB63151CE6}"/>
    <dgm:cxn modelId="{572F6827-9165-4F81-99BB-D62B8947AB0F}" srcId="{675B52D9-F1DB-45D2-83FC-490C0FA2E6C3}" destId="{7D03759D-9F85-474B-A459-E99D90904132}" srcOrd="1" destOrd="0" parTransId="{A02858B4-7D67-435A-AAE6-09799B6B9693}" sibTransId="{AAFDFCF6-9D0D-42DF-A38C-FC2FAABE6ECF}"/>
    <dgm:cxn modelId="{A3512078-E9FB-48E8-BFEF-7C99D3274681}" type="presOf" srcId="{A02858B4-7D67-435A-AAE6-09799B6B9693}" destId="{9931A01C-2D89-4F39-965D-F3C58EBE92E8}" srcOrd="1" destOrd="0" presId="urn:microsoft.com/office/officeart/2005/8/layout/hierarchy2"/>
    <dgm:cxn modelId="{C3A8BB05-C4D6-446D-843F-F2480834D865}" type="presOf" srcId="{7D03759D-9F85-474B-A459-E99D90904132}" destId="{8726AACE-F1E1-4523-82F6-BEBCCF41D915}" srcOrd="0" destOrd="0" presId="urn:microsoft.com/office/officeart/2005/8/layout/hierarchy2"/>
    <dgm:cxn modelId="{74C4D57A-A97C-452D-AEFE-EECECDEE79FF}" type="presOf" srcId="{21BA6BCB-1A3E-41FE-8BE2-E9F38A5A01AB}" destId="{40509BEF-38F2-4D06-8C77-51495BCB9FD4}" srcOrd="0" destOrd="0" presId="urn:microsoft.com/office/officeart/2005/8/layout/hierarchy2"/>
    <dgm:cxn modelId="{C54B1166-982C-4DC2-B7F0-7A23139A37AA}" type="presOf" srcId="{B0C4FA98-B093-420D-BF66-BF05D8C61B24}" destId="{095BECAA-2388-4346-A880-9C4908A56C7C}" srcOrd="0" destOrd="0" presId="urn:microsoft.com/office/officeart/2005/8/layout/hierarchy2"/>
    <dgm:cxn modelId="{129147D9-67E0-4D61-BEC9-7A42F5DB6E3F}" type="presOf" srcId="{675B52D9-F1DB-45D2-83FC-490C0FA2E6C3}" destId="{7A55F7EF-EFF9-46A6-8540-A47D108E9903}" srcOrd="0" destOrd="0" presId="urn:microsoft.com/office/officeart/2005/8/layout/hierarchy2"/>
    <dgm:cxn modelId="{BE03D21E-0981-46D7-BEB8-7E6D43061D5D}" srcId="{7D03759D-9F85-474B-A459-E99D90904132}" destId="{FDD23525-EB92-4ADE-B2E4-26F70DDCB9B7}" srcOrd="0" destOrd="0" parTransId="{1A7C7F6D-B0EF-4981-9AA5-46249BE273AB}" sibTransId="{170E6C24-FB4F-493B-B4A3-B5605FA0B7CA}"/>
    <dgm:cxn modelId="{7480161A-4CCB-4453-B358-D4FC1B58A248}" type="presParOf" srcId="{40509BEF-38F2-4D06-8C77-51495BCB9FD4}" destId="{13DEA32F-2E02-4103-AF98-A9CD58978795}" srcOrd="0" destOrd="0" presId="urn:microsoft.com/office/officeart/2005/8/layout/hierarchy2"/>
    <dgm:cxn modelId="{0030025C-383E-4DFF-895F-DFCE01DFF813}" type="presParOf" srcId="{13DEA32F-2E02-4103-AF98-A9CD58978795}" destId="{7A55F7EF-EFF9-46A6-8540-A47D108E9903}" srcOrd="0" destOrd="0" presId="urn:microsoft.com/office/officeart/2005/8/layout/hierarchy2"/>
    <dgm:cxn modelId="{B7DBCFA5-49D2-456C-8109-D45029AF5BA8}" type="presParOf" srcId="{13DEA32F-2E02-4103-AF98-A9CD58978795}" destId="{93B45D22-91CB-4123-A12E-8E54715FB197}" srcOrd="1" destOrd="0" presId="urn:microsoft.com/office/officeart/2005/8/layout/hierarchy2"/>
    <dgm:cxn modelId="{9826BFE3-A2B9-41D7-80AC-F90CD81B919E}" type="presParOf" srcId="{93B45D22-91CB-4123-A12E-8E54715FB197}" destId="{095BECAA-2388-4346-A880-9C4908A56C7C}" srcOrd="0" destOrd="0" presId="urn:microsoft.com/office/officeart/2005/8/layout/hierarchy2"/>
    <dgm:cxn modelId="{0E3ED93C-4961-45B7-A40C-2BC23C92E15F}" type="presParOf" srcId="{095BECAA-2388-4346-A880-9C4908A56C7C}" destId="{2C9B2CA3-5122-4F0D-99B2-DAB4347372E6}" srcOrd="0" destOrd="0" presId="urn:microsoft.com/office/officeart/2005/8/layout/hierarchy2"/>
    <dgm:cxn modelId="{F3688A2D-551A-4A22-B5EE-FD5B96D99219}" type="presParOf" srcId="{93B45D22-91CB-4123-A12E-8E54715FB197}" destId="{5DC9FA62-2F2B-4B5D-A415-1E36D15931D8}" srcOrd="1" destOrd="0" presId="urn:microsoft.com/office/officeart/2005/8/layout/hierarchy2"/>
    <dgm:cxn modelId="{CB344071-4A80-4487-AF0D-F04346077512}" type="presParOf" srcId="{5DC9FA62-2F2B-4B5D-A415-1E36D15931D8}" destId="{9E2CF1E5-34A3-4D5F-93B1-AC92AEFD4B2F}" srcOrd="0" destOrd="0" presId="urn:microsoft.com/office/officeart/2005/8/layout/hierarchy2"/>
    <dgm:cxn modelId="{8BB3DD6D-AD5B-44F1-AFD3-AF9BB03109E9}" type="presParOf" srcId="{5DC9FA62-2F2B-4B5D-A415-1E36D15931D8}" destId="{0A01BEB0-C5EC-4F76-A257-8F48C3741F76}" srcOrd="1" destOrd="0" presId="urn:microsoft.com/office/officeart/2005/8/layout/hierarchy2"/>
    <dgm:cxn modelId="{BC588104-68AE-456F-A07E-3BDA29216A8E}" type="presParOf" srcId="{0A01BEB0-C5EC-4F76-A257-8F48C3741F76}" destId="{4F93E827-A6F6-4FFB-9559-B5F1A5E1A911}" srcOrd="0" destOrd="0" presId="urn:microsoft.com/office/officeart/2005/8/layout/hierarchy2"/>
    <dgm:cxn modelId="{0D199A14-DDEF-418B-A93C-FD81B544004D}" type="presParOf" srcId="{4F93E827-A6F6-4FFB-9559-B5F1A5E1A911}" destId="{3CE88140-219C-4BFC-94BD-C16501491D3B}" srcOrd="0" destOrd="0" presId="urn:microsoft.com/office/officeart/2005/8/layout/hierarchy2"/>
    <dgm:cxn modelId="{3FC51D52-BA2D-4F11-9C54-C798D78A9033}" type="presParOf" srcId="{0A01BEB0-C5EC-4F76-A257-8F48C3741F76}" destId="{82D6814C-691F-4F2E-879B-EF04881189CB}" srcOrd="1" destOrd="0" presId="urn:microsoft.com/office/officeart/2005/8/layout/hierarchy2"/>
    <dgm:cxn modelId="{570C2A38-A82C-4AEF-AD8E-59E5492A75F9}" type="presParOf" srcId="{82D6814C-691F-4F2E-879B-EF04881189CB}" destId="{BC30C484-2A37-492D-B89C-CD402943ABE1}" srcOrd="0" destOrd="0" presId="urn:microsoft.com/office/officeart/2005/8/layout/hierarchy2"/>
    <dgm:cxn modelId="{40B3B3CC-99AB-4C7E-88F6-73133640AAE7}" type="presParOf" srcId="{82D6814C-691F-4F2E-879B-EF04881189CB}" destId="{1A62FFDA-F5D3-4F4C-9DFA-88A2884BB6A5}" srcOrd="1" destOrd="0" presId="urn:microsoft.com/office/officeart/2005/8/layout/hierarchy2"/>
    <dgm:cxn modelId="{5FDE2A72-9221-4905-90C8-11DE08585CF2}" type="presParOf" srcId="{0A01BEB0-C5EC-4F76-A257-8F48C3741F76}" destId="{BCC90DB4-E6B9-431F-921B-0E2FA7FF4FF3}" srcOrd="2" destOrd="0" presId="urn:microsoft.com/office/officeart/2005/8/layout/hierarchy2"/>
    <dgm:cxn modelId="{9D5086B1-156C-49CB-947F-A439179E59ED}" type="presParOf" srcId="{BCC90DB4-E6B9-431F-921B-0E2FA7FF4FF3}" destId="{6ABF6DBE-C353-47EF-A535-7BCB2306F26F}" srcOrd="0" destOrd="0" presId="urn:microsoft.com/office/officeart/2005/8/layout/hierarchy2"/>
    <dgm:cxn modelId="{1CD38052-F56F-4517-A4FB-0D79A30A26E9}" type="presParOf" srcId="{0A01BEB0-C5EC-4F76-A257-8F48C3741F76}" destId="{46014C25-8CB2-4D6A-9EA8-2AD59795D765}" srcOrd="3" destOrd="0" presId="urn:microsoft.com/office/officeart/2005/8/layout/hierarchy2"/>
    <dgm:cxn modelId="{3FFD668C-8218-44D1-BE80-647B393E7C9A}" type="presParOf" srcId="{46014C25-8CB2-4D6A-9EA8-2AD59795D765}" destId="{7F6C8D88-CBF1-4E85-A0CC-0AF9491CEC2D}" srcOrd="0" destOrd="0" presId="urn:microsoft.com/office/officeart/2005/8/layout/hierarchy2"/>
    <dgm:cxn modelId="{6AD46867-B192-4A4E-8C2C-6BCCA35CDB08}" type="presParOf" srcId="{46014C25-8CB2-4D6A-9EA8-2AD59795D765}" destId="{11348BC9-8474-4E2D-9BE8-AE0CD0573EA8}" srcOrd="1" destOrd="0" presId="urn:microsoft.com/office/officeart/2005/8/layout/hierarchy2"/>
    <dgm:cxn modelId="{3C95612B-EC5E-46D7-AA4A-37C3D602850A}" type="presParOf" srcId="{93B45D22-91CB-4123-A12E-8E54715FB197}" destId="{7E340D65-B4A5-41FD-8B65-5A6E365EC7FF}" srcOrd="2" destOrd="0" presId="urn:microsoft.com/office/officeart/2005/8/layout/hierarchy2"/>
    <dgm:cxn modelId="{E9C1646C-B794-4850-9059-3B755DDAB19A}" type="presParOf" srcId="{7E340D65-B4A5-41FD-8B65-5A6E365EC7FF}" destId="{9931A01C-2D89-4F39-965D-F3C58EBE92E8}" srcOrd="0" destOrd="0" presId="urn:microsoft.com/office/officeart/2005/8/layout/hierarchy2"/>
    <dgm:cxn modelId="{A4381806-F8F8-4118-BE01-5914E087DE14}" type="presParOf" srcId="{93B45D22-91CB-4123-A12E-8E54715FB197}" destId="{712BDFDC-C60E-465E-94C3-87E9038C34A5}" srcOrd="3" destOrd="0" presId="urn:microsoft.com/office/officeart/2005/8/layout/hierarchy2"/>
    <dgm:cxn modelId="{1213CA13-F951-48F3-A4E5-D21C8C95AB29}" type="presParOf" srcId="{712BDFDC-C60E-465E-94C3-87E9038C34A5}" destId="{8726AACE-F1E1-4523-82F6-BEBCCF41D915}" srcOrd="0" destOrd="0" presId="urn:microsoft.com/office/officeart/2005/8/layout/hierarchy2"/>
    <dgm:cxn modelId="{D8B2F1DB-7347-4D0C-9702-92FD8D9A6DD1}" type="presParOf" srcId="{712BDFDC-C60E-465E-94C3-87E9038C34A5}" destId="{F85EEC25-AB31-41CC-BD88-8E32A5B71371}" srcOrd="1" destOrd="0" presId="urn:microsoft.com/office/officeart/2005/8/layout/hierarchy2"/>
    <dgm:cxn modelId="{4288600A-8B84-4934-8833-B8205A5A6F68}" type="presParOf" srcId="{F85EEC25-AB31-41CC-BD88-8E32A5B71371}" destId="{AF439A7C-05DB-44A3-A10D-6E0631D7960D}" srcOrd="0" destOrd="0" presId="urn:microsoft.com/office/officeart/2005/8/layout/hierarchy2"/>
    <dgm:cxn modelId="{EFB259AB-ED3C-404B-82BF-3F772A9C6568}" type="presParOf" srcId="{AF439A7C-05DB-44A3-A10D-6E0631D7960D}" destId="{7654049E-AA77-4E7F-BD62-D4EA2C42CDDD}" srcOrd="0" destOrd="0" presId="urn:microsoft.com/office/officeart/2005/8/layout/hierarchy2"/>
    <dgm:cxn modelId="{41E4A602-B92E-4488-9507-0295683190E7}" type="presParOf" srcId="{F85EEC25-AB31-41CC-BD88-8E32A5B71371}" destId="{14A9BDC2-68A1-4216-BB9E-EF4BBB4E2D35}" srcOrd="1" destOrd="0" presId="urn:microsoft.com/office/officeart/2005/8/layout/hierarchy2"/>
    <dgm:cxn modelId="{A23180F1-1688-4C2B-940A-DFE3D4068D31}" type="presParOf" srcId="{14A9BDC2-68A1-4216-BB9E-EF4BBB4E2D35}" destId="{54E5F554-84D3-4ED2-B9A9-8F27DA9EEF37}" srcOrd="0" destOrd="0" presId="urn:microsoft.com/office/officeart/2005/8/layout/hierarchy2"/>
    <dgm:cxn modelId="{A1B8CDED-577C-46BC-AB6A-D30AFEECFD69}" type="presParOf" srcId="{14A9BDC2-68A1-4216-BB9E-EF4BBB4E2D35}" destId="{178671FD-F3AE-443E-81E0-59940807D9D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5F7EF-EFF9-46A6-8540-A47D108E9903}">
      <dsp:nvSpPr>
        <dsp:cNvPr id="0" name=""/>
        <dsp:cNvSpPr/>
      </dsp:nvSpPr>
      <dsp:spPr>
        <a:xfrm>
          <a:off x="8100" y="1048249"/>
          <a:ext cx="2161420" cy="30155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Different tools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are available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to assess Organizational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Performance</a:t>
          </a:r>
        </a:p>
      </dsp:txBody>
      <dsp:txXfrm>
        <a:off x="71406" y="1111555"/>
        <a:ext cx="2034808" cy="2888948"/>
      </dsp:txXfrm>
    </dsp:sp>
    <dsp:sp modelId="{095BECAA-2388-4346-A880-9C4908A56C7C}">
      <dsp:nvSpPr>
        <dsp:cNvPr id="0" name=""/>
        <dsp:cNvSpPr/>
      </dsp:nvSpPr>
      <dsp:spPr>
        <a:xfrm rot="18846977">
          <a:off x="1977773" y="2081532"/>
          <a:ext cx="1261983" cy="42980"/>
        </a:xfrm>
        <a:custGeom>
          <a:avLst/>
          <a:gdLst/>
          <a:ahLst/>
          <a:cxnLst/>
          <a:rect l="0" t="0" r="0" b="0"/>
          <a:pathLst>
            <a:path>
              <a:moveTo>
                <a:pt x="0" y="21490"/>
              </a:moveTo>
              <a:lnTo>
                <a:pt x="1261983" y="2149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Times New Roman" pitchFamily="18" charset="0"/>
            <a:cs typeface="Times New Roman" pitchFamily="18" charset="0"/>
          </a:endParaRPr>
        </a:p>
      </dsp:txBody>
      <dsp:txXfrm>
        <a:off x="2577215" y="2071472"/>
        <a:ext cx="63099" cy="63099"/>
      </dsp:txXfrm>
    </dsp:sp>
    <dsp:sp modelId="{9E2CF1E5-34A3-4D5F-93B1-AC92AEFD4B2F}">
      <dsp:nvSpPr>
        <dsp:cNvPr id="0" name=""/>
        <dsp:cNvSpPr/>
      </dsp:nvSpPr>
      <dsp:spPr>
        <a:xfrm>
          <a:off x="3048009" y="1109660"/>
          <a:ext cx="2161420" cy="1080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Non-Financial tools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79662" y="1141313"/>
        <a:ext cx="2098114" cy="1017404"/>
      </dsp:txXfrm>
    </dsp:sp>
    <dsp:sp modelId="{4F93E827-A6F6-4FFB-9559-B5F1A5E1A911}">
      <dsp:nvSpPr>
        <dsp:cNvPr id="0" name=""/>
        <dsp:cNvSpPr/>
      </dsp:nvSpPr>
      <dsp:spPr>
        <a:xfrm rot="19363312">
          <a:off x="5100228" y="1304771"/>
          <a:ext cx="1069050" cy="42980"/>
        </a:xfrm>
        <a:custGeom>
          <a:avLst/>
          <a:gdLst/>
          <a:ahLst/>
          <a:cxnLst/>
          <a:rect l="0" t="0" r="0" b="0"/>
          <a:pathLst>
            <a:path>
              <a:moveTo>
                <a:pt x="0" y="21490"/>
              </a:moveTo>
              <a:lnTo>
                <a:pt x="1069050" y="21490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Times New Roman" pitchFamily="18" charset="0"/>
            <a:cs typeface="Times New Roman" pitchFamily="18" charset="0"/>
          </a:endParaRPr>
        </a:p>
      </dsp:txBody>
      <dsp:txXfrm>
        <a:off x="5608028" y="1299535"/>
        <a:ext cx="53452" cy="53452"/>
      </dsp:txXfrm>
    </dsp:sp>
    <dsp:sp modelId="{BC30C484-2A37-492D-B89C-CD402943ABE1}">
      <dsp:nvSpPr>
        <dsp:cNvPr id="0" name=""/>
        <dsp:cNvSpPr/>
      </dsp:nvSpPr>
      <dsp:spPr>
        <a:xfrm>
          <a:off x="6060078" y="462152"/>
          <a:ext cx="2161420" cy="1080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Balance score card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1731" y="493805"/>
        <a:ext cx="2098114" cy="1017404"/>
      </dsp:txXfrm>
    </dsp:sp>
    <dsp:sp modelId="{BCC90DB4-E6B9-431F-921B-0E2FA7FF4FF3}">
      <dsp:nvSpPr>
        <dsp:cNvPr id="0" name=""/>
        <dsp:cNvSpPr/>
      </dsp:nvSpPr>
      <dsp:spPr>
        <a:xfrm rot="2001256">
          <a:off x="5129531" y="1895228"/>
          <a:ext cx="970157" cy="42980"/>
        </a:xfrm>
        <a:custGeom>
          <a:avLst/>
          <a:gdLst/>
          <a:ahLst/>
          <a:cxnLst/>
          <a:rect l="0" t="0" r="0" b="0"/>
          <a:pathLst>
            <a:path>
              <a:moveTo>
                <a:pt x="0" y="21490"/>
              </a:moveTo>
              <a:lnTo>
                <a:pt x="970157" y="21490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Times New Roman" pitchFamily="18" charset="0"/>
            <a:cs typeface="Times New Roman" pitchFamily="18" charset="0"/>
          </a:endParaRPr>
        </a:p>
      </dsp:txBody>
      <dsp:txXfrm>
        <a:off x="5590355" y="1892464"/>
        <a:ext cx="48507" cy="48507"/>
      </dsp:txXfrm>
    </dsp:sp>
    <dsp:sp modelId="{7F6C8D88-CBF1-4E85-A0CC-0AF9491CEC2D}">
      <dsp:nvSpPr>
        <dsp:cNvPr id="0" name=""/>
        <dsp:cNvSpPr/>
      </dsp:nvSpPr>
      <dsp:spPr>
        <a:xfrm>
          <a:off x="6019789" y="1643066"/>
          <a:ext cx="2161420" cy="1080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Intangible assets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51442" y="1674719"/>
        <a:ext cx="2098114" cy="1017404"/>
      </dsp:txXfrm>
    </dsp:sp>
    <dsp:sp modelId="{7E340D65-B4A5-41FD-8B65-5A6E365EC7FF}">
      <dsp:nvSpPr>
        <dsp:cNvPr id="0" name=""/>
        <dsp:cNvSpPr/>
      </dsp:nvSpPr>
      <dsp:spPr>
        <a:xfrm rot="2829178">
          <a:off x="1966134" y="3000595"/>
          <a:ext cx="1271342" cy="42980"/>
        </a:xfrm>
        <a:custGeom>
          <a:avLst/>
          <a:gdLst/>
          <a:ahLst/>
          <a:cxnLst/>
          <a:rect l="0" t="0" r="0" b="0"/>
          <a:pathLst>
            <a:path>
              <a:moveTo>
                <a:pt x="0" y="21490"/>
              </a:moveTo>
              <a:lnTo>
                <a:pt x="1271342" y="2149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Times New Roman" pitchFamily="18" charset="0"/>
            <a:cs typeface="Times New Roman" pitchFamily="18" charset="0"/>
          </a:endParaRPr>
        </a:p>
      </dsp:txBody>
      <dsp:txXfrm>
        <a:off x="2570021" y="2990301"/>
        <a:ext cx="63567" cy="63567"/>
      </dsp:txXfrm>
    </dsp:sp>
    <dsp:sp modelId="{8726AACE-F1E1-4523-82F6-BEBCCF41D915}">
      <dsp:nvSpPr>
        <dsp:cNvPr id="0" name=""/>
        <dsp:cNvSpPr/>
      </dsp:nvSpPr>
      <dsp:spPr>
        <a:xfrm>
          <a:off x="3034089" y="2947786"/>
          <a:ext cx="2161420" cy="1080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Financial tools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65742" y="2979439"/>
        <a:ext cx="2098114" cy="1017404"/>
      </dsp:txXfrm>
    </dsp:sp>
    <dsp:sp modelId="{AF439A7C-05DB-44A3-A10D-6E0631D7960D}">
      <dsp:nvSpPr>
        <dsp:cNvPr id="0" name=""/>
        <dsp:cNvSpPr/>
      </dsp:nvSpPr>
      <dsp:spPr>
        <a:xfrm>
          <a:off x="5195510" y="3466651"/>
          <a:ext cx="864568" cy="42980"/>
        </a:xfrm>
        <a:custGeom>
          <a:avLst/>
          <a:gdLst/>
          <a:ahLst/>
          <a:cxnLst/>
          <a:rect l="0" t="0" r="0" b="0"/>
          <a:pathLst>
            <a:path>
              <a:moveTo>
                <a:pt x="0" y="21490"/>
              </a:moveTo>
              <a:lnTo>
                <a:pt x="864568" y="21490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Times New Roman" pitchFamily="18" charset="0"/>
            <a:cs typeface="Times New Roman" pitchFamily="18" charset="0"/>
          </a:endParaRPr>
        </a:p>
      </dsp:txBody>
      <dsp:txXfrm>
        <a:off x="5606180" y="3466527"/>
        <a:ext cx="43228" cy="43228"/>
      </dsp:txXfrm>
    </dsp:sp>
    <dsp:sp modelId="{54E5F554-84D3-4ED2-B9A9-8F27DA9EEF37}">
      <dsp:nvSpPr>
        <dsp:cNvPr id="0" name=""/>
        <dsp:cNvSpPr/>
      </dsp:nvSpPr>
      <dsp:spPr>
        <a:xfrm>
          <a:off x="6060078" y="2947786"/>
          <a:ext cx="2161420" cy="1080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Return on asset, Price earning ratio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1731" y="2979439"/>
        <a:ext cx="2098114" cy="1017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DEEB4-7DD6-401A-B621-534EA59DE1E7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80D57-DB86-4AFE-91DE-C36DCCA4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8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80D57-DB86-4AFE-91DE-C36DCCA48E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09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80D57-DB86-4AFE-91DE-C36DCCA48E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1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80D57-DB86-4AFE-91DE-C36DCCA48E9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88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Awais Imam</a:t>
            </a:r>
          </a:p>
          <a:p>
            <a:r>
              <a:rPr lang="en-US" dirty="0" smtClean="0"/>
              <a:t>Dr. Saima Muneer</a:t>
            </a:r>
          </a:p>
          <a:p>
            <a:r>
              <a:rPr lang="en-US" dirty="0" err="1" smtClean="0"/>
              <a:t>Aniba</a:t>
            </a:r>
            <a:r>
              <a:rPr lang="en-US" dirty="0" smtClean="0"/>
              <a:t> </a:t>
            </a:r>
            <a:r>
              <a:rPr lang="en-US" dirty="0" err="1" smtClean="0"/>
              <a:t>PerWEz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752600"/>
          </a:xfrm>
        </p:spPr>
        <p:txBody>
          <a:bodyPr>
            <a:noAutofit/>
          </a:bodyPr>
          <a:lstStyle/>
          <a:p>
            <a:r>
              <a:rPr lang="en-US" sz="2400" b="1" dirty="0"/>
              <a:t>The Moderating Role of Service Quality in the relationship between Organizational Health and Organizational Performance of Distance Learning Institutions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522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Analysis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Hayes, A. F., &amp; Rockwood, N. J. (2019)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985809"/>
              </p:ext>
            </p:extLst>
          </p:nvPr>
        </p:nvGraphicFramePr>
        <p:xfrm>
          <a:off x="381000" y="1752600"/>
          <a:ext cx="8077200" cy="12496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609600"/>
                <a:gridCol w="990600"/>
                <a:gridCol w="685798"/>
                <a:gridCol w="609600"/>
                <a:gridCol w="1600202"/>
                <a:gridCol w="1066800"/>
                <a:gridCol w="1143000"/>
                <a:gridCol w="13716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H: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IV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MV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DV 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Int.</a:t>
                      </a:r>
                    </a:p>
                    <a:p>
                      <a:pPr algn="ctr"/>
                      <a:r>
                        <a:rPr lang="en-US" sz="1800" dirty="0" smtClean="0"/>
                        <a:t>OH*SQ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R</a:t>
                      </a:r>
                      <a:r>
                        <a:rPr lang="en-US" sz="1800" kern="1200" baseline="30000" dirty="0" smtClean="0"/>
                        <a:t>2</a:t>
                      </a:r>
                      <a:endParaRPr lang="en-U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R</a:t>
                      </a:r>
                      <a:r>
                        <a:rPr lang="en-US" sz="1800" kern="1200" baseline="30000" dirty="0" smtClean="0"/>
                        <a:t>2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-chng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Decision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n-lt"/>
                        </a:rPr>
                        <a:t>OH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SQ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.1158***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/>
                        <a:t>.5516 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*** 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lang="en-US" sz="1600" kern="1200" dirty="0" smtClean="0"/>
                        <a:t>.0153 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*** 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Accepted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0" y="3352800"/>
            <a:ext cx="2975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Conditional Effect</a:t>
            </a:r>
            <a:endParaRPr lang="en-US" sz="2800" b="1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43636" y="4177099"/>
            <a:ext cx="7239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Conditional effect of X on Y at values of moderator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Service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Quality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Effect         	  se               t            p  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L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-.6603    		 -.0112      	.0467   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-.2403      .8103 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.0000     	  .0653      	.0346     1.8871      .0606 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.6603     	  .1417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**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	.0436     3.2522      .0013 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5654427"/>
            <a:ext cx="67158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* 0.1, **0.05, ***.01. Correlation is significant at the 0.01 level (2-tailed).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1978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60769" name="Rectangle 1"/>
          <p:cNvSpPr>
            <a:spLocks noChangeArrowheads="1"/>
          </p:cNvSpPr>
          <p:nvPr/>
        </p:nvSpPr>
        <p:spPr bwMode="auto">
          <a:xfrm>
            <a:off x="319585" y="1366421"/>
            <a:ext cx="844341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/>
              <a:t>Johnson-</a:t>
            </a:r>
            <a:r>
              <a:rPr lang="en-US" sz="1400" b="1" dirty="0" err="1"/>
              <a:t>Neyman</a:t>
            </a:r>
            <a:r>
              <a:rPr lang="en-US" sz="1400" b="1" dirty="0"/>
              <a:t>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Conditional effect of X on Y at values of the moderator (M)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ea typeface="Times New Roman" pitchFamily="18" charset="0"/>
                <a:cs typeface="Times New Roman" pitchFamily="18" charset="0"/>
              </a:rPr>
              <a:t>       SQ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Effect            se          t                    p       LLCI       ULCI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-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2.0148     -.1681      .0974    -1.7257      .0859     -.3602      .0240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-1.8550     -.1496      .0909    -1.6464      .1012     -.3288      .0296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-1.6953     -.1311      .0844    -1.5532      .1219     -.2976      .0353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-1.5356     -.1126      .0781    -1.4428      .1506     -.2665      .0413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-1.3759     -.0941      .0718    -1.3105      .1915     -.2357      .0475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-1.2161     -.0756      .0657    -1.1503      .2514     -.2052      .0540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-1.0564     -.0571      .0599     -.9540      .3412      -.1752      .0609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-.8967     -.0386       .0543     -.7115      .4776      -.1456      .0684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-.7370     -.0201       .0491     -.4100      .6822      -.1168      .0766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-.5773     -.0016       .0443     -.0363      .9711     -.0890     .0858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-.4175      .0169       .0403      .4193      .6754      -.0625      .0963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-.2578      .0354       .0371      .9529      .3418      -.0378      .1086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-.0981      .0539       .0352     1.5333      .1268     -.0154      .1232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.0243      .0681       .0345     1.9717      .0500       .0000      .1361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.0616      .0724       .0345     2.0986      .0371       .0044      .1404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.2214      .0909       .0353     2.5777      .0107       .0214      .1604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.3811      .1094       .0374     2.9282      .0038       .0357      .1831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.5408      .1279       .0406     3.1516      .0019       .0479      .2079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.7005      .1464       .0447     3.2761      .0012       .0583      .2345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.8602      .1649       .0495     3.3344      .0010       .0674      .2624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1.0200      .1834      .0547     3.3521      .0010       .0755      .2913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1.1797      .2019      .0603     3.3465      .0010       .0830      .3209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58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The identification and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consistent delivery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of such attributes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central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the ability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of any educational service to create and sustain a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differential value proposition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the minds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of its students.</a:t>
            </a:r>
          </a:p>
          <a:p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HE managers should be more concerned with the ability of quality measurement techniques to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track past, present and potential student perceptions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of actual performance  as opposed to getting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caught up in the debate surrounding the academic credibility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to Ford et al. (1999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), this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in itself has the potential to help a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particular institution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improve its image to the point where the students' perception may actually change from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negative or neutral perception to a positive perception of the overall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service experience.</a:t>
            </a:r>
          </a:p>
          <a:p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University need to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identify particularly troubling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perceptions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before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actually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become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critical.</a:t>
            </a:r>
          </a:p>
          <a:p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It is also open to question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whether students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' perceptions and importance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ratings for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specific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attributes change over time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After leaving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a university and becoming a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potential referrer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of students, a student's ordering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of attribute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importance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may change again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58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  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Limitations of perceptual data in assessment of Organizational  Performance  like mono method bias.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Mono method bias was reduced by sending questionnaire through e- mail and giving full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confidentiality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respondents by not asking their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1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Functional quality</a:t>
            </a:r>
            <a:r>
              <a:rPr lang="en-US" dirty="0" smtClean="0"/>
              <a:t>, </a:t>
            </a:r>
            <a:r>
              <a:rPr lang="en-US" dirty="0"/>
              <a:t>on the other hand, refers </a:t>
            </a:r>
            <a:r>
              <a:rPr lang="en-US" dirty="0" smtClean="0"/>
              <a:t>to the </a:t>
            </a:r>
            <a:r>
              <a:rPr lang="en-US" dirty="0"/>
              <a:t>way the service has been delivered and relates to the question: how has the service been </a:t>
            </a:r>
            <a:r>
              <a:rPr lang="en-US" dirty="0" smtClean="0"/>
              <a:t>provided</a:t>
            </a:r>
            <a:r>
              <a:rPr lang="en-US" dirty="0"/>
              <a:t>?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Technical </a:t>
            </a:r>
            <a:r>
              <a:rPr lang="en-US" b="1" dirty="0"/>
              <a:t>quality </a:t>
            </a:r>
            <a:r>
              <a:rPr lang="en-US" dirty="0"/>
              <a:t>refers to the relatively quantifiable aspects of the university service </a:t>
            </a:r>
            <a:r>
              <a:rPr lang="en-US" dirty="0" smtClean="0"/>
              <a:t> offer</a:t>
            </a:r>
            <a:r>
              <a:rPr lang="en-US" dirty="0"/>
              <a:t>, which students experience </a:t>
            </a:r>
            <a:r>
              <a:rPr lang="en-US" dirty="0" smtClean="0"/>
              <a:t>during their </a:t>
            </a:r>
            <a:r>
              <a:rPr lang="en-US" dirty="0"/>
              <a:t>interactions with lecturers and tutors.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2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Globally the higher education sector is facing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multiple challenges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including competition in attracting the potential clients, institutional autonomy, privatization of public universities, demand and supply of future PhD’s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Zusman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2005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; Robson, S., &amp;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Wihlborg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M. (2019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Challenges faced by HEIs of Pakistan are increased  demand of quality teaching,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increased online educational programmes, competition of teachers, increased employment market demand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introduction of self-financing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and emergence of private sector universities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Isani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Virk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2001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According to GCI report 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2014-15,19)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Pakistan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score 51.4 and ranked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129 /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141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in higher education and training, indicating low performance in 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domain. HEIs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Performance needs to improve so that we can improve our HEIs and ranking in GCI.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8258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As more universities are opening and conventional universities are also offering DLPs, therefore DLIs are considered traditionally at constant battle with conventional universities to acquire new admissions. Niche has been invaded. 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Technology cannot replace human interface and dialog is prime feature of interaction.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Fahey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L., &amp;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Prusak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L.,1998). Conventional DLIs are lacking this feature due to rely on technology but this is where service quality will have to pay a toll since it does not have physical human interaction.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Service quality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has become a means of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differentiation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one HEIs from other (Neil &amp; Palmer, 2014). Service quality can categorically moderates the relationship between organization health and performance.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3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15977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604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Organizational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Health</a:t>
            </a:r>
          </a:p>
          <a:p>
            <a:pPr marL="0" indent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has been described as an ability of any organization due to which: “Organization not only survives in its environment, but continues to cope adequately over the long haul, and continuously develops and expands its coping abilities”(Miles, 1969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274320" lvl="1" indent="0">
              <a:buNone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Communication,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Participation and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Involvement,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Loyalty and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Commitment, Morale,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Institutional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Reputation,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Ethics,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Performance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Recognition, Goal Alignment, Leadership,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Resource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Utilization,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Development</a:t>
            </a:r>
          </a:p>
          <a:p>
            <a:pPr marL="0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Organizational Performance </a:t>
            </a:r>
          </a:p>
          <a:p>
            <a:pPr marL="0" indent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described as the outcome of the work done by employees of any organization in comparison  to its goals  (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Poister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2008). 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lvl="1" indent="0">
              <a:buNone/>
            </a:pPr>
            <a:r>
              <a:rPr lang="en-US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Internal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Efficacy &amp; Effectiveness </a:t>
            </a:r>
            <a:r>
              <a:rPr lang="en-US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and External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Efficacy &amp; </a:t>
            </a:r>
            <a:r>
              <a:rPr lang="en-US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Effectiveness </a:t>
            </a:r>
            <a:endParaRPr lang="en-US" sz="16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Service Quality </a:t>
            </a:r>
          </a:p>
          <a:p>
            <a:pPr marL="0" indent="0"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based on the belief that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 service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is deemed to be of high quality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when customers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' expectations are confirmed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by subsequent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service delivery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(Neil &amp; Palmer, 2014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, Empathy, Tangibles </a:t>
            </a:r>
          </a:p>
          <a:p>
            <a:pPr marL="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41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GB" dirty="0"/>
              <a:t>To what extent </a:t>
            </a:r>
            <a:r>
              <a:rPr lang="en-GB" dirty="0" smtClean="0"/>
              <a:t>service quality moderates </a:t>
            </a:r>
            <a:r>
              <a:rPr lang="en-GB" dirty="0"/>
              <a:t>the relationship between </a:t>
            </a:r>
            <a:r>
              <a:rPr lang="en-GB" dirty="0" smtClean="0"/>
              <a:t>organizational health and organizational performance.</a:t>
            </a:r>
          </a:p>
          <a:p>
            <a:pPr lvl="0"/>
            <a:r>
              <a:rPr lang="en-GB" dirty="0" smtClean="0"/>
              <a:t>To determine the cut-point of service quality.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7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Framework</a:t>
            </a:r>
            <a:endParaRPr lang="en-US" dirty="0"/>
          </a:p>
        </p:txBody>
      </p:sp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1681162" y="2363143"/>
            <a:ext cx="5781675" cy="1949450"/>
            <a:chOff x="1125" y="10921"/>
            <a:chExt cx="9855" cy="2625"/>
          </a:xfrm>
        </p:grpSpPr>
        <p:sp>
          <p:nvSpPr>
            <p:cNvPr id="12" name="AutoShape 18"/>
            <p:cNvSpPr>
              <a:spLocks noChangeArrowheads="1"/>
            </p:cNvSpPr>
            <p:nvPr/>
          </p:nvSpPr>
          <p:spPr bwMode="auto">
            <a:xfrm>
              <a:off x="1125" y="12241"/>
              <a:ext cx="2730" cy="130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Organizational Health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AutoShape 19"/>
            <p:cNvSpPr>
              <a:spLocks noChangeShapeType="1"/>
            </p:cNvSpPr>
            <p:nvPr/>
          </p:nvSpPr>
          <p:spPr bwMode="auto">
            <a:xfrm>
              <a:off x="3855" y="12752"/>
              <a:ext cx="375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4" name="AutoShape 22"/>
            <p:cNvSpPr>
              <a:spLocks noChangeArrowheads="1"/>
            </p:cNvSpPr>
            <p:nvPr/>
          </p:nvSpPr>
          <p:spPr bwMode="auto">
            <a:xfrm>
              <a:off x="4590" y="10921"/>
              <a:ext cx="2295" cy="88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Service Quality</a:t>
              </a:r>
              <a:r>
                <a:rPr lang="en-US" sz="12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AutoShape 23"/>
            <p:cNvSpPr>
              <a:spLocks noChangeArrowheads="1"/>
            </p:cNvSpPr>
            <p:nvPr/>
          </p:nvSpPr>
          <p:spPr bwMode="auto">
            <a:xfrm>
              <a:off x="7605" y="12316"/>
              <a:ext cx="3375" cy="88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Perceived Organizational Performance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AutoShape 24"/>
            <p:cNvSpPr>
              <a:spLocks noChangeShapeType="1"/>
            </p:cNvSpPr>
            <p:nvPr/>
          </p:nvSpPr>
          <p:spPr bwMode="auto">
            <a:xfrm>
              <a:off x="5625" y="11805"/>
              <a:ext cx="0" cy="9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2696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59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Service </a:t>
            </a:r>
            <a:r>
              <a:rPr lang="en-GB" sz="2400" dirty="0"/>
              <a:t>quality moderates the relationship between organizational health and organizational performance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755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Type of Research: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Quantitative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Research Paradigm: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Positivistic 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Nature of Research: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Explanatory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Instruments: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Survey, Likert scale </a:t>
            </a:r>
          </a:p>
          <a:p>
            <a:pPr lvl="1" fontAlgn="t"/>
            <a:r>
              <a:rPr lang="en-US" sz="1800" dirty="0" smtClean="0"/>
              <a:t>Organizational Performance,  12, </a:t>
            </a:r>
            <a:r>
              <a:rPr lang="en-US" sz="1800" dirty="0"/>
              <a:t>CA </a:t>
            </a:r>
            <a:r>
              <a:rPr lang="en-US" sz="1800" dirty="0" smtClean="0"/>
              <a:t>.912 (Kim</a:t>
            </a:r>
            <a:r>
              <a:rPr lang="en-US" sz="1800" dirty="0"/>
              <a:t>, </a:t>
            </a:r>
            <a:r>
              <a:rPr lang="en-US" sz="1800" dirty="0" smtClean="0"/>
              <a:t>2005)</a:t>
            </a:r>
          </a:p>
          <a:p>
            <a:pPr lvl="1" fontAlgn="t"/>
            <a:r>
              <a:rPr lang="en-US" sz="1800" dirty="0" smtClean="0"/>
              <a:t>Organizational Health, 45, </a:t>
            </a:r>
            <a:r>
              <a:rPr lang="en-US" sz="1800" dirty="0"/>
              <a:t>CA .</a:t>
            </a:r>
            <a:r>
              <a:rPr lang="en-US" sz="1800" dirty="0" smtClean="0"/>
              <a:t>957 (</a:t>
            </a:r>
            <a:r>
              <a:rPr lang="en-US" sz="1800" dirty="0" err="1" smtClean="0"/>
              <a:t>Klingele</a:t>
            </a:r>
            <a:r>
              <a:rPr lang="en-US" sz="1800" dirty="0" smtClean="0"/>
              <a:t> </a:t>
            </a:r>
            <a:r>
              <a:rPr lang="en-US" sz="1800" dirty="0"/>
              <a:t>&amp; </a:t>
            </a:r>
            <a:r>
              <a:rPr lang="en-US" sz="1800" dirty="0" err="1"/>
              <a:t>Lyden</a:t>
            </a:r>
            <a:r>
              <a:rPr lang="en-US" sz="1800" dirty="0"/>
              <a:t>, </a:t>
            </a:r>
            <a:r>
              <a:rPr lang="en-US" sz="1800" dirty="0" smtClean="0"/>
              <a:t>2001), </a:t>
            </a:r>
          </a:p>
          <a:p>
            <a:pPr lvl="1" fontAlgn="t"/>
            <a:r>
              <a:rPr lang="en-US" sz="1800" dirty="0" smtClean="0"/>
              <a:t>Service Quality, 22</a:t>
            </a:r>
            <a:r>
              <a:rPr lang="en-US" sz="1800" dirty="0"/>
              <a:t>, CA .</a:t>
            </a:r>
            <a:r>
              <a:rPr lang="en-US" sz="1800" dirty="0" smtClean="0"/>
              <a:t>969 (Neil </a:t>
            </a:r>
            <a:r>
              <a:rPr lang="en-US" sz="1800" dirty="0"/>
              <a:t>&amp; Palmer, 2014</a:t>
            </a:r>
            <a:r>
              <a:rPr lang="en-US" sz="1800" dirty="0" smtClean="0"/>
              <a:t>)</a:t>
            </a:r>
          </a:p>
          <a:p>
            <a:pPr lvl="1" fontAlgn="t"/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Population: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DLIs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Sample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Estimated sample size was 204 by using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Gpower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0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214</TotalTime>
  <Words>1267</Words>
  <Application>Microsoft Office PowerPoint</Application>
  <PresentationFormat>On-screen Show (4:3)</PresentationFormat>
  <Paragraphs>134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The Moderating Role of Service Quality in the relationship between Organizational Health and Organizational Performance of Distance Learning Institutions  </vt:lpstr>
      <vt:lpstr>Introduction</vt:lpstr>
      <vt:lpstr>Literature </vt:lpstr>
      <vt:lpstr>Introduction</vt:lpstr>
      <vt:lpstr>Definitions</vt:lpstr>
      <vt:lpstr>Objectives</vt:lpstr>
      <vt:lpstr>Conceptual Framework</vt:lpstr>
      <vt:lpstr>Hypothesis </vt:lpstr>
      <vt:lpstr>Methodology </vt:lpstr>
      <vt:lpstr>Data Analysis  Hayes, A. F., &amp; Rockwood, N. J. (2019)</vt:lpstr>
      <vt:lpstr>PowerPoint Presentation</vt:lpstr>
      <vt:lpstr>Implications</vt:lpstr>
      <vt:lpstr>PowerPoint Presentation</vt:lpstr>
      <vt:lpstr>Limitations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Moderating Role of Service Quality in the relationship between Organizational Health and Organizational Performance of Distance Learning Institutions  </dc:title>
  <dc:creator>Saima</dc:creator>
  <cp:lastModifiedBy>Saima</cp:lastModifiedBy>
  <cp:revision>67</cp:revision>
  <dcterms:created xsi:type="dcterms:W3CDTF">2006-08-16T00:00:00Z</dcterms:created>
  <dcterms:modified xsi:type="dcterms:W3CDTF">2019-10-15T05:59:05Z</dcterms:modified>
</cp:coreProperties>
</file>