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88" r:id="rId4"/>
    <p:sldId id="292" r:id="rId5"/>
    <p:sldId id="301" r:id="rId6"/>
    <p:sldId id="307" r:id="rId7"/>
    <p:sldId id="305" r:id="rId8"/>
    <p:sldId id="295" r:id="rId9"/>
    <p:sldId id="297" r:id="rId10"/>
    <p:sldId id="296" r:id="rId11"/>
    <p:sldId id="300" r:id="rId12"/>
    <p:sldId id="299" r:id="rId13"/>
    <p:sldId id="304" r:id="rId14"/>
  </p:sldIdLst>
  <p:sldSz cx="13716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EDFF"/>
    <a:srgbClr val="F381E3"/>
    <a:srgbClr val="F5D0CB"/>
    <a:srgbClr val="B4DE86"/>
    <a:srgbClr val="A3E7FF"/>
    <a:srgbClr val="FF3333"/>
    <a:srgbClr val="ED49D6"/>
    <a:srgbClr val="FFE9A3"/>
    <a:srgbClr val="9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3" autoAdjust="0"/>
    <p:restoredTop sz="94660"/>
  </p:normalViewPr>
  <p:slideViewPr>
    <p:cSldViewPr>
      <p:cViewPr>
        <p:scale>
          <a:sx n="70" d="100"/>
          <a:sy n="70" d="100"/>
        </p:scale>
        <p:origin x="-300" y="-96"/>
      </p:cViewPr>
      <p:guideLst>
        <p:guide orient="horz" pos="2160"/>
        <p:guide pos="43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Psychological Problems Experienced</a:t>
            </a:r>
            <a:r>
              <a:rPr lang="en-US" sz="2000" baseline="0" dirty="0" smtClean="0">
                <a:latin typeface="Times New Roman" pitchFamily="18" charset="0"/>
                <a:cs typeface="Times New Roman" pitchFamily="18" charset="0"/>
              </a:rPr>
              <a:t> by Students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249467832268998E-2"/>
          <c:y val="9.5378599935282068E-2"/>
          <c:w val="0.73526794386922112"/>
          <c:h val="0.71272372631503256"/>
        </c:manualLayout>
      </c:layout>
      <c:barChart>
        <c:barDir val="col"/>
        <c:grouping val="stacked"/>
        <c:varyColors val="1"/>
        <c:ser>
          <c:idx val="0"/>
          <c:order val="0"/>
          <c:tx>
            <c:v>psychological problems</c:v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381E3"/>
              </a:solidFill>
            </c:spPr>
          </c:dPt>
          <c:dPt>
            <c:idx val="6"/>
            <c:invertIfNegative val="0"/>
            <c:bubble3D val="0"/>
            <c:spPr>
              <a:solidFill>
                <a:srgbClr val="A3E7FF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strRef>
              <c:f>'[Chart in Microsoft Word]Sheet1'!$A$1:$H$1</c:f>
              <c:strCache>
                <c:ptCount val="8"/>
                <c:pt idx="0">
                  <c:v>study related stress</c:v>
                </c:pt>
                <c:pt idx="1">
                  <c:v>lack of confidence</c:v>
                </c:pt>
                <c:pt idx="2">
                  <c:v>anger issue</c:v>
                </c:pt>
                <c:pt idx="3">
                  <c:v>low self esteem</c:v>
                </c:pt>
                <c:pt idx="4">
                  <c:v>sleep problem</c:v>
                </c:pt>
                <c:pt idx="5">
                  <c:v>financial issues</c:v>
                </c:pt>
                <c:pt idx="6">
                  <c:v>work related stress</c:v>
                </c:pt>
                <c:pt idx="7">
                  <c:v>mood swings</c:v>
                </c:pt>
              </c:strCache>
            </c:strRef>
          </c:cat>
          <c:val>
            <c:numRef>
              <c:f>'[Chart in Microsoft Word]Sheet1'!$A$2:$H$2</c:f>
              <c:numCache>
                <c:formatCode>General</c:formatCode>
                <c:ptCount val="8"/>
                <c:pt idx="0">
                  <c:v>12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83293824"/>
        <c:axId val="183295360"/>
      </c:barChart>
      <c:catAx>
        <c:axId val="183293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3295360"/>
        <c:crosses val="autoZero"/>
        <c:auto val="1"/>
        <c:lblAlgn val="ctr"/>
        <c:lblOffset val="100"/>
        <c:noMultiLvlLbl val="0"/>
      </c:catAx>
      <c:valAx>
        <c:axId val="1832953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32938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GB" sz="2000"/>
              <a:t>Perception toward Online Counseling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4930713110013786E-2"/>
          <c:y val="9.8309178743961348E-2"/>
          <c:w val="0.83491670003114016"/>
          <c:h val="0.74342957130358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3333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More Advantageous</c:v>
                </c:pt>
                <c:pt idx="1">
                  <c:v>Confidentiality</c:v>
                </c:pt>
                <c:pt idx="2">
                  <c:v>similar Characterisitics of Counselor</c:v>
                </c:pt>
                <c:pt idx="3">
                  <c:v>similar knowledge of counselor</c:v>
                </c:pt>
                <c:pt idx="4">
                  <c:v>Overcome Distance Issues</c:v>
                </c:pt>
                <c:pt idx="5">
                  <c:v>Cost Effective</c:v>
                </c:pt>
                <c:pt idx="6">
                  <c:v>Overcome Stigmatization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 formatCode="0.00%">
                  <c:v>0.23300000000000001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</c:v>
                </c:pt>
                <c:pt idx="5">
                  <c:v>0</c:v>
                </c:pt>
                <c:pt idx="6">
                  <c:v>0.1</c:v>
                </c:pt>
              </c:numCache>
            </c:numRef>
          </c:val>
        </c:ser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More Advantageous</c:v>
                </c:pt>
                <c:pt idx="1">
                  <c:v>Confidentiality</c:v>
                </c:pt>
                <c:pt idx="2">
                  <c:v>similar Characterisitics of Counselor</c:v>
                </c:pt>
                <c:pt idx="3">
                  <c:v>similar knowledge of counselor</c:v>
                </c:pt>
                <c:pt idx="4">
                  <c:v>Overcome Distance Issues</c:v>
                </c:pt>
                <c:pt idx="5">
                  <c:v>Cost Effective</c:v>
                </c:pt>
                <c:pt idx="6">
                  <c:v>Overcome Stigmatization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 formatCode="0.00%">
                  <c:v>0.76700000000000002</c:v>
                </c:pt>
                <c:pt idx="1">
                  <c:v>1</c:v>
                </c:pt>
                <c:pt idx="2">
                  <c:v>1</c:v>
                </c:pt>
                <c:pt idx="3" formatCode="0.00%">
                  <c:v>0.93300000000000005</c:v>
                </c:pt>
                <c:pt idx="4">
                  <c:v>1</c:v>
                </c:pt>
                <c:pt idx="5">
                  <c:v>1</c:v>
                </c:pt>
                <c:pt idx="6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535104"/>
        <c:axId val="183536640"/>
      </c:barChart>
      <c:catAx>
        <c:axId val="183535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3536640"/>
        <c:crosses val="autoZero"/>
        <c:auto val="1"/>
        <c:lblAlgn val="ctr"/>
        <c:lblOffset val="100"/>
        <c:noMultiLvlLbl val="0"/>
      </c:catAx>
      <c:valAx>
        <c:axId val="1835366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35351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FC757-87BF-4BA2-9B1D-AD495094083B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C95E26A9-EBBF-468B-94F2-F89100FB04DA}">
      <dgm:prSet phldrT="[Text]"/>
      <dgm:spPr>
        <a:solidFill>
          <a:srgbClr val="B9EDFF"/>
        </a:solidFill>
      </dgm:spPr>
      <dgm:t>
        <a:bodyPr/>
        <a:lstStyle/>
        <a:p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 measure specific perceptions students hold about the effectiveness of online counseling. </a:t>
          </a:r>
          <a:endParaRPr lang="en-GB" dirty="0"/>
        </a:p>
      </dgm:t>
    </dgm:pt>
    <dgm:pt modelId="{BDE7B5B3-0395-4535-A8B4-80857A8B64CA}" type="parTrans" cxnId="{5F84EE24-3B79-4875-8BC9-3F4DE2002C36}">
      <dgm:prSet/>
      <dgm:spPr/>
      <dgm:t>
        <a:bodyPr/>
        <a:lstStyle/>
        <a:p>
          <a:endParaRPr lang="en-GB"/>
        </a:p>
      </dgm:t>
    </dgm:pt>
    <dgm:pt modelId="{F47005D4-0CB4-40EB-892E-7949D9988B9A}" type="sibTrans" cxnId="{5F84EE24-3B79-4875-8BC9-3F4DE2002C36}">
      <dgm:prSet/>
      <dgm:spPr/>
      <dgm:t>
        <a:bodyPr/>
        <a:lstStyle/>
        <a:p>
          <a:endParaRPr lang="en-GB"/>
        </a:p>
      </dgm:t>
    </dgm:pt>
    <dgm:pt modelId="{C22A52FC-A1F7-4B4C-A363-23DD3315181B}">
      <dgm:prSet/>
      <dgm:spPr>
        <a:solidFill>
          <a:srgbClr val="B4DE86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To assess students’ perception towards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the attitude and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skills of counselor.</a:t>
          </a:r>
          <a:endParaRPr lang="en-GB" dirty="0"/>
        </a:p>
      </dgm:t>
    </dgm:pt>
    <dgm:pt modelId="{376219E5-B3A5-4405-AD92-9A4891C183B9}" type="parTrans" cxnId="{58A26A1C-F4C5-40BE-9AC0-F63FE98531BF}">
      <dgm:prSet/>
      <dgm:spPr/>
      <dgm:t>
        <a:bodyPr/>
        <a:lstStyle/>
        <a:p>
          <a:endParaRPr lang="en-GB"/>
        </a:p>
      </dgm:t>
    </dgm:pt>
    <dgm:pt modelId="{C2F3FCF3-B174-41B1-AE6A-33B36C4B9D2E}" type="sibTrans" cxnId="{58A26A1C-F4C5-40BE-9AC0-F63FE98531BF}">
      <dgm:prSet/>
      <dgm:spPr/>
      <dgm:t>
        <a:bodyPr/>
        <a:lstStyle/>
        <a:p>
          <a:endParaRPr lang="en-GB"/>
        </a:p>
      </dgm:t>
    </dgm:pt>
    <dgm:pt modelId="{BD13F981-877F-47D3-AFA5-854C465C6B30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 identify a range of psychological, personal, social problems experienced by students.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EAE621-6F59-4FB9-B42C-5E3D7D3AE4DA}" type="parTrans" cxnId="{B713B6BA-964F-44EA-8906-4C9A85CB621C}">
      <dgm:prSet/>
      <dgm:spPr/>
      <dgm:t>
        <a:bodyPr/>
        <a:lstStyle/>
        <a:p>
          <a:endParaRPr lang="en-GB"/>
        </a:p>
      </dgm:t>
    </dgm:pt>
    <dgm:pt modelId="{931250FF-1A5B-41FC-A5C4-4FF4E544ABD5}" type="sibTrans" cxnId="{B713B6BA-964F-44EA-8906-4C9A85CB621C}">
      <dgm:prSet/>
      <dgm:spPr/>
      <dgm:t>
        <a:bodyPr/>
        <a:lstStyle/>
        <a:p>
          <a:endParaRPr lang="en-GB"/>
        </a:p>
      </dgm:t>
    </dgm:pt>
    <dgm:pt modelId="{1F66CC4B-848F-4125-ABE6-9E857D6BBE90}" type="pres">
      <dgm:prSet presAssocID="{761FC757-87BF-4BA2-9B1D-AD49509408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65615361-A53C-4510-83A1-0ACAFB3D4259}" type="pres">
      <dgm:prSet presAssocID="{761FC757-87BF-4BA2-9B1D-AD495094083B}" presName="Name1" presStyleCnt="0"/>
      <dgm:spPr/>
    </dgm:pt>
    <dgm:pt modelId="{C7E321AE-28CD-4062-A83D-A51FEBA60ACE}" type="pres">
      <dgm:prSet presAssocID="{761FC757-87BF-4BA2-9B1D-AD495094083B}" presName="cycle" presStyleCnt="0"/>
      <dgm:spPr/>
    </dgm:pt>
    <dgm:pt modelId="{2978F4F9-3D67-438D-8041-A082802BEB21}" type="pres">
      <dgm:prSet presAssocID="{761FC757-87BF-4BA2-9B1D-AD495094083B}" presName="srcNode" presStyleLbl="node1" presStyleIdx="0" presStyleCnt="3"/>
      <dgm:spPr/>
    </dgm:pt>
    <dgm:pt modelId="{038B03A9-61BC-44E7-B145-017E9CE29CF8}" type="pres">
      <dgm:prSet presAssocID="{761FC757-87BF-4BA2-9B1D-AD495094083B}" presName="conn" presStyleLbl="parChTrans1D2" presStyleIdx="0" presStyleCnt="1"/>
      <dgm:spPr/>
      <dgm:t>
        <a:bodyPr/>
        <a:lstStyle/>
        <a:p>
          <a:endParaRPr lang="en-GB"/>
        </a:p>
      </dgm:t>
    </dgm:pt>
    <dgm:pt modelId="{166822BF-ABD7-4D49-AD31-E44E5275D5CA}" type="pres">
      <dgm:prSet presAssocID="{761FC757-87BF-4BA2-9B1D-AD495094083B}" presName="extraNode" presStyleLbl="node1" presStyleIdx="0" presStyleCnt="3"/>
      <dgm:spPr/>
    </dgm:pt>
    <dgm:pt modelId="{BC2D28F0-C04C-426C-A1CB-37A7F0FF7AB4}" type="pres">
      <dgm:prSet presAssocID="{761FC757-87BF-4BA2-9B1D-AD495094083B}" presName="dstNode" presStyleLbl="node1" presStyleIdx="0" presStyleCnt="3"/>
      <dgm:spPr/>
    </dgm:pt>
    <dgm:pt modelId="{9710BBB6-3113-4E34-A9C2-36053C3E4F86}" type="pres">
      <dgm:prSet presAssocID="{BD13F981-877F-47D3-AFA5-854C465C6B3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8B31C9-6C89-4FE3-97C8-ABAFEAD6B99F}" type="pres">
      <dgm:prSet presAssocID="{BD13F981-877F-47D3-AFA5-854C465C6B30}" presName="accent_1" presStyleCnt="0"/>
      <dgm:spPr/>
    </dgm:pt>
    <dgm:pt modelId="{2A228723-0F4C-471A-AC9A-8389025B8EC7}" type="pres">
      <dgm:prSet presAssocID="{BD13F981-877F-47D3-AFA5-854C465C6B30}" presName="accentRepeatNode" presStyleLbl="solidFgAcc1" presStyleIdx="0" presStyleCnt="3"/>
      <dgm:spPr/>
    </dgm:pt>
    <dgm:pt modelId="{BFED65BF-3C29-4E47-A74E-A0041A41126E}" type="pres">
      <dgm:prSet presAssocID="{C95E26A9-EBBF-468B-94F2-F89100FB04D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ED7B83-3A4E-49E8-A00C-089C35ECEC4D}" type="pres">
      <dgm:prSet presAssocID="{C95E26A9-EBBF-468B-94F2-F89100FB04DA}" presName="accent_2" presStyleCnt="0"/>
      <dgm:spPr/>
    </dgm:pt>
    <dgm:pt modelId="{DC739350-4BF5-4F84-B8CB-3D37F0F300FF}" type="pres">
      <dgm:prSet presAssocID="{C95E26A9-EBBF-468B-94F2-F89100FB04DA}" presName="accentRepeatNode" presStyleLbl="solidFgAcc1" presStyleIdx="1" presStyleCnt="3"/>
      <dgm:spPr/>
    </dgm:pt>
    <dgm:pt modelId="{5C366914-949A-41FA-A8EC-26C4681A9EF0}" type="pres">
      <dgm:prSet presAssocID="{C22A52FC-A1F7-4B4C-A363-23DD3315181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169D3A-EF0B-4D65-9C7B-E065DAA02D96}" type="pres">
      <dgm:prSet presAssocID="{C22A52FC-A1F7-4B4C-A363-23DD3315181B}" presName="accent_3" presStyleCnt="0"/>
      <dgm:spPr/>
    </dgm:pt>
    <dgm:pt modelId="{76EDF744-39C0-4BE3-97D9-46ABA90D8986}" type="pres">
      <dgm:prSet presAssocID="{C22A52FC-A1F7-4B4C-A363-23DD3315181B}" presName="accentRepeatNode" presStyleLbl="solidFgAcc1" presStyleIdx="2" presStyleCnt="3"/>
      <dgm:spPr/>
    </dgm:pt>
  </dgm:ptLst>
  <dgm:cxnLst>
    <dgm:cxn modelId="{256A1B66-768D-46F1-9F35-6031E245C94F}" type="presOf" srcId="{BD13F981-877F-47D3-AFA5-854C465C6B30}" destId="{9710BBB6-3113-4E34-A9C2-36053C3E4F86}" srcOrd="0" destOrd="0" presId="urn:microsoft.com/office/officeart/2008/layout/VerticalCurvedList"/>
    <dgm:cxn modelId="{EAE1ACD2-8C68-4F3B-A4D8-0D9CCE66E483}" type="presOf" srcId="{931250FF-1A5B-41FC-A5C4-4FF4E544ABD5}" destId="{038B03A9-61BC-44E7-B145-017E9CE29CF8}" srcOrd="0" destOrd="0" presId="urn:microsoft.com/office/officeart/2008/layout/VerticalCurvedList"/>
    <dgm:cxn modelId="{5F84EE24-3B79-4875-8BC9-3F4DE2002C36}" srcId="{761FC757-87BF-4BA2-9B1D-AD495094083B}" destId="{C95E26A9-EBBF-468B-94F2-F89100FB04DA}" srcOrd="1" destOrd="0" parTransId="{BDE7B5B3-0395-4535-A8B4-80857A8B64CA}" sibTransId="{F47005D4-0CB4-40EB-892E-7949D9988B9A}"/>
    <dgm:cxn modelId="{58A26A1C-F4C5-40BE-9AC0-F63FE98531BF}" srcId="{761FC757-87BF-4BA2-9B1D-AD495094083B}" destId="{C22A52FC-A1F7-4B4C-A363-23DD3315181B}" srcOrd="2" destOrd="0" parTransId="{376219E5-B3A5-4405-AD92-9A4891C183B9}" sibTransId="{C2F3FCF3-B174-41B1-AE6A-33B36C4B9D2E}"/>
    <dgm:cxn modelId="{BF51BA2E-C628-4698-89A3-620636878632}" type="presOf" srcId="{C95E26A9-EBBF-468B-94F2-F89100FB04DA}" destId="{BFED65BF-3C29-4E47-A74E-A0041A41126E}" srcOrd="0" destOrd="0" presId="urn:microsoft.com/office/officeart/2008/layout/VerticalCurvedList"/>
    <dgm:cxn modelId="{4525119F-DACE-43B3-AABA-6A278FD95DDA}" type="presOf" srcId="{761FC757-87BF-4BA2-9B1D-AD495094083B}" destId="{1F66CC4B-848F-4125-ABE6-9E857D6BBE90}" srcOrd="0" destOrd="0" presId="urn:microsoft.com/office/officeart/2008/layout/VerticalCurvedList"/>
    <dgm:cxn modelId="{B713B6BA-964F-44EA-8906-4C9A85CB621C}" srcId="{761FC757-87BF-4BA2-9B1D-AD495094083B}" destId="{BD13F981-877F-47D3-AFA5-854C465C6B30}" srcOrd="0" destOrd="0" parTransId="{C7EAE621-6F59-4FB9-B42C-5E3D7D3AE4DA}" sibTransId="{931250FF-1A5B-41FC-A5C4-4FF4E544ABD5}"/>
    <dgm:cxn modelId="{81F3D4D1-0A00-41F2-88C3-3D4347954745}" type="presOf" srcId="{C22A52FC-A1F7-4B4C-A363-23DD3315181B}" destId="{5C366914-949A-41FA-A8EC-26C4681A9EF0}" srcOrd="0" destOrd="0" presId="urn:microsoft.com/office/officeart/2008/layout/VerticalCurvedList"/>
    <dgm:cxn modelId="{9872F149-04CA-4855-94B7-64DAFBFBB5B3}" type="presParOf" srcId="{1F66CC4B-848F-4125-ABE6-9E857D6BBE90}" destId="{65615361-A53C-4510-83A1-0ACAFB3D4259}" srcOrd="0" destOrd="0" presId="urn:microsoft.com/office/officeart/2008/layout/VerticalCurvedList"/>
    <dgm:cxn modelId="{8EDBB6D2-79EA-4598-BF6A-70B4A1025CF1}" type="presParOf" srcId="{65615361-A53C-4510-83A1-0ACAFB3D4259}" destId="{C7E321AE-28CD-4062-A83D-A51FEBA60ACE}" srcOrd="0" destOrd="0" presId="urn:microsoft.com/office/officeart/2008/layout/VerticalCurvedList"/>
    <dgm:cxn modelId="{B3D0CF97-FDE7-4224-8759-501964544360}" type="presParOf" srcId="{C7E321AE-28CD-4062-A83D-A51FEBA60ACE}" destId="{2978F4F9-3D67-438D-8041-A082802BEB21}" srcOrd="0" destOrd="0" presId="urn:microsoft.com/office/officeart/2008/layout/VerticalCurvedList"/>
    <dgm:cxn modelId="{6F51B086-F808-4F1D-A267-A1528A0D7A42}" type="presParOf" srcId="{C7E321AE-28CD-4062-A83D-A51FEBA60ACE}" destId="{038B03A9-61BC-44E7-B145-017E9CE29CF8}" srcOrd="1" destOrd="0" presId="urn:microsoft.com/office/officeart/2008/layout/VerticalCurvedList"/>
    <dgm:cxn modelId="{CF39B3F6-F09F-47E7-948F-6858C95A95EE}" type="presParOf" srcId="{C7E321AE-28CD-4062-A83D-A51FEBA60ACE}" destId="{166822BF-ABD7-4D49-AD31-E44E5275D5CA}" srcOrd="2" destOrd="0" presId="urn:microsoft.com/office/officeart/2008/layout/VerticalCurvedList"/>
    <dgm:cxn modelId="{3BC9C744-182D-4034-9D1C-4E2DD5289264}" type="presParOf" srcId="{C7E321AE-28CD-4062-A83D-A51FEBA60ACE}" destId="{BC2D28F0-C04C-426C-A1CB-37A7F0FF7AB4}" srcOrd="3" destOrd="0" presId="urn:microsoft.com/office/officeart/2008/layout/VerticalCurvedList"/>
    <dgm:cxn modelId="{9490CC64-5CAE-4B27-804F-7A8D5E23DACB}" type="presParOf" srcId="{65615361-A53C-4510-83A1-0ACAFB3D4259}" destId="{9710BBB6-3113-4E34-A9C2-36053C3E4F86}" srcOrd="1" destOrd="0" presId="urn:microsoft.com/office/officeart/2008/layout/VerticalCurvedList"/>
    <dgm:cxn modelId="{1F7E6FEE-E11C-4E73-9AD4-EA85250791BE}" type="presParOf" srcId="{65615361-A53C-4510-83A1-0ACAFB3D4259}" destId="{B88B31C9-6C89-4FE3-97C8-ABAFEAD6B99F}" srcOrd="2" destOrd="0" presId="urn:microsoft.com/office/officeart/2008/layout/VerticalCurvedList"/>
    <dgm:cxn modelId="{F9A1714A-C850-4435-B236-C63B713FDC55}" type="presParOf" srcId="{B88B31C9-6C89-4FE3-97C8-ABAFEAD6B99F}" destId="{2A228723-0F4C-471A-AC9A-8389025B8EC7}" srcOrd="0" destOrd="0" presId="urn:microsoft.com/office/officeart/2008/layout/VerticalCurvedList"/>
    <dgm:cxn modelId="{84FCFD6E-5F9E-4985-87D3-5D7112516D1E}" type="presParOf" srcId="{65615361-A53C-4510-83A1-0ACAFB3D4259}" destId="{BFED65BF-3C29-4E47-A74E-A0041A41126E}" srcOrd="3" destOrd="0" presId="urn:microsoft.com/office/officeart/2008/layout/VerticalCurvedList"/>
    <dgm:cxn modelId="{A576D3CD-9408-4DE6-9684-3DABB7DB1D44}" type="presParOf" srcId="{65615361-A53C-4510-83A1-0ACAFB3D4259}" destId="{BEED7B83-3A4E-49E8-A00C-089C35ECEC4D}" srcOrd="4" destOrd="0" presId="urn:microsoft.com/office/officeart/2008/layout/VerticalCurvedList"/>
    <dgm:cxn modelId="{E05101D0-E505-467C-A08E-FDB6E271D7F4}" type="presParOf" srcId="{BEED7B83-3A4E-49E8-A00C-089C35ECEC4D}" destId="{DC739350-4BF5-4F84-B8CB-3D37F0F300FF}" srcOrd="0" destOrd="0" presId="urn:microsoft.com/office/officeart/2008/layout/VerticalCurvedList"/>
    <dgm:cxn modelId="{E5771BF7-AD7A-4DB2-B5E5-219405893B9D}" type="presParOf" srcId="{65615361-A53C-4510-83A1-0ACAFB3D4259}" destId="{5C366914-949A-41FA-A8EC-26C4681A9EF0}" srcOrd="5" destOrd="0" presId="urn:microsoft.com/office/officeart/2008/layout/VerticalCurvedList"/>
    <dgm:cxn modelId="{24A10D9C-0E94-4BD1-8967-F455718A9A86}" type="presParOf" srcId="{65615361-A53C-4510-83A1-0ACAFB3D4259}" destId="{E7169D3A-EF0B-4D65-9C7B-E065DAA02D96}" srcOrd="6" destOrd="0" presId="urn:microsoft.com/office/officeart/2008/layout/VerticalCurvedList"/>
    <dgm:cxn modelId="{0585FA2C-8DA7-4C5F-80A7-985639211FFA}" type="presParOf" srcId="{E7169D3A-EF0B-4D65-9C7B-E065DAA02D96}" destId="{76EDF744-39C0-4BE3-97D9-46ABA90D89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55E46-5043-4C38-A7DC-D9DF682C7BD9}" type="doc">
      <dgm:prSet loTypeId="urn:microsoft.com/office/officeart/2009/3/layout/StepUpProcess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BE3ECA04-5DF3-41E4-BD07-532A7AD9F89F}">
      <dgm:prSet phldrT="[Text]" custT="1"/>
      <dgm:spPr/>
      <dgm:t>
        <a:bodyPr/>
        <a:lstStyle/>
        <a:p>
          <a:r>
            <a: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Client Satisfaction Inventory (CSI; McMurtry,1994)</a:t>
          </a:r>
          <a:endParaRPr lang="en-GB" sz="2000" dirty="0"/>
        </a:p>
      </dgm:t>
    </dgm:pt>
    <dgm:pt modelId="{C413966E-438E-4D53-BFC4-F035DFAABA60}" type="parTrans" cxnId="{6B55B8DD-5ADA-40DF-B040-4D2CA1FF142C}">
      <dgm:prSet/>
      <dgm:spPr/>
      <dgm:t>
        <a:bodyPr/>
        <a:lstStyle/>
        <a:p>
          <a:endParaRPr lang="en-GB"/>
        </a:p>
      </dgm:t>
    </dgm:pt>
    <dgm:pt modelId="{7174EC02-3EF6-4FE4-BBF8-141494A0CD23}" type="sibTrans" cxnId="{6B55B8DD-5ADA-40DF-B040-4D2CA1FF142C}">
      <dgm:prSet/>
      <dgm:spPr/>
      <dgm:t>
        <a:bodyPr/>
        <a:lstStyle/>
        <a:p>
          <a:endParaRPr lang="en-GB"/>
        </a:p>
      </dgm:t>
    </dgm:pt>
    <dgm:pt modelId="{F9EE5636-A919-44A5-B338-A527504D0673}">
      <dgm:prSet phldrT="[Text]" custT="1"/>
      <dgm:spPr/>
      <dgm:t>
        <a:bodyPr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 items</a:t>
          </a:r>
          <a:endParaRPr lang="en-GB" sz="1600" dirty="0"/>
        </a:p>
      </dgm:t>
    </dgm:pt>
    <dgm:pt modelId="{E81626D5-C0B0-442D-B58A-A1DE1C377DD9}" type="parTrans" cxnId="{B7AFFBED-1E08-4512-8762-4CFBAC9EA886}">
      <dgm:prSet/>
      <dgm:spPr/>
      <dgm:t>
        <a:bodyPr/>
        <a:lstStyle/>
        <a:p>
          <a:endParaRPr lang="en-GB"/>
        </a:p>
      </dgm:t>
    </dgm:pt>
    <dgm:pt modelId="{53617218-A29C-4F2F-A985-585A609862F5}" type="sibTrans" cxnId="{B7AFFBED-1E08-4512-8762-4CFBAC9EA886}">
      <dgm:prSet/>
      <dgm:spPr/>
      <dgm:t>
        <a:bodyPr/>
        <a:lstStyle/>
        <a:p>
          <a:endParaRPr lang="en-GB"/>
        </a:p>
      </dgm:t>
    </dgm:pt>
    <dgm:pt modelId="{28F2D791-C6E1-4006-A1F4-F6B0C5EC58BA}">
      <dgm:prSet phldrT="[Text]" custT="1"/>
      <dgm:spPr/>
      <dgm:t>
        <a:bodyPr/>
        <a:lstStyle/>
        <a:p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point Likert scale from 1=None of the time=1 to 7=All of the time.</a:t>
          </a:r>
          <a:endParaRPr lang="en-GB" sz="1600" dirty="0"/>
        </a:p>
      </dgm:t>
    </dgm:pt>
    <dgm:pt modelId="{022EB335-491F-4308-9153-FD65C9BE3D4B}" type="parTrans" cxnId="{167C1D77-A92F-4C21-8AA6-EBCBD7D2D3D3}">
      <dgm:prSet/>
      <dgm:spPr/>
      <dgm:t>
        <a:bodyPr/>
        <a:lstStyle/>
        <a:p>
          <a:endParaRPr lang="en-GB"/>
        </a:p>
      </dgm:t>
    </dgm:pt>
    <dgm:pt modelId="{71611C48-3202-409F-A874-713977BD8494}" type="sibTrans" cxnId="{167C1D77-A92F-4C21-8AA6-EBCBD7D2D3D3}">
      <dgm:prSet/>
      <dgm:spPr/>
      <dgm:t>
        <a:bodyPr/>
        <a:lstStyle/>
        <a:p>
          <a:endParaRPr lang="en-GB"/>
        </a:p>
      </dgm:t>
    </dgm:pt>
    <dgm:pt modelId="{879D19C9-747B-41EF-8751-BE3D026D40DF}">
      <dgm:prSet phldrT="[Text]" custT="1"/>
      <dgm:spPr/>
      <dgm:t>
        <a:bodyPr/>
        <a:lstStyle/>
        <a:p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Perception towards online counseling</a:t>
          </a:r>
          <a:endParaRPr lang="en-GB" sz="2800" dirty="0"/>
        </a:p>
      </dgm:t>
    </dgm:pt>
    <dgm:pt modelId="{41179365-59B7-4C40-9639-EFD57A398864}" type="parTrans" cxnId="{5ADF2F14-3200-488C-89F7-F52332922F76}">
      <dgm:prSet/>
      <dgm:spPr/>
      <dgm:t>
        <a:bodyPr/>
        <a:lstStyle/>
        <a:p>
          <a:endParaRPr lang="en-GB"/>
        </a:p>
      </dgm:t>
    </dgm:pt>
    <dgm:pt modelId="{34A49637-F1F2-46C7-90AF-D71EE520FCD1}" type="sibTrans" cxnId="{5ADF2F14-3200-488C-89F7-F52332922F76}">
      <dgm:prSet/>
      <dgm:spPr/>
      <dgm:t>
        <a:bodyPr/>
        <a:lstStyle/>
        <a:p>
          <a:endParaRPr lang="en-GB"/>
        </a:p>
      </dgm:t>
    </dgm:pt>
    <dgm:pt modelId="{D489E8E0-7B88-47A2-A3EF-D9EC836E94EF}">
      <dgm:prSet phldrT="[Text]" custT="1"/>
      <dgm:spPr/>
      <dgm:t>
        <a:bodyPr/>
        <a:lstStyle/>
        <a:p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07 items with 2-point response choice (No=0, Yes=1)</a:t>
          </a:r>
          <a:endParaRPr lang="en-GB" sz="2000" dirty="0"/>
        </a:p>
      </dgm:t>
    </dgm:pt>
    <dgm:pt modelId="{1238EB68-CF0C-4B41-9E87-C99258A66A0F}" type="parTrans" cxnId="{FB28681D-31F9-4C6B-BCA3-316CF1F789FD}">
      <dgm:prSet/>
      <dgm:spPr/>
      <dgm:t>
        <a:bodyPr/>
        <a:lstStyle/>
        <a:p>
          <a:endParaRPr lang="en-GB"/>
        </a:p>
      </dgm:t>
    </dgm:pt>
    <dgm:pt modelId="{4E6B49F6-9589-425D-8137-2AFE31912FCA}" type="sibTrans" cxnId="{FB28681D-31F9-4C6B-BCA3-316CF1F789FD}">
      <dgm:prSet/>
      <dgm:spPr/>
      <dgm:t>
        <a:bodyPr/>
        <a:lstStyle/>
        <a:p>
          <a:endParaRPr lang="en-GB"/>
        </a:p>
      </dgm:t>
    </dgm:pt>
    <dgm:pt modelId="{C7DCDDA3-913E-486F-9F70-D1DAB0180C21}">
      <dgm:prSet phldrT="[Text]" custT="1"/>
      <dgm:spPr/>
      <dgm:t>
        <a:bodyPr/>
        <a:lstStyle/>
        <a:p>
          <a:r>
            <a:rPr lang="en-US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Chronbach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Alpha= .76 </a:t>
          </a:r>
          <a:endParaRPr lang="en-GB" sz="1600" dirty="0"/>
        </a:p>
      </dgm:t>
    </dgm:pt>
    <dgm:pt modelId="{E8F31956-78E8-46FB-A2DB-55351FDD17E0}" type="parTrans" cxnId="{93A1970E-FBA1-480A-8B33-564D2FE63278}">
      <dgm:prSet/>
      <dgm:spPr/>
      <dgm:t>
        <a:bodyPr/>
        <a:lstStyle/>
        <a:p>
          <a:endParaRPr lang="en-GB"/>
        </a:p>
      </dgm:t>
    </dgm:pt>
    <dgm:pt modelId="{DBA3CAB1-2A88-4089-9844-CA4815A7473A}" type="sibTrans" cxnId="{93A1970E-FBA1-480A-8B33-564D2FE63278}">
      <dgm:prSet/>
      <dgm:spPr/>
      <dgm:t>
        <a:bodyPr/>
        <a:lstStyle/>
        <a:p>
          <a:endParaRPr lang="en-GB"/>
        </a:p>
      </dgm:t>
    </dgm:pt>
    <dgm:pt modelId="{2E36A211-68EF-429B-9B8C-C6A378E2F872}">
      <dgm:prSet phldrT="[Text]" custT="1"/>
      <dgm:spPr/>
      <dgm:t>
        <a:bodyPr/>
        <a:lstStyle/>
        <a:p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Adaptation of CSI</a:t>
          </a: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two domains: perceived effectiveness of counseling session &amp; clients’ perception towards the attitude of the </a:t>
          </a:r>
          <a:r>
            <a:rPr lang="en-GB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counselor</a:t>
          </a:r>
          <a:endParaRPr lang="en-GB" sz="1600" dirty="0"/>
        </a:p>
      </dgm:t>
    </dgm:pt>
    <dgm:pt modelId="{9A7CC6A0-7209-4AD2-97FC-7CF74E0CECAA}" type="parTrans" cxnId="{51EB962D-E412-47D1-8D42-46F14BE5EC57}">
      <dgm:prSet/>
      <dgm:spPr/>
      <dgm:t>
        <a:bodyPr/>
        <a:lstStyle/>
        <a:p>
          <a:endParaRPr lang="en-GB"/>
        </a:p>
      </dgm:t>
    </dgm:pt>
    <dgm:pt modelId="{C29083DF-247F-4A2F-A768-2A3C152C0183}" type="sibTrans" cxnId="{51EB962D-E412-47D1-8D42-46F14BE5EC57}">
      <dgm:prSet/>
      <dgm:spPr/>
      <dgm:t>
        <a:bodyPr/>
        <a:lstStyle/>
        <a:p>
          <a:endParaRPr lang="en-GB"/>
        </a:p>
      </dgm:t>
    </dgm:pt>
    <dgm:pt modelId="{73DF3A8A-CEB3-4CE0-9077-B4E25AAA0A3B}" type="pres">
      <dgm:prSet presAssocID="{E8A55E46-5043-4C38-A7DC-D9DF682C7BD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941804AC-8056-4EA1-B67E-7DFA6778850C}" type="pres">
      <dgm:prSet presAssocID="{BE3ECA04-5DF3-41E4-BD07-532A7AD9F89F}" presName="composite" presStyleCnt="0"/>
      <dgm:spPr/>
    </dgm:pt>
    <dgm:pt modelId="{F839F342-8B87-4F59-886B-980C875AC65C}" type="pres">
      <dgm:prSet presAssocID="{BE3ECA04-5DF3-41E4-BD07-532A7AD9F89F}" presName="LShape" presStyleLbl="alignNode1" presStyleIdx="0" presStyleCnt="3"/>
      <dgm:spPr/>
    </dgm:pt>
    <dgm:pt modelId="{6F765D70-0E78-43AD-9710-156D6602C283}" type="pres">
      <dgm:prSet presAssocID="{BE3ECA04-5DF3-41E4-BD07-532A7AD9F89F}" presName="ParentText" presStyleLbl="revTx" presStyleIdx="0" presStyleCnt="2" custScaleY="1041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E2DC04-E6B0-425C-A522-99890B9B5DB4}" type="pres">
      <dgm:prSet presAssocID="{BE3ECA04-5DF3-41E4-BD07-532A7AD9F89F}" presName="Triangle" presStyleLbl="alignNode1" presStyleIdx="1" presStyleCnt="3"/>
      <dgm:spPr/>
    </dgm:pt>
    <dgm:pt modelId="{503B781E-235F-4ABB-85C7-10F2828CB4D7}" type="pres">
      <dgm:prSet presAssocID="{7174EC02-3EF6-4FE4-BBF8-141494A0CD23}" presName="sibTrans" presStyleCnt="0"/>
      <dgm:spPr/>
    </dgm:pt>
    <dgm:pt modelId="{1BB592D9-D365-446D-A652-6581D8F4D9EE}" type="pres">
      <dgm:prSet presAssocID="{7174EC02-3EF6-4FE4-BBF8-141494A0CD23}" presName="space" presStyleCnt="0"/>
      <dgm:spPr/>
    </dgm:pt>
    <dgm:pt modelId="{EB16B55F-81C5-48A3-929D-0F3B673FF551}" type="pres">
      <dgm:prSet presAssocID="{879D19C9-747B-41EF-8751-BE3D026D40DF}" presName="composite" presStyleCnt="0"/>
      <dgm:spPr/>
    </dgm:pt>
    <dgm:pt modelId="{B31765CF-CF20-4F2C-A371-1002FABF37E4}" type="pres">
      <dgm:prSet presAssocID="{879D19C9-747B-41EF-8751-BE3D026D40DF}" presName="LShape" presStyleLbl="alignNode1" presStyleIdx="2" presStyleCnt="3"/>
      <dgm:spPr/>
    </dgm:pt>
    <dgm:pt modelId="{3B583254-258B-4276-889C-74139E17E669}" type="pres">
      <dgm:prSet presAssocID="{879D19C9-747B-41EF-8751-BE3D026D40DF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6D6423B-4F8F-42D9-8B99-F07B2E4CF083}" type="presOf" srcId="{2E36A211-68EF-429B-9B8C-C6A378E2F872}" destId="{6F765D70-0E78-43AD-9710-156D6602C283}" srcOrd="0" destOrd="4" presId="urn:microsoft.com/office/officeart/2009/3/layout/StepUpProcess"/>
    <dgm:cxn modelId="{6B55B8DD-5ADA-40DF-B040-4D2CA1FF142C}" srcId="{E8A55E46-5043-4C38-A7DC-D9DF682C7BD9}" destId="{BE3ECA04-5DF3-41E4-BD07-532A7AD9F89F}" srcOrd="0" destOrd="0" parTransId="{C413966E-438E-4D53-BFC4-F035DFAABA60}" sibTransId="{7174EC02-3EF6-4FE4-BBF8-141494A0CD23}"/>
    <dgm:cxn modelId="{5153393C-1C5F-45D6-9B27-6F06337F26D6}" type="presOf" srcId="{BE3ECA04-5DF3-41E4-BD07-532A7AD9F89F}" destId="{6F765D70-0E78-43AD-9710-156D6602C283}" srcOrd="0" destOrd="0" presId="urn:microsoft.com/office/officeart/2009/3/layout/StepUpProcess"/>
    <dgm:cxn modelId="{B7AFFBED-1E08-4512-8762-4CFBAC9EA886}" srcId="{BE3ECA04-5DF3-41E4-BD07-532A7AD9F89F}" destId="{F9EE5636-A919-44A5-B338-A527504D0673}" srcOrd="0" destOrd="0" parTransId="{E81626D5-C0B0-442D-B58A-A1DE1C377DD9}" sibTransId="{53617218-A29C-4F2F-A985-585A609862F5}"/>
    <dgm:cxn modelId="{167C1D77-A92F-4C21-8AA6-EBCBD7D2D3D3}" srcId="{BE3ECA04-5DF3-41E4-BD07-532A7AD9F89F}" destId="{28F2D791-C6E1-4006-A1F4-F6B0C5EC58BA}" srcOrd="1" destOrd="0" parTransId="{022EB335-491F-4308-9153-FD65C9BE3D4B}" sibTransId="{71611C48-3202-409F-A874-713977BD8494}"/>
    <dgm:cxn modelId="{B85CDF7E-8AD9-42D9-9E5B-0C283E8132A6}" type="presOf" srcId="{879D19C9-747B-41EF-8751-BE3D026D40DF}" destId="{3B583254-258B-4276-889C-74139E17E669}" srcOrd="0" destOrd="0" presId="urn:microsoft.com/office/officeart/2009/3/layout/StepUpProcess"/>
    <dgm:cxn modelId="{5ADF2F14-3200-488C-89F7-F52332922F76}" srcId="{E8A55E46-5043-4C38-A7DC-D9DF682C7BD9}" destId="{879D19C9-747B-41EF-8751-BE3D026D40DF}" srcOrd="1" destOrd="0" parTransId="{41179365-59B7-4C40-9639-EFD57A398864}" sibTransId="{34A49637-F1F2-46C7-90AF-D71EE520FCD1}"/>
    <dgm:cxn modelId="{8EAC6709-D456-446A-BA30-584EBB308490}" type="presOf" srcId="{F9EE5636-A919-44A5-B338-A527504D0673}" destId="{6F765D70-0E78-43AD-9710-156D6602C283}" srcOrd="0" destOrd="1" presId="urn:microsoft.com/office/officeart/2009/3/layout/StepUpProcess"/>
    <dgm:cxn modelId="{51EB962D-E412-47D1-8D42-46F14BE5EC57}" srcId="{BE3ECA04-5DF3-41E4-BD07-532A7AD9F89F}" destId="{2E36A211-68EF-429B-9B8C-C6A378E2F872}" srcOrd="3" destOrd="0" parTransId="{9A7CC6A0-7209-4AD2-97FC-7CF74E0CECAA}" sibTransId="{C29083DF-247F-4A2F-A768-2A3C152C0183}"/>
    <dgm:cxn modelId="{2D55308D-E081-4E06-90D7-5888A601981E}" type="presOf" srcId="{C7DCDDA3-913E-486F-9F70-D1DAB0180C21}" destId="{6F765D70-0E78-43AD-9710-156D6602C283}" srcOrd="0" destOrd="3" presId="urn:microsoft.com/office/officeart/2009/3/layout/StepUpProcess"/>
    <dgm:cxn modelId="{FB28681D-31F9-4C6B-BCA3-316CF1F789FD}" srcId="{879D19C9-747B-41EF-8751-BE3D026D40DF}" destId="{D489E8E0-7B88-47A2-A3EF-D9EC836E94EF}" srcOrd="0" destOrd="0" parTransId="{1238EB68-CF0C-4B41-9E87-C99258A66A0F}" sibTransId="{4E6B49F6-9589-425D-8137-2AFE31912FCA}"/>
    <dgm:cxn modelId="{CFE4A230-9065-4E62-8300-9F39E4BB70C5}" type="presOf" srcId="{D489E8E0-7B88-47A2-A3EF-D9EC836E94EF}" destId="{3B583254-258B-4276-889C-74139E17E669}" srcOrd="0" destOrd="1" presId="urn:microsoft.com/office/officeart/2009/3/layout/StepUpProcess"/>
    <dgm:cxn modelId="{93A1970E-FBA1-480A-8B33-564D2FE63278}" srcId="{BE3ECA04-5DF3-41E4-BD07-532A7AD9F89F}" destId="{C7DCDDA3-913E-486F-9F70-D1DAB0180C21}" srcOrd="2" destOrd="0" parTransId="{E8F31956-78E8-46FB-A2DB-55351FDD17E0}" sibTransId="{DBA3CAB1-2A88-4089-9844-CA4815A7473A}"/>
    <dgm:cxn modelId="{1507A2B7-C5F7-41E6-B99C-3C61FE6F4028}" type="presOf" srcId="{E8A55E46-5043-4C38-A7DC-D9DF682C7BD9}" destId="{73DF3A8A-CEB3-4CE0-9077-B4E25AAA0A3B}" srcOrd="0" destOrd="0" presId="urn:microsoft.com/office/officeart/2009/3/layout/StepUpProcess"/>
    <dgm:cxn modelId="{0A946D27-FB60-4F7D-8718-E2F382623B32}" type="presOf" srcId="{28F2D791-C6E1-4006-A1F4-F6B0C5EC58BA}" destId="{6F765D70-0E78-43AD-9710-156D6602C283}" srcOrd="0" destOrd="2" presId="urn:microsoft.com/office/officeart/2009/3/layout/StepUpProcess"/>
    <dgm:cxn modelId="{2333E829-6B19-4238-B08E-3ADAE25743FD}" type="presParOf" srcId="{73DF3A8A-CEB3-4CE0-9077-B4E25AAA0A3B}" destId="{941804AC-8056-4EA1-B67E-7DFA6778850C}" srcOrd="0" destOrd="0" presId="urn:microsoft.com/office/officeart/2009/3/layout/StepUpProcess"/>
    <dgm:cxn modelId="{C97BA525-7815-4CA4-8533-227D8E54FDFD}" type="presParOf" srcId="{941804AC-8056-4EA1-B67E-7DFA6778850C}" destId="{F839F342-8B87-4F59-886B-980C875AC65C}" srcOrd="0" destOrd="0" presId="urn:microsoft.com/office/officeart/2009/3/layout/StepUpProcess"/>
    <dgm:cxn modelId="{2B6C8F74-C48C-420C-9752-F23B8DD17CCC}" type="presParOf" srcId="{941804AC-8056-4EA1-B67E-7DFA6778850C}" destId="{6F765D70-0E78-43AD-9710-156D6602C283}" srcOrd="1" destOrd="0" presId="urn:microsoft.com/office/officeart/2009/3/layout/StepUpProcess"/>
    <dgm:cxn modelId="{A0A82EF4-611B-480C-8666-4B82AF43FE56}" type="presParOf" srcId="{941804AC-8056-4EA1-B67E-7DFA6778850C}" destId="{17E2DC04-E6B0-425C-A522-99890B9B5DB4}" srcOrd="2" destOrd="0" presId="urn:microsoft.com/office/officeart/2009/3/layout/StepUpProcess"/>
    <dgm:cxn modelId="{3B3E8EAA-2C34-43D2-95CB-DE1AB109E856}" type="presParOf" srcId="{73DF3A8A-CEB3-4CE0-9077-B4E25AAA0A3B}" destId="{503B781E-235F-4ABB-85C7-10F2828CB4D7}" srcOrd="1" destOrd="0" presId="urn:microsoft.com/office/officeart/2009/3/layout/StepUpProcess"/>
    <dgm:cxn modelId="{54AC25A3-980D-47E6-9E8B-BB64B2ED3913}" type="presParOf" srcId="{503B781E-235F-4ABB-85C7-10F2828CB4D7}" destId="{1BB592D9-D365-446D-A652-6581D8F4D9EE}" srcOrd="0" destOrd="0" presId="urn:microsoft.com/office/officeart/2009/3/layout/StepUpProcess"/>
    <dgm:cxn modelId="{17232D40-0A94-4B62-9053-24BB9A0E1C74}" type="presParOf" srcId="{73DF3A8A-CEB3-4CE0-9077-B4E25AAA0A3B}" destId="{EB16B55F-81C5-48A3-929D-0F3B673FF551}" srcOrd="2" destOrd="0" presId="urn:microsoft.com/office/officeart/2009/3/layout/StepUpProcess"/>
    <dgm:cxn modelId="{B86868A8-B219-43B1-94B0-AF2800DC77AB}" type="presParOf" srcId="{EB16B55F-81C5-48A3-929D-0F3B673FF551}" destId="{B31765CF-CF20-4F2C-A371-1002FABF37E4}" srcOrd="0" destOrd="0" presId="urn:microsoft.com/office/officeart/2009/3/layout/StepUpProcess"/>
    <dgm:cxn modelId="{48055929-322E-4024-BA6E-AFEFB7D19A3A}" type="presParOf" srcId="{EB16B55F-81C5-48A3-929D-0F3B673FF551}" destId="{3B583254-258B-4276-889C-74139E17E66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0D2723-464A-432E-A4FB-2A2C003096EB}" type="doc">
      <dgm:prSet loTypeId="urn:microsoft.com/office/officeart/2008/layout/VerticalCircle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224A78-3D8F-45AF-8EFB-75F3AFF77ADC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Approached 50 students, </a:t>
          </a:r>
          <a:endParaRPr lang="en-GB" dirty="0"/>
        </a:p>
      </dgm:t>
    </dgm:pt>
    <dgm:pt modelId="{EA9310D9-F3E7-4AC5-A314-7C0F902C8C93}" type="parTrans" cxnId="{F83E95E4-91E9-41A8-844E-D8AEA1475BE8}">
      <dgm:prSet/>
      <dgm:spPr/>
      <dgm:t>
        <a:bodyPr/>
        <a:lstStyle/>
        <a:p>
          <a:endParaRPr lang="en-GB"/>
        </a:p>
      </dgm:t>
    </dgm:pt>
    <dgm:pt modelId="{07410E5F-794F-4665-8C20-AE7F4C9E9724}" type="sibTrans" cxnId="{F83E95E4-91E9-41A8-844E-D8AEA1475BE8}">
      <dgm:prSet/>
      <dgm:spPr/>
      <dgm:t>
        <a:bodyPr/>
        <a:lstStyle/>
        <a:p>
          <a:endParaRPr lang="en-GB"/>
        </a:p>
      </dgm:t>
    </dgm:pt>
    <dgm:pt modelId="{88183E2B-A1C4-42F5-AF93-E908AFFA078E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Total Sample: 30 students     (men=05, women=25)</a:t>
          </a:r>
          <a:endParaRPr lang="en-GB" dirty="0"/>
        </a:p>
      </dgm:t>
    </dgm:pt>
    <dgm:pt modelId="{EB414C3D-E538-420D-AB6A-2A401F62BD83}" type="parTrans" cxnId="{BBB44E6F-CE9B-4BFE-901C-A63789EC7605}">
      <dgm:prSet/>
      <dgm:spPr/>
      <dgm:t>
        <a:bodyPr/>
        <a:lstStyle/>
        <a:p>
          <a:endParaRPr lang="en-GB"/>
        </a:p>
      </dgm:t>
    </dgm:pt>
    <dgm:pt modelId="{5178924C-0F84-437F-A79F-B029D7ABBC50}" type="sibTrans" cxnId="{BBB44E6F-CE9B-4BFE-901C-A63789EC7605}">
      <dgm:prSet/>
      <dgm:spPr/>
      <dgm:t>
        <a:bodyPr/>
        <a:lstStyle/>
        <a:p>
          <a:endParaRPr lang="en-GB"/>
        </a:p>
      </dgm:t>
    </dgm:pt>
    <dgm:pt modelId="{C467FDCA-A1FA-4D0B-AE17-5C0500016581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 were living in nuclear family while 14 belonged to joint family </a:t>
          </a:r>
          <a:endParaRPr lang="en-GB" dirty="0"/>
        </a:p>
      </dgm:t>
    </dgm:pt>
    <dgm:pt modelId="{1115CD44-0B5F-4EA9-A5BF-58D9C388B234}" type="parTrans" cxnId="{EEC0DAA0-91BE-4BA1-855C-05781F3FEDAE}">
      <dgm:prSet/>
      <dgm:spPr/>
      <dgm:t>
        <a:bodyPr/>
        <a:lstStyle/>
        <a:p>
          <a:endParaRPr lang="en-GB"/>
        </a:p>
      </dgm:t>
    </dgm:pt>
    <dgm:pt modelId="{EA3744CA-4FF3-4EE7-B337-B1A26247F39F}" type="sibTrans" cxnId="{EEC0DAA0-91BE-4BA1-855C-05781F3FEDAE}">
      <dgm:prSet/>
      <dgm:spPr/>
      <dgm:t>
        <a:bodyPr/>
        <a:lstStyle/>
        <a:p>
          <a:endParaRPr lang="en-GB"/>
        </a:p>
      </dgm:t>
    </dgm:pt>
    <dgm:pt modelId="{0D7D3631-DD13-4344-9D31-38412A0D8092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Response Rate was 60%</a:t>
          </a:r>
        </a:p>
      </dgm:t>
    </dgm:pt>
    <dgm:pt modelId="{6208ED9D-44A1-4DF4-8F99-6B2CB1D3966D}" type="parTrans" cxnId="{13175587-515E-4BD0-ADB9-CE7B944CE8EC}">
      <dgm:prSet/>
      <dgm:spPr/>
      <dgm:t>
        <a:bodyPr/>
        <a:lstStyle/>
        <a:p>
          <a:endParaRPr lang="en-GB"/>
        </a:p>
      </dgm:t>
    </dgm:pt>
    <dgm:pt modelId="{AA0B3B87-D14C-4ADE-B427-089D95A2C3EE}" type="sibTrans" cxnId="{13175587-515E-4BD0-ADB9-CE7B944CE8EC}">
      <dgm:prSet/>
      <dgm:spPr/>
      <dgm:t>
        <a:bodyPr/>
        <a:lstStyle/>
        <a:p>
          <a:endParaRPr lang="en-GB"/>
        </a:p>
      </dgm:t>
    </dgm:pt>
    <dgm:pt modelId="{93EFCEFF-A0D7-4AEF-A471-9691DCC11CE0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Age Range: 21-37 years (M=25.40, SD=3.41).</a:t>
          </a:r>
        </a:p>
      </dgm:t>
    </dgm:pt>
    <dgm:pt modelId="{00DB1B17-400A-4F49-8B8C-51183F05E25C}" type="parTrans" cxnId="{BEF5CAA7-3083-4BF4-926D-ACC04D053279}">
      <dgm:prSet/>
      <dgm:spPr/>
      <dgm:t>
        <a:bodyPr/>
        <a:lstStyle/>
        <a:p>
          <a:endParaRPr lang="en-GB"/>
        </a:p>
      </dgm:t>
    </dgm:pt>
    <dgm:pt modelId="{AEBFAD32-3C8B-4242-A773-BCDD6EF0F3C9}" type="sibTrans" cxnId="{BEF5CAA7-3083-4BF4-926D-ACC04D053279}">
      <dgm:prSet/>
      <dgm:spPr/>
      <dgm:t>
        <a:bodyPr/>
        <a:lstStyle/>
        <a:p>
          <a:endParaRPr lang="en-GB"/>
        </a:p>
      </dgm:t>
    </dgm:pt>
    <dgm:pt modelId="{6B1A9E63-F48A-4A8E-9705-1AE1D93E1520}" type="pres">
      <dgm:prSet presAssocID="{E10D2723-464A-432E-A4FB-2A2C003096EB}" presName="Name0" presStyleCnt="0">
        <dgm:presLayoutVars>
          <dgm:dir/>
        </dgm:presLayoutVars>
      </dgm:prSet>
      <dgm:spPr/>
      <dgm:t>
        <a:bodyPr/>
        <a:lstStyle/>
        <a:p>
          <a:endParaRPr lang="en-GB"/>
        </a:p>
      </dgm:t>
    </dgm:pt>
    <dgm:pt modelId="{29640CA2-E8A1-4AC3-B788-8B12443822F6}" type="pres">
      <dgm:prSet presAssocID="{33224A78-3D8F-45AF-8EFB-75F3AFF77ADC}" presName="noChildren" presStyleCnt="0"/>
      <dgm:spPr/>
    </dgm:pt>
    <dgm:pt modelId="{007D7F16-07BB-49A9-9040-58AA46D67B6F}" type="pres">
      <dgm:prSet presAssocID="{33224A78-3D8F-45AF-8EFB-75F3AFF77ADC}" presName="gap" presStyleCnt="0"/>
      <dgm:spPr/>
    </dgm:pt>
    <dgm:pt modelId="{0CC77781-3A5B-49FC-8E84-FD1A93FA7FC5}" type="pres">
      <dgm:prSet presAssocID="{33224A78-3D8F-45AF-8EFB-75F3AFF77ADC}" presName="medCircle2" presStyleLbl="vennNode1" presStyleIdx="0" presStyleCnt="5"/>
      <dgm:spPr>
        <a:solidFill>
          <a:srgbClr val="B9EDFF">
            <a:alpha val="50000"/>
          </a:srgbClr>
        </a:solidFill>
      </dgm:spPr>
    </dgm:pt>
    <dgm:pt modelId="{95495B0E-09F9-4833-AA2F-78DA6589029E}" type="pres">
      <dgm:prSet presAssocID="{33224A78-3D8F-45AF-8EFB-75F3AFF77ADC}" presName="txLvlOnly1" presStyleLbl="revTx" presStyleIdx="0" presStyleCnt="5" custScaleX="96968"/>
      <dgm:spPr/>
      <dgm:t>
        <a:bodyPr/>
        <a:lstStyle/>
        <a:p>
          <a:endParaRPr lang="en-GB"/>
        </a:p>
      </dgm:t>
    </dgm:pt>
    <dgm:pt modelId="{9D2E8501-2E0F-4536-B4E0-736C2F815356}" type="pres">
      <dgm:prSet presAssocID="{88183E2B-A1C4-42F5-AF93-E908AFFA078E}" presName="noChildren" presStyleCnt="0"/>
      <dgm:spPr/>
    </dgm:pt>
    <dgm:pt modelId="{841E6C2F-4A5D-4A87-90BE-B7C48EB37E9E}" type="pres">
      <dgm:prSet presAssocID="{88183E2B-A1C4-42F5-AF93-E908AFFA078E}" presName="gap" presStyleCnt="0"/>
      <dgm:spPr/>
    </dgm:pt>
    <dgm:pt modelId="{305044C2-8B3D-4AE7-A256-5D3E83762FB7}" type="pres">
      <dgm:prSet presAssocID="{88183E2B-A1C4-42F5-AF93-E908AFFA078E}" presName="medCircle2" presStyleLbl="vennNode1" presStyleIdx="1" presStyleCnt="5"/>
      <dgm:spPr>
        <a:solidFill>
          <a:srgbClr val="92D050">
            <a:alpha val="50000"/>
          </a:srgbClr>
        </a:solidFill>
      </dgm:spPr>
    </dgm:pt>
    <dgm:pt modelId="{604D1FE1-5A05-4C04-A19E-3B04FDD734E0}" type="pres">
      <dgm:prSet presAssocID="{88183E2B-A1C4-42F5-AF93-E908AFFA078E}" presName="txLvlOnly1" presStyleLbl="revTx" presStyleIdx="1" presStyleCnt="5" custScaleX="75023" custScaleY="106614"/>
      <dgm:spPr/>
      <dgm:t>
        <a:bodyPr/>
        <a:lstStyle/>
        <a:p>
          <a:endParaRPr lang="en-GB"/>
        </a:p>
      </dgm:t>
    </dgm:pt>
    <dgm:pt modelId="{62B18143-4269-419A-992C-A68855D60269}" type="pres">
      <dgm:prSet presAssocID="{93EFCEFF-A0D7-4AEF-A471-9691DCC11CE0}" presName="noChildren" presStyleCnt="0"/>
      <dgm:spPr/>
    </dgm:pt>
    <dgm:pt modelId="{78AC7BAA-EFE5-4FFA-899B-99A74D750992}" type="pres">
      <dgm:prSet presAssocID="{93EFCEFF-A0D7-4AEF-A471-9691DCC11CE0}" presName="gap" presStyleCnt="0"/>
      <dgm:spPr/>
    </dgm:pt>
    <dgm:pt modelId="{53353122-8223-48B7-8015-185AD1F21B4C}" type="pres">
      <dgm:prSet presAssocID="{93EFCEFF-A0D7-4AEF-A471-9691DCC11CE0}" presName="medCircle2" presStyleLbl="vennNode1" presStyleIdx="2" presStyleCnt="5"/>
      <dgm:spPr>
        <a:solidFill>
          <a:schemeClr val="accent1">
            <a:lumMod val="60000"/>
            <a:lumOff val="40000"/>
            <a:alpha val="50000"/>
          </a:schemeClr>
        </a:solidFill>
      </dgm:spPr>
    </dgm:pt>
    <dgm:pt modelId="{E05A8ABF-14A3-4EEA-BDF4-CC8EB5353B19}" type="pres">
      <dgm:prSet presAssocID="{93EFCEFF-A0D7-4AEF-A471-9691DCC11CE0}" presName="txLvlOnly1" presStyleLbl="revTx" presStyleIdx="2" presStyleCnt="5" custScaleX="75402" custScaleY="126459"/>
      <dgm:spPr/>
      <dgm:t>
        <a:bodyPr/>
        <a:lstStyle/>
        <a:p>
          <a:endParaRPr lang="en-GB"/>
        </a:p>
      </dgm:t>
    </dgm:pt>
    <dgm:pt modelId="{4CE9DECB-4F77-49C0-A3C1-E9483A10D340}" type="pres">
      <dgm:prSet presAssocID="{0D7D3631-DD13-4344-9D31-38412A0D8092}" presName="noChildren" presStyleCnt="0"/>
      <dgm:spPr/>
    </dgm:pt>
    <dgm:pt modelId="{C0336ECB-61FF-4F7C-87FB-4276E968219F}" type="pres">
      <dgm:prSet presAssocID="{0D7D3631-DD13-4344-9D31-38412A0D8092}" presName="gap" presStyleCnt="0"/>
      <dgm:spPr/>
    </dgm:pt>
    <dgm:pt modelId="{060FBF87-E346-4E18-923D-69C92EC191DD}" type="pres">
      <dgm:prSet presAssocID="{0D7D3631-DD13-4344-9D31-38412A0D8092}" presName="medCircle2" presStyleLbl="vennNode1" presStyleIdx="3" presStyleCnt="5"/>
      <dgm:spPr>
        <a:solidFill>
          <a:schemeClr val="accent6">
            <a:lumMod val="75000"/>
            <a:alpha val="50000"/>
          </a:schemeClr>
        </a:solidFill>
      </dgm:spPr>
    </dgm:pt>
    <dgm:pt modelId="{CEE5902D-0F67-48BB-B0C8-E237E1A4A2FB}" type="pres">
      <dgm:prSet presAssocID="{0D7D3631-DD13-4344-9D31-38412A0D8092}" presName="txLvlOnly1" presStyleLbl="revTx" presStyleIdx="3" presStyleCnt="5" custScaleX="75402"/>
      <dgm:spPr/>
      <dgm:t>
        <a:bodyPr/>
        <a:lstStyle/>
        <a:p>
          <a:endParaRPr lang="en-GB"/>
        </a:p>
      </dgm:t>
    </dgm:pt>
    <dgm:pt modelId="{2F83AD99-C9C7-4033-A120-6E70CD6A14C8}" type="pres">
      <dgm:prSet presAssocID="{C467FDCA-A1FA-4D0B-AE17-5C0500016581}" presName="noChildren" presStyleCnt="0"/>
      <dgm:spPr/>
    </dgm:pt>
    <dgm:pt modelId="{2FD07523-7096-4205-A375-81D36845B652}" type="pres">
      <dgm:prSet presAssocID="{C467FDCA-A1FA-4D0B-AE17-5C0500016581}" presName="gap" presStyleCnt="0"/>
      <dgm:spPr/>
    </dgm:pt>
    <dgm:pt modelId="{F98C7F64-9F6B-4F1B-8FC8-A2BD0789B328}" type="pres">
      <dgm:prSet presAssocID="{C467FDCA-A1FA-4D0B-AE17-5C0500016581}" presName="medCircle2" presStyleLbl="vennNode1" presStyleIdx="4" presStyleCnt="5"/>
      <dgm:spPr>
        <a:solidFill>
          <a:srgbClr val="A3E7FF">
            <a:alpha val="50000"/>
          </a:srgbClr>
        </a:solidFill>
      </dgm:spPr>
    </dgm:pt>
    <dgm:pt modelId="{F3BA7F49-CD37-456A-BD4E-67EECFA441F5}" type="pres">
      <dgm:prSet presAssocID="{C467FDCA-A1FA-4D0B-AE17-5C0500016581}" presName="txLvlOnly1" presStyleLbl="revTx" presStyleIdx="4" presStyleCnt="5" custScaleX="78502"/>
      <dgm:spPr/>
      <dgm:t>
        <a:bodyPr/>
        <a:lstStyle/>
        <a:p>
          <a:endParaRPr lang="en-GB"/>
        </a:p>
      </dgm:t>
    </dgm:pt>
  </dgm:ptLst>
  <dgm:cxnLst>
    <dgm:cxn modelId="{F83E95E4-91E9-41A8-844E-D8AEA1475BE8}" srcId="{E10D2723-464A-432E-A4FB-2A2C003096EB}" destId="{33224A78-3D8F-45AF-8EFB-75F3AFF77ADC}" srcOrd="0" destOrd="0" parTransId="{EA9310D9-F3E7-4AC5-A314-7C0F902C8C93}" sibTransId="{07410E5F-794F-4665-8C20-AE7F4C9E9724}"/>
    <dgm:cxn modelId="{70A972EE-59DC-4954-973B-B34D0FCBF99C}" type="presOf" srcId="{88183E2B-A1C4-42F5-AF93-E908AFFA078E}" destId="{604D1FE1-5A05-4C04-A19E-3B04FDD734E0}" srcOrd="0" destOrd="0" presId="urn:microsoft.com/office/officeart/2008/layout/VerticalCircleList"/>
    <dgm:cxn modelId="{EEC0DAA0-91BE-4BA1-855C-05781F3FEDAE}" srcId="{E10D2723-464A-432E-A4FB-2A2C003096EB}" destId="{C467FDCA-A1FA-4D0B-AE17-5C0500016581}" srcOrd="4" destOrd="0" parTransId="{1115CD44-0B5F-4EA9-A5BF-58D9C388B234}" sibTransId="{EA3744CA-4FF3-4EE7-B337-B1A26247F39F}"/>
    <dgm:cxn modelId="{9290A64B-FA81-4D7C-81AF-2B3A6C28DA4A}" type="presOf" srcId="{C467FDCA-A1FA-4D0B-AE17-5C0500016581}" destId="{F3BA7F49-CD37-456A-BD4E-67EECFA441F5}" srcOrd="0" destOrd="0" presId="urn:microsoft.com/office/officeart/2008/layout/VerticalCircleList"/>
    <dgm:cxn modelId="{40E28CAB-8E77-4307-81BD-587B4AA8510F}" type="presOf" srcId="{33224A78-3D8F-45AF-8EFB-75F3AFF77ADC}" destId="{95495B0E-09F9-4833-AA2F-78DA6589029E}" srcOrd="0" destOrd="0" presId="urn:microsoft.com/office/officeart/2008/layout/VerticalCircleList"/>
    <dgm:cxn modelId="{1BD4BBCC-D027-47D1-A455-AD0DE43DA24C}" type="presOf" srcId="{0D7D3631-DD13-4344-9D31-38412A0D8092}" destId="{CEE5902D-0F67-48BB-B0C8-E237E1A4A2FB}" srcOrd="0" destOrd="0" presId="urn:microsoft.com/office/officeart/2008/layout/VerticalCircleList"/>
    <dgm:cxn modelId="{13175587-515E-4BD0-ADB9-CE7B944CE8EC}" srcId="{E10D2723-464A-432E-A4FB-2A2C003096EB}" destId="{0D7D3631-DD13-4344-9D31-38412A0D8092}" srcOrd="3" destOrd="0" parTransId="{6208ED9D-44A1-4DF4-8F99-6B2CB1D3966D}" sibTransId="{AA0B3B87-D14C-4ADE-B427-089D95A2C3EE}"/>
    <dgm:cxn modelId="{B27D0F2B-3EF0-46EC-ACF9-F45855C4EE8B}" type="presOf" srcId="{93EFCEFF-A0D7-4AEF-A471-9691DCC11CE0}" destId="{E05A8ABF-14A3-4EEA-BDF4-CC8EB5353B19}" srcOrd="0" destOrd="0" presId="urn:microsoft.com/office/officeart/2008/layout/VerticalCircleList"/>
    <dgm:cxn modelId="{BE606F6B-FAC7-4BAF-BB6D-5145A5A71307}" type="presOf" srcId="{E10D2723-464A-432E-A4FB-2A2C003096EB}" destId="{6B1A9E63-F48A-4A8E-9705-1AE1D93E1520}" srcOrd="0" destOrd="0" presId="urn:microsoft.com/office/officeart/2008/layout/VerticalCircleList"/>
    <dgm:cxn modelId="{BBB44E6F-CE9B-4BFE-901C-A63789EC7605}" srcId="{E10D2723-464A-432E-A4FB-2A2C003096EB}" destId="{88183E2B-A1C4-42F5-AF93-E908AFFA078E}" srcOrd="1" destOrd="0" parTransId="{EB414C3D-E538-420D-AB6A-2A401F62BD83}" sibTransId="{5178924C-0F84-437F-A79F-B029D7ABBC50}"/>
    <dgm:cxn modelId="{BEF5CAA7-3083-4BF4-926D-ACC04D053279}" srcId="{E10D2723-464A-432E-A4FB-2A2C003096EB}" destId="{93EFCEFF-A0D7-4AEF-A471-9691DCC11CE0}" srcOrd="2" destOrd="0" parTransId="{00DB1B17-400A-4F49-8B8C-51183F05E25C}" sibTransId="{AEBFAD32-3C8B-4242-A773-BCDD6EF0F3C9}"/>
    <dgm:cxn modelId="{A52CD8FF-45E6-4D17-8F04-6988F9FD6C91}" type="presParOf" srcId="{6B1A9E63-F48A-4A8E-9705-1AE1D93E1520}" destId="{29640CA2-E8A1-4AC3-B788-8B12443822F6}" srcOrd="0" destOrd="0" presId="urn:microsoft.com/office/officeart/2008/layout/VerticalCircleList"/>
    <dgm:cxn modelId="{811EBB9E-B2B7-454D-BA6C-4EB7E97CE497}" type="presParOf" srcId="{29640CA2-E8A1-4AC3-B788-8B12443822F6}" destId="{007D7F16-07BB-49A9-9040-58AA46D67B6F}" srcOrd="0" destOrd="0" presId="urn:microsoft.com/office/officeart/2008/layout/VerticalCircleList"/>
    <dgm:cxn modelId="{82B87606-773A-42DA-9032-D7717EDB4E26}" type="presParOf" srcId="{29640CA2-E8A1-4AC3-B788-8B12443822F6}" destId="{0CC77781-3A5B-49FC-8E84-FD1A93FA7FC5}" srcOrd="1" destOrd="0" presId="urn:microsoft.com/office/officeart/2008/layout/VerticalCircleList"/>
    <dgm:cxn modelId="{16FB5FAA-DBDF-44BD-8F90-12956A49F05E}" type="presParOf" srcId="{29640CA2-E8A1-4AC3-B788-8B12443822F6}" destId="{95495B0E-09F9-4833-AA2F-78DA6589029E}" srcOrd="2" destOrd="0" presId="urn:microsoft.com/office/officeart/2008/layout/VerticalCircleList"/>
    <dgm:cxn modelId="{142F22AE-AE3C-44AE-9835-C3C53AE7A01E}" type="presParOf" srcId="{6B1A9E63-F48A-4A8E-9705-1AE1D93E1520}" destId="{9D2E8501-2E0F-4536-B4E0-736C2F815356}" srcOrd="1" destOrd="0" presId="urn:microsoft.com/office/officeart/2008/layout/VerticalCircleList"/>
    <dgm:cxn modelId="{CFE95A03-9013-4361-8E27-F4E4C88A7A9E}" type="presParOf" srcId="{9D2E8501-2E0F-4536-B4E0-736C2F815356}" destId="{841E6C2F-4A5D-4A87-90BE-B7C48EB37E9E}" srcOrd="0" destOrd="0" presId="urn:microsoft.com/office/officeart/2008/layout/VerticalCircleList"/>
    <dgm:cxn modelId="{357B66C3-29FE-40C7-9CD8-1BC97FF8EEE0}" type="presParOf" srcId="{9D2E8501-2E0F-4536-B4E0-736C2F815356}" destId="{305044C2-8B3D-4AE7-A256-5D3E83762FB7}" srcOrd="1" destOrd="0" presId="urn:microsoft.com/office/officeart/2008/layout/VerticalCircleList"/>
    <dgm:cxn modelId="{E59F5B7F-2E81-4B4F-ADD5-F9DD47A884F4}" type="presParOf" srcId="{9D2E8501-2E0F-4536-B4E0-736C2F815356}" destId="{604D1FE1-5A05-4C04-A19E-3B04FDD734E0}" srcOrd="2" destOrd="0" presId="urn:microsoft.com/office/officeart/2008/layout/VerticalCircleList"/>
    <dgm:cxn modelId="{9F76B624-2907-4EED-808D-C2005CB9AB71}" type="presParOf" srcId="{6B1A9E63-F48A-4A8E-9705-1AE1D93E1520}" destId="{62B18143-4269-419A-992C-A68855D60269}" srcOrd="2" destOrd="0" presId="urn:microsoft.com/office/officeart/2008/layout/VerticalCircleList"/>
    <dgm:cxn modelId="{C57C0F7F-2484-422E-AEDC-0BC26303E50F}" type="presParOf" srcId="{62B18143-4269-419A-992C-A68855D60269}" destId="{78AC7BAA-EFE5-4FFA-899B-99A74D750992}" srcOrd="0" destOrd="0" presId="urn:microsoft.com/office/officeart/2008/layout/VerticalCircleList"/>
    <dgm:cxn modelId="{27C7E2A7-A31C-4F2D-8AFC-9AD0984CB541}" type="presParOf" srcId="{62B18143-4269-419A-992C-A68855D60269}" destId="{53353122-8223-48B7-8015-185AD1F21B4C}" srcOrd="1" destOrd="0" presId="urn:microsoft.com/office/officeart/2008/layout/VerticalCircleList"/>
    <dgm:cxn modelId="{C28282E3-AD8E-44A2-BCA6-5554DB1646F5}" type="presParOf" srcId="{62B18143-4269-419A-992C-A68855D60269}" destId="{E05A8ABF-14A3-4EEA-BDF4-CC8EB5353B19}" srcOrd="2" destOrd="0" presId="urn:microsoft.com/office/officeart/2008/layout/VerticalCircleList"/>
    <dgm:cxn modelId="{2CA2393E-7C30-4C3E-BABE-44CD1B8F5203}" type="presParOf" srcId="{6B1A9E63-F48A-4A8E-9705-1AE1D93E1520}" destId="{4CE9DECB-4F77-49C0-A3C1-E9483A10D340}" srcOrd="3" destOrd="0" presId="urn:microsoft.com/office/officeart/2008/layout/VerticalCircleList"/>
    <dgm:cxn modelId="{3B76B91B-3F4B-43C9-93A7-D99879FEF9E4}" type="presParOf" srcId="{4CE9DECB-4F77-49C0-A3C1-E9483A10D340}" destId="{C0336ECB-61FF-4F7C-87FB-4276E968219F}" srcOrd="0" destOrd="0" presId="urn:microsoft.com/office/officeart/2008/layout/VerticalCircleList"/>
    <dgm:cxn modelId="{C8C87556-B8B5-4AE6-A7F9-406716240BE0}" type="presParOf" srcId="{4CE9DECB-4F77-49C0-A3C1-E9483A10D340}" destId="{060FBF87-E346-4E18-923D-69C92EC191DD}" srcOrd="1" destOrd="0" presId="urn:microsoft.com/office/officeart/2008/layout/VerticalCircleList"/>
    <dgm:cxn modelId="{074DBD35-AE44-477C-A818-5D2A3FDCF092}" type="presParOf" srcId="{4CE9DECB-4F77-49C0-A3C1-E9483A10D340}" destId="{CEE5902D-0F67-48BB-B0C8-E237E1A4A2FB}" srcOrd="2" destOrd="0" presId="urn:microsoft.com/office/officeart/2008/layout/VerticalCircleList"/>
    <dgm:cxn modelId="{0D617272-C3C5-4470-BD65-077CA5354F03}" type="presParOf" srcId="{6B1A9E63-F48A-4A8E-9705-1AE1D93E1520}" destId="{2F83AD99-C9C7-4033-A120-6E70CD6A14C8}" srcOrd="4" destOrd="0" presId="urn:microsoft.com/office/officeart/2008/layout/VerticalCircleList"/>
    <dgm:cxn modelId="{33387962-40D1-463B-B617-9826F9632C47}" type="presParOf" srcId="{2F83AD99-C9C7-4033-A120-6E70CD6A14C8}" destId="{2FD07523-7096-4205-A375-81D36845B652}" srcOrd="0" destOrd="0" presId="urn:microsoft.com/office/officeart/2008/layout/VerticalCircleList"/>
    <dgm:cxn modelId="{62BD160F-9B85-4B8C-B79E-CC34817CC2AD}" type="presParOf" srcId="{2F83AD99-C9C7-4033-A120-6E70CD6A14C8}" destId="{F98C7F64-9F6B-4F1B-8FC8-A2BD0789B328}" srcOrd="1" destOrd="0" presId="urn:microsoft.com/office/officeart/2008/layout/VerticalCircleList"/>
    <dgm:cxn modelId="{BCCB2895-EAA8-437B-A0FB-75C3716DEBB8}" type="presParOf" srcId="{2F83AD99-C9C7-4033-A120-6E70CD6A14C8}" destId="{F3BA7F49-CD37-456A-BD4E-67EECFA441F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1FC757-87BF-4BA2-9B1D-AD495094083B}" type="doc">
      <dgm:prSet loTypeId="urn:microsoft.com/office/officeart/2005/8/layout/hList6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C95E26A9-EBBF-468B-94F2-F89100FB04DA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76.7% perceived online counseling better than face-to-face counseling (23.3%).</a:t>
          </a:r>
          <a:endParaRPr lang="en-GB" dirty="0"/>
        </a:p>
      </dgm:t>
    </dgm:pt>
    <dgm:pt modelId="{BDE7B5B3-0395-4535-A8B4-80857A8B64CA}" type="parTrans" cxnId="{5F84EE24-3B79-4875-8BC9-3F4DE2002C36}">
      <dgm:prSet/>
      <dgm:spPr/>
      <dgm:t>
        <a:bodyPr/>
        <a:lstStyle/>
        <a:p>
          <a:endParaRPr lang="en-GB"/>
        </a:p>
      </dgm:t>
    </dgm:pt>
    <dgm:pt modelId="{F47005D4-0CB4-40EB-892E-7949D9988B9A}" type="sibTrans" cxnId="{5F84EE24-3B79-4875-8BC9-3F4DE2002C36}">
      <dgm:prSet/>
      <dgm:spPr/>
      <dgm:t>
        <a:bodyPr/>
        <a:lstStyle/>
        <a:p>
          <a:endParaRPr lang="en-GB"/>
        </a:p>
      </dgm:t>
    </dgm:pt>
    <dgm:pt modelId="{B09586F0-B168-43FF-A8FA-7B736F866573}">
      <dgm:prSet phldrT="[Text]"/>
      <dgm:spPr>
        <a:solidFill>
          <a:srgbClr val="F5D0CB"/>
        </a:solidFill>
      </dgm:spPr>
      <dgm:t>
        <a:bodyPr/>
        <a:lstStyle/>
        <a:p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Almost 90% of the sample perceived online counseling a better way to overcome embarrassment and stigma associated with traditional counseling.</a:t>
          </a:r>
          <a:endParaRPr lang="en-GB" dirty="0"/>
        </a:p>
      </dgm:t>
    </dgm:pt>
    <dgm:pt modelId="{8A92D426-110C-4DFD-9C9F-6DFB1EF6557D}" type="parTrans" cxnId="{D7B4AB23-4EA6-45B5-9EF8-B4AD3597461E}">
      <dgm:prSet/>
      <dgm:spPr/>
      <dgm:t>
        <a:bodyPr/>
        <a:lstStyle/>
        <a:p>
          <a:endParaRPr lang="en-GB"/>
        </a:p>
      </dgm:t>
    </dgm:pt>
    <dgm:pt modelId="{3BA51F84-CE8C-44BB-A976-B649D421C82B}" type="sibTrans" cxnId="{D7B4AB23-4EA6-45B5-9EF8-B4AD3597461E}">
      <dgm:prSet/>
      <dgm:spPr/>
      <dgm:t>
        <a:bodyPr/>
        <a:lstStyle/>
        <a:p>
          <a:endParaRPr lang="en-GB"/>
        </a:p>
      </dgm:t>
    </dgm:pt>
    <dgm:pt modelId="{D0FF6F7F-1F80-43FF-BB94-42A59D24E014}">
      <dgm:prSet/>
      <dgm:spPr>
        <a:solidFill>
          <a:srgbClr val="B9EDFF"/>
        </a:solidFill>
      </dgm:spPr>
      <dgm:t>
        <a:bodyPr/>
        <a:lstStyle/>
        <a:p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of the sample considered online counseling as the easiest to approach and cost efficient.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120294-F2EF-4012-8DF8-C6EA3836741D}" type="parTrans" cxnId="{A7CF5E6A-CBAD-4BE4-B17B-F225C2B76014}">
      <dgm:prSet/>
      <dgm:spPr/>
      <dgm:t>
        <a:bodyPr/>
        <a:lstStyle/>
        <a:p>
          <a:endParaRPr lang="en-GB"/>
        </a:p>
      </dgm:t>
    </dgm:pt>
    <dgm:pt modelId="{8BB397EE-8CDF-4507-AB0C-090E193A1549}" type="sibTrans" cxnId="{A7CF5E6A-CBAD-4BE4-B17B-F225C2B76014}">
      <dgm:prSet/>
      <dgm:spPr/>
      <dgm:t>
        <a:bodyPr/>
        <a:lstStyle/>
        <a:p>
          <a:endParaRPr lang="en-GB"/>
        </a:p>
      </dgm:t>
    </dgm:pt>
    <dgm:pt modelId="{8D7D63E8-5AE5-4AB5-9A03-E179BC751032}">
      <dgm:prSet/>
      <dgm:spPr>
        <a:solidFill>
          <a:srgbClr val="B4DE86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54.6% of the clients showed that counselor listens to them all the time during counseling session.  </a:t>
          </a:r>
        </a:p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75% clients believed that counselor never disregarded them. </a:t>
          </a:r>
        </a:p>
      </dgm:t>
    </dgm:pt>
    <dgm:pt modelId="{24F6613C-4EAC-4E63-815A-3D98CD93E751}" type="parTrans" cxnId="{6C2A73E7-41A0-4A90-A8C8-62D66A92D6F7}">
      <dgm:prSet/>
      <dgm:spPr/>
      <dgm:t>
        <a:bodyPr/>
        <a:lstStyle/>
        <a:p>
          <a:endParaRPr lang="en-GB"/>
        </a:p>
      </dgm:t>
    </dgm:pt>
    <dgm:pt modelId="{78F98604-4FF9-425C-873B-16F05FBD2182}" type="sibTrans" cxnId="{6C2A73E7-41A0-4A90-A8C8-62D66A92D6F7}">
      <dgm:prSet/>
      <dgm:spPr/>
      <dgm:t>
        <a:bodyPr/>
        <a:lstStyle/>
        <a:p>
          <a:endParaRPr lang="en-GB"/>
        </a:p>
      </dgm:t>
    </dgm:pt>
    <dgm:pt modelId="{2E5FE49A-3707-4E68-9F04-924483D3D257}" type="pres">
      <dgm:prSet presAssocID="{761FC757-87BF-4BA2-9B1D-AD49509408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4083856-7C0A-4302-BB40-665ECB1BAC04}" type="pres">
      <dgm:prSet presAssocID="{C95E26A9-EBBF-468B-94F2-F89100FB04D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16A864-BE25-4500-8C23-15E755CC0ABB}" type="pres">
      <dgm:prSet presAssocID="{F47005D4-0CB4-40EB-892E-7949D9988B9A}" presName="sibTrans" presStyleCnt="0"/>
      <dgm:spPr/>
    </dgm:pt>
    <dgm:pt modelId="{7822E2FD-6DE5-4537-BE9B-2E9781CC890E}" type="pres">
      <dgm:prSet presAssocID="{D0FF6F7F-1F80-43FF-BB94-42A59D24E01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67C85D-5ADA-4E35-8F37-AD4288B156C9}" type="pres">
      <dgm:prSet presAssocID="{8BB397EE-8CDF-4507-AB0C-090E193A1549}" presName="sibTrans" presStyleCnt="0"/>
      <dgm:spPr/>
    </dgm:pt>
    <dgm:pt modelId="{6437C68D-8FF2-4165-82E7-5AF5EB4E961E}" type="pres">
      <dgm:prSet presAssocID="{B09586F0-B168-43FF-A8FA-7B736F86657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9912FF-207F-4F7A-8F6F-7BF6F0FF4787}" type="pres">
      <dgm:prSet presAssocID="{3BA51F84-CE8C-44BB-A976-B649D421C82B}" presName="sibTrans" presStyleCnt="0"/>
      <dgm:spPr/>
    </dgm:pt>
    <dgm:pt modelId="{B53825AD-E3BB-46C0-9360-7CE60975E000}" type="pres">
      <dgm:prSet presAssocID="{8D7D63E8-5AE5-4AB5-9A03-E179BC75103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C18BBF0-1ADD-459E-AC33-B5000A9F3B66}" type="presOf" srcId="{8D7D63E8-5AE5-4AB5-9A03-E179BC751032}" destId="{B53825AD-E3BB-46C0-9360-7CE60975E000}" srcOrd="0" destOrd="0" presId="urn:microsoft.com/office/officeart/2005/8/layout/hList6"/>
    <dgm:cxn modelId="{729E70A3-7CA9-4B99-893A-8CC311E386C9}" type="presOf" srcId="{C95E26A9-EBBF-468B-94F2-F89100FB04DA}" destId="{A4083856-7C0A-4302-BB40-665ECB1BAC04}" srcOrd="0" destOrd="0" presId="urn:microsoft.com/office/officeart/2005/8/layout/hList6"/>
    <dgm:cxn modelId="{38C7EFE2-DAED-4C9C-B6F4-9A6FF3FC6AF1}" type="presOf" srcId="{D0FF6F7F-1F80-43FF-BB94-42A59D24E014}" destId="{7822E2FD-6DE5-4537-BE9B-2E9781CC890E}" srcOrd="0" destOrd="0" presId="urn:microsoft.com/office/officeart/2005/8/layout/hList6"/>
    <dgm:cxn modelId="{A7CF5E6A-CBAD-4BE4-B17B-F225C2B76014}" srcId="{761FC757-87BF-4BA2-9B1D-AD495094083B}" destId="{D0FF6F7F-1F80-43FF-BB94-42A59D24E014}" srcOrd="1" destOrd="0" parTransId="{09120294-F2EF-4012-8DF8-C6EA3836741D}" sibTransId="{8BB397EE-8CDF-4507-AB0C-090E193A1549}"/>
    <dgm:cxn modelId="{5F84EE24-3B79-4875-8BC9-3F4DE2002C36}" srcId="{761FC757-87BF-4BA2-9B1D-AD495094083B}" destId="{C95E26A9-EBBF-468B-94F2-F89100FB04DA}" srcOrd="0" destOrd="0" parTransId="{BDE7B5B3-0395-4535-A8B4-80857A8B64CA}" sibTransId="{F47005D4-0CB4-40EB-892E-7949D9988B9A}"/>
    <dgm:cxn modelId="{B59A5574-6149-4998-AE49-75CC320BA85F}" type="presOf" srcId="{B09586F0-B168-43FF-A8FA-7B736F866573}" destId="{6437C68D-8FF2-4165-82E7-5AF5EB4E961E}" srcOrd="0" destOrd="0" presId="urn:microsoft.com/office/officeart/2005/8/layout/hList6"/>
    <dgm:cxn modelId="{D7B4AB23-4EA6-45B5-9EF8-B4AD3597461E}" srcId="{761FC757-87BF-4BA2-9B1D-AD495094083B}" destId="{B09586F0-B168-43FF-A8FA-7B736F866573}" srcOrd="2" destOrd="0" parTransId="{8A92D426-110C-4DFD-9C9F-6DFB1EF6557D}" sibTransId="{3BA51F84-CE8C-44BB-A976-B649D421C82B}"/>
    <dgm:cxn modelId="{6C2A73E7-41A0-4A90-A8C8-62D66A92D6F7}" srcId="{761FC757-87BF-4BA2-9B1D-AD495094083B}" destId="{8D7D63E8-5AE5-4AB5-9A03-E179BC751032}" srcOrd="3" destOrd="0" parTransId="{24F6613C-4EAC-4E63-815A-3D98CD93E751}" sibTransId="{78F98604-4FF9-425C-873B-16F05FBD2182}"/>
    <dgm:cxn modelId="{A7DC1497-54B4-48AC-A042-360CC5752672}" type="presOf" srcId="{761FC757-87BF-4BA2-9B1D-AD495094083B}" destId="{2E5FE49A-3707-4E68-9F04-924483D3D257}" srcOrd="0" destOrd="0" presId="urn:microsoft.com/office/officeart/2005/8/layout/hList6"/>
    <dgm:cxn modelId="{5DE53D0C-B0B2-47AF-B060-CD72E986884F}" type="presParOf" srcId="{2E5FE49A-3707-4E68-9F04-924483D3D257}" destId="{A4083856-7C0A-4302-BB40-665ECB1BAC04}" srcOrd="0" destOrd="0" presId="urn:microsoft.com/office/officeart/2005/8/layout/hList6"/>
    <dgm:cxn modelId="{53CC2F2A-AB74-4C85-A68A-F7D5D55F5DD0}" type="presParOf" srcId="{2E5FE49A-3707-4E68-9F04-924483D3D257}" destId="{9F16A864-BE25-4500-8C23-15E755CC0ABB}" srcOrd="1" destOrd="0" presId="urn:microsoft.com/office/officeart/2005/8/layout/hList6"/>
    <dgm:cxn modelId="{DF0851BB-115C-4244-8FAD-A4BAD6DA1D68}" type="presParOf" srcId="{2E5FE49A-3707-4E68-9F04-924483D3D257}" destId="{7822E2FD-6DE5-4537-BE9B-2E9781CC890E}" srcOrd="2" destOrd="0" presId="urn:microsoft.com/office/officeart/2005/8/layout/hList6"/>
    <dgm:cxn modelId="{D27349F3-98FA-47EE-A76F-9C1B1383E3C0}" type="presParOf" srcId="{2E5FE49A-3707-4E68-9F04-924483D3D257}" destId="{F467C85D-5ADA-4E35-8F37-AD4288B156C9}" srcOrd="3" destOrd="0" presId="urn:microsoft.com/office/officeart/2005/8/layout/hList6"/>
    <dgm:cxn modelId="{89F6A214-1507-42C5-A4D1-3F3020B48306}" type="presParOf" srcId="{2E5FE49A-3707-4E68-9F04-924483D3D257}" destId="{6437C68D-8FF2-4165-82E7-5AF5EB4E961E}" srcOrd="4" destOrd="0" presId="urn:microsoft.com/office/officeart/2005/8/layout/hList6"/>
    <dgm:cxn modelId="{A99D64C1-41B5-48B8-8DA6-BCFB2339E7E2}" type="presParOf" srcId="{2E5FE49A-3707-4E68-9F04-924483D3D257}" destId="{A59912FF-207F-4F7A-8F6F-7BF6F0FF4787}" srcOrd="5" destOrd="0" presId="urn:microsoft.com/office/officeart/2005/8/layout/hList6"/>
    <dgm:cxn modelId="{1C472A91-8BC5-49EC-94F7-3FE88F5F3039}" type="presParOf" srcId="{2E5FE49A-3707-4E68-9F04-924483D3D257}" destId="{B53825AD-E3BB-46C0-9360-7CE60975E000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2BB3BF-CE31-41D9-B914-9FEBA6BE50B9}" type="doc">
      <dgm:prSet loTypeId="urn:microsoft.com/office/officeart/2009/3/layout/StepUpProcess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FD0D23B-31C3-4C4B-B056-84488B3AAE20}">
      <dgm:prSet phldrT="[Text]" custT="1"/>
      <dgm:spPr/>
      <dgm:t>
        <a:bodyPr/>
        <a:lstStyle/>
        <a:p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Strengths</a:t>
          </a:r>
        </a:p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*Students’ positive attitude towards online counseling will help in outreaching students geographically for catering their issues.</a:t>
          </a:r>
        </a:p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*Contributed to existing national and international research.  </a:t>
          </a:r>
          <a:endParaRPr lang="en-GB" sz="2400" dirty="0"/>
        </a:p>
      </dgm:t>
    </dgm:pt>
    <dgm:pt modelId="{AD59B0C0-947E-4C41-AED5-992B5B67A77C}" type="parTrans" cxnId="{197C3FF3-B1BE-4461-9A7E-575627F22DD3}">
      <dgm:prSet/>
      <dgm:spPr/>
      <dgm:t>
        <a:bodyPr/>
        <a:lstStyle/>
        <a:p>
          <a:endParaRPr lang="en-GB"/>
        </a:p>
      </dgm:t>
    </dgm:pt>
    <dgm:pt modelId="{CE522782-B391-4D51-A646-E6AA1DF9864B}" type="sibTrans" cxnId="{197C3FF3-B1BE-4461-9A7E-575627F22DD3}">
      <dgm:prSet/>
      <dgm:spPr/>
      <dgm:t>
        <a:bodyPr/>
        <a:lstStyle/>
        <a:p>
          <a:endParaRPr lang="en-GB"/>
        </a:p>
      </dgm:t>
    </dgm:pt>
    <dgm:pt modelId="{C36B90A7-F84E-48DA-8C8A-B9EADFA5E43C}">
      <dgm:prSet phldrT="[Text]" custT="1"/>
      <dgm:spPr/>
      <dgm:t>
        <a:bodyPr/>
        <a:lstStyle/>
        <a:p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Limitations</a:t>
          </a:r>
        </a:p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*Small sample size limiting the generalizability.</a:t>
          </a:r>
        </a:p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*Sample limitation based on gender limited the exploration of gender differences.   </a:t>
          </a:r>
        </a:p>
        <a:p>
          <a:endParaRPr lang="en-GB" sz="1900" dirty="0"/>
        </a:p>
      </dgm:t>
    </dgm:pt>
    <dgm:pt modelId="{DBF8703F-8ADD-4F4C-B6F3-EE73CEF0DB96}" type="parTrans" cxnId="{5679FFF9-BF59-45E5-AF72-CA66DC4633D9}">
      <dgm:prSet/>
      <dgm:spPr/>
      <dgm:t>
        <a:bodyPr/>
        <a:lstStyle/>
        <a:p>
          <a:endParaRPr lang="en-GB"/>
        </a:p>
      </dgm:t>
    </dgm:pt>
    <dgm:pt modelId="{1A0127A9-BEF1-4FDD-B8ED-6C4EB5709DEA}" type="sibTrans" cxnId="{5679FFF9-BF59-45E5-AF72-CA66DC4633D9}">
      <dgm:prSet/>
      <dgm:spPr/>
      <dgm:t>
        <a:bodyPr/>
        <a:lstStyle/>
        <a:p>
          <a:endParaRPr lang="en-GB"/>
        </a:p>
      </dgm:t>
    </dgm:pt>
    <dgm:pt modelId="{6F52D120-837E-4912-BF8A-9570AAC0183B}">
      <dgm:prSet phldrT="[Text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Suggestions</a:t>
          </a: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*Large sample size.</a:t>
          </a: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*Exploration of gender differences.</a:t>
          </a: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*Mixed method design. </a:t>
          </a:r>
          <a:endParaRPr lang="en-GB" dirty="0"/>
        </a:p>
      </dgm:t>
    </dgm:pt>
    <dgm:pt modelId="{E3FCB22B-C087-449E-81DF-3AD4F3E80234}" type="parTrans" cxnId="{C34036B8-98AB-4F94-9B8A-73944AB5B44A}">
      <dgm:prSet/>
      <dgm:spPr/>
      <dgm:t>
        <a:bodyPr/>
        <a:lstStyle/>
        <a:p>
          <a:endParaRPr lang="en-GB"/>
        </a:p>
      </dgm:t>
    </dgm:pt>
    <dgm:pt modelId="{E987036E-4F7D-4B4B-B767-834C4EBBC94D}" type="sibTrans" cxnId="{C34036B8-98AB-4F94-9B8A-73944AB5B44A}">
      <dgm:prSet/>
      <dgm:spPr/>
      <dgm:t>
        <a:bodyPr/>
        <a:lstStyle/>
        <a:p>
          <a:endParaRPr lang="en-GB"/>
        </a:p>
      </dgm:t>
    </dgm:pt>
    <dgm:pt modelId="{CC39312B-E4B2-4BCC-98C0-D5C97EA92FA9}" type="pres">
      <dgm:prSet presAssocID="{352BB3BF-CE31-41D9-B914-9FEBA6BE50B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5015880-21BE-4B9B-BACA-FB38FA159BC2}" type="pres">
      <dgm:prSet presAssocID="{1FD0D23B-31C3-4C4B-B056-84488B3AAE20}" presName="composite" presStyleCnt="0"/>
      <dgm:spPr/>
    </dgm:pt>
    <dgm:pt modelId="{B309E52F-4034-43A5-9889-0533219EADD0}" type="pres">
      <dgm:prSet presAssocID="{1FD0D23B-31C3-4C4B-B056-84488B3AAE20}" presName="LShape" presStyleLbl="alignNode1" presStyleIdx="0" presStyleCnt="5"/>
      <dgm:spPr/>
    </dgm:pt>
    <dgm:pt modelId="{156B179C-747F-4D37-80CB-ADE0966F7648}" type="pres">
      <dgm:prSet presAssocID="{1FD0D23B-31C3-4C4B-B056-84488B3AAE2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66AC58-B880-4E37-9DB8-F599F4428321}" type="pres">
      <dgm:prSet presAssocID="{1FD0D23B-31C3-4C4B-B056-84488B3AAE20}" presName="Triangle" presStyleLbl="alignNode1" presStyleIdx="1" presStyleCnt="5"/>
      <dgm:spPr/>
    </dgm:pt>
    <dgm:pt modelId="{B12D0301-96C3-4843-8050-B02A6301D972}" type="pres">
      <dgm:prSet presAssocID="{CE522782-B391-4D51-A646-E6AA1DF9864B}" presName="sibTrans" presStyleCnt="0"/>
      <dgm:spPr/>
    </dgm:pt>
    <dgm:pt modelId="{06E4458D-9398-4823-BD20-45180F9DCD47}" type="pres">
      <dgm:prSet presAssocID="{CE522782-B391-4D51-A646-E6AA1DF9864B}" presName="space" presStyleCnt="0"/>
      <dgm:spPr/>
    </dgm:pt>
    <dgm:pt modelId="{B90CB03B-3EDF-4563-BF00-24DF406025CA}" type="pres">
      <dgm:prSet presAssocID="{C36B90A7-F84E-48DA-8C8A-B9EADFA5E43C}" presName="composite" presStyleCnt="0"/>
      <dgm:spPr/>
    </dgm:pt>
    <dgm:pt modelId="{1220BD60-E20D-45EC-AC17-46FD37BE8800}" type="pres">
      <dgm:prSet presAssocID="{C36B90A7-F84E-48DA-8C8A-B9EADFA5E43C}" presName="LShape" presStyleLbl="alignNode1" presStyleIdx="2" presStyleCnt="5"/>
      <dgm:spPr/>
    </dgm:pt>
    <dgm:pt modelId="{FE019638-E8B2-4118-AD75-89278EC7BC66}" type="pres">
      <dgm:prSet presAssocID="{C36B90A7-F84E-48DA-8C8A-B9EADFA5E43C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29703F-84E3-48DF-A409-404D7D71AD51}" type="pres">
      <dgm:prSet presAssocID="{C36B90A7-F84E-48DA-8C8A-B9EADFA5E43C}" presName="Triangle" presStyleLbl="alignNode1" presStyleIdx="3" presStyleCnt="5"/>
      <dgm:spPr/>
    </dgm:pt>
    <dgm:pt modelId="{C44E6F33-088B-41D8-A7B1-45861C6B5150}" type="pres">
      <dgm:prSet presAssocID="{1A0127A9-BEF1-4FDD-B8ED-6C4EB5709DEA}" presName="sibTrans" presStyleCnt="0"/>
      <dgm:spPr/>
    </dgm:pt>
    <dgm:pt modelId="{B9C45944-A12C-4967-BE71-F76A728C3FF9}" type="pres">
      <dgm:prSet presAssocID="{1A0127A9-BEF1-4FDD-B8ED-6C4EB5709DEA}" presName="space" presStyleCnt="0"/>
      <dgm:spPr/>
    </dgm:pt>
    <dgm:pt modelId="{228BEEA9-6E6F-49C5-BAE5-46A590340179}" type="pres">
      <dgm:prSet presAssocID="{6F52D120-837E-4912-BF8A-9570AAC0183B}" presName="composite" presStyleCnt="0"/>
      <dgm:spPr/>
    </dgm:pt>
    <dgm:pt modelId="{B526B405-8ECF-49DC-8908-F48E3D517B65}" type="pres">
      <dgm:prSet presAssocID="{6F52D120-837E-4912-BF8A-9570AAC0183B}" presName="LShape" presStyleLbl="alignNode1" presStyleIdx="4" presStyleCnt="5"/>
      <dgm:spPr/>
    </dgm:pt>
    <dgm:pt modelId="{DFF4E909-7C0D-4236-930F-DA3B120E135C}" type="pres">
      <dgm:prSet presAssocID="{6F52D120-837E-4912-BF8A-9570AAC0183B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CB5483F-5006-4505-A5D1-7F9917900F77}" type="presOf" srcId="{1FD0D23B-31C3-4C4B-B056-84488B3AAE20}" destId="{156B179C-747F-4D37-80CB-ADE0966F7648}" srcOrd="0" destOrd="0" presId="urn:microsoft.com/office/officeart/2009/3/layout/StepUpProcess"/>
    <dgm:cxn modelId="{5679FFF9-BF59-45E5-AF72-CA66DC4633D9}" srcId="{352BB3BF-CE31-41D9-B914-9FEBA6BE50B9}" destId="{C36B90A7-F84E-48DA-8C8A-B9EADFA5E43C}" srcOrd="1" destOrd="0" parTransId="{DBF8703F-8ADD-4F4C-B6F3-EE73CEF0DB96}" sibTransId="{1A0127A9-BEF1-4FDD-B8ED-6C4EB5709DEA}"/>
    <dgm:cxn modelId="{71F30B8A-ED31-4AC1-B399-ECE577892025}" type="presOf" srcId="{6F52D120-837E-4912-BF8A-9570AAC0183B}" destId="{DFF4E909-7C0D-4236-930F-DA3B120E135C}" srcOrd="0" destOrd="0" presId="urn:microsoft.com/office/officeart/2009/3/layout/StepUpProcess"/>
    <dgm:cxn modelId="{C34036B8-98AB-4F94-9B8A-73944AB5B44A}" srcId="{352BB3BF-CE31-41D9-B914-9FEBA6BE50B9}" destId="{6F52D120-837E-4912-BF8A-9570AAC0183B}" srcOrd="2" destOrd="0" parTransId="{E3FCB22B-C087-449E-81DF-3AD4F3E80234}" sibTransId="{E987036E-4F7D-4B4B-B767-834C4EBBC94D}"/>
    <dgm:cxn modelId="{197C3FF3-B1BE-4461-9A7E-575627F22DD3}" srcId="{352BB3BF-CE31-41D9-B914-9FEBA6BE50B9}" destId="{1FD0D23B-31C3-4C4B-B056-84488B3AAE20}" srcOrd="0" destOrd="0" parTransId="{AD59B0C0-947E-4C41-AED5-992B5B67A77C}" sibTransId="{CE522782-B391-4D51-A646-E6AA1DF9864B}"/>
    <dgm:cxn modelId="{4E424101-8326-423D-BF9D-A677365B255F}" type="presOf" srcId="{352BB3BF-CE31-41D9-B914-9FEBA6BE50B9}" destId="{CC39312B-E4B2-4BCC-98C0-D5C97EA92FA9}" srcOrd="0" destOrd="0" presId="urn:microsoft.com/office/officeart/2009/3/layout/StepUpProcess"/>
    <dgm:cxn modelId="{C83FD4D5-2F72-4430-9230-B8B0C041996A}" type="presOf" srcId="{C36B90A7-F84E-48DA-8C8A-B9EADFA5E43C}" destId="{FE019638-E8B2-4118-AD75-89278EC7BC66}" srcOrd="0" destOrd="0" presId="urn:microsoft.com/office/officeart/2009/3/layout/StepUpProcess"/>
    <dgm:cxn modelId="{C1AD98AF-8D62-440B-8A56-5AC5072DE1C6}" type="presParOf" srcId="{CC39312B-E4B2-4BCC-98C0-D5C97EA92FA9}" destId="{D5015880-21BE-4B9B-BACA-FB38FA159BC2}" srcOrd="0" destOrd="0" presId="urn:microsoft.com/office/officeart/2009/3/layout/StepUpProcess"/>
    <dgm:cxn modelId="{7DCAFD93-BE96-430A-8FB7-8C632EEBEADE}" type="presParOf" srcId="{D5015880-21BE-4B9B-BACA-FB38FA159BC2}" destId="{B309E52F-4034-43A5-9889-0533219EADD0}" srcOrd="0" destOrd="0" presId="urn:microsoft.com/office/officeart/2009/3/layout/StepUpProcess"/>
    <dgm:cxn modelId="{59A97462-E725-4E9D-B5C2-24BA0EB66A18}" type="presParOf" srcId="{D5015880-21BE-4B9B-BACA-FB38FA159BC2}" destId="{156B179C-747F-4D37-80CB-ADE0966F7648}" srcOrd="1" destOrd="0" presId="urn:microsoft.com/office/officeart/2009/3/layout/StepUpProcess"/>
    <dgm:cxn modelId="{2EB41FEE-0C26-425D-9132-9044EE0FB15D}" type="presParOf" srcId="{D5015880-21BE-4B9B-BACA-FB38FA159BC2}" destId="{E666AC58-B880-4E37-9DB8-F599F4428321}" srcOrd="2" destOrd="0" presId="urn:microsoft.com/office/officeart/2009/3/layout/StepUpProcess"/>
    <dgm:cxn modelId="{DCEDAFF6-C118-4FD6-892D-043A2552C2AD}" type="presParOf" srcId="{CC39312B-E4B2-4BCC-98C0-D5C97EA92FA9}" destId="{B12D0301-96C3-4843-8050-B02A6301D972}" srcOrd="1" destOrd="0" presId="urn:microsoft.com/office/officeart/2009/3/layout/StepUpProcess"/>
    <dgm:cxn modelId="{907F7854-6B7B-4024-A00D-99621515FBA5}" type="presParOf" srcId="{B12D0301-96C3-4843-8050-B02A6301D972}" destId="{06E4458D-9398-4823-BD20-45180F9DCD47}" srcOrd="0" destOrd="0" presId="urn:microsoft.com/office/officeart/2009/3/layout/StepUpProcess"/>
    <dgm:cxn modelId="{EAB70E7A-4717-4DC0-B899-F76B2162E242}" type="presParOf" srcId="{CC39312B-E4B2-4BCC-98C0-D5C97EA92FA9}" destId="{B90CB03B-3EDF-4563-BF00-24DF406025CA}" srcOrd="2" destOrd="0" presId="urn:microsoft.com/office/officeart/2009/3/layout/StepUpProcess"/>
    <dgm:cxn modelId="{976E1D16-14EB-4DE3-B0EF-63262D2365A7}" type="presParOf" srcId="{B90CB03B-3EDF-4563-BF00-24DF406025CA}" destId="{1220BD60-E20D-45EC-AC17-46FD37BE8800}" srcOrd="0" destOrd="0" presId="urn:microsoft.com/office/officeart/2009/3/layout/StepUpProcess"/>
    <dgm:cxn modelId="{811C4A47-8B18-4519-8CAD-6BD9162FEE23}" type="presParOf" srcId="{B90CB03B-3EDF-4563-BF00-24DF406025CA}" destId="{FE019638-E8B2-4118-AD75-89278EC7BC66}" srcOrd="1" destOrd="0" presId="urn:microsoft.com/office/officeart/2009/3/layout/StepUpProcess"/>
    <dgm:cxn modelId="{302B4CE0-3CFA-4F48-97E0-4F19771D630D}" type="presParOf" srcId="{B90CB03B-3EDF-4563-BF00-24DF406025CA}" destId="{0029703F-84E3-48DF-A409-404D7D71AD51}" srcOrd="2" destOrd="0" presId="urn:microsoft.com/office/officeart/2009/3/layout/StepUpProcess"/>
    <dgm:cxn modelId="{7B673DFB-3260-40D1-9DA7-630B072D8B10}" type="presParOf" srcId="{CC39312B-E4B2-4BCC-98C0-D5C97EA92FA9}" destId="{C44E6F33-088B-41D8-A7B1-45861C6B5150}" srcOrd="3" destOrd="0" presId="urn:microsoft.com/office/officeart/2009/3/layout/StepUpProcess"/>
    <dgm:cxn modelId="{666DB6F1-7FF4-4829-BE8E-23C78ED1E0D0}" type="presParOf" srcId="{C44E6F33-088B-41D8-A7B1-45861C6B5150}" destId="{B9C45944-A12C-4967-BE71-F76A728C3FF9}" srcOrd="0" destOrd="0" presId="urn:microsoft.com/office/officeart/2009/3/layout/StepUpProcess"/>
    <dgm:cxn modelId="{50793569-E535-498F-AAC0-34A60C4CE0FB}" type="presParOf" srcId="{CC39312B-E4B2-4BCC-98C0-D5C97EA92FA9}" destId="{228BEEA9-6E6F-49C5-BAE5-46A590340179}" srcOrd="4" destOrd="0" presId="urn:microsoft.com/office/officeart/2009/3/layout/StepUpProcess"/>
    <dgm:cxn modelId="{E6842105-8A58-4AA8-AB1B-EBDA10BF1AB2}" type="presParOf" srcId="{228BEEA9-6E6F-49C5-BAE5-46A590340179}" destId="{B526B405-8ECF-49DC-8908-F48E3D517B65}" srcOrd="0" destOrd="0" presId="urn:microsoft.com/office/officeart/2009/3/layout/StepUpProcess"/>
    <dgm:cxn modelId="{D01AB628-576D-421C-B0A3-2549B1EBB2AB}" type="presParOf" srcId="{228BEEA9-6E6F-49C5-BAE5-46A590340179}" destId="{DFF4E909-7C0D-4236-930F-DA3B120E135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B03A9-61BC-44E7-B145-017E9CE29CF8}">
      <dsp:nvSpPr>
        <dsp:cNvPr id="0" name=""/>
        <dsp:cNvSpPr/>
      </dsp:nvSpPr>
      <dsp:spPr>
        <a:xfrm>
          <a:off x="-5685317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0BBB6-3113-4E34-A9C2-36053C3E4F86}">
      <dsp:nvSpPr>
        <dsp:cNvPr id="0" name=""/>
        <dsp:cNvSpPr/>
      </dsp:nvSpPr>
      <dsp:spPr>
        <a:xfrm>
          <a:off x="698052" y="502919"/>
          <a:ext cx="10205344" cy="100583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98385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 identify a range of psychological, personal, social problems experienced by students.</a:t>
          </a:r>
          <a:endParaRPr lang="en-US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8052" y="502919"/>
        <a:ext cx="10205344" cy="1005839"/>
      </dsp:txXfrm>
    </dsp:sp>
    <dsp:sp modelId="{2A228723-0F4C-471A-AC9A-8389025B8EC7}">
      <dsp:nvSpPr>
        <dsp:cNvPr id="0" name=""/>
        <dsp:cNvSpPr/>
      </dsp:nvSpPr>
      <dsp:spPr>
        <a:xfrm>
          <a:off x="69402" y="377189"/>
          <a:ext cx="1257299" cy="1257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FED65BF-3C29-4E47-A74E-A0041A41126E}">
      <dsp:nvSpPr>
        <dsp:cNvPr id="0" name=""/>
        <dsp:cNvSpPr/>
      </dsp:nvSpPr>
      <dsp:spPr>
        <a:xfrm>
          <a:off x="1063675" y="2011679"/>
          <a:ext cx="9839721" cy="1005839"/>
        </a:xfrm>
        <a:prstGeom prst="rect">
          <a:avLst/>
        </a:prstGeom>
        <a:solidFill>
          <a:srgbClr val="B9ED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98385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 measure specific perceptions students hold about the effectiveness of online counseling. </a:t>
          </a:r>
          <a:endParaRPr lang="en-GB" sz="3100" kern="1200" dirty="0"/>
        </a:p>
      </dsp:txBody>
      <dsp:txXfrm>
        <a:off x="1063675" y="2011679"/>
        <a:ext cx="9839721" cy="1005839"/>
      </dsp:txXfrm>
    </dsp:sp>
    <dsp:sp modelId="{DC739350-4BF5-4F84-B8CB-3D37F0F300FF}">
      <dsp:nvSpPr>
        <dsp:cNvPr id="0" name=""/>
        <dsp:cNvSpPr/>
      </dsp:nvSpPr>
      <dsp:spPr>
        <a:xfrm>
          <a:off x="435025" y="1885949"/>
          <a:ext cx="1257299" cy="1257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C366914-949A-41FA-A8EC-26C4681A9EF0}">
      <dsp:nvSpPr>
        <dsp:cNvPr id="0" name=""/>
        <dsp:cNvSpPr/>
      </dsp:nvSpPr>
      <dsp:spPr>
        <a:xfrm>
          <a:off x="698052" y="3520439"/>
          <a:ext cx="10205344" cy="1005839"/>
        </a:xfrm>
        <a:prstGeom prst="rect">
          <a:avLst/>
        </a:prstGeom>
        <a:solidFill>
          <a:srgbClr val="B4DE8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98385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Times New Roman" pitchFamily="18" charset="0"/>
              <a:cs typeface="Times New Roman" pitchFamily="18" charset="0"/>
            </a:rPr>
            <a:t>To assess students’ perception towards </a:t>
          </a:r>
          <a:r>
            <a:rPr lang="en-US" sz="3100" kern="1200" dirty="0" smtClean="0">
              <a:latin typeface="Times New Roman" pitchFamily="18" charset="0"/>
              <a:cs typeface="Times New Roman" pitchFamily="18" charset="0"/>
            </a:rPr>
            <a:t>the attitude and </a:t>
          </a:r>
          <a:r>
            <a:rPr lang="en-US" sz="3100" kern="1200" dirty="0" smtClean="0">
              <a:latin typeface="Times New Roman" pitchFamily="18" charset="0"/>
              <a:cs typeface="Times New Roman" pitchFamily="18" charset="0"/>
            </a:rPr>
            <a:t>skills of counselor.</a:t>
          </a:r>
          <a:endParaRPr lang="en-GB" sz="3100" kern="1200" dirty="0"/>
        </a:p>
      </dsp:txBody>
      <dsp:txXfrm>
        <a:off x="698052" y="3520439"/>
        <a:ext cx="10205344" cy="1005839"/>
      </dsp:txXfrm>
    </dsp:sp>
    <dsp:sp modelId="{76EDF744-39C0-4BE3-97D9-46ABA90D8986}">
      <dsp:nvSpPr>
        <dsp:cNvPr id="0" name=""/>
        <dsp:cNvSpPr/>
      </dsp:nvSpPr>
      <dsp:spPr>
        <a:xfrm>
          <a:off x="69402" y="3394709"/>
          <a:ext cx="1257299" cy="1257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9F342-8B87-4F59-886B-980C875AC65C}">
      <dsp:nvSpPr>
        <dsp:cNvPr id="0" name=""/>
        <dsp:cNvSpPr/>
      </dsp:nvSpPr>
      <dsp:spPr>
        <a:xfrm rot="5400000">
          <a:off x="613518" y="1025897"/>
          <a:ext cx="1847030" cy="307341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65D70-0E78-43AD-9710-156D6602C283}">
      <dsp:nvSpPr>
        <dsp:cNvPr id="0" name=""/>
        <dsp:cNvSpPr/>
      </dsp:nvSpPr>
      <dsp:spPr>
        <a:xfrm>
          <a:off x="305203" y="1894315"/>
          <a:ext cx="2774698" cy="2531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Client Satisfaction Inventory (CSI; McMurtry,1994)</a:t>
          </a:r>
          <a:endParaRPr lang="en-GB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 items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point Likert scale from 1=None of the time=1 to 7=All of the time.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Chronbach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Alpha= .76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Adaptation of CSI</a:t>
          </a: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GB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two domains: perceived effectiveness of counseling session &amp; clients’ perception towards the attitude of the </a:t>
          </a:r>
          <a:r>
            <a:rPr lang="en-GB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counselor</a:t>
          </a:r>
          <a:endParaRPr lang="en-GB" sz="1600" kern="1200" dirty="0"/>
        </a:p>
      </dsp:txBody>
      <dsp:txXfrm>
        <a:off x="305203" y="1894315"/>
        <a:ext cx="2774698" cy="2531930"/>
      </dsp:txXfrm>
    </dsp:sp>
    <dsp:sp modelId="{17E2DC04-E6B0-425C-A522-99890B9B5DB4}">
      <dsp:nvSpPr>
        <dsp:cNvPr id="0" name=""/>
        <dsp:cNvSpPr/>
      </dsp:nvSpPr>
      <dsp:spPr>
        <a:xfrm>
          <a:off x="2556373" y="799629"/>
          <a:ext cx="523528" cy="523528"/>
        </a:xfrm>
        <a:prstGeom prst="triangle">
          <a:avLst>
            <a:gd name="adj" fmla="val 100000"/>
          </a:avLst>
        </a:prstGeom>
        <a:solidFill>
          <a:schemeClr val="accent4">
            <a:hueOff val="10211518"/>
            <a:satOff val="-11993"/>
            <a:lumOff val="4608"/>
            <a:alphaOff val="0"/>
          </a:schemeClr>
        </a:solidFill>
        <a:ln w="12700" cap="flat" cmpd="sng" algn="ctr">
          <a:solidFill>
            <a:schemeClr val="accent4">
              <a:hueOff val="10211518"/>
              <a:satOff val="-11993"/>
              <a:lumOff val="460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765CF-CF20-4F2C-A371-1002FABF37E4}">
      <dsp:nvSpPr>
        <dsp:cNvPr id="0" name=""/>
        <dsp:cNvSpPr/>
      </dsp:nvSpPr>
      <dsp:spPr>
        <a:xfrm rot="5400000">
          <a:off x="4010291" y="185362"/>
          <a:ext cx="1847030" cy="307341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accent4">
              <a:hueOff val="20423036"/>
              <a:satOff val="-23986"/>
              <a:lumOff val="921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83254-258B-4276-889C-74139E17E669}">
      <dsp:nvSpPr>
        <dsp:cNvPr id="0" name=""/>
        <dsp:cNvSpPr/>
      </dsp:nvSpPr>
      <dsp:spPr>
        <a:xfrm>
          <a:off x="3701976" y="1103652"/>
          <a:ext cx="2774698" cy="2432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Perception towards online counseling</a:t>
          </a:r>
          <a:endParaRPr lang="en-GB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07 items with 2-point response choice (No=0, Yes=1)</a:t>
          </a:r>
          <a:endParaRPr lang="en-GB" sz="2000" kern="1200" dirty="0"/>
        </a:p>
      </dsp:txBody>
      <dsp:txXfrm>
        <a:off x="3701976" y="1103652"/>
        <a:ext cx="2774698" cy="2432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77781-3A5B-49FC-8E84-FD1A93FA7FC5}">
      <dsp:nvSpPr>
        <dsp:cNvPr id="0" name=""/>
        <dsp:cNvSpPr/>
      </dsp:nvSpPr>
      <dsp:spPr>
        <a:xfrm>
          <a:off x="280883" y="231041"/>
          <a:ext cx="928120" cy="928120"/>
        </a:xfrm>
        <a:prstGeom prst="ellipse">
          <a:avLst/>
        </a:prstGeom>
        <a:solidFill>
          <a:srgbClr val="B9EDFF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5495B0E-09F9-4833-AA2F-78DA6589029E}">
      <dsp:nvSpPr>
        <dsp:cNvPr id="0" name=""/>
        <dsp:cNvSpPr/>
      </dsp:nvSpPr>
      <dsp:spPr>
        <a:xfrm>
          <a:off x="820014" y="231041"/>
          <a:ext cx="4801723" cy="928120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Approached 50 students, </a:t>
          </a:r>
          <a:endParaRPr lang="en-GB" sz="2200" kern="1200" dirty="0"/>
        </a:p>
      </dsp:txBody>
      <dsp:txXfrm>
        <a:off x="820014" y="231041"/>
        <a:ext cx="4801723" cy="928120"/>
      </dsp:txXfrm>
    </dsp:sp>
    <dsp:sp modelId="{305044C2-8B3D-4AE7-A256-5D3E83762FB7}">
      <dsp:nvSpPr>
        <dsp:cNvPr id="0" name=""/>
        <dsp:cNvSpPr/>
      </dsp:nvSpPr>
      <dsp:spPr>
        <a:xfrm>
          <a:off x="552555" y="1189855"/>
          <a:ext cx="928120" cy="928120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04D1FE1-5A05-4C04-A19E-3B04FDD734E0}">
      <dsp:nvSpPr>
        <dsp:cNvPr id="0" name=""/>
        <dsp:cNvSpPr/>
      </dsp:nvSpPr>
      <dsp:spPr>
        <a:xfrm>
          <a:off x="1635029" y="1159162"/>
          <a:ext cx="3715036" cy="989506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Total Sample: 30 students     (men=05, women=25)</a:t>
          </a:r>
          <a:endParaRPr lang="en-GB" sz="2200" kern="1200" dirty="0"/>
        </a:p>
      </dsp:txBody>
      <dsp:txXfrm>
        <a:off x="1635029" y="1159162"/>
        <a:ext cx="3715036" cy="989506"/>
      </dsp:txXfrm>
    </dsp:sp>
    <dsp:sp modelId="{53353122-8223-48B7-8015-185AD1F21B4C}">
      <dsp:nvSpPr>
        <dsp:cNvPr id="0" name=""/>
        <dsp:cNvSpPr/>
      </dsp:nvSpPr>
      <dsp:spPr>
        <a:xfrm>
          <a:off x="547863" y="2271455"/>
          <a:ext cx="928120" cy="92812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05A8ABF-14A3-4EEA-BDF4-CC8EB5353B19}">
      <dsp:nvSpPr>
        <dsp:cNvPr id="0" name=""/>
        <dsp:cNvSpPr/>
      </dsp:nvSpPr>
      <dsp:spPr>
        <a:xfrm>
          <a:off x="1620953" y="2148669"/>
          <a:ext cx="3733804" cy="1173692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Age Range: 21-37 years (M=25.40, SD=3.41).</a:t>
          </a:r>
        </a:p>
      </dsp:txBody>
      <dsp:txXfrm>
        <a:off x="1620953" y="2148669"/>
        <a:ext cx="3733804" cy="1173692"/>
      </dsp:txXfrm>
    </dsp:sp>
    <dsp:sp modelId="{060FBF87-E346-4E18-923D-69C92EC191DD}">
      <dsp:nvSpPr>
        <dsp:cNvPr id="0" name=""/>
        <dsp:cNvSpPr/>
      </dsp:nvSpPr>
      <dsp:spPr>
        <a:xfrm>
          <a:off x="547863" y="3322361"/>
          <a:ext cx="928120" cy="928120"/>
        </a:xfrm>
        <a:prstGeom prst="ellipse">
          <a:avLst/>
        </a:prstGeom>
        <a:solidFill>
          <a:schemeClr val="accent6">
            <a:lumMod val="75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EE5902D-0F67-48BB-B0C8-E237E1A4A2FB}">
      <dsp:nvSpPr>
        <dsp:cNvPr id="0" name=""/>
        <dsp:cNvSpPr/>
      </dsp:nvSpPr>
      <dsp:spPr>
        <a:xfrm>
          <a:off x="1620953" y="3322361"/>
          <a:ext cx="3733804" cy="928120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Response Rate was 60%</a:t>
          </a:r>
        </a:p>
      </dsp:txBody>
      <dsp:txXfrm>
        <a:off x="1620953" y="3322361"/>
        <a:ext cx="3733804" cy="928120"/>
      </dsp:txXfrm>
    </dsp:sp>
    <dsp:sp modelId="{F98C7F64-9F6B-4F1B-8FC8-A2BD0789B328}">
      <dsp:nvSpPr>
        <dsp:cNvPr id="0" name=""/>
        <dsp:cNvSpPr/>
      </dsp:nvSpPr>
      <dsp:spPr>
        <a:xfrm>
          <a:off x="509486" y="4250482"/>
          <a:ext cx="928120" cy="928120"/>
        </a:xfrm>
        <a:prstGeom prst="ellipse">
          <a:avLst/>
        </a:prstGeom>
        <a:solidFill>
          <a:srgbClr val="A3E7FF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3BA7F49-CD37-456A-BD4E-67EECFA441F5}">
      <dsp:nvSpPr>
        <dsp:cNvPr id="0" name=""/>
        <dsp:cNvSpPr/>
      </dsp:nvSpPr>
      <dsp:spPr>
        <a:xfrm>
          <a:off x="1505822" y="4250482"/>
          <a:ext cx="3887312" cy="928120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 were living in nuclear family while 14 belonged to joint family </a:t>
          </a:r>
          <a:endParaRPr lang="en-GB" sz="2200" kern="1200" dirty="0"/>
        </a:p>
      </dsp:txBody>
      <dsp:txXfrm>
        <a:off x="1505822" y="4250482"/>
        <a:ext cx="3887312" cy="928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83856-7C0A-4302-BB40-665ECB1BAC04}">
      <dsp:nvSpPr>
        <dsp:cNvPr id="0" name=""/>
        <dsp:cNvSpPr/>
      </dsp:nvSpPr>
      <dsp:spPr>
        <a:xfrm rot="16200000">
          <a:off x="-1345247" y="1348168"/>
          <a:ext cx="5562600" cy="2866262"/>
        </a:xfrm>
        <a:prstGeom prst="flowChartManualOperation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3103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76.7% perceived online counseling better than face-to-face counseling (23.3%).</a:t>
          </a:r>
          <a:endParaRPr lang="en-GB" sz="2400" kern="1200" dirty="0"/>
        </a:p>
      </dsp:txBody>
      <dsp:txXfrm rot="5400000">
        <a:off x="2922" y="1112519"/>
        <a:ext cx="2866262" cy="3337560"/>
      </dsp:txXfrm>
    </dsp:sp>
    <dsp:sp modelId="{7822E2FD-6DE5-4537-BE9B-2E9781CC890E}">
      <dsp:nvSpPr>
        <dsp:cNvPr id="0" name=""/>
        <dsp:cNvSpPr/>
      </dsp:nvSpPr>
      <dsp:spPr>
        <a:xfrm rot="16200000">
          <a:off x="1735984" y="1348168"/>
          <a:ext cx="5562600" cy="2866262"/>
        </a:xfrm>
        <a:prstGeom prst="flowChartManualOperation">
          <a:avLst/>
        </a:prstGeom>
        <a:solidFill>
          <a:srgbClr val="B9ED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3103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100% of the sample considered online counseling as the easiest to approach and cost efficient.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084153" y="1112519"/>
        <a:ext cx="2866262" cy="3337560"/>
      </dsp:txXfrm>
    </dsp:sp>
    <dsp:sp modelId="{6437C68D-8FF2-4165-82E7-5AF5EB4E961E}">
      <dsp:nvSpPr>
        <dsp:cNvPr id="0" name=""/>
        <dsp:cNvSpPr/>
      </dsp:nvSpPr>
      <dsp:spPr>
        <a:xfrm rot="16200000">
          <a:off x="4817215" y="1348168"/>
          <a:ext cx="5562600" cy="2866262"/>
        </a:xfrm>
        <a:prstGeom prst="flowChartManualOperation">
          <a:avLst/>
        </a:prstGeom>
        <a:solidFill>
          <a:srgbClr val="F5D0CB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3103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Almost 90% of the sample perceived online counseling a better way to overcome embarrassment and stigma associated with traditional counseling.</a:t>
          </a:r>
          <a:endParaRPr lang="en-GB" sz="2400" kern="1200" dirty="0"/>
        </a:p>
      </dsp:txBody>
      <dsp:txXfrm rot="5400000">
        <a:off x="6165384" y="1112519"/>
        <a:ext cx="2866262" cy="3337560"/>
      </dsp:txXfrm>
    </dsp:sp>
    <dsp:sp modelId="{B53825AD-E3BB-46C0-9360-7CE60975E000}">
      <dsp:nvSpPr>
        <dsp:cNvPr id="0" name=""/>
        <dsp:cNvSpPr/>
      </dsp:nvSpPr>
      <dsp:spPr>
        <a:xfrm rot="16200000">
          <a:off x="7898447" y="1348168"/>
          <a:ext cx="5562600" cy="2866262"/>
        </a:xfrm>
        <a:prstGeom prst="flowChartManualOperation">
          <a:avLst/>
        </a:prstGeom>
        <a:solidFill>
          <a:srgbClr val="B4DE8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3103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54.6% of the clients showed that counselor listens to them all the time during counseling session.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75% clients believed that counselor never disregarded them. </a:t>
          </a:r>
        </a:p>
      </dsp:txBody>
      <dsp:txXfrm rot="5400000">
        <a:off x="9246616" y="1112519"/>
        <a:ext cx="2866262" cy="33375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9E52F-4034-43A5-9889-0533219EADD0}">
      <dsp:nvSpPr>
        <dsp:cNvPr id="0" name=""/>
        <dsp:cNvSpPr/>
      </dsp:nvSpPr>
      <dsp:spPr>
        <a:xfrm rot="5400000">
          <a:off x="772250" y="1841042"/>
          <a:ext cx="2323245" cy="386582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B179C-747F-4D37-80CB-ADE0966F7648}">
      <dsp:nvSpPr>
        <dsp:cNvPr id="0" name=""/>
        <dsp:cNvSpPr/>
      </dsp:nvSpPr>
      <dsp:spPr>
        <a:xfrm>
          <a:off x="384443" y="2996092"/>
          <a:ext cx="3490090" cy="3059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Strengths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*Students’ positive attitude towards online counseling will help in outreaching students geographically for catering their issues.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*Contributed to existing national and international research.  </a:t>
          </a:r>
          <a:endParaRPr lang="en-GB" sz="2400" kern="1200" dirty="0"/>
        </a:p>
      </dsp:txBody>
      <dsp:txXfrm>
        <a:off x="384443" y="2996092"/>
        <a:ext cx="3490090" cy="3059269"/>
      </dsp:txXfrm>
    </dsp:sp>
    <dsp:sp modelId="{E666AC58-B880-4E37-9DB8-F599F4428321}">
      <dsp:nvSpPr>
        <dsp:cNvPr id="0" name=""/>
        <dsp:cNvSpPr/>
      </dsp:nvSpPr>
      <dsp:spPr>
        <a:xfrm>
          <a:off x="3216026" y="1556435"/>
          <a:ext cx="658507" cy="658507"/>
        </a:xfrm>
        <a:prstGeom prst="triangle">
          <a:avLst>
            <a:gd name="adj" fmla="val 100000"/>
          </a:avLst>
        </a:prstGeom>
        <a:solidFill>
          <a:schemeClr val="accent4">
            <a:hueOff val="5105759"/>
            <a:satOff val="-5996"/>
            <a:lumOff val="2304"/>
            <a:alphaOff val="0"/>
          </a:schemeClr>
        </a:solidFill>
        <a:ln w="12700" cap="flat" cmpd="sng" algn="ctr">
          <a:solidFill>
            <a:schemeClr val="accent4">
              <a:hueOff val="5105759"/>
              <a:satOff val="-5996"/>
              <a:lumOff val="230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0BD60-E20D-45EC-AC17-46FD37BE8800}">
      <dsp:nvSpPr>
        <dsp:cNvPr id="0" name=""/>
        <dsp:cNvSpPr/>
      </dsp:nvSpPr>
      <dsp:spPr>
        <a:xfrm rot="5400000">
          <a:off x="5044803" y="783794"/>
          <a:ext cx="2323245" cy="386582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10211518"/>
            <a:satOff val="-11993"/>
            <a:lumOff val="4608"/>
            <a:alphaOff val="0"/>
          </a:schemeClr>
        </a:solidFill>
        <a:ln w="12700" cap="flat" cmpd="sng" algn="ctr">
          <a:solidFill>
            <a:schemeClr val="accent4">
              <a:hueOff val="10211518"/>
              <a:satOff val="-11993"/>
              <a:lumOff val="460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19638-E8B2-4118-AD75-89278EC7BC66}">
      <dsp:nvSpPr>
        <dsp:cNvPr id="0" name=""/>
        <dsp:cNvSpPr/>
      </dsp:nvSpPr>
      <dsp:spPr>
        <a:xfrm>
          <a:off x="4656996" y="1938844"/>
          <a:ext cx="3490090" cy="3059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Limitations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*Small sample size limiting the generalizability.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*Sample limitation based on gender limited the exploration of gender differences.  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 dirty="0"/>
        </a:p>
      </dsp:txBody>
      <dsp:txXfrm>
        <a:off x="4656996" y="1938844"/>
        <a:ext cx="3490090" cy="3059269"/>
      </dsp:txXfrm>
    </dsp:sp>
    <dsp:sp modelId="{0029703F-84E3-48DF-A409-404D7D71AD51}">
      <dsp:nvSpPr>
        <dsp:cNvPr id="0" name=""/>
        <dsp:cNvSpPr/>
      </dsp:nvSpPr>
      <dsp:spPr>
        <a:xfrm>
          <a:off x="7488579" y="499188"/>
          <a:ext cx="658507" cy="658507"/>
        </a:xfrm>
        <a:prstGeom prst="triangle">
          <a:avLst>
            <a:gd name="adj" fmla="val 100000"/>
          </a:avLst>
        </a:prstGeom>
        <a:solidFill>
          <a:schemeClr val="accent4">
            <a:hueOff val="15317278"/>
            <a:satOff val="-17989"/>
            <a:lumOff val="6912"/>
            <a:alphaOff val="0"/>
          </a:schemeClr>
        </a:solidFill>
        <a:ln w="12700" cap="flat" cmpd="sng" algn="ctr">
          <a:solidFill>
            <a:schemeClr val="accent4">
              <a:hueOff val="15317278"/>
              <a:satOff val="-17989"/>
              <a:lumOff val="691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6B405-8ECF-49DC-8908-F48E3D517B65}">
      <dsp:nvSpPr>
        <dsp:cNvPr id="0" name=""/>
        <dsp:cNvSpPr/>
      </dsp:nvSpPr>
      <dsp:spPr>
        <a:xfrm rot="5400000">
          <a:off x="9317356" y="-273452"/>
          <a:ext cx="2323245" cy="386582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accent4">
              <a:hueOff val="20423036"/>
              <a:satOff val="-23986"/>
              <a:lumOff val="921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4E909-7C0D-4236-930F-DA3B120E135C}">
      <dsp:nvSpPr>
        <dsp:cNvPr id="0" name=""/>
        <dsp:cNvSpPr/>
      </dsp:nvSpPr>
      <dsp:spPr>
        <a:xfrm>
          <a:off x="8929549" y="881597"/>
          <a:ext cx="3490090" cy="3059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Suggestions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*Large sample size.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*Exploration of gender differences.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*Mixed method design. </a:t>
          </a:r>
          <a:endParaRPr lang="en-GB" sz="2900" kern="1200" dirty="0"/>
        </a:p>
      </dsp:txBody>
      <dsp:txXfrm>
        <a:off x="8929549" y="881597"/>
        <a:ext cx="3490090" cy="3059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77FB3-36B1-4E56-A1AC-65A9E940D1E6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BBBAF-2F6D-49B5-9F48-81721202E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5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BBBAF-2F6D-49B5-9F48-81721202EC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3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905002"/>
            <a:ext cx="113157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572000"/>
            <a:ext cx="969264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274639"/>
            <a:ext cx="26289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9"/>
            <a:ext cx="90297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486400"/>
            <a:ext cx="11489532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52863"/>
            <a:ext cx="9203532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36192"/>
            <a:ext cx="54864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1536192"/>
            <a:ext cx="54864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54864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5486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9400" y="1535113"/>
            <a:ext cx="54864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29400" y="2174875"/>
            <a:ext cx="5486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5544"/>
            <a:ext cx="116586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6096000"/>
            <a:ext cx="11658602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381000"/>
            <a:ext cx="116586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5495278"/>
            <a:ext cx="116586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6873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2628" y="6096000"/>
            <a:ext cx="116586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1143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1143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687300" y="0"/>
            <a:ext cx="10287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687300" y="5486400"/>
            <a:ext cx="10287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97682" y="5648960"/>
            <a:ext cx="82296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1972188" y="3957320"/>
            <a:ext cx="2367281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1936629" y="1554480"/>
            <a:ext cx="2438399" cy="54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12192000" cy="1905000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Students’ Perceived Effectiveness of Online Counseling Sessions</a:t>
            </a:r>
            <a:endParaRPr lang="en-US" sz="4400" b="1" dirty="0">
              <a:ln w="500">
                <a:solidFill>
                  <a:schemeClr val="tx1"/>
                </a:solidFill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505200"/>
            <a:ext cx="10896600" cy="31242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Asma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Zafar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Prof. Dr.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Najma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Najam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Ayesha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Farooq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Psychology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Virtual University of Pakistan</a:t>
            </a:r>
          </a:p>
        </p:txBody>
      </p:sp>
      <p:pic>
        <p:nvPicPr>
          <p:cNvPr id="5" name="Picture 4" descr="C:\Users\JAWAIRA BILAL\Desktop\logo,vu\logo,vu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249428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469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12725400" cy="6781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3200" dirty="0" smtClean="0">
                <a:solidFill>
                  <a:schemeClr val="accent1"/>
                </a:solidFill>
                <a:latin typeface="Times New Roman"/>
                <a:ea typeface="Calibri"/>
              </a:rPr>
              <a:t>II. </a:t>
            </a:r>
            <a:r>
              <a:rPr lang="en-US" sz="3200" dirty="0" smtClean="0">
                <a:latin typeface="Times New Roman"/>
                <a:ea typeface="Calibri"/>
              </a:rPr>
              <a:t>Students</a:t>
            </a:r>
            <a:r>
              <a:rPr lang="en-US" sz="3200" dirty="0">
                <a:latin typeface="Times New Roman"/>
                <a:ea typeface="Calibri"/>
              </a:rPr>
              <a:t>’ perception towards the </a:t>
            </a:r>
            <a:r>
              <a:rPr lang="en-US" sz="3200" dirty="0" smtClean="0">
                <a:latin typeface="Times New Roman"/>
                <a:ea typeface="Calibri"/>
              </a:rPr>
              <a:t>attitude and skills </a:t>
            </a:r>
            <a:r>
              <a:rPr lang="en-US" sz="3200" dirty="0">
                <a:latin typeface="Times New Roman"/>
                <a:ea typeface="Calibri"/>
              </a:rPr>
              <a:t>of counselor was assessed. Their opinion was taken for both </a:t>
            </a:r>
            <a:r>
              <a:rPr lang="en-US" sz="3200" dirty="0" smtClean="0">
                <a:latin typeface="Times New Roman"/>
                <a:ea typeface="Calibri"/>
              </a:rPr>
              <a:t>positive and </a:t>
            </a:r>
            <a:r>
              <a:rPr lang="en-US" sz="3200" dirty="0">
                <a:latin typeface="Times New Roman"/>
                <a:ea typeface="Calibri"/>
              </a:rPr>
              <a:t>negative </a:t>
            </a:r>
            <a:r>
              <a:rPr lang="en-US" sz="3200" dirty="0" smtClean="0">
                <a:latin typeface="Times New Roman"/>
                <a:ea typeface="Calibri"/>
              </a:rPr>
              <a:t>attitude.</a:t>
            </a:r>
          </a:p>
          <a:p>
            <a:pPr marL="114300" indent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3. Students ‘Perception towards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attitude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of the Counselor (n=30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86443"/>
              </p:ext>
            </p:extLst>
          </p:nvPr>
        </p:nvGraphicFramePr>
        <p:xfrm>
          <a:off x="457200" y="1752600"/>
          <a:ext cx="11506200" cy="19126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083289"/>
                <a:gridCol w="1359424"/>
                <a:gridCol w="1251500"/>
                <a:gridCol w="1063992"/>
                <a:gridCol w="1275484"/>
                <a:gridCol w="1505507"/>
                <a:gridCol w="1491849"/>
                <a:gridCol w="1475155"/>
              </a:tblGrid>
              <a:tr h="956310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Responses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 of the time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 rarely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little of time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of the time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good part of the time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of the time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the time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attitude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381E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28.3%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54.6%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155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attitude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9ED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20.8%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0.8%</a:t>
                      </a:r>
                      <a:endParaRPr lang="en-US" sz="1800" b="1" i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483869"/>
              </p:ext>
            </p:extLst>
          </p:nvPr>
        </p:nvGraphicFramePr>
        <p:xfrm>
          <a:off x="304800" y="4038600"/>
          <a:ext cx="12039600" cy="264695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0651576"/>
                <a:gridCol w="1388024"/>
              </a:tblGrid>
              <a:tr h="441159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Items	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1159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feel that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Counselor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did not listen to me.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9ED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159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Counselor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treated me like a person, not like an object/number.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381E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159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Counselor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wanted to do things her/his way, instead of helping me find my way.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9ED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159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Counselor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really knew what she/he was suggesting/advising.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155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felt I could easily discuss my problems with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Counselor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381E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1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1430000" cy="6858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Summary of Findings 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60494933"/>
              </p:ext>
            </p:extLst>
          </p:nvPr>
        </p:nvGraphicFramePr>
        <p:xfrm>
          <a:off x="228600" y="1066801"/>
          <a:ext cx="12115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55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88449661"/>
              </p:ext>
            </p:extLst>
          </p:nvPr>
        </p:nvGraphicFramePr>
        <p:xfrm>
          <a:off x="152400" y="152400"/>
          <a:ext cx="12420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27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Image result for thank you any questions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25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15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12573000" cy="82227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Introduction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12573000" cy="56388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Psychological problems among university students are increasing day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day, so considering </a:t>
            </a:r>
            <a:r>
              <a:rPr lang="en-US" sz="28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mental </a:t>
            </a:r>
            <a:r>
              <a:rPr lang="en-US" sz="28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health </a:t>
            </a:r>
            <a:r>
              <a:rPr lang="en-US" sz="28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of students as </a:t>
            </a:r>
            <a:r>
              <a:rPr lang="en-US" sz="28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an important </a:t>
            </a:r>
            <a:r>
              <a:rPr lang="en-US" sz="28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issue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smtClean="0">
                <a:solidFill>
                  <a:srgbClr val="000000"/>
                </a:solidFill>
                <a:latin typeface="Times New Roman"/>
              </a:rPr>
              <a:t>s</a:t>
            </a:r>
            <a:r>
              <a:rPr lang="en-GB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everal </a:t>
            </a:r>
            <a:r>
              <a:rPr lang="en-GB" sz="2800" dirty="0">
                <a:solidFill>
                  <a:srgbClr val="000000"/>
                </a:solidFill>
                <a:latin typeface="Times New Roman"/>
                <a:ea typeface="Calibri"/>
              </a:rPr>
              <a:t>educational institutes have </a:t>
            </a:r>
            <a:r>
              <a:rPr lang="en-GB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established counseling </a:t>
            </a:r>
            <a:r>
              <a:rPr lang="en-GB" sz="2800" dirty="0">
                <a:solidFill>
                  <a:srgbClr val="000000"/>
                </a:solidFill>
                <a:latin typeface="Times New Roman"/>
                <a:ea typeface="Calibri"/>
              </a:rPr>
              <a:t>centres to provide </a:t>
            </a:r>
            <a:r>
              <a:rPr lang="en-GB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counseling facilities to students.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800" b="1" i="1" dirty="0" smtClean="0">
                <a:solidFill>
                  <a:schemeClr val="accent1"/>
                </a:solidFill>
                <a:latin typeface="Times New Roman"/>
                <a:ea typeface="Calibri"/>
              </a:rPr>
              <a:t>Low utilization rate of On-Campus mental </a:t>
            </a:r>
            <a:r>
              <a:rPr lang="en-GB" sz="2800" b="1" i="1" dirty="0">
                <a:solidFill>
                  <a:schemeClr val="accent1"/>
                </a:solidFill>
                <a:latin typeface="Times New Roman"/>
                <a:ea typeface="Calibri"/>
              </a:rPr>
              <a:t>health </a:t>
            </a:r>
            <a:r>
              <a:rPr lang="en-GB" sz="2800" b="1" i="1" dirty="0" smtClean="0">
                <a:solidFill>
                  <a:schemeClr val="accent1"/>
                </a:solidFill>
                <a:latin typeface="Times New Roman"/>
                <a:ea typeface="Calibri"/>
              </a:rPr>
              <a:t>services </a:t>
            </a:r>
            <a:r>
              <a:rPr lang="en-GB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among students because of the hesitation </a:t>
            </a:r>
            <a:r>
              <a:rPr lang="en-GB" sz="2800" dirty="0">
                <a:solidFill>
                  <a:srgbClr val="000000"/>
                </a:solidFill>
                <a:latin typeface="Times New Roman"/>
                <a:ea typeface="Calibri"/>
              </a:rPr>
              <a:t>and stigmatization associated with psychological problems</a:t>
            </a:r>
            <a:r>
              <a:rPr lang="en-GB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800" b="1" i="1" dirty="0">
                <a:solidFill>
                  <a:schemeClr val="accent1"/>
                </a:solidFill>
                <a:latin typeface="Times New Roman"/>
                <a:ea typeface="Calibri"/>
              </a:rPr>
              <a:t>E</a:t>
            </a:r>
            <a:r>
              <a:rPr lang="en-GB" sz="2800" b="1" i="1" dirty="0" smtClean="0">
                <a:solidFill>
                  <a:schemeClr val="accent1"/>
                </a:solidFill>
                <a:latin typeface="Times New Roman"/>
                <a:ea typeface="Calibri"/>
              </a:rPr>
              <a:t>ffectiveness </a:t>
            </a:r>
            <a:r>
              <a:rPr lang="en-GB" sz="2800" b="1" i="1" dirty="0">
                <a:solidFill>
                  <a:schemeClr val="accent1"/>
                </a:solidFill>
                <a:latin typeface="Times New Roman"/>
                <a:ea typeface="Calibri"/>
              </a:rPr>
              <a:t>of </a:t>
            </a:r>
            <a:r>
              <a:rPr lang="en-GB" sz="2800" b="1" i="1" dirty="0" smtClean="0">
                <a:solidFill>
                  <a:schemeClr val="accent1"/>
                </a:solidFill>
                <a:latin typeface="Times New Roman"/>
                <a:ea typeface="Calibri"/>
              </a:rPr>
              <a:t>Online Counseling</a:t>
            </a:r>
            <a:r>
              <a:rPr lang="en-GB" sz="2800" b="1" i="1" dirty="0">
                <a:solidFill>
                  <a:schemeClr val="accent1"/>
                </a:solidFill>
                <a:latin typeface="Times New Roman"/>
                <a:ea typeface="Calibri"/>
              </a:rPr>
              <a:t>: </a:t>
            </a:r>
            <a:r>
              <a:rPr lang="en-GB" sz="2800" dirty="0">
                <a:solidFill>
                  <a:srgbClr val="000000"/>
                </a:solidFill>
                <a:latin typeface="Times New Roman"/>
                <a:ea typeface="Calibri"/>
              </a:rPr>
              <a:t>Online </a:t>
            </a:r>
            <a:r>
              <a:rPr lang="en-GB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counseling </a:t>
            </a:r>
            <a:r>
              <a:rPr lang="en-GB" sz="2800" dirty="0">
                <a:solidFill>
                  <a:srgbClr val="000000"/>
                </a:solidFill>
                <a:latin typeface="Times New Roman"/>
                <a:ea typeface="Calibri"/>
              </a:rPr>
              <a:t>services provided by educational institutes are cost efficient</a:t>
            </a:r>
            <a:r>
              <a:rPr lang="en-GB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, maintain </a:t>
            </a:r>
            <a:r>
              <a:rPr lang="en-GB" sz="2800" dirty="0">
                <a:solidFill>
                  <a:srgbClr val="000000"/>
                </a:solidFill>
                <a:latin typeface="Times New Roman"/>
                <a:ea typeface="Calibri"/>
              </a:rPr>
              <a:t>the physical distance, privacy and visual anonymity of the students. 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Times New Roman"/>
                <a:ea typeface="Calibri"/>
              </a:rPr>
              <a:t>Virtual </a:t>
            </a:r>
            <a:r>
              <a:rPr lang="en-GB" sz="2800" dirty="0">
                <a:latin typeface="Times New Roman"/>
                <a:ea typeface="Calibri"/>
              </a:rPr>
              <a:t>University </a:t>
            </a:r>
            <a:r>
              <a:rPr lang="en-GB" sz="2800" dirty="0">
                <a:solidFill>
                  <a:srgbClr val="000000"/>
                </a:solidFill>
                <a:latin typeface="Times New Roman"/>
                <a:ea typeface="Calibri"/>
              </a:rPr>
              <a:t>of Pakistan has taken the initiative to provide the</a:t>
            </a:r>
            <a:r>
              <a:rPr lang="en-GB" sz="2800" dirty="0">
                <a:latin typeface="Times New Roman"/>
                <a:ea typeface="Calibri"/>
              </a:rPr>
              <a:t> online</a:t>
            </a:r>
            <a:r>
              <a:rPr lang="en-GB" sz="2800" dirty="0">
                <a:latin typeface="Times New Roman"/>
                <a:ea typeface="Calibri"/>
                <a:cs typeface="Arial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/>
                <a:ea typeface="Calibri"/>
              </a:rPr>
              <a:t>counseling</a:t>
            </a:r>
            <a:r>
              <a:rPr lang="en-GB" sz="2800" dirty="0">
                <a:latin typeface="Times New Roman"/>
                <a:ea typeface="Calibri"/>
              </a:rPr>
              <a:t> facility</a:t>
            </a:r>
            <a:r>
              <a:rPr lang="en-GB" sz="2800" dirty="0">
                <a:solidFill>
                  <a:srgbClr val="FF0000"/>
                </a:solidFill>
                <a:latin typeface="Times New Roman"/>
                <a:ea typeface="Calibri"/>
              </a:rPr>
              <a:t> </a:t>
            </a:r>
            <a:r>
              <a:rPr lang="en-GB" sz="2800" dirty="0">
                <a:solidFill>
                  <a:srgbClr val="000000"/>
                </a:solidFill>
                <a:latin typeface="Times New Roman"/>
                <a:ea typeface="Calibri"/>
              </a:rPr>
              <a:t>to students via </a:t>
            </a:r>
            <a:r>
              <a:rPr lang="en-GB" sz="2800" b="1" i="1" dirty="0">
                <a:solidFill>
                  <a:schemeClr val="accent1"/>
                </a:solidFill>
                <a:latin typeface="Times New Roman"/>
                <a:ea typeface="Calibri"/>
              </a:rPr>
              <a:t>Adobe Connect Sessions</a:t>
            </a:r>
            <a:r>
              <a:rPr lang="en-GB" sz="2800" dirty="0">
                <a:solidFill>
                  <a:srgbClr val="000000"/>
                </a:solidFill>
                <a:latin typeface="Times New Roman"/>
                <a:ea typeface="Calibri"/>
              </a:rPr>
              <a:t>. 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320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32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680" y="152400"/>
            <a:ext cx="12039600" cy="838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en-GB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 of the Study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09488639"/>
              </p:ext>
            </p:extLst>
          </p:nvPr>
        </p:nvGraphicFramePr>
        <p:xfrm>
          <a:off x="914400" y="1295400"/>
          <a:ext cx="10972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00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725400" cy="457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en-GB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GB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12725400" cy="6553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GB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6200" y="547357"/>
            <a:ext cx="12344400" cy="556700"/>
          </a:xfrm>
          <a:prstGeom prst="wedgeRectCallout">
            <a:avLst/>
          </a:prstGeom>
          <a:solidFill>
            <a:srgbClr val="B9ED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             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 study captivating quantitative research approach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334603" y="633932"/>
            <a:ext cx="1107743" cy="38355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01884339"/>
              </p:ext>
            </p:extLst>
          </p:nvPr>
        </p:nvGraphicFramePr>
        <p:xfrm>
          <a:off x="5936776" y="1480798"/>
          <a:ext cx="6477000" cy="5224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Callout 6"/>
          <p:cNvSpPr/>
          <p:nvPr/>
        </p:nvSpPr>
        <p:spPr>
          <a:xfrm>
            <a:off x="7315200" y="1295400"/>
            <a:ext cx="2667000" cy="990600"/>
          </a:xfrm>
          <a:prstGeom prst="downArrowCallout">
            <a:avLst/>
          </a:prstGeom>
          <a:solidFill>
            <a:srgbClr val="B4DE86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MEASURES </a:t>
            </a:r>
            <a:endParaRPr lang="en-GB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038472475"/>
              </p:ext>
            </p:extLst>
          </p:nvPr>
        </p:nvGraphicFramePr>
        <p:xfrm>
          <a:off x="-96673" y="1570062"/>
          <a:ext cx="5659273" cy="5409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Down Arrow Callout 11"/>
          <p:cNvSpPr/>
          <p:nvPr/>
        </p:nvSpPr>
        <p:spPr>
          <a:xfrm>
            <a:off x="1219200" y="1295399"/>
            <a:ext cx="2083558" cy="770531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  <a:endParaRPr lang="en-GB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C:\Users\home\Desktop\adob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25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7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725400" cy="762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en-GB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Analyses &amp; Results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12496800" cy="6019800"/>
          </a:xfrm>
        </p:spPr>
        <p:txBody>
          <a:bodyPr/>
          <a:lstStyle/>
          <a:p>
            <a:pPr marL="11430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Initially psychological problems experienced by students were observed. 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167578"/>
              </p:ext>
            </p:extLst>
          </p:nvPr>
        </p:nvGraphicFramePr>
        <p:xfrm>
          <a:off x="1524000" y="1524000"/>
          <a:ext cx="9525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9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" y="0"/>
            <a:ext cx="12496800" cy="9906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ea typeface="Calibri"/>
              </a:rPr>
              <a:t>Students</a:t>
            </a:r>
            <a:r>
              <a:rPr lang="en-GB" sz="3200" dirty="0">
                <a:solidFill>
                  <a:schemeClr val="tx1"/>
                </a:solidFill>
                <a:latin typeface="Times New Roman"/>
                <a:ea typeface="Calibri"/>
              </a:rPr>
              <a:t>’ perception towards online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ea typeface="Calibri"/>
              </a:rPr>
              <a:t>counseling </a:t>
            </a:r>
            <a:r>
              <a:rPr lang="en-GB" sz="3200" dirty="0">
                <a:solidFill>
                  <a:schemeClr val="tx1"/>
                </a:solidFill>
                <a:latin typeface="Times New Roman"/>
                <a:ea typeface="Calibri"/>
              </a:rPr>
              <a:t>was assessed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ea typeface="Calibri"/>
              </a:rPr>
              <a:t>.</a:t>
            </a:r>
            <a:endParaRPr lang="en-GB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393894"/>
              </p:ext>
            </p:extLst>
          </p:nvPr>
        </p:nvGraphicFramePr>
        <p:xfrm>
          <a:off x="1676400" y="1066800"/>
          <a:ext cx="8991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2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3" y="0"/>
            <a:ext cx="12723125" cy="6858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GB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Continue….</a:t>
            </a:r>
            <a:endParaRPr lang="en-GB" sz="4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725400" cy="5943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3200" dirty="0" smtClean="0">
                <a:solidFill>
                  <a:schemeClr val="accent1"/>
                </a:solidFill>
                <a:latin typeface="Times New Roman"/>
                <a:ea typeface="Calibri"/>
              </a:rPr>
              <a:t>II. </a:t>
            </a:r>
            <a:r>
              <a:rPr lang="en-US" sz="3200" dirty="0">
                <a:latin typeface="Times New Roman"/>
                <a:ea typeface="Calibri"/>
              </a:rPr>
              <a:t>Students’ perceived effectiveness of counseling sessions and their level of satisfaction regarding counseling sessions </a:t>
            </a:r>
            <a:r>
              <a:rPr lang="en-US" sz="3200" dirty="0" smtClean="0">
                <a:latin typeface="Times New Roman"/>
                <a:ea typeface="Calibri"/>
              </a:rPr>
              <a:t>was assessed</a:t>
            </a:r>
          </a:p>
          <a:p>
            <a:pPr marL="114300" indent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Table 2.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Perceived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Effectiveness of Online Counseling (n=30)</a:t>
            </a:r>
            <a:endParaRPr lang="en-GB" sz="3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942263"/>
              </p:ext>
            </p:extLst>
          </p:nvPr>
        </p:nvGraphicFramePr>
        <p:xfrm>
          <a:off x="381000" y="2819400"/>
          <a:ext cx="11734799" cy="26670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180592"/>
                <a:gridCol w="1422919"/>
                <a:gridCol w="1309952"/>
                <a:gridCol w="1113688"/>
                <a:gridCol w="1335055"/>
                <a:gridCol w="1575822"/>
                <a:gridCol w="1293977"/>
                <a:gridCol w="1502794"/>
              </a:tblGrid>
              <a:tr h="1333500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5D0C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 of the time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5D0C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 rarely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5D0C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little of time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5D0C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of the time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5D0C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good part of the time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5D0C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of the time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5D0C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the time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5D0CB"/>
                    </a:solidFill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Effectiveness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32.2%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43.9%</a:t>
                      </a:r>
                      <a:endParaRPr lang="en-US" sz="2000" b="1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57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3" y="0"/>
            <a:ext cx="12723125" cy="6858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GB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Continue….</a:t>
            </a:r>
            <a:endParaRPr lang="en-GB" sz="4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725400" cy="6096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Table 3. Means of Perceived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Effectiveness of Online Counseling (n=30)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29100"/>
              </p:ext>
            </p:extLst>
          </p:nvPr>
        </p:nvGraphicFramePr>
        <p:xfrm>
          <a:off x="381000" y="1371601"/>
          <a:ext cx="12039600" cy="531407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848964"/>
                <a:gridCol w="1190636"/>
              </a:tblGrid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Items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services I get in the counseling session help me to come out of my problem.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would like to come back to online counseling session if I need help again.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have learned a lot in the session about how to deal with my problems.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would recommend this place online session to my fellows in case of need.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get the kind of help in the session that I really need.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feel much better now after attending the counseling session.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thought no one could help me until I came in the session.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help I get in the session is really worth.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biggest help I get in the session is learning how to help myself.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People who know me comment this counseling session has made a positive change in me.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help I get in the session is better than I expected.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4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look forward to the sessions I have with Counselor again if needed.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5325</TotalTime>
  <Words>918</Words>
  <Application>Microsoft Office PowerPoint</Application>
  <PresentationFormat>Custom</PresentationFormat>
  <Paragraphs>139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Students’ Perceived Effectiveness of Online Counseling Sessions</vt:lpstr>
      <vt:lpstr>Introduction</vt:lpstr>
      <vt:lpstr>Objectives of the Study</vt:lpstr>
      <vt:lpstr>Method </vt:lpstr>
      <vt:lpstr>PowerPoint Presentation</vt:lpstr>
      <vt:lpstr>Analyses &amp; Results </vt:lpstr>
      <vt:lpstr>II. Students’ perception towards online counseling was assessed.</vt:lpstr>
      <vt:lpstr>Continue….</vt:lpstr>
      <vt:lpstr>Continue….</vt:lpstr>
      <vt:lpstr>PowerPoint Presentation</vt:lpstr>
      <vt:lpstr>Summary of Findings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SHAHZAD</dc:creator>
  <cp:lastModifiedBy>ayesha farooq</cp:lastModifiedBy>
  <cp:revision>208</cp:revision>
  <dcterms:created xsi:type="dcterms:W3CDTF">2006-08-16T00:00:00Z</dcterms:created>
  <dcterms:modified xsi:type="dcterms:W3CDTF">2019-10-14T18:04:13Z</dcterms:modified>
</cp:coreProperties>
</file>