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sldIdLst>
    <p:sldId id="257" r:id="rId2"/>
    <p:sldId id="258" r:id="rId3"/>
    <p:sldId id="259" r:id="rId4"/>
    <p:sldId id="260" r:id="rId5"/>
    <p:sldId id="266" r:id="rId6"/>
    <p:sldId id="261" r:id="rId7"/>
    <p:sldId id="270" r:id="rId8"/>
    <p:sldId id="268" r:id="rId9"/>
    <p:sldId id="269" r:id="rId10"/>
    <p:sldId id="262"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4660"/>
  </p:normalViewPr>
  <p:slideViewPr>
    <p:cSldViewPr snapToGrid="0">
      <p:cViewPr varScale="1">
        <p:scale>
          <a:sx n="72" d="100"/>
          <a:sy n="72" d="100"/>
        </p:scale>
        <p:origin x="64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827B67DA-DE26-4A8E-8354-CAFCE0FB2196}" type="datetimeFigureOut">
              <a:rPr lang="x-none" smtClean="0"/>
              <a:t>14/10/2019</a:t>
            </a:fld>
            <a:endParaRPr lang="x-none"/>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x-none"/>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1E6A1679-7BD3-48CE-A647-97D18AD0D600}" type="slidenum">
              <a:rPr lang="x-none" smtClean="0"/>
              <a:t>‹#›</a:t>
            </a:fld>
            <a:endParaRPr lang="x-none"/>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136597834"/>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7B67DA-DE26-4A8E-8354-CAFCE0FB2196}" type="datetimeFigureOut">
              <a:rPr lang="x-none" smtClean="0"/>
              <a:t>14/10/2019</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1E6A1679-7BD3-48CE-A647-97D18AD0D600}" type="slidenum">
              <a:rPr lang="x-none" smtClean="0"/>
              <a:t>‹#›</a:t>
            </a:fld>
            <a:endParaRPr lang="x-none"/>
          </a:p>
        </p:txBody>
      </p:sp>
    </p:spTree>
    <p:extLst>
      <p:ext uri="{BB962C8B-B14F-4D97-AF65-F5344CB8AC3E}">
        <p14:creationId xmlns:p14="http://schemas.microsoft.com/office/powerpoint/2010/main" val="397490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827B67DA-DE26-4A8E-8354-CAFCE0FB2196}" type="datetimeFigureOut">
              <a:rPr lang="x-none" smtClean="0"/>
              <a:t>14/10/2019</a:t>
            </a:fld>
            <a:endParaRPr lang="x-none"/>
          </a:p>
        </p:txBody>
      </p:sp>
      <p:sp>
        <p:nvSpPr>
          <p:cNvPr id="5" name="Footer Placeholder 4"/>
          <p:cNvSpPr>
            <a:spLocks noGrp="1"/>
          </p:cNvSpPr>
          <p:nvPr>
            <p:ph type="ftr" sz="quarter" idx="11"/>
          </p:nvPr>
        </p:nvSpPr>
        <p:spPr>
          <a:xfrm>
            <a:off x="2933699" y="6296615"/>
            <a:ext cx="5959577" cy="365125"/>
          </a:xfrm>
        </p:spPr>
        <p:txBody>
          <a:bodyPr/>
          <a:lstStyle/>
          <a:p>
            <a:endParaRPr lang="x-none"/>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1E6A1679-7BD3-48CE-A647-97D18AD0D600}" type="slidenum">
              <a:rPr lang="x-none" smtClean="0"/>
              <a:t>‹#›</a:t>
            </a:fld>
            <a:endParaRPr lang="x-none"/>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8607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7B67DA-DE26-4A8E-8354-CAFCE0FB2196}" type="datetimeFigureOut">
              <a:rPr lang="x-none" smtClean="0"/>
              <a:t>14/10/2019</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1E6A1679-7BD3-48CE-A647-97D18AD0D600}" type="slidenum">
              <a:rPr lang="x-none" smtClean="0"/>
              <a:t>‹#›</a:t>
            </a:fld>
            <a:endParaRPr lang="x-none"/>
          </a:p>
        </p:txBody>
      </p:sp>
    </p:spTree>
    <p:extLst>
      <p:ext uri="{BB962C8B-B14F-4D97-AF65-F5344CB8AC3E}">
        <p14:creationId xmlns:p14="http://schemas.microsoft.com/office/powerpoint/2010/main" val="1423396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827B67DA-DE26-4A8E-8354-CAFCE0FB2196}" type="datetimeFigureOut">
              <a:rPr lang="x-none" smtClean="0"/>
              <a:t>14/10/2019</a:t>
            </a:fld>
            <a:endParaRPr lang="x-none"/>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x-none"/>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1E6A1679-7BD3-48CE-A647-97D18AD0D600}" type="slidenum">
              <a:rPr lang="x-none" smtClean="0"/>
              <a:t>‹#›</a:t>
            </a:fld>
            <a:endParaRPr lang="x-none"/>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4239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7B67DA-DE26-4A8E-8354-CAFCE0FB2196}" type="datetimeFigureOut">
              <a:rPr lang="x-none" smtClean="0"/>
              <a:t>14/10/2019</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1E6A1679-7BD3-48CE-A647-97D18AD0D600}" type="slidenum">
              <a:rPr lang="x-none" smtClean="0"/>
              <a:t>‹#›</a:t>
            </a:fld>
            <a:endParaRPr lang="x-none"/>
          </a:p>
        </p:txBody>
      </p:sp>
    </p:spTree>
    <p:extLst>
      <p:ext uri="{BB962C8B-B14F-4D97-AF65-F5344CB8AC3E}">
        <p14:creationId xmlns:p14="http://schemas.microsoft.com/office/powerpoint/2010/main" val="90102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7B67DA-DE26-4A8E-8354-CAFCE0FB2196}" type="datetimeFigureOut">
              <a:rPr lang="x-none" smtClean="0"/>
              <a:t>14/10/2019</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1E6A1679-7BD3-48CE-A647-97D18AD0D600}" type="slidenum">
              <a:rPr lang="x-none" smtClean="0"/>
              <a:t>‹#›</a:t>
            </a:fld>
            <a:endParaRPr lang="x-none"/>
          </a:p>
        </p:txBody>
      </p:sp>
    </p:spTree>
    <p:extLst>
      <p:ext uri="{BB962C8B-B14F-4D97-AF65-F5344CB8AC3E}">
        <p14:creationId xmlns:p14="http://schemas.microsoft.com/office/powerpoint/2010/main" val="1010383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7B67DA-DE26-4A8E-8354-CAFCE0FB2196}" type="datetimeFigureOut">
              <a:rPr lang="x-none" smtClean="0"/>
              <a:t>14/10/2019</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1E6A1679-7BD3-48CE-A647-97D18AD0D600}" type="slidenum">
              <a:rPr lang="x-none" smtClean="0"/>
              <a:t>‹#›</a:t>
            </a:fld>
            <a:endParaRPr lang="x-none"/>
          </a:p>
        </p:txBody>
      </p:sp>
    </p:spTree>
    <p:extLst>
      <p:ext uri="{BB962C8B-B14F-4D97-AF65-F5344CB8AC3E}">
        <p14:creationId xmlns:p14="http://schemas.microsoft.com/office/powerpoint/2010/main" val="3408520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827B67DA-DE26-4A8E-8354-CAFCE0FB2196}" type="datetimeFigureOut">
              <a:rPr lang="x-none" smtClean="0"/>
              <a:t>14/10/2019</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1E6A1679-7BD3-48CE-A647-97D18AD0D600}" type="slidenum">
              <a:rPr lang="x-none" smtClean="0"/>
              <a:t>‹#›</a:t>
            </a:fld>
            <a:endParaRPr lang="x-none"/>
          </a:p>
        </p:txBody>
      </p:sp>
    </p:spTree>
    <p:extLst>
      <p:ext uri="{BB962C8B-B14F-4D97-AF65-F5344CB8AC3E}">
        <p14:creationId xmlns:p14="http://schemas.microsoft.com/office/powerpoint/2010/main" val="1982230189"/>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827B67DA-DE26-4A8E-8354-CAFCE0FB2196}" type="datetimeFigureOut">
              <a:rPr lang="x-none" smtClean="0"/>
              <a:t>14/10/2019</a:t>
            </a:fld>
            <a:endParaRPr lang="x-none"/>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x-none"/>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1E6A1679-7BD3-48CE-A647-97D18AD0D600}" type="slidenum">
              <a:rPr lang="x-none" smtClean="0"/>
              <a:t>‹#›</a:t>
            </a:fld>
            <a:endParaRPr lang="x-none"/>
          </a:p>
        </p:txBody>
      </p:sp>
    </p:spTree>
    <p:extLst>
      <p:ext uri="{BB962C8B-B14F-4D97-AF65-F5344CB8AC3E}">
        <p14:creationId xmlns:p14="http://schemas.microsoft.com/office/powerpoint/2010/main" val="2024611154"/>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827B67DA-DE26-4A8E-8354-CAFCE0FB2196}" type="datetimeFigureOut">
              <a:rPr lang="x-none" smtClean="0"/>
              <a:t>14/10/2019</a:t>
            </a:fld>
            <a:endParaRPr lang="x-none"/>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x-none"/>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1E6A1679-7BD3-48CE-A647-97D18AD0D600}" type="slidenum">
              <a:rPr lang="x-none" smtClean="0"/>
              <a:t>‹#›</a:t>
            </a:fld>
            <a:endParaRPr lang="x-none"/>
          </a:p>
        </p:txBody>
      </p:sp>
    </p:spTree>
    <p:extLst>
      <p:ext uri="{BB962C8B-B14F-4D97-AF65-F5344CB8AC3E}">
        <p14:creationId xmlns:p14="http://schemas.microsoft.com/office/powerpoint/2010/main" val="19487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827B67DA-DE26-4A8E-8354-CAFCE0FB2196}" type="datetimeFigureOut">
              <a:rPr lang="x-none" smtClean="0"/>
              <a:t>14/10/2019</a:t>
            </a:fld>
            <a:endParaRPr lang="x-none"/>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x-none"/>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1E6A1679-7BD3-48CE-A647-97D18AD0D600}" type="slidenum">
              <a:rPr lang="x-none" smtClean="0"/>
              <a:t>‹#›</a:t>
            </a:fld>
            <a:endParaRPr lang="x-none"/>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3794560"/>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C5F144-FDD3-4EB9-807B-66D20790472F}"/>
              </a:ext>
            </a:extLst>
          </p:cNvPr>
          <p:cNvSpPr txBox="1"/>
          <p:nvPr/>
        </p:nvSpPr>
        <p:spPr>
          <a:xfrm>
            <a:off x="0" y="0"/>
            <a:ext cx="12192000" cy="6586418"/>
          </a:xfrm>
          <a:prstGeom prst="rect">
            <a:avLst/>
          </a:prstGeom>
          <a:noFill/>
        </p:spPr>
        <p:txBody>
          <a:bodyPr wrap="square" rtlCol="0">
            <a:spAutoFit/>
          </a:bodyPr>
          <a:lstStyle/>
          <a:p>
            <a:pPr algn="ctr"/>
            <a:endParaRPr lang="en-US" sz="5400" dirty="0"/>
          </a:p>
          <a:p>
            <a:pPr algn="ctr"/>
            <a:r>
              <a:rPr lang="en-US" sz="4800" b="1" dirty="0">
                <a:latin typeface="Times New Roman" panose="02020603050405020304" pitchFamily="18" charset="0"/>
                <a:cs typeface="Times New Roman" panose="02020603050405020304" pitchFamily="18" charset="0"/>
              </a:rPr>
              <a:t>University Students’ Preference Regarding Social Media Content, Internet Usage and Online Friendship Patterns </a:t>
            </a:r>
          </a:p>
          <a:p>
            <a:pPr algn="ctr"/>
            <a:endParaRPr lang="en-US" sz="4000" dirty="0"/>
          </a:p>
          <a:p>
            <a:pPr algn="ctr"/>
            <a:endParaRPr lang="en-US" sz="3200" dirty="0"/>
          </a:p>
          <a:p>
            <a:pPr algn="ctr"/>
            <a:endParaRPr lang="en-US" sz="3200" dirty="0"/>
          </a:p>
          <a:p>
            <a:pPr algn="ctr"/>
            <a:endParaRPr lang="en-US" sz="3200" dirty="0"/>
          </a:p>
          <a:p>
            <a:pPr algn="r"/>
            <a:r>
              <a:rPr lang="en-US" sz="4400" dirty="0">
                <a:latin typeface="Times New Roman" panose="02020603050405020304" pitchFamily="18" charset="0"/>
                <a:cs typeface="Times New Roman" panose="02020603050405020304" pitchFamily="18" charset="0"/>
              </a:rPr>
              <a:t>Asma Butt</a:t>
            </a:r>
          </a:p>
          <a:p>
            <a:pPr algn="r"/>
            <a:r>
              <a:rPr lang="en-US" sz="4400" dirty="0">
                <a:latin typeface="Times New Roman" panose="02020603050405020304" pitchFamily="18" charset="0"/>
                <a:cs typeface="Times New Roman" panose="02020603050405020304" pitchFamily="18" charset="0"/>
              </a:rPr>
              <a:t>Virtual University of Pakistan </a:t>
            </a:r>
            <a:endParaRPr lang="x-none"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886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3BF463-F915-4860-849C-BAE0EF961AEF}"/>
              </a:ext>
            </a:extLst>
          </p:cNvPr>
          <p:cNvSpPr txBox="1"/>
          <p:nvPr/>
        </p:nvSpPr>
        <p:spPr>
          <a:xfrm>
            <a:off x="0" y="0"/>
            <a:ext cx="12191999" cy="5816977"/>
          </a:xfrm>
          <a:prstGeom prst="rect">
            <a:avLst/>
          </a:prstGeom>
          <a:noFill/>
        </p:spPr>
        <p:txBody>
          <a:bodyPr wrap="square" rtlCol="0">
            <a:spAutoFit/>
          </a:bodyPr>
          <a:lstStyle/>
          <a:p>
            <a:pPr algn="ctr"/>
            <a:r>
              <a:rPr lang="en-US" sz="4800" dirty="0">
                <a:latin typeface="Times New Roman" panose="02020603050405020304" pitchFamily="18" charset="0"/>
                <a:cs typeface="Times New Roman" panose="02020603050405020304" pitchFamily="18" charset="0"/>
              </a:rPr>
              <a:t>Conclusion</a:t>
            </a:r>
          </a:p>
          <a:p>
            <a:pPr algn="just"/>
            <a:endParaRPr lang="en-US" sz="36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University students has accepted the internet as an easy way for accessing to the relevant information and one of the most common means for entertainment and research at the same time</a:t>
            </a:r>
          </a:p>
          <a:p>
            <a:pPr algn="just"/>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Social media has prevailed so much in the lives of university students that their communication patterns have changed</a:t>
            </a:r>
          </a:p>
          <a:p>
            <a:pPr algn="just"/>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It is strengthening the social relations and weakening the real-life relations</a:t>
            </a:r>
          </a:p>
        </p:txBody>
      </p:sp>
    </p:spTree>
    <p:extLst>
      <p:ext uri="{BB962C8B-B14F-4D97-AF65-F5344CB8AC3E}">
        <p14:creationId xmlns:p14="http://schemas.microsoft.com/office/powerpoint/2010/main" val="217366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99FF7E-CE67-423B-AC62-0191AE5B226E}"/>
              </a:ext>
            </a:extLst>
          </p:cNvPr>
          <p:cNvSpPr txBox="1"/>
          <p:nvPr/>
        </p:nvSpPr>
        <p:spPr>
          <a:xfrm>
            <a:off x="0" y="384314"/>
            <a:ext cx="12192000" cy="4401205"/>
          </a:xfrm>
          <a:prstGeom prst="rect">
            <a:avLst/>
          </a:prstGeom>
          <a:noFill/>
        </p:spPr>
        <p:txBody>
          <a:bodyPr wrap="square" rtlCol="0">
            <a:spAutoFit/>
          </a:bodyPr>
          <a:lstStyle/>
          <a:p>
            <a:pPr algn="ctr"/>
            <a:endParaRPr lang="en-US" sz="6000" dirty="0">
              <a:latin typeface="Times New Roman" panose="02020603050405020304" pitchFamily="18" charset="0"/>
              <a:cs typeface="Times New Roman" panose="02020603050405020304" pitchFamily="18" charset="0"/>
            </a:endParaRPr>
          </a:p>
          <a:p>
            <a:pPr algn="ctr"/>
            <a:endParaRPr lang="en-US" sz="6000" dirty="0">
              <a:latin typeface="Times New Roman" panose="02020603050405020304" pitchFamily="18" charset="0"/>
              <a:cs typeface="Times New Roman" panose="02020603050405020304" pitchFamily="18" charset="0"/>
            </a:endParaRPr>
          </a:p>
          <a:p>
            <a:pPr algn="ctr"/>
            <a:r>
              <a:rPr lang="en-US" sz="8000" dirty="0">
                <a:latin typeface="Times New Roman" panose="02020603050405020304" pitchFamily="18" charset="0"/>
                <a:cs typeface="Times New Roman" panose="02020603050405020304" pitchFamily="18" charset="0"/>
              </a:rPr>
              <a:t>THANK YOU</a:t>
            </a:r>
          </a:p>
          <a:p>
            <a:pPr algn="ctr"/>
            <a:endParaRPr lang="en-US"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242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170F93-8529-4243-A29C-3BDC0B0F9033}"/>
              </a:ext>
            </a:extLst>
          </p:cNvPr>
          <p:cNvSpPr txBox="1"/>
          <p:nvPr/>
        </p:nvSpPr>
        <p:spPr>
          <a:xfrm>
            <a:off x="0" y="0"/>
            <a:ext cx="12191999" cy="6309420"/>
          </a:xfrm>
          <a:prstGeom prst="rect">
            <a:avLst/>
          </a:prstGeom>
          <a:noFill/>
        </p:spPr>
        <p:txBody>
          <a:bodyPr wrap="square" rtlCol="0">
            <a:spAutoFit/>
          </a:bodyPr>
          <a:lstStyle/>
          <a:p>
            <a:pPr algn="ctr"/>
            <a:r>
              <a:rPr lang="en-US" sz="4800" dirty="0">
                <a:latin typeface="Times New Roman" panose="02020603050405020304" pitchFamily="18" charset="0"/>
                <a:cs typeface="Times New Roman" panose="02020603050405020304" pitchFamily="18" charset="0"/>
              </a:rPr>
              <a:t>Introduction</a:t>
            </a:r>
          </a:p>
          <a:p>
            <a:pPr algn="ctr"/>
            <a:endParaRPr lang="en-US" sz="2000" dirty="0">
              <a:latin typeface="Times New Roman" panose="02020603050405020304" pitchFamily="18" charset="0"/>
              <a:cs typeface="Times New Roman" panose="02020603050405020304" pitchFamily="18" charset="0"/>
            </a:endParaRPr>
          </a:p>
          <a:p>
            <a:pPr algn="just"/>
            <a:endParaRPr lang="en-US" sz="1600" dirty="0">
              <a:latin typeface="Times New Roman" panose="02020603050405020304" pitchFamily="18" charset="0"/>
              <a:cs typeface="Times New Roman" panose="02020603050405020304" pitchFamily="18" charset="0"/>
            </a:endParaRPr>
          </a:p>
          <a:p>
            <a:pPr marL="571500" lvl="0" indent="-571500" algn="just">
              <a:buFont typeface="Arial" panose="020B0604020202020204" pitchFamily="34" charset="0"/>
              <a:buChar char="•"/>
            </a:pPr>
            <a:r>
              <a:rPr lang="en-US" sz="3200" dirty="0">
                <a:solidFill>
                  <a:prstClr val="black"/>
                </a:solidFill>
                <a:latin typeface="Times New Roman" panose="02020603050405020304" pitchFamily="18" charset="0"/>
                <a:cs typeface="Times New Roman" panose="02020603050405020304" pitchFamily="18" charset="0"/>
              </a:rPr>
              <a:t>Social media has changed the foundation of the ways in which the university students communicate</a:t>
            </a:r>
          </a:p>
          <a:p>
            <a:pPr lvl="0" algn="just"/>
            <a:endParaRPr lang="en-US" sz="3200" dirty="0">
              <a:solidFill>
                <a:prstClr val="black"/>
              </a:solidFill>
              <a:latin typeface="Times New Roman" panose="02020603050405020304" pitchFamily="18" charset="0"/>
              <a:cs typeface="Times New Roman" panose="02020603050405020304" pitchFamily="18" charset="0"/>
            </a:endParaRPr>
          </a:p>
          <a:p>
            <a:pPr marL="571500" lvl="0" indent="-571500" algn="just">
              <a:buFont typeface="Arial" panose="020B0604020202020204" pitchFamily="34" charset="0"/>
              <a:buChar char="•"/>
            </a:pPr>
            <a:r>
              <a:rPr lang="en-US" sz="3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Social media has created a new kind of social order in Pakistani society; it has strengthened the online friendship but weakened the inter-personal relations</a:t>
            </a:r>
          </a:p>
          <a:p>
            <a:pPr marL="571500" lvl="0" indent="-571500" algn="just">
              <a:buFont typeface="Arial" panose="020B0604020202020204" pitchFamily="34" charset="0"/>
              <a:buChar char="•"/>
            </a:pPr>
            <a:endParaRPr lang="en-US" sz="3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571500" indent="-571500" algn="just">
              <a:buFont typeface="Arial" panose="020B0604020202020204" pitchFamily="34" charset="0"/>
              <a:buChar char="•"/>
            </a:pPr>
            <a:r>
              <a:rPr lang="en-US" sz="3200" dirty="0">
                <a:solidFill>
                  <a:prstClr val="black"/>
                </a:solidFill>
                <a:latin typeface="Times New Roman" panose="02020603050405020304" pitchFamily="18" charset="0"/>
                <a:cs typeface="Times New Roman" panose="02020603050405020304" pitchFamily="18" charset="0"/>
              </a:rPr>
              <a:t>The presence of smart phones is catalyzing the phenomenon of addiction for internet and social networking among university students</a:t>
            </a:r>
          </a:p>
        </p:txBody>
      </p:sp>
    </p:spTree>
    <p:extLst>
      <p:ext uri="{BB962C8B-B14F-4D97-AF65-F5344CB8AC3E}">
        <p14:creationId xmlns:p14="http://schemas.microsoft.com/office/powerpoint/2010/main" val="448957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032C54-D83F-44A2-A491-278223158400}"/>
              </a:ext>
            </a:extLst>
          </p:cNvPr>
          <p:cNvSpPr txBox="1"/>
          <p:nvPr/>
        </p:nvSpPr>
        <p:spPr>
          <a:xfrm>
            <a:off x="0" y="198783"/>
            <a:ext cx="12192000" cy="5262979"/>
          </a:xfrm>
          <a:prstGeom prst="rect">
            <a:avLst/>
          </a:prstGeom>
          <a:noFill/>
        </p:spPr>
        <p:txBody>
          <a:bodyPr wrap="square" rtlCol="0">
            <a:spAutoFit/>
          </a:bodyPr>
          <a:lstStyle/>
          <a:p>
            <a:pPr algn="ctr"/>
            <a:r>
              <a:rPr lang="en-US" sz="4800" dirty="0">
                <a:latin typeface="Times New Roman" panose="02020603050405020304" pitchFamily="18" charset="0"/>
                <a:cs typeface="Times New Roman" panose="02020603050405020304" pitchFamily="18" charset="0"/>
              </a:rPr>
              <a:t>Objectives</a:t>
            </a:r>
          </a:p>
          <a:p>
            <a:pPr algn="ctr"/>
            <a:endParaRPr lang="en-US" sz="4800" dirty="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To find out the type of web contents accessed by university students</a:t>
            </a:r>
          </a:p>
          <a:p>
            <a:pPr marL="571500" indent="-571500" algn="just">
              <a:buFont typeface="Wingdings" panose="05000000000000000000" pitchFamily="2" charset="2"/>
              <a:buChar char="Ø"/>
            </a:pPr>
            <a:endParaRPr lang="en-US" sz="3200" dirty="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The extent to which university students use internet</a:t>
            </a:r>
          </a:p>
          <a:p>
            <a:pPr marL="571500" indent="-571500" algn="just">
              <a:buFont typeface="Wingdings" panose="05000000000000000000" pitchFamily="2" charset="2"/>
              <a:buChar char="Ø"/>
            </a:pPr>
            <a:endParaRPr lang="en-US" sz="3200" dirty="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To compare the level of interaction with real friends and online friends</a:t>
            </a:r>
          </a:p>
          <a:p>
            <a:pPr algn="just"/>
            <a:endParaRPr lang="x-none"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745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962EE7-2504-4C12-A4E2-9AAEA8E3161A}"/>
              </a:ext>
            </a:extLst>
          </p:cNvPr>
          <p:cNvSpPr txBox="1"/>
          <p:nvPr/>
        </p:nvSpPr>
        <p:spPr>
          <a:xfrm>
            <a:off x="0" y="0"/>
            <a:ext cx="12191999" cy="7171194"/>
          </a:xfrm>
          <a:prstGeom prst="rect">
            <a:avLst/>
          </a:prstGeom>
          <a:noFill/>
        </p:spPr>
        <p:txBody>
          <a:bodyPr wrap="square" rtlCol="0">
            <a:spAutoFit/>
          </a:bodyPr>
          <a:lstStyle/>
          <a:p>
            <a:pPr algn="ctr"/>
            <a:r>
              <a:rPr lang="en-US" sz="4800" dirty="0">
                <a:latin typeface="Times New Roman" panose="02020603050405020304" pitchFamily="18" charset="0"/>
                <a:cs typeface="Times New Roman" panose="02020603050405020304" pitchFamily="18" charset="0"/>
              </a:rPr>
              <a:t>Methodology </a:t>
            </a:r>
          </a:p>
          <a:p>
            <a:pPr algn="ctr"/>
            <a:endParaRPr lang="en-US" sz="20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For the purpose of conducting present study:</a:t>
            </a:r>
          </a:p>
          <a:p>
            <a:pPr algn="just"/>
            <a:endParaRPr lang="en-US" sz="3200" dirty="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Quantitative research method was used</a:t>
            </a:r>
          </a:p>
          <a:p>
            <a:pPr algn="just"/>
            <a:endParaRPr lang="en-US" sz="3200" dirty="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Survey research design was used to collect data from students of the University of the Punjab, Lahore</a:t>
            </a:r>
          </a:p>
          <a:p>
            <a:pPr algn="just"/>
            <a:endParaRPr lang="en-US" sz="3200" dirty="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A sample of 320 undergraduate students, age ranges from 18 to 22 years, of second and fourth semester of BS Honors were selected from eight departments of Punjab University</a:t>
            </a:r>
          </a:p>
          <a:p>
            <a:pPr marL="571500" indent="-571500" algn="just">
              <a:buFont typeface="Wingdings" panose="05000000000000000000" pitchFamily="2" charset="2"/>
              <a:buChar char="Ø"/>
            </a:pPr>
            <a:endParaRPr lang="en-US" sz="3600" dirty="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endParaRPr lang="x-none"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8914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C03984-CC7B-4A1C-B7FA-F80B678071DC}"/>
              </a:ext>
            </a:extLst>
          </p:cNvPr>
          <p:cNvSpPr txBox="1"/>
          <p:nvPr/>
        </p:nvSpPr>
        <p:spPr>
          <a:xfrm>
            <a:off x="0" y="145774"/>
            <a:ext cx="12192000" cy="4770537"/>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Continued….</a:t>
            </a:r>
          </a:p>
          <a:p>
            <a:endParaRPr lang="en-US" sz="4000" dirty="0">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The simple random sampling technique was used</a:t>
            </a:r>
          </a:p>
          <a:p>
            <a:pPr marL="571500" indent="-571500">
              <a:buFont typeface="Wingdings" panose="05000000000000000000" pitchFamily="2" charset="2"/>
              <a:buChar char="Ø"/>
            </a:pPr>
            <a:endParaRPr lang="en-US" sz="3200" dirty="0">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Descriptive statistics was calculated</a:t>
            </a:r>
          </a:p>
          <a:p>
            <a:pPr marL="571500" indent="-571500">
              <a:buFont typeface="Wingdings" panose="05000000000000000000" pitchFamily="2" charset="2"/>
              <a:buChar char="Ø"/>
            </a:pPr>
            <a:endParaRPr lang="en-US" sz="3200" dirty="0">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Further, Independent Sample t-Test was applied to see the difference between the online friendship patterns and real-life friendship patterns. </a:t>
            </a:r>
          </a:p>
        </p:txBody>
      </p:sp>
    </p:spTree>
    <p:extLst>
      <p:ext uri="{BB962C8B-B14F-4D97-AF65-F5344CB8AC3E}">
        <p14:creationId xmlns:p14="http://schemas.microsoft.com/office/powerpoint/2010/main" val="2215844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607E34-68B8-4921-A823-43F9979A3F2D}"/>
              </a:ext>
            </a:extLst>
          </p:cNvPr>
          <p:cNvSpPr txBox="1"/>
          <p:nvPr/>
        </p:nvSpPr>
        <p:spPr>
          <a:xfrm>
            <a:off x="0" y="106016"/>
            <a:ext cx="12192000" cy="5816977"/>
          </a:xfrm>
          <a:prstGeom prst="rect">
            <a:avLst/>
          </a:prstGeom>
          <a:noFill/>
        </p:spPr>
        <p:txBody>
          <a:bodyPr wrap="square" rtlCol="0">
            <a:spAutoFit/>
          </a:bodyPr>
          <a:lstStyle/>
          <a:p>
            <a:pPr algn="ctr"/>
            <a:r>
              <a:rPr lang="en-US" sz="4800" dirty="0">
                <a:latin typeface="Times New Roman" panose="02020603050405020304" pitchFamily="18" charset="0"/>
                <a:cs typeface="Times New Roman" panose="02020603050405020304" pitchFamily="18" charset="0"/>
              </a:rPr>
              <a:t>Results </a:t>
            </a:r>
          </a:p>
          <a:p>
            <a:pPr algn="ctr"/>
            <a:endParaRPr lang="en-US" sz="40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Self-designed questionnaire comprising of three sections has been evaluated and analyzed: Demographic Information, Internet Surfing, Real Life Vs Online Friendship</a:t>
            </a:r>
          </a:p>
          <a:p>
            <a:pPr algn="just"/>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The findings of the descriptive statistics showed that:</a:t>
            </a:r>
          </a:p>
          <a:p>
            <a:endParaRPr lang="x-none" sz="3200" dirty="0">
              <a:latin typeface="Times New Roman" panose="02020603050405020304" pitchFamily="18" charset="0"/>
              <a:cs typeface="Times New Roman" panose="02020603050405020304" pitchFamily="18" charset="0"/>
            </a:endParaRPr>
          </a:p>
          <a:p>
            <a:pPr lvl="0"/>
            <a:r>
              <a:rPr lang="en-US" sz="3200" dirty="0">
                <a:latin typeface="Times New Roman" panose="02020603050405020304" pitchFamily="18" charset="0"/>
                <a:cs typeface="Times New Roman" panose="02020603050405020304" pitchFamily="18" charset="0"/>
              </a:rPr>
              <a:t>Students used internet more than 3 hours per day which shows the increasing trend in the internet usage</a:t>
            </a:r>
            <a:endParaRPr lang="x-none" sz="32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6290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1E12FB-C659-460E-B3F8-3D9DF4DA15A8}"/>
              </a:ext>
            </a:extLst>
          </p:cNvPr>
          <p:cNvSpPr/>
          <p:nvPr/>
        </p:nvSpPr>
        <p:spPr>
          <a:xfrm>
            <a:off x="0" y="0"/>
            <a:ext cx="12192000" cy="5755422"/>
          </a:xfrm>
          <a:prstGeom prst="rect">
            <a:avLst/>
          </a:prstGeom>
        </p:spPr>
        <p:txBody>
          <a:bodyPr wrap="square">
            <a:spAutoFit/>
          </a:bodyPr>
          <a:lstStyle/>
          <a:p>
            <a:r>
              <a:rPr lang="en-US" sz="4000" dirty="0">
                <a:latin typeface="Times New Roman" panose="02020603050405020304" pitchFamily="18" charset="0"/>
                <a:cs typeface="Times New Roman" panose="02020603050405020304" pitchFamily="18" charset="0"/>
              </a:rPr>
              <a:t>Continued….</a:t>
            </a:r>
          </a:p>
          <a:p>
            <a:endParaRPr lang="en-US" sz="40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Mobile phone is the most commonly used device among university students to access internet</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Students mostly used internet for communicating with friends through WhatsApp for time pass entertainment rather than for academic purpose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Students mostly used Facebook to keep in touch with their old friends rather than to know about friend’s inner feelings, political views or secrets</a:t>
            </a:r>
          </a:p>
        </p:txBody>
      </p:sp>
    </p:spTree>
    <p:extLst>
      <p:ext uri="{BB962C8B-B14F-4D97-AF65-F5344CB8AC3E}">
        <p14:creationId xmlns:p14="http://schemas.microsoft.com/office/powerpoint/2010/main" val="4240174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164A735-EE41-4EB9-A8AC-1C355C44CED5}"/>
              </a:ext>
            </a:extLst>
          </p:cNvPr>
          <p:cNvGraphicFramePr>
            <a:graphicFrameLocks noGrp="1"/>
          </p:cNvGraphicFramePr>
          <p:nvPr>
            <p:extLst>
              <p:ext uri="{D42A27DB-BD31-4B8C-83A1-F6EECF244321}">
                <p14:modId xmlns:p14="http://schemas.microsoft.com/office/powerpoint/2010/main" val="2428525091"/>
              </p:ext>
            </p:extLst>
          </p:nvPr>
        </p:nvGraphicFramePr>
        <p:xfrm>
          <a:off x="0" y="0"/>
          <a:ext cx="12191998" cy="6858005"/>
        </p:xfrm>
        <a:graphic>
          <a:graphicData uri="http://schemas.openxmlformats.org/drawingml/2006/table">
            <a:tbl>
              <a:tblPr firstRow="1" firstCol="1" bandRow="1"/>
              <a:tblGrid>
                <a:gridCol w="4074366">
                  <a:extLst>
                    <a:ext uri="{9D8B030D-6E8A-4147-A177-3AD203B41FA5}">
                      <a16:colId xmlns:a16="http://schemas.microsoft.com/office/drawing/2014/main" val="1580175375"/>
                    </a:ext>
                  </a:extLst>
                </a:gridCol>
                <a:gridCol w="4048678">
                  <a:extLst>
                    <a:ext uri="{9D8B030D-6E8A-4147-A177-3AD203B41FA5}">
                      <a16:colId xmlns:a16="http://schemas.microsoft.com/office/drawing/2014/main" val="408807893"/>
                    </a:ext>
                  </a:extLst>
                </a:gridCol>
                <a:gridCol w="4068954">
                  <a:extLst>
                    <a:ext uri="{9D8B030D-6E8A-4147-A177-3AD203B41FA5}">
                      <a16:colId xmlns:a16="http://schemas.microsoft.com/office/drawing/2014/main" val="2051306538"/>
                    </a:ext>
                  </a:extLst>
                </a:gridCol>
              </a:tblGrid>
              <a:tr h="294349">
                <a:tc>
                  <a:txBody>
                    <a:bodyPr/>
                    <a:lstStyle/>
                    <a:p>
                      <a:pPr algn="just">
                        <a:lnSpc>
                          <a:spcPct val="107000"/>
                        </a:lnSpc>
                        <a:spcAft>
                          <a:spcPts val="0"/>
                        </a:spcAft>
                      </a:pPr>
                      <a:r>
                        <a:rPr lang="en-US" sz="1500" b="1" baseline="0" dirty="0">
                          <a:effectLst/>
                          <a:latin typeface="Times New Roman" panose="02020603050405020304" pitchFamily="18" charset="0"/>
                          <a:ea typeface="Calibri" panose="020F0502020204030204" pitchFamily="34" charset="0"/>
                          <a:cs typeface="Times New Roman" panose="02020603050405020304" pitchFamily="18" charset="0"/>
                        </a:rPr>
                        <a:t>Indicator </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1" baseline="0" dirty="0">
                          <a:effectLst/>
                          <a:latin typeface="Times New Roman" panose="02020603050405020304" pitchFamily="18" charset="0"/>
                          <a:ea typeface="Calibri" panose="020F0502020204030204" pitchFamily="34" charset="0"/>
                          <a:cs typeface="Times New Roman" panose="02020603050405020304" pitchFamily="18" charset="0"/>
                        </a:rPr>
                        <a:t>Mean Values</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1" baseline="0">
                          <a:effectLst/>
                          <a:latin typeface="Times New Roman" panose="02020603050405020304" pitchFamily="18" charset="0"/>
                          <a:ea typeface="Calibri" panose="020F0502020204030204" pitchFamily="34" charset="0"/>
                          <a:cs typeface="Times New Roman" panose="02020603050405020304" pitchFamily="18" charset="0"/>
                        </a:rPr>
                        <a:t>Standard Deviation</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8268733"/>
                  </a:ext>
                </a:extLst>
              </a:tr>
              <a:tr h="294349">
                <a:tc>
                  <a:txBody>
                    <a:bodyPr/>
                    <a:lstStyle/>
                    <a:p>
                      <a:pPr algn="just">
                        <a:lnSpc>
                          <a:spcPct val="107000"/>
                        </a:lnSpc>
                        <a:spcAft>
                          <a:spcPts val="0"/>
                        </a:spcAft>
                      </a:pPr>
                      <a:r>
                        <a:rPr lang="en-US" sz="1500" b="1" baseline="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1" baseline="0" dirty="0">
                          <a:effectLst/>
                          <a:latin typeface="Times New Roman" panose="02020603050405020304" pitchFamily="18" charset="0"/>
                          <a:ea typeface="Calibri" panose="020F0502020204030204" pitchFamily="34" charset="0"/>
                          <a:cs typeface="Times New Roman" panose="02020603050405020304" pitchFamily="18" charset="0"/>
                        </a:rPr>
                        <a:t>Online Friendship Patterns</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1" baseline="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9468061"/>
                  </a:ext>
                </a:extLst>
              </a:tr>
              <a:tr h="486996">
                <a:tc>
                  <a:txBody>
                    <a:bodyPr/>
                    <a:lstStyle/>
                    <a:p>
                      <a:pPr algn="just">
                        <a:lnSpc>
                          <a:spcPct val="107000"/>
                        </a:lnSpc>
                        <a:spcAft>
                          <a:spcPts val="80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I talk on different topics more easily with my online friends</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1.87</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.830</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49113199"/>
                  </a:ext>
                </a:extLst>
              </a:tr>
              <a:tr h="486996">
                <a:tc>
                  <a:txBody>
                    <a:bodyPr/>
                    <a:lstStyle/>
                    <a:p>
                      <a:pPr algn="just">
                        <a:lnSpc>
                          <a:spcPct val="107000"/>
                        </a:lnSpc>
                        <a:spcAft>
                          <a:spcPts val="80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I talk more easily with my online friends about being in love</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1.58</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.730</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extLst>
                  <a:ext uri="{0D108BD9-81ED-4DB2-BD59-A6C34878D82A}">
                    <a16:rowId xmlns:a16="http://schemas.microsoft.com/office/drawing/2014/main" val="3837800605"/>
                  </a:ext>
                </a:extLst>
              </a:tr>
              <a:tr h="294349">
                <a:tc>
                  <a:txBody>
                    <a:bodyPr/>
                    <a:lstStyle/>
                    <a:p>
                      <a:pPr algn="just">
                        <a:lnSpc>
                          <a:spcPct val="107000"/>
                        </a:lnSpc>
                        <a:spcAft>
                          <a:spcPts val="80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I have more conflicts with my online friends</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2.03</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.790</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extLst>
                  <a:ext uri="{0D108BD9-81ED-4DB2-BD59-A6C34878D82A}">
                    <a16:rowId xmlns:a16="http://schemas.microsoft.com/office/drawing/2014/main" val="1366404535"/>
                  </a:ext>
                </a:extLst>
              </a:tr>
              <a:tr h="356107">
                <a:tc>
                  <a:txBody>
                    <a:bodyPr/>
                    <a:lstStyle/>
                    <a:p>
                      <a:pPr algn="just">
                        <a:lnSpc>
                          <a:spcPct val="107000"/>
                        </a:lnSpc>
                        <a:spcAft>
                          <a:spcPts val="80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I feel more connected with my online friends</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1.99</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.830</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extLst>
                  <a:ext uri="{0D108BD9-81ED-4DB2-BD59-A6C34878D82A}">
                    <a16:rowId xmlns:a16="http://schemas.microsoft.com/office/drawing/2014/main" val="1639931971"/>
                  </a:ext>
                </a:extLst>
              </a:tr>
              <a:tr h="294349">
                <a:tc>
                  <a:txBody>
                    <a:bodyPr/>
                    <a:lstStyle/>
                    <a:p>
                      <a:pPr algn="just">
                        <a:lnSpc>
                          <a:spcPct val="107000"/>
                        </a:lnSpc>
                        <a:spcAft>
                          <a:spcPts val="80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I plan to go out more with my online friends</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2.05</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.828</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extLst>
                  <a:ext uri="{0D108BD9-81ED-4DB2-BD59-A6C34878D82A}">
                    <a16:rowId xmlns:a16="http://schemas.microsoft.com/office/drawing/2014/main" val="4201041503"/>
                  </a:ext>
                </a:extLst>
              </a:tr>
              <a:tr h="294349">
                <a:tc>
                  <a:txBody>
                    <a:bodyPr/>
                    <a:lstStyle/>
                    <a:p>
                      <a:pPr algn="just">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I depend on my online friends for help</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2.08</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.826</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extLst>
                  <a:ext uri="{0D108BD9-81ED-4DB2-BD59-A6C34878D82A}">
                    <a16:rowId xmlns:a16="http://schemas.microsoft.com/office/drawing/2014/main" val="2057907009"/>
                  </a:ext>
                </a:extLst>
              </a:tr>
              <a:tr h="294349">
                <a:tc>
                  <a:txBody>
                    <a:bodyPr/>
                    <a:lstStyle/>
                    <a:p>
                      <a:pPr algn="just">
                        <a:lnSpc>
                          <a:spcPct val="107000"/>
                        </a:lnSpc>
                        <a:spcAft>
                          <a:spcPts val="80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I depend on my online friends for advice</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2.06</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.821</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extLst>
                  <a:ext uri="{0D108BD9-81ED-4DB2-BD59-A6C34878D82A}">
                    <a16:rowId xmlns:a16="http://schemas.microsoft.com/office/drawing/2014/main" val="1982631268"/>
                  </a:ext>
                </a:extLst>
              </a:tr>
              <a:tr h="356107">
                <a:tc>
                  <a:txBody>
                    <a:bodyPr/>
                    <a:lstStyle/>
                    <a:p>
                      <a:pPr algn="just">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I prefer my online friends over my real-life friends</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2.12</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.841</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1176354"/>
                  </a:ext>
                </a:extLst>
              </a:tr>
              <a:tr h="294349">
                <a:tc>
                  <a:txBody>
                    <a:bodyPr/>
                    <a:lstStyle/>
                    <a:p>
                      <a:pPr algn="just">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1" baseline="0">
                          <a:effectLst/>
                          <a:latin typeface="Times New Roman" panose="02020603050405020304" pitchFamily="18" charset="0"/>
                          <a:ea typeface="Calibri" panose="020F0502020204030204" pitchFamily="34" charset="0"/>
                          <a:cs typeface="Times New Roman" panose="02020603050405020304" pitchFamily="18" charset="0"/>
                        </a:rPr>
                        <a:t>Real-Life Friendship Patterns</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8915937"/>
                  </a:ext>
                </a:extLst>
              </a:tr>
              <a:tr h="486996">
                <a:tc>
                  <a:txBody>
                    <a:bodyPr/>
                    <a:lstStyle/>
                    <a:p>
                      <a:pPr algn="just">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I talk on different topics more easily with my real-life friends</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1.69</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2.001</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21077333"/>
                  </a:ext>
                </a:extLst>
              </a:tr>
              <a:tr h="486996">
                <a:tc>
                  <a:txBody>
                    <a:bodyPr/>
                    <a:lstStyle/>
                    <a:p>
                      <a:pPr algn="just">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I talk more easily with my real-life friends about being in love</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1.90</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.825</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extLst>
                  <a:ext uri="{0D108BD9-81ED-4DB2-BD59-A6C34878D82A}">
                    <a16:rowId xmlns:a16="http://schemas.microsoft.com/office/drawing/2014/main" val="1929837708"/>
                  </a:ext>
                </a:extLst>
              </a:tr>
              <a:tr h="294349">
                <a:tc>
                  <a:txBody>
                    <a:bodyPr/>
                    <a:lstStyle/>
                    <a:p>
                      <a:pPr algn="just">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I have more conflicts with my real-life friends</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1.95</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.803</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extLst>
                  <a:ext uri="{0D108BD9-81ED-4DB2-BD59-A6C34878D82A}">
                    <a16:rowId xmlns:a16="http://schemas.microsoft.com/office/drawing/2014/main" val="1431929809"/>
                  </a:ext>
                </a:extLst>
              </a:tr>
              <a:tr h="356107">
                <a:tc>
                  <a:txBody>
                    <a:bodyPr/>
                    <a:lstStyle/>
                    <a:p>
                      <a:pPr algn="just">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I feel more connected with my real-life friends</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1.73</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.798</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extLst>
                  <a:ext uri="{0D108BD9-81ED-4DB2-BD59-A6C34878D82A}">
                    <a16:rowId xmlns:a16="http://schemas.microsoft.com/office/drawing/2014/main" val="1780076363"/>
                  </a:ext>
                </a:extLst>
              </a:tr>
              <a:tr h="294349">
                <a:tc>
                  <a:txBody>
                    <a:bodyPr/>
                    <a:lstStyle/>
                    <a:p>
                      <a:pPr algn="just">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I plan to go out more with my real- life friends</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1.66</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.788</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extLst>
                  <a:ext uri="{0D108BD9-81ED-4DB2-BD59-A6C34878D82A}">
                    <a16:rowId xmlns:a16="http://schemas.microsoft.com/office/drawing/2014/main" val="3488614378"/>
                  </a:ext>
                </a:extLst>
              </a:tr>
              <a:tr h="603861">
                <a:tc>
                  <a:txBody>
                    <a:bodyPr/>
                    <a:lstStyle/>
                    <a:p>
                      <a:pPr algn="just">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I depend on my real-life friends for help</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1.73</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.832</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extLst>
                  <a:ext uri="{0D108BD9-81ED-4DB2-BD59-A6C34878D82A}">
                    <a16:rowId xmlns:a16="http://schemas.microsoft.com/office/drawing/2014/main" val="2286942898"/>
                  </a:ext>
                </a:extLst>
              </a:tr>
              <a:tr h="294349">
                <a:tc>
                  <a:txBody>
                    <a:bodyPr/>
                    <a:lstStyle/>
                    <a:p>
                      <a:pPr algn="just">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I depend on my real-life friends for advice</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1.74</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tc>
                  <a:txBody>
                    <a:bodyPr/>
                    <a:lstStyle/>
                    <a:p>
                      <a:pPr algn="ctr">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.807</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a:noFill/>
                    </a:lnB>
                  </a:tcPr>
                </a:tc>
                <a:extLst>
                  <a:ext uri="{0D108BD9-81ED-4DB2-BD59-A6C34878D82A}">
                    <a16:rowId xmlns:a16="http://schemas.microsoft.com/office/drawing/2014/main" val="942422418"/>
                  </a:ext>
                </a:extLst>
              </a:tr>
              <a:tr h="294349">
                <a:tc>
                  <a:txBody>
                    <a:bodyPr/>
                    <a:lstStyle/>
                    <a:p>
                      <a:pPr algn="just">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I prefer my real-life friends over online friends</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1.86</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.844</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1985" marR="11985"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8964652"/>
                  </a:ext>
                </a:extLst>
              </a:tr>
            </a:tbl>
          </a:graphicData>
        </a:graphic>
      </p:graphicFrame>
    </p:spTree>
    <p:extLst>
      <p:ext uri="{BB962C8B-B14F-4D97-AF65-F5344CB8AC3E}">
        <p14:creationId xmlns:p14="http://schemas.microsoft.com/office/powerpoint/2010/main" val="1985484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D50B151-0A8B-4773-83BD-4CC7B87255DA}"/>
              </a:ext>
            </a:extLst>
          </p:cNvPr>
          <p:cNvGraphicFramePr>
            <a:graphicFrameLocks noGrp="1"/>
          </p:cNvGraphicFramePr>
          <p:nvPr>
            <p:extLst>
              <p:ext uri="{D42A27DB-BD31-4B8C-83A1-F6EECF244321}">
                <p14:modId xmlns:p14="http://schemas.microsoft.com/office/powerpoint/2010/main" val="950307672"/>
              </p:ext>
            </p:extLst>
          </p:nvPr>
        </p:nvGraphicFramePr>
        <p:xfrm>
          <a:off x="0" y="0"/>
          <a:ext cx="12192000" cy="3428999"/>
        </p:xfrm>
        <a:graphic>
          <a:graphicData uri="http://schemas.openxmlformats.org/drawingml/2006/table">
            <a:tbl>
              <a:tblPr firstRow="1" firstCol="1" bandRow="1"/>
              <a:tblGrid>
                <a:gridCol w="2747107">
                  <a:extLst>
                    <a:ext uri="{9D8B030D-6E8A-4147-A177-3AD203B41FA5}">
                      <a16:colId xmlns:a16="http://schemas.microsoft.com/office/drawing/2014/main" val="124530700"/>
                    </a:ext>
                  </a:extLst>
                </a:gridCol>
                <a:gridCol w="1869180">
                  <a:extLst>
                    <a:ext uri="{9D8B030D-6E8A-4147-A177-3AD203B41FA5}">
                      <a16:colId xmlns:a16="http://schemas.microsoft.com/office/drawing/2014/main" val="835870020"/>
                    </a:ext>
                  </a:extLst>
                </a:gridCol>
                <a:gridCol w="1847036">
                  <a:extLst>
                    <a:ext uri="{9D8B030D-6E8A-4147-A177-3AD203B41FA5}">
                      <a16:colId xmlns:a16="http://schemas.microsoft.com/office/drawing/2014/main" val="182849830"/>
                    </a:ext>
                  </a:extLst>
                </a:gridCol>
                <a:gridCol w="2030697">
                  <a:extLst>
                    <a:ext uri="{9D8B030D-6E8A-4147-A177-3AD203B41FA5}">
                      <a16:colId xmlns:a16="http://schemas.microsoft.com/office/drawing/2014/main" val="2314697605"/>
                    </a:ext>
                  </a:extLst>
                </a:gridCol>
                <a:gridCol w="1690728">
                  <a:extLst>
                    <a:ext uri="{9D8B030D-6E8A-4147-A177-3AD203B41FA5}">
                      <a16:colId xmlns:a16="http://schemas.microsoft.com/office/drawing/2014/main" val="2256588755"/>
                    </a:ext>
                  </a:extLst>
                </a:gridCol>
                <a:gridCol w="2007252">
                  <a:extLst>
                    <a:ext uri="{9D8B030D-6E8A-4147-A177-3AD203B41FA5}">
                      <a16:colId xmlns:a16="http://schemas.microsoft.com/office/drawing/2014/main" val="592755791"/>
                    </a:ext>
                  </a:extLst>
                </a:gridCol>
              </a:tblGrid>
              <a:tr h="940903">
                <a:tc>
                  <a:txBody>
                    <a:bodyPr/>
                    <a:lstStyle/>
                    <a:p>
                      <a:pPr algn="just">
                        <a:lnSpc>
                          <a:spcPct val="107000"/>
                        </a:lnSpc>
                        <a:spcAft>
                          <a:spcPts val="0"/>
                        </a:spcAft>
                      </a:pPr>
                      <a:r>
                        <a:rPr lang="en-US" sz="1500" b="1" baseline="0" dirty="0">
                          <a:effectLst/>
                          <a:latin typeface="Times New Roman" panose="02020603050405020304" pitchFamily="18" charset="0"/>
                          <a:ea typeface="Calibri" panose="020F0502020204030204" pitchFamily="34" charset="0"/>
                          <a:cs typeface="Times New Roman" panose="02020603050405020304" pitchFamily="18" charset="0"/>
                        </a:rPr>
                        <a:t>Variable </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500" b="1" baseline="0" dirty="0">
                          <a:effectLst/>
                          <a:latin typeface="Times New Roman" panose="02020603050405020304" pitchFamily="18" charset="0"/>
                          <a:ea typeface="Calibri" panose="020F0502020204030204" pitchFamily="34" charset="0"/>
                          <a:cs typeface="Times New Roman" panose="02020603050405020304" pitchFamily="18" charset="0"/>
                        </a:rPr>
                        <a:t>Time dimension</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1" baseline="0" dirty="0">
                          <a:effectLst/>
                          <a:latin typeface="Times New Roman" panose="02020603050405020304" pitchFamily="18" charset="0"/>
                          <a:ea typeface="Calibri" panose="020F0502020204030204" pitchFamily="34" charset="0"/>
                          <a:cs typeface="Times New Roman" panose="02020603050405020304" pitchFamily="18" charset="0"/>
                        </a:rPr>
                        <a:t>M</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1" baseline="0">
                          <a:effectLst/>
                          <a:latin typeface="Times New Roman" panose="02020603050405020304" pitchFamily="18" charset="0"/>
                          <a:ea typeface="Calibri" panose="020F0502020204030204" pitchFamily="34" charset="0"/>
                          <a:cs typeface="Times New Roman" panose="02020603050405020304" pitchFamily="18" charset="0"/>
                        </a:rPr>
                        <a:t>SD</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1" baseline="0" dirty="0">
                          <a:effectLst/>
                          <a:latin typeface="Times New Roman" panose="02020603050405020304" pitchFamily="18" charset="0"/>
                          <a:ea typeface="Calibri" panose="020F0502020204030204" pitchFamily="34" charset="0"/>
                          <a:cs typeface="Times New Roman" panose="02020603050405020304" pitchFamily="18" charset="0"/>
                        </a:rPr>
                        <a:t>t</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1" baseline="0">
                          <a:effectLst/>
                          <a:latin typeface="Times New Roman" panose="02020603050405020304" pitchFamily="18" charset="0"/>
                          <a:ea typeface="Calibri" panose="020F0502020204030204" pitchFamily="34" charset="0"/>
                          <a:cs typeface="Times New Roman" panose="02020603050405020304" pitchFamily="18" charset="0"/>
                        </a:rPr>
                        <a:t>Sig</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1500" b="1" baseline="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472988"/>
                  </a:ext>
                </a:extLst>
              </a:tr>
              <a:tr h="622024">
                <a:tc>
                  <a:txBody>
                    <a:bodyPr/>
                    <a:lstStyle/>
                    <a:p>
                      <a:pPr algn="just">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Online friendship</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Less time</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20.14</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2.21</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26.514</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.000</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26306676"/>
                  </a:ext>
                </a:extLst>
              </a:tr>
              <a:tr h="622024">
                <a:tc>
                  <a:txBody>
                    <a:bodyPr/>
                    <a:lstStyle/>
                    <a:p>
                      <a:pPr algn="just">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More time </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11.61</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3.11</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0215114"/>
                  </a:ext>
                </a:extLst>
              </a:tr>
              <a:tr h="622024">
                <a:tc>
                  <a:txBody>
                    <a:bodyPr/>
                    <a:lstStyle/>
                    <a:p>
                      <a:pPr algn="just">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Real-life friendship</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Less time</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19.81</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4.69</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26.35</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.000</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58555018"/>
                  </a:ext>
                </a:extLst>
              </a:tr>
              <a:tr h="622024">
                <a:tc>
                  <a:txBody>
                    <a:bodyPr/>
                    <a:lstStyle/>
                    <a:p>
                      <a:pPr algn="just">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More time</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8.95</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1.57</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aseline="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5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500" baseline="0" dirty="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5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6643374"/>
                  </a:ext>
                </a:extLst>
              </a:tr>
            </a:tbl>
          </a:graphicData>
        </a:graphic>
      </p:graphicFrame>
      <p:sp>
        <p:nvSpPr>
          <p:cNvPr id="3" name="TextBox 2">
            <a:extLst>
              <a:ext uri="{FF2B5EF4-FFF2-40B4-BE49-F238E27FC236}">
                <a16:creationId xmlns:a16="http://schemas.microsoft.com/office/drawing/2014/main" id="{FB06D3A0-5CB0-4639-9051-CF181686EFFD}"/>
              </a:ext>
            </a:extLst>
          </p:cNvPr>
          <p:cNvSpPr txBox="1"/>
          <p:nvPr/>
        </p:nvSpPr>
        <p:spPr>
          <a:xfrm>
            <a:off x="0" y="3627782"/>
            <a:ext cx="12192000" cy="2831544"/>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P&lt;0.05</a:t>
            </a:r>
          </a:p>
          <a:p>
            <a:pPr algn="just"/>
            <a:r>
              <a:rPr lang="en-US" sz="3200" dirty="0">
                <a:latin typeface="Times New Roman" panose="02020603050405020304" pitchFamily="18" charset="0"/>
                <a:cs typeface="Times New Roman" panose="02020603050405020304" pitchFamily="18" charset="0"/>
              </a:rPr>
              <a:t>Result shows significant difference between the two groups. By comparing real-life friendship patterns with online friendship patterns as both the results of hypothesis are significant then no difference exists with reference to time spend on internet in real-life friendship patterns and online friendship patterns.</a:t>
            </a:r>
          </a:p>
        </p:txBody>
      </p:sp>
    </p:spTree>
    <p:extLst>
      <p:ext uri="{BB962C8B-B14F-4D97-AF65-F5344CB8AC3E}">
        <p14:creationId xmlns:p14="http://schemas.microsoft.com/office/powerpoint/2010/main" val="3015716218"/>
      </p:ext>
    </p:extLst>
  </p:cSld>
  <p:clrMapOvr>
    <a:masterClrMapping/>
  </p:clrMapOvr>
</p:sld>
</file>

<file path=ppt/theme/theme1.xml><?xml version="1.0" encoding="utf-8"?>
<a:theme xmlns:a="http://schemas.openxmlformats.org/drawingml/2006/main" name="Feathere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448</TotalTime>
  <Words>673</Words>
  <Application>Microsoft Office PowerPoint</Application>
  <PresentationFormat>Widescreen</PresentationFormat>
  <Paragraphs>153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Century Schoolbook</vt:lpstr>
      <vt:lpstr>Corbel</vt:lpstr>
      <vt:lpstr>Times New Roman</vt:lpstr>
      <vt:lpstr>Wingdings</vt:lpstr>
      <vt:lpstr>Feathered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asmabutt1123@gmail.com</dc:creator>
  <cp:lastModifiedBy>asmabutt1123@gmail.com</cp:lastModifiedBy>
  <cp:revision>34</cp:revision>
  <dcterms:created xsi:type="dcterms:W3CDTF">2019-08-15T19:28:59Z</dcterms:created>
  <dcterms:modified xsi:type="dcterms:W3CDTF">2019-10-14T18:08:18Z</dcterms:modified>
</cp:coreProperties>
</file>