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6" r:id="rId4"/>
    <p:sldId id="258" r:id="rId5"/>
    <p:sldId id="259" r:id="rId6"/>
    <p:sldId id="260" r:id="rId7"/>
    <p:sldId id="261" r:id="rId8"/>
    <p:sldId id="263" r:id="rId9"/>
    <p:sldId id="264" r:id="rId10"/>
    <p:sldId id="267" r:id="rId11"/>
    <p:sldId id="275" r:id="rId12"/>
    <p:sldId id="269" r:id="rId13"/>
    <p:sldId id="276" r:id="rId14"/>
    <p:sldId id="279" r:id="rId15"/>
    <p:sldId id="287" r:id="rId16"/>
    <p:sldId id="271" r:id="rId17"/>
    <p:sldId id="277" r:id="rId18"/>
    <p:sldId id="280" r:id="rId19"/>
    <p:sldId id="281" r:id="rId20"/>
    <p:sldId id="282" r:id="rId21"/>
    <p:sldId id="283" r:id="rId22"/>
    <p:sldId id="284" r:id="rId23"/>
    <p:sldId id="285" r:id="rId24"/>
    <p:sldId id="278" r:id="rId25"/>
    <p:sldId id="273" r:id="rId26"/>
    <p:sldId id="274" r:id="rId27"/>
    <p:sldId id="26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8" name="Slide Number Placeholder 7"/>
          <p:cNvSpPr>
            <a:spLocks noGrp="1"/>
          </p:cNvSpPr>
          <p:nvPr>
            <p:ph type="sldNum" sz="quarter" idx="11"/>
          </p:nvPr>
        </p:nvSpPr>
        <p:spPr/>
        <p:txBody>
          <a:bodyPr/>
          <a:lstStyle/>
          <a:p>
            <a:fld id="{1B06DBE2-06D8-40AF-99B7-6AA13437D00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6DBE2-06D8-40AF-99B7-6AA13437D00E}"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6DBE2-06D8-40AF-99B7-6AA13437D00E}"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6DBE2-06D8-40AF-99B7-6AA13437D00E}"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D17AC-FD54-4CF2-9CEF-6D05067962C1}"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6DBE2-06D8-40AF-99B7-6AA13437D0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B2D17AC-FD54-4CF2-9CEF-6D05067962C1}" type="datetimeFigureOut">
              <a:rPr lang="en-US" smtClean="0"/>
              <a:pPr/>
              <a:t>10/15/2019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B06DBE2-06D8-40AF-99B7-6AA13437D00E}"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jite.org/documents/Vol15/JITEv15ResearchP075-087Firat1928.pdf" TargetMode="External"/><Relationship Id="rId2" Type="http://schemas.openxmlformats.org/officeDocument/2006/relationships/hyperlink" Target="https://www.researchgate.net/publication/259703812" TargetMode="External"/><Relationship Id="rId1" Type="http://schemas.openxmlformats.org/officeDocument/2006/relationships/slideLayout" Target="../slideLayouts/slideLayout2.xml"/><Relationship Id="rId6" Type="http://schemas.openxmlformats.org/officeDocument/2006/relationships/hyperlink" Target="https://www.researchgate.net/publication/321992187" TargetMode="External"/><Relationship Id="rId5" Type="http://schemas.openxmlformats.org/officeDocument/2006/relationships/hyperlink" Target="https://trove.nla.gov.au/work/36328701?selectedversion=NBD44988113" TargetMode="External"/><Relationship Id="rId4" Type="http://schemas.openxmlformats.org/officeDocument/2006/relationships/hyperlink" Target="https://www.lamsfoundation.org/lams2007/pdfs/Lee_Hwang_LAMS2007.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learning-theories.com/kellers-arcs-model-of-motivational-design.html" TargetMode="External"/><Relationship Id="rId2" Type="http://schemas.openxmlformats.org/officeDocument/2006/relationships/hyperlink" Target="file:///Y:\2\doi%20http:\dx.doi.org\10.17218\hititsosbil.280829" TargetMode="External"/><Relationship Id="rId1" Type="http://schemas.openxmlformats.org/officeDocument/2006/relationships/slideLayout" Target="../slideLayouts/slideLayout2.xml"/><Relationship Id="rId4" Type="http://schemas.openxmlformats.org/officeDocument/2006/relationships/hyperlink" Target="https://eric.ed.gov/?id=ED499083"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90799"/>
          </a:xfrm>
        </p:spPr>
        <p:txBody>
          <a:bodyPr>
            <a:normAutofit/>
          </a:bodyPr>
          <a:lstStyle/>
          <a:p>
            <a:r>
              <a:rPr lang="en-GB" sz="2800" b="1" dirty="0">
                <a:solidFill>
                  <a:schemeClr val="tx1"/>
                </a:solidFill>
                <a:latin typeface="Arial Narrow" pitchFamily="34" charset="0"/>
                <a:ea typeface="+mn-ea"/>
                <a:cs typeface="+mn-cs"/>
              </a:rPr>
              <a:t>E-learners’ Motivation and their Academic Performance in Class: Moderating role of Computer Self-Efficacy in the Use of Learning Management System.</a:t>
            </a:r>
            <a:r>
              <a:rPr lang="en-US" sz="3200" dirty="0">
                <a:effectLst/>
                <a:latin typeface="Arial Narrow" pitchFamily="34" charset="0"/>
              </a:rPr>
              <a:t/>
            </a:r>
            <a:br>
              <a:rPr lang="en-US" sz="3200" dirty="0">
                <a:effectLst/>
                <a:latin typeface="Arial Narrow" pitchFamily="34" charset="0"/>
              </a:rPr>
            </a:br>
            <a:endParaRPr lang="en-US" sz="3200" dirty="0">
              <a:solidFill>
                <a:srgbClr val="FF0000"/>
              </a:solidFill>
              <a:latin typeface="Arial Narrow" pitchFamily="34" charset="0"/>
              <a:cs typeface="Times New Roman" panose="02020603050405020304" pitchFamily="18" charset="0"/>
            </a:endParaRPr>
          </a:p>
        </p:txBody>
      </p:sp>
      <p:sp>
        <p:nvSpPr>
          <p:cNvPr id="3" name="Subtitle 2"/>
          <p:cNvSpPr>
            <a:spLocks noGrp="1"/>
          </p:cNvSpPr>
          <p:nvPr>
            <p:ph type="subTitle" idx="1"/>
          </p:nvPr>
        </p:nvSpPr>
        <p:spPr>
          <a:xfrm>
            <a:off x="914400" y="2780928"/>
            <a:ext cx="7391400" cy="3391272"/>
          </a:xfrm>
        </p:spPr>
        <p:txBody>
          <a:bodyPr>
            <a:normAutofit/>
          </a:bodyPr>
          <a:lstStyle/>
          <a:p>
            <a:r>
              <a:rPr lang="en-US" sz="4000" b="1" i="1" dirty="0" err="1" smtClean="0">
                <a:solidFill>
                  <a:schemeClr val="tx1"/>
                </a:solidFill>
                <a:latin typeface="Arial Narrow" pitchFamily="34" charset="0"/>
                <a:cs typeface="Times New Roman" panose="02020603050405020304" pitchFamily="18" charset="0"/>
              </a:rPr>
              <a:t>Amna</a:t>
            </a:r>
            <a:r>
              <a:rPr lang="en-US" sz="4000" b="1" i="1" dirty="0" smtClean="0">
                <a:solidFill>
                  <a:schemeClr val="tx1"/>
                </a:solidFill>
                <a:latin typeface="Arial Narrow" pitchFamily="34" charset="0"/>
                <a:cs typeface="Times New Roman" panose="02020603050405020304" pitchFamily="18" charset="0"/>
              </a:rPr>
              <a:t> </a:t>
            </a:r>
            <a:r>
              <a:rPr lang="en-US" sz="4000" b="1" i="1" dirty="0" err="1" smtClean="0">
                <a:solidFill>
                  <a:schemeClr val="tx1"/>
                </a:solidFill>
                <a:latin typeface="Arial Narrow" pitchFamily="34" charset="0"/>
                <a:cs typeface="Times New Roman" panose="02020603050405020304" pitchFamily="18" charset="0"/>
              </a:rPr>
              <a:t>Haider</a:t>
            </a:r>
            <a:endParaRPr lang="en-US" sz="4000" b="1" i="1" dirty="0" smtClean="0">
              <a:solidFill>
                <a:schemeClr val="tx1"/>
              </a:solidFill>
              <a:latin typeface="Arial Narrow" pitchFamily="34" charset="0"/>
              <a:cs typeface="Times New Roman" panose="02020603050405020304" pitchFamily="18" charset="0"/>
            </a:endParaRPr>
          </a:p>
          <a:p>
            <a:endParaRPr lang="en-US" sz="4000" b="1" i="1" dirty="0" smtClean="0">
              <a:solidFill>
                <a:schemeClr val="tx1"/>
              </a:solidFill>
              <a:latin typeface="Arial Narrow" pitchFamily="34" charset="0"/>
              <a:cs typeface="Times New Roman" panose="02020603050405020304" pitchFamily="18" charset="0"/>
            </a:endParaRPr>
          </a:p>
          <a:p>
            <a:r>
              <a:rPr lang="en-GB" b="1" dirty="0" smtClean="0">
                <a:solidFill>
                  <a:schemeClr val="tx1"/>
                </a:solidFill>
                <a:latin typeface="Arial Narrow" pitchFamily="34" charset="0"/>
              </a:rPr>
              <a:t>Psychology Department</a:t>
            </a:r>
          </a:p>
          <a:p>
            <a:r>
              <a:rPr lang="en-GB" b="1" dirty="0" smtClean="0">
                <a:solidFill>
                  <a:schemeClr val="tx1"/>
                </a:solidFill>
                <a:latin typeface="Arial Narrow" pitchFamily="34" charset="0"/>
              </a:rPr>
              <a:t>Virtual University </a:t>
            </a:r>
          </a:p>
          <a:p>
            <a:r>
              <a:rPr lang="en-GB" b="1" dirty="0" smtClean="0">
                <a:solidFill>
                  <a:schemeClr val="tx1"/>
                </a:solidFill>
                <a:latin typeface="Arial Narrow" pitchFamily="34" charset="0"/>
              </a:rPr>
              <a:t>AAOU CONFERENCE 2019</a:t>
            </a:r>
            <a:endParaRPr lang="en-US" b="1" dirty="0">
              <a:solidFill>
                <a:schemeClr val="tx1"/>
              </a:solidFill>
              <a:latin typeface="Arial Narrow" pitchFamily="34" charset="0"/>
            </a:endParaRPr>
          </a:p>
          <a:p>
            <a:pPr algn="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80391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lstStyle/>
          <a:p>
            <a:r>
              <a:rPr lang="en-US" sz="3200" b="1" dirty="0">
                <a:effectLst/>
                <a:latin typeface="Arial Narrow" pitchFamily="34" charset="0"/>
              </a:rPr>
              <a:t/>
            </a:r>
            <a:br>
              <a:rPr lang="en-US" sz="3200" b="1" dirty="0">
                <a:effectLst/>
                <a:latin typeface="Arial Narrow" pitchFamily="34" charset="0"/>
              </a:rPr>
            </a:br>
            <a:r>
              <a:rPr lang="en-GB" sz="3200" b="1" dirty="0" smtClean="0">
                <a:effectLst/>
                <a:latin typeface="Arial Narrow" pitchFamily="34" charset="0"/>
              </a:rPr>
              <a:t> Methodology</a:t>
            </a:r>
            <a:endParaRPr lang="en-US" sz="3200" b="1" dirty="0">
              <a:latin typeface="Arial Narrow" pitchFamily="34" charset="0"/>
            </a:endParaRPr>
          </a:p>
        </p:txBody>
      </p:sp>
      <p:sp>
        <p:nvSpPr>
          <p:cNvPr id="3" name="Content Placeholder 2"/>
          <p:cNvSpPr>
            <a:spLocks noGrp="1"/>
          </p:cNvSpPr>
          <p:nvPr>
            <p:ph idx="1"/>
          </p:nvPr>
        </p:nvSpPr>
        <p:spPr>
          <a:xfrm>
            <a:off x="457200" y="928670"/>
            <a:ext cx="8229600" cy="5197493"/>
          </a:xfrm>
        </p:spPr>
        <p:txBody>
          <a:bodyPr>
            <a:normAutofit fontScale="92500"/>
          </a:bodyPr>
          <a:lstStyle/>
          <a:p>
            <a:pPr marL="0" indent="0">
              <a:lnSpc>
                <a:spcPct val="200000"/>
              </a:lnSpc>
              <a:buNone/>
            </a:pPr>
            <a:r>
              <a:rPr lang="en-GB" b="1" dirty="0">
                <a:solidFill>
                  <a:schemeClr val="tx1"/>
                </a:solidFill>
                <a:latin typeface="Times New Roman" pitchFamily="18" charset="0"/>
                <a:cs typeface="Times New Roman" pitchFamily="18" charset="0"/>
              </a:rPr>
              <a:t>Research Design</a:t>
            </a:r>
            <a:endParaRPr lang="en-US" dirty="0">
              <a:solidFill>
                <a:schemeClr val="tx1"/>
              </a:solidFill>
              <a:latin typeface="Times New Roman" pitchFamily="18" charset="0"/>
              <a:cs typeface="Times New Roman" pitchFamily="18" charset="0"/>
            </a:endParaRPr>
          </a:p>
          <a:p>
            <a:pPr marL="0" indent="0">
              <a:lnSpc>
                <a:spcPct val="200000"/>
              </a:lnSpc>
              <a:buNone/>
            </a:pPr>
            <a:r>
              <a:rPr lang="en-GB" dirty="0">
                <a:solidFill>
                  <a:schemeClr val="tx1"/>
                </a:solidFill>
                <a:latin typeface="Times New Roman" pitchFamily="18" charset="0"/>
                <a:cs typeface="Times New Roman" pitchFamily="18" charset="0"/>
              </a:rPr>
              <a:t>Correlation research design </a:t>
            </a:r>
            <a:r>
              <a:rPr lang="en-GB" dirty="0" smtClean="0">
                <a:solidFill>
                  <a:schemeClr val="tx1"/>
                </a:solidFill>
                <a:latin typeface="Times New Roman" pitchFamily="18" charset="0"/>
                <a:cs typeface="Times New Roman" pitchFamily="18" charset="0"/>
              </a:rPr>
              <a:t>was </a:t>
            </a:r>
            <a:r>
              <a:rPr lang="en-GB" dirty="0">
                <a:solidFill>
                  <a:schemeClr val="tx1"/>
                </a:solidFill>
                <a:latin typeface="Times New Roman" pitchFamily="18" charset="0"/>
                <a:cs typeface="Times New Roman" pitchFamily="18" charset="0"/>
              </a:rPr>
              <a:t>used. </a:t>
            </a:r>
            <a:endParaRPr lang="en-GB" dirty="0" smtClean="0">
              <a:solidFill>
                <a:schemeClr val="tx1"/>
              </a:solidFill>
              <a:latin typeface="Times New Roman" pitchFamily="18" charset="0"/>
              <a:cs typeface="Times New Roman" pitchFamily="18" charset="0"/>
            </a:endParaRPr>
          </a:p>
          <a:p>
            <a:pPr marL="0" indent="0">
              <a:lnSpc>
                <a:spcPct val="200000"/>
              </a:lnSpc>
              <a:buNone/>
            </a:pPr>
            <a:r>
              <a:rPr lang="en-GB" b="1" dirty="0" smtClean="0">
                <a:solidFill>
                  <a:schemeClr val="tx1"/>
                </a:solidFill>
                <a:latin typeface="Times New Roman" pitchFamily="18" charset="0"/>
                <a:cs typeface="Times New Roman" pitchFamily="18" charset="0"/>
              </a:rPr>
              <a:t>Sample</a:t>
            </a:r>
            <a:endParaRPr lang="en-US" dirty="0">
              <a:solidFill>
                <a:schemeClr val="tx1"/>
              </a:solidFill>
              <a:latin typeface="Times New Roman" pitchFamily="18" charset="0"/>
              <a:cs typeface="Times New Roman" pitchFamily="18" charset="0"/>
            </a:endParaRPr>
          </a:p>
          <a:p>
            <a:pPr>
              <a:lnSpc>
                <a:spcPct val="200000"/>
              </a:lnSpc>
              <a:buFont typeface="Wingdings" panose="05000000000000000000" pitchFamily="2" charset="2"/>
              <a:buChar char="Ø"/>
            </a:pPr>
            <a:r>
              <a:rPr lang="en-US" dirty="0" smtClean="0">
                <a:solidFill>
                  <a:schemeClr val="tx1"/>
                </a:solidFill>
                <a:latin typeface="Times New Roman" pitchFamily="18" charset="0"/>
                <a:cs typeface="Times New Roman" pitchFamily="18" charset="0"/>
              </a:rPr>
              <a:t> Data was </a:t>
            </a:r>
            <a:r>
              <a:rPr lang="en-US" dirty="0">
                <a:solidFill>
                  <a:schemeClr val="tx1"/>
                </a:solidFill>
                <a:latin typeface="Times New Roman" pitchFamily="18" charset="0"/>
                <a:cs typeface="Times New Roman" pitchFamily="18" charset="0"/>
              </a:rPr>
              <a:t>collected from </a:t>
            </a:r>
            <a:r>
              <a:rPr lang="en-US" dirty="0" smtClean="0">
                <a:solidFill>
                  <a:schemeClr val="tx1"/>
                </a:solidFill>
                <a:latin typeface="Times New Roman" pitchFamily="18" charset="0"/>
                <a:cs typeface="Times New Roman" pitchFamily="18" charset="0"/>
              </a:rPr>
              <a:t>four different programs i.e., BS Psychology, M.Sc Applied Psychology, MBA and MCS students </a:t>
            </a:r>
            <a:r>
              <a:rPr lang="en-US" dirty="0">
                <a:solidFill>
                  <a:schemeClr val="tx1"/>
                </a:solidFill>
                <a:latin typeface="Times New Roman" pitchFamily="18" charset="0"/>
                <a:cs typeface="Times New Roman" pitchFamily="18" charset="0"/>
              </a:rPr>
              <a:t>of Virtual University of Pakistan including both girls </a:t>
            </a:r>
            <a:r>
              <a:rPr lang="en-US" dirty="0" smtClean="0">
                <a:solidFill>
                  <a:schemeClr val="tx1"/>
                </a:solidFill>
                <a:latin typeface="Times New Roman" pitchFamily="18" charset="0"/>
                <a:cs typeface="Times New Roman" pitchFamily="18" charset="0"/>
              </a:rPr>
              <a:t>and </a:t>
            </a:r>
            <a:r>
              <a:rPr lang="en-US" dirty="0">
                <a:solidFill>
                  <a:schemeClr val="tx1"/>
                </a:solidFill>
                <a:latin typeface="Times New Roman" pitchFamily="18" charset="0"/>
                <a:cs typeface="Times New Roman" pitchFamily="18" charset="0"/>
              </a:rPr>
              <a:t>boys </a:t>
            </a:r>
            <a:r>
              <a:rPr lang="en-US" dirty="0" smtClean="0">
                <a:solidFill>
                  <a:schemeClr val="tx1"/>
                </a:solidFill>
                <a:latin typeface="Times New Roman" pitchFamily="18" charset="0"/>
                <a:cs typeface="Times New Roman" pitchFamily="18" charset="0"/>
              </a:rPr>
              <a:t>. </a:t>
            </a:r>
          </a:p>
          <a:p>
            <a:pPr>
              <a:lnSpc>
                <a:spcPct val="200000"/>
              </a:lnSpc>
              <a:buFont typeface="Wingdings" panose="05000000000000000000" pitchFamily="2" charset="2"/>
              <a:buChar char="Ø"/>
            </a:pPr>
            <a:r>
              <a:rPr lang="en-GB" dirty="0" smtClean="0">
                <a:solidFill>
                  <a:schemeClr val="tx1"/>
                </a:solidFill>
                <a:latin typeface="Times New Roman" pitchFamily="18" charset="0"/>
                <a:cs typeface="Times New Roman" pitchFamily="18" charset="0"/>
              </a:rPr>
              <a:t> Purposive sampling strategy was used. </a:t>
            </a:r>
            <a:endParaRPr lang="en-US" dirty="0" smtClean="0">
              <a:solidFill>
                <a:schemeClr val="tx1"/>
              </a:solidFill>
              <a:latin typeface="Times New Roman" pitchFamily="18" charset="0"/>
              <a:cs typeface="Times New Roman" pitchFamily="18" charset="0"/>
            </a:endParaRPr>
          </a:p>
          <a:p>
            <a:pPr marL="0" indent="0"/>
            <a:endParaRPr lang="en-US" sz="2800" dirty="0">
              <a:solidFill>
                <a:schemeClr val="tx1"/>
              </a:solidFill>
              <a:latin typeface="Arial Narrow" pitchFamily="34" charset="0"/>
            </a:endParaRPr>
          </a:p>
          <a:p>
            <a:pPr>
              <a:buNone/>
            </a:pPr>
            <a:endParaRPr lang="en-US" dirty="0"/>
          </a:p>
        </p:txBody>
      </p:sp>
    </p:spTree>
    <p:extLst>
      <p:ext uri="{BB962C8B-B14F-4D97-AF65-F5344CB8AC3E}">
        <p14:creationId xmlns="" xmlns:p14="http://schemas.microsoft.com/office/powerpoint/2010/main" val="1690827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928694"/>
          </a:xfrm>
        </p:spPr>
        <p:txBody>
          <a:bodyPr/>
          <a:lstStyle/>
          <a:p>
            <a:r>
              <a:rPr lang="en-GB" sz="3200" dirty="0" smtClean="0">
                <a:latin typeface="Arial Narrow" pitchFamily="34" charset="0"/>
              </a:rPr>
              <a:t>Continued....</a:t>
            </a:r>
            <a:endParaRPr lang="en-US" sz="3200" dirty="0">
              <a:latin typeface="Arial Narrow" pitchFamily="34" charset="0"/>
            </a:endParaRPr>
          </a:p>
        </p:txBody>
      </p:sp>
      <p:sp>
        <p:nvSpPr>
          <p:cNvPr id="3" name="Content Placeholder 2"/>
          <p:cNvSpPr>
            <a:spLocks noGrp="1"/>
          </p:cNvSpPr>
          <p:nvPr>
            <p:ph idx="1"/>
          </p:nvPr>
        </p:nvSpPr>
        <p:spPr>
          <a:xfrm>
            <a:off x="457200" y="1285860"/>
            <a:ext cx="8229600" cy="5286412"/>
          </a:xfrm>
        </p:spPr>
        <p:txBody>
          <a:bodyPr>
            <a:normAutofit/>
          </a:bodyPr>
          <a:lstStyle/>
          <a:p>
            <a:pPr>
              <a:lnSpc>
                <a:spcPct val="200000"/>
              </a:lnSpc>
              <a:buNone/>
            </a:pPr>
            <a:r>
              <a:rPr lang="en-US" sz="2000" b="1" dirty="0" smtClean="0">
                <a:solidFill>
                  <a:schemeClr val="tx1"/>
                </a:solidFill>
                <a:latin typeface="Times New Roman" pitchFamily="18" charset="0"/>
                <a:cs typeface="Times New Roman" pitchFamily="18" charset="0"/>
              </a:rPr>
              <a:t>Inclusion Criteria</a:t>
            </a:r>
            <a:endParaRPr lang="en-US" sz="2000" dirty="0" smtClean="0">
              <a:solidFill>
                <a:schemeClr val="tx1"/>
              </a:solidFill>
              <a:latin typeface="Times New Roman" pitchFamily="18" charset="0"/>
              <a:cs typeface="Times New Roman" pitchFamily="18" charset="0"/>
            </a:endParaRPr>
          </a:p>
          <a:p>
            <a:pPr lvl="0">
              <a:lnSpc>
                <a:spcPct val="200000"/>
              </a:lnSpc>
            </a:pPr>
            <a:r>
              <a:rPr lang="en-US" sz="2000" dirty="0" smtClean="0">
                <a:solidFill>
                  <a:schemeClr val="tx1"/>
                </a:solidFill>
                <a:latin typeface="Times New Roman" pitchFamily="18" charset="0"/>
                <a:cs typeface="Times New Roman" pitchFamily="18" charset="0"/>
              </a:rPr>
              <a:t>E-learners from Virtual University of Pakistan </a:t>
            </a:r>
          </a:p>
          <a:p>
            <a:pPr lvl="0">
              <a:lnSpc>
                <a:spcPct val="200000"/>
              </a:lnSpc>
            </a:pPr>
            <a:r>
              <a:rPr lang="en-US" sz="2000" dirty="0" smtClean="0">
                <a:solidFill>
                  <a:schemeClr val="tx1"/>
                </a:solidFill>
                <a:latin typeface="Times New Roman" pitchFamily="18" charset="0"/>
                <a:cs typeface="Times New Roman" pitchFamily="18" charset="0"/>
              </a:rPr>
              <a:t>Males and Females with age ranged 20-45</a:t>
            </a:r>
          </a:p>
          <a:p>
            <a:pPr>
              <a:lnSpc>
                <a:spcPct val="200000"/>
              </a:lnSpc>
              <a:buNone/>
            </a:pPr>
            <a:r>
              <a:rPr lang="en-US" sz="2000" b="1" dirty="0" smtClean="0">
                <a:solidFill>
                  <a:schemeClr val="tx1"/>
                </a:solidFill>
                <a:latin typeface="Times New Roman" pitchFamily="18" charset="0"/>
                <a:cs typeface="Times New Roman" pitchFamily="18" charset="0"/>
              </a:rPr>
              <a:t>Exclusion Criteria</a:t>
            </a:r>
            <a:endParaRPr lang="en-US" sz="2000" dirty="0" smtClean="0">
              <a:solidFill>
                <a:schemeClr val="tx1"/>
              </a:solidFill>
              <a:latin typeface="Times New Roman" pitchFamily="18" charset="0"/>
              <a:cs typeface="Times New Roman" pitchFamily="18" charset="0"/>
            </a:endParaRPr>
          </a:p>
          <a:p>
            <a:pPr>
              <a:lnSpc>
                <a:spcPct val="200000"/>
              </a:lnSpc>
            </a:pPr>
            <a:r>
              <a:rPr lang="en-US" sz="2000" dirty="0" smtClean="0">
                <a:solidFill>
                  <a:schemeClr val="tx1"/>
                </a:solidFill>
                <a:latin typeface="Times New Roman" pitchFamily="18" charset="0"/>
                <a:cs typeface="Times New Roman" pitchFamily="18" charset="0"/>
              </a:rPr>
              <a:t>E Learners who are engaged in computer based jobs, any web-based application job were excluded as they had high computer self efficacy which may become the confounding variable.</a:t>
            </a:r>
          </a:p>
          <a:p>
            <a:pPr>
              <a:buNone/>
            </a:pPr>
            <a:endParaRPr lang="en-US"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lstStyle/>
          <a:p>
            <a:r>
              <a:rPr lang="en-US" sz="3200" dirty="0" smtClean="0"/>
              <a:t/>
            </a:r>
            <a:br>
              <a:rPr lang="en-US" sz="3200" dirty="0" smtClean="0"/>
            </a:br>
            <a:r>
              <a:rPr lang="en-US" sz="3200" b="1" dirty="0" smtClean="0">
                <a:latin typeface="Arial Narrow" pitchFamily="34" charset="0"/>
              </a:rPr>
              <a:t>Procedure</a:t>
            </a:r>
            <a:endParaRPr lang="en-US" sz="3200" b="1" dirty="0">
              <a:latin typeface="Arial Narrow"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pPr>
              <a:lnSpc>
                <a:spcPct val="200000"/>
              </a:lnSpc>
            </a:pPr>
            <a:r>
              <a:rPr lang="en-US" dirty="0" smtClean="0">
                <a:solidFill>
                  <a:schemeClr val="tx1"/>
                </a:solidFill>
                <a:latin typeface="Times New Roman" pitchFamily="18" charset="0"/>
                <a:cs typeface="Times New Roman" pitchFamily="18" charset="0"/>
              </a:rPr>
              <a:t>Google form was prepared which comprised of participants’ demographics, MSLQ, CUSE scales.( Include short detail of these scales separately)</a:t>
            </a:r>
          </a:p>
          <a:p>
            <a:pPr>
              <a:lnSpc>
                <a:spcPct val="200000"/>
              </a:lnSpc>
            </a:pPr>
            <a:r>
              <a:rPr lang="en-GB" dirty="0" smtClean="0">
                <a:solidFill>
                  <a:schemeClr val="tx1"/>
                </a:solidFill>
                <a:latin typeface="Times New Roman" pitchFamily="18" charset="0"/>
                <a:cs typeface="Times New Roman" pitchFamily="18" charset="0"/>
              </a:rPr>
              <a:t>Link of questionnaires were shared amongst more than 1000 students of different disciplines.</a:t>
            </a:r>
          </a:p>
          <a:p>
            <a:pPr>
              <a:lnSpc>
                <a:spcPct val="200000"/>
              </a:lnSpc>
            </a:pPr>
            <a:r>
              <a:rPr lang="en-GB" dirty="0" smtClean="0">
                <a:solidFill>
                  <a:schemeClr val="tx1"/>
                </a:solidFill>
                <a:latin typeface="Times New Roman" pitchFamily="18" charset="0"/>
                <a:cs typeface="Times New Roman" pitchFamily="18" charset="0"/>
              </a:rPr>
              <a:t>Response rate was moderate</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369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lstStyle/>
          <a:p>
            <a:r>
              <a:rPr lang="en-GB" sz="3200" dirty="0" smtClean="0">
                <a:latin typeface="Arial Narrow" pitchFamily="34" charset="0"/>
              </a:rPr>
              <a:t>Ethical Considerations</a:t>
            </a:r>
            <a:endParaRPr lang="en-US" sz="3200" dirty="0">
              <a:latin typeface="Arial Narrow" pitchFamily="34" charset="0"/>
            </a:endParaRPr>
          </a:p>
        </p:txBody>
      </p:sp>
      <p:sp>
        <p:nvSpPr>
          <p:cNvPr id="3" name="Content Placeholder 2"/>
          <p:cNvSpPr>
            <a:spLocks noGrp="1"/>
          </p:cNvSpPr>
          <p:nvPr>
            <p:ph idx="1"/>
          </p:nvPr>
        </p:nvSpPr>
        <p:spPr>
          <a:xfrm>
            <a:off x="457200" y="1357298"/>
            <a:ext cx="8229600" cy="4768865"/>
          </a:xfrm>
        </p:spPr>
        <p:txBody>
          <a:bodyPr>
            <a:normAutofit/>
          </a:bodyPr>
          <a:lstStyle/>
          <a:p>
            <a:pPr lvl="0">
              <a:lnSpc>
                <a:spcPct val="200000"/>
              </a:lnSpc>
            </a:pPr>
            <a:r>
              <a:rPr lang="en-US" sz="2000" dirty="0" smtClean="0">
                <a:solidFill>
                  <a:schemeClr val="tx1"/>
                </a:solidFill>
                <a:latin typeface="Times New Roman" pitchFamily="18" charset="0"/>
                <a:cs typeface="Times New Roman" pitchFamily="18" charset="0"/>
              </a:rPr>
              <a:t>Researcher got permission from authors of the scales </a:t>
            </a:r>
          </a:p>
          <a:p>
            <a:pPr lvl="0">
              <a:lnSpc>
                <a:spcPct val="200000"/>
              </a:lnSpc>
            </a:pPr>
            <a:r>
              <a:rPr lang="en-US" sz="2000" dirty="0" smtClean="0">
                <a:solidFill>
                  <a:schemeClr val="tx1"/>
                </a:solidFill>
                <a:latin typeface="Times New Roman" pitchFamily="18" charset="0"/>
                <a:cs typeface="Times New Roman" pitchFamily="18" charset="0"/>
              </a:rPr>
              <a:t>Researcher got permission to collect data from the concerned </a:t>
            </a:r>
            <a:r>
              <a:rPr lang="en-US" sz="2000" dirty="0" err="1" smtClean="0">
                <a:solidFill>
                  <a:schemeClr val="tx1"/>
                </a:solidFill>
                <a:latin typeface="Times New Roman" pitchFamily="18" charset="0"/>
                <a:cs typeface="Times New Roman" pitchFamily="18" charset="0"/>
              </a:rPr>
              <a:t>HoD</a:t>
            </a:r>
            <a:r>
              <a:rPr lang="en-US" sz="2000" dirty="0" smtClean="0">
                <a:solidFill>
                  <a:schemeClr val="tx1"/>
                </a:solidFill>
                <a:latin typeface="Times New Roman" pitchFamily="18" charset="0"/>
                <a:cs typeface="Times New Roman" pitchFamily="18" charset="0"/>
              </a:rPr>
              <a:t>. </a:t>
            </a:r>
          </a:p>
          <a:p>
            <a:pPr lvl="0">
              <a:lnSpc>
                <a:spcPct val="200000"/>
              </a:lnSpc>
            </a:pPr>
            <a:r>
              <a:rPr lang="en-US" sz="2000" dirty="0" smtClean="0">
                <a:solidFill>
                  <a:schemeClr val="tx1"/>
                </a:solidFill>
                <a:latin typeface="Times New Roman" pitchFamily="18" charset="0"/>
                <a:cs typeface="Times New Roman" pitchFamily="18" charset="0"/>
              </a:rPr>
              <a:t>Informed consent was taken from the participants. </a:t>
            </a:r>
          </a:p>
          <a:p>
            <a:pPr lvl="0">
              <a:lnSpc>
                <a:spcPct val="200000"/>
              </a:lnSpc>
            </a:pPr>
            <a:r>
              <a:rPr lang="en-GB" sz="2000" dirty="0" smtClean="0">
                <a:solidFill>
                  <a:schemeClr val="tx1"/>
                </a:solidFill>
                <a:latin typeface="Times New Roman" pitchFamily="18" charset="0"/>
                <a:cs typeface="Times New Roman" pitchFamily="18" charset="0"/>
              </a:rPr>
              <a:t>Purpose of the study was shared with participants.</a:t>
            </a:r>
            <a:endParaRPr lang="en-US" sz="2000" dirty="0" smtClean="0">
              <a:solidFill>
                <a:schemeClr val="tx1"/>
              </a:solidFill>
              <a:latin typeface="Times New Roman" pitchFamily="18" charset="0"/>
              <a:cs typeface="Times New Roman" pitchFamily="18" charset="0"/>
            </a:endParaRPr>
          </a:p>
          <a:p>
            <a:pPr lvl="0">
              <a:lnSpc>
                <a:spcPct val="200000"/>
              </a:lnSpc>
            </a:pPr>
            <a:r>
              <a:rPr lang="en-GB" sz="2000" dirty="0" smtClean="0">
                <a:solidFill>
                  <a:schemeClr val="tx1"/>
                </a:solidFill>
                <a:latin typeface="Times New Roman" pitchFamily="18" charset="0"/>
                <a:cs typeface="Times New Roman" pitchFamily="18" charset="0"/>
              </a:rPr>
              <a:t>Participants’ information were kept confidential.</a:t>
            </a:r>
            <a:endParaRPr lang="en-US" sz="2000"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lgn="ctr">
              <a:buNone/>
            </a:pPr>
            <a:r>
              <a:rPr lang="en-GB" sz="3600" b="1" dirty="0" smtClean="0">
                <a:solidFill>
                  <a:srgbClr val="0070C0"/>
                </a:solidFill>
                <a:latin typeface="Times New Roman" pitchFamily="18" charset="0"/>
                <a:cs typeface="Times New Roman" pitchFamily="18" charset="0"/>
              </a:rPr>
              <a:t>RESULTS</a:t>
            </a:r>
            <a:endParaRPr lang="en-US" sz="36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1026" name="Object 2"/>
          <p:cNvGraphicFramePr>
            <a:graphicFrameLocks noChangeAspect="1"/>
          </p:cNvGraphicFramePr>
          <p:nvPr>
            <p:ph idx="1"/>
          </p:nvPr>
        </p:nvGraphicFramePr>
        <p:xfrm>
          <a:off x="3175" y="0"/>
          <a:ext cx="8850313" cy="6858000"/>
        </p:xfrm>
        <a:graphic>
          <a:graphicData uri="http://schemas.openxmlformats.org/presentationml/2006/ole">
            <p:oleObj spid="_x0000_s1026" name="Document" r:id="rId3" imgW="6249226" imgH="4843895" progId="Word.Document.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Narrow" pitchFamily="34" charset="0"/>
              </a:rPr>
              <a:t>Results</a:t>
            </a:r>
            <a:endParaRPr lang="en-US" sz="3200" dirty="0">
              <a:latin typeface="Arial Narrow" pitchFamily="34" charset="0"/>
            </a:endParaRPr>
          </a:p>
        </p:txBody>
      </p:sp>
      <p:sp>
        <p:nvSpPr>
          <p:cNvPr id="3" name="Content Placeholder 2"/>
          <p:cNvSpPr>
            <a:spLocks noGrp="1"/>
          </p:cNvSpPr>
          <p:nvPr>
            <p:ph idx="1"/>
          </p:nvPr>
        </p:nvSpPr>
        <p:spPr/>
        <p:txBody>
          <a:bodyPr/>
          <a:lstStyle/>
          <a:p>
            <a:pPr>
              <a:buNone/>
            </a:pPr>
            <a:r>
              <a:rPr lang="en-US" dirty="0" smtClean="0">
                <a:solidFill>
                  <a:schemeClr val="tx1"/>
                </a:solidFill>
                <a:latin typeface="Arial Narrow" pitchFamily="34" charset="0"/>
              </a:rPr>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6" name="Picture 5"/>
          <p:cNvPicPr>
            <a:picLocks noChangeAspect="1"/>
          </p:cNvPicPr>
          <p:nvPr/>
        </p:nvPicPr>
        <p:blipFill>
          <a:blip r:embed="rId2">
            <a:duotone>
              <a:schemeClr val="accent3">
                <a:shade val="45000"/>
                <a:satMod val="135000"/>
              </a:schemeClr>
              <a:prstClr val="white"/>
            </a:duotone>
          </a:blip>
          <a:stretch>
            <a:fillRect/>
          </a:stretch>
        </p:blipFill>
        <p:spPr>
          <a:xfrm>
            <a:off x="1576387" y="1028700"/>
            <a:ext cx="5991225" cy="4800600"/>
          </a:xfrm>
          <a:prstGeom prst="rect">
            <a:avLst/>
          </a:prstGeom>
        </p:spPr>
      </p:pic>
    </p:spTree>
    <p:extLst>
      <p:ext uri="{BB962C8B-B14F-4D97-AF65-F5344CB8AC3E}">
        <p14:creationId xmlns="" xmlns:p14="http://schemas.microsoft.com/office/powerpoint/2010/main" val="264516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duotone>
              <a:schemeClr val="accent1">
                <a:shade val="45000"/>
                <a:satMod val="135000"/>
              </a:schemeClr>
              <a:prstClr val="white"/>
            </a:duotone>
          </a:blip>
          <a:stretch>
            <a:fillRect/>
          </a:stretch>
        </p:blipFill>
        <p:spPr>
          <a:xfrm>
            <a:off x="1747763" y="1600200"/>
            <a:ext cx="5648474" cy="452596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duotone>
              <a:schemeClr val="accent3">
                <a:shade val="45000"/>
                <a:satMod val="135000"/>
              </a:schemeClr>
              <a:prstClr val="white"/>
            </a:duotone>
          </a:blip>
          <a:srcRect/>
          <a:stretch>
            <a:fillRect/>
          </a:stretch>
        </p:blipFill>
        <p:spPr bwMode="auto">
          <a:xfrm>
            <a:off x="1747763" y="1600200"/>
            <a:ext cx="5648474" cy="4525963"/>
          </a:xfrm>
          <a:prstGeom prst="rect">
            <a:avLst/>
          </a:prstGeom>
          <a:noFill/>
          <a:ln>
            <a:gradFill>
              <a:gsLst>
                <a:gs pos="0">
                  <a:srgbClr val="FFFF00"/>
                </a:gs>
                <a:gs pos="50000">
                  <a:schemeClr val="accent1">
                    <a:tint val="44500"/>
                    <a:satMod val="160000"/>
                  </a:schemeClr>
                </a:gs>
                <a:gs pos="100000">
                  <a:schemeClr val="accent1">
                    <a:tint val="23500"/>
                    <a:satMod val="160000"/>
                  </a:schemeClr>
                </a:gs>
              </a:gsLst>
              <a:lin ang="5400000" scaled="0"/>
            </a:gra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lstStyle/>
          <a:p>
            <a:r>
              <a:rPr lang="en-GB" sz="3200" dirty="0" smtClean="0">
                <a:latin typeface="Arial Narrow" pitchFamily="34" charset="0"/>
              </a:rPr>
              <a:t>Correlation</a:t>
            </a:r>
            <a:endParaRPr lang="en-US" sz="3200" dirty="0">
              <a:latin typeface="Arial Narrow" pitchFamily="34" charset="0"/>
            </a:endParaRPr>
          </a:p>
        </p:txBody>
      </p:sp>
      <p:pic>
        <p:nvPicPr>
          <p:cNvPr id="361" name="Picture 360"/>
          <p:cNvPicPr>
            <a:picLocks noChangeAspect="1" noChangeArrowheads="1"/>
          </p:cNvPicPr>
          <p:nvPr/>
        </p:nvPicPr>
        <p:blipFill>
          <a:blip r:embed="rId3"/>
          <a:srcRect/>
          <a:stretch>
            <a:fillRect/>
          </a:stretch>
        </p:blipFill>
        <p:spPr bwMode="auto">
          <a:xfrm>
            <a:off x="428596" y="1571612"/>
            <a:ext cx="8001056" cy="464347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28604"/>
            <a:ext cx="8229600" cy="714380"/>
          </a:xfrm>
        </p:spPr>
        <p:txBody>
          <a:bodyPr>
            <a:normAutofit fontScale="90000"/>
          </a:bodyPr>
          <a:lstStyle/>
          <a:p>
            <a:r>
              <a:rPr lang="en-US" sz="3600" dirty="0">
                <a:solidFill>
                  <a:srgbClr val="FF0000"/>
                </a:solidFill>
                <a:latin typeface="Times New Roman" panose="02020603050405020304" pitchFamily="18" charset="0"/>
                <a:cs typeface="Times New Roman" panose="02020603050405020304" pitchFamily="18" charset="0"/>
              </a:rPr>
              <a:t/>
            </a:r>
            <a:br>
              <a:rPr lang="en-US" sz="3600" dirty="0">
                <a:solidFill>
                  <a:srgbClr val="FF0000"/>
                </a:solidFill>
                <a:latin typeface="Times New Roman" panose="02020603050405020304" pitchFamily="18" charset="0"/>
                <a:cs typeface="Times New Roman" panose="02020603050405020304" pitchFamily="18" charset="0"/>
              </a:rPr>
            </a:br>
            <a:r>
              <a:rPr lang="en-US" sz="3600" dirty="0" smtClean="0">
                <a:solidFill>
                  <a:srgbClr val="FF0000"/>
                </a:solidFill>
                <a:latin typeface="Times New Roman" panose="02020603050405020304" pitchFamily="18" charset="0"/>
                <a:cs typeface="Times New Roman" panose="02020603050405020304" pitchFamily="18" charset="0"/>
              </a:rPr>
              <a:t/>
            </a:r>
            <a:br>
              <a:rPr lang="en-US" sz="3600" dirty="0" smtClean="0">
                <a:solidFill>
                  <a:srgbClr val="FF0000"/>
                </a:solidFill>
                <a:latin typeface="Times New Roman" panose="02020603050405020304" pitchFamily="18" charset="0"/>
                <a:cs typeface="Times New Roman" panose="02020603050405020304" pitchFamily="18" charset="0"/>
              </a:rPr>
            </a:br>
            <a:r>
              <a:rPr lang="en-US" sz="3600" dirty="0">
                <a:effectLst/>
              </a:rPr>
              <a:t/>
            </a:r>
            <a:br>
              <a:rPr lang="en-US" sz="3600" dirty="0">
                <a:effectLst/>
              </a:rPr>
            </a:br>
            <a:r>
              <a:rPr lang="en-US" sz="3600" b="1" dirty="0" smtClean="0">
                <a:effectLst/>
                <a:latin typeface="Times New Roman" pitchFamily="18" charset="0"/>
                <a:cs typeface="Times New Roman" pitchFamily="18" charset="0"/>
              </a:rPr>
              <a:t>Introduction</a:t>
            </a:r>
            <a:endParaRPr lang="en-US" sz="3600" b="1" dirty="0">
              <a:solidFill>
                <a:srgbClr val="FF0000"/>
              </a:solidFill>
              <a:latin typeface="Times New Roman" pitchFamily="18" charset="0"/>
              <a:cs typeface="Times New Roman" pitchFamily="18" charset="0"/>
            </a:endParaRPr>
          </a:p>
        </p:txBody>
      </p:sp>
      <p:sp>
        <p:nvSpPr>
          <p:cNvPr id="4" name="Content Placeholder 3"/>
          <p:cNvSpPr>
            <a:spLocks noGrp="1"/>
          </p:cNvSpPr>
          <p:nvPr>
            <p:ph idx="1"/>
          </p:nvPr>
        </p:nvSpPr>
        <p:spPr>
          <a:xfrm>
            <a:off x="381000" y="908720"/>
            <a:ext cx="8305800" cy="5257800"/>
          </a:xfrm>
        </p:spPr>
        <p:txBody>
          <a:bodyPr>
            <a:noAutofit/>
          </a:bodyPr>
          <a:lstStyle/>
          <a:p>
            <a:pPr>
              <a:lnSpc>
                <a:spcPct val="200000"/>
              </a:lnSpc>
              <a:buFont typeface="Wingdings" panose="05000000000000000000" pitchFamily="2" charset="2"/>
              <a:buChar char="Ø"/>
            </a:pPr>
            <a:r>
              <a:rPr lang="en-GB" dirty="0" smtClean="0">
                <a:solidFill>
                  <a:schemeClr val="tx1"/>
                </a:solidFill>
                <a:latin typeface="Times New Roman" panose="02020603050405020304" pitchFamily="18" charset="0"/>
                <a:cs typeface="Times New Roman" panose="02020603050405020304" pitchFamily="18" charset="0"/>
              </a:rPr>
              <a:t>Researchers proved that many </a:t>
            </a:r>
            <a:r>
              <a:rPr lang="en-GB" dirty="0">
                <a:solidFill>
                  <a:schemeClr val="tx1"/>
                </a:solidFill>
                <a:latin typeface="Times New Roman" panose="02020603050405020304" pitchFamily="18" charset="0"/>
                <a:cs typeface="Times New Roman" panose="02020603050405020304" pitchFamily="18" charset="0"/>
              </a:rPr>
              <a:t>students </a:t>
            </a:r>
            <a:r>
              <a:rPr lang="en-GB" dirty="0" smtClean="0">
                <a:solidFill>
                  <a:schemeClr val="tx1"/>
                </a:solidFill>
                <a:latin typeface="Times New Roman" panose="02020603050405020304" pitchFamily="18" charset="0"/>
                <a:cs typeface="Times New Roman" panose="02020603050405020304" pitchFamily="18" charset="0"/>
              </a:rPr>
              <a:t>studying in e-learning system, are </a:t>
            </a:r>
            <a:r>
              <a:rPr lang="en-GB" dirty="0">
                <a:solidFill>
                  <a:schemeClr val="tx1"/>
                </a:solidFill>
                <a:latin typeface="Times New Roman" panose="02020603050405020304" pitchFamily="18" charset="0"/>
                <a:cs typeface="Times New Roman" panose="02020603050405020304" pitchFamily="18" charset="0"/>
              </a:rPr>
              <a:t>motivated to complete </a:t>
            </a:r>
            <a:r>
              <a:rPr lang="en-GB" dirty="0" smtClean="0">
                <a:solidFill>
                  <a:schemeClr val="tx1"/>
                </a:solidFill>
                <a:latin typeface="Times New Roman" panose="02020603050405020304" pitchFamily="18" charset="0"/>
                <a:cs typeface="Times New Roman" panose="02020603050405020304" pitchFamily="18" charset="0"/>
              </a:rPr>
              <a:t>all their tasks including assignments</a:t>
            </a:r>
            <a:r>
              <a:rPr lang="en-GB" dirty="0">
                <a:solidFill>
                  <a:schemeClr val="tx1"/>
                </a:solidFill>
                <a:latin typeface="Times New Roman" panose="02020603050405020304" pitchFamily="18" charset="0"/>
                <a:cs typeface="Times New Roman" panose="02020603050405020304" pitchFamily="18" charset="0"/>
              </a:rPr>
              <a:t>, quizzes and other assessment activities via LMS </a:t>
            </a:r>
            <a:endParaRPr lang="en-GB" dirty="0" smtClean="0">
              <a:solidFill>
                <a:schemeClr val="tx1"/>
              </a:solidFill>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GB" dirty="0" smtClean="0">
                <a:solidFill>
                  <a:schemeClr val="tx1"/>
                </a:solidFill>
                <a:latin typeface="Times New Roman" panose="02020603050405020304" pitchFamily="18" charset="0"/>
                <a:cs typeface="Times New Roman" panose="02020603050405020304" pitchFamily="18" charset="0"/>
              </a:rPr>
              <a:t>But, in </a:t>
            </a:r>
            <a:r>
              <a:rPr lang="en-GB" dirty="0">
                <a:solidFill>
                  <a:schemeClr val="tx1"/>
                </a:solidFill>
                <a:latin typeface="Times New Roman" panose="02020603050405020304" pitchFamily="18" charset="0"/>
                <a:cs typeface="Times New Roman" panose="02020603050405020304" pitchFamily="18" charset="0"/>
              </a:rPr>
              <a:t>Pakistan, majority of the students have no or very little exposure with the usage of computers and different software. </a:t>
            </a:r>
            <a:endParaRPr lang="en-GB" dirty="0" smtClean="0">
              <a:solidFill>
                <a:schemeClr val="tx1"/>
              </a:solidFill>
              <a:latin typeface="Times New Roman" panose="02020603050405020304" pitchFamily="18" charset="0"/>
              <a:cs typeface="Times New Roman" panose="02020603050405020304" pitchFamily="18" charset="0"/>
            </a:endParaRPr>
          </a:p>
          <a:p>
            <a:pPr>
              <a:lnSpc>
                <a:spcPct val="200000"/>
              </a:lnSpc>
              <a:buFont typeface="Wingdings" panose="05000000000000000000" pitchFamily="2" charset="2"/>
              <a:buChar char="Ø"/>
            </a:pPr>
            <a:r>
              <a:rPr lang="en-GB" dirty="0">
                <a:solidFill>
                  <a:schemeClr val="tx1"/>
                </a:solidFill>
                <a:latin typeface="Times New Roman" panose="02020603050405020304" pitchFamily="18" charset="0"/>
                <a:cs typeface="Times New Roman" panose="02020603050405020304" pitchFamily="18" charset="0"/>
              </a:rPr>
              <a:t>T</a:t>
            </a:r>
            <a:r>
              <a:rPr lang="en-GB" dirty="0" smtClean="0">
                <a:solidFill>
                  <a:schemeClr val="tx1"/>
                </a:solidFill>
                <a:latin typeface="Times New Roman" panose="02020603050405020304" pitchFamily="18" charset="0"/>
                <a:cs typeface="Times New Roman" panose="02020603050405020304" pitchFamily="18" charset="0"/>
              </a:rPr>
              <a:t>hey have to face these issues like how to operate computer and how to use given student LMS</a:t>
            </a:r>
          </a:p>
          <a:p>
            <a:pPr>
              <a:lnSpc>
                <a:spcPct val="200000"/>
              </a:lnSpc>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98562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lstStyle/>
          <a:p>
            <a:r>
              <a:rPr lang="en-GB" sz="3200" dirty="0" smtClean="0">
                <a:latin typeface="Arial Narrow" pitchFamily="34" charset="0"/>
              </a:rPr>
              <a:t>Moderation</a:t>
            </a:r>
            <a:endParaRPr lang="en-US" sz="3200" dirty="0">
              <a:latin typeface="Arial Narrow" pitchFamily="34" charset="0"/>
            </a:endParaRPr>
          </a:p>
        </p:txBody>
      </p:sp>
      <p:graphicFrame>
        <p:nvGraphicFramePr>
          <p:cNvPr id="3074" name="Object 2"/>
          <p:cNvGraphicFramePr>
            <a:graphicFrameLocks noChangeAspect="1"/>
          </p:cNvGraphicFramePr>
          <p:nvPr>
            <p:ph idx="1"/>
          </p:nvPr>
        </p:nvGraphicFramePr>
        <p:xfrm>
          <a:off x="0" y="1357298"/>
          <a:ext cx="8929718" cy="5500702"/>
        </p:xfrm>
        <a:graphic>
          <a:graphicData uri="http://schemas.openxmlformats.org/presentationml/2006/ole">
            <p:oleObj spid="_x0000_s3074" name="Document" r:id="rId3" imgW="6084422" imgH="7289997" progId="Word.Document.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00132"/>
          </a:xfrm>
        </p:spPr>
        <p:txBody>
          <a:bodyPr/>
          <a:lstStyle/>
          <a:p>
            <a:r>
              <a:rPr lang="en-GB" sz="3200" dirty="0" smtClean="0">
                <a:latin typeface="Times New Roman" pitchFamily="18" charset="0"/>
                <a:cs typeface="Times New Roman" pitchFamily="18" charset="0"/>
              </a:rPr>
              <a:t>Continued.....</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200000"/>
              </a:lnSpc>
              <a:buNone/>
            </a:pPr>
            <a:r>
              <a:rPr lang="en-US" sz="2800" dirty="0" smtClean="0">
                <a:solidFill>
                  <a:schemeClr val="tx1"/>
                </a:solidFill>
                <a:latin typeface="Times New Roman" pitchFamily="18" charset="0"/>
                <a:cs typeface="Times New Roman" pitchFamily="18" charset="0"/>
              </a:rPr>
              <a:t>	</a:t>
            </a:r>
            <a:r>
              <a:rPr lang="en-US" sz="2000" dirty="0" smtClean="0">
                <a:solidFill>
                  <a:schemeClr val="tx1"/>
                </a:solidFill>
                <a:latin typeface="Arial Narrow" pitchFamily="34" charset="0"/>
                <a:cs typeface="Times New Roman" pitchFamily="18" charset="0"/>
              </a:rPr>
              <a:t>Results revealed that extrinsic motivation was found non-significant predictor of academic achievement but computer self-efficacy was found significant positive predictor of academic achievement where as interaction effects of extrinsic motivation and computer self-efficacy on academic achievement were found non-significant.</a:t>
            </a:r>
          </a:p>
          <a:p>
            <a:pPr>
              <a:lnSpc>
                <a:spcPct val="200000"/>
              </a:lnSpc>
              <a:buNone/>
            </a:pP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00132"/>
          </a:xfrm>
        </p:spPr>
        <p:txBody>
          <a:bodyPr/>
          <a:lstStyle/>
          <a:p>
            <a:r>
              <a:rPr lang="en-GB" sz="3200" dirty="0" smtClean="0">
                <a:latin typeface="Arial Narrow" pitchFamily="34" charset="0"/>
                <a:cs typeface="Times New Roman" pitchFamily="18" charset="0"/>
              </a:rPr>
              <a:t>Continued.....</a:t>
            </a:r>
            <a:endParaRPr lang="en-US" sz="3200" dirty="0">
              <a:latin typeface="Arial Narrow" pitchFamily="34" charset="0"/>
            </a:endParaRPr>
          </a:p>
        </p:txBody>
      </p:sp>
      <p:graphicFrame>
        <p:nvGraphicFramePr>
          <p:cNvPr id="9218" name="Object 2"/>
          <p:cNvGraphicFramePr>
            <a:graphicFrameLocks noChangeAspect="1"/>
          </p:cNvGraphicFramePr>
          <p:nvPr>
            <p:ph idx="1"/>
          </p:nvPr>
        </p:nvGraphicFramePr>
        <p:xfrm>
          <a:off x="214282" y="1571612"/>
          <a:ext cx="8557759" cy="5072098"/>
        </p:xfrm>
        <a:graphic>
          <a:graphicData uri="http://schemas.openxmlformats.org/presentationml/2006/ole">
            <p:oleObj spid="_x0000_s9218" name="Document" r:id="rId3" imgW="6084422" imgH="5086162" progId="Word.Documen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243034"/>
          </a:xfrm>
        </p:spPr>
        <p:txBody>
          <a:bodyPr/>
          <a:lstStyle/>
          <a:p>
            <a:r>
              <a:rPr lang="en-GB" sz="3200" dirty="0" smtClean="0">
                <a:latin typeface="Arial Narrow" pitchFamily="34" charset="0"/>
                <a:cs typeface="Times New Roman" pitchFamily="18" charset="0"/>
              </a:rPr>
              <a:t>Continued.....</a:t>
            </a:r>
            <a:endParaRPr lang="en-US" sz="3200" dirty="0"/>
          </a:p>
        </p:txBody>
      </p:sp>
      <p:sp>
        <p:nvSpPr>
          <p:cNvPr id="3" name="Content Placeholder 2"/>
          <p:cNvSpPr>
            <a:spLocks noGrp="1"/>
          </p:cNvSpPr>
          <p:nvPr>
            <p:ph idx="1"/>
          </p:nvPr>
        </p:nvSpPr>
        <p:spPr/>
        <p:txBody>
          <a:bodyPr/>
          <a:lstStyle/>
          <a:p>
            <a:pPr>
              <a:lnSpc>
                <a:spcPct val="200000"/>
              </a:lnSpc>
              <a:buNone/>
            </a:pPr>
            <a:r>
              <a:rPr lang="en-US" dirty="0" smtClean="0"/>
              <a:t>	</a:t>
            </a:r>
            <a:r>
              <a:rPr lang="en-US" sz="2000" dirty="0" smtClean="0">
                <a:solidFill>
                  <a:schemeClr val="tx1"/>
                </a:solidFill>
                <a:latin typeface="Arial Narrow" pitchFamily="34" charset="0"/>
              </a:rPr>
              <a:t>The results revealed that intrinsic motivation was found significant predictor of academic achievement but computer self-efficacy was found </a:t>
            </a:r>
            <a:r>
              <a:rPr lang="en-US" sz="2000" dirty="0" smtClean="0">
                <a:solidFill>
                  <a:schemeClr val="tx1"/>
                </a:solidFill>
                <a:latin typeface="Arial Narrow" pitchFamily="34" charset="0"/>
              </a:rPr>
              <a:t>non significant</a:t>
            </a:r>
            <a:r>
              <a:rPr lang="en-US" sz="2000" dirty="0" smtClean="0">
                <a:solidFill>
                  <a:schemeClr val="tx1"/>
                </a:solidFill>
                <a:latin typeface="Arial Narrow" pitchFamily="34" charset="0"/>
              </a:rPr>
              <a:t> </a:t>
            </a:r>
            <a:r>
              <a:rPr lang="en-US" sz="2000" dirty="0" smtClean="0">
                <a:solidFill>
                  <a:schemeClr val="tx1"/>
                </a:solidFill>
                <a:latin typeface="Arial Narrow" pitchFamily="34" charset="0"/>
              </a:rPr>
              <a:t>predictor of academic achievement where as interaction effects of intrinsic motivation and computer self-efficacy on academic achievement were found significant.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8"/>
          </a:xfrm>
        </p:spPr>
        <p:txBody>
          <a:bodyPr/>
          <a:lstStyle/>
          <a:p>
            <a:r>
              <a:rPr lang="en-GB" sz="3200" b="1" dirty="0" smtClean="0">
                <a:latin typeface="Arial Narrow" pitchFamily="34" charset="0"/>
              </a:rPr>
              <a:t>Discussion</a:t>
            </a:r>
            <a:endParaRPr lang="en-US" sz="3200" b="1" dirty="0">
              <a:latin typeface="Arial Narrow" pitchFamily="34" charset="0"/>
            </a:endParaRPr>
          </a:p>
        </p:txBody>
      </p:sp>
      <p:sp>
        <p:nvSpPr>
          <p:cNvPr id="3" name="Content Placeholder 2"/>
          <p:cNvSpPr>
            <a:spLocks noGrp="1"/>
          </p:cNvSpPr>
          <p:nvPr>
            <p:ph idx="1"/>
          </p:nvPr>
        </p:nvSpPr>
        <p:spPr/>
        <p:txBody>
          <a:bodyPr>
            <a:normAutofit fontScale="92500" lnSpcReduction="10000"/>
          </a:bodyPr>
          <a:lstStyle/>
          <a:p>
            <a:pPr>
              <a:buNone/>
            </a:pPr>
            <a:endParaRPr lang="en-US" dirty="0" smtClean="0">
              <a:solidFill>
                <a:schemeClr val="tx1"/>
              </a:solidFill>
              <a:latin typeface="Arial Narrow" pitchFamily="34" charset="0"/>
            </a:endParaRPr>
          </a:p>
          <a:p>
            <a:pPr>
              <a:lnSpc>
                <a:spcPct val="200000"/>
              </a:lnSpc>
            </a:pPr>
            <a:r>
              <a:rPr lang="en-GB" sz="2000" dirty="0" smtClean="0">
                <a:solidFill>
                  <a:schemeClr val="tx1"/>
                </a:solidFill>
                <a:latin typeface="Arial Narrow" pitchFamily="34" charset="0"/>
              </a:rPr>
              <a:t>Steiner, Gotz and Stieglitz (2013) in their survey found that learner’s perception who values more the components of learning management system and incentives have a positive influence on learners’ motivation. </a:t>
            </a:r>
          </a:p>
          <a:p>
            <a:pPr>
              <a:lnSpc>
                <a:spcPct val="200000"/>
              </a:lnSpc>
            </a:pPr>
            <a:r>
              <a:rPr lang="en-US" sz="2000" dirty="0" smtClean="0">
                <a:solidFill>
                  <a:schemeClr val="tx1"/>
                </a:solidFill>
                <a:latin typeface="Arial Narrow" pitchFamily="34" charset="0"/>
              </a:rPr>
              <a:t>Radovan (2011) found that students who regulate themselves and are intrinsically motivated achieved higher scores as compared to other students.</a:t>
            </a:r>
          </a:p>
          <a:p>
            <a:pPr>
              <a:lnSpc>
                <a:spcPct val="200000"/>
              </a:lnSpc>
            </a:pPr>
            <a:r>
              <a:rPr lang="en-GB" sz="2000" dirty="0" smtClean="0">
                <a:solidFill>
                  <a:schemeClr val="tx1"/>
                </a:solidFill>
                <a:latin typeface="Arial Narrow" pitchFamily="34" charset="0"/>
              </a:rPr>
              <a:t>Lee and Hwang (2007) found that students who have beliefs that they can use and execute different tasks by using computers are more satisfied with LMS. </a:t>
            </a:r>
            <a:endParaRPr lang="en-US" sz="2000" dirty="0" smtClean="0">
              <a:solidFill>
                <a:schemeClr val="tx1"/>
              </a:solidFill>
              <a:latin typeface="Arial Narrow" pitchFamily="34" charset="0"/>
            </a:endParaRPr>
          </a:p>
          <a:p>
            <a:endParaRPr lang="en-US" dirty="0" smtClean="0">
              <a:solidFill>
                <a:schemeClr val="tx1"/>
              </a:solidFill>
              <a:latin typeface="Arial Narrow" pitchFamily="34" charset="0"/>
            </a:endParaRPr>
          </a:p>
          <a:p>
            <a:endParaRPr lang="en-US" dirty="0"/>
          </a:p>
        </p:txBody>
      </p:sp>
    </p:spTree>
    <p:extLst>
      <p:ext uri="{BB962C8B-B14F-4D97-AF65-F5344CB8AC3E}">
        <p14:creationId xmlns="" xmlns:p14="http://schemas.microsoft.com/office/powerpoint/2010/main" val="2173086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lstStyle/>
          <a:p>
            <a:r>
              <a:rPr lang="en-US" sz="3200" b="1" dirty="0">
                <a:effectLst/>
                <a:latin typeface="Arial Narrow" pitchFamily="34" charset="0"/>
              </a:rPr>
              <a:t>References</a:t>
            </a:r>
            <a:r>
              <a:rPr lang="en-US" sz="3200" dirty="0">
                <a:effectLst/>
                <a:latin typeface="Arial Narrow" pitchFamily="34" charset="0"/>
              </a:rPr>
              <a:t/>
            </a:r>
            <a:br>
              <a:rPr lang="en-US" sz="3200" dirty="0">
                <a:effectLst/>
                <a:latin typeface="Arial Narrow" pitchFamily="34" charset="0"/>
              </a:rPr>
            </a:br>
            <a:endParaRPr lang="en-US" sz="3200" dirty="0">
              <a:latin typeface="Arial Narrow"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chemeClr val="tx1"/>
                </a:solidFill>
                <a:latin typeface="Arial Narrow" pitchFamily="34" charset="0"/>
              </a:rPr>
              <a:t>Steiner, M., Götz ,O., &amp;Stieglitz, S. (2013). </a:t>
            </a:r>
            <a:r>
              <a:rPr lang="en-US" i="1" dirty="0">
                <a:solidFill>
                  <a:schemeClr val="tx1"/>
                </a:solidFill>
                <a:latin typeface="Arial Narrow" pitchFamily="34" charset="0"/>
              </a:rPr>
              <a:t>The influence of learning management</a:t>
            </a:r>
            <a:endParaRPr lang="en-US" dirty="0">
              <a:solidFill>
                <a:schemeClr val="tx1"/>
              </a:solidFill>
              <a:latin typeface="Arial Narrow" pitchFamily="34" charset="0"/>
            </a:endParaRPr>
          </a:p>
          <a:p>
            <a:pPr marL="0" indent="0">
              <a:buNone/>
            </a:pPr>
            <a:r>
              <a:rPr lang="en-US" i="1" dirty="0" smtClean="0">
                <a:solidFill>
                  <a:schemeClr val="tx1"/>
                </a:solidFill>
                <a:latin typeface="Arial Narrow" pitchFamily="34" charset="0"/>
              </a:rPr>
              <a:t>	System </a:t>
            </a:r>
            <a:r>
              <a:rPr lang="en-US" i="1" dirty="0">
                <a:solidFill>
                  <a:schemeClr val="tx1"/>
                </a:solidFill>
                <a:latin typeface="Arial Narrow" pitchFamily="34" charset="0"/>
              </a:rPr>
              <a:t>components on learners’ Motivation in a large-scale social Learning	environment</a:t>
            </a:r>
            <a:r>
              <a:rPr lang="en-US" dirty="0">
                <a:solidFill>
                  <a:schemeClr val="tx1"/>
                </a:solidFill>
                <a:latin typeface="Arial Narrow" pitchFamily="34" charset="0"/>
              </a:rPr>
              <a:t>. Thirty Fourth International Conference on Information Systems, </a:t>
            </a:r>
            <a:r>
              <a:rPr lang="en-US" dirty="0" smtClean="0">
                <a:solidFill>
                  <a:schemeClr val="tx1"/>
                </a:solidFill>
                <a:latin typeface="Arial Narrow" pitchFamily="34" charset="0"/>
              </a:rPr>
              <a:t>	Milan</a:t>
            </a:r>
            <a:r>
              <a:rPr lang="en-US" dirty="0">
                <a:solidFill>
                  <a:schemeClr val="tx1"/>
                </a:solidFill>
                <a:latin typeface="Arial Narrow" pitchFamily="34" charset="0"/>
              </a:rPr>
              <a:t>.</a:t>
            </a:r>
            <a:r>
              <a:rPr lang="en-US" i="1" dirty="0">
                <a:solidFill>
                  <a:schemeClr val="tx1"/>
                </a:solidFill>
                <a:latin typeface="Arial Narrow" pitchFamily="34" charset="0"/>
              </a:rPr>
              <a:t>	</a:t>
            </a:r>
            <a:r>
              <a:rPr lang="en-US" dirty="0">
                <a:solidFill>
                  <a:schemeClr val="tx1"/>
                </a:solidFill>
                <a:latin typeface="Arial Narrow" pitchFamily="34" charset="0"/>
              </a:rPr>
              <a:t>Retrieved from: </a:t>
            </a:r>
            <a:r>
              <a:rPr lang="en-US" dirty="0" smtClean="0">
                <a:solidFill>
                  <a:schemeClr val="tx1"/>
                </a:solidFill>
                <a:latin typeface="Arial Narrow" pitchFamily="34" charset="0"/>
              </a:rPr>
              <a:t>	</a:t>
            </a:r>
            <a:r>
              <a:rPr lang="en-US" u="sng" dirty="0" smtClean="0">
                <a:solidFill>
                  <a:schemeClr val="tx1"/>
                </a:solidFill>
                <a:latin typeface="Arial Narrow" pitchFamily="34" charset="0"/>
                <a:hlinkClick r:id="rId2"/>
              </a:rPr>
              <a:t>https</a:t>
            </a:r>
            <a:r>
              <a:rPr lang="en-US" u="sng" dirty="0">
                <a:solidFill>
                  <a:schemeClr val="tx1"/>
                </a:solidFill>
                <a:latin typeface="Arial Narrow" pitchFamily="34" charset="0"/>
                <a:hlinkClick r:id="rId2"/>
              </a:rPr>
              <a:t>://www.researchgate.net/publication/259703812</a:t>
            </a:r>
            <a:r>
              <a:rPr lang="en-US" dirty="0" smtClean="0">
                <a:solidFill>
                  <a:schemeClr val="tx1"/>
                </a:solidFill>
                <a:latin typeface="Arial Narrow" pitchFamily="34" charset="0"/>
              </a:rPr>
              <a:t>.</a:t>
            </a:r>
          </a:p>
          <a:p>
            <a:pPr marL="0" indent="0">
              <a:buNone/>
            </a:pPr>
            <a:endParaRPr lang="en-US" dirty="0">
              <a:solidFill>
                <a:schemeClr val="tx1"/>
              </a:solidFill>
              <a:latin typeface="Arial Narrow" pitchFamily="34" charset="0"/>
            </a:endParaRPr>
          </a:p>
          <a:p>
            <a:pPr marL="0" indent="0">
              <a:buNone/>
            </a:pPr>
            <a:r>
              <a:rPr lang="en-US" dirty="0" smtClean="0">
                <a:solidFill>
                  <a:schemeClr val="tx1"/>
                </a:solidFill>
                <a:latin typeface="Arial Narrow" pitchFamily="34" charset="0"/>
              </a:rPr>
              <a:t>Firat</a:t>
            </a:r>
            <a:r>
              <a:rPr lang="en-US" dirty="0">
                <a:solidFill>
                  <a:schemeClr val="tx1"/>
                </a:solidFill>
                <a:latin typeface="Arial Narrow" pitchFamily="34" charset="0"/>
              </a:rPr>
              <a:t>, M. (2016). Determining the Effects of LMS Learning Behaviors on Academic</a:t>
            </a:r>
          </a:p>
          <a:p>
            <a:pPr marL="0" indent="0">
              <a:buNone/>
            </a:pPr>
            <a:r>
              <a:rPr lang="en-US" dirty="0" smtClean="0">
                <a:solidFill>
                  <a:schemeClr val="tx1"/>
                </a:solidFill>
                <a:latin typeface="Arial Narrow" pitchFamily="34" charset="0"/>
              </a:rPr>
              <a:t>	Achievement</a:t>
            </a:r>
            <a:r>
              <a:rPr lang="en-US" dirty="0">
                <a:solidFill>
                  <a:schemeClr val="tx1"/>
                </a:solidFill>
                <a:latin typeface="Arial Narrow" pitchFamily="34" charset="0"/>
              </a:rPr>
              <a:t>	in a Learning Analytic Perspective.  </a:t>
            </a:r>
            <a:r>
              <a:rPr lang="en-US" i="1" dirty="0">
                <a:solidFill>
                  <a:schemeClr val="tx1"/>
                </a:solidFill>
                <a:latin typeface="Arial Narrow" pitchFamily="34" charset="0"/>
              </a:rPr>
              <a:t>Journal of Information </a:t>
            </a:r>
            <a:r>
              <a:rPr lang="en-US" i="1" dirty="0" smtClean="0">
                <a:solidFill>
                  <a:schemeClr val="tx1"/>
                </a:solidFill>
                <a:latin typeface="Arial Narrow" pitchFamily="34" charset="0"/>
              </a:rPr>
              <a:t>	Technology</a:t>
            </a:r>
            <a:r>
              <a:rPr lang="en-US" i="1" dirty="0">
                <a:solidFill>
                  <a:schemeClr val="tx1"/>
                </a:solidFill>
                <a:latin typeface="Arial Narrow" pitchFamily="34" charset="0"/>
              </a:rPr>
              <a:t>	Education. </a:t>
            </a:r>
            <a:r>
              <a:rPr lang="en-US" dirty="0">
                <a:solidFill>
                  <a:schemeClr val="tx1"/>
                </a:solidFill>
                <a:latin typeface="Arial Narrow" pitchFamily="34" charset="0"/>
              </a:rPr>
              <a:t>(15)75-87. Retrieved from:	</a:t>
            </a:r>
            <a:r>
              <a:rPr lang="en-US" u="sng" dirty="0">
                <a:solidFill>
                  <a:schemeClr val="tx1"/>
                </a:solidFill>
                <a:latin typeface="Arial Narrow" pitchFamily="34" charset="0"/>
                <a:hlinkClick r:id="rId3"/>
              </a:rPr>
              <a:t>http://</a:t>
            </a:r>
            <a:r>
              <a:rPr lang="en-US" u="sng" dirty="0" smtClean="0">
                <a:solidFill>
                  <a:schemeClr val="tx1"/>
                </a:solidFill>
                <a:latin typeface="Arial Narrow" pitchFamily="34" charset="0"/>
                <a:hlinkClick r:id="rId3"/>
              </a:rPr>
              <a:t>www.jite.org/documents/Vol15/JITEv15ResearchP075-	087Firat1928.pdf</a:t>
            </a:r>
            <a:endParaRPr lang="en-US" dirty="0">
              <a:solidFill>
                <a:schemeClr val="tx1"/>
              </a:solidFill>
              <a:latin typeface="Arial Narrow" pitchFamily="34" charset="0"/>
            </a:endParaRPr>
          </a:p>
          <a:p>
            <a:pPr marL="0" indent="0">
              <a:buNone/>
            </a:pPr>
            <a:endParaRPr lang="en-US" dirty="0">
              <a:solidFill>
                <a:schemeClr val="tx1"/>
              </a:solidFill>
              <a:latin typeface="Arial Narrow" pitchFamily="34" charset="0"/>
            </a:endParaRPr>
          </a:p>
          <a:p>
            <a:pPr marL="0" indent="0">
              <a:buNone/>
            </a:pPr>
            <a:r>
              <a:rPr lang="en-US" dirty="0">
                <a:solidFill>
                  <a:schemeClr val="tx1"/>
                </a:solidFill>
                <a:latin typeface="Arial Narrow" pitchFamily="34" charset="0"/>
              </a:rPr>
              <a:t>Lee, J. &amp;Young Hwang, C. (2007). </a:t>
            </a:r>
            <a:r>
              <a:rPr lang="en-US" i="1" dirty="0">
                <a:solidFill>
                  <a:schemeClr val="tx1"/>
                </a:solidFill>
                <a:latin typeface="Arial Narrow" pitchFamily="34" charset="0"/>
              </a:rPr>
              <a:t>The effects of computer self-efficacy and learning	management system quality on e-Learner’s </a:t>
            </a:r>
            <a:r>
              <a:rPr lang="en-US" i="1" dirty="0" err="1">
                <a:solidFill>
                  <a:schemeClr val="tx1"/>
                </a:solidFill>
                <a:latin typeface="Arial Narrow" pitchFamily="34" charset="0"/>
              </a:rPr>
              <a:t>Satisfaction.</a:t>
            </a:r>
            <a:r>
              <a:rPr lang="en-US" dirty="0" err="1">
                <a:solidFill>
                  <a:schemeClr val="tx1"/>
                </a:solidFill>
                <a:latin typeface="Arial Narrow" pitchFamily="34" charset="0"/>
              </a:rPr>
              <a:t>Kyungpook</a:t>
            </a:r>
            <a:r>
              <a:rPr lang="en-US" dirty="0">
                <a:solidFill>
                  <a:schemeClr val="tx1"/>
                </a:solidFill>
                <a:latin typeface="Arial Narrow" pitchFamily="34" charset="0"/>
              </a:rPr>
              <a:t> National University,	South Korea.  Retrieved from:	</a:t>
            </a:r>
            <a:r>
              <a:rPr lang="en-US" u="sng" dirty="0">
                <a:solidFill>
                  <a:schemeClr val="tx1"/>
                </a:solidFill>
                <a:latin typeface="Arial Narrow" pitchFamily="34" charset="0"/>
                <a:hlinkClick r:id="rId4"/>
              </a:rPr>
              <a:t>https://www.lamsfoundation.org/lams2007/pdfs/Lee_Hwang_LAMS2007.pdf</a:t>
            </a:r>
            <a:endParaRPr lang="en-US" dirty="0">
              <a:solidFill>
                <a:schemeClr val="tx1"/>
              </a:solidFill>
              <a:latin typeface="Arial Narrow" pitchFamily="34" charset="0"/>
            </a:endParaRPr>
          </a:p>
          <a:p>
            <a:pPr marL="0" indent="0">
              <a:buNone/>
            </a:pPr>
            <a:r>
              <a:rPr lang="en-US" dirty="0">
                <a:solidFill>
                  <a:schemeClr val="tx1"/>
                </a:solidFill>
                <a:latin typeface="Arial Narrow" pitchFamily="34" charset="0"/>
              </a:rPr>
              <a:t> </a:t>
            </a:r>
          </a:p>
          <a:p>
            <a:pPr marL="0" indent="0">
              <a:buNone/>
            </a:pPr>
            <a:r>
              <a:rPr lang="en-US" dirty="0">
                <a:solidFill>
                  <a:schemeClr val="tx1"/>
                </a:solidFill>
                <a:latin typeface="Arial Narrow" pitchFamily="34" charset="0"/>
              </a:rPr>
              <a:t>Stewart, C.M., Schifter, C.C., &amp; Selverian, M.E.M. (2010). </a:t>
            </a:r>
            <a:r>
              <a:rPr lang="en-US" i="1" dirty="0">
                <a:solidFill>
                  <a:schemeClr val="tx1"/>
                </a:solidFill>
                <a:latin typeface="Arial Narrow" pitchFamily="34" charset="0"/>
              </a:rPr>
              <a:t>Teaching and Learning with</a:t>
            </a:r>
            <a:endParaRPr lang="en-US" dirty="0">
              <a:solidFill>
                <a:schemeClr val="tx1"/>
              </a:solidFill>
              <a:latin typeface="Arial Narrow" pitchFamily="34" charset="0"/>
            </a:endParaRPr>
          </a:p>
          <a:p>
            <a:pPr marL="0" indent="0">
              <a:buNone/>
            </a:pPr>
            <a:r>
              <a:rPr lang="en-US" i="1" dirty="0" smtClean="0">
                <a:solidFill>
                  <a:schemeClr val="tx1"/>
                </a:solidFill>
                <a:latin typeface="Arial Narrow" pitchFamily="34" charset="0"/>
              </a:rPr>
              <a:t>	technology</a:t>
            </a:r>
            <a:r>
              <a:rPr lang="en-US" i="1" dirty="0">
                <a:solidFill>
                  <a:schemeClr val="tx1"/>
                </a:solidFill>
                <a:latin typeface="Arial Narrow" pitchFamily="34" charset="0"/>
              </a:rPr>
              <a:t>: Beyond Constructivism.</a:t>
            </a:r>
            <a:r>
              <a:rPr lang="en-US" dirty="0">
                <a:solidFill>
                  <a:schemeClr val="tx1"/>
                </a:solidFill>
                <a:latin typeface="Arial Narrow" pitchFamily="34" charset="0"/>
              </a:rPr>
              <a:t> Routledge. Retrieved from: </a:t>
            </a:r>
            <a:r>
              <a:rPr lang="en-US" dirty="0" smtClean="0">
                <a:solidFill>
                  <a:schemeClr val="tx1"/>
                </a:solidFill>
                <a:latin typeface="Arial Narrow" pitchFamily="34" charset="0"/>
              </a:rPr>
              <a:t>	</a:t>
            </a:r>
            <a:r>
              <a:rPr lang="en-US" u="sng" dirty="0" smtClean="0">
                <a:solidFill>
                  <a:schemeClr val="tx1"/>
                </a:solidFill>
                <a:latin typeface="Arial Narrow" pitchFamily="34" charset="0"/>
                <a:hlinkClick r:id="rId5"/>
              </a:rPr>
              <a:t>https</a:t>
            </a:r>
            <a:r>
              <a:rPr lang="en-US" u="sng" dirty="0">
                <a:solidFill>
                  <a:schemeClr val="tx1"/>
                </a:solidFill>
                <a:latin typeface="Arial Narrow" pitchFamily="34" charset="0"/>
                <a:hlinkClick r:id="rId5"/>
              </a:rPr>
              <a:t>://trove.nla.gov.au/work/36328701?selectedversion=NBD44988113</a:t>
            </a:r>
            <a:endParaRPr lang="en-US" dirty="0">
              <a:solidFill>
                <a:schemeClr val="tx1"/>
              </a:solidFill>
              <a:latin typeface="Arial Narrow" pitchFamily="34" charset="0"/>
            </a:endParaRPr>
          </a:p>
          <a:p>
            <a:pPr marL="0" indent="0">
              <a:buNone/>
            </a:pPr>
            <a:r>
              <a:rPr lang="en-US" dirty="0" smtClean="0">
                <a:solidFill>
                  <a:schemeClr val="tx1"/>
                </a:solidFill>
                <a:latin typeface="Arial Narrow" pitchFamily="34" charset="0"/>
              </a:rPr>
              <a:t>Widjaja</a:t>
            </a:r>
            <a:r>
              <a:rPr lang="en-US" dirty="0">
                <a:solidFill>
                  <a:schemeClr val="tx1"/>
                </a:solidFill>
                <a:latin typeface="Arial Narrow" pitchFamily="34" charset="0"/>
              </a:rPr>
              <a:t>, A.E. &amp;Victor Chen, J.(2017).</a:t>
            </a:r>
            <a:r>
              <a:rPr lang="en-US" i="1" dirty="0">
                <a:solidFill>
                  <a:schemeClr val="tx1"/>
                </a:solidFill>
                <a:latin typeface="Arial Narrow" pitchFamily="34" charset="0"/>
              </a:rPr>
              <a:t>Online Learners' Motivation in Online Learning: The</a:t>
            </a:r>
            <a:endParaRPr lang="en-US" dirty="0">
              <a:solidFill>
                <a:schemeClr val="tx1"/>
              </a:solidFill>
              <a:latin typeface="Arial Narrow" pitchFamily="34" charset="0"/>
            </a:endParaRPr>
          </a:p>
          <a:p>
            <a:pPr marL="0" indent="0">
              <a:buNone/>
            </a:pPr>
            <a:r>
              <a:rPr lang="en-US" i="1" dirty="0" smtClean="0">
                <a:solidFill>
                  <a:schemeClr val="tx1"/>
                </a:solidFill>
                <a:latin typeface="Arial Narrow" pitchFamily="34" charset="0"/>
              </a:rPr>
              <a:t>	Effect </a:t>
            </a:r>
            <a:r>
              <a:rPr lang="en-US" i="1" dirty="0">
                <a:solidFill>
                  <a:schemeClr val="tx1"/>
                </a:solidFill>
                <a:latin typeface="Arial Narrow" pitchFamily="34" charset="0"/>
              </a:rPr>
              <a:t>of Online-Participation, Social Presence, and Collaboration.</a:t>
            </a:r>
            <a:r>
              <a:rPr lang="en-US" dirty="0">
                <a:solidFill>
                  <a:schemeClr val="tx1"/>
                </a:solidFill>
                <a:latin typeface="Arial Narrow" pitchFamily="34" charset="0"/>
              </a:rPr>
              <a:t> Retrieved </a:t>
            </a:r>
            <a:r>
              <a:rPr lang="en-US" dirty="0" smtClean="0">
                <a:solidFill>
                  <a:schemeClr val="tx1"/>
                </a:solidFill>
                <a:latin typeface="Arial Narrow" pitchFamily="34" charset="0"/>
              </a:rPr>
              <a:t>	from: 	</a:t>
            </a:r>
            <a:r>
              <a:rPr lang="en-US" u="sng" dirty="0" smtClean="0">
                <a:solidFill>
                  <a:schemeClr val="tx1"/>
                </a:solidFill>
                <a:latin typeface="Arial Narrow" pitchFamily="34" charset="0"/>
                <a:hlinkClick r:id="rId6"/>
              </a:rPr>
              <a:t>https</a:t>
            </a:r>
            <a:r>
              <a:rPr lang="en-US" u="sng" dirty="0">
                <a:solidFill>
                  <a:schemeClr val="tx1"/>
                </a:solidFill>
                <a:latin typeface="Arial Narrow" pitchFamily="34" charset="0"/>
                <a:hlinkClick r:id="rId6"/>
              </a:rPr>
              <a:t>://www.researchgate.net/publication/321992187</a:t>
            </a:r>
            <a:endParaRPr lang="en-US" dirty="0">
              <a:solidFill>
                <a:schemeClr val="tx1"/>
              </a:solidFill>
              <a:latin typeface="Arial Narrow" pitchFamily="34" charset="0"/>
            </a:endParaRPr>
          </a:p>
        </p:txBody>
      </p:sp>
    </p:spTree>
    <p:extLst>
      <p:ext uri="{BB962C8B-B14F-4D97-AF65-F5344CB8AC3E}">
        <p14:creationId xmlns="" xmlns:p14="http://schemas.microsoft.com/office/powerpoint/2010/main" val="3639566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2500" dirty="0" err="1">
                <a:solidFill>
                  <a:schemeClr val="tx1"/>
                </a:solidFill>
                <a:latin typeface="Arial Narrow" pitchFamily="34" charset="0"/>
              </a:rPr>
              <a:t>Kor</a:t>
            </a:r>
            <a:r>
              <a:rPr lang="en-US" sz="2500" dirty="0">
                <a:solidFill>
                  <a:schemeClr val="tx1"/>
                </a:solidFill>
                <a:latin typeface="Arial Narrow" pitchFamily="34" charset="0"/>
              </a:rPr>
              <a:t>, H. </a:t>
            </a:r>
            <a:r>
              <a:rPr lang="en-US" sz="2500" dirty="0" err="1">
                <a:solidFill>
                  <a:schemeClr val="tx1"/>
                </a:solidFill>
                <a:latin typeface="Arial Narrow" pitchFamily="34" charset="0"/>
              </a:rPr>
              <a:t>Erbay</a:t>
            </a:r>
            <a:r>
              <a:rPr lang="en-US" sz="2500" dirty="0">
                <a:solidFill>
                  <a:schemeClr val="tx1"/>
                </a:solidFill>
                <a:latin typeface="Arial Narrow" pitchFamily="34" charset="0"/>
              </a:rPr>
              <a:t>, H. &amp; </a:t>
            </a:r>
            <a:r>
              <a:rPr lang="en-US" sz="2500" dirty="0" err="1">
                <a:solidFill>
                  <a:schemeClr val="tx1"/>
                </a:solidFill>
                <a:latin typeface="Arial Narrow" pitchFamily="34" charset="0"/>
              </a:rPr>
              <a:t>Akmese</a:t>
            </a:r>
            <a:r>
              <a:rPr lang="en-US" sz="2500" dirty="0">
                <a:solidFill>
                  <a:schemeClr val="tx1"/>
                </a:solidFill>
                <a:latin typeface="Arial Narrow" pitchFamily="34" charset="0"/>
              </a:rPr>
              <a:t>, O.F. (2016). </a:t>
            </a:r>
            <a:r>
              <a:rPr lang="en-US" sz="2500" i="1" dirty="0">
                <a:solidFill>
                  <a:schemeClr val="tx1"/>
                </a:solidFill>
                <a:latin typeface="Arial Narrow" pitchFamily="34" charset="0"/>
              </a:rPr>
              <a:t>A Study on the Factors Affecting the Academic	Performance of </a:t>
            </a:r>
            <a:r>
              <a:rPr lang="en-US" sz="2500" i="1" dirty="0" smtClean="0">
                <a:solidFill>
                  <a:schemeClr val="tx1"/>
                </a:solidFill>
                <a:latin typeface="Arial Narrow" pitchFamily="34" charset="0"/>
              </a:rPr>
              <a:t>	Distance </a:t>
            </a:r>
            <a:r>
              <a:rPr lang="en-US" sz="2500" i="1" dirty="0">
                <a:solidFill>
                  <a:schemeClr val="tx1"/>
                </a:solidFill>
                <a:latin typeface="Arial Narrow" pitchFamily="34" charset="0"/>
              </a:rPr>
              <a:t>Education Students and Formal Students.</a:t>
            </a:r>
            <a:r>
              <a:rPr lang="en-US" sz="2500" dirty="0">
                <a:solidFill>
                  <a:schemeClr val="tx1"/>
                </a:solidFill>
                <a:latin typeface="Arial Narrow" pitchFamily="34" charset="0"/>
              </a:rPr>
              <a:t> Retrieved from:	</a:t>
            </a:r>
          </a:p>
          <a:p>
            <a:pPr marL="0" indent="0">
              <a:buNone/>
            </a:pPr>
            <a:r>
              <a:rPr lang="en-US" sz="2500" u="sng" dirty="0" smtClean="0">
                <a:solidFill>
                  <a:schemeClr val="tx1"/>
                </a:solidFill>
                <a:latin typeface="Arial Narrow" pitchFamily="34" charset="0"/>
                <a:hlinkClick r:id="rId2"/>
              </a:rPr>
              <a:t>	</a:t>
            </a:r>
            <a:r>
              <a:rPr lang="en-US" sz="2500" u="sng" dirty="0" err="1" smtClean="0">
                <a:solidFill>
                  <a:schemeClr val="tx1"/>
                </a:solidFill>
                <a:latin typeface="Arial Narrow" pitchFamily="34" charset="0"/>
                <a:hlinkClick r:id="rId2"/>
              </a:rPr>
              <a:t>doi</a:t>
            </a:r>
            <a:r>
              <a:rPr lang="en-US" sz="2500" u="sng" dirty="0" smtClean="0">
                <a:solidFill>
                  <a:schemeClr val="tx1"/>
                </a:solidFill>
                <a:latin typeface="Arial Narrow" pitchFamily="34" charset="0"/>
                <a:hlinkClick r:id="rId2"/>
              </a:rPr>
              <a:t>  http</a:t>
            </a:r>
            <a:r>
              <a:rPr lang="en-US" sz="2500" u="sng" dirty="0">
                <a:solidFill>
                  <a:schemeClr val="tx1"/>
                </a:solidFill>
                <a:latin typeface="Arial Narrow" pitchFamily="34" charset="0"/>
                <a:hlinkClick r:id="rId2"/>
              </a:rPr>
              <a:t>://dx.doi.org/10.17218/hititsosbil.280829</a:t>
            </a:r>
            <a:endParaRPr lang="en-US" sz="2500" dirty="0">
              <a:solidFill>
                <a:schemeClr val="tx1"/>
              </a:solidFill>
              <a:latin typeface="Arial Narrow" pitchFamily="34" charset="0"/>
            </a:endParaRPr>
          </a:p>
          <a:p>
            <a:pPr marL="0" indent="0">
              <a:buNone/>
            </a:pPr>
            <a:r>
              <a:rPr lang="en-US" sz="2500" dirty="0" smtClean="0">
                <a:solidFill>
                  <a:schemeClr val="tx1"/>
                </a:solidFill>
                <a:latin typeface="Arial Narrow" pitchFamily="34" charset="0"/>
              </a:rPr>
              <a:t>Radovan</a:t>
            </a:r>
            <a:r>
              <a:rPr lang="en-US" sz="2500" dirty="0">
                <a:solidFill>
                  <a:schemeClr val="tx1"/>
                </a:solidFill>
                <a:latin typeface="Arial Narrow" pitchFamily="34" charset="0"/>
              </a:rPr>
              <a:t>, M. (2011).</a:t>
            </a:r>
            <a:r>
              <a:rPr lang="en-US" sz="2500" b="1" dirty="0">
                <a:solidFill>
                  <a:schemeClr val="tx1"/>
                </a:solidFill>
                <a:latin typeface="Arial Narrow" pitchFamily="34" charset="0"/>
              </a:rPr>
              <a:t> </a:t>
            </a:r>
            <a:r>
              <a:rPr lang="en-US" sz="2500" i="1" dirty="0">
                <a:solidFill>
                  <a:schemeClr val="tx1"/>
                </a:solidFill>
                <a:latin typeface="Arial Narrow" pitchFamily="34" charset="0"/>
              </a:rPr>
              <a:t>The relation between distance students' motivation, their use of learning	strategies, </a:t>
            </a:r>
            <a:r>
              <a:rPr lang="en-US" sz="2500" i="1" dirty="0" smtClean="0">
                <a:solidFill>
                  <a:schemeClr val="tx1"/>
                </a:solidFill>
                <a:latin typeface="Arial Narrow" pitchFamily="34" charset="0"/>
              </a:rPr>
              <a:t>	and 	academic </a:t>
            </a:r>
            <a:r>
              <a:rPr lang="en-US" sz="2500" i="1" dirty="0">
                <a:solidFill>
                  <a:schemeClr val="tx1"/>
                </a:solidFill>
                <a:latin typeface="Arial Narrow" pitchFamily="34" charset="0"/>
              </a:rPr>
              <a:t>success.</a:t>
            </a:r>
            <a:r>
              <a:rPr lang="en-US" sz="2500" dirty="0">
                <a:solidFill>
                  <a:schemeClr val="tx1"/>
                </a:solidFill>
                <a:latin typeface="Arial Narrow" pitchFamily="34" charset="0"/>
              </a:rPr>
              <a:t> The Turkish Online Journal of Educational	Technology. 10(01), pp. 216-222.</a:t>
            </a:r>
          </a:p>
          <a:p>
            <a:pPr marL="0" indent="0">
              <a:buNone/>
            </a:pPr>
            <a:r>
              <a:rPr lang="en-US" sz="2500" dirty="0" err="1" smtClean="0">
                <a:solidFill>
                  <a:schemeClr val="tx1"/>
                </a:solidFill>
                <a:latin typeface="Arial Narrow" pitchFamily="34" charset="0"/>
              </a:rPr>
              <a:t>Saboor</a:t>
            </a:r>
            <a:r>
              <a:rPr lang="en-US" sz="2500" dirty="0">
                <a:solidFill>
                  <a:schemeClr val="tx1"/>
                </a:solidFill>
                <a:latin typeface="Arial Narrow" pitchFamily="34" charset="0"/>
              </a:rPr>
              <a:t>, A. </a:t>
            </a:r>
            <a:r>
              <a:rPr lang="en-US" sz="2500" dirty="0" err="1">
                <a:solidFill>
                  <a:schemeClr val="tx1"/>
                </a:solidFill>
                <a:latin typeface="Arial Narrow" pitchFamily="34" charset="0"/>
              </a:rPr>
              <a:t>Arfeen,U</a:t>
            </a:r>
            <a:r>
              <a:rPr lang="en-US" sz="2500" dirty="0">
                <a:solidFill>
                  <a:schemeClr val="tx1"/>
                </a:solidFill>
                <a:latin typeface="Arial Narrow" pitchFamily="34" charset="0"/>
              </a:rPr>
              <a:t>. &amp; </a:t>
            </a:r>
            <a:r>
              <a:rPr lang="en-US" sz="2500" dirty="0" err="1">
                <a:solidFill>
                  <a:schemeClr val="tx1"/>
                </a:solidFill>
                <a:latin typeface="Arial Narrow" pitchFamily="34" charset="0"/>
              </a:rPr>
              <a:t>Mohti</a:t>
            </a:r>
            <a:r>
              <a:rPr lang="en-US" sz="2500" dirty="0">
                <a:solidFill>
                  <a:schemeClr val="tx1"/>
                </a:solidFill>
                <a:latin typeface="Arial Narrow" pitchFamily="34" charset="0"/>
              </a:rPr>
              <a:t>, W.(2015). </a:t>
            </a:r>
            <a:r>
              <a:rPr lang="en-US" sz="2500" i="1" dirty="0">
                <a:solidFill>
                  <a:schemeClr val="tx1"/>
                </a:solidFill>
                <a:latin typeface="Arial Narrow" pitchFamily="34" charset="0"/>
              </a:rPr>
              <a:t>Comparison of self- efficacy and its impact on	Personality between </a:t>
            </a:r>
            <a:r>
              <a:rPr lang="en-US" sz="2500" i="1" dirty="0" smtClean="0">
                <a:solidFill>
                  <a:schemeClr val="tx1"/>
                </a:solidFill>
                <a:latin typeface="Arial Narrow" pitchFamily="34" charset="0"/>
              </a:rPr>
              <a:t>	classroom </a:t>
            </a:r>
            <a:r>
              <a:rPr lang="en-US" sz="2500" i="1" dirty="0">
                <a:solidFill>
                  <a:schemeClr val="tx1"/>
                </a:solidFill>
                <a:latin typeface="Arial Narrow" pitchFamily="34" charset="0"/>
              </a:rPr>
              <a:t>based and web-based learners.</a:t>
            </a:r>
            <a:r>
              <a:rPr lang="en-US" sz="2500" dirty="0">
                <a:solidFill>
                  <a:schemeClr val="tx1"/>
                </a:solidFill>
                <a:latin typeface="Arial Narrow" pitchFamily="34" charset="0"/>
              </a:rPr>
              <a:t> City university research	journal. 5 (article 14), pp. 359-371.</a:t>
            </a:r>
          </a:p>
          <a:p>
            <a:pPr marL="0" indent="0">
              <a:buNone/>
            </a:pPr>
            <a:endParaRPr lang="en-US" sz="2500" dirty="0">
              <a:solidFill>
                <a:schemeClr val="tx1"/>
              </a:solidFill>
              <a:latin typeface="Arial Narrow" pitchFamily="34" charset="0"/>
            </a:endParaRPr>
          </a:p>
          <a:p>
            <a:pPr marL="0" indent="0">
              <a:buNone/>
            </a:pPr>
            <a:r>
              <a:rPr lang="en-US" sz="2500" dirty="0" err="1" smtClean="0">
                <a:solidFill>
                  <a:schemeClr val="tx1"/>
                </a:solidFill>
                <a:latin typeface="Arial Narrow" pitchFamily="34" charset="0"/>
              </a:rPr>
              <a:t>Akhter</a:t>
            </a:r>
            <a:r>
              <a:rPr lang="en-US" sz="2500" dirty="0">
                <a:solidFill>
                  <a:schemeClr val="tx1"/>
                </a:solidFill>
                <a:latin typeface="Arial Narrow" pitchFamily="34" charset="0"/>
              </a:rPr>
              <a:t>, H. &amp; </a:t>
            </a:r>
            <a:r>
              <a:rPr lang="en-US" sz="2500" dirty="0" err="1">
                <a:solidFill>
                  <a:schemeClr val="tx1"/>
                </a:solidFill>
                <a:latin typeface="Arial Narrow" pitchFamily="34" charset="0"/>
              </a:rPr>
              <a:t>Mahmood</a:t>
            </a:r>
            <a:r>
              <a:rPr lang="en-US" sz="2500" dirty="0">
                <a:solidFill>
                  <a:schemeClr val="tx1"/>
                </a:solidFill>
                <a:latin typeface="Arial Narrow" pitchFamily="34" charset="0"/>
              </a:rPr>
              <a:t>, M. (2018). </a:t>
            </a:r>
            <a:r>
              <a:rPr lang="en-US" sz="2500" i="1" dirty="0">
                <a:solidFill>
                  <a:schemeClr val="tx1"/>
                </a:solidFill>
                <a:latin typeface="Arial Narrow" pitchFamily="34" charset="0"/>
              </a:rPr>
              <a:t>Study of the Impact of Online Education on Student’s	learning at University </a:t>
            </a:r>
            <a:r>
              <a:rPr lang="en-US" sz="2500" i="1" dirty="0" smtClean="0">
                <a:solidFill>
                  <a:schemeClr val="tx1"/>
                </a:solidFill>
                <a:latin typeface="Arial Narrow" pitchFamily="34" charset="0"/>
              </a:rPr>
              <a:t>	Level </a:t>
            </a:r>
            <a:r>
              <a:rPr lang="en-US" sz="2500" i="1" dirty="0">
                <a:solidFill>
                  <a:schemeClr val="tx1"/>
                </a:solidFill>
                <a:latin typeface="Arial Narrow" pitchFamily="34" charset="0"/>
              </a:rPr>
              <a:t>in Pakistan.</a:t>
            </a:r>
            <a:r>
              <a:rPr lang="en-US" sz="2500" dirty="0">
                <a:solidFill>
                  <a:schemeClr val="tx1"/>
                </a:solidFill>
                <a:latin typeface="Arial Narrow" pitchFamily="34" charset="0"/>
              </a:rPr>
              <a:t> International Journal of Distance Education and	E-Learning. 3 (2).</a:t>
            </a:r>
          </a:p>
          <a:p>
            <a:pPr marL="0" indent="0">
              <a:buNone/>
            </a:pPr>
            <a:endParaRPr lang="en-US" sz="2500" dirty="0">
              <a:solidFill>
                <a:schemeClr val="tx1"/>
              </a:solidFill>
              <a:latin typeface="Arial Narrow" pitchFamily="34" charset="0"/>
            </a:endParaRPr>
          </a:p>
          <a:p>
            <a:pPr marL="0" indent="0">
              <a:buNone/>
            </a:pPr>
            <a:r>
              <a:rPr lang="en-US" sz="2500" dirty="0" smtClean="0">
                <a:solidFill>
                  <a:schemeClr val="tx1"/>
                </a:solidFill>
                <a:latin typeface="Arial Narrow" pitchFamily="34" charset="0"/>
              </a:rPr>
              <a:t>Keller</a:t>
            </a:r>
            <a:r>
              <a:rPr lang="en-US" sz="2500" dirty="0">
                <a:solidFill>
                  <a:schemeClr val="tx1"/>
                </a:solidFill>
                <a:latin typeface="Arial Narrow" pitchFamily="34" charset="0"/>
              </a:rPr>
              <a:t>, J. M. (2009). </a:t>
            </a:r>
            <a:r>
              <a:rPr lang="en-US" sz="2500" i="1" dirty="0">
                <a:solidFill>
                  <a:schemeClr val="tx1"/>
                </a:solidFill>
                <a:latin typeface="Arial Narrow" pitchFamily="34" charset="0"/>
              </a:rPr>
              <a:t>Motivational design for learning and performance: The ARCS model	approach</a:t>
            </a:r>
            <a:r>
              <a:rPr lang="en-US" sz="2500" dirty="0">
                <a:solidFill>
                  <a:schemeClr val="tx1"/>
                </a:solidFill>
                <a:latin typeface="Arial Narrow" pitchFamily="34" charset="0"/>
              </a:rPr>
              <a:t>. Springer </a:t>
            </a:r>
            <a:r>
              <a:rPr lang="en-US" sz="2500" dirty="0" smtClean="0">
                <a:solidFill>
                  <a:schemeClr val="tx1"/>
                </a:solidFill>
                <a:latin typeface="Arial Narrow" pitchFamily="34" charset="0"/>
              </a:rPr>
              <a:t>	Science </a:t>
            </a:r>
            <a:r>
              <a:rPr lang="en-US" sz="2500" dirty="0">
                <a:solidFill>
                  <a:schemeClr val="tx1"/>
                </a:solidFill>
                <a:latin typeface="Arial Narrow" pitchFamily="34" charset="0"/>
              </a:rPr>
              <a:t>&amp; Business Media. Retrieved </a:t>
            </a:r>
            <a:r>
              <a:rPr lang="en-US" sz="2500" dirty="0" smtClean="0">
                <a:solidFill>
                  <a:schemeClr val="tx1"/>
                </a:solidFill>
                <a:latin typeface="Arial Narrow" pitchFamily="34" charset="0"/>
              </a:rPr>
              <a:t>from:</a:t>
            </a:r>
          </a:p>
          <a:p>
            <a:pPr marL="0" indent="0">
              <a:buNone/>
            </a:pPr>
            <a:r>
              <a:rPr lang="en-US" sz="2500" u="sng" dirty="0">
                <a:solidFill>
                  <a:schemeClr val="tx1"/>
                </a:solidFill>
                <a:latin typeface="Arial Narrow" pitchFamily="34" charset="0"/>
                <a:hlinkClick r:id="rId3"/>
              </a:rPr>
              <a:t>	</a:t>
            </a:r>
            <a:r>
              <a:rPr lang="en-US" sz="2500" u="sng" dirty="0" smtClean="0">
                <a:solidFill>
                  <a:schemeClr val="tx1"/>
                </a:solidFill>
                <a:latin typeface="Arial Narrow" pitchFamily="34" charset="0"/>
                <a:hlinkClick r:id="rId3"/>
              </a:rPr>
              <a:t>https</a:t>
            </a:r>
            <a:r>
              <a:rPr lang="en-US" sz="2500" u="sng" dirty="0">
                <a:solidFill>
                  <a:schemeClr val="tx1"/>
                </a:solidFill>
                <a:latin typeface="Arial Narrow" pitchFamily="34" charset="0"/>
                <a:hlinkClick r:id="rId3"/>
              </a:rPr>
              <a:t>://www.learning-theories.com/kellers-arcs-model-of-motivational-design.html</a:t>
            </a:r>
            <a:endParaRPr lang="en-US" sz="2500" dirty="0">
              <a:solidFill>
                <a:schemeClr val="tx1"/>
              </a:solidFill>
              <a:latin typeface="Arial Narrow" pitchFamily="34" charset="0"/>
            </a:endParaRPr>
          </a:p>
          <a:p>
            <a:pPr marL="0" indent="0">
              <a:buNone/>
            </a:pPr>
            <a:r>
              <a:rPr lang="en-US" sz="2500" dirty="0" smtClean="0">
                <a:solidFill>
                  <a:schemeClr val="tx1"/>
                </a:solidFill>
                <a:latin typeface="Arial Narrow" pitchFamily="34" charset="0"/>
              </a:rPr>
              <a:t>Cassidy </a:t>
            </a:r>
            <a:r>
              <a:rPr lang="en-US" sz="2500" dirty="0">
                <a:solidFill>
                  <a:schemeClr val="tx1"/>
                </a:solidFill>
                <a:latin typeface="Arial Narrow" pitchFamily="34" charset="0"/>
              </a:rPr>
              <a:t>,S. &amp; </a:t>
            </a:r>
            <a:r>
              <a:rPr lang="en-US" sz="2500" dirty="0" err="1">
                <a:solidFill>
                  <a:schemeClr val="tx1"/>
                </a:solidFill>
                <a:latin typeface="Arial Narrow" pitchFamily="34" charset="0"/>
              </a:rPr>
              <a:t>Eachus</a:t>
            </a:r>
            <a:r>
              <a:rPr lang="en-US" sz="2500" dirty="0">
                <a:solidFill>
                  <a:schemeClr val="tx1"/>
                </a:solidFill>
                <a:latin typeface="Arial Narrow" pitchFamily="34" charset="0"/>
              </a:rPr>
              <a:t>, P. (2002). </a:t>
            </a:r>
            <a:r>
              <a:rPr lang="en-US" sz="2500" i="1" dirty="0">
                <a:solidFill>
                  <a:schemeClr val="tx1"/>
                </a:solidFill>
                <a:latin typeface="Arial Narrow" pitchFamily="34" charset="0"/>
              </a:rPr>
              <a:t>Developing the computer user self-efficacy (</a:t>
            </a:r>
            <a:r>
              <a:rPr lang="en-US" sz="2500" i="1" dirty="0" err="1">
                <a:solidFill>
                  <a:schemeClr val="tx1"/>
                </a:solidFill>
                <a:latin typeface="Arial Narrow" pitchFamily="34" charset="0"/>
              </a:rPr>
              <a:t>cuse</a:t>
            </a:r>
            <a:r>
              <a:rPr lang="en-US" sz="2500" i="1" dirty="0">
                <a:solidFill>
                  <a:schemeClr val="tx1"/>
                </a:solidFill>
                <a:latin typeface="Arial Narrow" pitchFamily="34" charset="0"/>
              </a:rPr>
              <a:t>) scale:	investigating the </a:t>
            </a:r>
            <a:r>
              <a:rPr lang="en-US" sz="2500" i="1" dirty="0" smtClean="0">
                <a:solidFill>
                  <a:schemeClr val="tx1"/>
                </a:solidFill>
                <a:latin typeface="Arial Narrow" pitchFamily="34" charset="0"/>
              </a:rPr>
              <a:t>	relationship </a:t>
            </a:r>
            <a:r>
              <a:rPr lang="en-US" sz="2500" i="1" dirty="0">
                <a:solidFill>
                  <a:schemeClr val="tx1"/>
                </a:solidFill>
                <a:latin typeface="Arial Narrow" pitchFamily="34" charset="0"/>
              </a:rPr>
              <a:t>between computer self-efficacy, gender and experience	with computers</a:t>
            </a:r>
            <a:r>
              <a:rPr lang="en-US" sz="2500" dirty="0">
                <a:solidFill>
                  <a:schemeClr val="tx1"/>
                </a:solidFill>
                <a:latin typeface="Arial Narrow" pitchFamily="34" charset="0"/>
              </a:rPr>
              <a:t>. J. </a:t>
            </a:r>
            <a:r>
              <a:rPr lang="en-US" sz="2500" dirty="0" smtClean="0">
                <a:solidFill>
                  <a:schemeClr val="tx1"/>
                </a:solidFill>
                <a:latin typeface="Arial Narrow" pitchFamily="34" charset="0"/>
              </a:rPr>
              <a:t>	Educational </a:t>
            </a:r>
            <a:r>
              <a:rPr lang="en-US" sz="2500" dirty="0">
                <a:solidFill>
                  <a:schemeClr val="tx1"/>
                </a:solidFill>
                <a:latin typeface="Arial Narrow" pitchFamily="34" charset="0"/>
              </a:rPr>
              <a:t>computing research. 26(2), pp. 133-153.</a:t>
            </a:r>
          </a:p>
          <a:p>
            <a:pPr marL="0" indent="0">
              <a:buNone/>
            </a:pPr>
            <a:r>
              <a:rPr lang="en-US" sz="2500" dirty="0" smtClean="0">
                <a:solidFill>
                  <a:schemeClr val="tx1"/>
                </a:solidFill>
                <a:latin typeface="Arial Narrow" pitchFamily="34" charset="0"/>
              </a:rPr>
              <a:t>Anthony</a:t>
            </a:r>
            <a:r>
              <a:rPr lang="en-US" sz="2500" dirty="0">
                <a:solidFill>
                  <a:schemeClr val="tx1"/>
                </a:solidFill>
                <a:latin typeface="Arial Narrow" pitchFamily="34" charset="0"/>
              </a:rPr>
              <a:t>, R. &amp; </a:t>
            </a:r>
            <a:r>
              <a:rPr lang="en-US" sz="2500" dirty="0" err="1">
                <a:solidFill>
                  <a:schemeClr val="tx1"/>
                </a:solidFill>
                <a:latin typeface="Arial Narrow" pitchFamily="34" charset="0"/>
              </a:rPr>
              <a:t>Artino</a:t>
            </a:r>
            <a:r>
              <a:rPr lang="en-US" sz="2500" dirty="0">
                <a:solidFill>
                  <a:schemeClr val="tx1"/>
                </a:solidFill>
                <a:latin typeface="Arial Narrow" pitchFamily="34" charset="0"/>
              </a:rPr>
              <a:t>, Jr. (2005). </a:t>
            </a:r>
            <a:r>
              <a:rPr lang="en-US" sz="2500" i="1" dirty="0">
                <a:solidFill>
                  <a:schemeClr val="tx1"/>
                </a:solidFill>
                <a:latin typeface="Arial Narrow" pitchFamily="34" charset="0"/>
              </a:rPr>
              <a:t>Review of the Motivated Strategies for </a:t>
            </a:r>
            <a:r>
              <a:rPr lang="en-US" sz="2500" i="1" dirty="0" smtClean="0">
                <a:solidFill>
                  <a:schemeClr val="tx1"/>
                </a:solidFill>
                <a:latin typeface="Arial Narrow" pitchFamily="34" charset="0"/>
              </a:rPr>
              <a:t>Learning</a:t>
            </a:r>
            <a:endParaRPr lang="en-US" sz="2500" dirty="0">
              <a:solidFill>
                <a:schemeClr val="tx1"/>
              </a:solidFill>
              <a:latin typeface="Arial Narrow" pitchFamily="34" charset="0"/>
            </a:endParaRPr>
          </a:p>
          <a:p>
            <a:pPr marL="0" indent="0">
              <a:buNone/>
            </a:pPr>
            <a:r>
              <a:rPr lang="en-US" sz="2500" i="1" dirty="0">
                <a:solidFill>
                  <a:schemeClr val="tx1"/>
                </a:solidFill>
                <a:latin typeface="Arial Narrow" pitchFamily="34" charset="0"/>
              </a:rPr>
              <a:t>	</a:t>
            </a:r>
            <a:r>
              <a:rPr lang="en-US" sz="2500" i="1" dirty="0" smtClean="0">
                <a:solidFill>
                  <a:schemeClr val="tx1"/>
                </a:solidFill>
                <a:latin typeface="Arial Narrow" pitchFamily="34" charset="0"/>
              </a:rPr>
              <a:t>Questionnaire</a:t>
            </a:r>
            <a:r>
              <a:rPr lang="en-US" sz="2500" dirty="0">
                <a:solidFill>
                  <a:schemeClr val="tx1"/>
                </a:solidFill>
                <a:latin typeface="Arial Narrow" pitchFamily="34" charset="0"/>
              </a:rPr>
              <a:t>.	Retrieved </a:t>
            </a:r>
            <a:r>
              <a:rPr lang="en-US" sz="2500" dirty="0" smtClean="0">
                <a:solidFill>
                  <a:schemeClr val="tx1"/>
                </a:solidFill>
                <a:latin typeface="Arial Narrow" pitchFamily="34" charset="0"/>
              </a:rPr>
              <a:t>from: </a:t>
            </a:r>
            <a:r>
              <a:rPr lang="en-US" sz="2500" u="sng" dirty="0" smtClean="0">
                <a:latin typeface="Arial Narrow" pitchFamily="34" charset="0"/>
                <a:hlinkClick r:id="rId4"/>
              </a:rPr>
              <a:t>https://eric.ed.gov/?id=ED499083</a:t>
            </a:r>
            <a:endParaRPr lang="en-US" sz="2500" dirty="0" smtClean="0">
              <a:latin typeface="Arial Narrow" pitchFamily="34" charset="0"/>
            </a:endParaRPr>
          </a:p>
          <a:p>
            <a:pPr marL="0" indent="0">
              <a:buNone/>
            </a:pPr>
            <a:endParaRPr lang="en-US" sz="2500" dirty="0">
              <a:solidFill>
                <a:schemeClr val="tx1"/>
              </a:solidFill>
              <a:latin typeface="Arial Narrow" pitchFamily="34" charset="0"/>
            </a:endParaRPr>
          </a:p>
          <a:p>
            <a:pPr marL="0" indent="0">
              <a:buNone/>
            </a:pPr>
            <a:r>
              <a:rPr lang="en-US" sz="2500" dirty="0">
                <a:solidFill>
                  <a:schemeClr val="tx1"/>
                </a:solidFill>
                <a:latin typeface="Arial Narrow" pitchFamily="34" charset="0"/>
              </a:rPr>
              <a:t>  </a:t>
            </a:r>
          </a:p>
          <a:p>
            <a:endParaRPr lang="en-US" dirty="0"/>
          </a:p>
        </p:txBody>
      </p:sp>
    </p:spTree>
    <p:extLst>
      <p:ext uri="{BB962C8B-B14F-4D97-AF65-F5344CB8AC3E}">
        <p14:creationId xmlns="" xmlns:p14="http://schemas.microsoft.com/office/powerpoint/2010/main" val="2069408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lro-homes-01\users$\amna.haider\Desktop\images.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0" y="0"/>
            <a:ext cx="90678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09206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385910"/>
          </a:xfrm>
        </p:spPr>
        <p:txBody>
          <a:bodyPr/>
          <a:lstStyle/>
          <a:p>
            <a:r>
              <a:rPr lang="en-GB" sz="3200" b="1" dirty="0" smtClean="0">
                <a:latin typeface="Times New Roman" pitchFamily="18" charset="0"/>
                <a:cs typeface="Times New Roman" pitchFamily="18" charset="0"/>
              </a:rPr>
              <a:t>Continued...</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nSpc>
                <a:spcPct val="200000"/>
              </a:lnSpc>
              <a:buFont typeface="Wingdings" panose="05000000000000000000" pitchFamily="2" charset="2"/>
              <a:buChar char="Ø"/>
            </a:pPr>
            <a:r>
              <a:rPr lang="en-GB" sz="4400" dirty="0" smtClean="0">
                <a:solidFill>
                  <a:schemeClr val="tx1"/>
                </a:solidFill>
                <a:latin typeface="Times New Roman" panose="02020603050405020304" pitchFamily="18" charset="0"/>
                <a:cs typeface="Times New Roman" panose="02020603050405020304" pitchFamily="18" charset="0"/>
              </a:rPr>
              <a:t>Do not have sufficient expertise to use computer in an effective manner which ultimately lead towards their low grades and even low self esteem. </a:t>
            </a:r>
            <a:r>
              <a:rPr lang="en-GB" sz="4400" u="sng" dirty="0" smtClean="0">
                <a:solidFill>
                  <a:schemeClr val="tx1"/>
                </a:solidFill>
                <a:latin typeface="Times New Roman" panose="02020603050405020304" pitchFamily="18" charset="0"/>
                <a:cs typeface="Times New Roman" panose="02020603050405020304" pitchFamily="18" charset="0"/>
              </a:rPr>
              <a:t> </a:t>
            </a:r>
          </a:p>
          <a:p>
            <a:pPr>
              <a:lnSpc>
                <a:spcPct val="200000"/>
              </a:lnSpc>
              <a:buFont typeface="Wingdings" panose="05000000000000000000" pitchFamily="2" charset="2"/>
              <a:buChar char="Ø"/>
            </a:pPr>
            <a:r>
              <a:rPr lang="en-GB" sz="4400" dirty="0" smtClean="0">
                <a:solidFill>
                  <a:schemeClr val="tx1"/>
                </a:solidFill>
                <a:latin typeface="Times New Roman" panose="02020603050405020304" pitchFamily="18" charset="0"/>
                <a:cs typeface="Times New Roman" panose="02020603050405020304" pitchFamily="18" charset="0"/>
              </a:rPr>
              <a:t>Keeping in consideration this fact, moderating role of computer self-efficacy was investigated in relation between e-learners’ motivation and their academic achievement.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371600"/>
          </a:xfrm>
        </p:spPr>
        <p:txBody>
          <a:bodyPr>
            <a:normAutofit fontScale="90000"/>
          </a:bodyPr>
          <a:lstStyle/>
          <a:p>
            <a:pPr algn="l"/>
            <a:r>
              <a:rPr lang="en-GB" sz="3600" b="1" dirty="0">
                <a:effectLst/>
                <a:latin typeface="Arial Narrow" pitchFamily="34" charset="0"/>
              </a:rPr>
              <a:t>Conceptual </a:t>
            </a:r>
            <a:r>
              <a:rPr lang="en-GB" sz="3600" b="1" dirty="0" smtClean="0">
                <a:effectLst/>
                <a:latin typeface="Arial Narrow" pitchFamily="34" charset="0"/>
              </a:rPr>
              <a:t>Definitions</a:t>
            </a:r>
            <a:r>
              <a:rPr lang="en-US" sz="3200" dirty="0">
                <a:effectLst/>
              </a:rPr>
              <a:t/>
            </a:r>
            <a:br>
              <a:rPr lang="en-US" sz="3200" dirty="0">
                <a:effectLst/>
              </a:rPr>
            </a:b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990600"/>
            <a:ext cx="8229600" cy="5135563"/>
          </a:xfrm>
        </p:spPr>
        <p:txBody>
          <a:bodyPr>
            <a:noAutofit/>
          </a:bodyPr>
          <a:lstStyle/>
          <a:p>
            <a:pPr marL="0" lvl="0" indent="0">
              <a:buNone/>
            </a:pPr>
            <a:r>
              <a:rPr lang="en-GB" sz="2000" b="1" dirty="0">
                <a:solidFill>
                  <a:schemeClr val="tx1"/>
                </a:solidFill>
                <a:latin typeface="Arial Narrow" pitchFamily="34" charset="0"/>
              </a:rPr>
              <a:t>E-learner’s Motivation</a:t>
            </a:r>
            <a:endParaRPr lang="en-US" sz="2000" dirty="0">
              <a:solidFill>
                <a:schemeClr val="tx1"/>
              </a:solidFill>
              <a:latin typeface="Arial Narrow" pitchFamily="34" charset="0"/>
            </a:endParaRPr>
          </a:p>
          <a:p>
            <a:pPr marL="0" indent="0">
              <a:buNone/>
            </a:pPr>
            <a:r>
              <a:rPr lang="en-GB" sz="2000" dirty="0" smtClean="0">
                <a:solidFill>
                  <a:schemeClr val="tx1"/>
                </a:solidFill>
                <a:latin typeface="Arial Narrow" pitchFamily="34" charset="0"/>
              </a:rPr>
              <a:t>Motivation </a:t>
            </a:r>
            <a:r>
              <a:rPr lang="en-GB" sz="2000" dirty="0">
                <a:solidFill>
                  <a:schemeClr val="tx1"/>
                </a:solidFill>
                <a:latin typeface="Arial Narrow" pitchFamily="34" charset="0"/>
              </a:rPr>
              <a:t>is one of the most important factors which help them in achieving their specific goals. Students who are motivated either to satisfy their learning urge or to get good grades performs better in the class.</a:t>
            </a:r>
            <a:endParaRPr lang="en-US" sz="2000" dirty="0">
              <a:solidFill>
                <a:schemeClr val="tx1"/>
              </a:solidFill>
              <a:latin typeface="Arial Narrow" pitchFamily="34" charset="0"/>
            </a:endParaRPr>
          </a:p>
          <a:p>
            <a:pPr marL="0" lvl="0" indent="0">
              <a:buNone/>
            </a:pPr>
            <a:endParaRPr lang="en-GB" sz="2000" b="1" dirty="0" smtClean="0">
              <a:solidFill>
                <a:schemeClr val="tx1"/>
              </a:solidFill>
              <a:latin typeface="Arial Narrow" pitchFamily="34" charset="0"/>
            </a:endParaRPr>
          </a:p>
          <a:p>
            <a:pPr marL="0" lvl="0" indent="0">
              <a:buNone/>
            </a:pPr>
            <a:r>
              <a:rPr lang="en-GB" sz="2000" b="1" dirty="0" smtClean="0">
                <a:solidFill>
                  <a:schemeClr val="tx1"/>
                </a:solidFill>
                <a:latin typeface="Arial Narrow" pitchFamily="34" charset="0"/>
              </a:rPr>
              <a:t>Computer </a:t>
            </a:r>
            <a:r>
              <a:rPr lang="en-GB" sz="2000" b="1" dirty="0">
                <a:solidFill>
                  <a:schemeClr val="tx1"/>
                </a:solidFill>
                <a:latin typeface="Arial Narrow" pitchFamily="34" charset="0"/>
              </a:rPr>
              <a:t>Self-Efficacy</a:t>
            </a:r>
            <a:endParaRPr lang="en-US" sz="2000" dirty="0">
              <a:solidFill>
                <a:schemeClr val="tx1"/>
              </a:solidFill>
              <a:latin typeface="Arial Narrow" pitchFamily="34" charset="0"/>
            </a:endParaRPr>
          </a:p>
          <a:p>
            <a:pPr marL="0" indent="0">
              <a:buNone/>
            </a:pPr>
            <a:r>
              <a:rPr lang="en-GB" sz="2000" dirty="0">
                <a:solidFill>
                  <a:schemeClr val="tx1"/>
                </a:solidFill>
                <a:latin typeface="Arial Narrow" pitchFamily="34" charset="0"/>
              </a:rPr>
              <a:t>It refers to one’s belief on his/her capability to use computers and to perform different </a:t>
            </a:r>
            <a:r>
              <a:rPr lang="en-GB" sz="2000" dirty="0" smtClean="0">
                <a:solidFill>
                  <a:schemeClr val="tx1"/>
                </a:solidFill>
                <a:latin typeface="Arial Narrow" pitchFamily="34" charset="0"/>
              </a:rPr>
              <a:t>academic tasks in </a:t>
            </a:r>
            <a:r>
              <a:rPr lang="en-GB" sz="2000" dirty="0">
                <a:solidFill>
                  <a:schemeClr val="tx1"/>
                </a:solidFill>
                <a:latin typeface="Arial Narrow" pitchFamily="34" charset="0"/>
              </a:rPr>
              <a:t>an efficient manner by using computer and different web-based applications.</a:t>
            </a:r>
            <a:endParaRPr lang="en-US" sz="2000" dirty="0">
              <a:solidFill>
                <a:schemeClr val="tx1"/>
              </a:solidFill>
              <a:latin typeface="Arial Narrow" pitchFamily="34" charset="0"/>
            </a:endParaRPr>
          </a:p>
          <a:p>
            <a:pPr marL="0" lvl="0" indent="0">
              <a:buNone/>
            </a:pPr>
            <a:endParaRPr lang="en-GB" sz="2000" b="1" dirty="0" smtClean="0">
              <a:solidFill>
                <a:schemeClr val="tx1"/>
              </a:solidFill>
              <a:latin typeface="Arial Narrow" pitchFamily="34" charset="0"/>
            </a:endParaRPr>
          </a:p>
          <a:p>
            <a:pPr marL="0" lvl="0" indent="0">
              <a:buNone/>
            </a:pPr>
            <a:r>
              <a:rPr lang="en-GB" sz="2000" b="1" dirty="0" smtClean="0">
                <a:solidFill>
                  <a:schemeClr val="tx1"/>
                </a:solidFill>
                <a:latin typeface="Arial Narrow" pitchFamily="34" charset="0"/>
              </a:rPr>
              <a:t>Leaning </a:t>
            </a:r>
            <a:r>
              <a:rPr lang="en-GB" sz="2000" b="1" dirty="0">
                <a:solidFill>
                  <a:schemeClr val="tx1"/>
                </a:solidFill>
                <a:latin typeface="Arial Narrow" pitchFamily="34" charset="0"/>
              </a:rPr>
              <a:t>Management System</a:t>
            </a:r>
            <a:endParaRPr lang="en-US" sz="2000" dirty="0">
              <a:solidFill>
                <a:schemeClr val="tx1"/>
              </a:solidFill>
              <a:latin typeface="Arial Narrow" pitchFamily="34" charset="0"/>
            </a:endParaRPr>
          </a:p>
          <a:p>
            <a:pPr marL="0" indent="0">
              <a:buNone/>
            </a:pPr>
            <a:r>
              <a:rPr lang="en-GB" sz="2000" dirty="0">
                <a:solidFill>
                  <a:schemeClr val="tx1"/>
                </a:solidFill>
                <a:latin typeface="Arial Narrow" pitchFamily="34" charset="0"/>
              </a:rPr>
              <a:t>Learning management system is a web-based application which serves for as variety of tasks such as students’ enrolment, on-line quizzes, on-line assignments, graded discussion </a:t>
            </a:r>
            <a:r>
              <a:rPr lang="en-GB" sz="2000" dirty="0" smtClean="0">
                <a:solidFill>
                  <a:schemeClr val="tx1"/>
                </a:solidFill>
                <a:latin typeface="Arial Narrow" pitchFamily="34" charset="0"/>
              </a:rPr>
              <a:t>board and moderated </a:t>
            </a:r>
            <a:r>
              <a:rPr lang="en-GB" sz="2000" dirty="0">
                <a:solidFill>
                  <a:schemeClr val="tx1"/>
                </a:solidFill>
                <a:latin typeface="Arial Narrow" pitchFamily="34" charset="0"/>
              </a:rPr>
              <a:t>discussion boards in which students ask questions to teachers via online and etc.</a:t>
            </a:r>
            <a:r>
              <a:rPr lang="en-GB" sz="2000" b="1" dirty="0">
                <a:solidFill>
                  <a:schemeClr val="tx1"/>
                </a:solidFill>
                <a:latin typeface="Arial Narrow" pitchFamily="34" charset="0"/>
              </a:rPr>
              <a:t> </a:t>
            </a:r>
            <a:endParaRPr lang="en-US" sz="2000" dirty="0">
              <a:solidFill>
                <a:schemeClr val="tx1"/>
              </a:solidFill>
              <a:latin typeface="Arial Narrow" pitchFamily="34"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49756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371600"/>
          </a:xfrm>
        </p:spPr>
        <p:txBody>
          <a:bodyPr>
            <a:noAutofit/>
          </a:bodyPr>
          <a:lstStyle/>
          <a:p>
            <a:pPr algn="l"/>
            <a:r>
              <a:rPr lang="en-GB" sz="3200" b="1" dirty="0" smtClean="0">
                <a:effectLst/>
                <a:latin typeface="Arial Narrow" pitchFamily="34" charset="0"/>
              </a:rPr>
              <a:t/>
            </a:r>
            <a:br>
              <a:rPr lang="en-GB" sz="3200" b="1" dirty="0" smtClean="0">
                <a:effectLst/>
                <a:latin typeface="Arial Narrow" pitchFamily="34" charset="0"/>
              </a:rPr>
            </a:br>
            <a:r>
              <a:rPr lang="en-GB" sz="3200" b="1" dirty="0" smtClean="0">
                <a:effectLst/>
                <a:latin typeface="Arial Narrow" pitchFamily="34" charset="0"/>
              </a:rPr>
              <a:t>Conceptual Framework</a:t>
            </a:r>
            <a:r>
              <a:rPr lang="en-US" sz="3200" dirty="0">
                <a:effectLst/>
                <a:latin typeface="Arial Narrow" pitchFamily="34" charset="0"/>
              </a:rPr>
              <a:t/>
            </a:r>
            <a:br>
              <a:rPr lang="en-US" sz="3200" dirty="0">
                <a:effectLst/>
                <a:latin typeface="Arial Narrow" pitchFamily="34" charset="0"/>
              </a:rPr>
            </a:br>
            <a:r>
              <a:rPr lang="en-GB" sz="3200" b="1" dirty="0">
                <a:effectLst/>
                <a:latin typeface="Arial Narrow" pitchFamily="34" charset="0"/>
              </a:rPr>
              <a:t>The ARCS Model</a:t>
            </a:r>
            <a:endParaRPr lang="en-US" sz="3200" dirty="0">
              <a:solidFill>
                <a:srgbClr val="FF0000"/>
              </a:solidFill>
              <a:latin typeface="Arial Narrow" pitchFamily="34"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524000" y="1676400"/>
            <a:ext cx="5867400" cy="33054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94168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371600"/>
          </a:xfrm>
        </p:spPr>
        <p:txBody>
          <a:bodyPr>
            <a:normAutofit fontScale="90000"/>
          </a:bodyPr>
          <a:lstStyle/>
          <a:p>
            <a:pPr algn="l"/>
            <a:r>
              <a:rPr lang="en-GB" sz="3200" b="1" dirty="0" smtClean="0">
                <a:effectLst/>
              </a:rPr>
              <a:t/>
            </a:r>
            <a:br>
              <a:rPr lang="en-GB" sz="3200" b="1" dirty="0" smtClean="0">
                <a:effectLst/>
              </a:rPr>
            </a:br>
            <a:r>
              <a:rPr lang="en-GB" sz="3200" b="1" dirty="0">
                <a:effectLst/>
              </a:rPr>
              <a:t/>
            </a:r>
            <a:br>
              <a:rPr lang="en-GB" sz="3200" b="1" dirty="0">
                <a:effectLst/>
              </a:rPr>
            </a:br>
            <a:r>
              <a:rPr lang="en-US" sz="3600" b="1" dirty="0">
                <a:effectLst/>
                <a:latin typeface="Arial Narrow" pitchFamily="34" charset="0"/>
              </a:rPr>
              <a:t>Graphical Representation of ARCS Model &amp; Academic Achievement</a:t>
            </a:r>
            <a:endParaRPr lang="en-US" sz="3600" b="1" dirty="0">
              <a:solidFill>
                <a:schemeClr val="tx1"/>
              </a:solidFill>
              <a:latin typeface="Arial Narrow" pitchFamily="34" charset="0"/>
              <a:cs typeface="Times New Roman" panose="02020603050405020304" pitchFamily="18" charset="0"/>
            </a:endParaRPr>
          </a:p>
        </p:txBody>
      </p:sp>
      <p:sp>
        <p:nvSpPr>
          <p:cNvPr id="2" name="Content Placeholder 1"/>
          <p:cNvSpPr>
            <a:spLocks noGrp="1"/>
          </p:cNvSpPr>
          <p:nvPr>
            <p:ph idx="1"/>
          </p:nvPr>
        </p:nvSpPr>
        <p:spPr/>
        <p:txBody>
          <a:bodyPr/>
          <a:lstStyle/>
          <a:p>
            <a:pPr marL="0" indent="0">
              <a:buNone/>
            </a:pPr>
            <a:endParaRPr lang="en-US" b="1" dirty="0" smtClean="0"/>
          </a:p>
          <a:p>
            <a:pPr marL="0" indent="0">
              <a:buNone/>
            </a:pPr>
            <a:endParaRPr lang="en-US" b="1"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14400" y="1651000"/>
            <a:ext cx="6857999" cy="3987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54805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219200"/>
          </a:xfrm>
        </p:spPr>
        <p:txBody>
          <a:bodyPr>
            <a:normAutofit fontScale="90000"/>
          </a:bodyPr>
          <a:lstStyle/>
          <a:p>
            <a:r>
              <a:rPr lang="en-GB" sz="3200" b="1" dirty="0" smtClean="0">
                <a:effectLst/>
              </a:rPr>
              <a:t/>
            </a:r>
            <a:br>
              <a:rPr lang="en-GB" sz="3200" b="1" dirty="0" smtClean="0">
                <a:effectLst/>
              </a:rPr>
            </a:br>
            <a:r>
              <a:rPr lang="en-GB" sz="3200" b="1" dirty="0">
                <a:effectLst/>
              </a:rPr>
              <a:t/>
            </a:r>
            <a:br>
              <a:rPr lang="en-GB" sz="3200" b="1" dirty="0">
                <a:effectLst/>
              </a:rPr>
            </a:br>
            <a:r>
              <a:rPr lang="en-GB" sz="3600" b="1" dirty="0" smtClean="0">
                <a:effectLst/>
                <a:latin typeface="Arial Narrow" pitchFamily="34" charset="0"/>
              </a:rPr>
              <a:t>Rationale </a:t>
            </a:r>
            <a:r>
              <a:rPr lang="en-GB" sz="3600" b="1" dirty="0">
                <a:effectLst/>
                <a:latin typeface="Arial Narrow" pitchFamily="34" charset="0"/>
              </a:rPr>
              <a:t>of the Study</a:t>
            </a:r>
            <a:r>
              <a:rPr lang="en-US" sz="3600" dirty="0">
                <a:effectLst/>
                <a:latin typeface="Arial Narrow" pitchFamily="34" charset="0"/>
              </a:rPr>
              <a:t/>
            </a:r>
            <a:br>
              <a:rPr lang="en-US" sz="3600" dirty="0">
                <a:effectLst/>
                <a:latin typeface="Arial Narrow" pitchFamily="34" charset="0"/>
              </a:rPr>
            </a:br>
            <a:endParaRPr lang="en-US" sz="3600" dirty="0">
              <a:solidFill>
                <a:srgbClr val="FF0000"/>
              </a:solidFill>
              <a:latin typeface="Arial Narrow" pitchFamily="34" charset="0"/>
              <a:cs typeface="Times New Roman" panose="02020603050405020304" pitchFamily="18" charset="0"/>
            </a:endParaRPr>
          </a:p>
        </p:txBody>
      </p:sp>
      <p:sp>
        <p:nvSpPr>
          <p:cNvPr id="2" name="Content Placeholder 1"/>
          <p:cNvSpPr>
            <a:spLocks noGrp="1"/>
          </p:cNvSpPr>
          <p:nvPr>
            <p:ph idx="1"/>
          </p:nvPr>
        </p:nvSpPr>
        <p:spPr>
          <a:xfrm>
            <a:off x="357158" y="857232"/>
            <a:ext cx="8229600" cy="5715040"/>
          </a:xfrm>
        </p:spPr>
        <p:txBody>
          <a:bodyPr>
            <a:normAutofit fontScale="62500" lnSpcReduction="20000"/>
          </a:bodyPr>
          <a:lstStyle/>
          <a:p>
            <a:pPr>
              <a:lnSpc>
                <a:spcPct val="220000"/>
              </a:lnSpc>
              <a:buFont typeface="Wingdings" panose="05000000000000000000" pitchFamily="2" charset="2"/>
              <a:buChar char="Ø"/>
            </a:pPr>
            <a:r>
              <a:rPr lang="en-GB" sz="2600" dirty="0" smtClean="0">
                <a:solidFill>
                  <a:schemeClr val="tx1"/>
                </a:solidFill>
                <a:latin typeface="Times New Roman" panose="02020603050405020304" pitchFamily="18" charset="0"/>
                <a:cs typeface="Times New Roman" panose="02020603050405020304" pitchFamily="18" charset="0"/>
              </a:rPr>
              <a:t>In Pakistan, </a:t>
            </a:r>
            <a:r>
              <a:rPr lang="en-GB" sz="2600" dirty="0" smtClean="0">
                <a:solidFill>
                  <a:schemeClr val="tx1"/>
                </a:solidFill>
                <a:latin typeface="Times New Roman" panose="02020603050405020304" pitchFamily="18" charset="0"/>
                <a:cs typeface="Times New Roman" panose="02020603050405020304" pitchFamily="18" charset="0"/>
              </a:rPr>
              <a:t>many </a:t>
            </a:r>
            <a:r>
              <a:rPr lang="en-GB" sz="2600" dirty="0" smtClean="0">
                <a:solidFill>
                  <a:schemeClr val="tx1"/>
                </a:solidFill>
                <a:latin typeface="Times New Roman" panose="02020603050405020304" pitchFamily="18" charset="0"/>
                <a:cs typeface="Times New Roman" panose="02020603050405020304" pitchFamily="18" charset="0"/>
              </a:rPr>
              <a:t>of the studies have been conducted to investigate the role of motivation and academic performance but this is first study exploring the role of computer self efficacy in relation with motivation and academic performance.</a:t>
            </a:r>
          </a:p>
          <a:p>
            <a:pPr>
              <a:lnSpc>
                <a:spcPct val="220000"/>
              </a:lnSpc>
              <a:buFont typeface="Wingdings" panose="05000000000000000000" pitchFamily="2" charset="2"/>
              <a:buChar char="Ø"/>
            </a:pPr>
            <a:r>
              <a:rPr lang="en-GB" sz="2600" dirty="0" smtClean="0">
                <a:solidFill>
                  <a:schemeClr val="tx1"/>
                </a:solidFill>
                <a:latin typeface="Times New Roman" panose="02020603050405020304" pitchFamily="18" charset="0"/>
                <a:cs typeface="Times New Roman" panose="02020603050405020304" pitchFamily="18" charset="0"/>
              </a:rPr>
              <a:t>This is the need to explore these variables to understand e-learners needs and reasons behind their performance.</a:t>
            </a:r>
          </a:p>
          <a:p>
            <a:pPr>
              <a:lnSpc>
                <a:spcPct val="220000"/>
              </a:lnSpc>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This </a:t>
            </a:r>
            <a:r>
              <a:rPr lang="en-US" sz="2600" dirty="0">
                <a:solidFill>
                  <a:schemeClr val="tx1"/>
                </a:solidFill>
                <a:latin typeface="Times New Roman" panose="02020603050405020304" pitchFamily="18" charset="0"/>
                <a:cs typeface="Times New Roman" panose="02020603050405020304" pitchFamily="18" charset="0"/>
              </a:rPr>
              <a:t>study might help to understand </a:t>
            </a:r>
            <a:r>
              <a:rPr lang="en-US" sz="2600" dirty="0" smtClean="0">
                <a:solidFill>
                  <a:schemeClr val="tx1"/>
                </a:solidFill>
                <a:latin typeface="Times New Roman" panose="02020603050405020304" pitchFamily="18" charset="0"/>
                <a:cs typeface="Times New Roman" panose="02020603050405020304" pitchFamily="18" charset="0"/>
              </a:rPr>
              <a:t>the role of computer self efficacy in e-learners future </a:t>
            </a:r>
            <a:r>
              <a:rPr lang="en-US" sz="2600" dirty="0" smtClean="0">
                <a:solidFill>
                  <a:schemeClr val="tx1"/>
                </a:solidFill>
                <a:latin typeface="Times New Roman" panose="02020603050405020304" pitchFamily="18" charset="0"/>
                <a:cs typeface="Times New Roman" panose="02020603050405020304" pitchFamily="18" charset="0"/>
              </a:rPr>
              <a:t>performance, </a:t>
            </a:r>
            <a:r>
              <a:rPr lang="en-US" sz="2600" dirty="0" smtClean="0">
                <a:solidFill>
                  <a:schemeClr val="tx1"/>
                </a:solidFill>
                <a:latin typeface="Times New Roman" panose="02020603050405020304" pitchFamily="18" charset="0"/>
                <a:cs typeface="Times New Roman" panose="02020603050405020304" pitchFamily="18" charset="0"/>
              </a:rPr>
              <a:t>self esteem and grades etc.</a:t>
            </a:r>
          </a:p>
          <a:p>
            <a:pPr>
              <a:lnSpc>
                <a:spcPct val="220000"/>
              </a:lnSpc>
              <a:buFont typeface="Wingdings" panose="05000000000000000000" pitchFamily="2" charset="2"/>
              <a:buChar char="Ø"/>
            </a:pPr>
            <a:r>
              <a:rPr lang="en-GB" sz="2600" dirty="0" smtClean="0">
                <a:solidFill>
                  <a:schemeClr val="tx1"/>
                </a:solidFill>
                <a:latin typeface="Times New Roman" panose="02020603050405020304" pitchFamily="18" charset="0"/>
                <a:cs typeface="Times New Roman" panose="02020603050405020304" pitchFamily="18" charset="0"/>
              </a:rPr>
              <a:t>It will help administrative and relevant authorities including instructors </a:t>
            </a:r>
            <a:r>
              <a:rPr lang="en-GB" sz="2600" dirty="0">
                <a:solidFill>
                  <a:schemeClr val="tx1"/>
                </a:solidFill>
                <a:latin typeface="Times New Roman" panose="02020603050405020304" pitchFamily="18" charset="0"/>
                <a:cs typeface="Times New Roman" panose="02020603050405020304" pitchFamily="18" charset="0"/>
              </a:rPr>
              <a:t>to create more </a:t>
            </a:r>
            <a:r>
              <a:rPr lang="en-GB" sz="2600" dirty="0" smtClean="0">
                <a:solidFill>
                  <a:schemeClr val="tx1"/>
                </a:solidFill>
                <a:latin typeface="Times New Roman" panose="02020603050405020304" pitchFamily="18" charset="0"/>
                <a:cs typeface="Times New Roman" panose="02020603050405020304" pitchFamily="18" charset="0"/>
              </a:rPr>
              <a:t>effective </a:t>
            </a:r>
            <a:r>
              <a:rPr lang="en-GB" sz="2600" dirty="0">
                <a:solidFill>
                  <a:schemeClr val="tx1"/>
                </a:solidFill>
                <a:latin typeface="Times New Roman" panose="02020603050405020304" pitchFamily="18" charset="0"/>
                <a:cs typeface="Times New Roman" panose="02020603050405020304" pitchFamily="18" charset="0"/>
              </a:rPr>
              <a:t>learning environment for learners so students with varied computer </a:t>
            </a:r>
            <a:r>
              <a:rPr lang="en-GB" sz="2600" dirty="0" smtClean="0">
                <a:solidFill>
                  <a:schemeClr val="tx1"/>
                </a:solidFill>
                <a:latin typeface="Times New Roman" panose="02020603050405020304" pitchFamily="18" charset="0"/>
                <a:cs typeface="Times New Roman" panose="02020603050405020304" pitchFamily="18" charset="0"/>
              </a:rPr>
              <a:t>skills </a:t>
            </a:r>
            <a:r>
              <a:rPr lang="en-GB" sz="2600" dirty="0">
                <a:solidFill>
                  <a:schemeClr val="tx1"/>
                </a:solidFill>
                <a:latin typeface="Times New Roman" panose="02020603050405020304" pitchFamily="18" charset="0"/>
                <a:cs typeface="Times New Roman" panose="02020603050405020304" pitchFamily="18" charset="0"/>
              </a:rPr>
              <a:t>can be </a:t>
            </a:r>
            <a:r>
              <a:rPr lang="en-GB" sz="2600" dirty="0" smtClean="0">
                <a:solidFill>
                  <a:schemeClr val="tx1"/>
                </a:solidFill>
                <a:latin typeface="Times New Roman" panose="02020603050405020304" pitchFamily="18" charset="0"/>
                <a:cs typeface="Times New Roman" panose="02020603050405020304" pitchFamily="18" charset="0"/>
              </a:rPr>
              <a:t>accommodated accordingly.</a:t>
            </a:r>
            <a:endParaRPr lang="en-US" sz="2600" dirty="0">
              <a:solidFill>
                <a:schemeClr val="tx1"/>
              </a:solidFill>
              <a:latin typeface="Times New Roman" panose="02020603050405020304" pitchFamily="18" charset="0"/>
              <a:cs typeface="Times New Roman" panose="02020603050405020304" pitchFamily="18" charset="0"/>
            </a:endParaRPr>
          </a:p>
          <a:p>
            <a:pPr marL="0" indent="0">
              <a:lnSpc>
                <a:spcPct val="220000"/>
              </a:lnSpc>
              <a:buNone/>
            </a:pPr>
            <a:endParaRPr lang="en-US" b="1" dirty="0" smtClean="0"/>
          </a:p>
        </p:txBody>
      </p:sp>
    </p:spTree>
    <p:extLst>
      <p:ext uri="{BB962C8B-B14F-4D97-AF65-F5344CB8AC3E}">
        <p14:creationId xmlns="" xmlns:p14="http://schemas.microsoft.com/office/powerpoint/2010/main" val="439447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rPr>
              <a:t/>
            </a:r>
            <a:br>
              <a:rPr lang="en-GB" b="1" dirty="0" smtClean="0">
                <a:effectLst/>
              </a:rPr>
            </a:br>
            <a:r>
              <a:rPr lang="en-US" dirty="0">
                <a:effectLst/>
              </a:rPr>
              <a:t/>
            </a:r>
            <a:br>
              <a:rPr lang="en-US" dirty="0">
                <a:effectLst/>
              </a:rPr>
            </a:br>
            <a:r>
              <a:rPr lang="en-US" dirty="0" smtClean="0">
                <a:effectLst/>
              </a:rPr>
              <a:t/>
            </a:r>
            <a:br>
              <a:rPr lang="en-US" dirty="0" smtClean="0">
                <a:effectLst/>
              </a:rPr>
            </a:br>
            <a:r>
              <a:rPr lang="en-GB" sz="3200" b="1" dirty="0" smtClean="0">
                <a:effectLst/>
                <a:latin typeface="Arial Narrow" pitchFamily="34" charset="0"/>
              </a:rPr>
              <a:t>Objectives</a:t>
            </a:r>
            <a:r>
              <a:rPr lang="en-US" sz="3200" dirty="0">
                <a:effectLst/>
                <a:latin typeface="Arial Narrow" pitchFamily="34" charset="0"/>
              </a:rPr>
              <a:t/>
            </a:r>
            <a:br>
              <a:rPr lang="en-US" sz="3200" dirty="0">
                <a:effectLst/>
                <a:latin typeface="Arial Narrow" pitchFamily="34" charset="0"/>
              </a:rPr>
            </a:br>
            <a:endParaRPr lang="en-US" sz="3200" dirty="0">
              <a:latin typeface="Arial Narrow" pitchFamily="34" charset="0"/>
            </a:endParaRPr>
          </a:p>
        </p:txBody>
      </p:sp>
      <p:sp>
        <p:nvSpPr>
          <p:cNvPr id="5" name="Text Placeholder 4"/>
          <p:cNvSpPr>
            <a:spLocks noGrp="1"/>
          </p:cNvSpPr>
          <p:nvPr>
            <p:ph type="body" idx="1"/>
          </p:nvPr>
        </p:nvSpPr>
        <p:spPr/>
        <p:txBody>
          <a:bodyPr/>
          <a:lstStyle/>
          <a:p>
            <a:endParaRPr lang="en-US"/>
          </a:p>
        </p:txBody>
      </p:sp>
      <p:sp>
        <p:nvSpPr>
          <p:cNvPr id="6" name="Text Placeholder 5"/>
          <p:cNvSpPr>
            <a:spLocks noGrp="1"/>
          </p:cNvSpPr>
          <p:nvPr>
            <p:ph type="body" sz="quarter" idx="3"/>
          </p:nvPr>
        </p:nvSpPr>
        <p:spPr/>
        <p:txBody>
          <a:bodyPr/>
          <a:lstStyle/>
          <a:p>
            <a:endParaRPr lang="en-US"/>
          </a:p>
        </p:txBody>
      </p:sp>
      <p:sp>
        <p:nvSpPr>
          <p:cNvPr id="3" name="Content Placeholder 2"/>
          <p:cNvSpPr>
            <a:spLocks noGrp="1"/>
          </p:cNvSpPr>
          <p:nvPr>
            <p:ph sz="quarter" idx="13"/>
          </p:nvPr>
        </p:nvSpPr>
        <p:spPr>
          <a:xfrm>
            <a:off x="457200" y="928670"/>
            <a:ext cx="4041648" cy="5197810"/>
          </a:xfrm>
        </p:spPr>
        <p:txBody>
          <a:bodyPr>
            <a:noAutofit/>
          </a:bodyPr>
          <a:lstStyle/>
          <a:p>
            <a:pPr marL="0" indent="0">
              <a:lnSpc>
                <a:spcPct val="200000"/>
              </a:lnSpc>
              <a:buNone/>
            </a:pPr>
            <a:r>
              <a:rPr lang="en-GB" sz="2000" dirty="0">
                <a:solidFill>
                  <a:schemeClr val="tx1"/>
                </a:solidFill>
                <a:latin typeface="Arial Narrow" pitchFamily="34" charset="0"/>
              </a:rPr>
              <a:t>Main objectives of the research are:</a:t>
            </a:r>
            <a:endParaRPr lang="en-US" sz="2000" dirty="0">
              <a:solidFill>
                <a:schemeClr val="tx1"/>
              </a:solidFill>
              <a:latin typeface="Arial Narrow" pitchFamily="34" charset="0"/>
            </a:endParaRPr>
          </a:p>
          <a:p>
            <a:pPr lvl="0">
              <a:lnSpc>
                <a:spcPct val="200000"/>
              </a:lnSpc>
            </a:pPr>
            <a:r>
              <a:rPr lang="en-GB" sz="2000" dirty="0">
                <a:solidFill>
                  <a:schemeClr val="tx1"/>
                </a:solidFill>
                <a:latin typeface="Arial Narrow" pitchFamily="34" charset="0"/>
              </a:rPr>
              <a:t>To investigate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motivation and their </a:t>
            </a:r>
            <a:r>
              <a:rPr lang="en-GB" sz="2000" dirty="0" smtClean="0">
                <a:solidFill>
                  <a:schemeClr val="tx1"/>
                </a:solidFill>
                <a:latin typeface="Arial Narrow" pitchFamily="34" charset="0"/>
              </a:rPr>
              <a:t>academic performance </a:t>
            </a:r>
            <a:r>
              <a:rPr lang="en-GB" sz="2000" dirty="0">
                <a:solidFill>
                  <a:schemeClr val="tx1"/>
                </a:solidFill>
                <a:latin typeface="Arial Narrow" pitchFamily="34" charset="0"/>
              </a:rPr>
              <a:t>in the class.</a:t>
            </a:r>
            <a:endParaRPr lang="en-US" sz="2000" dirty="0">
              <a:solidFill>
                <a:schemeClr val="tx1"/>
              </a:solidFill>
              <a:latin typeface="Arial Narrow" pitchFamily="34" charset="0"/>
            </a:endParaRPr>
          </a:p>
          <a:p>
            <a:pPr lvl="0">
              <a:lnSpc>
                <a:spcPct val="200000"/>
              </a:lnSpc>
            </a:pPr>
            <a:r>
              <a:rPr lang="en-GB" sz="2000" dirty="0">
                <a:solidFill>
                  <a:schemeClr val="tx1"/>
                </a:solidFill>
                <a:latin typeface="Arial Narrow" pitchFamily="34" charset="0"/>
              </a:rPr>
              <a:t>To investigate the moderating role of </a:t>
            </a:r>
            <a:r>
              <a:rPr lang="en-GB" sz="2000" dirty="0" smtClean="0">
                <a:solidFill>
                  <a:schemeClr val="tx1"/>
                </a:solidFill>
                <a:latin typeface="Arial Narrow" pitchFamily="34" charset="0"/>
              </a:rPr>
              <a:t>e-learners’ computer </a:t>
            </a:r>
            <a:r>
              <a:rPr lang="en-GB" sz="2000" dirty="0">
                <a:solidFill>
                  <a:schemeClr val="tx1"/>
                </a:solidFill>
                <a:latin typeface="Arial Narrow" pitchFamily="34" charset="0"/>
              </a:rPr>
              <a:t>self-efficacy in relation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motivation and their </a:t>
            </a:r>
            <a:r>
              <a:rPr lang="en-GB" sz="2000" dirty="0" smtClean="0">
                <a:solidFill>
                  <a:schemeClr val="tx1"/>
                </a:solidFill>
                <a:latin typeface="Arial Narrow" pitchFamily="34" charset="0"/>
              </a:rPr>
              <a:t>academic performance </a:t>
            </a:r>
            <a:r>
              <a:rPr lang="en-GB" sz="2000" dirty="0">
                <a:solidFill>
                  <a:schemeClr val="tx1"/>
                </a:solidFill>
                <a:latin typeface="Arial Narrow" pitchFamily="34" charset="0"/>
              </a:rPr>
              <a:t>in the class.</a:t>
            </a:r>
            <a:endParaRPr lang="en-US" sz="2000" dirty="0">
              <a:solidFill>
                <a:schemeClr val="tx1"/>
              </a:solidFill>
              <a:latin typeface="Arial Narrow" pitchFamily="34" charset="0"/>
            </a:endParaRPr>
          </a:p>
          <a:p>
            <a:endParaRPr lang="en-US" sz="2000" dirty="0">
              <a:solidFill>
                <a:schemeClr val="tx1"/>
              </a:solidFill>
              <a:latin typeface="Arial Narrow" pitchFamily="34" charset="0"/>
            </a:endParaRPr>
          </a:p>
        </p:txBody>
      </p:sp>
      <p:sp>
        <p:nvSpPr>
          <p:cNvPr id="7" name="Content Placeholder 6"/>
          <p:cNvSpPr>
            <a:spLocks noGrp="1"/>
          </p:cNvSpPr>
          <p:nvPr>
            <p:ph sz="quarter" idx="14"/>
          </p:nvPr>
        </p:nvSpPr>
        <p:spPr/>
        <p:txBody>
          <a:bodyPr/>
          <a:lstStyle/>
          <a:p>
            <a:endParaRPr lang="en-US"/>
          </a:p>
        </p:txBody>
      </p:sp>
      <p:pic>
        <p:nvPicPr>
          <p:cNvPr id="4" name="Picture 3"/>
          <p:cNvPicPr/>
          <p:nvPr/>
        </p:nvPicPr>
        <p:blipFill>
          <a:blip r:embed="rId2">
            <a:extLst>
              <a:ext uri="{28A0092B-C50C-407E-A947-70E740481C1C}">
                <a14:useLocalDpi xmlns="" xmlns:a14="http://schemas.microsoft.com/office/drawing/2010/main" val="0"/>
              </a:ext>
            </a:extLst>
          </a:blip>
          <a:srcRect/>
          <a:stretch>
            <a:fillRect/>
          </a:stretch>
        </p:blipFill>
        <p:spPr bwMode="auto">
          <a:xfrm>
            <a:off x="4643438" y="1142984"/>
            <a:ext cx="4071966" cy="5286412"/>
          </a:xfrm>
          <a:prstGeom prst="rect">
            <a:avLst/>
          </a:prstGeom>
          <a:noFill/>
        </p:spPr>
      </p:pic>
    </p:spTree>
    <p:extLst>
      <p:ext uri="{BB962C8B-B14F-4D97-AF65-F5344CB8AC3E}">
        <p14:creationId xmlns="" xmlns:p14="http://schemas.microsoft.com/office/powerpoint/2010/main" val="1272675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GB" sz="3200" b="1" dirty="0">
                <a:effectLst/>
                <a:latin typeface="Arial Narrow" pitchFamily="34" charset="0"/>
              </a:rPr>
              <a:t>Hypotheses</a:t>
            </a:r>
            <a:endParaRPr lang="en-US" sz="3200" dirty="0">
              <a:latin typeface="Arial Narrow" pitchFamily="34" charset="0"/>
            </a:endParaRPr>
          </a:p>
        </p:txBody>
      </p:sp>
      <p:sp>
        <p:nvSpPr>
          <p:cNvPr id="3" name="Content Placeholder 2"/>
          <p:cNvSpPr>
            <a:spLocks noGrp="1"/>
          </p:cNvSpPr>
          <p:nvPr>
            <p:ph idx="1"/>
          </p:nvPr>
        </p:nvSpPr>
        <p:spPr>
          <a:xfrm>
            <a:off x="457200" y="1600200"/>
            <a:ext cx="8229600" cy="4953000"/>
          </a:xfrm>
        </p:spPr>
        <p:txBody>
          <a:bodyPr>
            <a:noAutofit/>
          </a:bodyPr>
          <a:lstStyle/>
          <a:p>
            <a:pPr lvl="0">
              <a:lnSpc>
                <a:spcPct val="150000"/>
              </a:lnSpc>
            </a:pPr>
            <a:r>
              <a:rPr lang="en-GB" sz="2000" dirty="0" smtClean="0">
                <a:solidFill>
                  <a:schemeClr val="tx1"/>
                </a:solidFill>
                <a:latin typeface="Arial Narrow" pitchFamily="34" charset="0"/>
              </a:rPr>
              <a:t>There </a:t>
            </a:r>
            <a:r>
              <a:rPr lang="en-GB" sz="2000" dirty="0">
                <a:solidFill>
                  <a:schemeClr val="tx1"/>
                </a:solidFill>
                <a:latin typeface="Arial Narrow" pitchFamily="34" charset="0"/>
              </a:rPr>
              <a:t>would be positive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intrinsic motivation and </a:t>
            </a:r>
            <a:r>
              <a:rPr lang="en-GB" sz="2000" dirty="0" smtClean="0">
                <a:solidFill>
                  <a:schemeClr val="tx1"/>
                </a:solidFill>
                <a:latin typeface="Arial Narrow" pitchFamily="34" charset="0"/>
              </a:rPr>
              <a:t>their academic </a:t>
            </a:r>
            <a:r>
              <a:rPr lang="en-GB" sz="2000" dirty="0">
                <a:solidFill>
                  <a:schemeClr val="tx1"/>
                </a:solidFill>
                <a:latin typeface="Arial Narrow" pitchFamily="34" charset="0"/>
              </a:rPr>
              <a:t>performance in the class.</a:t>
            </a:r>
            <a:endParaRPr lang="en-US" sz="2000" dirty="0">
              <a:solidFill>
                <a:schemeClr val="tx1"/>
              </a:solidFill>
              <a:latin typeface="Arial Narrow" pitchFamily="34" charset="0"/>
            </a:endParaRPr>
          </a:p>
          <a:p>
            <a:pPr lvl="0">
              <a:lnSpc>
                <a:spcPct val="150000"/>
              </a:lnSpc>
            </a:pPr>
            <a:r>
              <a:rPr lang="en-GB" sz="2000" dirty="0">
                <a:solidFill>
                  <a:schemeClr val="tx1"/>
                </a:solidFill>
                <a:latin typeface="Arial Narrow" pitchFamily="34" charset="0"/>
              </a:rPr>
              <a:t>There would be significant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intrinsic motivation and </a:t>
            </a:r>
            <a:r>
              <a:rPr lang="en-GB" sz="2000" dirty="0" smtClean="0">
                <a:solidFill>
                  <a:schemeClr val="tx1"/>
                </a:solidFill>
                <a:latin typeface="Arial Narrow" pitchFamily="34" charset="0"/>
              </a:rPr>
              <a:t>their academic </a:t>
            </a:r>
            <a:r>
              <a:rPr lang="en-GB" sz="2000" dirty="0">
                <a:solidFill>
                  <a:schemeClr val="tx1"/>
                </a:solidFill>
                <a:latin typeface="Arial Narrow" pitchFamily="34" charset="0"/>
              </a:rPr>
              <a:t>performance in the class.</a:t>
            </a:r>
            <a:endParaRPr lang="en-US" sz="2000" dirty="0">
              <a:solidFill>
                <a:schemeClr val="tx1"/>
              </a:solidFill>
              <a:latin typeface="Arial Narrow" pitchFamily="34" charset="0"/>
            </a:endParaRPr>
          </a:p>
          <a:p>
            <a:pPr lvl="0">
              <a:lnSpc>
                <a:spcPct val="150000"/>
              </a:lnSpc>
            </a:pPr>
            <a:r>
              <a:rPr lang="en-GB" sz="2000" dirty="0">
                <a:solidFill>
                  <a:schemeClr val="tx1"/>
                </a:solidFill>
                <a:latin typeface="Arial Narrow" pitchFamily="34" charset="0"/>
              </a:rPr>
              <a:t>There would be positive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extrinsic motivation and their </a:t>
            </a:r>
            <a:r>
              <a:rPr lang="en-GB" sz="2000" dirty="0" smtClean="0">
                <a:solidFill>
                  <a:schemeClr val="tx1"/>
                </a:solidFill>
                <a:latin typeface="Arial Narrow" pitchFamily="34" charset="0"/>
              </a:rPr>
              <a:t>academic performance </a:t>
            </a:r>
            <a:r>
              <a:rPr lang="en-GB" sz="2000" dirty="0">
                <a:solidFill>
                  <a:schemeClr val="tx1"/>
                </a:solidFill>
                <a:latin typeface="Arial Narrow" pitchFamily="34" charset="0"/>
              </a:rPr>
              <a:t>in the class.</a:t>
            </a:r>
            <a:endParaRPr lang="en-US" sz="2000" dirty="0">
              <a:solidFill>
                <a:schemeClr val="tx1"/>
              </a:solidFill>
              <a:latin typeface="Arial Narrow" pitchFamily="34" charset="0"/>
            </a:endParaRPr>
          </a:p>
          <a:p>
            <a:pPr lvl="0">
              <a:lnSpc>
                <a:spcPct val="150000"/>
              </a:lnSpc>
            </a:pPr>
            <a:r>
              <a:rPr lang="en-GB" sz="2000" dirty="0">
                <a:solidFill>
                  <a:schemeClr val="tx1"/>
                </a:solidFill>
                <a:latin typeface="Arial Narrow" pitchFamily="34" charset="0"/>
              </a:rPr>
              <a:t>There would be significant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extrinsic motivation and </a:t>
            </a:r>
            <a:r>
              <a:rPr lang="en-GB" sz="2000" dirty="0" smtClean="0">
                <a:solidFill>
                  <a:schemeClr val="tx1"/>
                </a:solidFill>
                <a:latin typeface="Arial Narrow" pitchFamily="34" charset="0"/>
              </a:rPr>
              <a:t>their academic </a:t>
            </a:r>
            <a:r>
              <a:rPr lang="en-GB" sz="2000" dirty="0">
                <a:solidFill>
                  <a:schemeClr val="tx1"/>
                </a:solidFill>
                <a:latin typeface="Arial Narrow" pitchFamily="34" charset="0"/>
              </a:rPr>
              <a:t>performance in the class.</a:t>
            </a:r>
            <a:endParaRPr lang="en-US" sz="2000" dirty="0">
              <a:solidFill>
                <a:schemeClr val="tx1"/>
              </a:solidFill>
              <a:latin typeface="Arial Narrow" pitchFamily="34" charset="0"/>
            </a:endParaRPr>
          </a:p>
          <a:p>
            <a:pPr lvl="0">
              <a:lnSpc>
                <a:spcPct val="150000"/>
              </a:lnSpc>
            </a:pPr>
            <a:r>
              <a:rPr lang="en-GB" sz="2000" dirty="0">
                <a:solidFill>
                  <a:schemeClr val="tx1"/>
                </a:solidFill>
                <a:latin typeface="Arial Narrow" pitchFamily="34" charset="0"/>
              </a:rPr>
              <a:t>Computer self-efficacy in the use of LMS will likely to moderate the relationship between </a:t>
            </a:r>
            <a:r>
              <a:rPr lang="en-GB" sz="2000" dirty="0" smtClean="0">
                <a:solidFill>
                  <a:schemeClr val="tx1"/>
                </a:solidFill>
                <a:latin typeface="Arial Narrow" pitchFamily="34" charset="0"/>
              </a:rPr>
              <a:t>E-learners’ </a:t>
            </a:r>
            <a:r>
              <a:rPr lang="en-GB" sz="2000" dirty="0">
                <a:solidFill>
                  <a:schemeClr val="tx1"/>
                </a:solidFill>
                <a:latin typeface="Arial Narrow" pitchFamily="34" charset="0"/>
              </a:rPr>
              <a:t>motivation and their </a:t>
            </a:r>
            <a:r>
              <a:rPr lang="en-GB" sz="2000" dirty="0" smtClean="0">
                <a:solidFill>
                  <a:schemeClr val="tx1"/>
                </a:solidFill>
                <a:latin typeface="Arial Narrow" pitchFamily="34" charset="0"/>
              </a:rPr>
              <a:t>academic performance </a:t>
            </a:r>
            <a:r>
              <a:rPr lang="en-GB" sz="2000" dirty="0">
                <a:solidFill>
                  <a:schemeClr val="tx1"/>
                </a:solidFill>
                <a:latin typeface="Arial Narrow" pitchFamily="34" charset="0"/>
              </a:rPr>
              <a:t>in the class.</a:t>
            </a:r>
            <a:endParaRPr lang="en-US" sz="2000" dirty="0">
              <a:solidFill>
                <a:schemeClr val="tx1"/>
              </a:solidFill>
              <a:latin typeface="Arial Narrow" pitchFamily="34" charset="0"/>
            </a:endParaRPr>
          </a:p>
          <a:p>
            <a:pPr marL="0" indent="0">
              <a:lnSpc>
                <a:spcPct val="150000"/>
              </a:lnSpc>
              <a:buNone/>
            </a:pPr>
            <a:endParaRPr lang="en-US" sz="2000" dirty="0"/>
          </a:p>
        </p:txBody>
      </p:sp>
    </p:spTree>
    <p:extLst>
      <p:ext uri="{BB962C8B-B14F-4D97-AF65-F5344CB8AC3E}">
        <p14:creationId xmlns="" xmlns:p14="http://schemas.microsoft.com/office/powerpoint/2010/main" val="4287598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659</TotalTime>
  <Words>853</Words>
  <Application>Microsoft Office PowerPoint</Application>
  <PresentationFormat>On-screen Show (4:3)</PresentationFormat>
  <Paragraphs>114</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Executive</vt:lpstr>
      <vt:lpstr>Microsoft Office Word Document</vt:lpstr>
      <vt:lpstr>E-learners’ Motivation and their Academic Performance in Class: Moderating role of Computer Self-Efficacy in the Use of Learning Management System. </vt:lpstr>
      <vt:lpstr>   Introduction</vt:lpstr>
      <vt:lpstr>Continued...</vt:lpstr>
      <vt:lpstr>Conceptual Definitions </vt:lpstr>
      <vt:lpstr> Conceptual Framework The ARCS Model</vt:lpstr>
      <vt:lpstr>  Graphical Representation of ARCS Model &amp; Academic Achievement</vt:lpstr>
      <vt:lpstr>  Rationale of the Study </vt:lpstr>
      <vt:lpstr>   Objectives </vt:lpstr>
      <vt:lpstr>Hypotheses</vt:lpstr>
      <vt:lpstr>  Methodology</vt:lpstr>
      <vt:lpstr>Continued....</vt:lpstr>
      <vt:lpstr> Procedure</vt:lpstr>
      <vt:lpstr>Ethical Considerations</vt:lpstr>
      <vt:lpstr>Slide 14</vt:lpstr>
      <vt:lpstr>Slide 15</vt:lpstr>
      <vt:lpstr>Results</vt:lpstr>
      <vt:lpstr>Slide 17</vt:lpstr>
      <vt:lpstr>Slide 18</vt:lpstr>
      <vt:lpstr>Correlation</vt:lpstr>
      <vt:lpstr>Moderation</vt:lpstr>
      <vt:lpstr>Continued.....</vt:lpstr>
      <vt:lpstr>Continued.....</vt:lpstr>
      <vt:lpstr>Continued.....</vt:lpstr>
      <vt:lpstr>Discussion</vt:lpstr>
      <vt:lpstr>References </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Connect Session 03</dc:title>
  <dc:creator>Amna Haider</dc:creator>
  <cp:lastModifiedBy>Windows User</cp:lastModifiedBy>
  <cp:revision>132</cp:revision>
  <dcterms:created xsi:type="dcterms:W3CDTF">2017-01-11T05:28:31Z</dcterms:created>
  <dcterms:modified xsi:type="dcterms:W3CDTF">2019-10-15T04:09:00Z</dcterms:modified>
</cp:coreProperties>
</file>