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4" r:id="rId6"/>
    <p:sldId id="267" r:id="rId7"/>
    <p:sldId id="268" r:id="rId8"/>
    <p:sldId id="269" r:id="rId9"/>
    <p:sldId id="288" r:id="rId10"/>
    <p:sldId id="281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1200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Wise Result</a:t>
            </a:r>
            <a:endParaRPr lang="en-US" sz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Sheet3!$A$2:$A$4</c:f>
              <c:strCache>
                <c:ptCount val="3"/>
                <c:pt idx="0">
                  <c:v>Spring 2018</c:v>
                </c:pt>
                <c:pt idx="1">
                  <c:v>Fall 2018</c:v>
                </c:pt>
                <c:pt idx="2">
                  <c:v>Spring 2019</c:v>
                </c:pt>
              </c:strCache>
            </c:strRef>
          </c:cat>
          <c:val>
            <c:numRef>
              <c:f>Sheet3!$B$2:$B$4</c:f>
              <c:numCache>
                <c:formatCode>General</c:formatCode>
                <c:ptCount val="3"/>
                <c:pt idx="0">
                  <c:v>81</c:v>
                </c:pt>
                <c:pt idx="1">
                  <c:v>66</c:v>
                </c:pt>
                <c:pt idx="2">
                  <c:v>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5B-4D0E-8BBA-AEA1ABC328E5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Fail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Sheet3!$A$2:$A$4</c:f>
              <c:strCache>
                <c:ptCount val="3"/>
                <c:pt idx="0">
                  <c:v>Spring 2018</c:v>
                </c:pt>
                <c:pt idx="1">
                  <c:v>Fall 2018</c:v>
                </c:pt>
                <c:pt idx="2">
                  <c:v>Spring 2019</c:v>
                </c:pt>
              </c:strCache>
            </c:strRef>
          </c:cat>
          <c:val>
            <c:numRef>
              <c:f>Sheet3!$C$2:$C$4</c:f>
              <c:numCache>
                <c:formatCode>General</c:formatCode>
                <c:ptCount val="3"/>
                <c:pt idx="0">
                  <c:v>19</c:v>
                </c:pt>
                <c:pt idx="1">
                  <c:v>28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5B-4D0E-8BBA-AEA1ABC328E5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Sheet3!$A$2:$A$4</c:f>
              <c:strCache>
                <c:ptCount val="3"/>
                <c:pt idx="0">
                  <c:v>Spring 2018</c:v>
                </c:pt>
                <c:pt idx="1">
                  <c:v>Fall 2018</c:v>
                </c:pt>
                <c:pt idx="2">
                  <c:v>Spring 2019</c:v>
                </c:pt>
              </c:strCache>
            </c:strRef>
          </c:cat>
          <c:val>
            <c:numRef>
              <c:f>Sheet3!$D$2:$D$4</c:f>
              <c:numCache>
                <c:formatCode>General</c:formatCode>
                <c:ptCount val="3"/>
                <c:pt idx="0">
                  <c:v>14</c:v>
                </c:pt>
                <c:pt idx="1">
                  <c:v>12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5B-4D0E-8BBA-AEA1ABC328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88416"/>
        <c:axId val="40589952"/>
      </c:barChart>
      <c:catAx>
        <c:axId val="4058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89952"/>
        <c:crosses val="autoZero"/>
        <c:auto val="1"/>
        <c:lblAlgn val="ctr"/>
        <c:lblOffset val="100"/>
        <c:noMultiLvlLbl val="0"/>
      </c:catAx>
      <c:valAx>
        <c:axId val="4058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8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Problems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Formal Assessment</c:v>
                </c:pt>
                <c:pt idx="1">
                  <c:v>History Taking</c:v>
                </c:pt>
                <c:pt idx="2">
                  <c:v>Case Formulation</c:v>
                </c:pt>
                <c:pt idx="3">
                  <c:v>Clinical Report Writing</c:v>
                </c:pt>
                <c:pt idx="4">
                  <c:v>Case Conference</c:v>
                </c:pt>
                <c:pt idx="5">
                  <c:v>Placement (Hospital)</c:v>
                </c:pt>
                <c:pt idx="6">
                  <c:v>Client Selection</c:v>
                </c:pt>
                <c:pt idx="7">
                  <c:v>Supervisor Related Problems</c:v>
                </c:pt>
                <c:pt idx="8">
                  <c:v> Report to Rector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3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7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3D-4C38-9BAD-28146853A5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Formal Assessment</c:v>
                </c:pt>
                <c:pt idx="1">
                  <c:v>History Taking</c:v>
                </c:pt>
                <c:pt idx="2">
                  <c:v>Case Formulation</c:v>
                </c:pt>
                <c:pt idx="3">
                  <c:v>Clinical Report Writing</c:v>
                </c:pt>
                <c:pt idx="4">
                  <c:v>Case Conference</c:v>
                </c:pt>
                <c:pt idx="5">
                  <c:v>Placement (Hospital)</c:v>
                </c:pt>
                <c:pt idx="6">
                  <c:v>Client Selection</c:v>
                </c:pt>
                <c:pt idx="7">
                  <c:v>Supervisor Related Problems</c:v>
                </c:pt>
                <c:pt idx="8">
                  <c:v> Report to Rector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8</c:v>
                </c:pt>
                <c:pt idx="1">
                  <c:v>14</c:v>
                </c:pt>
                <c:pt idx="2">
                  <c:v>2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9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3D-4C38-9BAD-28146853A5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Spring 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Formal Assessment</c:v>
                </c:pt>
                <c:pt idx="1">
                  <c:v>History Taking</c:v>
                </c:pt>
                <c:pt idx="2">
                  <c:v>Case Formulation</c:v>
                </c:pt>
                <c:pt idx="3">
                  <c:v>Clinical Report Writing</c:v>
                </c:pt>
                <c:pt idx="4">
                  <c:v>Case Conference</c:v>
                </c:pt>
                <c:pt idx="5">
                  <c:v>Placement (Hospital)</c:v>
                </c:pt>
                <c:pt idx="6">
                  <c:v>Client Selection</c:v>
                </c:pt>
                <c:pt idx="7">
                  <c:v>Supervisor Related Problems</c:v>
                </c:pt>
                <c:pt idx="8">
                  <c:v> Report to Rector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6</c:v>
                </c:pt>
                <c:pt idx="1">
                  <c:v>7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3D-4C38-9BAD-28146853A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56256"/>
        <c:axId val="40658048"/>
      </c:barChart>
      <c:catAx>
        <c:axId val="4065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0658048"/>
        <c:crosses val="autoZero"/>
        <c:auto val="1"/>
        <c:lblAlgn val="ctr"/>
        <c:lblOffset val="100"/>
        <c:noMultiLvlLbl val="0"/>
      </c:catAx>
      <c:valAx>
        <c:axId val="4065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  <a:alpha val="1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5FE308-508B-4A09-B89C-97C31FD8320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BFCF387-ED6A-4612-8B7A-CD438E3B5D17}" type="datetimeFigureOut">
              <a:rPr lang="en-US" smtClean="0"/>
              <a:t>10/11/2019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543800" cy="2667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REMOTE BLENDED LEARNING APPROACH FOR THE INTERNSHIP STUDENTS OF DEPARTMENT OF PSYCHOLOGY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467600" cy="2743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Ammara</a:t>
            </a:r>
            <a:r>
              <a:rPr lang="en-US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Hashmi</a:t>
            </a:r>
            <a:r>
              <a:rPr lang="en-US" sz="31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Najma</a:t>
            </a:r>
            <a:r>
              <a:rPr lang="en-US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Najam</a:t>
            </a:r>
            <a:r>
              <a:rPr lang="en-US" sz="31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Virtual University of Pakistan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18" y="-152400"/>
            <a:ext cx="7620000" cy="11430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of Study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124635"/>
            <a:ext cx="35256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Semester Wise Result of Students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4660973"/>
              </p:ext>
            </p:extLst>
          </p:nvPr>
        </p:nvGraphicFramePr>
        <p:xfrm>
          <a:off x="762000" y="1770966"/>
          <a:ext cx="7010400" cy="424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21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of Study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652061"/>
              </p:ext>
            </p:extLst>
          </p:nvPr>
        </p:nvGraphicFramePr>
        <p:xfrm>
          <a:off x="838200" y="1682405"/>
          <a:ext cx="7010401" cy="510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794"/>
                <a:gridCol w="1510869"/>
                <a:gridCol w="1510869"/>
                <a:gridCol w="1510869"/>
              </a:tblGrid>
              <a:tr h="584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 Of Problem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Spring 18 (f)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Fall 18(f)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Spring 19(f)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4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Formal Assessment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2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History Taking 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2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Formulation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5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Report Writing 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2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Conference 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2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Placement (Hospital)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2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Client Selection 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5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Supervisor Related Problems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5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Problems Reported to Rector 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687" y="1216968"/>
            <a:ext cx="7124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Reported Problems at the End of Semesters (N= 379)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1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of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Reported Problems in Semesters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25077418"/>
              </p:ext>
            </p:extLst>
          </p:nvPr>
        </p:nvGraphicFramePr>
        <p:xfrm>
          <a:off x="762000" y="2057400"/>
          <a:ext cx="746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64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Discussion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study has shown that the blended learning approach was a much more viable pedagogical model and it reduced the frequency of problems and increased the success rate of the students enrolled in the BS and M.Sc. degree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Psychology at Virtual University of Pakistan.</a:t>
            </a:r>
          </a:p>
        </p:txBody>
      </p:sp>
    </p:spTree>
    <p:extLst>
      <p:ext uri="{BB962C8B-B14F-4D97-AF65-F5344CB8AC3E}">
        <p14:creationId xmlns:p14="http://schemas.microsoft.com/office/powerpoint/2010/main" val="346656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Technologies (ICTs) has revolutionized pedagogical approaches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recent development in this regard is the ‘blended learning approach’, in which conventional pedagogical practices are combined with distant learning approaches in order to achieve a higher success rate in professional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8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objectives of the study are: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find out the effectiveness of remote blended approach for internship course in BS and M.Sc. Psychology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find out success rate of students enrolled in semester Spring 2018, Fall 2018 and Spring 2019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rate of reported problems in Spring 2018, Fall 2018 and Spring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Sample</a:t>
            </a:r>
          </a:p>
          <a:p>
            <a:pPr marL="754380" lvl="1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source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54380" lvl="1" indent="-45720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379 students </a:t>
            </a:r>
          </a:p>
          <a:p>
            <a:pPr marL="754380" lvl="1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114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enrolled in Spring 2018</a:t>
            </a:r>
          </a:p>
          <a:p>
            <a:pPr marL="754380" lvl="1" indent="-45720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106 in Fall 2018</a:t>
            </a:r>
          </a:p>
          <a:p>
            <a:pPr marL="754380" lvl="1" indent="-45720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159 in Spring 2019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Procedure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Orientation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session in various campuses of Virtual University of Pakistan, hospitals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clinics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Face to Face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preliminary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internship submitted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Case Conference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conducted 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main cities (Face to Face)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Guidance at every step of final report online and face to face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viva voice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main cities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Face and online for remote area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Ethical</a:t>
            </a:r>
            <a:r>
              <a:rPr lang="en-US" b="1" dirty="0"/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consideration</a:t>
            </a:r>
          </a:p>
          <a:p>
            <a:pPr marL="914400" lvl="1" indent="-45720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ermission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from the head of the Department of Psychology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the data will be only used for academic research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purpose</a:t>
            </a:r>
          </a:p>
          <a:p>
            <a:pPr marL="914400" lvl="1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confidentiality of the cases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reported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b="1" dirty="0"/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342900" lvl="1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Categorical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nominal scale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Applied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descriptive statistics for frequency distributions </a:t>
            </a:r>
          </a:p>
        </p:txBody>
      </p:sp>
    </p:spTree>
    <p:extLst>
      <p:ext uri="{BB962C8B-B14F-4D97-AF65-F5344CB8AC3E}">
        <p14:creationId xmlns:p14="http://schemas.microsoft.com/office/powerpoint/2010/main" val="26033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of Study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655986"/>
              </p:ext>
            </p:extLst>
          </p:nvPr>
        </p:nvGraphicFramePr>
        <p:xfrm>
          <a:off x="304800" y="2057401"/>
          <a:ext cx="7772400" cy="3428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4546"/>
                <a:gridCol w="1398480"/>
                <a:gridCol w="1374131"/>
                <a:gridCol w="1398480"/>
                <a:gridCol w="1306763"/>
              </a:tblGrid>
              <a:tr h="7467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Semester 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Fail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Inactive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67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Spring 2018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81(71.19%)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19(16.66%)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14(12.2)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67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Fall 2018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66(61.70%)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28(26.16%)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12(12.14)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886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Spring 2019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128(80.5%)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16(10.06%)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17(10.06%)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554034"/>
            <a:ext cx="9990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Semester Wise Result of Students (N= 379)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94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446</TotalTime>
  <Words>451</Words>
  <Application>Microsoft Office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REMOTE BLENDED LEARNING APPROACH FOR THE INTERNSHIP STUDENTS OF DEPARTMENT OF PSYCHOLOGY </vt:lpstr>
      <vt:lpstr>INTRODUCTION</vt:lpstr>
      <vt:lpstr>Objectives</vt:lpstr>
      <vt:lpstr>METHODOLOGY</vt:lpstr>
      <vt:lpstr>METHODOLOGY</vt:lpstr>
      <vt:lpstr>METHODOLOGY</vt:lpstr>
      <vt:lpstr>METHODOLOGY</vt:lpstr>
      <vt:lpstr>METHODOLOGY</vt:lpstr>
      <vt:lpstr>Results of Study </vt:lpstr>
      <vt:lpstr>Results of Study </vt:lpstr>
      <vt:lpstr>Results of Study </vt:lpstr>
      <vt:lpstr>Results of Study </vt:lpstr>
      <vt:lpstr>Discussion and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OUTREACHING PSYCHOLOGICAL TRAINING USING INFORMATION COMMUNICATION TECHNOLOGY</dc:title>
  <dc:creator>Ammara Hashmi</dc:creator>
  <cp:lastModifiedBy>Ammara Hashmi</cp:lastModifiedBy>
  <cp:revision>37</cp:revision>
  <dcterms:created xsi:type="dcterms:W3CDTF">2018-10-08T04:53:49Z</dcterms:created>
  <dcterms:modified xsi:type="dcterms:W3CDTF">2019-10-11T07:37:12Z</dcterms:modified>
</cp:coreProperties>
</file>