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sldIdLst>
    <p:sldId id="259" r:id="rId3"/>
    <p:sldId id="282" r:id="rId4"/>
    <p:sldId id="283" r:id="rId5"/>
    <p:sldId id="284" r:id="rId6"/>
    <p:sldId id="285" r:id="rId7"/>
    <p:sldId id="289" r:id="rId8"/>
    <p:sldId id="286" r:id="rId9"/>
    <p:sldId id="288" r:id="rId10"/>
    <p:sldId id="287" r:id="rId11"/>
    <p:sldId id="262" r:id="rId1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1" charset="0"/>
        <a:ea typeface="ヒラギノ角ゴ ProN W3" pitchFamily="1" charset="-128"/>
        <a:cs typeface="+mn-cs"/>
        <a:sym typeface="Gill Sans" pitchFamily="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00B"/>
    <a:srgbClr val="000000"/>
    <a:srgbClr val="CEC008"/>
    <a:srgbClr val="D6A300"/>
    <a:srgbClr val="EEB5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2" autoAdjust="0"/>
    <p:restoredTop sz="94777" autoAdjust="0"/>
  </p:normalViewPr>
  <p:slideViewPr>
    <p:cSldViewPr>
      <p:cViewPr varScale="1">
        <p:scale>
          <a:sx n="75" d="100"/>
          <a:sy n="75" d="100"/>
        </p:scale>
        <p:origin x="1032" y="160"/>
      </p:cViewPr>
      <p:guideLst>
        <p:guide orient="horz" pos="3072"/>
        <p:guide pos="409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80410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9988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66790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90980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055728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497040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01123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26828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79342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3201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6458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97682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22511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3453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89654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2899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2820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5710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53392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1135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0518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4013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1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1" charset="0"/>
              </a:rPr>
              <a:t>Click to edit Master text styles</a:t>
            </a:r>
          </a:p>
          <a:p>
            <a:pPr lvl="1"/>
            <a:r>
              <a:rPr lang="en-US">
                <a:sym typeface="Gill Sans" pitchFamily="1" charset="0"/>
              </a:rPr>
              <a:t>Second level</a:t>
            </a:r>
          </a:p>
          <a:p>
            <a:pPr lvl="2"/>
            <a:r>
              <a:rPr lang="en-US">
                <a:sym typeface="Gill Sans" pitchFamily="1" charset="0"/>
              </a:rPr>
              <a:t>Third level</a:t>
            </a:r>
          </a:p>
          <a:p>
            <a:pPr lvl="3"/>
            <a:r>
              <a:rPr lang="en-US">
                <a:sym typeface="Gill Sans" pitchFamily="1" charset="0"/>
              </a:rPr>
              <a:t>Fourth level</a:t>
            </a:r>
          </a:p>
          <a:p>
            <a:pPr lvl="4"/>
            <a:r>
              <a:rPr lang="en-US">
                <a:sym typeface="Gill Sans" pitchFamily="1" charset="0"/>
              </a:rPr>
              <a:t>Fifth level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700" y="0"/>
            <a:ext cx="137922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1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1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1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1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1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1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1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1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1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1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1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1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1" charset="0"/>
              </a:rPr>
              <a:t>Click to edit Master text styles</a:t>
            </a:r>
          </a:p>
          <a:p>
            <a:pPr lvl="1"/>
            <a:r>
              <a:rPr lang="en-US">
                <a:sym typeface="Gill Sans" pitchFamily="1" charset="0"/>
              </a:rPr>
              <a:t>Second level</a:t>
            </a:r>
          </a:p>
          <a:p>
            <a:pPr lvl="2"/>
            <a:r>
              <a:rPr lang="en-US">
                <a:sym typeface="Gill Sans" pitchFamily="1" charset="0"/>
              </a:rPr>
              <a:t>Third level</a:t>
            </a:r>
          </a:p>
          <a:p>
            <a:pPr lvl="3"/>
            <a:r>
              <a:rPr lang="en-US">
                <a:sym typeface="Gill Sans" pitchFamily="1" charset="0"/>
              </a:rPr>
              <a:t>Fourth level</a:t>
            </a:r>
          </a:p>
          <a:p>
            <a:pPr lvl="4"/>
            <a:r>
              <a:rPr lang="en-US">
                <a:sym typeface="Gill Sans" pitchFamily="1" charset="0"/>
              </a:rPr>
              <a:t>Fifth level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700" y="0"/>
            <a:ext cx="137922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1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1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1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1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1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1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1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1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1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1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4702200" y="8405192"/>
            <a:ext cx="3329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October</a:t>
            </a:r>
            <a:r>
              <a:rPr lang="id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,  </a:t>
            </a:r>
            <a:r>
              <a:rPr lang="en-US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94344" y="2500536"/>
            <a:ext cx="13465495" cy="2620739"/>
          </a:xfrm>
        </p:spPr>
        <p:txBody>
          <a:bodyPr/>
          <a:lstStyle/>
          <a:p>
            <a:r>
              <a:rPr lang="en-US" sz="4800" b="1" dirty="0"/>
              <a:t>SELF-INSTRUCTION </a:t>
            </a:r>
            <a:r>
              <a:rPr lang="id-ID" sz="4800" b="1" dirty="0"/>
              <a:t>LEARNING</a:t>
            </a:r>
            <a:r>
              <a:rPr lang="en-US" sz="4800" b="1" dirty="0"/>
              <a:t> MATERIAL </a:t>
            </a:r>
            <a:r>
              <a:rPr lang="id-ID" sz="4800" b="1" dirty="0"/>
              <a:t>QUALITY</a:t>
            </a:r>
            <a:r>
              <a:rPr lang="en-US" sz="4800" b="1" dirty="0"/>
              <a:t> BASED ON EXPERT PERSPECTIVE</a:t>
            </a:r>
            <a:endParaRPr lang="id-ID" sz="4800" b="1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990232" y="5452864"/>
            <a:ext cx="5688632" cy="10081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fi-FI" sz="2400" b="1" dirty="0"/>
              <a:t>Deddy Ahmad Suhardi</a:t>
            </a:r>
          </a:p>
          <a:p>
            <a:pPr algn="l">
              <a:spcBef>
                <a:spcPts val="0"/>
              </a:spcBef>
            </a:pPr>
            <a:r>
              <a:rPr lang="fi-FI" sz="2400" b="1" dirty="0"/>
              <a:t>Adhi Susilo</a:t>
            </a:r>
            <a:endParaRPr lang="id-ID" sz="2400" b="1" dirty="0"/>
          </a:p>
          <a:p>
            <a:pPr algn="l">
              <a:spcBef>
                <a:spcPts val="0"/>
              </a:spcBef>
            </a:pPr>
            <a:endParaRPr lang="id-ID" sz="2400" b="1" dirty="0"/>
          </a:p>
          <a:p>
            <a:pPr>
              <a:spcBef>
                <a:spcPts val="0"/>
              </a:spcBef>
            </a:pPr>
            <a:endParaRPr lang="id-ID" sz="2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0500" y="3519478"/>
            <a:ext cx="628654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C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ＭＳ Ｐゴシック" pitchFamily="1" charset="-128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Introduction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22336" y="1780456"/>
            <a:ext cx="133214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In distance education the course materials serve as the major learning resources for students.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The availability of high-quality learning materials are crucial to facilitate the students’ learning process at a distance.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The main media of the Indonesia Open University (</a:t>
            </a:r>
            <a:r>
              <a:rPr lang="en-US" sz="2800" dirty="0" err="1">
                <a:latin typeface="Arial Rounded MT Bold" panose="020F0704030504030204" pitchFamily="34" charset="0"/>
              </a:rPr>
              <a:t>Universitas</a:t>
            </a:r>
            <a:r>
              <a:rPr lang="en-US" sz="2800" dirty="0">
                <a:latin typeface="Arial Rounded MT Bold" panose="020F0704030504030204" pitchFamily="34" charset="0"/>
              </a:rPr>
              <a:t> Terbuka/ UT) learning system is printed and non-printed materials.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Self-Instruction Printed Material (SIPM) is a printed learning material and a major component for learning in UT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Printed learning material's reliability is expected to be consistent chapter by chapter.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This research evaluates SIPM's quality on all SIPM material, from subject to topic.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This research also identifies factors or dimensions that determine the differentiation of SIPM's worth from one another</a:t>
            </a:r>
          </a:p>
        </p:txBody>
      </p:sp>
    </p:spTree>
    <p:extLst>
      <p:ext uri="{BB962C8B-B14F-4D97-AF65-F5344CB8AC3E}">
        <p14:creationId xmlns:p14="http://schemas.microsoft.com/office/powerpoint/2010/main" val="16407700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Methodology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4344" y="1780456"/>
            <a:ext cx="134222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Multiple Factor Analysis (MFA) technique to evaluate the material </a:t>
            </a: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SIPM that is observed repeatedly from chapter to chapter.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simple analytical technique can explain the role of observations and variables on the whole system (known as compromise).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SIPM content eligibility assessment is conducted in Agribusiness Study Program by a content expert using the SIPM Assessment Questionnaire (15 criteria).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Each SIPM has 135 criteria scores in each chapter. The score variables are coded according to chapter names and criteria.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data has the same one observational structure and is evaluated repeatedly nine times (chapters) for fifteen criteria</a:t>
            </a:r>
          </a:p>
        </p:txBody>
      </p:sp>
    </p:spTree>
    <p:extLst>
      <p:ext uri="{BB962C8B-B14F-4D97-AF65-F5344CB8AC3E}">
        <p14:creationId xmlns:p14="http://schemas.microsoft.com/office/powerpoint/2010/main" val="22477314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RESULT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22336" y="1780456"/>
            <a:ext cx="1332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2795" y="1595790"/>
            <a:ext cx="7089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d-ID" sz="1800" b="1" dirty="0">
                <a:latin typeface="Arial Narrow" panose="020B0606020202030204" pitchFamily="34" charset="0"/>
                <a:ea typeface="Calibri" panose="020F0502020204030204" pitchFamily="34" charset="0"/>
              </a:rPr>
              <a:t>Tabl</a:t>
            </a:r>
            <a:r>
              <a:rPr lang="en-US" sz="1800" b="1" dirty="0">
                <a:latin typeface="Arial Narrow" panose="020B0606020202030204" pitchFamily="34" charset="0"/>
                <a:ea typeface="Calibri" panose="020F0502020204030204" pitchFamily="34" charset="0"/>
              </a:rPr>
              <a:t>e </a:t>
            </a:r>
            <a:r>
              <a:rPr lang="id-ID" sz="1800" b="1" dirty="0">
                <a:latin typeface="Arial Narrow" panose="020B0606020202030204" pitchFamily="34" charset="0"/>
                <a:ea typeface="Calibri" panose="020F0502020204030204" pitchFamily="34" charset="0"/>
              </a:rPr>
              <a:t>1. </a:t>
            </a:r>
            <a:r>
              <a:rPr lang="en-US" sz="1800" b="1" dirty="0">
                <a:latin typeface="Arial Narrow" panose="020B0606020202030204" pitchFamily="34" charset="0"/>
              </a:rPr>
              <a:t>Percentage of total contribution criteria to the five main dimensions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981388" y="2042066"/>
            <a:ext cx="521775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Almost all criteria contribute to the first dimension (Dim.1), except for the formative test criteria (K13) and library update (K15b). </a:t>
            </a:r>
          </a:p>
          <a:p>
            <a:pPr marL="444500" lvl="1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n-lt"/>
              </a:rPr>
              <a:t>The first dimension refers to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t</a:t>
            </a:r>
            <a:r>
              <a:rPr lang="id-ID" sz="2400" b="1" dirty="0">
                <a:solidFill>
                  <a:srgbClr val="0070C0"/>
                </a:solidFill>
                <a:latin typeface="+mn-lt"/>
              </a:rPr>
              <a:t>he level of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content </a:t>
            </a:r>
            <a:r>
              <a:rPr lang="id-ID" sz="2400" b="1" dirty="0">
                <a:solidFill>
                  <a:srgbClr val="0070C0"/>
                </a:solidFill>
                <a:latin typeface="+mn-lt"/>
              </a:rPr>
              <a:t>feasibility</a:t>
            </a:r>
            <a:endParaRPr lang="en-US" sz="2400" b="1" dirty="0">
              <a:solidFill>
                <a:srgbClr val="0070C0"/>
              </a:solidFill>
              <a:latin typeface="+mn-lt"/>
            </a:endParaRPr>
          </a:p>
          <a:p>
            <a:pPr lvl="0" algn="just"/>
            <a:endParaRPr lang="en-US" sz="2400" b="1" dirty="0">
              <a:latin typeface="+mn-lt"/>
            </a:endParaRPr>
          </a:p>
          <a:p>
            <a:pPr marL="182563" lvl="0" indent="-182563"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+mn-lt"/>
              </a:rPr>
              <a:t>Dim 2 consist of dominantly by: the criteria for the level of material presentation (K11), the breadth of material (K03, K08), and literature (K15b). </a:t>
            </a:r>
          </a:p>
          <a:p>
            <a:pPr marL="444500" lvl="1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n-lt"/>
              </a:rPr>
              <a:t>The second dimension refers to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t</a:t>
            </a:r>
            <a:r>
              <a:rPr lang="id-ID" sz="2400" b="1" dirty="0">
                <a:solidFill>
                  <a:srgbClr val="0070C0"/>
                </a:solidFill>
                <a:latin typeface="+mn-lt"/>
              </a:rPr>
              <a:t>he level of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recency</a:t>
            </a:r>
            <a:r>
              <a:rPr lang="id-ID" sz="2400" b="1" dirty="0">
                <a:solidFill>
                  <a:srgbClr val="0070C0"/>
                </a:solidFill>
                <a:latin typeface="+mn-lt"/>
              </a:rPr>
              <a:t> of the material</a:t>
            </a:r>
            <a:endParaRPr lang="en-US" sz="2400" b="1" dirty="0">
              <a:solidFill>
                <a:srgbClr val="0070C0"/>
              </a:solidFill>
              <a:latin typeface="+mn-lt"/>
            </a:endParaRPr>
          </a:p>
          <a:p>
            <a:pPr marL="182563" lvl="0" indent="-182563" algn="just">
              <a:buFont typeface="Arial" panose="020B0604020202020204" pitchFamily="34" charset="0"/>
              <a:buChar char="•"/>
            </a:pPr>
            <a:endParaRPr lang="id-ID" sz="2400" b="1" dirty="0">
              <a:latin typeface="+mn-lt"/>
            </a:endParaRPr>
          </a:p>
        </p:txBody>
      </p:sp>
      <p:pic>
        <p:nvPicPr>
          <p:cNvPr id="163" name="Picture 16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5927BB4-CD55-4425-84AF-B99CDF95B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279" y="1965122"/>
            <a:ext cx="7620000" cy="744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079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RESULT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2336" y="1611179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Table 2</a:t>
            </a:r>
            <a:r>
              <a:rPr lang="id-ID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Percentage of total module contributions to the two dimensions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0512" y="2039490"/>
            <a:ext cx="56874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algn="just">
              <a:buFont typeface="Arial" panose="020B0604020202020204" pitchFamily="34" charset="0"/>
              <a:buChar char="•"/>
            </a:pPr>
            <a:r>
              <a:rPr lang="en-US" sz="2800" b="1" dirty="0"/>
              <a:t>The level of content feasibility for SIPM (Dim 1) is more determined by the first 6 chapters.</a:t>
            </a:r>
            <a:endParaRPr lang="id-ID" sz="2800" b="1" dirty="0"/>
          </a:p>
          <a:p>
            <a:pPr marL="176213" lvl="0" indent="-176213" algn="just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176213" lvl="0" indent="-176213" algn="just">
              <a:buFont typeface="Arial" panose="020B0604020202020204" pitchFamily="34" charset="0"/>
              <a:buChar char="•"/>
            </a:pPr>
            <a:r>
              <a:rPr lang="en-US" sz="2800" b="1" dirty="0"/>
              <a:t>The level of material recency of SIPM (Dim 2) generally occur in the last 3 chapters (chapter 7, 8, 9).</a:t>
            </a:r>
            <a:endParaRPr lang="id-ID" sz="2800" b="1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A9D8B51-D393-4B26-95BF-8B0F6A237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36" y="2009855"/>
            <a:ext cx="6984776" cy="626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517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text&#10;&#10;Description automatically generated">
            <a:extLst>
              <a:ext uri="{FF2B5EF4-FFF2-40B4-BE49-F238E27FC236}">
                <a16:creationId xmlns:a16="http://schemas.microsoft.com/office/drawing/2014/main" id="{955460B6-06A3-4081-81DC-94335B007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36" y="1924472"/>
            <a:ext cx="7581900" cy="54387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D289E12-A487-4393-A235-2E3F5152F2B3}"/>
              </a:ext>
            </a:extLst>
          </p:cNvPr>
          <p:cNvSpPr txBox="1">
            <a:spLocks/>
          </p:cNvSpPr>
          <p:nvPr/>
        </p:nvSpPr>
        <p:spPr>
          <a:xfrm>
            <a:off x="2974008" y="844352"/>
            <a:ext cx="10464800" cy="55190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pitchFamily="1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1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1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1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1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9pPr>
          </a:lstStyle>
          <a:p>
            <a:r>
              <a:rPr lang="en-US" sz="4400" b="1" kern="0">
                <a:solidFill>
                  <a:schemeClr val="bg1"/>
                </a:solidFill>
              </a:rPr>
              <a:t>RESULT</a:t>
            </a:r>
            <a:endParaRPr lang="id-ID" sz="4400" b="1" kern="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99674-1131-4601-AB56-E352EEB760CF}"/>
              </a:ext>
            </a:extLst>
          </p:cNvPr>
          <p:cNvSpPr/>
          <p:nvPr/>
        </p:nvSpPr>
        <p:spPr>
          <a:xfrm>
            <a:off x="7726536" y="2563827"/>
            <a:ext cx="54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SIPM code 1, 2, 3, 5, 13, 15 greatly contribute to the overall material quality of SIPMs.</a:t>
            </a:r>
          </a:p>
          <a:p>
            <a:pPr marL="176213" lvl="0" indent="-176213" algn="l">
              <a:buFont typeface="Arial" panose="020B0604020202020204" pitchFamily="34" charset="0"/>
              <a:buChar char="•"/>
            </a:pPr>
            <a:endParaRPr lang="id-ID" sz="2800" b="1" dirty="0">
              <a:latin typeface="+mn-lt"/>
            </a:endParaRP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The quality of SIPMs varies and groups according to the advantages and disadvantages they still have. </a:t>
            </a:r>
            <a:endParaRPr lang="id-ID" sz="2800" b="1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60BC28-9E90-4B6E-B492-C73CD3C0236C}"/>
              </a:ext>
            </a:extLst>
          </p:cNvPr>
          <p:cNvSpPr/>
          <p:nvPr/>
        </p:nvSpPr>
        <p:spPr>
          <a:xfrm>
            <a:off x="-122336" y="1611179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Table 3</a:t>
            </a:r>
            <a:r>
              <a:rPr lang="id-ID" sz="18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Individual </a:t>
            </a:r>
            <a:r>
              <a:rPr lang="en-US" sz="1800" b="1" dirty="0">
                <a:latin typeface="+mn-lt"/>
              </a:rPr>
              <a:t>SIPM’s scores and its contribution to the first two dimensions</a:t>
            </a:r>
            <a:endParaRPr lang="en-US" sz="1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C87AA7-8D1B-F941-98DF-962442AF0BF5}"/>
              </a:ext>
            </a:extLst>
          </p:cNvPr>
          <p:cNvSpPr txBox="1"/>
          <p:nvPr/>
        </p:nvSpPr>
        <p:spPr>
          <a:xfrm>
            <a:off x="1389832" y="6749008"/>
            <a:ext cx="2016224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Crop Cultivation</a:t>
            </a:r>
          </a:p>
        </p:txBody>
      </p:sp>
    </p:spTree>
    <p:extLst>
      <p:ext uri="{BB962C8B-B14F-4D97-AF65-F5344CB8AC3E}">
        <p14:creationId xmlns:p14="http://schemas.microsoft.com/office/powerpoint/2010/main" val="39604702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RESULT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22336" y="1780456"/>
            <a:ext cx="1332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313901"/>
            <a:ext cx="8975836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Figure 1. </a:t>
            </a:r>
            <a:r>
              <a:rPr lang="en-US" sz="2000" b="1" dirty="0">
                <a:latin typeface="+mn-lt"/>
              </a:rPr>
              <a:t>Position of SIPM material quality in two main dimensions</a:t>
            </a:r>
            <a:endParaRPr lang="en-US" sz="20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C7C97-02CA-4442-B57C-599ABC3513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368" y="1636440"/>
            <a:ext cx="8975836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C44F547-EA97-4600-BFF1-94BCCE8B941F}"/>
              </a:ext>
            </a:extLst>
          </p:cNvPr>
          <p:cNvSpPr/>
          <p:nvPr/>
        </p:nvSpPr>
        <p:spPr>
          <a:xfrm>
            <a:off x="8446616" y="2323438"/>
            <a:ext cx="45581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The short distance between two or more points indicates the similarity of its quality.</a:t>
            </a:r>
          </a:p>
          <a:p>
            <a:pPr marL="176213" lvl="0" indent="-176213" algn="l">
              <a:buFont typeface="Arial" panose="020B0604020202020204" pitchFamily="34" charset="0"/>
              <a:buChar char="•"/>
            </a:pPr>
            <a:endParaRPr lang="id-ID" sz="2800" b="1" dirty="0">
              <a:latin typeface="+mn-lt"/>
            </a:endParaRP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Based on the positions, the quality of SIPM among 3, 13 and 9 is relatively similar. </a:t>
            </a:r>
            <a:endParaRPr lang="id-ID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6781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DISCUSSION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22336" y="1780456"/>
            <a:ext cx="1332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2336" y="1636440"/>
            <a:ext cx="13321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T</a:t>
            </a:r>
            <a:r>
              <a:rPr lang="id-ID" sz="3600" dirty="0"/>
              <a:t>he main dimensions of SIPM material feasibility</a:t>
            </a:r>
            <a:r>
              <a:rPr lang="en-US" sz="3600" dirty="0"/>
              <a:t>:</a:t>
            </a:r>
          </a:p>
          <a:p>
            <a:pPr marL="800100" lvl="1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</a:t>
            </a:r>
            <a:r>
              <a:rPr lang="id-ID" sz="3600" dirty="0"/>
              <a:t>he level of feasibility of the content and scope of the material, </a:t>
            </a:r>
            <a:endParaRPr lang="en-US" sz="3600" dirty="0"/>
          </a:p>
          <a:p>
            <a:pPr marL="800100" lvl="1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T</a:t>
            </a:r>
            <a:r>
              <a:rPr lang="id-ID" sz="3600" dirty="0"/>
              <a:t>he level of update, and </a:t>
            </a:r>
            <a:endParaRPr lang="en-US" sz="3600" dirty="0"/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T</a:t>
            </a:r>
            <a:r>
              <a:rPr lang="id-ID" sz="3600" dirty="0"/>
              <a:t>he first dimension (level of content and coverage) </a:t>
            </a:r>
            <a:r>
              <a:rPr lang="en-US" sz="3600" dirty="0"/>
              <a:t>SIPM materials</a:t>
            </a:r>
            <a:r>
              <a:rPr lang="id-ID" sz="3600" dirty="0"/>
              <a:t> is determined predominantly by material criteria presenting a consistent and balanced method or paradigm of thinking in each module and between SIPM modules. </a:t>
            </a:r>
            <a:endParaRPr lang="en-US" sz="3600" dirty="0"/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600" dirty="0"/>
              <a:t>T</a:t>
            </a:r>
            <a:r>
              <a:rPr lang="id-ID" sz="3600" dirty="0"/>
              <a:t>he second dimension (level of update) of SIPM material has different conditions in </a:t>
            </a:r>
            <a:r>
              <a:rPr lang="en-GB" sz="3600" dirty="0"/>
              <a:t>each</a:t>
            </a:r>
            <a:r>
              <a:rPr lang="id-ID" sz="3600" dirty="0"/>
              <a:t> modules.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99017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08" y="844352"/>
            <a:ext cx="10464800" cy="55190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CONCLUSION</a:t>
            </a:r>
            <a:endParaRPr lang="id-ID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22336" y="1780456"/>
            <a:ext cx="1332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42066"/>
            <a:ext cx="13212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id-ID" sz="4000" dirty="0"/>
              <a:t>The main dimensions of material feasibility for SIPM </a:t>
            </a:r>
            <a:r>
              <a:rPr lang="en-US" sz="4000" dirty="0"/>
              <a:t>are:</a:t>
            </a:r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en-US" sz="4000" dirty="0"/>
              <a:t>T</a:t>
            </a:r>
            <a:r>
              <a:rPr lang="id-ID" sz="4000" dirty="0"/>
              <a:t>he level of feasibility of the content and scope of SIPM material</a:t>
            </a:r>
            <a:endParaRPr lang="en-US" sz="4000" dirty="0"/>
          </a:p>
          <a:p>
            <a:pPr marL="363538" indent="-363538" algn="l">
              <a:buFont typeface="Arial" panose="020B0604020202020204" pitchFamily="34" charset="0"/>
              <a:buChar char="•"/>
            </a:pPr>
            <a:r>
              <a:rPr lang="en-US" sz="4000" dirty="0"/>
              <a:t>T</a:t>
            </a:r>
            <a:r>
              <a:rPr lang="id-ID" sz="4000" dirty="0"/>
              <a:t>he level of </a:t>
            </a:r>
            <a:r>
              <a:rPr lang="en-US" sz="4000" dirty="0"/>
              <a:t>recency</a:t>
            </a:r>
            <a:r>
              <a:rPr lang="id-ID" sz="4000" dirty="0"/>
              <a:t> of the material</a:t>
            </a:r>
            <a:endParaRPr lang="en-US" sz="40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/>
              <a:t>The quality of SIPM vary by its content feasibility and material recency.</a:t>
            </a:r>
          </a:p>
        </p:txBody>
      </p:sp>
    </p:spTree>
    <p:extLst>
      <p:ext uri="{BB962C8B-B14F-4D97-AF65-F5344CB8AC3E}">
        <p14:creationId xmlns:p14="http://schemas.microsoft.com/office/powerpoint/2010/main" val="99901807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Pages>0</Pages>
  <Words>643</Words>
  <Characters>0</Characters>
  <Application>Microsoft Macintosh PowerPoint</Application>
  <PresentationFormat>Custom</PresentationFormat>
  <Lines>0</Lines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Arial Rounded MT Bold</vt:lpstr>
      <vt:lpstr>Calibri</vt:lpstr>
      <vt:lpstr>Gill Sans</vt:lpstr>
      <vt:lpstr>Wingdings</vt:lpstr>
      <vt:lpstr>Title &amp; Bullets</vt:lpstr>
      <vt:lpstr>Title &amp; Bullets - 2 Column</vt:lpstr>
      <vt:lpstr>SELF-INSTRUCTION LEARNING MATERIAL QUALITY BASED ON EXPERT PERSPECTIVE</vt:lpstr>
      <vt:lpstr>Introduction</vt:lpstr>
      <vt:lpstr>Methodology</vt:lpstr>
      <vt:lpstr>RESULT</vt:lpstr>
      <vt:lpstr>RESULT</vt:lpstr>
      <vt:lpstr>PowerPoint Presentation</vt:lpstr>
      <vt:lpstr>RESULT</vt:lpstr>
      <vt:lpstr>DISCUSSION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S1Agribisnis2</dc:creator>
  <cp:lastModifiedBy>Adhi Susilo, S.Pt., M.Biotech.St., PhD</cp:lastModifiedBy>
  <cp:revision>584</cp:revision>
  <dcterms:modified xsi:type="dcterms:W3CDTF">2019-10-15T00:24:27Z</dcterms:modified>
</cp:coreProperties>
</file>