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ads&#305;z%20klaso&#776;r\number%20of%20active%20stu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\Desktop\ads&#305;z%20klaso&#776;r\number%20of%20active%20stud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Number of Active Students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Sayfa1!$B$2:$B$38</c:f>
              <c:numCache>
                <c:formatCode>General</c:formatCode>
                <c:ptCount val="37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Sayfa1!$C$2:$C$38</c:f>
              <c:numCache>
                <c:formatCode>General</c:formatCode>
                <c:ptCount val="37"/>
                <c:pt idx="0">
                  <c:v>26746</c:v>
                </c:pt>
                <c:pt idx="1">
                  <c:v>40195</c:v>
                </c:pt>
                <c:pt idx="2">
                  <c:v>70892</c:v>
                </c:pt>
                <c:pt idx="3">
                  <c:v>95248</c:v>
                </c:pt>
                <c:pt idx="4">
                  <c:v>108274</c:v>
                </c:pt>
                <c:pt idx="5">
                  <c:v>133820</c:v>
                </c:pt>
                <c:pt idx="6">
                  <c:v>174915</c:v>
                </c:pt>
                <c:pt idx="7">
                  <c:v>227949</c:v>
                </c:pt>
                <c:pt idx="8">
                  <c:v>288469</c:v>
                </c:pt>
                <c:pt idx="9">
                  <c:v>344413</c:v>
                </c:pt>
                <c:pt idx="10">
                  <c:v>415999</c:v>
                </c:pt>
                <c:pt idx="11">
                  <c:v>537249</c:v>
                </c:pt>
                <c:pt idx="12">
                  <c:v>499097</c:v>
                </c:pt>
                <c:pt idx="13">
                  <c:v>489893</c:v>
                </c:pt>
                <c:pt idx="14">
                  <c:v>495600</c:v>
                </c:pt>
                <c:pt idx="15">
                  <c:v>551903</c:v>
                </c:pt>
                <c:pt idx="16">
                  <c:v>516264</c:v>
                </c:pt>
                <c:pt idx="17">
                  <c:v>499384</c:v>
                </c:pt>
                <c:pt idx="18">
                  <c:v>520017</c:v>
                </c:pt>
                <c:pt idx="19">
                  <c:v>522868</c:v>
                </c:pt>
                <c:pt idx="20">
                  <c:v>657327</c:v>
                </c:pt>
                <c:pt idx="21">
                  <c:v>720844</c:v>
                </c:pt>
                <c:pt idx="22">
                  <c:v>782208</c:v>
                </c:pt>
                <c:pt idx="23">
                  <c:v>871986</c:v>
                </c:pt>
                <c:pt idx="24">
                  <c:v>902568</c:v>
                </c:pt>
                <c:pt idx="25">
                  <c:v>907473</c:v>
                </c:pt>
                <c:pt idx="26">
                  <c:v>1170289</c:v>
                </c:pt>
                <c:pt idx="27">
                  <c:v>1122708</c:v>
                </c:pt>
                <c:pt idx="28">
                  <c:v>1046614</c:v>
                </c:pt>
                <c:pt idx="29">
                  <c:v>956100</c:v>
                </c:pt>
                <c:pt idx="30">
                  <c:v>1327450</c:v>
                </c:pt>
                <c:pt idx="31">
                  <c:v>1376825</c:v>
                </c:pt>
                <c:pt idx="32">
                  <c:v>1391289</c:v>
                </c:pt>
                <c:pt idx="33">
                  <c:v>1440802</c:v>
                </c:pt>
                <c:pt idx="34">
                  <c:v>1384303</c:v>
                </c:pt>
                <c:pt idx="35">
                  <c:v>1217423</c:v>
                </c:pt>
                <c:pt idx="36">
                  <c:v>1118681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B-054F-A33B-46A6385B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4733439"/>
        <c:axId val="1263284655"/>
      </c:lineChart>
      <c:catAx>
        <c:axId val="126473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284655"/>
        <c:crosses val="autoZero"/>
        <c:auto val="1"/>
        <c:lblAlgn val="ctr"/>
        <c:lblOffset val="100"/>
        <c:noMultiLvlLbl val="0"/>
      </c:catAx>
      <c:valAx>
        <c:axId val="126328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3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Distribution of Graduates by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Sayfa2!$C$2:$C$36</c:f>
              <c:numCache>
                <c:formatCode>General</c:formatCode>
                <c:ptCount val="35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</c:numCache>
            </c:numRef>
          </c:cat>
          <c:val>
            <c:numRef>
              <c:f>Sayfa2!$D$2:$D$36</c:f>
              <c:numCache>
                <c:formatCode>General</c:formatCode>
                <c:ptCount val="35"/>
                <c:pt idx="0">
                  <c:v>19</c:v>
                </c:pt>
                <c:pt idx="1">
                  <c:v>131</c:v>
                </c:pt>
                <c:pt idx="2">
                  <c:v>4741</c:v>
                </c:pt>
                <c:pt idx="3">
                  <c:v>44191</c:v>
                </c:pt>
                <c:pt idx="4">
                  <c:v>86365</c:v>
                </c:pt>
                <c:pt idx="5">
                  <c:v>6696</c:v>
                </c:pt>
                <c:pt idx="6">
                  <c:v>14710</c:v>
                </c:pt>
                <c:pt idx="7">
                  <c:v>27161</c:v>
                </c:pt>
                <c:pt idx="8">
                  <c:v>23225</c:v>
                </c:pt>
                <c:pt idx="9">
                  <c:v>19276</c:v>
                </c:pt>
                <c:pt idx="10">
                  <c:v>39299</c:v>
                </c:pt>
                <c:pt idx="11">
                  <c:v>40348</c:v>
                </c:pt>
                <c:pt idx="12">
                  <c:v>39392</c:v>
                </c:pt>
                <c:pt idx="13">
                  <c:v>49023</c:v>
                </c:pt>
                <c:pt idx="14">
                  <c:v>49153</c:v>
                </c:pt>
                <c:pt idx="15">
                  <c:v>43440</c:v>
                </c:pt>
                <c:pt idx="16">
                  <c:v>44940</c:v>
                </c:pt>
                <c:pt idx="17">
                  <c:v>49089</c:v>
                </c:pt>
                <c:pt idx="18">
                  <c:v>58745</c:v>
                </c:pt>
                <c:pt idx="19">
                  <c:v>62668</c:v>
                </c:pt>
                <c:pt idx="20">
                  <c:v>68677</c:v>
                </c:pt>
                <c:pt idx="21">
                  <c:v>91791</c:v>
                </c:pt>
                <c:pt idx="22">
                  <c:v>114448</c:v>
                </c:pt>
                <c:pt idx="23">
                  <c:v>113455</c:v>
                </c:pt>
                <c:pt idx="24">
                  <c:v>116268</c:v>
                </c:pt>
                <c:pt idx="25">
                  <c:v>132653</c:v>
                </c:pt>
                <c:pt idx="26">
                  <c:v>175299</c:v>
                </c:pt>
                <c:pt idx="27">
                  <c:v>148234</c:v>
                </c:pt>
                <c:pt idx="28">
                  <c:v>185017</c:v>
                </c:pt>
                <c:pt idx="29">
                  <c:v>208699</c:v>
                </c:pt>
                <c:pt idx="30">
                  <c:v>201181</c:v>
                </c:pt>
                <c:pt idx="31">
                  <c:v>233472</c:v>
                </c:pt>
                <c:pt idx="32">
                  <c:v>196534</c:v>
                </c:pt>
                <c:pt idx="33">
                  <c:v>145402</c:v>
                </c:pt>
                <c:pt idx="34">
                  <c:v>139758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92-9249-93D0-89CDC4EC0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141759"/>
        <c:axId val="1317144543"/>
      </c:lineChart>
      <c:catAx>
        <c:axId val="131714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144543"/>
        <c:crosses val="autoZero"/>
        <c:auto val="1"/>
        <c:lblAlgn val="ctr"/>
        <c:lblOffset val="100"/>
        <c:noMultiLvlLbl val="0"/>
      </c:catAx>
      <c:valAx>
        <c:axId val="131714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14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6T14:30:09.865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951 1 24575,'18'58'0,"-3"-3"0,-15-3 0,0-11 0,0 44 0,-10 4 0,-5 1 0,4-38 0,-1 0 0,-5 45 0,-6-9 0,-13-38 0,15-7 0,3-10 0,-6-8 0,14-8 0,-21 14 0,15-15 0,-5 4 0,6-6 0,1 1 0,0-1 0,6 0 0,-5-6 0,11 5 0,-4-5 0,12-1 0,2 0 0,6-7 0,-6 6 0,11-4 0,7 10 0,-1-4 0,6 0 0,-6-1 0,-8-7 0,7 0 0,-10 0 0,1 6 0,-1 2 0,11 0 0,-9-2 0,22 0 0,-21-4 0,16 4 0,-17-6 0,5 0 0,-7 0 0,44 0 0,-33 0 0,44 0 0,-53 0 0,9 0 0,-23 0 0,-4 0 0,-23 0 0,8 0 0,-81 0 0,55 0 0,-7 0 0,0 0 0,12 0 0,24 0 0,48-12 0,35 9 0,-15-10 0,4 1-267,-1 10 0,-2 0 267,39-21 0,-5 21 0,0-9 0,-29 11 0,11 0 0,-44 0 0,-26 9 0,-15-7 0,-38 6 0,-24-1 0,-4-1 0,-1-3 0,-6 3 0,7 0 0,39-6 534,-1 0-534,17 0 0,11 0 0,-1 0 0,1 0 0,0 0 0,-1 0 0,1 0 0,6 0 0,1 0 0</inkml:trace>
  <inkml:trace contextRef="#ctx0" brushRef="#br0" timeOffset="868">1364 1005 24575,'-21'27'0,"-8"4"0,19-21 0,-11 2 0,7-12 0,6 7 0,-18 0 0,15 8 0,-16-7 0,12-2 0,1 0 0,0 2 0,-1 6 0,1 1 0,-1-1 0,1-6 0,-11 6 0,6 5 0,-16 2 0,-26 8 0,1-7 0,-27-9 0,16 7 0,11-13 0,0-1 0,-9 16 0,16-15 0,4-2 0,15 3 0,8-8 0,5-6 0,13-2 0,2-6 0,6-11 0,0 14 0,0-6 0</inkml:trace>
  <inkml:trace contextRef="#ctx0" brushRef="#br0" timeOffset="2759">500 1353 24575,'27'6'0,"11"2"0,-11 0 0,13 6 0,12-12 0,-10 7 0,24 1 0,-35-7 0,33 7 0,-43-3 0,28-6 0,-32 12 0,18-3 0,-8 6 0,0-5 0,25 14 0,-31-15 0,31 8 0,-48-5 0,-6-3 0,-40 9 0,1 0 0,-26 4 0,11-2 0,0 9 0,-10-16 0,24 12 0,-10-16 0,25 0 0,8-1 0,13-9 0</inkml:trace>
  <inkml:trace contextRef="#ctx0" brushRef="#br0" timeOffset="5111">748 1047 24575,'22'0'0,"-2"0"0,-5 6 0,5 2 0,-4 0 0,5-1 0,-7-7 0,-6 6 0,5-5 0,-6 6 0,8-7 0,-1 6 0,0-4 0,0 4 0,1-6 0,-1 6 0,0-4 0,0 4 0,1 0 0,-14-4 0,-3 4 0,-12-6 0,-11 0 0,-9 0 0,-5 0 0,5 0 0,-14 0 0,28 0 0,-17 0 0,22 0 0,1 0 0,-1 0 0,1 0 0,0 0 0,-1 0 0,1 0 0,-1 0 0,-9 0 0,7 0 0,-8 0 0,10 0 0,1 0 0,0 0 0,6 7 0,1 11 0,7 9 0,0 0 0,0 8 0,8-7 0,1-1 0,17 25 0,2-29 0,-1 19 0,-3-26 0,-3 4 0,-5-10 0,4 9 0,-5-18 0,-1 6 0,-6-7 0,-2 0 0</inkml:trace>
  <inkml:trace contextRef="#ctx0" brushRef="#br1" timeOffset="30324">224 961 24575,'28'25'0,"21"1"0,-18-8 0,21 2 0,34 11 0,-47-17 0,44 7 0,-50-7 0,40 15 0,-7 2 0,9 5 0,-17-23 0,-29-5 0,-11-8 0,-53 0 0,2 0 0,-43 0 0,35 0 0,-43 0 0,32 0 0,-8 0 0,29 0 0,16 0 0,1 0 0,0 0 0,6-7 0,-5 6 0,5-12 0,0 5 0,-5-6 0,5-1 0,-6-10 0,-11 15 0,14-13 0,-12 15 0,9-13 0,-13 3 0,4-3 0,-2 11 0,17-3 0,-5 11 0,5-11 0,-6 12 0,0-6 0,-1 7 0,7-6 0,-18-8 0,15-2 0,-10-5 0,-8-2 0,17 6 0,-19-5 0,16 7 0,-6-6 0,12 5 0,-4-11 0,13 11 0,0-15 0,15-3 0,-5 5 0,14-12 0,1 22 0,4-9 0,9 18 0,0-7 0,-1 15 0,1-6 0,-1 8 0,16 0 0,-12 0 0,11 0 0,-14 0 0,-1 0 0,1 0 0,-1 0 0,1 0 0,-11 6 0,-2 2 0,-11 0 0,-6 4 0,5-4 0,-5 7 0,-1-1 0,6-6 0,-11 15 0,10-6 0,-10 9 0,-12-4 0,-7 0 0,-35-11 0,15 2 0,-15-13 0,14 0 0,-15 0 0,12 0 0,-11 0 0,24 0 0,4 0 0,9 0 0,1 0 0,42 14 0,-9 7 0,27 4 0,4 4 0,-5-10 0,0-6 0,19 8 0,-33-10 0,36 22 0,-26-20 0,1 8 0,-18-21 0,-9 0 0,5 6 0,6-4 0,4 4 0,6-6 0,-25-6 0,-2 4 0,-34-13 0,8 7 0,-14-8 0,15 8 0,-5 1 0,13 1 0,-5 4 0,66-4 0,-39 6 0,48 0 0,-41 0 0,-5 0 0,-2 0 0,-8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6T14:32:02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9085-6787-48EB-B48E-ED397352C3A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8EDC-98D0-417C-9056-7119D124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3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4A7E-E688-4DAF-BE39-6BA88EE728DE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95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AA-0F70-4DE2-BD09-681D20339EC8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1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50EA-6D6F-4B78-A695-C37BFFBDB7AC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3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5B1-3FD9-4A07-9FCA-767C6BEB87EA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69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BAA9-84A0-452E-8400-7F41F4CB92BA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79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6EC-C5E6-4D88-BE78-4F45B902E124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86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AC8E-B748-4567-8BB7-B3FB2F6F8FBA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05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B1D9-7690-4978-AD7C-E14AAE67D647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7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2121-B512-4C72-AC00-F89077485FDE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33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97A-E4DF-4C86-80F3-FC0022CECA69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1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C6E-E05A-4286-AB65-E90E3A768CCC}" type="datetime1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FB94-9C09-4DDC-9B09-66A3A31BAD12}" type="datetime1">
              <a:rPr lang="tr-TR" smtClean="0"/>
              <a:t>15.10.2019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C3A7-7D30-4263-B4C0-4332F1B79951}" type="datetime1">
              <a:rPr lang="tr-TR" smtClean="0"/>
              <a:t>15.10.2019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9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C4-1F00-4FF2-8D33-0ECE31CE808F}" type="datetime1">
              <a:rPr lang="tr-TR" smtClean="0"/>
              <a:t>15.10.2019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4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2135-3861-4F78-8F6D-43CFFED789DD}" type="datetime1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94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61D8-0402-47B7-AE22-2374951ACD6F}" type="datetime1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07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B35B-DF51-4FA4-A7A0-D09E8B20DD5C}" type="datetime1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AAOU 2019 / 14-16 October 2019 / Lahor, Pakistan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657E12-B522-0640-95E1-D4C8D1055C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49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29E094-F609-E14D-8091-FAB965224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1357746"/>
            <a:ext cx="9005454" cy="532014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/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A </a:t>
            </a:r>
            <a:r>
              <a:rPr lang="en-US" sz="3600" b="1" dirty="0">
                <a:solidFill>
                  <a:srgbClr val="0070C0"/>
                </a:solidFill>
              </a:rPr>
              <a:t>Descriptive Presentation of the Role of </a:t>
            </a:r>
            <a:r>
              <a:rPr lang="en-US" sz="3600" b="1" dirty="0" err="1">
                <a:solidFill>
                  <a:srgbClr val="0070C0"/>
                </a:solidFill>
              </a:rPr>
              <a:t>Anadolu</a:t>
            </a:r>
            <a:r>
              <a:rPr lang="en-US" sz="3600" b="1" dirty="0">
                <a:solidFill>
                  <a:srgbClr val="0070C0"/>
                </a:solidFill>
              </a:rPr>
              <a:t> University in Distance Education on a Local and Global </a:t>
            </a:r>
            <a:r>
              <a:rPr lang="en-US" sz="3600" b="1" dirty="0" smtClean="0">
                <a:solidFill>
                  <a:srgbClr val="0070C0"/>
                </a:solidFill>
              </a:rPr>
              <a:t>Scale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Dr. </a:t>
            </a:r>
            <a:r>
              <a:rPr lang="en-US" sz="2800" dirty="0" err="1" smtClean="0">
                <a:solidFill>
                  <a:srgbClr val="002060"/>
                </a:solidFill>
              </a:rPr>
              <a:t>Selim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Basar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Dr. </a:t>
            </a:r>
            <a:r>
              <a:rPr lang="en-US" sz="2800" dirty="0" err="1" smtClean="0">
                <a:solidFill>
                  <a:srgbClr val="002060"/>
                </a:solidFill>
              </a:rPr>
              <a:t>Safak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Ertan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Comakli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Dr</a:t>
            </a:r>
            <a:r>
              <a:rPr lang="en-US" sz="2800" dirty="0">
                <a:solidFill>
                  <a:srgbClr val="002060"/>
                </a:solidFill>
              </a:rPr>
              <a:t>. Murat </a:t>
            </a:r>
            <a:r>
              <a:rPr lang="en-US" sz="2800" dirty="0" err="1" smtClean="0">
                <a:solidFill>
                  <a:srgbClr val="002060"/>
                </a:solidFill>
              </a:rPr>
              <a:t>Ertugrul</a:t>
            </a:r>
            <a:r>
              <a:rPr lang="en-US" sz="2800" dirty="0" smtClean="0">
                <a:solidFill>
                  <a:srgbClr val="002060"/>
                </a:solidFill>
              </a:rPr>
              <a:t> *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AAOU 2019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14-16 October 2019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Lahor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/ Pakistan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951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981A1D-53DE-8A47-A053-F86D2EAD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Services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32F7A3-4FDA-8A4F-A5E9-69B63DD64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7"/>
          </a:xfrm>
        </p:spPr>
        <p:txBody>
          <a:bodyPr>
            <a:noAutofit/>
          </a:bodyPr>
          <a:lstStyle/>
          <a:p>
            <a:r>
              <a:rPr lang="tr-TR" sz="2800" dirty="0" err="1"/>
              <a:t>Oes</a:t>
            </a:r>
            <a:r>
              <a:rPr lang="tr-TR" sz="2800" dirty="0"/>
              <a:t> </a:t>
            </a:r>
            <a:r>
              <a:rPr lang="tr-TR" sz="2800" dirty="0" err="1"/>
              <a:t>Student</a:t>
            </a:r>
            <a:r>
              <a:rPr lang="tr-TR" sz="2800" dirty="0"/>
              <a:t> </a:t>
            </a:r>
            <a:r>
              <a:rPr lang="tr-TR" sz="2800" dirty="0" err="1"/>
              <a:t>Support</a:t>
            </a:r>
            <a:endParaRPr lang="tr-TR" sz="2800" dirty="0"/>
          </a:p>
          <a:p>
            <a:r>
              <a:rPr lang="tr-TR" sz="2800" dirty="0" err="1"/>
              <a:t>Local</a:t>
            </a:r>
            <a:r>
              <a:rPr lang="tr-TR" sz="2800" dirty="0"/>
              <a:t> </a:t>
            </a:r>
            <a:r>
              <a:rPr lang="tr-TR" sz="2800" dirty="0" err="1"/>
              <a:t>Bureaus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Student</a:t>
            </a:r>
            <a:r>
              <a:rPr lang="tr-TR" sz="2800" dirty="0"/>
              <a:t> Services</a:t>
            </a:r>
          </a:p>
          <a:p>
            <a:r>
              <a:rPr lang="tr-TR" sz="2800" dirty="0"/>
              <a:t>Open </a:t>
            </a:r>
            <a:r>
              <a:rPr lang="tr-TR" sz="2800" dirty="0" err="1"/>
              <a:t>Education</a:t>
            </a:r>
            <a:r>
              <a:rPr lang="tr-TR" sz="2800" dirty="0"/>
              <a:t> </a:t>
            </a:r>
            <a:r>
              <a:rPr lang="tr-TR" sz="2800" dirty="0" err="1"/>
              <a:t>System</a:t>
            </a:r>
            <a:r>
              <a:rPr lang="tr-TR" sz="2800" dirty="0"/>
              <a:t> </a:t>
            </a:r>
            <a:r>
              <a:rPr lang="tr-TR" sz="2800" dirty="0" err="1"/>
              <a:t>Interaction</a:t>
            </a:r>
            <a:r>
              <a:rPr lang="tr-TR" sz="2800" dirty="0"/>
              <a:t> Center (Call Center)</a:t>
            </a:r>
          </a:p>
          <a:p>
            <a:r>
              <a:rPr lang="tr-TR" sz="2800" dirty="0" err="1"/>
              <a:t>Career</a:t>
            </a:r>
            <a:r>
              <a:rPr lang="tr-TR" sz="2800" dirty="0"/>
              <a:t> </a:t>
            </a:r>
            <a:r>
              <a:rPr lang="tr-TR" sz="2800" dirty="0" err="1"/>
              <a:t>Support</a:t>
            </a:r>
            <a:endParaRPr lang="tr-TR" sz="2800" dirty="0"/>
          </a:p>
          <a:p>
            <a:r>
              <a:rPr lang="tr-TR" sz="2800" dirty="0"/>
              <a:t>Open Library</a:t>
            </a:r>
          </a:p>
          <a:p>
            <a:r>
              <a:rPr lang="tr-TR" sz="2800" dirty="0"/>
              <a:t>Open </a:t>
            </a:r>
            <a:r>
              <a:rPr lang="tr-TR" sz="2800" dirty="0" err="1"/>
              <a:t>Science</a:t>
            </a:r>
            <a:endParaRPr lang="tr-TR" sz="2800" dirty="0"/>
          </a:p>
          <a:p>
            <a:r>
              <a:rPr lang="tr-TR" sz="2800" dirty="0"/>
              <a:t>Online </a:t>
            </a:r>
            <a:r>
              <a:rPr lang="tr-TR" sz="2800" dirty="0" err="1"/>
              <a:t>Student</a:t>
            </a:r>
            <a:r>
              <a:rPr lang="tr-TR" sz="2800" dirty="0"/>
              <a:t> </a:t>
            </a:r>
            <a:r>
              <a:rPr lang="tr-TR" sz="2800" dirty="0" err="1"/>
              <a:t>Clubs</a:t>
            </a:r>
            <a:endParaRPr lang="tr-TR" sz="2800" dirty="0"/>
          </a:p>
          <a:p>
            <a:r>
              <a:rPr lang="tr-TR" sz="2800" dirty="0" err="1"/>
              <a:t>Alumni</a:t>
            </a:r>
            <a:r>
              <a:rPr lang="tr-TR" sz="2800" dirty="0"/>
              <a:t> </a:t>
            </a:r>
            <a:r>
              <a:rPr lang="tr-TR" sz="2800" dirty="0" err="1"/>
              <a:t>Association</a:t>
            </a:r>
            <a:endParaRPr lang="tr-TR" sz="2800" dirty="0"/>
          </a:p>
        </p:txBody>
      </p:sp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10/18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0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1731A7-DA31-ED4F-847F-A5276EEE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B4EEC6-5280-B34F-99FC-F56415E42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31" y="609600"/>
            <a:ext cx="9186528" cy="5524192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11/18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3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065C9B3-A9DD-4FCE-A014-16482DD9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25" y="870637"/>
            <a:ext cx="4125097" cy="167267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4A1B06D-8B2D-4022-843A-5B0C12015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37" y="2793912"/>
            <a:ext cx="2703890" cy="16726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EC39C39-054D-48A2-84EA-471916E98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92" y="2880411"/>
            <a:ext cx="2571265" cy="207283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BB3E59F-97EA-43F0-9DCB-5CD0917D4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" y="1016230"/>
            <a:ext cx="3326539" cy="4965089"/>
          </a:xfrm>
          <a:prstGeom prst="rect">
            <a:avLst/>
          </a:prstGeom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6B670D4-2DD6-4CF5-835C-F49E989BC64E}"/>
              </a:ext>
            </a:extLst>
          </p:cNvPr>
          <p:cNvCxnSpPr/>
          <p:nvPr/>
        </p:nvCxnSpPr>
        <p:spPr>
          <a:xfrm>
            <a:off x="4720281" y="2543314"/>
            <a:ext cx="0" cy="2505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02263C78-8FB6-4800-950A-4368166DAC52}"/>
              </a:ext>
            </a:extLst>
          </p:cNvPr>
          <p:cNvCxnSpPr/>
          <p:nvPr/>
        </p:nvCxnSpPr>
        <p:spPr>
          <a:xfrm flipH="1">
            <a:off x="2800350" y="2133600"/>
            <a:ext cx="11525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D8EE008-AF0A-4BE4-B3F0-0A4BBE6D9C9C}"/>
              </a:ext>
            </a:extLst>
          </p:cNvPr>
          <p:cNvSpPr/>
          <p:nvPr/>
        </p:nvSpPr>
        <p:spPr>
          <a:xfrm>
            <a:off x="3376612" y="5195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OCCUPATIONAL HEALTH AND SAFETY (</a:t>
            </a: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)</a:t>
            </a:r>
            <a:br>
              <a:rPr lang="en-US"/>
            </a:br>
            <a:r>
              <a:rPr lang="en-US"/>
              <a:t>SOCIAL MEDIA MANAGEMENT (</a:t>
            </a: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51AC54D-C840-4E2A-89AF-C6BFBE25DB1D}"/>
              </a:ext>
            </a:extLst>
          </p:cNvPr>
          <p:cNvSpPr/>
          <p:nvPr/>
        </p:nvSpPr>
        <p:spPr>
          <a:xfrm>
            <a:off x="135798" y="225363"/>
            <a:ext cx="4032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</a:rPr>
              <a:t>41 </a:t>
            </a:r>
            <a:r>
              <a:rPr lang="tr-TR" sz="2400" b="1" err="1">
                <a:solidFill>
                  <a:schemeClr val="bg1"/>
                </a:solidFill>
              </a:rPr>
              <a:t>Associate</a:t>
            </a:r>
            <a:r>
              <a:rPr lang="tr-TR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Degree Programs</a:t>
            </a:r>
            <a:endParaRPr lang="tr-TR" sz="2400" b="1">
              <a:solidFill>
                <a:schemeClr val="bg1"/>
              </a:solidFill>
            </a:endParaRPr>
          </a:p>
        </p:txBody>
      </p:sp>
      <p:sp>
        <p:nvSpPr>
          <p:cNvPr id="14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12/18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0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93BCE4-D039-D64F-96CC-A92E2243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Facts</a:t>
            </a:r>
            <a:r>
              <a:rPr lang="tr-TR" dirty="0"/>
              <a:t> &amp; </a:t>
            </a:r>
            <a:r>
              <a:rPr lang="tr-TR" dirty="0" err="1"/>
              <a:t>Figures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DCD712E-4606-0747-8E25-A355B1986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32323"/>
              </p:ext>
            </p:extLst>
          </p:nvPr>
        </p:nvGraphicFramePr>
        <p:xfrm>
          <a:off x="304800" y="1427018"/>
          <a:ext cx="9240983" cy="505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13/18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FA665C-2AA0-4943-A1CB-1C1119D8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Facts</a:t>
            </a:r>
            <a:r>
              <a:rPr lang="tr-TR" dirty="0"/>
              <a:t> &amp; </a:t>
            </a:r>
            <a:r>
              <a:rPr lang="tr-TR" dirty="0" err="1"/>
              <a:t>Figures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443EFE6-E56B-5242-A278-DF20FA46B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56334"/>
              </p:ext>
            </p:extLst>
          </p:nvPr>
        </p:nvGraphicFramePr>
        <p:xfrm>
          <a:off x="387927" y="1260766"/>
          <a:ext cx="8886248" cy="478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14/18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0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EC9BAA-20D2-D14E-89A6-C12F5F63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3" y="314632"/>
            <a:ext cx="8596668" cy="1320800"/>
          </a:xfrm>
        </p:spPr>
        <p:txBody>
          <a:bodyPr/>
          <a:lstStyle/>
          <a:p>
            <a:r>
              <a:rPr lang="tr-TR" dirty="0" err="1"/>
              <a:t>Facts</a:t>
            </a:r>
            <a:r>
              <a:rPr lang="tr-TR" dirty="0"/>
              <a:t> &amp; </a:t>
            </a:r>
            <a:r>
              <a:rPr lang="tr-TR" dirty="0" err="1"/>
              <a:t>Figures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DABCE2D-C2F2-144D-AC47-A05E3B3B7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54" y="1270000"/>
            <a:ext cx="5388546" cy="5437239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15/18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70D9BB-B515-7F44-8DAA-6B25F0B5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5" y="155575"/>
            <a:ext cx="8596668" cy="1320800"/>
          </a:xfrm>
        </p:spPr>
        <p:txBody>
          <a:bodyPr/>
          <a:lstStyle/>
          <a:p>
            <a:r>
              <a:rPr lang="tr-TR" dirty="0" err="1"/>
              <a:t>Facts</a:t>
            </a:r>
            <a:r>
              <a:rPr lang="tr-TR" dirty="0"/>
              <a:t> &amp; </a:t>
            </a:r>
            <a:r>
              <a:rPr lang="tr-TR" dirty="0" err="1"/>
              <a:t>Figures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D67E81-B223-AA45-B3C3-211AFF72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75" y="1476375"/>
            <a:ext cx="6269879" cy="5126051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16/18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79" y="965178"/>
            <a:ext cx="6498899" cy="6462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4" y="158629"/>
            <a:ext cx="9254835" cy="6546971"/>
          </a:xfrm>
          <a:prstGeom prst="rect">
            <a:avLst/>
          </a:prstGeom>
        </p:spPr>
      </p:pic>
      <p:sp>
        <p:nvSpPr>
          <p:cNvPr id="7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17/18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4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52" y="2785816"/>
            <a:ext cx="738289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225886-55AE-654A-BA1D-5F214881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164"/>
          </a:xfrm>
        </p:spPr>
        <p:txBody>
          <a:bodyPr/>
          <a:lstStyle/>
          <a:p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D7908-9C34-814E-BD89-065A434C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5454"/>
            <a:ext cx="10877358" cy="522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" sz="2600" dirty="0"/>
              <a:t>Anadolu University, </a:t>
            </a:r>
            <a:endParaRPr lang="en" sz="2600" dirty="0" smtClean="0"/>
          </a:p>
          <a:p>
            <a:r>
              <a:rPr lang="en" sz="2600" dirty="0" smtClean="0"/>
              <a:t>one </a:t>
            </a:r>
            <a:r>
              <a:rPr lang="en" sz="2600" dirty="0"/>
              <a:t>of </a:t>
            </a:r>
            <a:r>
              <a:rPr lang="en" sz="2600" dirty="0" smtClean="0"/>
              <a:t>the </a:t>
            </a:r>
            <a:r>
              <a:rPr lang="en" sz="2600" dirty="0"/>
              <a:t>world </a:t>
            </a:r>
            <a:r>
              <a:rPr lang="en" sz="2600" dirty="0" smtClean="0"/>
              <a:t>leaders in ODL;</a:t>
            </a:r>
          </a:p>
          <a:p>
            <a:r>
              <a:rPr lang="en" sz="2600" dirty="0" smtClean="0"/>
              <a:t>over </a:t>
            </a:r>
            <a:r>
              <a:rPr lang="en" sz="2600" dirty="0"/>
              <a:t>one million </a:t>
            </a:r>
            <a:r>
              <a:rPr lang="en" sz="2600" dirty="0" smtClean="0"/>
              <a:t>active students worldwide;</a:t>
            </a:r>
          </a:p>
          <a:p>
            <a:r>
              <a:rPr lang="en" sz="2600" dirty="0" smtClean="0"/>
              <a:t>delivers </a:t>
            </a:r>
            <a:r>
              <a:rPr lang="en" sz="2600" dirty="0"/>
              <a:t>higher education in Turkey and </a:t>
            </a:r>
            <a:r>
              <a:rPr lang="en" sz="2600" dirty="0" smtClean="0"/>
              <a:t>more than 25 </a:t>
            </a:r>
            <a:r>
              <a:rPr lang="en" sz="2600" dirty="0"/>
              <a:t>countries. </a:t>
            </a:r>
            <a:endParaRPr lang="en" sz="2600" dirty="0" smtClean="0"/>
          </a:p>
          <a:p>
            <a:r>
              <a:rPr lang="en" sz="2600" dirty="0" smtClean="0"/>
              <a:t>Currently, </a:t>
            </a:r>
            <a:r>
              <a:rPr lang="en" sz="2600" dirty="0"/>
              <a:t>58 degree programs in the Faculties of Open Education, Business Administration, and </a:t>
            </a:r>
            <a:r>
              <a:rPr lang="en" sz="2600" dirty="0" smtClean="0"/>
              <a:t>Economic;</a:t>
            </a:r>
          </a:p>
          <a:p>
            <a:r>
              <a:rPr lang="en" sz="2600" dirty="0" smtClean="0"/>
              <a:t>highly </a:t>
            </a:r>
            <a:r>
              <a:rPr lang="en" sz="2600" dirty="0" smtClean="0"/>
              <a:t>flexible </a:t>
            </a:r>
            <a:r>
              <a:rPr lang="en" sz="2600" dirty="0" smtClean="0"/>
              <a:t>structure responding rapidly </a:t>
            </a:r>
            <a:r>
              <a:rPr lang="en" sz="2600" dirty="0"/>
              <a:t>to emerging </a:t>
            </a:r>
            <a:r>
              <a:rPr lang="en" sz="2600" dirty="0" smtClean="0"/>
              <a:t>needs;</a:t>
            </a:r>
          </a:p>
          <a:p>
            <a:r>
              <a:rPr lang="en" sz="2600" dirty="0" smtClean="0"/>
              <a:t>(thanks to) </a:t>
            </a:r>
            <a:r>
              <a:rPr lang="en" sz="2600" dirty="0"/>
              <a:t>qualified human resources and advanced technical infrastructure.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9961418" y="110837"/>
            <a:ext cx="2230582" cy="1149928"/>
          </a:xfrm>
        </p:spPr>
        <p:txBody>
          <a:bodyPr/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 smtClean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2/18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6B49F9-49B1-804E-B1AE-E7A7EB6E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0" y="191729"/>
            <a:ext cx="8596668" cy="1320800"/>
          </a:xfrm>
        </p:spPr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Brief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D2BA3FD-47BB-B94D-9048-88020FCA9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88" y="852129"/>
            <a:ext cx="9676808" cy="5590235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3/18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F7DE86-BF29-1444-8C9B-8BE2095E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EF42EEE5-BE10-134E-8DC7-6E6BDDF97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0294"/>
            <a:ext cx="7699750" cy="6777412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4/18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C9EED-E025-8E4B-8FBA-0889AF7C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13DF620-1FF8-5141-870F-1688919EC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45987"/>
            <a:ext cx="8179449" cy="6458052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5/18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0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949773-E31B-234A-A278-6AFEAB3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B985A96-65F3-9941-BF31-1CB40BC5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98" y="126183"/>
            <a:ext cx="7234137" cy="673181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81A3B353-D3FB-BF40-A9FF-102ACA1F266E}"/>
                  </a:ext>
                </a:extLst>
              </p14:cNvPr>
              <p14:cNvContentPartPr/>
              <p14:nvPr/>
            </p14:nvContentPartPr>
            <p14:xfrm>
              <a:off x="868332" y="6179679"/>
              <a:ext cx="608400" cy="62568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81A3B353-D3FB-BF40-A9FF-102ACA1F2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5692" y="6171039"/>
                <a:ext cx="680040" cy="64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6/18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2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1372" cy="6553768"/>
          </a:xfrm>
          <a:prstGeom prst="rect">
            <a:avLst/>
          </a:prstGeom>
        </p:spPr>
      </p:pic>
      <p:sp>
        <p:nvSpPr>
          <p:cNvPr id="5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7/18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4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14C515-A7CE-FA4B-B5DF-03EFCFEC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9D2D138-7C6A-F44D-A04C-ADA14A881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5" y="0"/>
            <a:ext cx="5869858" cy="6852089"/>
          </a:xfrm>
        </p:spPr>
      </p:pic>
      <p:sp>
        <p:nvSpPr>
          <p:cNvPr id="6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8/18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F0FF4B-290F-3C44-A100-85478AD6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Tutoring</a:t>
            </a:r>
            <a:r>
              <a:rPr lang="tr-TR" dirty="0"/>
              <a:t> &amp; </a:t>
            </a:r>
            <a:r>
              <a:rPr lang="tr-TR" dirty="0" err="1"/>
              <a:t>Mentoring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180488-0C35-9841-B09F-ABC67F42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Live Online </a:t>
            </a:r>
            <a:r>
              <a:rPr lang="tr-TR" sz="2400" dirty="0" err="1"/>
              <a:t>Classes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Academic</a:t>
            </a:r>
            <a:r>
              <a:rPr lang="tr-TR" sz="2400" dirty="0"/>
              <a:t> </a:t>
            </a:r>
            <a:r>
              <a:rPr lang="tr-TR" sz="2400" dirty="0" err="1"/>
              <a:t>Counseling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Student</a:t>
            </a:r>
            <a:r>
              <a:rPr lang="tr-TR" sz="2400" dirty="0"/>
              <a:t> </a:t>
            </a:r>
            <a:r>
              <a:rPr lang="tr-TR" sz="2400" dirty="0" err="1"/>
              <a:t>Quality</a:t>
            </a:r>
            <a:r>
              <a:rPr lang="tr-TR" sz="2400" dirty="0"/>
              <a:t> </a:t>
            </a:r>
            <a:r>
              <a:rPr lang="tr-TR" sz="2400" dirty="0" err="1"/>
              <a:t>Ambassadors</a:t>
            </a:r>
            <a:endParaRPr lang="tr-T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83933E70-29A3-3A45-A8FA-E6DE524A08CC}"/>
                  </a:ext>
                </a:extLst>
              </p14:cNvPr>
              <p14:cNvContentPartPr/>
              <p14:nvPr/>
            </p14:nvContentPartPr>
            <p14:xfrm>
              <a:off x="2533332" y="987759"/>
              <a:ext cx="36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83933E70-29A3-3A45-A8FA-E6DE524A0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0332" y="92511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Altbilgi Yer Tutucusu 3"/>
          <p:cNvSpPr txBox="1">
            <a:spLocks/>
          </p:cNvSpPr>
          <p:nvPr/>
        </p:nvSpPr>
        <p:spPr>
          <a:xfrm>
            <a:off x="9961418" y="110837"/>
            <a:ext cx="2230582" cy="11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002060"/>
                </a:solidFill>
              </a:rPr>
              <a:t>AAOU 2019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14-16 October 2019 Lahor, Pakistan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9/18</a:t>
            </a:r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014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{DA760165-53F3-4E47-8D98-ED36566C5997}tf10001060</Template>
  <TotalTime>1322</TotalTime>
  <Words>290</Words>
  <Application>Microsoft Office PowerPoint</Application>
  <PresentationFormat>Geniş ekran</PresentationFormat>
  <Paragraphs>99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Yüzeyler</vt:lpstr>
      <vt:lpstr>   A Descriptive Presentation of the Role of Anadolu University in Distance Education on a Local and Global Scale   Dr. Selim Basar Dr. Safak Ertan Comakli Dr. Murat Ertugrul *  AAOU 2019  14-16 October 2019  Lahor / Pakistan </vt:lpstr>
      <vt:lpstr>Introduction</vt:lpstr>
      <vt:lpstr>A Brief History</vt:lpstr>
      <vt:lpstr>PowerPoint Sunusu</vt:lpstr>
      <vt:lpstr>PowerPoint Sunusu</vt:lpstr>
      <vt:lpstr>PowerPoint Sunusu</vt:lpstr>
      <vt:lpstr>PowerPoint Sunusu</vt:lpstr>
      <vt:lpstr>PowerPoint Sunusu</vt:lpstr>
      <vt:lpstr>Tutoring &amp; Mentoring</vt:lpstr>
      <vt:lpstr>Student Support Services</vt:lpstr>
      <vt:lpstr>PowerPoint Sunusu</vt:lpstr>
      <vt:lpstr>PowerPoint Sunusu</vt:lpstr>
      <vt:lpstr>Facts &amp; Figures</vt:lpstr>
      <vt:lpstr>Facts &amp; Figures</vt:lpstr>
      <vt:lpstr>Facts &amp; Figures</vt:lpstr>
      <vt:lpstr>Facts &amp; Figures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ERTUGRUL.MURAT@GMAIL.COM</cp:lastModifiedBy>
  <cp:revision>18</cp:revision>
  <dcterms:created xsi:type="dcterms:W3CDTF">2019-07-25T18:46:48Z</dcterms:created>
  <dcterms:modified xsi:type="dcterms:W3CDTF">2019-10-15T09:04:33Z</dcterms:modified>
</cp:coreProperties>
</file>