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87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71" r:id="rId17"/>
  </p:sldIdLst>
  <p:sldSz cx="9144000" cy="6858000" type="screen4x3"/>
  <p:notesSz cx="6858000" cy="99472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670" autoAdjust="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17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0.67948900000000001</c:v>
                </c:pt>
                <c:pt idx="1">
                  <c:v>0.95064499999999996</c:v>
                </c:pt>
                <c:pt idx="2">
                  <c:v>1.020462</c:v>
                </c:pt>
                <c:pt idx="3">
                  <c:v>1.0140800000000001</c:v>
                </c:pt>
                <c:pt idx="4">
                  <c:v>1.088876</c:v>
                </c:pt>
                <c:pt idx="5">
                  <c:v>0.92525199999999996</c:v>
                </c:pt>
                <c:pt idx="6">
                  <c:v>0.89677300000000004</c:v>
                </c:pt>
                <c:pt idx="7">
                  <c:v>0.90695700000000001</c:v>
                </c:pt>
                <c:pt idx="8">
                  <c:v>1.052481</c:v>
                </c:pt>
                <c:pt idx="9">
                  <c:v>1.250086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963472"/>
        <c:axId val="361963864"/>
      </c:barChart>
      <c:catAx>
        <c:axId val="361963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dirty="0"/>
                  <a:t>Year of </a:t>
                </a:r>
                <a:r>
                  <a:rPr lang="en-US" altLang="zh-CN" sz="1400" dirty="0" smtClean="0"/>
                  <a:t>Enrollment</a:t>
                </a:r>
                <a:endParaRPr lang="zh-CN" alt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1963864"/>
        <c:crosses val="autoZero"/>
        <c:auto val="1"/>
        <c:lblAlgn val="ctr"/>
        <c:lblOffset val="100"/>
        <c:noMultiLvlLbl val="0"/>
      </c:catAx>
      <c:valAx>
        <c:axId val="36196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/>
                  <a:t>Quantity,</a:t>
                </a:r>
                <a:r>
                  <a:rPr lang="en-US" altLang="zh-CN" sz="1400" baseline="0"/>
                  <a:t> Unit: million</a:t>
                </a:r>
                <a:endParaRPr lang="zh-CN" altLang="en-US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196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DE79B-2C13-48E3-A20F-7F48EE04A111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D89F2-4120-4CDA-9EE8-796889470B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292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914400" y="4724956"/>
            <a:ext cx="5029200" cy="447627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258353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6355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If the</a:t>
            </a:r>
            <a:r>
              <a:rPr lang="en-US" altLang="zh-CN" sz="1800" baseline="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students </a:t>
            </a:r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have completed two and a half years of study </a:t>
            </a:r>
          </a:p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and have completed the courses required by the major rule,</a:t>
            </a:r>
            <a:r>
              <a:rPr lang="en-US" altLang="zh-CN" sz="1800" baseline="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t</a:t>
            </a:r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hey can apply for graduation.</a:t>
            </a:r>
          </a:p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The graduation data</a:t>
            </a:r>
            <a:r>
              <a:rPr lang="en-US" altLang="zh-CN" sz="1800" baseline="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includes:</a:t>
            </a:r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Year and semester of the graduation review.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Major rule used in the graduation review.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Whether the graduation review has passed or not.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If it fails to pass the graduation review, what is the reason for the failure?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If it passes the graduation review, it records the number of the certificate ID allocated to the students.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Whether the student have applied for a degree.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What types of degree the student has applied?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Whether the student has passed the degree review.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5211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There </a:t>
            </a:r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is a close relationship between </a:t>
            </a:r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these</a:t>
            </a:r>
            <a:r>
              <a:rPr lang="en-US" altLang="zh-CN" sz="1800" baseline="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data</a:t>
            </a:r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. </a:t>
            </a:r>
            <a:endParaRPr lang="en-US" altLang="zh-CN" sz="1800" dirty="0" smtClean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indent="0" algn="just">
              <a:buFont typeface="+mj-ea"/>
              <a:buNone/>
            </a:pPr>
            <a:r>
              <a:rPr lang="en-US" altLang="zh-CN" sz="1800" dirty="0" smtClean="0"/>
              <a:t>Basic data is the source and the basis of follow-up operations. </a:t>
            </a:r>
          </a:p>
          <a:p>
            <a:pPr marL="0" indent="0" algn="just">
              <a:buFont typeface="+mj-ea"/>
              <a:buNone/>
            </a:pPr>
            <a:r>
              <a:rPr lang="en-US" altLang="zh-CN" sz="1800" dirty="0" smtClean="0"/>
              <a:t>Major data is the core, and the whole learning process </a:t>
            </a:r>
            <a:r>
              <a:rPr lang="en-US" altLang="zh-CN" sz="1800" dirty="0" smtClean="0"/>
              <a:t>need the </a:t>
            </a:r>
            <a:r>
              <a:rPr lang="en-US" altLang="zh-CN" sz="1800" dirty="0" smtClean="0"/>
              <a:t>support of the major data. </a:t>
            </a:r>
          </a:p>
          <a:p>
            <a:pPr marL="0" indent="0" algn="just">
              <a:buFont typeface="+mj-ea"/>
              <a:buNone/>
            </a:pPr>
            <a:r>
              <a:rPr lang="en-US" altLang="zh-CN" sz="1800" dirty="0" smtClean="0"/>
              <a:t>Course selection data, examination registration data, score data, and graduation data are business data generated in the learning process. </a:t>
            </a:r>
            <a:endParaRPr lang="en-US" altLang="zh-CN" sz="1800" dirty="0" smtClean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The business data has a strict order. </a:t>
            </a:r>
          </a:p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After the previous data is determined, subsequent business operations can be started.</a:t>
            </a:r>
          </a:p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After the subsequent business operations started, the previous data cannot be changed.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4585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 smtClean="0"/>
              <a:t>CPS1.0</a:t>
            </a:r>
            <a:r>
              <a:rPr lang="en-US" altLang="zh-CN" sz="1800" baseline="0" dirty="0" smtClean="0"/>
              <a:t> is </a:t>
            </a:r>
            <a:r>
              <a:rPr lang="en-US" altLang="zh-CN" sz="1800" dirty="0" smtClean="0"/>
              <a:t>an educational management system, 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 smtClean="0"/>
              <a:t>It is currently in use at The Open University of China, 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 smtClean="0"/>
              <a:t>It was introduced in 2009 and has been used for nearly ten years, 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dirty="0" smtClean="0"/>
              <a:t>And it</a:t>
            </a:r>
            <a:r>
              <a:rPr lang="en-US" altLang="zh-CN" sz="1800" baseline="0" dirty="0" smtClean="0"/>
              <a:t> has been </a:t>
            </a:r>
            <a:r>
              <a:rPr lang="en-US" altLang="zh-CN" sz="1800" dirty="0" smtClean="0"/>
              <a:t>providing services for tens of millions of students.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14346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Figure two shows the system architecture of CPS 1.0. </a:t>
            </a:r>
          </a:p>
          <a:p>
            <a:r>
              <a:rPr lang="en-US" altLang="zh-CN" dirty="0" smtClean="0"/>
              <a:t>The system adopts a B/S structure. Users</a:t>
            </a:r>
            <a:r>
              <a:rPr lang="en-US" altLang="zh-CN" baseline="0" dirty="0" smtClean="0"/>
              <a:t> are able to access the platform through a browser.</a:t>
            </a:r>
            <a:endParaRPr lang="en-US" altLang="zh-CN" dirty="0" smtClean="0"/>
          </a:p>
          <a:p>
            <a:r>
              <a:rPr lang="en-US" altLang="zh-CN" dirty="0" smtClean="0"/>
              <a:t>There is a headquarters</a:t>
            </a:r>
            <a:r>
              <a:rPr lang="en-US" altLang="zh-CN" baseline="0" dirty="0" smtClean="0"/>
              <a:t> platform for headquarters users. </a:t>
            </a:r>
          </a:p>
          <a:p>
            <a:r>
              <a:rPr lang="en-US" altLang="zh-CN" baseline="0" dirty="0" smtClean="0"/>
              <a:t>And every branch has their own branch platform. </a:t>
            </a:r>
          </a:p>
          <a:p>
            <a:r>
              <a:rPr lang="en-US" altLang="zh-CN" baseline="0" dirty="0" smtClean="0"/>
              <a:t>As there are more than forty branches in The Open University of China, </a:t>
            </a:r>
          </a:p>
          <a:p>
            <a:r>
              <a:rPr lang="en-US" altLang="zh-CN" baseline="0" dirty="0" smtClean="0"/>
              <a:t>there are more than forty branch platforms connected with the headquarters platform to exchange data through the Internet.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16559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Up to now, </a:t>
            </a:r>
            <a:r>
              <a:rPr lang="en-US" altLang="zh-CN" dirty="0" smtClean="0"/>
              <a:t>CPS </a:t>
            </a:r>
            <a:r>
              <a:rPr lang="en-US" altLang="zh-CN" dirty="0" smtClean="0"/>
              <a:t>has accumulated a large amount of data, </a:t>
            </a:r>
          </a:p>
          <a:p>
            <a:r>
              <a:rPr lang="en-US" altLang="zh-CN" dirty="0" smtClean="0"/>
              <a:t>which is the wealth of educational management system.</a:t>
            </a:r>
          </a:p>
          <a:p>
            <a:r>
              <a:rPr lang="en-US" altLang="zh-CN" dirty="0" smtClean="0"/>
              <a:t>However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because the data volume is too large, it slows down the smooth operations of the system. </a:t>
            </a:r>
          </a:p>
          <a:p>
            <a:r>
              <a:rPr lang="en-US" altLang="zh-CN" dirty="0" smtClean="0"/>
              <a:t>And because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there are lake of maintain, the functions</a:t>
            </a:r>
            <a:r>
              <a:rPr lang="en-US" altLang="zh-CN" baseline="0" dirty="0" smtClean="0"/>
              <a:t> are not up to date.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So it’s imperative to upgrade the educational management system.</a:t>
            </a:r>
          </a:p>
        </p:txBody>
      </p:sp>
    </p:spTree>
    <p:extLst>
      <p:ext uri="{BB962C8B-B14F-4D97-AF65-F5344CB8AC3E}">
        <p14:creationId xmlns:p14="http://schemas.microsoft.com/office/powerpoint/2010/main" val="3596319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next generation educational management system should complete the routine educational management business, </a:t>
            </a:r>
          </a:p>
          <a:p>
            <a:r>
              <a:rPr lang="en-US" altLang="zh-CN" dirty="0" smtClean="0"/>
              <a:t>And should make good use of the massive data that the system has accumulated, </a:t>
            </a:r>
          </a:p>
          <a:p>
            <a:r>
              <a:rPr lang="en-US" altLang="zh-CN" dirty="0" smtClean="0"/>
              <a:t>And it should use new technologies such as big data, cloud computing, artificial intelligence, and so</a:t>
            </a:r>
            <a:r>
              <a:rPr lang="en-US" altLang="zh-CN" baseline="0" dirty="0" smtClean="0"/>
              <a:t> on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In addition, it should provide decision-making service for the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1183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title</a:t>
            </a:r>
            <a:r>
              <a:rPr lang="en-US" altLang="zh-CN" baseline="0" dirty="0" smtClean="0"/>
              <a:t> of my paper is ‘Analysis and Prospect of Educational Management System in Open Education’.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6254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Well, first I’d like to introduce the research background. </a:t>
            </a:r>
          </a:p>
          <a:p>
            <a:r>
              <a:rPr lang="en-US" altLang="zh-CN" dirty="0"/>
              <a:t>The open education in China started in 1999. And it has enrolled over </a:t>
            </a:r>
            <a:r>
              <a:rPr lang="en-US" altLang="zh-CN" dirty="0" smtClean="0"/>
              <a:t>fifteen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million </a:t>
            </a:r>
            <a:r>
              <a:rPr lang="en-US" altLang="zh-CN" dirty="0"/>
              <a:t>students from 1999 to </a:t>
            </a:r>
            <a:r>
              <a:rPr lang="en-US" altLang="zh-CN" dirty="0" smtClean="0"/>
              <a:t>2018. </a:t>
            </a:r>
            <a:endParaRPr lang="en-US" altLang="zh-CN" dirty="0"/>
          </a:p>
          <a:p>
            <a:r>
              <a:rPr lang="en-US" altLang="zh-CN" dirty="0"/>
              <a:t>Figure one shows the data on enrollment students from </a:t>
            </a:r>
            <a:r>
              <a:rPr lang="en-US" altLang="zh-CN" dirty="0" smtClean="0"/>
              <a:t>2009 </a:t>
            </a:r>
            <a:r>
              <a:rPr lang="en-US" altLang="zh-CN" dirty="0"/>
              <a:t>to </a:t>
            </a:r>
            <a:r>
              <a:rPr lang="en-US" altLang="zh-CN" dirty="0" smtClean="0"/>
              <a:t>2018. </a:t>
            </a:r>
            <a:endParaRPr lang="en-US" altLang="zh-CN" dirty="0"/>
          </a:p>
          <a:p>
            <a:r>
              <a:rPr lang="en-US" altLang="zh-CN" dirty="0"/>
              <a:t>From figure one we can see that there are nearly one million students has been enrolled every year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0110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Currently, there are more than 3.5 million ungraduated students studying at The </a:t>
            </a:r>
            <a:r>
              <a:rPr lang="en-US" altLang="zh-CN" dirty="0" smtClean="0"/>
              <a:t>OUC. </a:t>
            </a:r>
            <a:endParaRPr lang="en-US" altLang="zh-CN" dirty="0" smtClean="0"/>
          </a:p>
          <a:p>
            <a:r>
              <a:rPr lang="en-US" altLang="zh-CN" dirty="0" smtClean="0"/>
              <a:t>It’s a tedious task to manage so much students. </a:t>
            </a:r>
          </a:p>
          <a:p>
            <a:r>
              <a:rPr lang="en-US" altLang="zh-CN" dirty="0" smtClean="0"/>
              <a:t>This requires the support of a highly efficient educational management system.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educational management system</a:t>
            </a:r>
            <a:r>
              <a:rPr lang="en-US" altLang="zh-CN" baseline="0" dirty="0" smtClean="0"/>
              <a:t> needs to process </a:t>
            </a:r>
            <a:r>
              <a:rPr lang="en-US" altLang="zh-CN" baseline="0" dirty="0" smtClean="0"/>
              <a:t>too many types of </a:t>
            </a:r>
            <a:r>
              <a:rPr lang="en-US" altLang="zh-CN" baseline="0" dirty="0" smtClean="0"/>
              <a:t>data.</a:t>
            </a:r>
            <a:endParaRPr lang="en-US" altLang="zh-CN" sz="1800" dirty="0" smtClean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aseline="0" dirty="0" smtClean="0"/>
              <a:t>This study analyzes the </a:t>
            </a:r>
            <a:r>
              <a:rPr lang="en-US" altLang="zh-CN" dirty="0" smtClean="0"/>
              <a:t>educational management system</a:t>
            </a:r>
            <a:r>
              <a:rPr lang="en-US" altLang="zh-CN" baseline="0" dirty="0" smtClean="0"/>
              <a:t> and summarizes the data that the </a:t>
            </a:r>
            <a:r>
              <a:rPr lang="en-US" altLang="zh-CN" dirty="0" smtClean="0"/>
              <a:t>educational management system</a:t>
            </a:r>
            <a:r>
              <a:rPr lang="en-US" altLang="zh-CN" baseline="0" dirty="0" smtClean="0"/>
              <a:t> should process.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006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First</a:t>
            </a:r>
            <a:r>
              <a:rPr lang="en-US" altLang="zh-CN" baseline="0" dirty="0" smtClean="0"/>
              <a:t> is the basic data.</a:t>
            </a:r>
            <a:endParaRPr lang="en-US" altLang="zh-CN" dirty="0" smtClean="0"/>
          </a:p>
          <a:p>
            <a:r>
              <a:rPr lang="en-US" altLang="zh-CN" dirty="0" smtClean="0"/>
              <a:t>The basic data includes basic personal </a:t>
            </a:r>
            <a:r>
              <a:rPr lang="en-US" altLang="zh-CN" dirty="0" smtClean="0"/>
              <a:t>information, </a:t>
            </a:r>
          </a:p>
          <a:p>
            <a:r>
              <a:rPr lang="en-US" altLang="zh-CN" dirty="0" smtClean="0"/>
              <a:t>such </a:t>
            </a:r>
            <a:r>
              <a:rPr lang="en-US" altLang="zh-CN" dirty="0" smtClean="0"/>
              <a:t>as student number, student name, gender, age, nationality, education level, address, contact information.</a:t>
            </a:r>
          </a:p>
          <a:p>
            <a:r>
              <a:rPr lang="en-US" altLang="zh-CN" dirty="0" smtClean="0"/>
              <a:t>It also includes registration </a:t>
            </a:r>
            <a:r>
              <a:rPr lang="en-US" altLang="zh-CN" dirty="0" smtClean="0"/>
              <a:t>information, </a:t>
            </a:r>
          </a:p>
          <a:p>
            <a:r>
              <a:rPr lang="en-US" altLang="zh-CN" dirty="0" smtClean="0"/>
              <a:t>such </a:t>
            </a:r>
            <a:r>
              <a:rPr lang="en-US" altLang="zh-CN" dirty="0" smtClean="0"/>
              <a:t>as registration year, registration term, branch, learning center, and major.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1962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Major data refers to data describing the majors offered by The Open University of China. </a:t>
            </a:r>
          </a:p>
          <a:p>
            <a:r>
              <a:rPr lang="en-US" altLang="zh-CN" dirty="0" smtClean="0"/>
              <a:t>The major data includes:</a:t>
            </a:r>
          </a:p>
          <a:p>
            <a:r>
              <a:rPr lang="en-US" altLang="zh-CN" dirty="0" smtClean="0"/>
              <a:t>(1) the overall requirement, which is the lowest graduation credits, </a:t>
            </a:r>
          </a:p>
          <a:p>
            <a:r>
              <a:rPr lang="en-US" altLang="zh-CN" dirty="0" smtClean="0"/>
              <a:t>(2) the module requirement, which is the lowest credits for each module,</a:t>
            </a:r>
          </a:p>
          <a:p>
            <a:r>
              <a:rPr lang="en-US" altLang="zh-CN" dirty="0" smtClean="0"/>
              <a:t>(3) the properties of the courses included in each module.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703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At the beginning of each semester, students should choose the courses they want to study in that semester.</a:t>
            </a:r>
          </a:p>
          <a:p>
            <a:r>
              <a:rPr lang="en-US" altLang="zh-CN" dirty="0" smtClean="0"/>
              <a:t>The </a:t>
            </a:r>
            <a:r>
              <a:rPr lang="en-US" altLang="zh-CN" sz="1800" dirty="0" smtClean="0"/>
              <a:t>course selection </a:t>
            </a:r>
            <a:r>
              <a:rPr lang="en-US" altLang="zh-CN" dirty="0" smtClean="0"/>
              <a:t>data includes the year and semester of course selection, </a:t>
            </a:r>
          </a:p>
          <a:p>
            <a:r>
              <a:rPr lang="en-US" altLang="zh-CN" dirty="0" smtClean="0"/>
              <a:t>the learning center where the students are in, </a:t>
            </a:r>
          </a:p>
          <a:p>
            <a:r>
              <a:rPr lang="en-US" altLang="zh-CN" dirty="0" smtClean="0"/>
              <a:t>the course ID, course name, credit, and how many times the course has been selected by the student.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0247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At the end of each semester, students are required to register for the final examination.</a:t>
            </a:r>
          </a:p>
          <a:p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The examination registration data includes: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Year and semester in which the students take the examination.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Learning center where the students registered for the examination.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Courses registered for the examination.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Exam place.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Exam room.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Seat distribution of the examinees in the examination room.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If there is conflict within examination courses.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909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After examination is done, the scores need to be saved.</a:t>
            </a:r>
          </a:p>
          <a:p>
            <a:pPr lvl="0"/>
            <a:r>
              <a:rPr lang="en-US" altLang="zh-CN" sz="180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The score data includes: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Title of the course.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Way of examination.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Number of times to take the examination.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Year and semester to obtain the results.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Learning center where the results were obtained.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Final examination results.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Proportion of the results in the final examination.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Comprehensive score.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Personnel who entered the results. 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1800" dirty="0" smtClean="0"/>
              <a:t>Recorded date-time of the results.</a:t>
            </a:r>
          </a:p>
          <a:p>
            <a:pPr lvl="0"/>
            <a:endParaRPr lang="zh-CN" altLang="zh-CN" sz="1800" dirty="0">
              <a:effectLst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9868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11.jpeg" descr="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0638"/>
            <a:ext cx="9144000" cy="343376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250825" y="3429000"/>
            <a:ext cx="864235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250825" y="6534150"/>
            <a:ext cx="864235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3" name="4.jpeg" descr="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53312" y="331787"/>
            <a:ext cx="1422401" cy="647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6.jpeg" descr="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0825" y="6527800"/>
            <a:ext cx="8643938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8492842" y="6553200"/>
            <a:ext cx="301909" cy="28882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.jpeg" descr="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337" y="0"/>
            <a:ext cx="908685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250825" y="333375"/>
            <a:ext cx="864235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564279" y="1238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457200" y="6245225"/>
            <a:ext cx="2133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t>10/18/16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36" name="1.jpeg" descr="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3429000"/>
            <a:ext cx="9144000" cy="344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2.jpeg" descr="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-25400"/>
            <a:ext cx="9144000" cy="3436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Data Flow Analysis </a:t>
            </a:r>
            <a:r>
              <a:rPr lang="en-US" dirty="0"/>
              <a:t>of Educational Management Business</a:t>
            </a: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r>
              <a:rPr lang="en-US" sz="3200" dirty="0" smtClean="0"/>
              <a:t>Graduation data</a:t>
            </a:r>
          </a:p>
          <a:p>
            <a:endParaRPr lang="en-US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Year </a:t>
            </a:r>
            <a:r>
              <a:rPr lang="en-US" altLang="zh-CN" sz="2000" dirty="0"/>
              <a:t>and semester of the graduation review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Major rule </a:t>
            </a:r>
            <a:r>
              <a:rPr lang="en-US" altLang="zh-CN" sz="2000" dirty="0"/>
              <a:t>used in the graduation review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Whether </a:t>
            </a:r>
            <a:r>
              <a:rPr lang="en-US" altLang="zh-CN" sz="2000" dirty="0"/>
              <a:t>the graduation review has passed or not.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If </a:t>
            </a:r>
            <a:r>
              <a:rPr lang="en-US" altLang="zh-CN" sz="2000" dirty="0"/>
              <a:t>it fails to pass the graduation review, what is the reason for the failure?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If </a:t>
            </a:r>
            <a:r>
              <a:rPr lang="en-US" altLang="zh-CN" sz="2000" dirty="0"/>
              <a:t>it passes the graduation review, it records the number of the </a:t>
            </a:r>
            <a:r>
              <a:rPr lang="en-US" altLang="zh-CN" sz="2000" dirty="0" smtClean="0"/>
              <a:t>certificate ID </a:t>
            </a:r>
            <a:r>
              <a:rPr lang="en-US" altLang="zh-CN" sz="2000" dirty="0"/>
              <a:t>allocated to the students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Whether the student </a:t>
            </a:r>
            <a:r>
              <a:rPr lang="en-US" altLang="zh-CN" sz="2000" dirty="0"/>
              <a:t>have applied for a degree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What </a:t>
            </a:r>
            <a:r>
              <a:rPr lang="en-US" altLang="zh-CN" sz="2000" dirty="0"/>
              <a:t>types of degree the </a:t>
            </a:r>
            <a:r>
              <a:rPr lang="en-US" altLang="zh-CN" sz="2000" dirty="0" smtClean="0"/>
              <a:t>student has applied?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Whether the student has </a:t>
            </a:r>
            <a:r>
              <a:rPr lang="en-US" altLang="zh-CN" sz="2000" dirty="0"/>
              <a:t>passed the degree review.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55365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/>
            </a:lvl1pPr>
          </a:lstStyle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Relationships </a:t>
            </a:r>
            <a:r>
              <a:rPr lang="en-US" altLang="zh-CN" dirty="0"/>
              <a:t>between data</a:t>
            </a:r>
            <a:br>
              <a:rPr lang="en-US" altLang="zh-CN" dirty="0"/>
            </a:b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Basic </a:t>
            </a:r>
            <a:r>
              <a:rPr lang="en-US" altLang="zh-CN" sz="2000" dirty="0"/>
              <a:t>data is the </a:t>
            </a:r>
            <a:r>
              <a:rPr lang="en-US" altLang="zh-CN" sz="2000" dirty="0" smtClean="0"/>
              <a:t>basis.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Major </a:t>
            </a:r>
            <a:r>
              <a:rPr lang="en-US" altLang="zh-CN" sz="2000" dirty="0"/>
              <a:t>data is the </a:t>
            </a:r>
            <a:r>
              <a:rPr lang="en-US" altLang="zh-CN" sz="2000" dirty="0" smtClean="0"/>
              <a:t>core.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Others are business </a:t>
            </a:r>
            <a:r>
              <a:rPr lang="en-US" altLang="zh-CN" sz="2000" dirty="0" smtClean="0"/>
              <a:t>data.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382" y="1187706"/>
            <a:ext cx="4997345" cy="4187858"/>
          </a:xfrm>
          <a:prstGeom prst="rect">
            <a:avLst/>
          </a:prstGeom>
        </p:spPr>
      </p:pic>
      <p:sp>
        <p:nvSpPr>
          <p:cNvPr id="6" name="Shape 44"/>
          <p:cNvSpPr txBox="1">
            <a:spLocks/>
          </p:cNvSpPr>
          <p:nvPr/>
        </p:nvSpPr>
        <p:spPr>
          <a:xfrm>
            <a:off x="5069915" y="5712311"/>
            <a:ext cx="2976278" cy="413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 hangingPunct="1">
              <a:buFontTx/>
              <a:buNone/>
            </a:pPr>
            <a:r>
              <a:rPr lang="en-US" altLang="zh-CN" sz="2000" dirty="0" smtClean="0"/>
              <a:t>Fig. 3 Data Relationship</a:t>
            </a:r>
          </a:p>
          <a:p>
            <a:pPr marL="0" indent="0" algn="just" hangingPunct="1">
              <a:buFontTx/>
              <a:buNone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0266908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/>
            </a:lvl1pPr>
          </a:lstStyle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Course Platform System 1.0</a:t>
            </a:r>
            <a:r>
              <a:rPr lang="en-US" altLang="zh-CN" dirty="0"/>
              <a:t/>
            </a:r>
            <a:br>
              <a:rPr lang="en-US" altLang="zh-CN" dirty="0"/>
            </a:b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Is an educational management system.</a:t>
            </a:r>
          </a:p>
          <a:p>
            <a:pPr marL="457200" indent="-457200" algn="just">
              <a:buFont typeface="+mj-ea"/>
              <a:buAutoNum type="circleNumDbPlain"/>
            </a:pPr>
            <a:endParaRPr lang="en-US" altLang="zh-CN" sz="2000" dirty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Is currently </a:t>
            </a:r>
            <a:r>
              <a:rPr lang="en-US" altLang="zh-CN" sz="2000" dirty="0"/>
              <a:t>in use at The Open University of </a:t>
            </a:r>
            <a:r>
              <a:rPr lang="en-US" altLang="zh-CN" sz="2000" dirty="0" smtClean="0"/>
              <a:t>China.</a:t>
            </a:r>
          </a:p>
          <a:p>
            <a:pPr marL="457200" indent="-457200" algn="just">
              <a:buFont typeface="+mj-ea"/>
              <a:buAutoNum type="circleNumDbPlain"/>
            </a:pP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Introduced in 2009;.</a:t>
            </a:r>
          </a:p>
          <a:p>
            <a:pPr marL="457200" indent="-457200" algn="just">
              <a:buFont typeface="+mj-ea"/>
              <a:buAutoNum type="circleNumDbPlain"/>
            </a:pP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Serves to </a:t>
            </a:r>
            <a:r>
              <a:rPr lang="en-US" altLang="zh-CN" sz="2000" dirty="0"/>
              <a:t>tens of millions of </a:t>
            </a:r>
            <a:r>
              <a:rPr lang="en-US" altLang="zh-CN" sz="2000" dirty="0" smtClean="0"/>
              <a:t>students.</a:t>
            </a:r>
            <a:endParaRPr lang="en-US" altLang="zh-CN" sz="2000" dirty="0"/>
          </a:p>
          <a:p>
            <a:pPr marL="0" indent="0" algn="just">
              <a:buNone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459698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/>
            </a:lvl1pPr>
          </a:lstStyle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Course Platform System 1.0</a:t>
            </a:r>
            <a:r>
              <a:rPr lang="en-US" altLang="zh-CN" dirty="0"/>
              <a:t/>
            </a:r>
            <a:br>
              <a:rPr lang="en-US" altLang="zh-CN" dirty="0"/>
            </a:b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2318279" y="6239430"/>
            <a:ext cx="4444860" cy="4138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pPr marL="0" indent="0" algn="just">
              <a:buNone/>
            </a:pPr>
            <a:r>
              <a:rPr lang="en-US" altLang="zh-CN" sz="2000" dirty="0"/>
              <a:t>Fig. </a:t>
            </a:r>
            <a:r>
              <a:rPr lang="en-US" altLang="zh-CN" sz="2000" dirty="0" smtClean="0"/>
              <a:t>2 System Architecture of CPS 1.0</a:t>
            </a:r>
            <a:endParaRPr lang="en-US" altLang="zh-CN" sz="2000" dirty="0"/>
          </a:p>
          <a:p>
            <a:pPr marL="0" indent="0" algn="just">
              <a:buNone/>
            </a:pPr>
            <a:endParaRPr lang="en-US" altLang="zh-CN" sz="2000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19" y="1338945"/>
            <a:ext cx="4360762" cy="490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/>
            </a:lvl1pPr>
          </a:lstStyle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Weakness of CPS 1.0</a:t>
            </a:r>
            <a:r>
              <a:rPr lang="en-US" altLang="zh-CN" dirty="0"/>
              <a:t/>
            </a:r>
            <a:br>
              <a:rPr lang="en-US" altLang="zh-CN" dirty="0"/>
            </a:b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Has a </a:t>
            </a:r>
            <a:r>
              <a:rPr lang="en-US" altLang="zh-CN" sz="2000" dirty="0"/>
              <a:t>large amount of data.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Slows </a:t>
            </a:r>
            <a:r>
              <a:rPr lang="en-US" altLang="zh-CN" sz="2000" dirty="0"/>
              <a:t>down the smooth operation .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Functions are not up to date.</a:t>
            </a:r>
          </a:p>
        </p:txBody>
      </p:sp>
    </p:spTree>
    <p:extLst>
      <p:ext uri="{BB962C8B-B14F-4D97-AF65-F5344CB8AC3E}">
        <p14:creationId xmlns:p14="http://schemas.microsoft.com/office/powerpoint/2010/main" val="6019442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/>
            </a:lvl1pPr>
          </a:lstStyle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Prospect of Education Management System</a:t>
            </a:r>
            <a:r>
              <a:rPr lang="en-US" altLang="zh-CN" dirty="0"/>
              <a:t/>
            </a:r>
            <a:br>
              <a:rPr lang="en-US" altLang="zh-CN" dirty="0"/>
            </a:b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Complete the routine educational management business.</a:t>
            </a:r>
          </a:p>
          <a:p>
            <a:pPr marL="457200" indent="-457200" algn="just">
              <a:buFont typeface="+mj-ea"/>
              <a:buAutoNum type="circleNumDbPlain"/>
            </a:pP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Make good use of </a:t>
            </a:r>
            <a:r>
              <a:rPr lang="en-US" altLang="zh-CN" sz="2000" dirty="0"/>
              <a:t>the massive </a:t>
            </a:r>
            <a:r>
              <a:rPr lang="en-US" altLang="zh-CN" sz="2000" dirty="0" smtClean="0"/>
              <a:t>data the system has accumulated.</a:t>
            </a:r>
          </a:p>
          <a:p>
            <a:pPr marL="457200" indent="-457200" algn="just">
              <a:buFont typeface="+mj-ea"/>
              <a:buAutoNum type="circleNumDbPlain"/>
            </a:pPr>
            <a:endParaRPr lang="en-US" altLang="zh-CN" sz="2000" dirty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Use </a:t>
            </a:r>
            <a:r>
              <a:rPr lang="en-US" altLang="zh-CN" sz="2000" dirty="0"/>
              <a:t>new </a:t>
            </a:r>
            <a:r>
              <a:rPr lang="en-US" altLang="zh-CN" sz="2000" dirty="0" smtClean="0"/>
              <a:t>technologies.</a:t>
            </a:r>
          </a:p>
          <a:p>
            <a:pPr marL="457200" indent="-457200" algn="just">
              <a:buFont typeface="+mj-ea"/>
              <a:buAutoNum type="circleNumDbPlain"/>
            </a:pP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Provide </a:t>
            </a:r>
            <a:r>
              <a:rPr lang="en-US" altLang="zh-CN" sz="2000" dirty="0"/>
              <a:t>decision-making </a:t>
            </a:r>
            <a:r>
              <a:rPr lang="en-US" altLang="zh-CN" sz="2000" dirty="0" smtClean="0"/>
              <a:t>service. </a:t>
            </a:r>
          </a:p>
        </p:txBody>
      </p:sp>
    </p:spTree>
    <p:extLst>
      <p:ext uri="{BB962C8B-B14F-4D97-AF65-F5344CB8AC3E}">
        <p14:creationId xmlns:p14="http://schemas.microsoft.com/office/powerpoint/2010/main" val="31240040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8564279" y="123825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None/>
              <a:defRPr sz="6600"/>
            </a:pPr>
            <a:endParaRPr/>
          </a:p>
          <a:p>
            <a:pPr marL="0" indent="0" algn="ctr">
              <a:spcBef>
                <a:spcPts val="1500"/>
              </a:spcBef>
              <a:buSzTx/>
              <a:buNone/>
              <a:defRPr sz="6600"/>
            </a:pPr>
            <a:r>
              <a:t>Thank You!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 idx="4294967295"/>
          </p:nvPr>
        </p:nvSpPr>
        <p:spPr>
          <a:xfrm>
            <a:off x="457200" y="3500437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Analysis and Prospect of Educational Management System in Open Education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4294967295"/>
          </p:nvPr>
        </p:nvSpPr>
        <p:spPr>
          <a:xfrm>
            <a:off x="1371600" y="5105400"/>
            <a:ext cx="6400800" cy="6286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832104">
              <a:spcBef>
                <a:spcPts val="300"/>
              </a:spcBef>
              <a:buSzTx/>
              <a:buNone/>
              <a:defRPr sz="1638"/>
            </a:pPr>
            <a:r>
              <a:rPr dirty="0"/>
              <a:t>Author: </a:t>
            </a:r>
            <a:r>
              <a:rPr dirty="0" err="1"/>
              <a:t>Zhijun</a:t>
            </a:r>
            <a:r>
              <a:rPr dirty="0"/>
              <a:t> </a:t>
            </a:r>
            <a:r>
              <a:rPr dirty="0" err="1" smtClean="0"/>
              <a:t>Guo</a:t>
            </a:r>
            <a:r>
              <a:rPr lang="en-US" dirty="0" smtClean="0"/>
              <a:t>, </a:t>
            </a:r>
            <a:r>
              <a:rPr lang="en-US" dirty="0" err="1" smtClean="0"/>
              <a:t>Ji</a:t>
            </a:r>
            <a:r>
              <a:rPr lang="en-US" dirty="0" smtClean="0"/>
              <a:t> Wang</a:t>
            </a:r>
            <a:endParaRPr dirty="0"/>
          </a:p>
          <a:p>
            <a:pPr marL="0" indent="0" algn="ctr" defTabSz="832104">
              <a:spcBef>
                <a:spcPts val="300"/>
              </a:spcBef>
              <a:buSzTx/>
              <a:buNone/>
              <a:defRPr sz="1638"/>
            </a:pPr>
            <a:r>
              <a:rPr dirty="0"/>
              <a:t>Email: </a:t>
            </a:r>
            <a:r>
              <a:rPr dirty="0" smtClean="0"/>
              <a:t>guozhijun@</a:t>
            </a:r>
            <a:r>
              <a:rPr lang="en-US" dirty="0" smtClean="0"/>
              <a:t>ouchn</a:t>
            </a:r>
            <a:r>
              <a:rPr dirty="0" smtClean="0"/>
              <a:t>.edu.cn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Research Background</a:t>
            </a: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r>
              <a:rPr lang="en-US" sz="2000" dirty="0" smtClean="0"/>
              <a:t>Over 15 million students enrolled from 1999-2018.</a:t>
            </a:r>
          </a:p>
          <a:p>
            <a:r>
              <a:rPr sz="2000" dirty="0" smtClean="0"/>
              <a:t>Data </a:t>
            </a:r>
            <a:r>
              <a:rPr sz="2000" dirty="0"/>
              <a:t>on </a:t>
            </a:r>
            <a:r>
              <a:rPr lang="en-US" sz="2000" dirty="0" smtClean="0"/>
              <a:t>enrollment </a:t>
            </a:r>
            <a:r>
              <a:rPr sz="2000" dirty="0" smtClean="0"/>
              <a:t>students</a:t>
            </a:r>
            <a:r>
              <a:rPr sz="2000" dirty="0"/>
              <a:t>, </a:t>
            </a:r>
            <a:r>
              <a:rPr sz="2000" dirty="0" smtClean="0"/>
              <a:t>20</a:t>
            </a:r>
            <a:r>
              <a:rPr lang="en-US" sz="2000" dirty="0" smtClean="0"/>
              <a:t>09</a:t>
            </a:r>
            <a:r>
              <a:rPr sz="2000" dirty="0" smtClean="0"/>
              <a:t>-201</a:t>
            </a:r>
            <a:r>
              <a:rPr lang="en-US" sz="2000" dirty="0" smtClean="0"/>
              <a:t>8</a:t>
            </a:r>
            <a:r>
              <a:rPr sz="2000" dirty="0" smtClean="0"/>
              <a:t>.</a:t>
            </a:r>
            <a:endParaRPr sz="2000" dirty="0"/>
          </a:p>
        </p:txBody>
      </p:sp>
      <p:sp>
        <p:nvSpPr>
          <p:cNvPr id="6" name="Shape 46"/>
          <p:cNvSpPr/>
          <p:nvPr/>
        </p:nvSpPr>
        <p:spPr>
          <a:xfrm>
            <a:off x="2539859" y="6003313"/>
            <a:ext cx="3382994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400"/>
            </a:lvl1pPr>
          </a:lstStyle>
          <a:p>
            <a:r>
              <a:rPr dirty="0"/>
              <a:t>Fig. 1 Enrolment </a:t>
            </a:r>
            <a:r>
              <a:rPr dirty="0" smtClean="0"/>
              <a:t>of students</a:t>
            </a:r>
            <a:r>
              <a:rPr dirty="0"/>
              <a:t>, </a:t>
            </a:r>
            <a:r>
              <a:rPr lang="en-US" dirty="0" smtClean="0"/>
              <a:t>2009</a:t>
            </a:r>
            <a:r>
              <a:rPr dirty="0" smtClean="0"/>
              <a:t>-201</a:t>
            </a:r>
            <a:r>
              <a:rPr lang="en-US" dirty="0" smtClean="0"/>
              <a:t>8</a:t>
            </a:r>
            <a:endParaRPr dirty="0"/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547012"/>
              </p:ext>
            </p:extLst>
          </p:nvPr>
        </p:nvGraphicFramePr>
        <p:xfrm>
          <a:off x="1350852" y="2556162"/>
          <a:ext cx="5465584" cy="334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Research Background</a:t>
            </a: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r>
              <a:rPr lang="en-US" sz="2000" dirty="0" smtClean="0"/>
              <a:t>More </a:t>
            </a:r>
            <a:r>
              <a:rPr lang="en-US" sz="2000" dirty="0"/>
              <a:t>than 3.5 million ungraduated </a:t>
            </a:r>
            <a:r>
              <a:rPr lang="en-US" sz="2000" dirty="0" smtClean="0"/>
              <a:t>students.</a:t>
            </a:r>
          </a:p>
          <a:p>
            <a:endParaRPr lang="en-US" sz="2000" dirty="0" smtClean="0"/>
          </a:p>
          <a:p>
            <a:r>
              <a:rPr lang="en-US" sz="2000" dirty="0" smtClean="0"/>
              <a:t>Tedious educational management business operations, such as select courses, register for examinations, record achievements..</a:t>
            </a:r>
            <a:r>
              <a:rPr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Need a highly </a:t>
            </a:r>
            <a:r>
              <a:rPr lang="en-US" sz="2000" dirty="0"/>
              <a:t>efficient </a:t>
            </a:r>
            <a:r>
              <a:rPr lang="en-US" sz="2000" dirty="0" smtClean="0"/>
              <a:t>educational </a:t>
            </a:r>
            <a:r>
              <a:rPr lang="en-US" sz="2000" dirty="0"/>
              <a:t>management </a:t>
            </a:r>
            <a:r>
              <a:rPr lang="en-US" sz="2000" dirty="0" smtClean="0"/>
              <a:t>system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Too many types of data need to process.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Summarize the data the </a:t>
            </a:r>
            <a:r>
              <a:rPr lang="en-US" altLang="zh-CN" sz="2000" dirty="0"/>
              <a:t>educational management system should </a:t>
            </a:r>
            <a:r>
              <a:rPr lang="en-US" altLang="zh-CN" sz="2000" dirty="0" smtClean="0"/>
              <a:t>process.</a:t>
            </a:r>
            <a:endParaRPr lang="en-US" sz="2000" dirty="0"/>
          </a:p>
          <a:p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403307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Data </a:t>
            </a:r>
            <a:r>
              <a:rPr lang="en-US" dirty="0"/>
              <a:t>Flow Analysis of Educational Management Business</a:t>
            </a: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r>
              <a:rPr lang="en-US" sz="3200" dirty="0" smtClean="0"/>
              <a:t>Basic data</a:t>
            </a:r>
            <a:endParaRPr lang="en-US" sz="3200" dirty="0"/>
          </a:p>
          <a:p>
            <a:endParaRPr lang="en-US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Personal</a:t>
            </a:r>
            <a:r>
              <a:rPr lang="en-US" sz="2000" dirty="0" smtClean="0"/>
              <a:t> Information: student </a:t>
            </a:r>
            <a:r>
              <a:rPr lang="en-US" sz="2000" dirty="0"/>
              <a:t>number, student name, gender, age, nationality, education level, address, contact </a:t>
            </a:r>
            <a:r>
              <a:rPr lang="en-US" sz="2000" dirty="0" smtClean="0"/>
              <a:t>information.</a:t>
            </a:r>
          </a:p>
          <a:p>
            <a:pPr marL="457200" indent="-457200" algn="just">
              <a:buFont typeface="+mj-ea"/>
              <a:buAutoNum type="circleNumDbPlain"/>
            </a:pPr>
            <a:endParaRPr lang="en-US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sz="2000" dirty="0" smtClean="0"/>
              <a:t>Registration </a:t>
            </a:r>
            <a:r>
              <a:rPr lang="en-US" sz="2000" dirty="0"/>
              <a:t>Information: registration year, registration term, branch, learning center, and </a:t>
            </a:r>
            <a:r>
              <a:rPr lang="en-US" sz="2000" dirty="0" smtClean="0"/>
              <a:t>major.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4198011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Data Flow Analysis </a:t>
            </a:r>
            <a:r>
              <a:rPr lang="en-US" dirty="0"/>
              <a:t>of Educational Management Business</a:t>
            </a: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r>
              <a:rPr lang="en-US" sz="3200" dirty="0" smtClean="0"/>
              <a:t>Major data</a:t>
            </a:r>
            <a:endParaRPr lang="en-US" sz="3200" dirty="0"/>
          </a:p>
          <a:p>
            <a:endParaRPr lang="en-US" dirty="0" smtClean="0"/>
          </a:p>
          <a:p>
            <a:pPr marL="0" indent="0" algn="just">
              <a:buNone/>
            </a:pPr>
            <a:r>
              <a:rPr lang="en-US" altLang="zh-CN" sz="2000" dirty="0" smtClean="0"/>
              <a:t>	Major </a:t>
            </a:r>
            <a:r>
              <a:rPr lang="en-US" altLang="zh-CN" sz="2000" dirty="0"/>
              <a:t>data refers to data describing the majors offered by The Open University of </a:t>
            </a:r>
            <a:r>
              <a:rPr lang="en-US" altLang="zh-CN" sz="2000" dirty="0" smtClean="0"/>
              <a:t>China. 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 dirty="0" smtClean="0"/>
              <a:t>Overall requirement.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 dirty="0" smtClean="0"/>
              <a:t>Module requirement.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 dirty="0" smtClean="0"/>
              <a:t>Properties </a:t>
            </a:r>
            <a:r>
              <a:rPr lang="en-US" altLang="zh-CN" sz="2000" dirty="0"/>
              <a:t>of the </a:t>
            </a:r>
            <a:r>
              <a:rPr lang="en-US" altLang="zh-CN" sz="2000" dirty="0" smtClean="0"/>
              <a:t>courses. </a:t>
            </a:r>
            <a:endParaRPr lang="zh-CN" altLang="en-US" sz="2000" dirty="0"/>
          </a:p>
          <a:p>
            <a:pPr marL="0" indent="0" algn="just">
              <a:buNone/>
            </a:pPr>
            <a:endParaRPr lang="en-US" altLang="zh-CN" sz="2000" dirty="0" smtClean="0"/>
          </a:p>
          <a:p>
            <a:pPr marL="0" indent="0" algn="just">
              <a:buNone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8703520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Data Flow Analysis </a:t>
            </a:r>
            <a:r>
              <a:rPr lang="en-US" dirty="0"/>
              <a:t>of Educational Management Business</a:t>
            </a: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r>
              <a:rPr lang="en-US" sz="3200" dirty="0" smtClean="0"/>
              <a:t>Course </a:t>
            </a:r>
            <a:r>
              <a:rPr lang="en-US" sz="3200" dirty="0"/>
              <a:t>selection </a:t>
            </a:r>
            <a:r>
              <a:rPr lang="en-US" sz="3200" dirty="0" smtClean="0"/>
              <a:t>data</a:t>
            </a:r>
          </a:p>
          <a:p>
            <a:endParaRPr lang="en-US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Year </a:t>
            </a:r>
            <a:r>
              <a:rPr lang="en-US" altLang="zh-CN" sz="2000" dirty="0"/>
              <a:t>and semester of course </a:t>
            </a:r>
            <a:r>
              <a:rPr lang="en-US" altLang="zh-CN" sz="2000" dirty="0" smtClean="0"/>
              <a:t>selection.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Learning </a:t>
            </a:r>
            <a:r>
              <a:rPr lang="en-US" altLang="zh-CN" sz="2000" dirty="0"/>
              <a:t>center where the students are </a:t>
            </a:r>
            <a:r>
              <a:rPr lang="en-US" altLang="zh-CN" sz="2000" dirty="0" smtClean="0"/>
              <a:t>in.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Course ID.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Course name.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Credit of the course.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How </a:t>
            </a:r>
            <a:r>
              <a:rPr lang="en-US" altLang="zh-CN" sz="2000" dirty="0"/>
              <a:t>many times the course has been selected by the </a:t>
            </a:r>
            <a:r>
              <a:rPr lang="en-US" altLang="zh-CN" sz="2000" dirty="0" smtClean="0"/>
              <a:t>student. </a:t>
            </a:r>
          </a:p>
        </p:txBody>
      </p:sp>
    </p:spTree>
    <p:extLst>
      <p:ext uri="{BB962C8B-B14F-4D97-AF65-F5344CB8AC3E}">
        <p14:creationId xmlns:p14="http://schemas.microsoft.com/office/powerpoint/2010/main" val="40168300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Data Flow Analysis </a:t>
            </a:r>
            <a:r>
              <a:rPr lang="en-US" dirty="0"/>
              <a:t>of Educational Management Business</a:t>
            </a: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r>
              <a:rPr lang="en-US" sz="3200" dirty="0" smtClean="0"/>
              <a:t>Examination </a:t>
            </a:r>
            <a:r>
              <a:rPr lang="en-US" sz="3200" dirty="0"/>
              <a:t>registration </a:t>
            </a:r>
            <a:r>
              <a:rPr lang="en-US" sz="3200" dirty="0" smtClean="0"/>
              <a:t>data</a:t>
            </a:r>
          </a:p>
          <a:p>
            <a:endParaRPr lang="en-US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Year </a:t>
            </a:r>
            <a:r>
              <a:rPr lang="en-US" altLang="zh-CN" sz="2000" dirty="0"/>
              <a:t>and semester in which the students take the examination.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Learning </a:t>
            </a:r>
            <a:r>
              <a:rPr lang="en-US" altLang="zh-CN" sz="2000" dirty="0"/>
              <a:t>center where the students registered for the examination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Courses </a:t>
            </a:r>
            <a:r>
              <a:rPr lang="en-US" altLang="zh-CN" sz="2000" dirty="0"/>
              <a:t>registered for the examination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Exam </a:t>
            </a:r>
            <a:r>
              <a:rPr lang="en-US" altLang="zh-CN" sz="2000" dirty="0"/>
              <a:t>place.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Exam </a:t>
            </a:r>
            <a:r>
              <a:rPr lang="en-US" altLang="zh-CN" sz="2000" dirty="0"/>
              <a:t>room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Seat </a:t>
            </a:r>
            <a:r>
              <a:rPr lang="en-US" altLang="zh-CN" sz="2000" dirty="0"/>
              <a:t>distribution of the examinees in the examination room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If </a:t>
            </a:r>
            <a:r>
              <a:rPr lang="en-US" altLang="zh-CN" sz="2000" dirty="0"/>
              <a:t>there is conflict within examination courses.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2897114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663163" y="123825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Data Flow Analysis </a:t>
            </a:r>
            <a:r>
              <a:rPr lang="en-US" dirty="0"/>
              <a:t>of Educational Management Business</a:t>
            </a:r>
            <a:endParaRPr dirty="0"/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Char char="•"/>
              <a:defRPr sz="1600"/>
            </a:lvl1pPr>
          </a:lstStyle>
          <a:p>
            <a:r>
              <a:rPr lang="en-US" sz="3200" dirty="0" smtClean="0"/>
              <a:t>Score data</a:t>
            </a:r>
          </a:p>
          <a:p>
            <a:endParaRPr lang="en-US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Title </a:t>
            </a:r>
            <a:r>
              <a:rPr lang="en-US" altLang="zh-CN" sz="2000" dirty="0"/>
              <a:t>of the course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Way </a:t>
            </a:r>
            <a:r>
              <a:rPr lang="en-US" altLang="zh-CN" sz="2000" dirty="0"/>
              <a:t>of examination.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Number </a:t>
            </a:r>
            <a:r>
              <a:rPr lang="en-US" altLang="zh-CN" sz="2000" dirty="0"/>
              <a:t>of times to take the examination.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Year </a:t>
            </a:r>
            <a:r>
              <a:rPr lang="en-US" altLang="zh-CN" sz="2000" dirty="0"/>
              <a:t>and semester to obtain the results</a:t>
            </a:r>
            <a:r>
              <a:rPr lang="en-US" altLang="zh-CN" sz="2000" dirty="0" smtClean="0"/>
              <a:t>.</a:t>
            </a:r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Learning </a:t>
            </a:r>
            <a:r>
              <a:rPr lang="en-US" altLang="zh-CN" sz="2000" dirty="0"/>
              <a:t>center where the results were obtained.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Final </a:t>
            </a:r>
            <a:r>
              <a:rPr lang="en-US" altLang="zh-CN" sz="2000" dirty="0"/>
              <a:t>examination results.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Proportion </a:t>
            </a:r>
            <a:r>
              <a:rPr lang="en-US" altLang="zh-CN" sz="2000" dirty="0"/>
              <a:t>of the results in the final examination.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Comprehensive </a:t>
            </a:r>
            <a:r>
              <a:rPr lang="en-US" altLang="zh-CN" sz="2000" dirty="0"/>
              <a:t>score.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Personnel </a:t>
            </a:r>
            <a:r>
              <a:rPr lang="en-US" altLang="zh-CN" sz="2000" dirty="0"/>
              <a:t>who entered the results. </a:t>
            </a:r>
            <a:endParaRPr lang="en-US" altLang="zh-CN" sz="2000" dirty="0" smtClean="0"/>
          </a:p>
          <a:p>
            <a:pPr marL="457200" indent="-457200" algn="just">
              <a:buFont typeface="+mj-ea"/>
              <a:buAutoNum type="circleNumDbPlain"/>
            </a:pPr>
            <a:r>
              <a:rPr lang="en-US" altLang="zh-CN" sz="2000" dirty="0" smtClean="0"/>
              <a:t>Recorded </a:t>
            </a:r>
            <a:r>
              <a:rPr lang="en-US" altLang="zh-CN" sz="2000" dirty="0"/>
              <a:t>date-time of the results.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23844810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默认设计模板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默认设计模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默认设计模板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默认设计模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16525</TotalTime>
  <Words>1541</Words>
  <Application>Microsoft Office PowerPoint</Application>
  <PresentationFormat>全屏显示(4:3)</PresentationFormat>
  <Paragraphs>207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Helvetica Neue</vt:lpstr>
      <vt:lpstr>Arial</vt:lpstr>
      <vt:lpstr>默认设计模板</vt:lpstr>
      <vt:lpstr>PowerPoint 演示文稿</vt:lpstr>
      <vt:lpstr>Analysis and Prospect of Educational Management System in Open Education</vt:lpstr>
      <vt:lpstr>Research Background</vt:lpstr>
      <vt:lpstr>Research Background</vt:lpstr>
      <vt:lpstr>Data Flow Analysis of Educational Management Business</vt:lpstr>
      <vt:lpstr>Data Flow Analysis of Educational Management Business</vt:lpstr>
      <vt:lpstr>Data Flow Analysis of Educational Management Business</vt:lpstr>
      <vt:lpstr>Data Flow Analysis of Educational Management Business</vt:lpstr>
      <vt:lpstr>Data Flow Analysis of Educational Management Business</vt:lpstr>
      <vt:lpstr>Data Flow Analysis of Educational Management Business</vt:lpstr>
      <vt:lpstr> Relationships between data </vt:lpstr>
      <vt:lpstr> Course Platform System 1.0 </vt:lpstr>
      <vt:lpstr> Course Platform System 1.0 </vt:lpstr>
      <vt:lpstr> Weakness of CPS 1.0 </vt:lpstr>
      <vt:lpstr> Prospect of Education Management System 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Eric</dc:creator>
  <cp:lastModifiedBy>郭志军</cp:lastModifiedBy>
  <cp:revision>270</cp:revision>
  <cp:lastPrinted>2018-10-19T07:33:20Z</cp:lastPrinted>
  <dcterms:modified xsi:type="dcterms:W3CDTF">2019-10-12T07:40:10Z</dcterms:modified>
</cp:coreProperties>
</file>