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media1.mp4" ContentType="video/unknown"/>
  <Override PartName="/ppt/media/media1.mov"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ヒラギノ角ゴ ProN W3"/>
          <a:ea typeface="ヒラギノ角ゴ ProN W3"/>
          <a:cs typeface="ヒラギノ角ゴ ProN W3"/>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ヒラギノ角ゴ ProN W3"/>
          <a:ea typeface="ヒラギノ角ゴ ProN W3"/>
          <a:cs typeface="ヒラギノ角ゴ ProN W3"/>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def" i="def">
        <a:font>
          <a:latin typeface="ヒラギノ角ゴ ProN W3"/>
          <a:ea typeface="ヒラギノ角ゴ ProN W3"/>
          <a:cs typeface="ヒラギノ角ゴ ProN W3"/>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ヒラギノ角ゴ ProN W3"/>
          <a:ea typeface="ヒラギノ角ゴ ProN W3"/>
          <a:cs typeface="ヒラギノ角ゴ ProN W3"/>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ヒラギノ角ゴ ProN W3"/>
          <a:ea typeface="ヒラギノ角ゴ ProN W3"/>
          <a:cs typeface="ヒラギノ角ゴ ProN W3"/>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ヒラギノ角ゴ ProN W3"/>
          <a:ea typeface="ヒラギノ角ゴ ProN W3"/>
          <a:cs typeface="ヒラギノ角ゴ ProN W3"/>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ヒラギノ角ゴ ProN W3"/>
          <a:ea typeface="ヒラギノ角ゴ ProN W3"/>
          <a:cs typeface="ヒラギノ角ゴ ProN W3"/>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ヒラギノ角ゴ ProN W3"/>
          <a:ea typeface="ヒラギノ角ゴ ProN W3"/>
          <a:cs typeface="ヒラギノ角ゴ ProN W3"/>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ヒラギノ角ゴ ProN W3"/>
          <a:ea typeface="ヒラギノ角ゴ ProN W3"/>
          <a:cs typeface="ヒラギノ角ゴ ProN W3"/>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ヒラギノ角ゴ ProN W3"/>
          <a:ea typeface="ヒラギノ角ゴ ProN W3"/>
          <a:cs typeface="ヒラギノ角ゴ ProN W3"/>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ヒラギノ角ゴ ProN W3"/>
          <a:ea typeface="ヒラギノ角ゴ ProN W3"/>
          <a:cs typeface="ヒラギノ角ゴ ProN W3"/>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ヒラギノ角ゴ ProN W3"/>
          <a:ea typeface="ヒラギノ角ゴ ProN W3"/>
          <a:cs typeface="ヒラギノ角ゴ ProN W3"/>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4A9BC294-FFE2-49D5-8D69-9E1BD2C41BD5}"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BBFC77FB-9ED0-4EC9-95AA-A1379042E648}"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3DC5C2F9-1CAC-4260-A1DD-9FCDBB877499}"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6CBB8FF1-D9AA-43F3-AF6F-95CC898621D3}"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2F61A49A-EDDB-49DE-BF81-B5D0242D7287}" styleName="">
    <a:tblBg/>
    <a:wholeTbl>
      <a:tcTxStyle b="off" i="off">
        <a:font>
          <a:latin typeface="Helvetica"/>
          <a:ea typeface="Helvetica"/>
          <a:cs typeface="Helvetica"/>
        </a:font>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E3E5E8"/>
          </a:solidFill>
        </a:fill>
      </a:tcStyle>
    </a:wholeTbl>
    <a:band2H>
      <a:tcTxStyle b="def" i="def"/>
      <a:tcStyle>
        <a:tcBdr/>
        <a:fill>
          <a:solidFill>
            <a:srgbClr val="FFFFFF"/>
          </a:solidFill>
        </a:fill>
      </a:tcStyle>
    </a:band2H>
    <a:firstCol>
      <a:tcTxStyle b="on" i="off">
        <a:font>
          <a:latin typeface="Helvetica"/>
          <a:ea typeface="Helvetica"/>
          <a:cs typeface="Helvetica"/>
        </a:font>
        <a:srgbClr val="FFFFFF"/>
      </a:tcTxStyle>
      <a:tcStyle>
        <a:tcBdr>
          <a:left>
            <a:ln w="12700" cap="flat">
              <a:solidFill>
                <a:srgbClr val="0365C0"/>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n" i="off">
        <a:font>
          <a:latin typeface="Helvetica"/>
          <a:ea typeface="Helvetica"/>
          <a:cs typeface="Helvetica"/>
        </a:font>
        <a:srgbClr val="FFFFFF"/>
      </a:tcTxStyle>
      <a:tcStyle>
        <a:tcBdr>
          <a:left>
            <a:ln w="25400" cap="flat">
              <a:noFill/>
              <a:miter lim="400000"/>
            </a:ln>
          </a:left>
          <a:right>
            <a:ln w="25400" cap="flat">
              <a:noFill/>
              <a:miter lim="400000"/>
            </a:ln>
          </a:right>
          <a:top>
            <a:ln w="25400" cap="flat">
              <a:noFill/>
              <a:miter lim="400000"/>
            </a:ln>
          </a:top>
          <a:bottom>
            <a:ln w="12700" cap="flat">
              <a:solidFill>
                <a:srgbClr val="0365C0"/>
              </a:solidFill>
              <a:prstDash val="solid"/>
              <a:miter lim="400000"/>
            </a:ln>
          </a:bottom>
          <a:insideH>
            <a:ln w="25400" cap="flat">
              <a:noFill/>
              <a:miter lim="400000"/>
            </a:ln>
          </a:insideH>
          <a:insideV>
            <a:ln w="25400" cap="flat">
              <a:noFill/>
              <a:miter lim="400000"/>
            </a:ln>
          </a:insideV>
        </a:tcBdr>
        <a:fill>
          <a:solidFill>
            <a:srgbClr val="51A7F9"/>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0365C0"/>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A3BB18AB-F4CC-48DB-BB59-21B6F162D3BC}"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AECD9C06-5A9E-4565-8F5E-F104DD48D2C5}"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9" name="Shape 159"/>
          <p:cNvSpPr/>
          <p:nvPr>
            <p:ph type="sldImg"/>
          </p:nvPr>
        </p:nvSpPr>
        <p:spPr>
          <a:xfrm>
            <a:off x="1143000" y="685800"/>
            <a:ext cx="4572000" cy="3429000"/>
          </a:xfrm>
          <a:prstGeom prst="rect">
            <a:avLst/>
          </a:prstGeom>
        </p:spPr>
        <p:txBody>
          <a:bodyPr/>
          <a:lstStyle/>
          <a:p>
            <a:pPr/>
          </a:p>
        </p:txBody>
      </p:sp>
      <p:sp>
        <p:nvSpPr>
          <p:cNvPr id="160" name="Shape 16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defTabSz="584200" latinLnBrk="0">
      <a:defRPr sz="2200">
        <a:latin typeface="Lucida Grande"/>
        <a:ea typeface="Lucida Grande"/>
        <a:cs typeface="Lucida Grande"/>
        <a:sym typeface="Lucida Grande"/>
      </a:defRPr>
    </a:lvl2pPr>
    <a:lvl3pPr defTabSz="584200" latinLnBrk="0">
      <a:defRPr sz="2200">
        <a:latin typeface="Lucida Grande"/>
        <a:ea typeface="Lucida Grande"/>
        <a:cs typeface="Lucida Grande"/>
        <a:sym typeface="Lucida Grande"/>
      </a:defRPr>
    </a:lvl3pPr>
    <a:lvl4pPr defTabSz="584200" latinLnBrk="0">
      <a:defRPr sz="2200">
        <a:latin typeface="Lucida Grande"/>
        <a:ea typeface="Lucida Grande"/>
        <a:cs typeface="Lucida Grande"/>
        <a:sym typeface="Lucida Grande"/>
      </a:defRPr>
    </a:lvl4pPr>
    <a:lvl5pPr defTabSz="584200" latinLnBrk="0">
      <a:defRPr sz="2200">
        <a:latin typeface="Lucida Grande"/>
        <a:ea typeface="Lucida Grande"/>
        <a:cs typeface="Lucida Grande"/>
        <a:sym typeface="Lucida Grande"/>
      </a:defRPr>
    </a:lvl5pPr>
    <a:lvl6pPr defTabSz="584200" latinLnBrk="0">
      <a:defRPr sz="2200">
        <a:latin typeface="Lucida Grande"/>
        <a:ea typeface="Lucida Grande"/>
        <a:cs typeface="Lucida Grande"/>
        <a:sym typeface="Lucida Grande"/>
      </a:defRPr>
    </a:lvl6pPr>
    <a:lvl7pPr defTabSz="584200" latinLnBrk="0">
      <a:defRPr sz="2200">
        <a:latin typeface="Lucida Grande"/>
        <a:ea typeface="Lucida Grande"/>
        <a:cs typeface="Lucida Grande"/>
        <a:sym typeface="Lucida Grande"/>
      </a:defRPr>
    </a:lvl7pPr>
    <a:lvl8pPr defTabSz="584200" latinLnBrk="0">
      <a:defRPr sz="2200">
        <a:latin typeface="Lucida Grande"/>
        <a:ea typeface="Lucida Grande"/>
        <a:cs typeface="Lucida Grande"/>
        <a:sym typeface="Lucida Grande"/>
      </a:defRPr>
    </a:lvl8pPr>
    <a:lvl9pPr defTabSz="5842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タイトル &amp; サブタイトル">
    <p:spTree>
      <p:nvGrpSpPr>
        <p:cNvPr id="1" name=""/>
        <p:cNvGrpSpPr/>
        <p:nvPr/>
      </p:nvGrpSpPr>
      <p:grpSpPr>
        <a:xfrm>
          <a:off x="0" y="0"/>
          <a:ext cx="0" cy="0"/>
          <a:chOff x="0" y="0"/>
          <a:chExt cx="0" cy="0"/>
        </a:xfrm>
      </p:grpSpPr>
      <p:sp>
        <p:nvSpPr>
          <p:cNvPr id="11" name="タイトルテキスト"/>
          <p:cNvSpPr txBox="1"/>
          <p:nvPr>
            <p:ph type="title"/>
          </p:nvPr>
        </p:nvSpPr>
        <p:spPr>
          <a:xfrm>
            <a:off x="1270000" y="1638300"/>
            <a:ext cx="10464800" cy="3302000"/>
          </a:xfrm>
          <a:prstGeom prst="rect">
            <a:avLst/>
          </a:prstGeom>
        </p:spPr>
        <p:txBody>
          <a:bodyPr lIns="50800" tIns="50800" rIns="50800" bIns="50800" anchor="b"/>
          <a:lstStyle>
            <a:lvl1pPr>
              <a:defRPr sz="7800"/>
            </a:lvl1pPr>
          </a:lstStyle>
          <a:p>
            <a:pPr/>
            <a:r>
              <a:t>タイトルテキスト</a:t>
            </a:r>
          </a:p>
        </p:txBody>
      </p:sp>
      <p:sp>
        <p:nvSpPr>
          <p:cNvPr id="12" name="本文レベル1…"/>
          <p:cNvSpPr txBox="1"/>
          <p:nvPr>
            <p:ph type="body" sz="quarter" idx="1"/>
          </p:nvPr>
        </p:nvSpPr>
        <p:spPr>
          <a:xfrm>
            <a:off x="1270000" y="5029200"/>
            <a:ext cx="10464800" cy="1143000"/>
          </a:xfrm>
          <a:prstGeom prst="rect">
            <a:avLst/>
          </a:prstGeom>
        </p:spPr>
        <p:txBody>
          <a:bodyPr lIns="50800" tIns="50800" rIns="50800" bIns="50800"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本文レベル1</a:t>
            </a:r>
          </a:p>
          <a:p>
            <a:pPr lvl="1"/>
            <a:r>
              <a:t>本文レベル2</a:t>
            </a:r>
          </a:p>
          <a:p>
            <a:pPr lvl="2"/>
            <a:r>
              <a:t>本文レベル3</a:t>
            </a:r>
          </a:p>
          <a:p>
            <a:pPr lvl="3"/>
            <a:r>
              <a:t>本文レベル4</a:t>
            </a:r>
          </a:p>
          <a:p>
            <a:pPr lvl="4"/>
            <a:r>
              <a:t>本文レベル5</a:t>
            </a:r>
          </a:p>
        </p:txBody>
      </p:sp>
      <p:sp>
        <p:nvSpPr>
          <p:cNvPr id="13" name="スライド番号"/>
          <p:cNvSpPr txBox="1"/>
          <p:nvPr>
            <p:ph type="sldNum" sz="quarter" idx="2"/>
          </p:nvPr>
        </p:nvSpPr>
        <p:spPr>
          <a:xfrm>
            <a:off x="6367017" y="9328150"/>
            <a:ext cx="266701" cy="279400"/>
          </a:xfrm>
          <a:prstGeom prst="rect">
            <a:avLst/>
          </a:prstGeom>
        </p:spPr>
        <p:txBody>
          <a:bodyPr anchor="ctr"/>
          <a:lstStyle>
            <a:lvl1pPr>
              <a:defRPr sz="1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箇条書き">
    <p:spTree>
      <p:nvGrpSpPr>
        <p:cNvPr id="1" name=""/>
        <p:cNvGrpSpPr/>
        <p:nvPr/>
      </p:nvGrpSpPr>
      <p:grpSpPr>
        <a:xfrm>
          <a:off x="0" y="0"/>
          <a:ext cx="0" cy="0"/>
          <a:chOff x="0" y="0"/>
          <a:chExt cx="0" cy="0"/>
        </a:xfrm>
      </p:grpSpPr>
      <p:sp>
        <p:nvSpPr>
          <p:cNvPr id="89" name="本文レベル1…"/>
          <p:cNvSpPr txBox="1"/>
          <p:nvPr>
            <p:ph type="body" idx="1"/>
          </p:nvPr>
        </p:nvSpPr>
        <p:spPr>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90"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箇条書き">
    <p:spTree>
      <p:nvGrpSpPr>
        <p:cNvPr id="1" name=""/>
        <p:cNvGrpSpPr/>
        <p:nvPr/>
      </p:nvGrpSpPr>
      <p:grpSpPr>
        <a:xfrm>
          <a:off x="0" y="0"/>
          <a:ext cx="0" cy="0"/>
          <a:chOff x="0" y="0"/>
          <a:chExt cx="0" cy="0"/>
        </a:xfrm>
      </p:grpSpPr>
      <p:sp>
        <p:nvSpPr>
          <p:cNvPr id="97" name="本文レベル1…"/>
          <p:cNvSpPr txBox="1"/>
          <p:nvPr>
            <p:ph type="body" idx="1"/>
          </p:nvPr>
        </p:nvSpPr>
        <p:spPr>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98"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05" name="スライド番号"/>
          <p:cNvSpPr txBox="1"/>
          <p:nvPr>
            <p:ph type="sldNum" sz="quarter" idx="2"/>
          </p:nvPr>
        </p:nvSpPr>
        <p:spPr>
          <a:xfrm>
            <a:off x="6288709" y="9296400"/>
            <a:ext cx="414682" cy="330200"/>
          </a:xfrm>
          <a:prstGeom prst="rect">
            <a:avLst/>
          </a:prstGeom>
        </p:spPr>
        <p:txBody>
          <a:bodyPr lIns="50800" tIns="50800" rIns="50800" bIns="50800"/>
          <a:lstStyle>
            <a:lvl1pPr>
              <a:defRPr sz="1800">
                <a:latin typeface="+mj-lt"/>
                <a:ea typeface="+mj-ea"/>
                <a:cs typeface="+mj-cs"/>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spTree>
      <p:nvGrpSpPr>
        <p:cNvPr id="1" name=""/>
        <p:cNvGrpSpPr/>
        <p:nvPr/>
      </p:nvGrpSpPr>
      <p:grpSpPr>
        <a:xfrm>
          <a:off x="0" y="0"/>
          <a:ext cx="0" cy="0"/>
          <a:chOff x="0" y="0"/>
          <a:chExt cx="0" cy="0"/>
        </a:xfrm>
      </p:grpSpPr>
      <p:sp>
        <p:nvSpPr>
          <p:cNvPr id="112" name="タイトルテキスト"/>
          <p:cNvSpPr txBox="1"/>
          <p:nvPr>
            <p:ph type="title"/>
          </p:nvPr>
        </p:nvSpPr>
        <p:spPr>
          <a:prstGeom prst="rect">
            <a:avLst/>
          </a:prstGeom>
        </p:spPr>
        <p:txBody>
          <a:bodyPr lIns="0" tIns="0" rIns="0" bIns="0"/>
          <a:lstStyle/>
          <a:p>
            <a:pPr/>
            <a:r>
              <a:t>タイトルテキスト</a:t>
            </a:r>
          </a:p>
        </p:txBody>
      </p:sp>
      <p:sp>
        <p:nvSpPr>
          <p:cNvPr id="113" name="本文レベル1…"/>
          <p:cNvSpPr txBox="1"/>
          <p:nvPr>
            <p:ph type="body" idx="1"/>
          </p:nvPr>
        </p:nvSpPr>
        <p:spPr>
          <a:xfrm>
            <a:off x="1270000" y="2768600"/>
            <a:ext cx="10464800" cy="5727700"/>
          </a:xfrm>
          <a:prstGeom prst="rect">
            <a:avLst/>
          </a:prstGeom>
        </p:spPr>
        <p:txBody>
          <a:bodyPr lIns="50800" tIns="50800" rIns="50800" bIns="50800"/>
          <a:lstStyle>
            <a:lvl1pPr marL="694238" indent="-440238">
              <a:spcBef>
                <a:spcPts val="2300"/>
              </a:spcBef>
            </a:lvl1pPr>
            <a:lvl2pPr marL="1037138" indent="-440238">
              <a:spcBef>
                <a:spcPts val="2300"/>
              </a:spcBef>
            </a:lvl2pPr>
            <a:lvl3pPr marL="1380038" indent="-440238">
              <a:spcBef>
                <a:spcPts val="2300"/>
              </a:spcBef>
            </a:lvl3pPr>
            <a:lvl4pPr marL="1735638" indent="-440238">
              <a:spcBef>
                <a:spcPts val="2300"/>
              </a:spcBef>
            </a:lvl4pPr>
            <a:lvl5pPr marL="2078538" indent="-440238">
              <a:spcBef>
                <a:spcPts val="2300"/>
              </a:spcBef>
            </a:lvl5pPr>
          </a:lstStyle>
          <a:p>
            <a:pPr/>
            <a:r>
              <a:t>本文レベル1</a:t>
            </a:r>
          </a:p>
          <a:p>
            <a:pPr lvl="1"/>
            <a:r>
              <a:t>本文レベル2</a:t>
            </a:r>
          </a:p>
          <a:p>
            <a:pPr lvl="2"/>
            <a:r>
              <a:t>本文レベル3</a:t>
            </a:r>
          </a:p>
          <a:p>
            <a:pPr lvl="3"/>
            <a:r>
              <a:t>本文レベル4</a:t>
            </a:r>
          </a:p>
          <a:p>
            <a:pPr lvl="4"/>
            <a:r>
              <a:t>本文レベル5</a:t>
            </a:r>
          </a:p>
        </p:txBody>
      </p:sp>
      <p:sp>
        <p:nvSpPr>
          <p:cNvPr id="114"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21"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上）">
    <p:spTree>
      <p:nvGrpSpPr>
        <p:cNvPr id="1" name=""/>
        <p:cNvGrpSpPr/>
        <p:nvPr/>
      </p:nvGrpSpPr>
      <p:grpSpPr>
        <a:xfrm>
          <a:off x="0" y="0"/>
          <a:ext cx="0" cy="0"/>
          <a:chOff x="0" y="0"/>
          <a:chExt cx="0" cy="0"/>
        </a:xfrm>
      </p:grpSpPr>
      <p:sp>
        <p:nvSpPr>
          <p:cNvPr id="128" name="タイトルテキスト"/>
          <p:cNvSpPr txBox="1"/>
          <p:nvPr>
            <p:ph type="title"/>
          </p:nvPr>
        </p:nvSpPr>
        <p:spPr>
          <a:prstGeom prst="rect">
            <a:avLst/>
          </a:prstGeom>
        </p:spPr>
        <p:txBody>
          <a:bodyPr lIns="50800" tIns="50800" rIns="50800" bIns="50800">
            <a:normAutofit fontScale="100000" lnSpcReduction="0"/>
          </a:bodyPr>
          <a:lstStyle>
            <a:lvl1pPr>
              <a:defRPr>
                <a:latin typeface="Helvetica"/>
                <a:ea typeface="Helvetica"/>
                <a:cs typeface="Helvetica"/>
                <a:sym typeface="Helvetica"/>
              </a:defRPr>
            </a:lvl1pPr>
          </a:lstStyle>
          <a:p>
            <a:pPr/>
            <a:r>
              <a:t>タイトルテキスト</a:t>
            </a:r>
          </a:p>
        </p:txBody>
      </p:sp>
      <p:sp>
        <p:nvSpPr>
          <p:cNvPr id="129" name="スライド番号"/>
          <p:cNvSpPr txBox="1"/>
          <p:nvPr>
            <p:ph type="sldNum" sz="quarter" idx="2"/>
          </p:nvPr>
        </p:nvSpPr>
        <p:spPr>
          <a:xfrm>
            <a:off x="6311763" y="9245600"/>
            <a:ext cx="368574" cy="381000"/>
          </a:xfrm>
          <a:prstGeom prst="rect">
            <a:avLst/>
          </a:prstGeom>
        </p:spPr>
        <p:txBody>
          <a:bodyPr lIns="50800" tIns="50800" rIns="50800" bIns="50800" anchor="ctr"/>
          <a:lstStyle>
            <a:lvl1pPr>
              <a:defRPr sz="1800">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36" name="スライド番号"/>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spTree>
      <p:nvGrpSpPr>
        <p:cNvPr id="1" name=""/>
        <p:cNvGrpSpPr/>
        <p:nvPr/>
      </p:nvGrpSpPr>
      <p:grpSpPr>
        <a:xfrm>
          <a:off x="0" y="0"/>
          <a:ext cx="0" cy="0"/>
          <a:chOff x="0" y="0"/>
          <a:chExt cx="0" cy="0"/>
        </a:xfrm>
      </p:grpSpPr>
      <p:sp>
        <p:nvSpPr>
          <p:cNvPr id="143" name="タイトルテキスト"/>
          <p:cNvSpPr txBox="1"/>
          <p:nvPr>
            <p:ph type="title"/>
          </p:nvPr>
        </p:nvSpPr>
        <p:spPr>
          <a:prstGeom prst="rect">
            <a:avLst/>
          </a:prstGeom>
        </p:spPr>
        <p:txBody>
          <a:bodyPr lIns="50800" tIns="50800" rIns="50800" bIns="50800">
            <a:normAutofit fontScale="100000" lnSpcReduction="0"/>
          </a:bodyPr>
          <a:lstStyle>
            <a:lvl1pPr>
              <a:defRPr sz="8400">
                <a:latin typeface="+mj-lt"/>
                <a:ea typeface="+mj-ea"/>
                <a:cs typeface="+mj-cs"/>
                <a:sym typeface="ヒラギノ角ゴ Pro W3"/>
              </a:defRPr>
            </a:lvl1pPr>
          </a:lstStyle>
          <a:p>
            <a:pPr/>
            <a:r>
              <a:t>タイトルテキスト</a:t>
            </a:r>
          </a:p>
        </p:txBody>
      </p:sp>
      <p:sp>
        <p:nvSpPr>
          <p:cNvPr id="144" name="本文レベル1…"/>
          <p:cNvSpPr txBox="1"/>
          <p:nvPr>
            <p:ph type="body" idx="1"/>
          </p:nvPr>
        </p:nvSpPr>
        <p:spPr>
          <a:xfrm>
            <a:off x="1270000" y="2768600"/>
            <a:ext cx="10464800" cy="5715000"/>
          </a:xfrm>
          <a:prstGeom prst="rect">
            <a:avLst/>
          </a:prstGeom>
        </p:spPr>
        <p:txBody>
          <a:bodyPr lIns="50800" tIns="50800" rIns="50800" bIns="50800">
            <a:normAutofit fontScale="100000" lnSpcReduction="0"/>
          </a:bodyPr>
          <a:lstStyle>
            <a:lvl1pPr marL="889000" indent="-571500">
              <a:spcBef>
                <a:spcPts val="2400"/>
              </a:spcBef>
              <a:defRPr sz="4200">
                <a:latin typeface="+mj-lt"/>
                <a:ea typeface="+mj-ea"/>
                <a:cs typeface="+mj-cs"/>
                <a:sym typeface="ヒラギノ角ゴ Pro W3"/>
              </a:defRPr>
            </a:lvl1pPr>
            <a:lvl2pPr marL="1333500" indent="-571500">
              <a:spcBef>
                <a:spcPts val="2400"/>
              </a:spcBef>
              <a:defRPr sz="4200">
                <a:latin typeface="+mj-lt"/>
                <a:ea typeface="+mj-ea"/>
                <a:cs typeface="+mj-cs"/>
                <a:sym typeface="ヒラギノ角ゴ Pro W3"/>
              </a:defRPr>
            </a:lvl2pPr>
            <a:lvl3pPr marL="1778000" indent="-571500">
              <a:spcBef>
                <a:spcPts val="2400"/>
              </a:spcBef>
              <a:defRPr sz="4200">
                <a:latin typeface="+mj-lt"/>
                <a:ea typeface="+mj-ea"/>
                <a:cs typeface="+mj-cs"/>
                <a:sym typeface="ヒラギノ角ゴ Pro W3"/>
              </a:defRPr>
            </a:lvl3pPr>
            <a:lvl4pPr marL="2222500" indent="-571500">
              <a:spcBef>
                <a:spcPts val="2400"/>
              </a:spcBef>
              <a:defRPr sz="4200">
                <a:latin typeface="+mj-lt"/>
                <a:ea typeface="+mj-ea"/>
                <a:cs typeface="+mj-cs"/>
                <a:sym typeface="ヒラギノ角ゴ Pro W3"/>
              </a:defRPr>
            </a:lvl4pPr>
            <a:lvl5pPr marL="2667000" indent="-571500">
              <a:spcBef>
                <a:spcPts val="2400"/>
              </a:spcBef>
              <a:defRPr sz="4200">
                <a:latin typeface="+mj-lt"/>
                <a:ea typeface="+mj-ea"/>
                <a:cs typeface="+mj-cs"/>
                <a:sym typeface="ヒラギノ角ゴ Pro W3"/>
              </a:defRPr>
            </a:lvl5pPr>
          </a:lstStyle>
          <a:p>
            <a:pPr/>
            <a:r>
              <a:t>本文レベル1</a:t>
            </a:r>
          </a:p>
          <a:p>
            <a:pPr lvl="1"/>
            <a:r>
              <a:t>本文レベル2</a:t>
            </a:r>
          </a:p>
          <a:p>
            <a:pPr lvl="2"/>
            <a:r>
              <a:t>本文レベル3</a:t>
            </a:r>
          </a:p>
          <a:p>
            <a:pPr lvl="3"/>
            <a:r>
              <a:t>本文レベル4</a:t>
            </a:r>
          </a:p>
          <a:p>
            <a:pPr lvl="4"/>
            <a:r>
              <a:t>本文レベル5</a:t>
            </a:r>
          </a:p>
        </p:txBody>
      </p:sp>
      <p:sp>
        <p:nvSpPr>
          <p:cNvPr id="145" name="スライド番号"/>
          <p:cNvSpPr txBox="1"/>
          <p:nvPr>
            <p:ph type="sldNum" sz="quarter" idx="2"/>
          </p:nvPr>
        </p:nvSpPr>
        <p:spPr>
          <a:xfrm>
            <a:off x="6288709" y="9296400"/>
            <a:ext cx="414682" cy="330200"/>
          </a:xfrm>
          <a:prstGeom prst="rect">
            <a:avLst/>
          </a:prstGeom>
        </p:spPr>
        <p:txBody>
          <a:bodyPr lIns="50800" tIns="50800" rIns="50800" bIns="50800" anchor="t"/>
          <a:lstStyle>
            <a:lvl1pPr>
              <a:defRPr sz="1800">
                <a:latin typeface="+mj-lt"/>
                <a:ea typeface="+mj-ea"/>
                <a:cs typeface="+mj-cs"/>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上）">
    <p:spTree>
      <p:nvGrpSpPr>
        <p:cNvPr id="1" name=""/>
        <p:cNvGrpSpPr/>
        <p:nvPr/>
      </p:nvGrpSpPr>
      <p:grpSpPr>
        <a:xfrm>
          <a:off x="0" y="0"/>
          <a:ext cx="0" cy="0"/>
          <a:chOff x="0" y="0"/>
          <a:chExt cx="0" cy="0"/>
        </a:xfrm>
      </p:grpSpPr>
      <p:sp>
        <p:nvSpPr>
          <p:cNvPr id="152" name="タイトルテキスト"/>
          <p:cNvSpPr txBox="1"/>
          <p:nvPr>
            <p:ph type="title"/>
          </p:nvPr>
        </p:nvSpPr>
        <p:spPr>
          <a:prstGeom prst="rect">
            <a:avLst/>
          </a:prstGeom>
        </p:spPr>
        <p:txBody>
          <a:bodyPr lIns="0" tIns="0" rIns="0" bIns="0"/>
          <a:lstStyle>
            <a:lvl1pPr>
              <a:lnSpc>
                <a:spcPts val="9600"/>
              </a:lnSpc>
              <a:spcBef>
                <a:spcPts val="300"/>
              </a:spcBef>
              <a:tabLst>
                <a:tab pos="1219200" algn="l"/>
              </a:tabLst>
            </a:lvl1pPr>
          </a:lstStyle>
          <a:p>
            <a:pPr/>
            <a:r>
              <a:t>タイトルテキスト</a:t>
            </a:r>
          </a:p>
        </p:txBody>
      </p:sp>
      <p:sp>
        <p:nvSpPr>
          <p:cNvPr id="153" name="スライド番号"/>
          <p:cNvSpPr txBox="1"/>
          <p:nvPr>
            <p:ph type="sldNum" sz="quarter" idx="2"/>
          </p:nvPr>
        </p:nvSpPr>
        <p:spPr>
          <a:prstGeom prst="rect">
            <a:avLst/>
          </a:prstGeom>
        </p:spPr>
        <p:txBody>
          <a:bodyPr/>
          <a:lstStyle>
            <a:lvl1pPr>
              <a:lnSpc>
                <a:spcPts val="1900"/>
              </a:lnSpc>
              <a:tabLst>
                <a:tab pos="1066800" algn="l"/>
              </a:tabLst>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上）">
    <p:spTree>
      <p:nvGrpSpPr>
        <p:cNvPr id="1" name=""/>
        <p:cNvGrpSpPr/>
        <p:nvPr/>
      </p:nvGrpSpPr>
      <p:grpSpPr>
        <a:xfrm>
          <a:off x="0" y="0"/>
          <a:ext cx="0" cy="0"/>
          <a:chOff x="0" y="0"/>
          <a:chExt cx="0" cy="0"/>
        </a:xfrm>
      </p:grpSpPr>
      <p:sp>
        <p:nvSpPr>
          <p:cNvPr id="20" name="タイトルテキスト"/>
          <p:cNvSpPr txBox="1"/>
          <p:nvPr>
            <p:ph type="title"/>
          </p:nvPr>
        </p:nvSpPr>
        <p:spPr>
          <a:prstGeom prst="rect">
            <a:avLst/>
          </a:prstGeom>
        </p:spPr>
        <p:txBody>
          <a:bodyPr lIns="0" tIns="0" rIns="0" bIns="0"/>
          <a:lstStyle>
            <a:lvl1pPr>
              <a:lnSpc>
                <a:spcPts val="9600"/>
              </a:lnSpc>
              <a:spcBef>
                <a:spcPts val="300"/>
              </a:spcBef>
              <a:tabLst>
                <a:tab pos="1219200" algn="l"/>
              </a:tabLst>
            </a:lvl1pPr>
          </a:lstStyle>
          <a:p>
            <a:pPr/>
            <a:r>
              <a:t>タイトルテキスト</a:t>
            </a:r>
          </a:p>
        </p:txBody>
      </p:sp>
      <p:sp>
        <p:nvSpPr>
          <p:cNvPr id="21" name="スライド番号"/>
          <p:cNvSpPr txBox="1"/>
          <p:nvPr>
            <p:ph type="sldNum" sz="quarter" idx="2"/>
          </p:nvPr>
        </p:nvSpPr>
        <p:spPr>
          <a:prstGeom prst="rect">
            <a:avLst/>
          </a:prstGeom>
        </p:spPr>
        <p:txBody>
          <a:bodyPr/>
          <a:lstStyle>
            <a:lvl1pPr>
              <a:lnSpc>
                <a:spcPts val="1900"/>
              </a:lnSpc>
              <a:tabLst>
                <a:tab pos="1066800" algn="l"/>
              </a:tabLst>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spTree>
      <p:nvGrpSpPr>
        <p:cNvPr id="1" name=""/>
        <p:cNvGrpSpPr/>
        <p:nvPr/>
      </p:nvGrpSpPr>
      <p:grpSpPr>
        <a:xfrm>
          <a:off x="0" y="0"/>
          <a:ext cx="0" cy="0"/>
          <a:chOff x="0" y="0"/>
          <a:chExt cx="0" cy="0"/>
        </a:xfrm>
      </p:grpSpPr>
      <p:sp>
        <p:nvSpPr>
          <p:cNvPr id="28" name="タイトルテキスト"/>
          <p:cNvSpPr txBox="1"/>
          <p:nvPr>
            <p:ph type="title"/>
          </p:nvPr>
        </p:nvSpPr>
        <p:spPr>
          <a:prstGeom prst="rect">
            <a:avLst/>
          </a:prstGeom>
        </p:spPr>
        <p:txBody>
          <a:bodyPr lIns="0" tIns="0" rIns="0" bIns="0"/>
          <a:lstStyle/>
          <a:p>
            <a:pPr/>
            <a:r>
              <a:t>タイトルテキスト</a:t>
            </a:r>
          </a:p>
        </p:txBody>
      </p:sp>
      <p:sp>
        <p:nvSpPr>
          <p:cNvPr id="29" name="本文レベル1…"/>
          <p:cNvSpPr txBox="1"/>
          <p:nvPr>
            <p:ph type="body" idx="1"/>
          </p:nvPr>
        </p:nvSpPr>
        <p:spPr>
          <a:xfrm>
            <a:off x="1270000" y="2768600"/>
            <a:ext cx="10464800" cy="5727700"/>
          </a:xfrm>
          <a:prstGeom prst="rect">
            <a:avLst/>
          </a:prstGeom>
        </p:spPr>
        <p:txBody>
          <a:bodyPr lIns="50800" tIns="50800" rIns="50800" bIns="50800"/>
          <a:lstStyle>
            <a:lvl1pPr marL="694238" indent="-440238">
              <a:spcBef>
                <a:spcPts val="2300"/>
              </a:spcBef>
            </a:lvl1pPr>
            <a:lvl2pPr marL="1037138" indent="-440238">
              <a:spcBef>
                <a:spcPts val="2300"/>
              </a:spcBef>
            </a:lvl2pPr>
            <a:lvl3pPr marL="1380038" indent="-440238">
              <a:spcBef>
                <a:spcPts val="2300"/>
              </a:spcBef>
            </a:lvl3pPr>
            <a:lvl4pPr marL="1735638" indent="-440238">
              <a:spcBef>
                <a:spcPts val="2300"/>
              </a:spcBef>
            </a:lvl4pPr>
            <a:lvl5pPr marL="2078538" indent="-440238">
              <a:spcBef>
                <a:spcPts val="2300"/>
              </a:spcBef>
            </a:lvl5pPr>
          </a:lstStyle>
          <a:p>
            <a:pPr/>
            <a:r>
              <a:t>本文レベル1</a:t>
            </a:r>
          </a:p>
          <a:p>
            <a:pPr lvl="1"/>
            <a:r>
              <a:t>本文レベル2</a:t>
            </a:r>
          </a:p>
          <a:p>
            <a:pPr lvl="2"/>
            <a:r>
              <a:t>本文レベル3</a:t>
            </a:r>
          </a:p>
          <a:p>
            <a:pPr lvl="3"/>
            <a:r>
              <a:t>本文レベル4</a:t>
            </a:r>
          </a:p>
          <a:p>
            <a:pPr lvl="4"/>
            <a:r>
              <a:t>本文レベル5</a:t>
            </a:r>
          </a:p>
        </p:txBody>
      </p:sp>
      <p:sp>
        <p:nvSpPr>
          <p:cNvPr id="30"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37"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spTree>
      <p:nvGrpSpPr>
        <p:cNvPr id="1" name=""/>
        <p:cNvGrpSpPr/>
        <p:nvPr/>
      </p:nvGrpSpPr>
      <p:grpSpPr>
        <a:xfrm>
          <a:off x="0" y="0"/>
          <a:ext cx="0" cy="0"/>
          <a:chOff x="0" y="0"/>
          <a:chExt cx="0" cy="0"/>
        </a:xfrm>
      </p:grpSpPr>
      <p:sp>
        <p:nvSpPr>
          <p:cNvPr id="44" name="タイトルテキスト"/>
          <p:cNvSpPr txBox="1"/>
          <p:nvPr>
            <p:ph type="title"/>
          </p:nvPr>
        </p:nvSpPr>
        <p:spPr>
          <a:prstGeom prst="rect">
            <a:avLst/>
          </a:prstGeom>
        </p:spPr>
        <p:txBody>
          <a:bodyPr lIns="0" tIns="0" rIns="0" bIns="0"/>
          <a:lstStyle/>
          <a:p>
            <a:pPr/>
            <a:r>
              <a:t>タイトルテキスト</a:t>
            </a:r>
          </a:p>
        </p:txBody>
      </p:sp>
      <p:sp>
        <p:nvSpPr>
          <p:cNvPr id="45" name="本文レベル1…"/>
          <p:cNvSpPr txBox="1"/>
          <p:nvPr>
            <p:ph type="body" idx="1"/>
          </p:nvPr>
        </p:nvSpPr>
        <p:spPr>
          <a:xfrm>
            <a:off x="1270000" y="2768600"/>
            <a:ext cx="10464800" cy="5727700"/>
          </a:xfrm>
          <a:prstGeom prst="rect">
            <a:avLst/>
          </a:prstGeom>
        </p:spPr>
        <p:txBody>
          <a:bodyPr lIns="50800" tIns="50800" rIns="50800" bIns="50800"/>
          <a:lstStyle>
            <a:lvl1pPr marL="694238" indent="-440238">
              <a:spcBef>
                <a:spcPts val="2300"/>
              </a:spcBef>
            </a:lvl1pPr>
            <a:lvl2pPr marL="1037138" indent="-440238">
              <a:spcBef>
                <a:spcPts val="2300"/>
              </a:spcBef>
            </a:lvl2pPr>
            <a:lvl3pPr marL="1380038" indent="-440238">
              <a:spcBef>
                <a:spcPts val="2300"/>
              </a:spcBef>
            </a:lvl3pPr>
            <a:lvl4pPr marL="1735638" indent="-440238">
              <a:spcBef>
                <a:spcPts val="2300"/>
              </a:spcBef>
            </a:lvl4pPr>
            <a:lvl5pPr marL="2078538" indent="-440238">
              <a:spcBef>
                <a:spcPts val="2300"/>
              </a:spcBef>
            </a:lvl5pPr>
          </a:lstStyle>
          <a:p>
            <a:pPr/>
            <a:r>
              <a:t>本文レベル1</a:t>
            </a:r>
          </a:p>
          <a:p>
            <a:pPr lvl="1"/>
            <a:r>
              <a:t>本文レベル2</a:t>
            </a:r>
          </a:p>
          <a:p>
            <a:pPr lvl="2"/>
            <a:r>
              <a:t>本文レベル3</a:t>
            </a:r>
          </a:p>
          <a:p>
            <a:pPr lvl="3"/>
            <a:r>
              <a:t>本文レベル4</a:t>
            </a:r>
          </a:p>
          <a:p>
            <a:pPr lvl="4"/>
            <a:r>
              <a:t>本文レベル5</a:t>
            </a:r>
          </a:p>
        </p:txBody>
      </p:sp>
      <p:sp>
        <p:nvSpPr>
          <p:cNvPr id="46"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spTree>
      <p:nvGrpSpPr>
        <p:cNvPr id="1" name=""/>
        <p:cNvGrpSpPr/>
        <p:nvPr/>
      </p:nvGrpSpPr>
      <p:grpSpPr>
        <a:xfrm>
          <a:off x="0" y="0"/>
          <a:ext cx="0" cy="0"/>
          <a:chOff x="0" y="0"/>
          <a:chExt cx="0" cy="0"/>
        </a:xfrm>
      </p:grpSpPr>
      <p:sp>
        <p:nvSpPr>
          <p:cNvPr id="53" name="タイトルテキスト"/>
          <p:cNvSpPr txBox="1"/>
          <p:nvPr>
            <p:ph type="title"/>
          </p:nvPr>
        </p:nvSpPr>
        <p:spPr>
          <a:prstGeom prst="rect">
            <a:avLst/>
          </a:prstGeom>
        </p:spPr>
        <p:txBody>
          <a:bodyPr lIns="0" tIns="0" rIns="0" bIns="0"/>
          <a:lstStyle/>
          <a:p>
            <a:pPr/>
            <a:r>
              <a:t>タイトルテキスト</a:t>
            </a:r>
          </a:p>
        </p:txBody>
      </p:sp>
      <p:sp>
        <p:nvSpPr>
          <p:cNvPr id="54" name="本文レベル1…"/>
          <p:cNvSpPr txBox="1"/>
          <p:nvPr>
            <p:ph type="body" idx="1"/>
          </p:nvPr>
        </p:nvSpPr>
        <p:spPr>
          <a:xfrm>
            <a:off x="1270000" y="2768600"/>
            <a:ext cx="10464800" cy="5727700"/>
          </a:xfrm>
          <a:prstGeom prst="rect">
            <a:avLst/>
          </a:prstGeom>
        </p:spPr>
        <p:txBody>
          <a:bodyPr lIns="50800" tIns="50800" rIns="50800" bIns="50800"/>
          <a:lstStyle>
            <a:lvl1pPr marL="694238" indent="-440238">
              <a:spcBef>
                <a:spcPts val="2300"/>
              </a:spcBef>
            </a:lvl1pPr>
            <a:lvl2pPr marL="1037138" indent="-440238">
              <a:spcBef>
                <a:spcPts val="2300"/>
              </a:spcBef>
            </a:lvl2pPr>
            <a:lvl3pPr marL="1380038" indent="-440238">
              <a:spcBef>
                <a:spcPts val="2300"/>
              </a:spcBef>
            </a:lvl3pPr>
            <a:lvl4pPr marL="1735638" indent="-440238">
              <a:spcBef>
                <a:spcPts val="2300"/>
              </a:spcBef>
            </a:lvl4pPr>
            <a:lvl5pPr marL="2078538" indent="-440238">
              <a:spcBef>
                <a:spcPts val="2300"/>
              </a:spcBef>
            </a:lvl5pPr>
          </a:lstStyle>
          <a:p>
            <a:pPr/>
            <a:r>
              <a:t>本文レベル1</a:t>
            </a:r>
          </a:p>
          <a:p>
            <a:pPr lvl="1"/>
            <a:r>
              <a:t>本文レベル2</a:t>
            </a:r>
          </a:p>
          <a:p>
            <a:pPr lvl="2"/>
            <a:r>
              <a:t>本文レベル3</a:t>
            </a:r>
          </a:p>
          <a:p>
            <a:pPr lvl="3"/>
            <a:r>
              <a:t>本文レベル4</a:t>
            </a:r>
          </a:p>
          <a:p>
            <a:pPr lvl="4"/>
            <a:r>
              <a:t>本文レベル5</a:t>
            </a:r>
          </a:p>
        </p:txBody>
      </p:sp>
      <p:sp>
        <p:nvSpPr>
          <p:cNvPr id="55"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コピー">
    <p:spTree>
      <p:nvGrpSpPr>
        <p:cNvPr id="1" name=""/>
        <p:cNvGrpSpPr/>
        <p:nvPr/>
      </p:nvGrpSpPr>
      <p:grpSpPr>
        <a:xfrm>
          <a:off x="0" y="0"/>
          <a:ext cx="0" cy="0"/>
          <a:chOff x="0" y="0"/>
          <a:chExt cx="0" cy="0"/>
        </a:xfrm>
      </p:grpSpPr>
      <p:sp>
        <p:nvSpPr>
          <p:cNvPr id="62" name="タイトルテキスト"/>
          <p:cNvSpPr txBox="1"/>
          <p:nvPr>
            <p:ph type="title"/>
          </p:nvPr>
        </p:nvSpPr>
        <p:spPr>
          <a:prstGeom prst="rect">
            <a:avLst/>
          </a:prstGeom>
        </p:spPr>
        <p:txBody>
          <a:bodyPr lIns="0" tIns="0" rIns="0" bIns="0"/>
          <a:lstStyle/>
          <a:p>
            <a:pPr/>
            <a:r>
              <a:t>タイトルテキスト</a:t>
            </a:r>
          </a:p>
        </p:txBody>
      </p:sp>
      <p:sp>
        <p:nvSpPr>
          <p:cNvPr id="63" name="本文レベル1…"/>
          <p:cNvSpPr txBox="1"/>
          <p:nvPr>
            <p:ph type="body" idx="1"/>
          </p:nvPr>
        </p:nvSpPr>
        <p:spPr>
          <a:xfrm>
            <a:off x="1270000" y="2768600"/>
            <a:ext cx="10464800" cy="5727700"/>
          </a:xfrm>
          <a:prstGeom prst="rect">
            <a:avLst/>
          </a:prstGeom>
        </p:spPr>
        <p:txBody>
          <a:bodyPr lIns="50800" tIns="50800" rIns="50800" bIns="50800"/>
          <a:lstStyle>
            <a:lvl1pPr marL="694238" indent="-440238">
              <a:spcBef>
                <a:spcPts val="2300"/>
              </a:spcBef>
            </a:lvl1pPr>
            <a:lvl2pPr marL="1037138" indent="-440238">
              <a:spcBef>
                <a:spcPts val="2300"/>
              </a:spcBef>
            </a:lvl2pPr>
            <a:lvl3pPr marL="1380038" indent="-440238">
              <a:spcBef>
                <a:spcPts val="2300"/>
              </a:spcBef>
            </a:lvl3pPr>
            <a:lvl4pPr marL="1735638" indent="-440238">
              <a:spcBef>
                <a:spcPts val="2300"/>
              </a:spcBef>
            </a:lvl4pPr>
            <a:lvl5pPr marL="2078538" indent="-440238">
              <a:spcBef>
                <a:spcPts val="2300"/>
              </a:spcBef>
            </a:lvl5pPr>
          </a:lstStyle>
          <a:p>
            <a:pPr/>
            <a:r>
              <a:t>本文レベル1</a:t>
            </a:r>
          </a:p>
          <a:p>
            <a:pPr lvl="1"/>
            <a:r>
              <a:t>本文レベル2</a:t>
            </a:r>
          </a:p>
          <a:p>
            <a:pPr lvl="2"/>
            <a:r>
              <a:t>本文レベル3</a:t>
            </a:r>
          </a:p>
          <a:p>
            <a:pPr lvl="3"/>
            <a:r>
              <a:t>本文レベル4</a:t>
            </a:r>
          </a:p>
          <a:p>
            <a:pPr lvl="4"/>
            <a:r>
              <a:t>本文レベル5</a:t>
            </a:r>
          </a:p>
        </p:txBody>
      </p:sp>
      <p:sp>
        <p:nvSpPr>
          <p:cNvPr id="64"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spTree>
      <p:nvGrpSpPr>
        <p:cNvPr id="1" name=""/>
        <p:cNvGrpSpPr/>
        <p:nvPr/>
      </p:nvGrpSpPr>
      <p:grpSpPr>
        <a:xfrm>
          <a:off x="0" y="0"/>
          <a:ext cx="0" cy="0"/>
          <a:chOff x="0" y="0"/>
          <a:chExt cx="0" cy="0"/>
        </a:xfrm>
      </p:grpSpPr>
      <p:sp>
        <p:nvSpPr>
          <p:cNvPr id="71" name="タイトルテキスト"/>
          <p:cNvSpPr txBox="1"/>
          <p:nvPr>
            <p:ph type="title"/>
          </p:nvPr>
        </p:nvSpPr>
        <p:spPr>
          <a:prstGeom prst="rect">
            <a:avLst/>
          </a:prstGeom>
        </p:spPr>
        <p:txBody>
          <a:bodyPr lIns="0" tIns="0" rIns="0" bIns="0"/>
          <a:lstStyle/>
          <a:p>
            <a:pPr/>
            <a:r>
              <a:t>タイトルテキスト</a:t>
            </a:r>
          </a:p>
        </p:txBody>
      </p:sp>
      <p:sp>
        <p:nvSpPr>
          <p:cNvPr id="72" name="本文レベル1…"/>
          <p:cNvSpPr txBox="1"/>
          <p:nvPr>
            <p:ph type="body" idx="1"/>
          </p:nvPr>
        </p:nvSpPr>
        <p:spPr>
          <a:xfrm>
            <a:off x="1270000" y="2768600"/>
            <a:ext cx="10464800" cy="5727700"/>
          </a:xfrm>
          <a:prstGeom prst="rect">
            <a:avLst/>
          </a:prstGeom>
        </p:spPr>
        <p:txBody>
          <a:bodyPr lIns="50800" tIns="50800" rIns="50800" bIns="50800"/>
          <a:lstStyle>
            <a:lvl1pPr marL="694238" indent="-440238">
              <a:spcBef>
                <a:spcPts val="2300"/>
              </a:spcBef>
            </a:lvl1pPr>
            <a:lvl2pPr marL="1037138" indent="-440238">
              <a:spcBef>
                <a:spcPts val="2300"/>
              </a:spcBef>
            </a:lvl2pPr>
            <a:lvl3pPr marL="1380038" indent="-440238">
              <a:spcBef>
                <a:spcPts val="2300"/>
              </a:spcBef>
            </a:lvl3pPr>
            <a:lvl4pPr marL="1735638" indent="-440238">
              <a:spcBef>
                <a:spcPts val="2300"/>
              </a:spcBef>
            </a:lvl4pPr>
            <a:lvl5pPr marL="2078538" indent="-440238">
              <a:spcBef>
                <a:spcPts val="2300"/>
              </a:spcBef>
            </a:lvl5pPr>
          </a:lstStyle>
          <a:p>
            <a:pPr/>
            <a:r>
              <a:t>本文レベル1</a:t>
            </a:r>
          </a:p>
          <a:p>
            <a:pPr lvl="1"/>
            <a:r>
              <a:t>本文レベル2</a:t>
            </a:r>
          </a:p>
          <a:p>
            <a:pPr lvl="2"/>
            <a:r>
              <a:t>本文レベル3</a:t>
            </a:r>
          </a:p>
          <a:p>
            <a:pPr lvl="3"/>
            <a:r>
              <a:t>本文レベル4</a:t>
            </a:r>
          </a:p>
          <a:p>
            <a:pPr lvl="4"/>
            <a:r>
              <a:t>本文レベル5</a:t>
            </a:r>
          </a:p>
        </p:txBody>
      </p:sp>
      <p:sp>
        <p:nvSpPr>
          <p:cNvPr id="73"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spTree>
      <p:nvGrpSpPr>
        <p:cNvPr id="1" name=""/>
        <p:cNvGrpSpPr/>
        <p:nvPr/>
      </p:nvGrpSpPr>
      <p:grpSpPr>
        <a:xfrm>
          <a:off x="0" y="0"/>
          <a:ext cx="0" cy="0"/>
          <a:chOff x="0" y="0"/>
          <a:chExt cx="0" cy="0"/>
        </a:xfrm>
      </p:grpSpPr>
      <p:sp>
        <p:nvSpPr>
          <p:cNvPr id="80" name="タイトルテキスト"/>
          <p:cNvSpPr txBox="1"/>
          <p:nvPr>
            <p:ph type="title"/>
          </p:nvPr>
        </p:nvSpPr>
        <p:spPr>
          <a:prstGeom prst="rect">
            <a:avLst/>
          </a:prstGeom>
        </p:spPr>
        <p:txBody>
          <a:bodyPr/>
          <a:lstStyle/>
          <a:p>
            <a:pPr/>
            <a:r>
              <a:t>タイトルテキスト</a:t>
            </a:r>
          </a:p>
        </p:txBody>
      </p:sp>
      <p:sp>
        <p:nvSpPr>
          <p:cNvPr id="81" name="本文レベル1…"/>
          <p:cNvSpPr txBox="1"/>
          <p:nvPr>
            <p:ph type="body" idx="1"/>
          </p:nvPr>
        </p:nvSpPr>
        <p:spPr>
          <a:xfrm>
            <a:off x="1270000" y="2768600"/>
            <a:ext cx="10464800" cy="5727700"/>
          </a:xfrm>
          <a:prstGeom prst="rect">
            <a:avLst/>
          </a:prstGeom>
        </p:spPr>
        <p:txBody>
          <a:bodyPr/>
          <a:lstStyle>
            <a:lvl1pPr>
              <a:spcBef>
                <a:spcPts val="2300"/>
              </a:spcBef>
            </a:lvl1pPr>
            <a:lvl2pPr>
              <a:spcBef>
                <a:spcPts val="2300"/>
              </a:spcBef>
            </a:lvl2pPr>
            <a:lvl3pPr>
              <a:spcBef>
                <a:spcPts val="2300"/>
              </a:spcBef>
            </a:lvl3pPr>
            <a:lvl4pPr>
              <a:spcBef>
                <a:spcPts val="2300"/>
              </a:spcBef>
            </a:lvl4pPr>
            <a:lvl5pPr>
              <a:spcBef>
                <a:spcPts val="2300"/>
              </a:spcBef>
            </a:lvl5pPr>
          </a:lstStyle>
          <a:p>
            <a:pPr/>
            <a:r>
              <a:t>本文レベル1</a:t>
            </a:r>
          </a:p>
          <a:p>
            <a:pPr lvl="1"/>
            <a:r>
              <a:t>本文レベル2</a:t>
            </a:r>
          </a:p>
          <a:p>
            <a:pPr lvl="2"/>
            <a:r>
              <a:t>本文レベル3</a:t>
            </a:r>
          </a:p>
          <a:p>
            <a:pPr lvl="3"/>
            <a:r>
              <a:t>本文レベル4</a:t>
            </a:r>
          </a:p>
          <a:p>
            <a:pPr lvl="4"/>
            <a:r>
              <a:t>本文レベル5</a:t>
            </a:r>
          </a:p>
        </p:txBody>
      </p:sp>
      <p:sp>
        <p:nvSpPr>
          <p:cNvPr id="82"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本文レベル1…"/>
          <p:cNvSpPr txBox="1"/>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本文レベル1</a:t>
            </a:r>
          </a:p>
          <a:p>
            <a:pPr lvl="1"/>
            <a:r>
              <a:t>本文レベル2</a:t>
            </a:r>
          </a:p>
          <a:p>
            <a:pPr lvl="2"/>
            <a:r>
              <a:t>本文レベル3</a:t>
            </a:r>
          </a:p>
          <a:p>
            <a:pPr lvl="3"/>
            <a:r>
              <a:t>本文レベル4</a:t>
            </a:r>
          </a:p>
          <a:p>
            <a:pPr lvl="4"/>
            <a:r>
              <a:t>本文レベル5</a:t>
            </a:r>
          </a:p>
        </p:txBody>
      </p:sp>
      <p:sp>
        <p:nvSpPr>
          <p:cNvPr id="3" name="タイトルテキスト"/>
          <p:cNvSpPr txBox="1"/>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タイトルテキスト</a:t>
            </a:r>
          </a:p>
        </p:txBody>
      </p:sp>
      <p:sp>
        <p:nvSpPr>
          <p:cNvPr id="4" name="スライド番号"/>
          <p:cNvSpPr txBox="1"/>
          <p:nvPr>
            <p:ph type="sldNum" sz="quarter" idx="2"/>
          </p:nvPr>
        </p:nvSpPr>
        <p:spPr>
          <a:xfrm>
            <a:off x="6350000" y="9321800"/>
            <a:ext cx="292100" cy="317500"/>
          </a:xfrm>
          <a:prstGeom prst="rect">
            <a:avLst/>
          </a:prstGeom>
          <a:ln w="12700">
            <a:miter lim="400000"/>
          </a:ln>
        </p:spPr>
        <p:txBody>
          <a:bodyPr wrap="none" lIns="38100" tIns="38100" rIns="38100" bIns="38100" anchor="b">
            <a:spAutoFit/>
          </a:bodyPr>
          <a:lstStyle>
            <a:lvl1pPr algn="ctr" defTabSz="584200">
              <a:defRPr sz="1600">
                <a:latin typeface="+mn-lt"/>
                <a:ea typeface="+mn-ea"/>
                <a:cs typeface="+mn-cs"/>
                <a:sym typeface="Gill San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xmlns:p14="http://schemas.microsoft.com/office/powerpoint/2010/main" spd="med" advClick="1"/>
  <p:txStyles>
    <p:titleStyle>
      <a:lvl1pPr marL="0" marR="0" indent="0" algn="ctr" defTabSz="58420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Gill Sans"/>
        </a:defRPr>
      </a:lvl1pPr>
      <a:lvl2pPr marL="0" marR="0" indent="0" algn="ctr" defTabSz="58420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Gill Sans"/>
        </a:defRPr>
      </a:lvl2pPr>
      <a:lvl3pPr marL="0" marR="0" indent="0" algn="ctr" defTabSz="58420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Gill Sans"/>
        </a:defRPr>
      </a:lvl3pPr>
      <a:lvl4pPr marL="0" marR="0" indent="0" algn="ctr" defTabSz="58420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Gill Sans"/>
        </a:defRPr>
      </a:lvl4pPr>
      <a:lvl5pPr marL="0" marR="0" indent="0" algn="ctr" defTabSz="58420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Gill Sans"/>
        </a:defRPr>
      </a:lvl5pPr>
      <a:lvl6pPr marL="0" marR="0" indent="0" algn="ctr" defTabSz="58420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Gill Sans"/>
        </a:defRPr>
      </a:lvl6pPr>
      <a:lvl7pPr marL="0" marR="0" indent="0" algn="ctr" defTabSz="58420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Gill Sans"/>
        </a:defRPr>
      </a:lvl7pPr>
      <a:lvl8pPr marL="0" marR="0" indent="0" algn="ctr" defTabSz="58420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Gill Sans"/>
        </a:defRPr>
      </a:lvl8pPr>
      <a:lvl9pPr marL="0" marR="0" indent="0" algn="ctr" defTabSz="58420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Gill Sans"/>
        </a:defRPr>
      </a:lvl9pPr>
    </p:titleStyle>
    <p:bodyStyle>
      <a:lvl1pPr marL="698500" marR="0" indent="-444500" algn="l" defTabSz="584200" latinLnBrk="0">
        <a:lnSpc>
          <a:spcPct val="100000"/>
        </a:lnSpc>
        <a:spcBef>
          <a:spcPts val="4700"/>
        </a:spcBef>
        <a:spcAft>
          <a:spcPts val="0"/>
        </a:spcAft>
        <a:buClrTx/>
        <a:buSzPct val="171000"/>
        <a:buFontTx/>
        <a:buChar char="•"/>
        <a:tabLst/>
        <a:defRPr b="0" baseline="0" cap="none" i="0" spc="0" strike="noStrike" sz="4000" u="none">
          <a:solidFill>
            <a:srgbClr val="000000"/>
          </a:solidFill>
          <a:uFillTx/>
          <a:latin typeface="+mn-lt"/>
          <a:ea typeface="+mn-ea"/>
          <a:cs typeface="+mn-cs"/>
          <a:sym typeface="Gill Sans"/>
        </a:defRPr>
      </a:lvl1pPr>
      <a:lvl2pPr marL="1041400" marR="0" indent="-444500" algn="l" defTabSz="584200" latinLnBrk="0">
        <a:lnSpc>
          <a:spcPct val="100000"/>
        </a:lnSpc>
        <a:spcBef>
          <a:spcPts val="4700"/>
        </a:spcBef>
        <a:spcAft>
          <a:spcPts val="0"/>
        </a:spcAft>
        <a:buClrTx/>
        <a:buSzPct val="171000"/>
        <a:buFontTx/>
        <a:buChar char="•"/>
        <a:tabLst/>
        <a:defRPr b="0" baseline="0" cap="none" i="0" spc="0" strike="noStrike" sz="4000" u="none">
          <a:solidFill>
            <a:srgbClr val="000000"/>
          </a:solidFill>
          <a:uFillTx/>
          <a:latin typeface="+mn-lt"/>
          <a:ea typeface="+mn-ea"/>
          <a:cs typeface="+mn-cs"/>
          <a:sym typeface="Gill Sans"/>
        </a:defRPr>
      </a:lvl2pPr>
      <a:lvl3pPr marL="1384300" marR="0" indent="-444500" algn="l" defTabSz="584200" latinLnBrk="0">
        <a:lnSpc>
          <a:spcPct val="100000"/>
        </a:lnSpc>
        <a:spcBef>
          <a:spcPts val="4700"/>
        </a:spcBef>
        <a:spcAft>
          <a:spcPts val="0"/>
        </a:spcAft>
        <a:buClrTx/>
        <a:buSzPct val="171000"/>
        <a:buFontTx/>
        <a:buChar char="•"/>
        <a:tabLst/>
        <a:defRPr b="0" baseline="0" cap="none" i="0" spc="0" strike="noStrike" sz="4000" u="none">
          <a:solidFill>
            <a:srgbClr val="000000"/>
          </a:solidFill>
          <a:uFillTx/>
          <a:latin typeface="+mn-lt"/>
          <a:ea typeface="+mn-ea"/>
          <a:cs typeface="+mn-cs"/>
          <a:sym typeface="Gill Sans"/>
        </a:defRPr>
      </a:lvl3pPr>
      <a:lvl4pPr marL="1739900" marR="0" indent="-444500" algn="l" defTabSz="584200" latinLnBrk="0">
        <a:lnSpc>
          <a:spcPct val="100000"/>
        </a:lnSpc>
        <a:spcBef>
          <a:spcPts val="4700"/>
        </a:spcBef>
        <a:spcAft>
          <a:spcPts val="0"/>
        </a:spcAft>
        <a:buClrTx/>
        <a:buSzPct val="171000"/>
        <a:buFontTx/>
        <a:buChar char="•"/>
        <a:tabLst/>
        <a:defRPr b="0" baseline="0" cap="none" i="0" spc="0" strike="noStrike" sz="4000" u="none">
          <a:solidFill>
            <a:srgbClr val="000000"/>
          </a:solidFill>
          <a:uFillTx/>
          <a:latin typeface="+mn-lt"/>
          <a:ea typeface="+mn-ea"/>
          <a:cs typeface="+mn-cs"/>
          <a:sym typeface="Gill Sans"/>
        </a:defRPr>
      </a:lvl4pPr>
      <a:lvl5pPr marL="2082800" marR="0" indent="-444500" algn="l" defTabSz="584200" latinLnBrk="0">
        <a:lnSpc>
          <a:spcPct val="100000"/>
        </a:lnSpc>
        <a:spcBef>
          <a:spcPts val="4700"/>
        </a:spcBef>
        <a:spcAft>
          <a:spcPts val="0"/>
        </a:spcAft>
        <a:buClrTx/>
        <a:buSzPct val="171000"/>
        <a:buFontTx/>
        <a:buChar char="•"/>
        <a:tabLst/>
        <a:defRPr b="0" baseline="0" cap="none" i="0" spc="0" strike="noStrike" sz="4000" u="none">
          <a:solidFill>
            <a:srgbClr val="000000"/>
          </a:solidFill>
          <a:uFillTx/>
          <a:latin typeface="+mn-lt"/>
          <a:ea typeface="+mn-ea"/>
          <a:cs typeface="+mn-cs"/>
          <a:sym typeface="Gill Sans"/>
        </a:defRPr>
      </a:lvl5pPr>
      <a:lvl6pPr marL="2425700" marR="0" indent="-444500" algn="l" defTabSz="584200" latinLnBrk="0">
        <a:lnSpc>
          <a:spcPct val="100000"/>
        </a:lnSpc>
        <a:spcBef>
          <a:spcPts val="4700"/>
        </a:spcBef>
        <a:spcAft>
          <a:spcPts val="0"/>
        </a:spcAft>
        <a:buClrTx/>
        <a:buSzPct val="171000"/>
        <a:buFontTx/>
        <a:buChar char="•"/>
        <a:tabLst/>
        <a:defRPr b="0" baseline="0" cap="none" i="0" spc="0" strike="noStrike" sz="4000" u="none">
          <a:solidFill>
            <a:srgbClr val="000000"/>
          </a:solidFill>
          <a:uFillTx/>
          <a:latin typeface="+mn-lt"/>
          <a:ea typeface="+mn-ea"/>
          <a:cs typeface="+mn-cs"/>
          <a:sym typeface="Gill Sans"/>
        </a:defRPr>
      </a:lvl6pPr>
      <a:lvl7pPr marL="2768600" marR="0" indent="-444500" algn="l" defTabSz="584200" latinLnBrk="0">
        <a:lnSpc>
          <a:spcPct val="100000"/>
        </a:lnSpc>
        <a:spcBef>
          <a:spcPts val="4700"/>
        </a:spcBef>
        <a:spcAft>
          <a:spcPts val="0"/>
        </a:spcAft>
        <a:buClrTx/>
        <a:buSzPct val="171000"/>
        <a:buFontTx/>
        <a:buChar char="•"/>
        <a:tabLst/>
        <a:defRPr b="0" baseline="0" cap="none" i="0" spc="0" strike="noStrike" sz="4000" u="none">
          <a:solidFill>
            <a:srgbClr val="000000"/>
          </a:solidFill>
          <a:uFillTx/>
          <a:latin typeface="+mn-lt"/>
          <a:ea typeface="+mn-ea"/>
          <a:cs typeface="+mn-cs"/>
          <a:sym typeface="Gill Sans"/>
        </a:defRPr>
      </a:lvl7pPr>
      <a:lvl8pPr marL="3111500" marR="0" indent="-444500" algn="l" defTabSz="584200" latinLnBrk="0">
        <a:lnSpc>
          <a:spcPct val="100000"/>
        </a:lnSpc>
        <a:spcBef>
          <a:spcPts val="4700"/>
        </a:spcBef>
        <a:spcAft>
          <a:spcPts val="0"/>
        </a:spcAft>
        <a:buClrTx/>
        <a:buSzPct val="171000"/>
        <a:buFontTx/>
        <a:buChar char="•"/>
        <a:tabLst/>
        <a:defRPr b="0" baseline="0" cap="none" i="0" spc="0" strike="noStrike" sz="4000" u="none">
          <a:solidFill>
            <a:srgbClr val="000000"/>
          </a:solidFill>
          <a:uFillTx/>
          <a:latin typeface="+mn-lt"/>
          <a:ea typeface="+mn-ea"/>
          <a:cs typeface="+mn-cs"/>
          <a:sym typeface="Gill Sans"/>
        </a:defRPr>
      </a:lvl8pPr>
      <a:lvl9pPr marL="3454400" marR="0" indent="-444500" algn="l" defTabSz="584200" latinLnBrk="0">
        <a:lnSpc>
          <a:spcPct val="100000"/>
        </a:lnSpc>
        <a:spcBef>
          <a:spcPts val="4700"/>
        </a:spcBef>
        <a:spcAft>
          <a:spcPts val="0"/>
        </a:spcAft>
        <a:buClrTx/>
        <a:buSzPct val="171000"/>
        <a:buFontTx/>
        <a:buChar char="•"/>
        <a:tabLst/>
        <a:defRPr b="0" baseline="0" cap="none" i="0" spc="0" strike="noStrike" sz="4000" u="none">
          <a:solidFill>
            <a:srgbClr val="000000"/>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1pPr>
      <a:lvl2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2pPr>
      <a:lvl3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3pPr>
      <a:lvl4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4pPr>
      <a:lvl5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5pPr>
      <a:lvl6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6pPr>
      <a:lvl7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7pPr>
      <a:lvl8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8pPr>
      <a:lvl9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 Id="rId3" Type="http://schemas.openxmlformats.org/officeDocument/2006/relationships/image" Target="../media/image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jpeg"/><Relationship Id="rId3"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The Open University of Japan…"/>
          <p:cNvSpPr txBox="1"/>
          <p:nvPr>
            <p:ph type="subTitle" sz="quarter" idx="1"/>
          </p:nvPr>
        </p:nvSpPr>
        <p:spPr>
          <a:xfrm>
            <a:off x="2120900" y="7594600"/>
            <a:ext cx="8763000" cy="1092200"/>
          </a:xfrm>
          <a:prstGeom prst="rect">
            <a:avLst/>
          </a:prstGeom>
        </p:spPr>
        <p:txBody>
          <a:bodyPr anchor="ctr"/>
          <a:lstStyle/>
          <a:p>
            <a:pPr>
              <a:buFont typeface="Gill Sans"/>
              <a:defRPr sz="2800">
                <a:latin typeface="Times"/>
                <a:ea typeface="Times"/>
                <a:cs typeface="Times"/>
                <a:sym typeface="Times"/>
              </a:defRPr>
            </a:pPr>
            <a:r>
              <a:t>The Open University of Japan</a:t>
            </a:r>
            <a:endParaRPr baseline="31999"/>
          </a:p>
          <a:p>
            <a:pPr>
              <a:buFont typeface="Gill Sans"/>
              <a:defRPr sz="2800">
                <a:latin typeface="Times"/>
                <a:ea typeface="Times"/>
                <a:cs typeface="Times"/>
                <a:sym typeface="Times"/>
              </a:defRPr>
            </a:pPr>
            <a:r>
              <a:t>Tomokazu YASUIKE</a:t>
            </a:r>
          </a:p>
        </p:txBody>
      </p:sp>
      <p:sp>
        <p:nvSpPr>
          <p:cNvPr id="163" name="Oct 14, 2019 AAOU2019 @ Lahore, Pakistan"/>
          <p:cNvSpPr/>
          <p:nvPr/>
        </p:nvSpPr>
        <p:spPr>
          <a:xfrm>
            <a:off x="1165951" y="8688578"/>
            <a:ext cx="10668001" cy="444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584200">
              <a:lnSpc>
                <a:spcPts val="5200"/>
              </a:lnSpc>
              <a:defRPr sz="2400">
                <a:latin typeface="Times"/>
                <a:ea typeface="Times"/>
                <a:cs typeface="Times"/>
                <a:sym typeface="Times"/>
              </a:defRPr>
            </a:lvl1pPr>
          </a:lstStyle>
          <a:p>
            <a:pPr/>
            <a:r>
              <a:t>Oct 14, 2019 AAOU2019 @ Lahore, Pakistan</a:t>
            </a:r>
          </a:p>
        </p:txBody>
      </p:sp>
      <p:sp>
        <p:nvSpPr>
          <p:cNvPr id="164" name="Computational Chemistry as Virtual Laboratory…"/>
          <p:cNvSpPr/>
          <p:nvPr/>
        </p:nvSpPr>
        <p:spPr>
          <a:xfrm>
            <a:off x="279400" y="2247900"/>
            <a:ext cx="12446000" cy="2108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ctr" defTabSz="584200">
              <a:defRPr b="1" sz="3800">
                <a:latin typeface="Times"/>
                <a:ea typeface="Times"/>
                <a:cs typeface="Times"/>
                <a:sym typeface="Times"/>
              </a:defRPr>
            </a:pPr>
            <a:r>
              <a:t>Computational Chemistry as Virtual Laboratory </a:t>
            </a:r>
          </a:p>
          <a:p>
            <a:pPr algn="ctr" defTabSz="584200">
              <a:defRPr b="1" sz="3800">
                <a:latin typeface="Times"/>
                <a:ea typeface="Times"/>
                <a:cs typeface="Times"/>
                <a:sym typeface="Times"/>
              </a:defRPr>
            </a:pPr>
            <a:r>
              <a:t>in Open and Distance Learning</a:t>
            </a:r>
          </a:p>
        </p:txBody>
      </p:sp>
      <p:grpSp>
        <p:nvGrpSpPr>
          <p:cNvPr id="167" name="グループ"/>
          <p:cNvGrpSpPr/>
          <p:nvPr/>
        </p:nvGrpSpPr>
        <p:grpSpPr>
          <a:xfrm>
            <a:off x="1871114" y="4285377"/>
            <a:ext cx="9262572" cy="2605247"/>
            <a:chOff x="0" y="0"/>
            <a:chExt cx="9262571" cy="2605246"/>
          </a:xfrm>
        </p:grpSpPr>
        <p:pic>
          <p:nvPicPr>
            <p:cNvPr id="165" name="molecule-2.png" descr="molecule-2.png"/>
            <p:cNvPicPr>
              <a:picLocks noChangeAspect="1"/>
            </p:cNvPicPr>
            <p:nvPr/>
          </p:nvPicPr>
          <p:blipFill>
            <a:blip r:embed="rId2">
              <a:extLst/>
            </a:blip>
            <a:stretch>
              <a:fillRect/>
            </a:stretch>
          </p:blipFill>
          <p:spPr>
            <a:xfrm>
              <a:off x="4817571" y="0"/>
              <a:ext cx="4445001" cy="2605247"/>
            </a:xfrm>
            <a:prstGeom prst="rect">
              <a:avLst/>
            </a:prstGeom>
            <a:ln w="12700" cap="flat">
              <a:noFill/>
              <a:miter lim="400000"/>
            </a:ln>
            <a:effectLst/>
          </p:spPr>
        </p:pic>
        <p:pic>
          <p:nvPicPr>
            <p:cNvPr id="166" name="molecule.png" descr="molecule.png"/>
            <p:cNvPicPr>
              <a:picLocks noChangeAspect="1"/>
            </p:cNvPicPr>
            <p:nvPr/>
          </p:nvPicPr>
          <p:blipFill>
            <a:blip r:embed="rId3">
              <a:extLst/>
            </a:blip>
            <a:stretch>
              <a:fillRect/>
            </a:stretch>
          </p:blipFill>
          <p:spPr>
            <a:xfrm>
              <a:off x="0" y="0"/>
              <a:ext cx="4445000" cy="260524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Online Courses for Training Hypothetico-Deductive Skills"/>
          <p:cNvSpPr txBox="1"/>
          <p:nvPr>
            <p:ph type="title"/>
          </p:nvPr>
        </p:nvSpPr>
        <p:spPr>
          <a:xfrm>
            <a:off x="252260" y="254000"/>
            <a:ext cx="12500280" cy="1295400"/>
          </a:xfrm>
          <a:prstGeom prst="rect">
            <a:avLst/>
          </a:prstGeom>
        </p:spPr>
        <p:txBody>
          <a:bodyPr/>
          <a:lstStyle>
            <a:lvl1pPr>
              <a:defRPr b="1" sz="3800">
                <a:latin typeface="Times"/>
                <a:ea typeface="Times"/>
                <a:cs typeface="Times"/>
                <a:sym typeface="Times"/>
              </a:defRPr>
            </a:lvl1pPr>
          </a:lstStyle>
          <a:p>
            <a:pPr/>
            <a:r>
              <a:t>Online Courses for Training Hypothetico-Deductive Skills</a:t>
            </a:r>
          </a:p>
        </p:txBody>
      </p:sp>
      <p:sp>
        <p:nvSpPr>
          <p:cNvPr id="242" name="Many skills to be acquired in laboratory works are"/>
          <p:cNvSpPr/>
          <p:nvPr/>
        </p:nvSpPr>
        <p:spPr>
          <a:xfrm>
            <a:off x="502644" y="1549400"/>
            <a:ext cx="10764879" cy="57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defTabSz="584200">
              <a:lnSpc>
                <a:spcPts val="3600"/>
              </a:lnSpc>
              <a:tabLst>
                <a:tab pos="1066800" algn="l"/>
              </a:tabLst>
              <a:defRPr sz="3000">
                <a:latin typeface="Times"/>
                <a:ea typeface="Times"/>
                <a:cs typeface="Times"/>
                <a:sym typeface="Times"/>
              </a:defRPr>
            </a:pPr>
            <a:r>
              <a:t>Many skills to be acquired in laboratory works are </a:t>
            </a:r>
          </a:p>
        </p:txBody>
      </p:sp>
      <p:sp>
        <p:nvSpPr>
          <p:cNvPr id="243" name="– not necessarily related to real chemical substances and equipment…"/>
          <p:cNvSpPr/>
          <p:nvPr/>
        </p:nvSpPr>
        <p:spPr>
          <a:xfrm>
            <a:off x="761548" y="2265168"/>
            <a:ext cx="11481704" cy="104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2" defTabSz="584200">
              <a:lnSpc>
                <a:spcPts val="3600"/>
              </a:lnSpc>
              <a:tabLst>
                <a:tab pos="1066800" algn="l"/>
              </a:tabLst>
              <a:defRPr sz="3000">
                <a:latin typeface="Times"/>
                <a:ea typeface="Times"/>
                <a:cs typeface="Times"/>
                <a:sym typeface="Times"/>
              </a:defRPr>
            </a:pPr>
            <a:r>
              <a:t>– not necessarily related to real chemical substances and equipment</a:t>
            </a:r>
          </a:p>
          <a:p>
            <a:pPr lvl="2" defTabSz="584200">
              <a:lnSpc>
                <a:spcPts val="3600"/>
              </a:lnSpc>
              <a:tabLst>
                <a:tab pos="1066800" algn="l"/>
              </a:tabLst>
              <a:defRPr sz="3000">
                <a:latin typeface="Times"/>
                <a:ea typeface="Times"/>
                <a:cs typeface="Times"/>
                <a:sym typeface="Times"/>
              </a:defRPr>
            </a:pPr>
            <a:r>
              <a:t>– related to the hypothetico-deductive method for conducting researches</a:t>
            </a:r>
          </a:p>
        </p:txBody>
      </p:sp>
      <p:sp>
        <p:nvSpPr>
          <p:cNvPr id="244" name="To develop the hypothetico-deductive skills of students, the interactivity of online courses would be highly effective."/>
          <p:cNvSpPr/>
          <p:nvPr/>
        </p:nvSpPr>
        <p:spPr>
          <a:xfrm>
            <a:off x="502644" y="3757992"/>
            <a:ext cx="11740607" cy="104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defTabSz="584200">
              <a:lnSpc>
                <a:spcPts val="3600"/>
              </a:lnSpc>
              <a:tabLst>
                <a:tab pos="1066800" algn="l"/>
              </a:tabLst>
              <a:defRPr sz="3000">
                <a:latin typeface="Times"/>
                <a:ea typeface="Times"/>
                <a:cs typeface="Times"/>
                <a:sym typeface="Times"/>
              </a:defRPr>
            </a:pPr>
            <a:r>
              <a:t>To develop the hypothetico-deductive skills of students, the interactivity of online courses would be highly effective.</a:t>
            </a:r>
          </a:p>
        </p:txBody>
      </p:sp>
      <p:sp>
        <p:nvSpPr>
          <p:cNvPr id="245" name="The first step of the hypothetico-deductive method is “observation”.…"/>
          <p:cNvSpPr/>
          <p:nvPr/>
        </p:nvSpPr>
        <p:spPr>
          <a:xfrm>
            <a:off x="502644" y="5250815"/>
            <a:ext cx="11740607" cy="104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algn="just" defTabSz="584200">
              <a:lnSpc>
                <a:spcPts val="3600"/>
              </a:lnSpc>
              <a:tabLst>
                <a:tab pos="1066800" algn="l"/>
              </a:tabLst>
              <a:defRPr sz="3000">
                <a:latin typeface="Times"/>
                <a:ea typeface="Times"/>
                <a:cs typeface="Times"/>
                <a:sym typeface="Times"/>
              </a:defRPr>
            </a:pPr>
            <a:r>
              <a:t>The first step of the hypothetico-deductive method is “observation”. </a:t>
            </a:r>
          </a:p>
          <a:p>
            <a:pPr lvl="1" algn="just" defTabSz="584200">
              <a:lnSpc>
                <a:spcPts val="3600"/>
              </a:lnSpc>
              <a:tabLst>
                <a:tab pos="1066800" algn="l"/>
              </a:tabLst>
              <a:defRPr sz="3000">
                <a:latin typeface="Times"/>
                <a:ea typeface="Times"/>
                <a:cs typeface="Times"/>
                <a:sym typeface="Times"/>
              </a:defRPr>
            </a:pPr>
            <a:r>
              <a:t>We should offer some objects to be observed for students.</a:t>
            </a:r>
          </a:p>
        </p:txBody>
      </p:sp>
      <p:sp>
        <p:nvSpPr>
          <p:cNvPr id="246" name="“Molecules in Computer”…"/>
          <p:cNvSpPr/>
          <p:nvPr/>
        </p:nvSpPr>
        <p:spPr>
          <a:xfrm>
            <a:off x="502644" y="6743639"/>
            <a:ext cx="11740607" cy="158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defTabSz="584200">
              <a:lnSpc>
                <a:spcPts val="4200"/>
              </a:lnSpc>
              <a:tabLst>
                <a:tab pos="1066800" algn="l"/>
              </a:tabLst>
              <a:defRPr b="1" sz="3000">
                <a:solidFill>
                  <a:srgbClr val="0073CF"/>
                </a:solidFill>
                <a:latin typeface="Times"/>
                <a:ea typeface="Times"/>
                <a:cs typeface="Times"/>
                <a:sym typeface="Times"/>
              </a:defRPr>
            </a:pPr>
            <a:r>
              <a:t>“Molecules in Computer”</a:t>
            </a:r>
          </a:p>
          <a:p>
            <a:pPr lvl="1" defTabSz="584200">
              <a:lnSpc>
                <a:spcPts val="3600"/>
              </a:lnSpc>
              <a:tabLst>
                <a:tab pos="1066800" algn="l"/>
              </a:tabLst>
              <a:defRPr sz="3000">
                <a:solidFill>
                  <a:srgbClr val="0073CF"/>
                </a:solidFill>
                <a:latin typeface="Times"/>
                <a:ea typeface="Times"/>
                <a:cs typeface="Times"/>
                <a:sym typeface="Times"/>
              </a:defRPr>
            </a:pPr>
            <a:r>
              <a:t>We can almost completely generate molecules in computer by solving the Schrödinger equation without any phenomenological assumptions.</a:t>
            </a:r>
          </a:p>
        </p:txBody>
      </p:sp>
      <p:sp>
        <p:nvSpPr>
          <p:cNvPr id="247" name="Computational Chemistry as Virtual Laboratory"/>
          <p:cNvSpPr/>
          <p:nvPr/>
        </p:nvSpPr>
        <p:spPr>
          <a:xfrm>
            <a:off x="502644" y="8576464"/>
            <a:ext cx="11740607"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algn="ctr" defTabSz="584200">
              <a:lnSpc>
                <a:spcPts val="4200"/>
              </a:lnSpc>
              <a:tabLst>
                <a:tab pos="1066800" algn="l"/>
              </a:tabLst>
              <a:defRPr b="1" sz="3000">
                <a:solidFill>
                  <a:srgbClr val="0073CF"/>
                </a:solidFill>
                <a:latin typeface="Times"/>
                <a:ea typeface="Times"/>
                <a:cs typeface="Times"/>
                <a:sym typeface="Times"/>
              </a:defRPr>
            </a:pPr>
            <a:r>
              <a:t>Computational Chemistry as Virtual Laboratory</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Difficulty of Computational Chemistry and WebMO system"/>
          <p:cNvSpPr txBox="1"/>
          <p:nvPr>
            <p:ph type="title"/>
          </p:nvPr>
        </p:nvSpPr>
        <p:spPr>
          <a:xfrm>
            <a:off x="252260" y="254000"/>
            <a:ext cx="12500280" cy="1295400"/>
          </a:xfrm>
          <a:prstGeom prst="rect">
            <a:avLst/>
          </a:prstGeom>
        </p:spPr>
        <p:txBody>
          <a:bodyPr/>
          <a:lstStyle>
            <a:lvl1pPr>
              <a:defRPr b="1" sz="3800">
                <a:latin typeface="Times"/>
                <a:ea typeface="Times"/>
                <a:cs typeface="Times"/>
                <a:sym typeface="Times"/>
              </a:defRPr>
            </a:lvl1pPr>
          </a:lstStyle>
          <a:p>
            <a:pPr/>
            <a:r>
              <a:t>Difficulty of Computational Chemistry and WebMO system</a:t>
            </a:r>
          </a:p>
        </p:txBody>
      </p:sp>
      <p:sp>
        <p:nvSpPr>
          <p:cNvPr id="250" name="Application of computational chemistry has not been so easy…"/>
          <p:cNvSpPr/>
          <p:nvPr/>
        </p:nvSpPr>
        <p:spPr>
          <a:xfrm>
            <a:off x="405896" y="1473200"/>
            <a:ext cx="12193008" cy="57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defTabSz="584200">
              <a:lnSpc>
                <a:spcPts val="3600"/>
              </a:lnSpc>
              <a:tabLst>
                <a:tab pos="1066800" algn="l"/>
              </a:tabLst>
              <a:defRPr sz="3000">
                <a:latin typeface="Times"/>
                <a:ea typeface="Times"/>
                <a:cs typeface="Times"/>
                <a:sym typeface="Times"/>
              </a:defRPr>
            </a:pPr>
            <a:r>
              <a:t>Application of computational chemistry has not been so easy…</a:t>
            </a:r>
          </a:p>
        </p:txBody>
      </p:sp>
      <p:grpSp>
        <p:nvGrpSpPr>
          <p:cNvPr id="255" name="グループ"/>
          <p:cNvGrpSpPr/>
          <p:nvPr/>
        </p:nvGrpSpPr>
        <p:grpSpPr>
          <a:xfrm>
            <a:off x="675422" y="2143124"/>
            <a:ext cx="11653956" cy="6769101"/>
            <a:chOff x="0" y="0"/>
            <a:chExt cx="11653954" cy="6769099"/>
          </a:xfrm>
        </p:grpSpPr>
        <p:sp>
          <p:nvSpPr>
            <p:cNvPr id="251" name="#N HF/6-31G(d) SP…"/>
            <p:cNvSpPr txBox="1"/>
            <p:nvPr/>
          </p:nvSpPr>
          <p:spPr>
            <a:xfrm>
              <a:off x="0" y="571500"/>
              <a:ext cx="3772496" cy="2235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a:latin typeface="Courier"/>
                  <a:ea typeface="Courier"/>
                  <a:cs typeface="Courier"/>
                  <a:sym typeface="Courier"/>
                </a:defRPr>
              </a:pPr>
              <a:r>
                <a:t>#N HF/6-31G(d) SP</a:t>
              </a:r>
            </a:p>
            <a:p>
              <a:pPr defTabSz="584200">
                <a:defRPr>
                  <a:latin typeface="Courier"/>
                  <a:ea typeface="Courier"/>
                  <a:cs typeface="Courier"/>
                  <a:sym typeface="Courier"/>
                </a:defRPr>
              </a:pPr>
            </a:p>
            <a:p>
              <a:pPr defTabSz="584200">
                <a:defRPr>
                  <a:latin typeface="Courier"/>
                  <a:ea typeface="Courier"/>
                  <a:cs typeface="Courier"/>
                  <a:sym typeface="Courier"/>
                </a:defRPr>
              </a:pPr>
              <a:r>
                <a:t>CH4O</a:t>
              </a:r>
            </a:p>
            <a:p>
              <a:pPr defTabSz="584200">
                <a:defRPr>
                  <a:latin typeface="Courier"/>
                  <a:ea typeface="Courier"/>
                  <a:cs typeface="Courier"/>
                  <a:sym typeface="Courier"/>
                </a:defRPr>
              </a:pPr>
            </a:p>
            <a:p>
              <a:pPr defTabSz="584200">
                <a:defRPr>
                  <a:latin typeface="Courier"/>
                  <a:ea typeface="Courier"/>
                  <a:cs typeface="Courier"/>
                  <a:sym typeface="Courier"/>
                </a:defRPr>
              </a:pPr>
              <a:r>
                <a:t>0 1</a:t>
              </a:r>
            </a:p>
            <a:p>
              <a:pPr defTabSz="584200">
                <a:defRPr>
                  <a:latin typeface="Courier"/>
                  <a:ea typeface="Courier"/>
                  <a:cs typeface="Courier"/>
                  <a:sym typeface="Courier"/>
                </a:defRPr>
              </a:pPr>
              <a:r>
                <a:t>C    0.00000000  0.00000000  0.00000000</a:t>
              </a:r>
            </a:p>
            <a:p>
              <a:pPr defTabSz="584200">
                <a:defRPr>
                  <a:latin typeface="Courier"/>
                  <a:ea typeface="Courier"/>
                  <a:cs typeface="Courier"/>
                  <a:sym typeface="Courier"/>
                </a:defRPr>
              </a:pPr>
              <a:r>
                <a:t>O    0.00000000 -1.42897800  0.00000000</a:t>
              </a:r>
            </a:p>
            <a:p>
              <a:pPr defTabSz="584200">
                <a:defRPr>
                  <a:latin typeface="Courier"/>
                  <a:ea typeface="Courier"/>
                  <a:cs typeface="Courier"/>
                  <a:sym typeface="Courier"/>
                </a:defRPr>
              </a:pPr>
              <a:r>
                <a:t>H    0.88345500 -1.82239000  0.00000000</a:t>
              </a:r>
            </a:p>
            <a:p>
              <a:pPr defTabSz="584200">
                <a:defRPr>
                  <a:latin typeface="Courier"/>
                  <a:ea typeface="Courier"/>
                  <a:cs typeface="Courier"/>
                  <a:sym typeface="Courier"/>
                </a:defRPr>
              </a:pPr>
              <a:r>
                <a:t>H    0.51390100  0.36335000  0.88999600</a:t>
              </a:r>
            </a:p>
            <a:p>
              <a:pPr defTabSz="584200">
                <a:defRPr>
                  <a:latin typeface="Courier"/>
                  <a:ea typeface="Courier"/>
                  <a:cs typeface="Courier"/>
                  <a:sym typeface="Courier"/>
                </a:defRPr>
              </a:pPr>
              <a:r>
                <a:t>H    0.51390100  0.36335000 -0.88999600</a:t>
              </a:r>
            </a:p>
            <a:p>
              <a:pPr defTabSz="584200">
                <a:defRPr>
                  <a:latin typeface="Courier"/>
                  <a:ea typeface="Courier"/>
                  <a:cs typeface="Courier"/>
                  <a:sym typeface="Courier"/>
                </a:defRPr>
              </a:pPr>
              <a:r>
                <a:t>H   -1.02756200  0.36335100  0.00000000</a:t>
              </a:r>
            </a:p>
          </p:txBody>
        </p:sp>
        <p:sp>
          <p:nvSpPr>
            <p:cNvPr id="252" name="Input"/>
            <p:cNvSpPr txBox="1"/>
            <p:nvPr/>
          </p:nvSpPr>
          <p:spPr>
            <a:xfrm>
              <a:off x="0" y="0"/>
              <a:ext cx="918530"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defTabSz="584200">
                <a:lnSpc>
                  <a:spcPts val="3600"/>
                </a:lnSpc>
                <a:tabLst>
                  <a:tab pos="1066800" algn="l"/>
                </a:tabLst>
                <a:defRPr sz="3000">
                  <a:latin typeface="Times"/>
                  <a:ea typeface="Times"/>
                  <a:cs typeface="Times"/>
                  <a:sym typeface="Times"/>
                </a:defRPr>
              </a:lvl1pPr>
            </a:lstStyle>
            <a:p>
              <a:pPr/>
              <a:r>
                <a:t>Input</a:t>
              </a:r>
            </a:p>
          </p:txBody>
        </p:sp>
        <p:sp>
          <p:nvSpPr>
            <p:cNvPr id="253" name="SCF Done:  E(RHF) =  -115.035417970     A.U. after   11 cycles…"/>
            <p:cNvSpPr txBox="1"/>
            <p:nvPr/>
          </p:nvSpPr>
          <p:spPr>
            <a:xfrm>
              <a:off x="4406174" y="571499"/>
              <a:ext cx="7247781" cy="6197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1300">
                  <a:latin typeface="Courier"/>
                  <a:ea typeface="Courier"/>
                  <a:cs typeface="Courier"/>
                  <a:sym typeface="Courier"/>
                </a:defRPr>
              </a:pPr>
              <a:r>
                <a:t> SCF Done:  E(RHF) =  -115.035417970     A.U. after   11 cycles</a:t>
              </a:r>
            </a:p>
            <a:p>
              <a:pPr>
                <a:defRPr sz="1300">
                  <a:latin typeface="Courier"/>
                  <a:ea typeface="Courier"/>
                  <a:cs typeface="Courier"/>
                  <a:sym typeface="Courier"/>
                </a:defRPr>
              </a:pPr>
              <a:r>
                <a:t>            NFock= 11  Conv=0.40D-08     -V/T= 2.0015</a:t>
              </a:r>
            </a:p>
            <a:p>
              <a:pPr>
                <a:defRPr sz="1300">
                  <a:latin typeface="Courier"/>
                  <a:ea typeface="Courier"/>
                  <a:cs typeface="Courier"/>
                  <a:sym typeface="Courier"/>
                </a:defRPr>
              </a:pPr>
            </a:p>
            <a:p>
              <a:pPr>
                <a:defRPr sz="1300">
                  <a:latin typeface="Courier"/>
                  <a:ea typeface="Courier"/>
                  <a:cs typeface="Courier"/>
                  <a:sym typeface="Courier"/>
                </a:defRPr>
              </a:pPr>
              <a:r>
                <a:t> **********************************************************************</a:t>
              </a:r>
            </a:p>
            <a:p>
              <a:pPr>
                <a:defRPr sz="1300">
                  <a:latin typeface="Courier"/>
                  <a:ea typeface="Courier"/>
                  <a:cs typeface="Courier"/>
                  <a:sym typeface="Courier"/>
                </a:defRPr>
              </a:pPr>
            </a:p>
            <a:p>
              <a:pPr>
                <a:defRPr sz="1300">
                  <a:latin typeface="Courier"/>
                  <a:ea typeface="Courier"/>
                  <a:cs typeface="Courier"/>
                  <a:sym typeface="Courier"/>
                </a:defRPr>
              </a:pPr>
              <a:r>
                <a:t>            Population analysis using the SCF density.</a:t>
              </a:r>
            </a:p>
            <a:p>
              <a:pPr>
                <a:defRPr sz="1300">
                  <a:latin typeface="Courier"/>
                  <a:ea typeface="Courier"/>
                  <a:cs typeface="Courier"/>
                  <a:sym typeface="Courier"/>
                </a:defRPr>
              </a:pPr>
            </a:p>
            <a:p>
              <a:pPr>
                <a:defRPr sz="1300">
                  <a:latin typeface="Courier"/>
                  <a:ea typeface="Courier"/>
                  <a:cs typeface="Courier"/>
                  <a:sym typeface="Courier"/>
                </a:defRPr>
              </a:pPr>
              <a:r>
                <a:t> **********************************************************************</a:t>
              </a:r>
            </a:p>
            <a:p>
              <a:pPr>
                <a:defRPr sz="1300">
                  <a:latin typeface="Courier"/>
                  <a:ea typeface="Courier"/>
                  <a:cs typeface="Courier"/>
                  <a:sym typeface="Courier"/>
                </a:defRPr>
              </a:pPr>
            </a:p>
            <a:p>
              <a:pPr>
                <a:defRPr sz="1300">
                  <a:latin typeface="Courier"/>
                  <a:ea typeface="Courier"/>
                  <a:cs typeface="Courier"/>
                  <a:sym typeface="Courier"/>
                </a:defRPr>
              </a:pPr>
              <a:r>
                <a:t> Orbital symmetries:</a:t>
              </a:r>
            </a:p>
            <a:p>
              <a:pPr>
                <a:defRPr sz="1300">
                  <a:latin typeface="Courier"/>
                  <a:ea typeface="Courier"/>
                  <a:cs typeface="Courier"/>
                  <a:sym typeface="Courier"/>
                </a:defRPr>
              </a:pPr>
              <a:r>
                <a:t>       Occupied  (A') (A') (A') (A') (A') (A") (A') (A') (A")</a:t>
              </a:r>
            </a:p>
            <a:p>
              <a:pPr>
                <a:defRPr sz="1300">
                  <a:latin typeface="Courier"/>
                  <a:ea typeface="Courier"/>
                  <a:cs typeface="Courier"/>
                  <a:sym typeface="Courier"/>
                </a:defRPr>
              </a:pPr>
              <a:r>
                <a:t>       Virtual   (A') (A') (A') (A") (A') (A') (A") (A') (A') (A")</a:t>
              </a:r>
            </a:p>
            <a:p>
              <a:pPr>
                <a:defRPr sz="1300">
                  <a:latin typeface="Courier"/>
                  <a:ea typeface="Courier"/>
                  <a:cs typeface="Courier"/>
                  <a:sym typeface="Courier"/>
                </a:defRPr>
              </a:pPr>
              <a:r>
                <a:t>                 (A') (A') (A') (A") (A') (A') (A') (A") (A') (A")</a:t>
              </a:r>
            </a:p>
            <a:p>
              <a:pPr>
                <a:defRPr sz="1300">
                  <a:latin typeface="Courier"/>
                  <a:ea typeface="Courier"/>
                  <a:cs typeface="Courier"/>
                  <a:sym typeface="Courier"/>
                </a:defRPr>
              </a:pPr>
              <a:r>
                <a:t>                 (A') (A') (A") (A') (A") (A') (A') (A') (A')</a:t>
              </a:r>
            </a:p>
            <a:p>
              <a:pPr>
                <a:defRPr sz="1300">
                  <a:latin typeface="Courier"/>
                  <a:ea typeface="Courier"/>
                  <a:cs typeface="Courier"/>
                  <a:sym typeface="Courier"/>
                </a:defRPr>
              </a:pPr>
              <a:r>
                <a:t> The electronic state is 1-A'.</a:t>
              </a:r>
            </a:p>
            <a:p>
              <a:pPr>
                <a:defRPr sz="1300">
                  <a:latin typeface="Courier"/>
                  <a:ea typeface="Courier"/>
                  <a:cs typeface="Courier"/>
                  <a:sym typeface="Courier"/>
                </a:defRPr>
              </a:pPr>
            </a:p>
            <a:p>
              <a:pPr>
                <a:defRPr sz="1300">
                  <a:latin typeface="Courier"/>
                  <a:ea typeface="Courier"/>
                  <a:cs typeface="Courier"/>
                  <a:sym typeface="Courier"/>
                </a:defRPr>
              </a:pPr>
              <a:r>
                <a:t>     Molecular Orbital Coefficients:</a:t>
              </a:r>
            </a:p>
            <a:p>
              <a:pPr>
                <a:defRPr sz="1300">
                  <a:latin typeface="Courier"/>
                  <a:ea typeface="Courier"/>
                  <a:cs typeface="Courier"/>
                  <a:sym typeface="Courier"/>
                </a:defRPr>
              </a:pPr>
              <a:r>
                <a:t>                           1         2         3         4         5</a:t>
              </a:r>
            </a:p>
            <a:p>
              <a:pPr>
                <a:defRPr sz="1300">
                  <a:latin typeface="Courier"/>
                  <a:ea typeface="Courier"/>
                  <a:cs typeface="Courier"/>
                  <a:sym typeface="Courier"/>
                </a:defRPr>
              </a:pPr>
              <a:r>
                <a:t>                           O         O         O         O         O</a:t>
              </a:r>
            </a:p>
            <a:p>
              <a:pPr>
                <a:defRPr sz="1300">
                  <a:latin typeface="Courier"/>
                  <a:ea typeface="Courier"/>
                  <a:cs typeface="Courier"/>
                  <a:sym typeface="Courier"/>
                </a:defRPr>
              </a:pPr>
              <a:r>
                <a:t>     Eigenvalues --   -20.55531 -11.26674  -1.36018  -0.92679  -0.69352</a:t>
              </a:r>
            </a:p>
            <a:p>
              <a:pPr>
                <a:defRPr sz="1300">
                  <a:latin typeface="Courier"/>
                  <a:ea typeface="Courier"/>
                  <a:cs typeface="Courier"/>
                  <a:sym typeface="Courier"/>
                </a:defRPr>
              </a:pPr>
              <a:r>
                <a:t>   1 1   C  1S         -0.00002   0.99574  -0.07092  -0.17664  -0.02379</a:t>
              </a:r>
            </a:p>
            <a:p>
              <a:pPr>
                <a:defRPr sz="1300">
                  <a:latin typeface="Courier"/>
                  <a:ea typeface="Courier"/>
                  <a:cs typeface="Courier"/>
                  <a:sym typeface="Courier"/>
                </a:defRPr>
              </a:pPr>
              <a:r>
                <a:t>   2        2S          0.00029   0.02762   0.12959   0.34281   0.04089</a:t>
              </a:r>
            </a:p>
            <a:p>
              <a:pPr>
                <a:defRPr sz="1300">
                  <a:latin typeface="Courier"/>
                  <a:ea typeface="Courier"/>
                  <a:cs typeface="Courier"/>
                  <a:sym typeface="Courier"/>
                </a:defRPr>
              </a:pPr>
              <a:r>
                <a:t>   3        2PX        -0.00002   0.00005   0.00430  -0.01725   0.19504</a:t>
              </a:r>
            </a:p>
            <a:p>
              <a:pPr>
                <a:defRPr sz="1300">
                  <a:latin typeface="Courier"/>
                  <a:ea typeface="Courier"/>
                  <a:cs typeface="Courier"/>
                  <a:sym typeface="Courier"/>
                </a:defRPr>
              </a:pPr>
              <a:r>
                <a:t>   4        2PY        -0.00036  -0.00078  -0.09810   0.06607   0.20650</a:t>
              </a:r>
            </a:p>
            <a:p>
              <a:pPr>
                <a:defRPr sz="1300">
                  <a:latin typeface="Courier"/>
                  <a:ea typeface="Courier"/>
                  <a:cs typeface="Courier"/>
                  <a:sym typeface="Courier"/>
                </a:defRPr>
              </a:pPr>
              <a:r>
                <a:t>   5        2PZ         0.00000   0.00000   0.00000   0.00000   0.00000</a:t>
              </a:r>
            </a:p>
            <a:p>
              <a:pPr>
                <a:defRPr sz="1300">
                  <a:latin typeface="Courier"/>
                  <a:ea typeface="Courier"/>
                  <a:cs typeface="Courier"/>
                  <a:sym typeface="Courier"/>
                </a:defRPr>
              </a:pPr>
              <a:r>
                <a:t>   6        3S          0.00003  -0.01207   0.05005   0.32322   0.09211</a:t>
              </a:r>
            </a:p>
            <a:p>
              <a:pPr>
                <a:defRPr sz="1300">
                  <a:latin typeface="Courier"/>
                  <a:ea typeface="Courier"/>
                  <a:cs typeface="Courier"/>
                  <a:sym typeface="Courier"/>
                </a:defRPr>
              </a:pPr>
              <a:r>
                <a:t>   7        3PX         0.00026   0.00006   0.00513   0.00418   0.09111</a:t>
              </a:r>
            </a:p>
            <a:p>
              <a:pPr>
                <a:defRPr sz="1300">
                  <a:latin typeface="Courier"/>
                  <a:ea typeface="Courier"/>
                  <a:cs typeface="Courier"/>
                  <a:sym typeface="Courier"/>
                </a:defRPr>
              </a:pPr>
              <a:r>
                <a:t>   8        3PY         0.00019  -0.00053  -0.00096   0.03841   0.06222</a:t>
              </a:r>
            </a:p>
            <a:p>
              <a:pPr>
                <a:defRPr sz="1300">
                  <a:latin typeface="Courier"/>
                  <a:ea typeface="Courier"/>
                  <a:cs typeface="Courier"/>
                  <a:sym typeface="Courier"/>
                </a:defRPr>
              </a:pPr>
              <a:r>
                <a:t>   9        3PZ         0.00000   0.00000   0.00000   0.00000   0.00000</a:t>
              </a:r>
            </a:p>
            <a:p>
              <a:pPr>
                <a:defRPr sz="1300">
                  <a:latin typeface="Courier"/>
                  <a:ea typeface="Courier"/>
                  <a:cs typeface="Courier"/>
                  <a:sym typeface="Courier"/>
                </a:defRPr>
              </a:pPr>
              <a:r>
                <a:t>  </a:t>
              </a:r>
            </a:p>
          </p:txBody>
        </p:sp>
        <p:sp>
          <p:nvSpPr>
            <p:cNvPr id="254" name="Output"/>
            <p:cNvSpPr txBox="1"/>
            <p:nvPr/>
          </p:nvSpPr>
          <p:spPr>
            <a:xfrm>
              <a:off x="4406174" y="0"/>
              <a:ext cx="1172655"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defTabSz="584200">
                <a:lnSpc>
                  <a:spcPts val="3600"/>
                </a:lnSpc>
                <a:tabLst>
                  <a:tab pos="1066800" algn="l"/>
                </a:tabLst>
                <a:defRPr sz="3000">
                  <a:latin typeface="Times"/>
                  <a:ea typeface="Times"/>
                  <a:cs typeface="Times"/>
                  <a:sym typeface="Times"/>
                </a:defRPr>
              </a:lvl1pPr>
            </a:lstStyle>
            <a:p>
              <a:pPr/>
              <a:r>
                <a:t>Output</a:t>
              </a:r>
            </a:p>
          </p:txBody>
        </p:sp>
      </p:grpSp>
      <p:pic>
        <p:nvPicPr>
          <p:cNvPr id="256" name="イメージ" descr="イメージ"/>
          <p:cNvPicPr>
            <a:picLocks noChangeAspect="1"/>
          </p:cNvPicPr>
          <p:nvPr/>
        </p:nvPicPr>
        <p:blipFill>
          <a:blip r:embed="rId2">
            <a:extLst/>
          </a:blip>
          <a:stretch>
            <a:fillRect/>
          </a:stretch>
        </p:blipFill>
        <p:spPr>
          <a:xfrm>
            <a:off x="675422" y="5484641"/>
            <a:ext cx="3810001" cy="3427584"/>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We employed the GUI-based tool called “WebMO” by Schmit and Pollick."/>
          <p:cNvSpPr/>
          <p:nvPr/>
        </p:nvSpPr>
        <p:spPr>
          <a:xfrm>
            <a:off x="405896" y="1473200"/>
            <a:ext cx="12193008" cy="57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defTabSz="584200">
              <a:lnSpc>
                <a:spcPts val="3600"/>
              </a:lnSpc>
              <a:tabLst>
                <a:tab pos="1066800" algn="l"/>
              </a:tabLst>
              <a:defRPr sz="3000">
                <a:latin typeface="Times"/>
                <a:ea typeface="Times"/>
                <a:cs typeface="Times"/>
                <a:sym typeface="Times"/>
              </a:defRPr>
            </a:pPr>
            <a:r>
              <a:t>We employed the GUI-based tool called “WebMO” by Schmit and Pollick.</a:t>
            </a:r>
          </a:p>
        </p:txBody>
      </p:sp>
      <p:pic>
        <p:nvPicPr>
          <p:cNvPr id="259" name="スクリーンショット 2019-08-20 21.40.26.png" descr="スクリーンショット 2019-08-20 21.40.26.png"/>
          <p:cNvPicPr>
            <a:picLocks noChangeAspect="1"/>
          </p:cNvPicPr>
          <p:nvPr/>
        </p:nvPicPr>
        <p:blipFill>
          <a:blip r:embed="rId2">
            <a:extLst/>
          </a:blip>
          <a:stretch>
            <a:fillRect/>
          </a:stretch>
        </p:blipFill>
        <p:spPr>
          <a:xfrm>
            <a:off x="693365" y="2225650"/>
            <a:ext cx="5715001" cy="4207363"/>
          </a:xfrm>
          <a:prstGeom prst="rect">
            <a:avLst/>
          </a:prstGeom>
          <a:ln w="12700">
            <a:miter lim="400000"/>
          </a:ln>
        </p:spPr>
      </p:pic>
      <p:pic>
        <p:nvPicPr>
          <p:cNvPr id="260" name="スクリーンショット 2019-08-20 21.39.16.png" descr="スクリーンショット 2019-08-20 21.39.16.png"/>
          <p:cNvPicPr>
            <a:picLocks noChangeAspect="1"/>
          </p:cNvPicPr>
          <p:nvPr/>
        </p:nvPicPr>
        <p:blipFill>
          <a:blip r:embed="rId3">
            <a:extLst/>
          </a:blip>
          <a:stretch>
            <a:fillRect/>
          </a:stretch>
        </p:blipFill>
        <p:spPr>
          <a:xfrm>
            <a:off x="6678873" y="2225650"/>
            <a:ext cx="5715001" cy="4207363"/>
          </a:xfrm>
          <a:prstGeom prst="rect">
            <a:avLst/>
          </a:prstGeom>
          <a:ln w="12700">
            <a:miter lim="400000"/>
          </a:ln>
        </p:spPr>
      </p:pic>
      <p:sp>
        <p:nvSpPr>
          <p:cNvPr id="261" name="Students can easily build molecules by combining GUI tools of atom addition, bond addition, rotation and zoom. Th GUI is also helpful to visualize results."/>
          <p:cNvSpPr txBox="1"/>
          <p:nvPr/>
        </p:nvSpPr>
        <p:spPr>
          <a:xfrm>
            <a:off x="405896" y="6620840"/>
            <a:ext cx="12093762" cy="104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lnSpc>
                <a:spcPts val="5400"/>
              </a:lnSpc>
              <a:spcBef>
                <a:spcPts val="1200"/>
              </a:spcBef>
              <a:defRPr sz="3000">
                <a:latin typeface="Times"/>
                <a:ea typeface="Times"/>
                <a:cs typeface="Times"/>
                <a:sym typeface="Times"/>
              </a:defRPr>
            </a:lvl1pPr>
          </a:lstStyle>
          <a:p>
            <a:pPr/>
            <a:r>
              <a:t>Students can easily build molecules by combining GUI tools of atom addition, bond addition, rotation and zoom. Th GUI is also helpful to visualize results. </a:t>
            </a:r>
          </a:p>
        </p:txBody>
      </p:sp>
      <p:sp>
        <p:nvSpPr>
          <p:cNvPr id="262" name="Difficulty of Computational Chemistry and WebMO system"/>
          <p:cNvSpPr txBox="1"/>
          <p:nvPr>
            <p:ph type="title"/>
          </p:nvPr>
        </p:nvSpPr>
        <p:spPr>
          <a:xfrm>
            <a:off x="252260" y="254000"/>
            <a:ext cx="12500280" cy="1295400"/>
          </a:xfrm>
          <a:prstGeom prst="rect">
            <a:avLst/>
          </a:prstGeom>
        </p:spPr>
        <p:txBody>
          <a:bodyPr/>
          <a:lstStyle>
            <a:lvl1pPr>
              <a:defRPr b="1" sz="3800">
                <a:latin typeface="Times"/>
                <a:ea typeface="Times"/>
                <a:cs typeface="Times"/>
                <a:sym typeface="Times"/>
              </a:defRPr>
            </a:lvl1pPr>
          </a:lstStyle>
          <a:p>
            <a:pPr/>
            <a:r>
              <a:t>Difficulty of Computational Chemistry and WebMO system</a:t>
            </a:r>
          </a:p>
        </p:txBody>
      </p:sp>
      <p:sp>
        <p:nvSpPr>
          <p:cNvPr id="263" name="The functions of user and job managements are served. Moreover, it is free from the problem about the computer environments of students because the system is implemented by the Web technology."/>
          <p:cNvSpPr txBox="1"/>
          <p:nvPr/>
        </p:nvSpPr>
        <p:spPr>
          <a:xfrm>
            <a:off x="405896" y="7850069"/>
            <a:ext cx="12093762" cy="1511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lnSpc>
                <a:spcPts val="5400"/>
              </a:lnSpc>
              <a:spcBef>
                <a:spcPts val="1200"/>
              </a:spcBef>
              <a:defRPr sz="3000">
                <a:latin typeface="Times"/>
                <a:ea typeface="Times"/>
                <a:cs typeface="Times"/>
                <a:sym typeface="Times"/>
              </a:defRPr>
            </a:lvl1pPr>
          </a:lstStyle>
          <a:p>
            <a:pPr/>
            <a:r>
              <a:t>The functions of user and job managements are served. Moreover, it is free from the problem about the computer environments of students because the system is implemented by the Web technology.</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Outline of Our Online Course"/>
          <p:cNvSpPr txBox="1"/>
          <p:nvPr>
            <p:ph type="title"/>
          </p:nvPr>
        </p:nvSpPr>
        <p:spPr>
          <a:xfrm>
            <a:off x="252260" y="254000"/>
            <a:ext cx="12500280" cy="1295400"/>
          </a:xfrm>
          <a:prstGeom prst="rect">
            <a:avLst/>
          </a:prstGeom>
        </p:spPr>
        <p:txBody>
          <a:bodyPr/>
          <a:lstStyle>
            <a:lvl1pPr>
              <a:defRPr b="1" sz="3800">
                <a:latin typeface="Times"/>
                <a:ea typeface="Times"/>
                <a:cs typeface="Times"/>
                <a:sym typeface="Times"/>
              </a:defRPr>
            </a:lvl1pPr>
          </a:lstStyle>
          <a:p>
            <a:pPr/>
            <a:r>
              <a:t>Outline of Our Online Course</a:t>
            </a:r>
          </a:p>
        </p:txBody>
      </p:sp>
      <p:sp>
        <p:nvSpPr>
          <p:cNvPr id="266" name="“Computational Approaches to Materials and Environmental Sciences”…"/>
          <p:cNvSpPr/>
          <p:nvPr/>
        </p:nvSpPr>
        <p:spPr>
          <a:xfrm>
            <a:off x="405896" y="1473200"/>
            <a:ext cx="12193008" cy="2451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defTabSz="584200">
              <a:lnSpc>
                <a:spcPts val="3600"/>
              </a:lnSpc>
              <a:tabLst>
                <a:tab pos="1066800" algn="l"/>
              </a:tabLst>
              <a:defRPr sz="3000">
                <a:latin typeface="Times"/>
                <a:ea typeface="Times"/>
                <a:cs typeface="Times"/>
                <a:sym typeface="Times"/>
              </a:defRPr>
            </a:pPr>
            <a:r>
              <a:t>“Computational Approaches to Materials and Environmental Sciences”</a:t>
            </a:r>
          </a:p>
          <a:p>
            <a:pPr lvl="2" indent="685800" defTabSz="584200">
              <a:lnSpc>
                <a:spcPts val="3600"/>
              </a:lnSpc>
              <a:tabLst>
                <a:tab pos="1066800" algn="l"/>
              </a:tabLst>
              <a:defRPr sz="3000">
                <a:latin typeface="Times"/>
                <a:ea typeface="Times"/>
                <a:cs typeface="Times"/>
                <a:sym typeface="Times"/>
              </a:defRPr>
            </a:pPr>
            <a:r>
              <a:t>– for graduate students</a:t>
            </a:r>
          </a:p>
          <a:p>
            <a:pPr lvl="2" indent="685800" defTabSz="584200">
              <a:lnSpc>
                <a:spcPts val="3600"/>
              </a:lnSpc>
              <a:tabLst>
                <a:tab pos="1066800" algn="l"/>
              </a:tabLst>
              <a:defRPr sz="3000">
                <a:latin typeface="Times"/>
                <a:ea typeface="Times"/>
                <a:cs typeface="Times"/>
                <a:sym typeface="Times"/>
              </a:defRPr>
            </a:pPr>
            <a:r>
              <a:t>– consists of 15 lectures</a:t>
            </a:r>
          </a:p>
          <a:p>
            <a:pPr lvl="2" indent="685800" defTabSz="584200">
              <a:lnSpc>
                <a:spcPts val="3600"/>
              </a:lnSpc>
              <a:tabLst>
                <a:tab pos="1066800" algn="l"/>
              </a:tabLst>
              <a:defRPr sz="3000">
                <a:latin typeface="Times"/>
                <a:ea typeface="Times"/>
                <a:cs typeface="Times"/>
                <a:sym typeface="Times"/>
              </a:defRPr>
            </a:pPr>
            <a:r>
              <a:t>– video lectures for scientific contents and quizzes</a:t>
            </a:r>
          </a:p>
          <a:p>
            <a:pPr lvl="2" indent="685800" defTabSz="584200">
              <a:lnSpc>
                <a:spcPts val="3600"/>
              </a:lnSpc>
              <a:tabLst>
                <a:tab pos="1066800" algn="l"/>
              </a:tabLst>
              <a:defRPr sz="3000">
                <a:latin typeface="Times"/>
                <a:ea typeface="Times"/>
                <a:cs typeface="Times"/>
                <a:sym typeface="Times"/>
              </a:defRPr>
            </a:pPr>
            <a:r>
              <a:t>– movie instructions for the operations of the WebMO system </a:t>
            </a:r>
          </a:p>
        </p:txBody>
      </p:sp>
      <p:pic>
        <p:nvPicPr>
          <p:cNvPr id="267" name="WebMO_demo.mov" descr="WebMO_demo.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692400" y="4208749"/>
            <a:ext cx="7620000" cy="5169032"/>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0883333" fill="hold"/>
                                        <p:tgtEl>
                                          <p:spTgt spid="26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6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Details of the Course"/>
          <p:cNvSpPr/>
          <p:nvPr/>
        </p:nvSpPr>
        <p:spPr>
          <a:xfrm>
            <a:off x="279400" y="279400"/>
            <a:ext cx="12433300" cy="1295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ctr" defTabSz="584200">
              <a:lnSpc>
                <a:spcPct val="70000"/>
              </a:lnSpc>
              <a:defRPr b="1" sz="3800">
                <a:latin typeface="Times"/>
                <a:ea typeface="Times"/>
                <a:cs typeface="Times"/>
                <a:sym typeface="Times"/>
              </a:defRPr>
            </a:lvl1pPr>
          </a:lstStyle>
          <a:p>
            <a:pPr/>
            <a:r>
              <a:t>Details of the Course</a:t>
            </a:r>
          </a:p>
        </p:txBody>
      </p:sp>
      <p:sp>
        <p:nvSpPr>
          <p:cNvPr id="270" name="Computational simulations in sciences…"/>
          <p:cNvSpPr/>
          <p:nvPr/>
        </p:nvSpPr>
        <p:spPr>
          <a:xfrm>
            <a:off x="1119961" y="4014493"/>
            <a:ext cx="10764878" cy="386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Computational simulations in sciences</a:t>
            </a:r>
          </a:p>
          <a:p>
            <a:pPr lvl="1" marL="1397000" indent="-762000" defTabSz="584200">
              <a:lnSpc>
                <a:spcPts val="3600"/>
              </a:lnSpc>
              <a:buClr>
                <a:srgbClr val="000000"/>
              </a:buClr>
              <a:buSzPct val="100000"/>
              <a:buAutoNum type="arabicParenBoth" startAt="1"/>
              <a:tabLst>
                <a:tab pos="1066800" algn="l"/>
              </a:tabLst>
              <a:defRPr sz="3000">
                <a:latin typeface="Times"/>
                <a:ea typeface="Times"/>
                <a:cs typeface="Times"/>
                <a:sym typeface="Times"/>
              </a:defRPr>
            </a:pPr>
            <a:r>
              <a:t>Electronic structure of molecules</a:t>
            </a:r>
          </a:p>
          <a:p>
            <a:pPr lvl="1" marL="1397000" indent="-762000" defTabSz="584200">
              <a:lnSpc>
                <a:spcPts val="3600"/>
              </a:lnSpc>
              <a:buClr>
                <a:srgbClr val="000000"/>
              </a:buClr>
              <a:buSzPct val="100000"/>
              <a:buAutoNum type="arabicParenBoth" startAt="1"/>
              <a:tabLst>
                <a:tab pos="1066800" algn="l"/>
              </a:tabLst>
              <a:defRPr sz="3000">
                <a:latin typeface="Times"/>
                <a:ea typeface="Times"/>
                <a:cs typeface="Times"/>
                <a:sym typeface="Times"/>
              </a:defRPr>
            </a:pPr>
            <a:r>
              <a:t>Usage of WebMO, visualization of molecular properties</a:t>
            </a:r>
          </a:p>
          <a:p>
            <a:pPr lvl="1" marL="1397000" indent="-762000" defTabSz="584200">
              <a:lnSpc>
                <a:spcPts val="3600"/>
              </a:lnSpc>
              <a:buClr>
                <a:srgbClr val="000000"/>
              </a:buClr>
              <a:buSzPct val="100000"/>
              <a:buAutoNum type="arabicParenBoth" startAt="1"/>
              <a:tabLst>
                <a:tab pos="1066800" algn="l"/>
              </a:tabLst>
              <a:defRPr sz="3000">
                <a:latin typeface="Times"/>
                <a:ea typeface="Times"/>
                <a:cs typeface="Times"/>
                <a:sym typeface="Times"/>
              </a:defRPr>
            </a:pPr>
            <a:r>
              <a:t>Electron correlation</a:t>
            </a:r>
          </a:p>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Stable structures of molecules</a:t>
            </a:r>
          </a:p>
          <a:p>
            <a:pPr lvl="1" marL="1397000" indent="-762000" defTabSz="584200">
              <a:lnSpc>
                <a:spcPts val="3600"/>
              </a:lnSpc>
              <a:buClr>
                <a:srgbClr val="000000"/>
              </a:buClr>
              <a:buSzPct val="100000"/>
              <a:buAutoNum type="arabicParenBoth" startAt="1"/>
              <a:tabLst>
                <a:tab pos="1066800" algn="l"/>
              </a:tabLst>
              <a:defRPr sz="3000">
                <a:latin typeface="Times"/>
                <a:ea typeface="Times"/>
                <a:cs typeface="Times"/>
                <a:sym typeface="Times"/>
              </a:defRPr>
            </a:pPr>
            <a:r>
              <a:t>Electronic excited states: color of molecules</a:t>
            </a:r>
          </a:p>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Chemical reactions: topography of potential energy surfaces</a:t>
            </a:r>
          </a:p>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Stereo selectivity in Diels-Alder reactions</a:t>
            </a:r>
          </a:p>
        </p:txBody>
      </p:sp>
      <p:sp>
        <p:nvSpPr>
          <p:cNvPr id="271" name="After the introduction of the first 3 lectures, chemical concepts are presented with the corresponding computational methods. The chemical ideas to have been learned in undergraduate courses are confirmed by the actual calculations by students."/>
          <p:cNvSpPr txBox="1"/>
          <p:nvPr/>
        </p:nvSpPr>
        <p:spPr>
          <a:xfrm>
            <a:off x="1119961" y="1563393"/>
            <a:ext cx="10764878" cy="245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000">
                <a:latin typeface="Times"/>
                <a:ea typeface="Times"/>
                <a:cs typeface="Times"/>
                <a:sym typeface="Times"/>
              </a:defRPr>
            </a:lvl1pPr>
          </a:lstStyle>
          <a:p>
            <a:pPr/>
            <a:r>
              <a:t>After the introduction of the first 3 lectures, chemical concepts are presented with the corresponding computational methods. The chemical ideas to have been learned in undergraduate courses are confirmed by the actual calculations by students.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Evaluation and Future Perspectives"/>
          <p:cNvSpPr/>
          <p:nvPr/>
        </p:nvSpPr>
        <p:spPr>
          <a:xfrm>
            <a:off x="279400" y="279400"/>
            <a:ext cx="12433300" cy="1295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ctr" defTabSz="584200">
              <a:lnSpc>
                <a:spcPct val="70000"/>
              </a:lnSpc>
              <a:defRPr b="1" sz="3800">
                <a:latin typeface="Times"/>
                <a:ea typeface="Times"/>
                <a:cs typeface="Times"/>
                <a:sym typeface="Times"/>
              </a:defRPr>
            </a:lvl1pPr>
          </a:lstStyle>
          <a:p>
            <a:pPr/>
            <a:r>
              <a:t>Evaluation and Future Perspectives</a:t>
            </a:r>
          </a:p>
        </p:txBody>
      </p:sp>
      <p:sp>
        <p:nvSpPr>
          <p:cNvPr id="274" name="Pros…"/>
          <p:cNvSpPr txBox="1"/>
          <p:nvPr/>
        </p:nvSpPr>
        <p:spPr>
          <a:xfrm>
            <a:off x="539569" y="2216150"/>
            <a:ext cx="11925662" cy="681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b="1" sz="3000">
                <a:latin typeface="Times"/>
                <a:ea typeface="Times"/>
                <a:cs typeface="Times"/>
                <a:sym typeface="Times"/>
              </a:defRPr>
            </a:pPr>
            <a:r>
              <a:t>Pros</a:t>
            </a:r>
          </a:p>
          <a:p>
            <a:pPr marL="228600" indent="-228600" algn="just">
              <a:buSzPct val="100000"/>
              <a:buChar char="•"/>
              <a:defRPr sz="3000">
                <a:latin typeface="Times"/>
                <a:ea typeface="Times"/>
                <a:cs typeface="Times"/>
                <a:sym typeface="Times"/>
              </a:defRPr>
            </a:pPr>
            <a:r>
              <a:t>The evaluation results of the course by professionals were good. </a:t>
            </a:r>
          </a:p>
          <a:p>
            <a:pPr marL="228600" indent="-228600" algn="just">
              <a:spcBef>
                <a:spcPts val="2400"/>
              </a:spcBef>
              <a:buSzPct val="100000"/>
              <a:buChar char="•"/>
              <a:defRPr sz="3000">
                <a:latin typeface="Times"/>
                <a:ea typeface="Times"/>
                <a:cs typeface="Times"/>
                <a:sym typeface="Times"/>
              </a:defRPr>
            </a:pPr>
            <a:r>
              <a:t>Some students enjoyed computational chemistry by performing their own calculations based on their interests.</a:t>
            </a:r>
          </a:p>
          <a:p>
            <a:pPr algn="just">
              <a:defRPr b="1" sz="3000">
                <a:latin typeface="Times"/>
                <a:ea typeface="Times"/>
                <a:cs typeface="Times"/>
                <a:sym typeface="Times"/>
              </a:defRPr>
            </a:pPr>
            <a:r>
              <a:t>Cons</a:t>
            </a:r>
          </a:p>
          <a:p>
            <a:pPr marL="228600" indent="-228600" algn="just">
              <a:buSzPct val="100000"/>
              <a:buChar char="•"/>
              <a:defRPr sz="3000">
                <a:latin typeface="Times"/>
                <a:ea typeface="Times"/>
                <a:cs typeface="Times"/>
                <a:sym typeface="Times"/>
              </a:defRPr>
            </a:pPr>
            <a:r>
              <a:t>The ratio of students who achieve the passing grade is not high. </a:t>
            </a:r>
          </a:p>
          <a:p>
            <a:pPr marL="228600" indent="-228600" algn="just">
              <a:spcBef>
                <a:spcPts val="2400"/>
              </a:spcBef>
              <a:buSzPct val="100000"/>
              <a:buChar char="•"/>
              <a:defRPr sz="3000">
                <a:latin typeface="Times"/>
                <a:ea typeface="Times"/>
                <a:cs typeface="Times"/>
                <a:sym typeface="Times"/>
              </a:defRPr>
            </a:pPr>
            <a:r>
              <a:t>Many graduate students hardly had knowledge of ‘undergraduate’ quantum chemistry. </a:t>
            </a:r>
          </a:p>
          <a:p>
            <a:pPr algn="just">
              <a:defRPr b="1" sz="3000">
                <a:latin typeface="Times"/>
                <a:ea typeface="Times"/>
                <a:cs typeface="Times"/>
                <a:sym typeface="Times"/>
              </a:defRPr>
            </a:pPr>
            <a:r>
              <a:t>Future Improvement</a:t>
            </a:r>
          </a:p>
          <a:p>
            <a:pPr marL="228600" indent="-228600" algn="just">
              <a:buSzPct val="100000"/>
              <a:buChar char="•"/>
              <a:defRPr sz="3000">
                <a:latin typeface="Times"/>
                <a:ea typeface="Times"/>
                <a:cs typeface="Times"/>
                <a:sym typeface="Times"/>
              </a:defRPr>
            </a:pPr>
            <a:r>
              <a:t>They seemed to hesitate to tackle things they do not understand. We should emphasize the spirit of “practice makes perfect” for a chance of revision. </a:t>
            </a:r>
          </a:p>
          <a:p>
            <a:pPr marL="228600" indent="-228600" algn="just">
              <a:buSzPct val="100000"/>
              <a:buChar char="•"/>
              <a:defRPr sz="3000">
                <a:latin typeface="Times"/>
                <a:ea typeface="Times"/>
                <a:cs typeface="Times"/>
                <a:sym typeface="Times"/>
              </a:defRPr>
            </a:pPr>
            <a:r>
              <a:t>We might need to make the course on computational chemistry for undergraduates.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Summary"/>
          <p:cNvSpPr/>
          <p:nvPr/>
        </p:nvSpPr>
        <p:spPr>
          <a:xfrm>
            <a:off x="279400" y="279400"/>
            <a:ext cx="12433300" cy="1295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ctr" defTabSz="584200">
              <a:lnSpc>
                <a:spcPct val="70000"/>
              </a:lnSpc>
              <a:defRPr b="1" sz="3800">
                <a:latin typeface="Times"/>
                <a:ea typeface="Times"/>
                <a:cs typeface="Times"/>
                <a:sym typeface="Times"/>
              </a:defRPr>
            </a:lvl1pPr>
          </a:lstStyle>
          <a:p>
            <a:pPr/>
            <a:r>
              <a:t>Summary</a:t>
            </a:r>
          </a:p>
        </p:txBody>
      </p:sp>
      <p:sp>
        <p:nvSpPr>
          <p:cNvPr id="277" name="1) The laboratory works are indispensable in chemistry education, but they are difficult to be offered in the open and distance teaching system.…"/>
          <p:cNvSpPr txBox="1"/>
          <p:nvPr/>
        </p:nvSpPr>
        <p:spPr>
          <a:xfrm>
            <a:off x="948239" y="1574799"/>
            <a:ext cx="11108322" cy="619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spcBef>
                <a:spcPts val="1200"/>
              </a:spcBef>
              <a:defRPr sz="3000">
                <a:latin typeface="Times"/>
                <a:ea typeface="Times"/>
                <a:cs typeface="Times"/>
                <a:sym typeface="Times"/>
              </a:defRPr>
            </a:pPr>
            <a:r>
              <a:t>1) The laboratory works are indispensable in chemistry education, but they are difficult to be offered in the open and distance teaching system. </a:t>
            </a:r>
          </a:p>
          <a:p>
            <a:pPr algn="just">
              <a:spcBef>
                <a:spcPts val="1200"/>
              </a:spcBef>
              <a:defRPr sz="3000">
                <a:latin typeface="Times"/>
                <a:ea typeface="Times"/>
                <a:cs typeface="Times"/>
                <a:sym typeface="Times"/>
              </a:defRPr>
            </a:pPr>
            <a:r>
              <a:t>2) The skills to be acquired in such activities are classified by its degree of real experience and interactivity. Classified skills should be offered separately by demonstration experiments in broadcast lectures, student experiments in schooling lectures, and virtual laboratory in online lectures. </a:t>
            </a:r>
          </a:p>
          <a:p>
            <a:pPr algn="just">
              <a:spcBef>
                <a:spcPts val="1200"/>
              </a:spcBef>
              <a:defRPr sz="3000">
                <a:latin typeface="Times"/>
                <a:ea typeface="Times"/>
                <a:cs typeface="Times"/>
                <a:sym typeface="Times"/>
              </a:defRPr>
            </a:pPr>
            <a:r>
              <a:t>3) The online lectures are considered to be suitable for training the hypothetico-deductive ways of thinking. </a:t>
            </a:r>
          </a:p>
          <a:p>
            <a:pPr algn="just">
              <a:spcBef>
                <a:spcPts val="1200"/>
              </a:spcBef>
              <a:defRPr sz="3000">
                <a:latin typeface="Times"/>
                <a:ea typeface="Times"/>
                <a:cs typeface="Times"/>
                <a:sym typeface="Times"/>
              </a:defRPr>
            </a:pPr>
            <a:r>
              <a:t>4) The virtual laboratory approach for open and distance education of chemistry would be applicable and effective in the other fields of natural sciences. </a:t>
            </a:r>
          </a:p>
        </p:txBody>
      </p:sp>
      <p:sp>
        <p:nvSpPr>
          <p:cNvPr id="278" name="Thank you for your attention"/>
          <p:cNvSpPr txBox="1"/>
          <p:nvPr/>
        </p:nvSpPr>
        <p:spPr>
          <a:xfrm>
            <a:off x="4254686" y="8383258"/>
            <a:ext cx="4495428"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000">
                <a:latin typeface="Times"/>
                <a:ea typeface="Times"/>
                <a:cs typeface="Times"/>
                <a:sym typeface="Times"/>
              </a:defRPr>
            </a:lvl1pPr>
          </a:lstStyle>
          <a:p>
            <a:pPr/>
            <a:r>
              <a:t>Thank you for your attention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Methodology of Modern Natural Sciences…"/>
          <p:cNvSpPr/>
          <p:nvPr/>
        </p:nvSpPr>
        <p:spPr>
          <a:xfrm>
            <a:off x="127000" y="381000"/>
            <a:ext cx="12433300" cy="1295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ctr" defTabSz="584200">
              <a:defRPr b="1" sz="3800">
                <a:latin typeface="Times"/>
                <a:ea typeface="Times"/>
                <a:cs typeface="Times"/>
                <a:sym typeface="Times"/>
              </a:defRPr>
            </a:pPr>
            <a:r>
              <a:t>Methodology of Modern Natural Sciences</a:t>
            </a:r>
          </a:p>
          <a:p>
            <a:pPr algn="ctr" defTabSz="584200">
              <a:defRPr sz="3000">
                <a:latin typeface="Times"/>
                <a:ea typeface="Times"/>
                <a:cs typeface="Times"/>
                <a:sym typeface="Times"/>
              </a:defRPr>
            </a:pPr>
            <a:r>
              <a:t>(1) Two Ways of Thinking</a:t>
            </a:r>
          </a:p>
        </p:txBody>
      </p:sp>
      <p:sp>
        <p:nvSpPr>
          <p:cNvPr id="170" name="logically derives individual propositions from universal propositions"/>
          <p:cNvSpPr/>
          <p:nvPr/>
        </p:nvSpPr>
        <p:spPr>
          <a:xfrm>
            <a:off x="1119961" y="2260600"/>
            <a:ext cx="10764878" cy="57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ts val="3600"/>
              </a:lnSpc>
              <a:tabLst>
                <a:tab pos="1066800" algn="l"/>
              </a:tabLst>
              <a:defRPr sz="3000">
                <a:latin typeface="Times"/>
                <a:ea typeface="Times"/>
                <a:cs typeface="Times"/>
                <a:sym typeface="Times"/>
              </a:defRPr>
            </a:lvl1pPr>
          </a:lstStyle>
          <a:p>
            <a:pPr/>
            <a:r>
              <a:t>logically derives individual propositions from universal propositions</a:t>
            </a:r>
          </a:p>
        </p:txBody>
      </p:sp>
      <p:sp>
        <p:nvSpPr>
          <p:cNvPr id="171" name="Deduction"/>
          <p:cNvSpPr/>
          <p:nvPr/>
        </p:nvSpPr>
        <p:spPr>
          <a:xfrm>
            <a:off x="383362" y="1676400"/>
            <a:ext cx="8346543"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584200">
              <a:lnSpc>
                <a:spcPts val="3600"/>
              </a:lnSpc>
              <a:tabLst>
                <a:tab pos="1066800" algn="l"/>
              </a:tabLst>
              <a:defRPr b="1" sz="3000">
                <a:latin typeface="Times"/>
                <a:ea typeface="Times"/>
                <a:cs typeface="Times"/>
                <a:sym typeface="Times"/>
              </a:defRPr>
            </a:lvl1pPr>
          </a:lstStyle>
          <a:p>
            <a:pPr/>
            <a:r>
              <a:t>Deduction</a:t>
            </a:r>
          </a:p>
        </p:txBody>
      </p:sp>
      <p:sp>
        <p:nvSpPr>
          <p:cNvPr id="172" name="Induction"/>
          <p:cNvSpPr/>
          <p:nvPr/>
        </p:nvSpPr>
        <p:spPr>
          <a:xfrm>
            <a:off x="383362" y="5041900"/>
            <a:ext cx="8346543"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584200">
              <a:lnSpc>
                <a:spcPts val="3600"/>
              </a:lnSpc>
              <a:tabLst>
                <a:tab pos="1066800" algn="l"/>
              </a:tabLst>
              <a:defRPr b="1" sz="3000">
                <a:latin typeface="Times"/>
                <a:ea typeface="Times"/>
                <a:cs typeface="Times"/>
                <a:sym typeface="Times"/>
              </a:defRPr>
            </a:lvl1pPr>
          </a:lstStyle>
          <a:p>
            <a:pPr/>
            <a:r>
              <a:t>Induction</a:t>
            </a:r>
          </a:p>
        </p:txBody>
      </p:sp>
      <p:sp>
        <p:nvSpPr>
          <p:cNvPr id="173" name="aims at deriving universal propositions from individual propositions"/>
          <p:cNvSpPr/>
          <p:nvPr/>
        </p:nvSpPr>
        <p:spPr>
          <a:xfrm>
            <a:off x="1119961" y="5626100"/>
            <a:ext cx="10606128" cy="57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ts val="3600"/>
              </a:lnSpc>
              <a:tabLst>
                <a:tab pos="1066800" algn="l"/>
              </a:tabLst>
              <a:defRPr sz="3000">
                <a:latin typeface="Times"/>
                <a:ea typeface="Times"/>
                <a:cs typeface="Times"/>
                <a:sym typeface="Times"/>
              </a:defRPr>
            </a:lvl1pPr>
          </a:lstStyle>
          <a:p>
            <a:pPr/>
            <a:r>
              <a:t>aims at deriving universal propositions from individual propositions</a:t>
            </a:r>
          </a:p>
        </p:txBody>
      </p:sp>
      <p:sp>
        <p:nvSpPr>
          <p:cNvPr id="174" name="The conclusion is always correct, but the conlusion is merely an explicit extraction of what was implied in the premises.…"/>
          <p:cNvSpPr/>
          <p:nvPr/>
        </p:nvSpPr>
        <p:spPr>
          <a:xfrm>
            <a:off x="1119962" y="3379812"/>
            <a:ext cx="10764877" cy="1511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defTabSz="584200">
              <a:lnSpc>
                <a:spcPts val="3600"/>
              </a:lnSpc>
              <a:tabLst>
                <a:tab pos="1066800" algn="l"/>
              </a:tabLst>
              <a:defRPr i="1" sz="3000">
                <a:latin typeface="Times"/>
                <a:ea typeface="Times"/>
                <a:cs typeface="Times"/>
                <a:sym typeface="Times"/>
              </a:defRPr>
            </a:pPr>
            <a:r>
              <a:t>The conclusion is always correct, but the conlusion is merely an explicit extraction of what was implied in the premises. </a:t>
            </a:r>
          </a:p>
          <a:p>
            <a:pPr algn="ctr" defTabSz="584200">
              <a:lnSpc>
                <a:spcPts val="3600"/>
              </a:lnSpc>
              <a:tabLst>
                <a:tab pos="1066800" algn="l"/>
              </a:tabLst>
              <a:defRPr i="1" sz="3000">
                <a:latin typeface="Times"/>
                <a:ea typeface="Times"/>
                <a:cs typeface="Times"/>
                <a:sym typeface="Times"/>
              </a:defRPr>
            </a:pPr>
            <a:r>
              <a:t>“New knowledge cannot be acquired by only deduction.”</a:t>
            </a:r>
          </a:p>
        </p:txBody>
      </p:sp>
      <p:sp>
        <p:nvSpPr>
          <p:cNvPr id="175" name="The derived ‘universal’ propositions are not always right."/>
          <p:cNvSpPr/>
          <p:nvPr/>
        </p:nvSpPr>
        <p:spPr>
          <a:xfrm>
            <a:off x="1119962" y="6305387"/>
            <a:ext cx="10764877"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584200">
              <a:lnSpc>
                <a:spcPts val="3600"/>
              </a:lnSpc>
              <a:tabLst>
                <a:tab pos="1066800" algn="l"/>
              </a:tabLst>
              <a:defRPr i="1" sz="3000">
                <a:latin typeface="Times"/>
                <a:ea typeface="Times"/>
                <a:cs typeface="Times"/>
                <a:sym typeface="Times"/>
              </a:defRPr>
            </a:lvl1pPr>
          </a:lstStyle>
          <a:p>
            <a:pPr/>
            <a:r>
              <a:t>The derived ‘universal’ propositions are not always right. </a:t>
            </a:r>
          </a:p>
        </p:txBody>
      </p:sp>
      <p:sp>
        <p:nvSpPr>
          <p:cNvPr id="176" name="Even if induction cannot have the same degrees of cetainty as deduction, natural science cannot rely solely on deduction as long as it is an empirical science."/>
          <p:cNvSpPr/>
          <p:nvPr/>
        </p:nvSpPr>
        <p:spPr>
          <a:xfrm>
            <a:off x="961211" y="7366000"/>
            <a:ext cx="10764878" cy="151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584200">
              <a:lnSpc>
                <a:spcPts val="3600"/>
              </a:lnSpc>
              <a:tabLst>
                <a:tab pos="1066800" algn="l"/>
              </a:tabLst>
              <a:defRPr sz="3000">
                <a:latin typeface="Times"/>
                <a:ea typeface="Times"/>
                <a:cs typeface="Times"/>
                <a:sym typeface="Times"/>
              </a:defRPr>
            </a:lvl1pPr>
          </a:lstStyle>
          <a:p>
            <a:pPr/>
            <a:r>
              <a:t>Even if induction cannot have the same degrees of cetainty as deduction, natural science cannot rely solely on deduction as long as it is an empirical science.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Methodology of Modern Natural Sciences…"/>
          <p:cNvSpPr/>
          <p:nvPr/>
        </p:nvSpPr>
        <p:spPr>
          <a:xfrm>
            <a:off x="127000" y="381000"/>
            <a:ext cx="12433300" cy="1295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ctr" defTabSz="584200">
              <a:defRPr b="1" sz="3800">
                <a:latin typeface="Times"/>
                <a:ea typeface="Times"/>
                <a:cs typeface="Times"/>
                <a:sym typeface="Times"/>
              </a:defRPr>
            </a:pPr>
            <a:r>
              <a:t>Methodology of Modern Natural Sciences</a:t>
            </a:r>
          </a:p>
          <a:p>
            <a:pPr algn="ctr" defTabSz="584200">
              <a:defRPr sz="3000">
                <a:latin typeface="Times"/>
                <a:ea typeface="Times"/>
                <a:cs typeface="Times"/>
                <a:sym typeface="Times"/>
              </a:defRPr>
            </a:pPr>
            <a:r>
              <a:t>(2) Hypothetico-deductive method</a:t>
            </a:r>
          </a:p>
        </p:txBody>
      </p:sp>
      <p:sp>
        <p:nvSpPr>
          <p:cNvPr id="179" name="Modern natural sciences utilize the advantages of both methods simultaneously to compensate for their disadvantages."/>
          <p:cNvSpPr/>
          <p:nvPr/>
        </p:nvSpPr>
        <p:spPr>
          <a:xfrm>
            <a:off x="1119961" y="1803400"/>
            <a:ext cx="10764878" cy="104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584200">
              <a:lnSpc>
                <a:spcPts val="3600"/>
              </a:lnSpc>
              <a:tabLst>
                <a:tab pos="1066800" algn="l"/>
              </a:tabLst>
              <a:defRPr sz="3000">
                <a:latin typeface="Times"/>
                <a:ea typeface="Times"/>
                <a:cs typeface="Times"/>
                <a:sym typeface="Times"/>
              </a:defRPr>
            </a:lvl1pPr>
          </a:lstStyle>
          <a:p>
            <a:pPr/>
            <a:r>
              <a:t>Modern natural sciences utilize the advantages of both methods simultaneously to compensate for their disadvantages.</a:t>
            </a:r>
          </a:p>
        </p:txBody>
      </p:sp>
      <p:sp>
        <p:nvSpPr>
          <p:cNvPr id="180" name="Experiment is indispensable, and laboratory works have been incorporated into educational curriculums in variety of fields of science."/>
          <p:cNvSpPr txBox="1"/>
          <p:nvPr/>
        </p:nvSpPr>
        <p:spPr>
          <a:xfrm>
            <a:off x="741090" y="8278917"/>
            <a:ext cx="11205120" cy="104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584200">
              <a:lnSpc>
                <a:spcPts val="3600"/>
              </a:lnSpc>
              <a:tabLst>
                <a:tab pos="1066800" algn="l"/>
              </a:tabLst>
              <a:defRPr sz="3000">
                <a:latin typeface="Times"/>
                <a:ea typeface="Times"/>
                <a:cs typeface="Times"/>
                <a:sym typeface="Times"/>
              </a:defRPr>
            </a:lvl1pPr>
          </a:lstStyle>
          <a:p>
            <a:pPr/>
            <a:r>
              <a:t>Experiment is indispensable, and laboratory works have been incorporated into educational curriculums in variety of fields of science.</a:t>
            </a:r>
          </a:p>
        </p:txBody>
      </p:sp>
      <p:grpSp>
        <p:nvGrpSpPr>
          <p:cNvPr id="194" name="グループ"/>
          <p:cNvGrpSpPr/>
          <p:nvPr/>
        </p:nvGrpSpPr>
        <p:grpSpPr>
          <a:xfrm>
            <a:off x="1142690" y="3124200"/>
            <a:ext cx="10719421" cy="4874267"/>
            <a:chOff x="0" y="0"/>
            <a:chExt cx="10719420" cy="4874266"/>
          </a:xfrm>
        </p:grpSpPr>
        <p:sp>
          <p:nvSpPr>
            <p:cNvPr id="181" name="Induction"/>
            <p:cNvSpPr/>
            <p:nvPr/>
          </p:nvSpPr>
          <p:spPr>
            <a:xfrm>
              <a:off x="1214274" y="2238641"/>
              <a:ext cx="180422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584200">
                <a:lnSpc>
                  <a:spcPts val="3600"/>
                </a:lnSpc>
                <a:tabLst>
                  <a:tab pos="1066800" algn="l"/>
                </a:tabLst>
                <a:defRPr b="1" sz="3000">
                  <a:latin typeface="Times"/>
                  <a:ea typeface="Times"/>
                  <a:cs typeface="Times"/>
                  <a:sym typeface="Times"/>
                </a:defRPr>
              </a:lvl1pPr>
            </a:lstStyle>
            <a:p>
              <a:pPr/>
              <a:r>
                <a:t>Induction</a:t>
              </a:r>
            </a:p>
          </p:txBody>
        </p:sp>
        <p:sp>
          <p:nvSpPr>
            <p:cNvPr id="182" name="Theory"/>
            <p:cNvSpPr txBox="1"/>
            <p:nvPr/>
          </p:nvSpPr>
          <p:spPr>
            <a:xfrm>
              <a:off x="4709944" y="3731266"/>
              <a:ext cx="1299531"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lnSpc>
                  <a:spcPts val="3600"/>
                </a:lnSpc>
                <a:tabLst>
                  <a:tab pos="1066800" algn="l"/>
                </a:tabLst>
                <a:defRPr b="1" sz="3000">
                  <a:latin typeface="Times"/>
                  <a:ea typeface="Times"/>
                  <a:cs typeface="Times"/>
                  <a:sym typeface="Times"/>
                </a:defRPr>
              </a:lvl1pPr>
            </a:lstStyle>
            <a:p>
              <a:pPr/>
              <a:r>
                <a:t>Theory</a:t>
              </a:r>
            </a:p>
          </p:txBody>
        </p:sp>
        <p:sp>
          <p:nvSpPr>
            <p:cNvPr id="183" name="Experiments"/>
            <p:cNvSpPr txBox="1"/>
            <p:nvPr/>
          </p:nvSpPr>
          <p:spPr>
            <a:xfrm>
              <a:off x="4248038" y="0"/>
              <a:ext cx="2188407"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lnSpc>
                  <a:spcPts val="3600"/>
                </a:lnSpc>
                <a:tabLst>
                  <a:tab pos="1066800" algn="l"/>
                </a:tabLst>
                <a:defRPr b="1" sz="3000">
                  <a:latin typeface="Times"/>
                  <a:ea typeface="Times"/>
                  <a:cs typeface="Times"/>
                  <a:sym typeface="Times"/>
                </a:defRPr>
              </a:lvl1pPr>
            </a:lstStyle>
            <a:p>
              <a:pPr/>
              <a:r>
                <a:t>Experiments</a:t>
              </a:r>
            </a:p>
          </p:txBody>
        </p:sp>
        <p:sp>
          <p:nvSpPr>
            <p:cNvPr id="184" name="Deduction"/>
            <p:cNvSpPr/>
            <p:nvPr/>
          </p:nvSpPr>
          <p:spPr>
            <a:xfrm>
              <a:off x="7536862" y="2238641"/>
              <a:ext cx="180422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584200">
                <a:lnSpc>
                  <a:spcPts val="3600"/>
                </a:lnSpc>
                <a:tabLst>
                  <a:tab pos="1066800" algn="l"/>
                </a:tabLst>
                <a:defRPr b="1" sz="3000">
                  <a:latin typeface="Times"/>
                  <a:ea typeface="Times"/>
                  <a:cs typeface="Times"/>
                  <a:sym typeface="Times"/>
                </a:defRPr>
              </a:lvl1pPr>
            </a:lstStyle>
            <a:p>
              <a:pPr/>
              <a:r>
                <a:t>Deduction</a:t>
              </a:r>
            </a:p>
          </p:txBody>
        </p:sp>
        <p:sp>
          <p:nvSpPr>
            <p:cNvPr id="185" name="Hypotheses are validated and organized as theory “by experiments”."/>
            <p:cNvSpPr txBox="1"/>
            <p:nvPr/>
          </p:nvSpPr>
          <p:spPr>
            <a:xfrm>
              <a:off x="0" y="4302766"/>
              <a:ext cx="10719421"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lnSpc>
                  <a:spcPts val="3600"/>
                </a:lnSpc>
                <a:tabLst>
                  <a:tab pos="1066800" algn="l"/>
                </a:tabLst>
                <a:defRPr sz="3000">
                  <a:latin typeface="Times"/>
                  <a:ea typeface="Times"/>
                  <a:cs typeface="Times"/>
                  <a:sym typeface="Times"/>
                </a:defRPr>
              </a:pPr>
              <a:r>
                <a:t>Hypotheses are validated and organized as theory </a:t>
              </a:r>
              <a:r>
                <a:rPr b="1"/>
                <a:t>“by experiments”</a:t>
              </a:r>
              <a:r>
                <a:t>.</a:t>
              </a:r>
            </a:p>
          </p:txBody>
        </p:sp>
        <p:sp>
          <p:nvSpPr>
            <p:cNvPr id="186" name="楕円"/>
            <p:cNvSpPr/>
            <p:nvPr/>
          </p:nvSpPr>
          <p:spPr>
            <a:xfrm>
              <a:off x="3236192" y="854341"/>
              <a:ext cx="4233852" cy="2346333"/>
            </a:xfrm>
            <a:prstGeom prst="ellipse">
              <a:avLst/>
            </a:prstGeom>
            <a:noFill/>
            <a:ln w="635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ヒラギノ角ゴ Pro W3"/>
                </a:defRPr>
              </a:pPr>
            </a:p>
          </p:txBody>
        </p:sp>
        <p:sp>
          <p:nvSpPr>
            <p:cNvPr id="187" name="Analysis of observations"/>
            <p:cNvSpPr txBox="1"/>
            <p:nvPr/>
          </p:nvSpPr>
          <p:spPr>
            <a:xfrm>
              <a:off x="525580" y="1259474"/>
              <a:ext cx="3881513" cy="5715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lnSpc>
                  <a:spcPts val="3600"/>
                </a:lnSpc>
                <a:tabLst>
                  <a:tab pos="1066800" algn="l"/>
                </a:tabLst>
                <a:defRPr sz="3000">
                  <a:latin typeface="Times"/>
                  <a:ea typeface="Times"/>
                  <a:cs typeface="Times"/>
                  <a:sym typeface="Times"/>
                </a:defRPr>
              </a:lvl1pPr>
            </a:lstStyle>
            <a:p>
              <a:pPr/>
              <a:r>
                <a:t>Analysis of observations</a:t>
              </a:r>
            </a:p>
          </p:txBody>
        </p:sp>
        <p:sp>
          <p:nvSpPr>
            <p:cNvPr id="188" name="Predictions to be checked"/>
            <p:cNvSpPr txBox="1"/>
            <p:nvPr/>
          </p:nvSpPr>
          <p:spPr>
            <a:xfrm>
              <a:off x="6429852" y="1259474"/>
              <a:ext cx="4018248" cy="5715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lnSpc>
                  <a:spcPts val="3600"/>
                </a:lnSpc>
                <a:tabLst>
                  <a:tab pos="1066800" algn="l"/>
                </a:tabLst>
                <a:defRPr sz="3000">
                  <a:latin typeface="Times"/>
                  <a:ea typeface="Times"/>
                  <a:cs typeface="Times"/>
                  <a:sym typeface="Times"/>
                </a:defRPr>
              </a:lvl1pPr>
            </a:lstStyle>
            <a:p>
              <a:pPr/>
              <a:r>
                <a:t>Predictions to be checked</a:t>
              </a:r>
            </a:p>
          </p:txBody>
        </p:sp>
        <p:sp>
          <p:nvSpPr>
            <p:cNvPr id="189" name="Hypotheses"/>
            <p:cNvSpPr txBox="1"/>
            <p:nvPr/>
          </p:nvSpPr>
          <p:spPr>
            <a:xfrm>
              <a:off x="4407091" y="2908674"/>
              <a:ext cx="1892053" cy="5715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lnSpc>
                  <a:spcPts val="3600"/>
                </a:lnSpc>
                <a:tabLst>
                  <a:tab pos="1066800" algn="l"/>
                </a:tabLst>
                <a:defRPr sz="3000">
                  <a:latin typeface="Times"/>
                  <a:ea typeface="Times"/>
                  <a:cs typeface="Times"/>
                  <a:sym typeface="Times"/>
                </a:defRPr>
              </a:lvl1pPr>
            </a:lstStyle>
            <a:p>
              <a:pPr/>
              <a:r>
                <a:t>Hypotheses</a:t>
              </a:r>
            </a:p>
          </p:txBody>
        </p:sp>
        <p:sp>
          <p:nvSpPr>
            <p:cNvPr id="190" name="線"/>
            <p:cNvSpPr/>
            <p:nvPr/>
          </p:nvSpPr>
          <p:spPr>
            <a:xfrm flipH="1">
              <a:off x="4152386" y="1005472"/>
              <a:ext cx="191468" cy="58539"/>
            </a:xfrm>
            <a:prstGeom prst="line">
              <a:avLst/>
            </a:prstGeom>
            <a:noFill/>
            <a:ln w="63500" cap="flat">
              <a:solidFill>
                <a:srgbClr val="000000"/>
              </a:solidFill>
              <a:prstDash val="solid"/>
              <a:miter lim="400000"/>
              <a:tailEnd type="stealth" w="med" len="med"/>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ヒラギノ角ゴ Pro W3"/>
                </a:defRPr>
              </a:pPr>
            </a:p>
          </p:txBody>
        </p:sp>
        <p:sp>
          <p:nvSpPr>
            <p:cNvPr id="191" name="線"/>
            <p:cNvSpPr/>
            <p:nvPr/>
          </p:nvSpPr>
          <p:spPr>
            <a:xfrm>
              <a:off x="3431137" y="2535657"/>
              <a:ext cx="153375" cy="128697"/>
            </a:xfrm>
            <a:prstGeom prst="line">
              <a:avLst/>
            </a:prstGeom>
            <a:noFill/>
            <a:ln w="63500" cap="flat">
              <a:solidFill>
                <a:srgbClr val="000000"/>
              </a:solidFill>
              <a:prstDash val="solid"/>
              <a:miter lim="400000"/>
              <a:tailEnd type="stealth" w="med" len="med"/>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ヒラギノ角ゴ Pro W3"/>
                </a:defRPr>
              </a:pPr>
            </a:p>
          </p:txBody>
        </p:sp>
        <p:sp>
          <p:nvSpPr>
            <p:cNvPr id="192" name="線"/>
            <p:cNvSpPr/>
            <p:nvPr/>
          </p:nvSpPr>
          <p:spPr>
            <a:xfrm flipV="1">
              <a:off x="7242367" y="2398586"/>
              <a:ext cx="126001" cy="155598"/>
            </a:xfrm>
            <a:prstGeom prst="line">
              <a:avLst/>
            </a:prstGeom>
            <a:noFill/>
            <a:ln w="63500" cap="flat">
              <a:solidFill>
                <a:srgbClr val="000000"/>
              </a:solidFill>
              <a:prstDash val="solid"/>
              <a:miter lim="400000"/>
              <a:tailEnd type="stealth" w="med" len="med"/>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ヒラギノ角ゴ Pro W3"/>
                </a:defRPr>
              </a:pPr>
            </a:p>
          </p:txBody>
        </p:sp>
        <p:sp>
          <p:nvSpPr>
            <p:cNvPr id="193" name="線"/>
            <p:cNvSpPr/>
            <p:nvPr/>
          </p:nvSpPr>
          <p:spPr>
            <a:xfrm flipH="1" flipV="1">
              <a:off x="6148272" y="932322"/>
              <a:ext cx="195085" cy="45040"/>
            </a:xfrm>
            <a:prstGeom prst="line">
              <a:avLst/>
            </a:prstGeom>
            <a:noFill/>
            <a:ln w="63500" cap="flat">
              <a:solidFill>
                <a:srgbClr val="000000"/>
              </a:solidFill>
              <a:prstDash val="solid"/>
              <a:miter lim="400000"/>
              <a:tailEnd type="stealth" w="med" len="med"/>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ヒラギノ角ゴ Pro W3"/>
                </a:defRPr>
              </a:p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Introduction of Laboratory Works in Chemical Education"/>
          <p:cNvSpPr/>
          <p:nvPr/>
        </p:nvSpPr>
        <p:spPr>
          <a:xfrm>
            <a:off x="127000" y="381000"/>
            <a:ext cx="12433300" cy="1295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ctr" defTabSz="584200">
              <a:defRPr b="1" sz="3800">
                <a:latin typeface="Times"/>
                <a:ea typeface="Times"/>
                <a:cs typeface="Times"/>
                <a:sym typeface="Times"/>
              </a:defRPr>
            </a:lvl1pPr>
          </a:lstStyle>
          <a:p>
            <a:pPr/>
            <a:r>
              <a:t>Introduction of Laboratory Works in Chemical Education</a:t>
            </a:r>
          </a:p>
        </p:txBody>
      </p:sp>
      <p:sp>
        <p:nvSpPr>
          <p:cNvPr id="197" name="His laboratory has been going to produce 20 graduates every year.  At that time, it was criticized as “To train good successors, disciples should be limited to one or two in his lifetime, and his method of education is to make only second-class chemical engineers.”"/>
          <p:cNvSpPr/>
          <p:nvPr/>
        </p:nvSpPr>
        <p:spPr>
          <a:xfrm>
            <a:off x="516064" y="7299303"/>
            <a:ext cx="11637750" cy="198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defTabSz="584200">
              <a:lnSpc>
                <a:spcPts val="3600"/>
              </a:lnSpc>
              <a:tabLst>
                <a:tab pos="1066800" algn="l"/>
              </a:tabLst>
              <a:defRPr sz="3000">
                <a:latin typeface="Times"/>
                <a:ea typeface="Times"/>
                <a:cs typeface="Times"/>
                <a:sym typeface="Times"/>
              </a:defRPr>
            </a:pPr>
            <a:r>
              <a:t>His laboratory has been going to produce 20 graduates every year.  At that time, it was criticized as “To train good successors, disciples should be limited to </a:t>
            </a:r>
            <a:r>
              <a:rPr b="1"/>
              <a:t>one or two in his</a:t>
            </a:r>
            <a:r>
              <a:t> </a:t>
            </a:r>
            <a:r>
              <a:rPr b="1"/>
              <a:t>lifetime</a:t>
            </a:r>
            <a:r>
              <a:t>, and his method of education is to make only second-class chemical engineers.”</a:t>
            </a:r>
          </a:p>
        </p:txBody>
      </p:sp>
      <p:sp>
        <p:nvSpPr>
          <p:cNvPr id="198" name="One of the earliest examples…"/>
          <p:cNvSpPr/>
          <p:nvPr/>
        </p:nvSpPr>
        <p:spPr>
          <a:xfrm>
            <a:off x="516064" y="1676400"/>
            <a:ext cx="9942390" cy="1041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584200">
              <a:lnSpc>
                <a:spcPts val="3600"/>
              </a:lnSpc>
              <a:tabLst>
                <a:tab pos="1066800" algn="l"/>
              </a:tabLst>
              <a:defRPr sz="3000">
                <a:latin typeface="Times"/>
                <a:ea typeface="Times"/>
                <a:cs typeface="Times"/>
                <a:sym typeface="Times"/>
              </a:defRPr>
            </a:lvl1pPr>
            <a:lvl2pPr indent="342900" defTabSz="584200">
              <a:lnSpc>
                <a:spcPts val="3600"/>
              </a:lnSpc>
              <a:tabLst>
                <a:tab pos="1066800" algn="l"/>
              </a:tabLst>
              <a:defRPr sz="3000">
                <a:latin typeface="Times"/>
                <a:ea typeface="Times"/>
                <a:cs typeface="Times"/>
                <a:sym typeface="Times"/>
              </a:defRPr>
            </a:lvl2pPr>
          </a:lstStyle>
          <a:p>
            <a:pPr/>
            <a:r>
              <a:t>One of the earliest examples</a:t>
            </a:r>
          </a:p>
          <a:p>
            <a:pPr lvl="1"/>
            <a:r>
              <a:t>Liebig’s chemical laboratory at University of Giessen (1824~)</a:t>
            </a:r>
          </a:p>
        </p:txBody>
      </p:sp>
      <p:pic>
        <p:nvPicPr>
          <p:cNvPr id="199" name="Unknown.jpeg" descr="Unknown.jpeg"/>
          <p:cNvPicPr>
            <a:picLocks noChangeAspect="1"/>
          </p:cNvPicPr>
          <p:nvPr/>
        </p:nvPicPr>
        <p:blipFill>
          <a:blip r:embed="rId2">
            <a:extLst/>
          </a:blip>
          <a:stretch>
            <a:fillRect/>
          </a:stretch>
        </p:blipFill>
        <p:spPr>
          <a:xfrm>
            <a:off x="10121813" y="3175000"/>
            <a:ext cx="2032001" cy="3124200"/>
          </a:xfrm>
          <a:prstGeom prst="rect">
            <a:avLst/>
          </a:prstGeom>
          <a:ln w="12700">
            <a:miter lim="400000"/>
          </a:ln>
        </p:spPr>
      </p:pic>
      <p:sp>
        <p:nvSpPr>
          <p:cNvPr id="200" name="J. von Liebig"/>
          <p:cNvSpPr txBox="1"/>
          <p:nvPr/>
        </p:nvSpPr>
        <p:spPr>
          <a:xfrm>
            <a:off x="10080631" y="6299200"/>
            <a:ext cx="2114365"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ts val="3600"/>
              </a:lnSpc>
              <a:tabLst>
                <a:tab pos="1066800" algn="l"/>
              </a:tabLst>
              <a:defRPr sz="3000">
                <a:latin typeface="Times"/>
                <a:ea typeface="Times"/>
                <a:cs typeface="Times"/>
                <a:sym typeface="Times"/>
              </a:defRPr>
            </a:lvl1pPr>
          </a:lstStyle>
          <a:p>
            <a:pPr/>
            <a:r>
              <a:t>J. von Liebig</a:t>
            </a:r>
          </a:p>
        </p:txBody>
      </p:sp>
      <p:pic>
        <p:nvPicPr>
          <p:cNvPr id="201" name="00001437_Liebig in seinem Laboratorium.jpg" descr="00001437_Liebig in seinem Laboratorium.jpg"/>
          <p:cNvPicPr>
            <a:picLocks noChangeAspect="1"/>
          </p:cNvPicPr>
          <p:nvPr/>
        </p:nvPicPr>
        <p:blipFill>
          <a:blip r:embed="rId3">
            <a:extLst/>
          </a:blip>
          <a:stretch>
            <a:fillRect/>
          </a:stretch>
        </p:blipFill>
        <p:spPr>
          <a:xfrm>
            <a:off x="1743459" y="2971800"/>
            <a:ext cx="5891753" cy="381000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Liebig’s Big Success"/>
          <p:cNvSpPr/>
          <p:nvPr/>
        </p:nvSpPr>
        <p:spPr>
          <a:xfrm>
            <a:off x="127000" y="381000"/>
            <a:ext cx="12433300" cy="1295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ctr" defTabSz="584200">
              <a:defRPr b="1" sz="3800">
                <a:latin typeface="Times"/>
                <a:ea typeface="Times"/>
                <a:cs typeface="Times"/>
                <a:sym typeface="Times"/>
              </a:defRPr>
            </a:lvl1pPr>
          </a:lstStyle>
          <a:p>
            <a:pPr/>
            <a:r>
              <a:t>Liebig’s Big Success</a:t>
            </a:r>
          </a:p>
        </p:txBody>
      </p:sp>
      <p:sp>
        <p:nvSpPr>
          <p:cNvPr id="204" name="Over 700 students → 60 professors"/>
          <p:cNvSpPr/>
          <p:nvPr/>
        </p:nvSpPr>
        <p:spPr>
          <a:xfrm>
            <a:off x="327196" y="1676400"/>
            <a:ext cx="5741610" cy="590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ts val="3600"/>
              </a:lnSpc>
              <a:tabLst>
                <a:tab pos="1066800" algn="l"/>
              </a:tabLst>
              <a:defRPr sz="3000">
                <a:latin typeface="Times"/>
                <a:ea typeface="Times"/>
                <a:cs typeface="Times"/>
                <a:sym typeface="Times"/>
              </a:defRPr>
            </a:lvl1pPr>
          </a:lstStyle>
          <a:p>
            <a:pPr/>
            <a:r>
              <a:t>Over 700 students → 60 professors</a:t>
            </a:r>
          </a:p>
        </p:txBody>
      </p:sp>
      <p:sp>
        <p:nvSpPr>
          <p:cNvPr id="205" name="Nobel Prize in Chemistry…"/>
          <p:cNvSpPr/>
          <p:nvPr/>
        </p:nvSpPr>
        <p:spPr>
          <a:xfrm>
            <a:off x="327196" y="2856002"/>
            <a:ext cx="5390560" cy="339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584200">
              <a:lnSpc>
                <a:spcPts val="3600"/>
              </a:lnSpc>
              <a:tabLst>
                <a:tab pos="1066800" algn="l"/>
              </a:tabLst>
              <a:defRPr sz="3000">
                <a:latin typeface="Times"/>
                <a:ea typeface="Times"/>
                <a:cs typeface="Times"/>
                <a:sym typeface="Times"/>
              </a:defRPr>
            </a:pPr>
            <a:r>
              <a:t>Nobel Prize in Chemistry</a:t>
            </a:r>
          </a:p>
          <a:p>
            <a:pPr defTabSz="584200">
              <a:lnSpc>
                <a:spcPts val="3600"/>
              </a:lnSpc>
              <a:tabLst>
                <a:tab pos="1066800" algn="l"/>
              </a:tabLst>
              <a:defRPr sz="3000">
                <a:latin typeface="Times"/>
                <a:ea typeface="Times"/>
                <a:cs typeface="Times"/>
                <a:sym typeface="Times"/>
              </a:defRPr>
            </a:pPr>
          </a:p>
          <a:p>
            <a:pPr lvl="1" indent="342900" defTabSz="584200">
              <a:lnSpc>
                <a:spcPts val="3600"/>
              </a:lnSpc>
              <a:tabLst>
                <a:tab pos="1066800" algn="l"/>
              </a:tabLst>
              <a:defRPr b="1" sz="3000">
                <a:latin typeface="Times"/>
                <a:ea typeface="Times"/>
                <a:cs typeface="Times"/>
                <a:sym typeface="Times"/>
              </a:defRPr>
            </a:pPr>
            <a:r>
              <a:t>1901 J. H. van’t Hoff</a:t>
            </a:r>
          </a:p>
          <a:p>
            <a:pPr lvl="1" indent="342900" defTabSz="584200">
              <a:lnSpc>
                <a:spcPts val="3600"/>
              </a:lnSpc>
              <a:tabLst>
                <a:tab pos="1066800" algn="l"/>
              </a:tabLst>
              <a:defRPr b="1" sz="3000">
                <a:latin typeface="Times"/>
                <a:ea typeface="Times"/>
                <a:cs typeface="Times"/>
                <a:sym typeface="Times"/>
              </a:defRPr>
            </a:pPr>
            <a:r>
              <a:t>1902 H. E. Fischer</a:t>
            </a:r>
          </a:p>
          <a:p>
            <a:pPr lvl="1" indent="342900" defTabSz="584200">
              <a:lnSpc>
                <a:spcPts val="3600"/>
              </a:lnSpc>
              <a:tabLst>
                <a:tab pos="1066800" algn="l"/>
              </a:tabLst>
              <a:defRPr sz="3000">
                <a:latin typeface="Times"/>
                <a:ea typeface="Times"/>
                <a:cs typeface="Times"/>
                <a:sym typeface="Times"/>
              </a:defRPr>
            </a:pPr>
            <a:r>
              <a:t>1903 S. A. Arrhenius</a:t>
            </a:r>
          </a:p>
          <a:p>
            <a:pPr lvl="1" indent="342900" defTabSz="584200">
              <a:lnSpc>
                <a:spcPts val="3600"/>
              </a:lnSpc>
              <a:tabLst>
                <a:tab pos="1066800" algn="l"/>
              </a:tabLst>
              <a:defRPr sz="3000">
                <a:latin typeface="Times"/>
                <a:ea typeface="Times"/>
                <a:cs typeface="Times"/>
                <a:sym typeface="Times"/>
              </a:defRPr>
            </a:pPr>
            <a:r>
              <a:t>1904 W. Ramsay</a:t>
            </a:r>
          </a:p>
          <a:p>
            <a:pPr lvl="1" indent="342900" defTabSz="584200">
              <a:lnSpc>
                <a:spcPts val="3600"/>
              </a:lnSpc>
              <a:tabLst>
                <a:tab pos="1066800" algn="l"/>
              </a:tabLst>
              <a:defRPr b="1" sz="3000">
                <a:latin typeface="Times"/>
                <a:ea typeface="Times"/>
                <a:cs typeface="Times"/>
                <a:sym typeface="Times"/>
              </a:defRPr>
            </a:pPr>
            <a:r>
              <a:t>1905 J. F. W. A. von Baeyer</a:t>
            </a:r>
          </a:p>
        </p:txBody>
      </p:sp>
      <p:sp>
        <p:nvSpPr>
          <p:cNvPr id="206" name="His system of education in laboratory has spread via his students."/>
          <p:cNvSpPr/>
          <p:nvPr/>
        </p:nvSpPr>
        <p:spPr>
          <a:xfrm>
            <a:off x="327196" y="6774701"/>
            <a:ext cx="4518795"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584200">
              <a:lnSpc>
                <a:spcPts val="3300"/>
              </a:lnSpc>
              <a:tabLst>
                <a:tab pos="1066800" algn="l"/>
              </a:tabLst>
              <a:defRPr sz="2800">
                <a:latin typeface="Times"/>
                <a:ea typeface="Times"/>
                <a:cs typeface="Times"/>
                <a:sym typeface="Times"/>
              </a:defRPr>
            </a:lvl1pPr>
          </a:lstStyle>
          <a:p>
            <a:pPr/>
            <a:r>
              <a:t>His system of education in laboratory has spread via his students.  </a:t>
            </a:r>
          </a:p>
        </p:txBody>
      </p:sp>
      <p:grpSp>
        <p:nvGrpSpPr>
          <p:cNvPr id="215" name="グループ"/>
          <p:cNvGrpSpPr/>
          <p:nvPr/>
        </p:nvGrpSpPr>
        <p:grpSpPr>
          <a:xfrm>
            <a:off x="6068805" y="1676400"/>
            <a:ext cx="6491495" cy="6985000"/>
            <a:chOff x="0" y="0"/>
            <a:chExt cx="6491494" cy="6985000"/>
          </a:xfrm>
        </p:grpSpPr>
        <p:pic>
          <p:nvPicPr>
            <p:cNvPr id="207" name="europe-map-2.png" descr="europe-map-2.png"/>
            <p:cNvPicPr>
              <a:picLocks noChangeAspect="1"/>
            </p:cNvPicPr>
            <p:nvPr/>
          </p:nvPicPr>
          <p:blipFill>
            <a:blip r:embed="rId2">
              <a:extLst/>
            </a:blip>
            <a:stretch>
              <a:fillRect/>
            </a:stretch>
          </p:blipFill>
          <p:spPr>
            <a:xfrm>
              <a:off x="0" y="0"/>
              <a:ext cx="6491495" cy="6985000"/>
            </a:xfrm>
            <a:prstGeom prst="rect">
              <a:avLst/>
            </a:prstGeom>
            <a:ln w="12700" cap="flat">
              <a:noFill/>
              <a:miter lim="400000"/>
            </a:ln>
            <a:effectLst/>
          </p:spPr>
        </p:pic>
        <p:sp>
          <p:nvSpPr>
            <p:cNvPr id="208" name="Williamson…"/>
            <p:cNvSpPr/>
            <p:nvPr/>
          </p:nvSpPr>
          <p:spPr>
            <a:xfrm>
              <a:off x="654764" y="3227759"/>
              <a:ext cx="1930249" cy="727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584200">
                <a:lnSpc>
                  <a:spcPct val="70000"/>
                </a:lnSpc>
                <a:tabLst>
                  <a:tab pos="1066800" algn="l"/>
                </a:tabLst>
                <a:defRPr b="1" sz="2400">
                  <a:latin typeface="Times"/>
                  <a:ea typeface="Times"/>
                  <a:cs typeface="Times"/>
                  <a:sym typeface="Times"/>
                </a:defRPr>
              </a:pPr>
              <a:r>
                <a:t>Williamson</a:t>
              </a:r>
            </a:p>
            <a:p>
              <a:pPr algn="ctr" defTabSz="584200">
                <a:lnSpc>
                  <a:spcPct val="70000"/>
                </a:lnSpc>
                <a:tabLst>
                  <a:tab pos="1066800" algn="l"/>
                </a:tabLst>
                <a:defRPr sz="2400">
                  <a:latin typeface="Times"/>
                  <a:ea typeface="Times"/>
                  <a:cs typeface="Times"/>
                  <a:sym typeface="Times"/>
                </a:defRPr>
              </a:pPr>
              <a:r>
                <a:t>(London)</a:t>
              </a:r>
            </a:p>
          </p:txBody>
        </p:sp>
        <p:sp>
          <p:nvSpPr>
            <p:cNvPr id="209" name="Hoffman…"/>
            <p:cNvSpPr/>
            <p:nvPr/>
          </p:nvSpPr>
          <p:spPr>
            <a:xfrm>
              <a:off x="2350279" y="3352810"/>
              <a:ext cx="1930249" cy="727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584200">
                <a:lnSpc>
                  <a:spcPct val="70000"/>
                </a:lnSpc>
                <a:tabLst>
                  <a:tab pos="1066800" algn="l"/>
                </a:tabLst>
                <a:defRPr b="1" sz="2400">
                  <a:latin typeface="Times"/>
                  <a:ea typeface="Times"/>
                  <a:cs typeface="Times"/>
                  <a:sym typeface="Times"/>
                </a:defRPr>
              </a:pPr>
              <a:r>
                <a:t>Hoffman</a:t>
              </a:r>
            </a:p>
            <a:p>
              <a:pPr algn="ctr" defTabSz="584200">
                <a:lnSpc>
                  <a:spcPct val="70000"/>
                </a:lnSpc>
                <a:tabLst>
                  <a:tab pos="1066800" algn="l"/>
                </a:tabLst>
                <a:defRPr sz="2400">
                  <a:latin typeface="Times"/>
                  <a:ea typeface="Times"/>
                  <a:cs typeface="Times"/>
                  <a:sym typeface="Times"/>
                </a:defRPr>
              </a:pPr>
              <a:r>
                <a:t>(Berlin)</a:t>
              </a:r>
            </a:p>
          </p:txBody>
        </p:sp>
        <p:sp>
          <p:nvSpPr>
            <p:cNvPr id="210" name="Wurtz…"/>
            <p:cNvSpPr/>
            <p:nvPr/>
          </p:nvSpPr>
          <p:spPr>
            <a:xfrm>
              <a:off x="1413463" y="4416712"/>
              <a:ext cx="1321167" cy="727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584200">
                <a:lnSpc>
                  <a:spcPct val="70000"/>
                </a:lnSpc>
                <a:tabLst>
                  <a:tab pos="1066800" algn="l"/>
                </a:tabLst>
                <a:defRPr b="1" sz="2400">
                  <a:latin typeface="Times"/>
                  <a:ea typeface="Times"/>
                  <a:cs typeface="Times"/>
                  <a:sym typeface="Times"/>
                </a:defRPr>
              </a:pPr>
              <a:r>
                <a:t>Wurtz</a:t>
              </a:r>
            </a:p>
            <a:p>
              <a:pPr algn="ctr" defTabSz="584200">
                <a:lnSpc>
                  <a:spcPct val="70000"/>
                </a:lnSpc>
                <a:tabLst>
                  <a:tab pos="1066800" algn="l"/>
                </a:tabLst>
                <a:defRPr sz="2400">
                  <a:latin typeface="Times"/>
                  <a:ea typeface="Times"/>
                  <a:cs typeface="Times"/>
                  <a:sym typeface="Times"/>
                </a:defRPr>
              </a:pPr>
              <a:r>
                <a:t>(Paris)</a:t>
              </a:r>
            </a:p>
          </p:txBody>
        </p:sp>
        <p:sp>
          <p:nvSpPr>
            <p:cNvPr id="211" name="Merz…"/>
            <p:cNvSpPr/>
            <p:nvPr/>
          </p:nvSpPr>
          <p:spPr>
            <a:xfrm>
              <a:off x="2239146" y="4635500"/>
              <a:ext cx="1321167" cy="727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584200">
                <a:lnSpc>
                  <a:spcPct val="70000"/>
                </a:lnSpc>
                <a:tabLst>
                  <a:tab pos="1066800" algn="l"/>
                </a:tabLst>
                <a:defRPr b="1" sz="2400">
                  <a:latin typeface="Times"/>
                  <a:ea typeface="Times"/>
                  <a:cs typeface="Times"/>
                  <a:sym typeface="Times"/>
                </a:defRPr>
              </a:pPr>
              <a:r>
                <a:t>Merz</a:t>
              </a:r>
            </a:p>
            <a:p>
              <a:pPr algn="ctr" defTabSz="584200">
                <a:lnSpc>
                  <a:spcPct val="70000"/>
                </a:lnSpc>
                <a:tabLst>
                  <a:tab pos="1066800" algn="l"/>
                </a:tabLst>
                <a:defRPr sz="2400">
                  <a:latin typeface="Times"/>
                  <a:ea typeface="Times"/>
                  <a:cs typeface="Times"/>
                  <a:sym typeface="Times"/>
                </a:defRPr>
              </a:pPr>
              <a:r>
                <a:t>(Zürich)</a:t>
              </a:r>
            </a:p>
          </p:txBody>
        </p:sp>
        <p:sp>
          <p:nvSpPr>
            <p:cNvPr id="212" name="Zinin…"/>
            <p:cNvSpPr/>
            <p:nvPr/>
          </p:nvSpPr>
          <p:spPr>
            <a:xfrm>
              <a:off x="4280527" y="1726396"/>
              <a:ext cx="2030121" cy="727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584200">
                <a:lnSpc>
                  <a:spcPct val="70000"/>
                </a:lnSpc>
                <a:tabLst>
                  <a:tab pos="1066800" algn="l"/>
                </a:tabLst>
                <a:defRPr b="1" sz="2400">
                  <a:latin typeface="Times"/>
                  <a:ea typeface="Times"/>
                  <a:cs typeface="Times"/>
                  <a:sym typeface="Times"/>
                </a:defRPr>
              </a:pPr>
              <a:r>
                <a:t>Zinin</a:t>
              </a:r>
            </a:p>
            <a:p>
              <a:pPr algn="ctr" defTabSz="584200">
                <a:lnSpc>
                  <a:spcPct val="70000"/>
                </a:lnSpc>
                <a:tabLst>
                  <a:tab pos="1066800" algn="l"/>
                </a:tabLst>
                <a:defRPr sz="2400">
                  <a:latin typeface="Times"/>
                  <a:ea typeface="Times"/>
                  <a:cs typeface="Times"/>
                  <a:sym typeface="Times"/>
                </a:defRPr>
              </a:pPr>
              <a:r>
                <a:t>(St. Petersburg)</a:t>
              </a:r>
            </a:p>
          </p:txBody>
        </p:sp>
        <p:sp>
          <p:nvSpPr>
            <p:cNvPr id="213" name="Redtenbacher…"/>
            <p:cNvSpPr/>
            <p:nvPr/>
          </p:nvSpPr>
          <p:spPr>
            <a:xfrm>
              <a:off x="3183017" y="4454812"/>
              <a:ext cx="1930249" cy="727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584200">
                <a:lnSpc>
                  <a:spcPct val="70000"/>
                </a:lnSpc>
                <a:tabLst>
                  <a:tab pos="1066800" algn="l"/>
                </a:tabLst>
                <a:defRPr b="1" sz="2400">
                  <a:latin typeface="Times"/>
                  <a:ea typeface="Times"/>
                  <a:cs typeface="Times"/>
                  <a:sym typeface="Times"/>
                </a:defRPr>
              </a:pPr>
              <a:r>
                <a:t>Redtenbacher</a:t>
              </a:r>
            </a:p>
            <a:p>
              <a:pPr algn="ctr" defTabSz="584200">
                <a:lnSpc>
                  <a:spcPct val="70000"/>
                </a:lnSpc>
                <a:tabLst>
                  <a:tab pos="1066800" algn="l"/>
                </a:tabLst>
                <a:defRPr sz="2400">
                  <a:latin typeface="Times"/>
                  <a:ea typeface="Times"/>
                  <a:cs typeface="Times"/>
                  <a:sym typeface="Times"/>
                </a:defRPr>
              </a:pPr>
              <a:r>
                <a:t>(Wien)</a:t>
              </a:r>
            </a:p>
          </p:txBody>
        </p:sp>
        <p:sp>
          <p:nvSpPr>
            <p:cNvPr id="214" name="Kekule…"/>
            <p:cNvSpPr/>
            <p:nvPr/>
          </p:nvSpPr>
          <p:spPr>
            <a:xfrm>
              <a:off x="1871105" y="3938558"/>
              <a:ext cx="1930250" cy="727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584200">
                <a:lnSpc>
                  <a:spcPct val="70000"/>
                </a:lnSpc>
                <a:tabLst>
                  <a:tab pos="1066800" algn="l"/>
                </a:tabLst>
                <a:defRPr b="1" sz="2400">
                  <a:latin typeface="Times"/>
                  <a:ea typeface="Times"/>
                  <a:cs typeface="Times"/>
                  <a:sym typeface="Times"/>
                </a:defRPr>
              </a:pPr>
              <a:r>
                <a:t>Kekule</a:t>
              </a:r>
            </a:p>
            <a:p>
              <a:pPr algn="ctr" defTabSz="584200">
                <a:lnSpc>
                  <a:spcPct val="70000"/>
                </a:lnSpc>
                <a:tabLst>
                  <a:tab pos="1066800" algn="l"/>
                </a:tabLst>
                <a:defRPr sz="2400">
                  <a:latin typeface="Times"/>
                  <a:ea typeface="Times"/>
                  <a:cs typeface="Times"/>
                  <a:sym typeface="Times"/>
                </a:defRPr>
              </a:pPr>
              <a:r>
                <a:t>(Bonn)</a:t>
              </a:r>
            </a:p>
          </p:txBody>
        </p:sp>
      </p:grpSp>
      <p:sp>
        <p:nvSpPr>
          <p:cNvPr id="216" name="Since Liebig’s success, laboratory works have been incorporated into educational curriculums, but they are not suitable for distance education."/>
          <p:cNvSpPr txBox="1"/>
          <p:nvPr/>
        </p:nvSpPr>
        <p:spPr>
          <a:xfrm>
            <a:off x="334438" y="8661400"/>
            <a:ext cx="12225862" cy="96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584200">
              <a:lnSpc>
                <a:spcPts val="3300"/>
              </a:lnSpc>
              <a:tabLst>
                <a:tab pos="1066800" algn="l"/>
              </a:tabLst>
              <a:defRPr sz="2800">
                <a:latin typeface="Times"/>
                <a:ea typeface="Times"/>
                <a:cs typeface="Times"/>
                <a:sym typeface="Times"/>
              </a:defRPr>
            </a:lvl1pPr>
          </a:lstStyle>
          <a:p>
            <a:pPr/>
            <a:r>
              <a:t>Since Liebig’s success, laboratory works have been incorporated into educational curriculums, but they are not suitable for distance education.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Experimental Activities in Traditional Courses of OUJ"/>
          <p:cNvSpPr txBox="1"/>
          <p:nvPr>
            <p:ph type="title"/>
          </p:nvPr>
        </p:nvSpPr>
        <p:spPr>
          <a:xfrm>
            <a:off x="690450" y="254000"/>
            <a:ext cx="11623900" cy="1295400"/>
          </a:xfrm>
          <a:prstGeom prst="rect">
            <a:avLst/>
          </a:prstGeom>
        </p:spPr>
        <p:txBody>
          <a:bodyPr/>
          <a:lstStyle>
            <a:lvl1pPr>
              <a:defRPr b="1" sz="3800">
                <a:latin typeface="Times"/>
                <a:ea typeface="Times"/>
                <a:cs typeface="Times"/>
                <a:sym typeface="Times"/>
              </a:defRPr>
            </a:lvl1pPr>
          </a:lstStyle>
          <a:p>
            <a:pPr/>
            <a:r>
              <a:t>Experimental Activities in Traditional Courses of OUJ</a:t>
            </a:r>
          </a:p>
        </p:txBody>
      </p:sp>
      <p:sp>
        <p:nvSpPr>
          <p:cNvPr id="219" name="(1) Broadcast lectures on TV, radio, and the Internet…"/>
          <p:cNvSpPr/>
          <p:nvPr/>
        </p:nvSpPr>
        <p:spPr>
          <a:xfrm>
            <a:off x="1119961" y="1549400"/>
            <a:ext cx="10764878" cy="104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defTabSz="584200">
              <a:lnSpc>
                <a:spcPts val="3600"/>
              </a:lnSpc>
              <a:tabLst>
                <a:tab pos="1066800" algn="l"/>
              </a:tabLst>
              <a:defRPr sz="3000">
                <a:latin typeface="Times"/>
                <a:ea typeface="Times"/>
                <a:cs typeface="Times"/>
                <a:sym typeface="Times"/>
              </a:defRPr>
            </a:pPr>
            <a:r>
              <a:t>(1) Broadcast lectures on TV, radio, and the Internet</a:t>
            </a:r>
          </a:p>
          <a:p>
            <a:pPr lvl="2" indent="685800" defTabSz="584200">
              <a:lnSpc>
                <a:spcPts val="3600"/>
              </a:lnSpc>
              <a:tabLst>
                <a:tab pos="1066800" algn="l"/>
              </a:tabLst>
              <a:defRPr sz="3000">
                <a:latin typeface="Times"/>
                <a:ea typeface="Times"/>
                <a:cs typeface="Times"/>
                <a:sym typeface="Times"/>
              </a:defRPr>
            </a:pPr>
            <a:r>
              <a:t>Demonstration experiments are offered in many lectures.</a:t>
            </a:r>
          </a:p>
        </p:txBody>
      </p:sp>
      <p:pic>
        <p:nvPicPr>
          <p:cNvPr id="220" name="kareikyaku.mp4" descr="kareikyaku.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083733" y="2742235"/>
            <a:ext cx="10837334" cy="6096001"/>
          </a:xfrm>
          <a:prstGeom prst="rect">
            <a:avLst/>
          </a:prstGeom>
          <a:ln w="12700">
            <a:miter lim="400000"/>
          </a:ln>
        </p:spPr>
      </p:pic>
      <p:sp>
        <p:nvSpPr>
          <p:cNvPr id="221" name="Super-cooled state and a real-time freezing of sodium acetate"/>
          <p:cNvSpPr/>
          <p:nvPr/>
        </p:nvSpPr>
        <p:spPr>
          <a:xfrm>
            <a:off x="1549471" y="7993605"/>
            <a:ext cx="9905857"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algn="ctr" defTabSz="584200">
              <a:lnSpc>
                <a:spcPts val="3600"/>
              </a:lnSpc>
              <a:tabLst>
                <a:tab pos="1066800" algn="l"/>
              </a:tabLst>
              <a:defRPr sz="3000">
                <a:solidFill>
                  <a:srgbClr val="FFFFFF"/>
                </a:solidFill>
                <a:latin typeface="Times"/>
                <a:ea typeface="Times"/>
                <a:cs typeface="Times"/>
                <a:sym typeface="Times"/>
              </a:defRPr>
            </a:pPr>
            <a:r>
              <a:t>Super-cooled state and a real-time freezing of sodium acetate</a:t>
            </a:r>
          </a:p>
        </p:txBody>
      </p:sp>
      <p:sp>
        <p:nvSpPr>
          <p:cNvPr id="222" name="Limitation: Heat of solidification is invisible!"/>
          <p:cNvSpPr/>
          <p:nvPr/>
        </p:nvSpPr>
        <p:spPr>
          <a:xfrm>
            <a:off x="1119961" y="8989670"/>
            <a:ext cx="10764878"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algn="ctr" defTabSz="584200">
              <a:lnSpc>
                <a:spcPts val="3600"/>
              </a:lnSpc>
              <a:tabLst>
                <a:tab pos="1066800" algn="l"/>
              </a:tabLst>
              <a:defRPr sz="3000">
                <a:latin typeface="Times"/>
                <a:ea typeface="Times"/>
                <a:cs typeface="Times"/>
                <a:sym typeface="Times"/>
              </a:defRPr>
            </a:pPr>
            <a:r>
              <a:t>Limitation: Heat of solidification is invisible!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1023000" fill="hold"/>
                                        <p:tgtEl>
                                          <p:spTgt spid="22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2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Experimental Activities in Traditional Courses of OUJ"/>
          <p:cNvSpPr txBox="1"/>
          <p:nvPr>
            <p:ph type="title"/>
          </p:nvPr>
        </p:nvSpPr>
        <p:spPr>
          <a:xfrm>
            <a:off x="690450" y="254000"/>
            <a:ext cx="11623900" cy="1295400"/>
          </a:xfrm>
          <a:prstGeom prst="rect">
            <a:avLst/>
          </a:prstGeom>
        </p:spPr>
        <p:txBody>
          <a:bodyPr/>
          <a:lstStyle>
            <a:lvl1pPr>
              <a:defRPr b="1" sz="3800">
                <a:latin typeface="Times"/>
                <a:ea typeface="Times"/>
                <a:cs typeface="Times"/>
                <a:sym typeface="Times"/>
              </a:defRPr>
            </a:lvl1pPr>
          </a:lstStyle>
          <a:p>
            <a:pPr/>
            <a:r>
              <a:t>Experimental Activities in Traditional Courses of OUJ</a:t>
            </a:r>
          </a:p>
        </p:txBody>
      </p:sp>
      <p:pic>
        <p:nvPicPr>
          <p:cNvPr id="225" name="20190818_1632724617.png" descr="20190818_1632724617.png"/>
          <p:cNvPicPr>
            <a:picLocks noChangeAspect="1"/>
          </p:cNvPicPr>
          <p:nvPr/>
        </p:nvPicPr>
        <p:blipFill>
          <a:blip r:embed="rId2">
            <a:extLst/>
          </a:blip>
          <a:stretch>
            <a:fillRect/>
          </a:stretch>
        </p:blipFill>
        <p:spPr>
          <a:xfrm>
            <a:off x="7310635" y="3174678"/>
            <a:ext cx="5080001" cy="5080001"/>
          </a:xfrm>
          <a:prstGeom prst="rect">
            <a:avLst/>
          </a:prstGeom>
          <a:ln w="25400">
            <a:miter lim="400000"/>
          </a:ln>
        </p:spPr>
      </p:pic>
      <p:sp>
        <p:nvSpPr>
          <p:cNvPr id="226" name="(2) Schooling…"/>
          <p:cNvSpPr/>
          <p:nvPr/>
        </p:nvSpPr>
        <p:spPr>
          <a:xfrm>
            <a:off x="905206" y="1549400"/>
            <a:ext cx="11194388" cy="151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defTabSz="584200">
              <a:lnSpc>
                <a:spcPts val="3600"/>
              </a:lnSpc>
              <a:tabLst>
                <a:tab pos="1066800" algn="l"/>
              </a:tabLst>
              <a:defRPr sz="3000">
                <a:latin typeface="Times"/>
                <a:ea typeface="Times"/>
                <a:cs typeface="Times"/>
                <a:sym typeface="Times"/>
              </a:defRPr>
            </a:pPr>
            <a:r>
              <a:t>(2) Schooling</a:t>
            </a:r>
          </a:p>
          <a:p>
            <a:pPr lvl="2" indent="685800" defTabSz="584200">
              <a:lnSpc>
                <a:spcPts val="3600"/>
              </a:lnSpc>
              <a:tabLst>
                <a:tab pos="1066800" algn="l"/>
              </a:tabLst>
              <a:defRPr sz="3000">
                <a:latin typeface="Times"/>
                <a:ea typeface="Times"/>
                <a:cs typeface="Times"/>
                <a:sym typeface="Times"/>
              </a:defRPr>
            </a:pPr>
            <a:r>
              <a:t>More direct type of teaching system to offer laboratory works</a:t>
            </a:r>
          </a:p>
          <a:p>
            <a:pPr lvl="2" indent="685800" defTabSz="584200">
              <a:lnSpc>
                <a:spcPts val="3600"/>
              </a:lnSpc>
              <a:tabLst>
                <a:tab pos="1066800" algn="l"/>
              </a:tabLst>
              <a:defRPr sz="3000">
                <a:latin typeface="Times"/>
                <a:ea typeface="Times"/>
                <a:cs typeface="Times"/>
                <a:sym typeface="Times"/>
              </a:defRPr>
            </a:pPr>
            <a:r>
              <a:t>3000 schoolings per year at nationwide 50 study centers (SCs)</a:t>
            </a:r>
          </a:p>
        </p:txBody>
      </p:sp>
      <p:sp>
        <p:nvSpPr>
          <p:cNvPr id="227" name="Situation is not ideal:…"/>
          <p:cNvSpPr txBox="1"/>
          <p:nvPr/>
        </p:nvSpPr>
        <p:spPr>
          <a:xfrm>
            <a:off x="690450" y="3476616"/>
            <a:ext cx="9160186" cy="32029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indent="685800" defTabSz="584200">
              <a:lnSpc>
                <a:spcPct val="120000"/>
              </a:lnSpc>
              <a:tabLst>
                <a:tab pos="1066800" algn="l"/>
              </a:tabLst>
              <a:defRPr sz="3000">
                <a:latin typeface="Times"/>
                <a:ea typeface="Times"/>
                <a:cs typeface="Times"/>
                <a:sym typeface="Times"/>
              </a:defRPr>
            </a:pPr>
            <a:r>
              <a:t>Situation is not ideal: </a:t>
            </a:r>
          </a:p>
          <a:p>
            <a:pPr lvl="3" indent="1028700" defTabSz="584200">
              <a:lnSpc>
                <a:spcPct val="120000"/>
              </a:lnSpc>
              <a:tabLst>
                <a:tab pos="1066800" algn="l"/>
              </a:tabLst>
              <a:defRPr sz="3000">
                <a:latin typeface="Times"/>
                <a:ea typeface="Times"/>
                <a:cs typeface="Times"/>
                <a:sym typeface="Times"/>
              </a:defRPr>
            </a:pPr>
            <a:r>
              <a:t>50~60 courses per year offer experimental activities</a:t>
            </a:r>
          </a:p>
          <a:p>
            <a:pPr lvl="3" indent="1028700" defTabSz="584200">
              <a:lnSpc>
                <a:spcPts val="3600"/>
              </a:lnSpc>
              <a:tabLst>
                <a:tab pos="1066800" algn="l"/>
              </a:tabLst>
              <a:defRPr sz="3000">
                <a:latin typeface="Times"/>
                <a:ea typeface="Times"/>
                <a:cs typeface="Times"/>
                <a:sym typeface="Times"/>
              </a:defRPr>
            </a:pPr>
            <a:r>
              <a:t>Only 8 school hours per each course</a:t>
            </a:r>
          </a:p>
          <a:p>
            <a:pPr lvl="4" indent="1371600" defTabSz="584200">
              <a:lnSpc>
                <a:spcPct val="120000"/>
              </a:lnSpc>
              <a:tabLst>
                <a:tab pos="1066800" algn="l"/>
              </a:tabLst>
              <a:defRPr sz="3000">
                <a:latin typeface="Times"/>
                <a:ea typeface="Times"/>
                <a:cs typeface="Times"/>
                <a:sym typeface="Times"/>
              </a:defRPr>
            </a:pPr>
            <a:r>
              <a:t>Not systematic training, “two-day experience”</a:t>
            </a:r>
          </a:p>
          <a:p>
            <a:pPr lvl="3" indent="1028700" defTabSz="584200">
              <a:lnSpc>
                <a:spcPts val="3600"/>
              </a:lnSpc>
              <a:tabLst>
                <a:tab pos="1066800" algn="l"/>
              </a:tabLst>
              <a:defRPr sz="3000">
                <a:latin typeface="Times"/>
                <a:ea typeface="Times"/>
                <a:cs typeface="Times"/>
                <a:sym typeface="Times"/>
              </a:defRPr>
            </a:pPr>
            <a:r>
              <a:t>Only 16 SCs have laboratories</a:t>
            </a:r>
          </a:p>
          <a:p>
            <a:pPr lvl="3" indent="1028700" defTabSz="584200">
              <a:lnSpc>
                <a:spcPts val="3600"/>
              </a:lnSpc>
              <a:tabLst>
                <a:tab pos="1066800" algn="l"/>
              </a:tabLst>
              <a:defRPr sz="3000">
                <a:latin typeface="Times"/>
                <a:ea typeface="Times"/>
                <a:cs typeface="Times"/>
                <a:sym typeface="Times"/>
              </a:defRPr>
            </a:pPr>
            <a:r>
              <a:t>(not uniformly distibuted)</a:t>
            </a:r>
          </a:p>
        </p:txBody>
      </p:sp>
      <p:sp>
        <p:nvSpPr>
          <p:cNvPr id="228" name="Our facility is not enough to offer systematic experimental trainings.…"/>
          <p:cNvSpPr txBox="1"/>
          <p:nvPr/>
        </p:nvSpPr>
        <p:spPr>
          <a:xfrm>
            <a:off x="1174222" y="8368656"/>
            <a:ext cx="10656356"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latin typeface="Times"/>
                <a:ea typeface="Times"/>
                <a:cs typeface="Times"/>
                <a:sym typeface="Times"/>
              </a:defRPr>
            </a:pPr>
            <a:r>
              <a:t>Our facility is not enough to offer systematic experimental trainings.</a:t>
            </a:r>
          </a:p>
          <a:p>
            <a:pPr>
              <a:defRPr sz="3000">
                <a:latin typeface="Times"/>
                <a:ea typeface="Times"/>
                <a:cs typeface="Times"/>
                <a:sym typeface="Times"/>
              </a:defRPr>
            </a:pPr>
            <a:r>
              <a:t>But, the increase of facilities is not realistic.</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kills Considered to be Acquired in Experimental Courses"/>
          <p:cNvSpPr txBox="1"/>
          <p:nvPr>
            <p:ph type="title"/>
          </p:nvPr>
        </p:nvSpPr>
        <p:spPr>
          <a:xfrm>
            <a:off x="252260" y="254000"/>
            <a:ext cx="12500280" cy="1295400"/>
          </a:xfrm>
          <a:prstGeom prst="rect">
            <a:avLst/>
          </a:prstGeom>
        </p:spPr>
        <p:txBody>
          <a:bodyPr/>
          <a:lstStyle>
            <a:lvl1pPr>
              <a:defRPr b="1" sz="3800">
                <a:latin typeface="Times"/>
                <a:ea typeface="Times"/>
                <a:cs typeface="Times"/>
                <a:sym typeface="Times"/>
              </a:defRPr>
            </a:lvl1pPr>
          </a:lstStyle>
          <a:p>
            <a:pPr/>
            <a:r>
              <a:t>Skills Considered to be Acquired in Experimental Courses</a:t>
            </a:r>
          </a:p>
        </p:txBody>
      </p:sp>
      <p:sp>
        <p:nvSpPr>
          <p:cNvPr id="231" name="Possible purposes for laboratory works in education (Carnduff and Reid 2003)"/>
          <p:cNvSpPr/>
          <p:nvPr/>
        </p:nvSpPr>
        <p:spPr>
          <a:xfrm>
            <a:off x="559043" y="2120900"/>
            <a:ext cx="12193497" cy="57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defTabSz="584200">
              <a:lnSpc>
                <a:spcPts val="3600"/>
              </a:lnSpc>
              <a:tabLst>
                <a:tab pos="1066800" algn="l"/>
              </a:tabLst>
              <a:defRPr sz="3000">
                <a:latin typeface="Times"/>
                <a:ea typeface="Times"/>
                <a:cs typeface="Times"/>
                <a:sym typeface="Times"/>
              </a:defRPr>
            </a:pPr>
            <a:r>
              <a:t>Possible purposes for laboratory works in education (Carnduff and Reid 2003)</a:t>
            </a:r>
          </a:p>
        </p:txBody>
      </p:sp>
      <p:sp>
        <p:nvSpPr>
          <p:cNvPr id="232" name="Illustrating key concepts…"/>
          <p:cNvSpPr/>
          <p:nvPr/>
        </p:nvSpPr>
        <p:spPr>
          <a:xfrm>
            <a:off x="1119961" y="2692400"/>
            <a:ext cx="10764878" cy="6210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Illustrating key concepts </a:t>
            </a:r>
          </a:p>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Seeing things for ‘real’</a:t>
            </a:r>
          </a:p>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Introducing equipment</a:t>
            </a:r>
          </a:p>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Training in specific practical skills and safety</a:t>
            </a:r>
          </a:p>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Teaching experimental design</a:t>
            </a:r>
          </a:p>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Developing observational skills</a:t>
            </a:r>
          </a:p>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Developing deduction and interpretation skills</a:t>
            </a:r>
          </a:p>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Developing teamworking skills</a:t>
            </a:r>
          </a:p>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Showing how theory arises from experimentation</a:t>
            </a:r>
          </a:p>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 Reporting, presenting, data analysis and discussion</a:t>
            </a:r>
          </a:p>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 Developing time management skills </a:t>
            </a:r>
          </a:p>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 Enhancing motivation and building confidence</a:t>
            </a:r>
          </a:p>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 Developing problem solving skills </a:t>
            </a:r>
          </a:p>
        </p:txBody>
      </p:sp>
      <p:sp>
        <p:nvSpPr>
          <p:cNvPr id="233" name="“Online courses as complement to laboratory works”"/>
          <p:cNvSpPr/>
          <p:nvPr/>
        </p:nvSpPr>
        <p:spPr>
          <a:xfrm>
            <a:off x="502644" y="1549400"/>
            <a:ext cx="10764879" cy="57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defTabSz="584200">
              <a:lnSpc>
                <a:spcPts val="3600"/>
              </a:lnSpc>
              <a:tabLst>
                <a:tab pos="1066800" algn="l"/>
              </a:tabLst>
              <a:defRPr sz="3000">
                <a:latin typeface="Times"/>
                <a:ea typeface="Times"/>
                <a:cs typeface="Times"/>
                <a:sym typeface="Times"/>
              </a:defRPr>
            </a:pPr>
            <a:r>
              <a:t>“Online courses as complement to laboratory works”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kills Considered to be Acquired in Experimental Courses"/>
          <p:cNvSpPr txBox="1"/>
          <p:nvPr>
            <p:ph type="title"/>
          </p:nvPr>
        </p:nvSpPr>
        <p:spPr>
          <a:xfrm>
            <a:off x="252260" y="254000"/>
            <a:ext cx="12500280" cy="1295400"/>
          </a:xfrm>
          <a:prstGeom prst="rect">
            <a:avLst/>
          </a:prstGeom>
        </p:spPr>
        <p:txBody>
          <a:bodyPr/>
          <a:lstStyle>
            <a:lvl1pPr>
              <a:defRPr b="1" sz="3800">
                <a:latin typeface="Times"/>
                <a:ea typeface="Times"/>
                <a:cs typeface="Times"/>
                <a:sym typeface="Times"/>
              </a:defRPr>
            </a:lvl1pPr>
          </a:lstStyle>
          <a:p>
            <a:pPr/>
            <a:r>
              <a:t>Skills Considered to be Acquired in Experimental Courses</a:t>
            </a:r>
          </a:p>
        </p:txBody>
      </p:sp>
      <p:sp>
        <p:nvSpPr>
          <p:cNvPr id="236" name="“Online courses as complement to laboratory works”"/>
          <p:cNvSpPr/>
          <p:nvPr/>
        </p:nvSpPr>
        <p:spPr>
          <a:xfrm>
            <a:off x="502644" y="1549400"/>
            <a:ext cx="10764879" cy="57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defTabSz="584200">
              <a:lnSpc>
                <a:spcPts val="3600"/>
              </a:lnSpc>
              <a:tabLst>
                <a:tab pos="1066800" algn="l"/>
              </a:tabLst>
              <a:defRPr sz="3000">
                <a:latin typeface="Times"/>
                <a:ea typeface="Times"/>
                <a:cs typeface="Times"/>
                <a:sym typeface="Times"/>
              </a:defRPr>
            </a:pPr>
            <a:r>
              <a:t>“Online courses as complement to laboratory works”</a:t>
            </a:r>
          </a:p>
        </p:txBody>
      </p:sp>
      <p:sp>
        <p:nvSpPr>
          <p:cNvPr id="237" name="Possible purposes for laboratory works in education (Carnduff and Reid 2003)"/>
          <p:cNvSpPr/>
          <p:nvPr/>
        </p:nvSpPr>
        <p:spPr>
          <a:xfrm>
            <a:off x="559043" y="2120900"/>
            <a:ext cx="12193497" cy="57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defTabSz="584200">
              <a:lnSpc>
                <a:spcPts val="3600"/>
              </a:lnSpc>
              <a:tabLst>
                <a:tab pos="1066800" algn="l"/>
              </a:tabLst>
              <a:defRPr sz="3000">
                <a:latin typeface="Times"/>
                <a:ea typeface="Times"/>
                <a:cs typeface="Times"/>
                <a:sym typeface="Times"/>
              </a:defRPr>
            </a:pPr>
            <a:r>
              <a:t>Possible purposes for laboratory works in education (Carnduff and Reid 2003)</a:t>
            </a:r>
          </a:p>
        </p:txBody>
      </p:sp>
      <p:sp>
        <p:nvSpPr>
          <p:cNvPr id="238" name="Illustrating key concepts…"/>
          <p:cNvSpPr/>
          <p:nvPr/>
        </p:nvSpPr>
        <p:spPr>
          <a:xfrm>
            <a:off x="1119961" y="2692400"/>
            <a:ext cx="10764878" cy="6210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Illustrating key concepts </a:t>
            </a:r>
          </a:p>
          <a:p>
            <a:pPr lvl="1" marL="1397000" indent="-762000" defTabSz="584200">
              <a:lnSpc>
                <a:spcPts val="3600"/>
              </a:lnSpc>
              <a:buClr>
                <a:srgbClr val="D6D5D5"/>
              </a:buClr>
              <a:buSzPct val="100000"/>
              <a:buAutoNum type="arabicParenBoth" startAt="1"/>
              <a:tabLst>
                <a:tab pos="1066800" algn="l"/>
              </a:tabLst>
              <a:defRPr sz="3000">
                <a:solidFill>
                  <a:srgbClr val="D6D5D5"/>
                </a:solidFill>
                <a:latin typeface="Times"/>
                <a:ea typeface="Times"/>
                <a:cs typeface="Times"/>
                <a:sym typeface="Times"/>
              </a:defRPr>
            </a:pPr>
            <a:r>
              <a:t>Seeing things for ‘real’</a:t>
            </a:r>
          </a:p>
          <a:p>
            <a:pPr lvl="1" marL="1397000" indent="-762000" defTabSz="584200">
              <a:lnSpc>
                <a:spcPts val="3600"/>
              </a:lnSpc>
              <a:buClr>
                <a:srgbClr val="D6D5D5"/>
              </a:buClr>
              <a:buSzPct val="100000"/>
              <a:buAutoNum type="arabicParenBoth" startAt="1"/>
              <a:tabLst>
                <a:tab pos="1066800" algn="l"/>
              </a:tabLst>
              <a:defRPr sz="3000">
                <a:solidFill>
                  <a:srgbClr val="D6D5D5"/>
                </a:solidFill>
                <a:latin typeface="Times"/>
                <a:ea typeface="Times"/>
                <a:cs typeface="Times"/>
                <a:sym typeface="Times"/>
              </a:defRPr>
            </a:pPr>
            <a:r>
              <a:t>Introducing equipment</a:t>
            </a:r>
          </a:p>
          <a:p>
            <a:pPr lvl="1" marL="1397000" indent="-762000" defTabSz="584200">
              <a:lnSpc>
                <a:spcPts val="3600"/>
              </a:lnSpc>
              <a:buClr>
                <a:srgbClr val="D6D5D5"/>
              </a:buClr>
              <a:buSzPct val="100000"/>
              <a:buAutoNum type="arabicParenBoth" startAt="1"/>
              <a:tabLst>
                <a:tab pos="1066800" algn="l"/>
              </a:tabLst>
              <a:defRPr sz="3000">
                <a:solidFill>
                  <a:srgbClr val="D6D5D5"/>
                </a:solidFill>
                <a:latin typeface="Times"/>
                <a:ea typeface="Times"/>
                <a:cs typeface="Times"/>
                <a:sym typeface="Times"/>
              </a:defRPr>
            </a:pPr>
            <a:r>
              <a:t>Training in specific practical skills and safety</a:t>
            </a:r>
          </a:p>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Teaching experimental design</a:t>
            </a:r>
          </a:p>
          <a:p>
            <a:pPr lvl="1" marL="1397000" indent="-762000" defTabSz="584200">
              <a:lnSpc>
                <a:spcPts val="3600"/>
              </a:lnSpc>
              <a:buSzPct val="100000"/>
              <a:buAutoNum type="arabicParenBoth" startAt="1"/>
              <a:tabLst>
                <a:tab pos="1066800" algn="l"/>
              </a:tabLst>
              <a:defRPr sz="3000">
                <a:solidFill>
                  <a:srgbClr val="D6D5D5"/>
                </a:solidFill>
                <a:latin typeface="Times"/>
                <a:ea typeface="Times"/>
                <a:cs typeface="Times"/>
                <a:sym typeface="Times"/>
              </a:defRPr>
            </a:pPr>
            <a:r>
              <a:t>Developing observational skills</a:t>
            </a:r>
          </a:p>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Developing deduction and interpretation skills</a:t>
            </a:r>
          </a:p>
          <a:p>
            <a:pPr lvl="1" marL="1397000" indent="-762000" defTabSz="584200">
              <a:lnSpc>
                <a:spcPts val="3600"/>
              </a:lnSpc>
              <a:buSzPct val="100000"/>
              <a:buAutoNum type="arabicParenBoth" startAt="1"/>
              <a:tabLst>
                <a:tab pos="1066800" algn="l"/>
              </a:tabLst>
              <a:defRPr sz="3000">
                <a:solidFill>
                  <a:srgbClr val="D6D5D5"/>
                </a:solidFill>
                <a:latin typeface="Times"/>
                <a:ea typeface="Times"/>
                <a:cs typeface="Times"/>
                <a:sym typeface="Times"/>
              </a:defRPr>
            </a:pPr>
            <a:r>
              <a:t>Developing teamworking skills</a:t>
            </a:r>
          </a:p>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Showing how theory arises from experimentation</a:t>
            </a:r>
          </a:p>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 Reporting, presenting, data analysis and discussion</a:t>
            </a:r>
          </a:p>
          <a:p>
            <a:pPr lvl="1" marL="1397000" indent="-762000" defTabSz="584200">
              <a:lnSpc>
                <a:spcPts val="3600"/>
              </a:lnSpc>
              <a:buSzPct val="100000"/>
              <a:buAutoNum type="arabicParenBoth" startAt="1"/>
              <a:tabLst>
                <a:tab pos="1066800" algn="l"/>
              </a:tabLst>
              <a:defRPr sz="3000">
                <a:solidFill>
                  <a:srgbClr val="D6D5D5"/>
                </a:solidFill>
                <a:latin typeface="Times"/>
                <a:ea typeface="Times"/>
                <a:cs typeface="Times"/>
                <a:sym typeface="Times"/>
              </a:defRPr>
            </a:pPr>
            <a:r>
              <a:t> Developing time management skills</a:t>
            </a:r>
          </a:p>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 Enhancing motivation and building confidence</a:t>
            </a:r>
          </a:p>
          <a:p>
            <a:pPr lvl="1" marL="1397000" indent="-762000" defTabSz="584200">
              <a:lnSpc>
                <a:spcPts val="3600"/>
              </a:lnSpc>
              <a:buSzPct val="100000"/>
              <a:buAutoNum type="arabicParenBoth" startAt="1"/>
              <a:tabLst>
                <a:tab pos="1066800" algn="l"/>
              </a:tabLst>
              <a:defRPr sz="3000">
                <a:latin typeface="Times"/>
                <a:ea typeface="Times"/>
                <a:cs typeface="Times"/>
                <a:sym typeface="Times"/>
              </a:defRPr>
            </a:pPr>
            <a:r>
              <a:t> Developing problem solving skills </a:t>
            </a:r>
          </a:p>
        </p:txBody>
      </p:sp>
      <p:sp>
        <p:nvSpPr>
          <p:cNvPr id="239" name="The highlighted items are related to the hypothetico-deductive skill."/>
          <p:cNvSpPr/>
          <p:nvPr/>
        </p:nvSpPr>
        <p:spPr>
          <a:xfrm>
            <a:off x="608156" y="8902700"/>
            <a:ext cx="11788488" cy="57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algn="ctr" defTabSz="584200">
              <a:lnSpc>
                <a:spcPts val="3600"/>
              </a:lnSpc>
              <a:tabLst>
                <a:tab pos="1066800" algn="l"/>
              </a:tabLst>
              <a:defRPr sz="3000">
                <a:solidFill>
                  <a:schemeClr val="accent5">
                    <a:hueOff val="-82419"/>
                    <a:satOff val="-9513"/>
                    <a:lumOff val="-16343"/>
                  </a:schemeClr>
                </a:solidFill>
                <a:latin typeface="Times"/>
                <a:ea typeface="Times"/>
                <a:cs typeface="Times"/>
                <a:sym typeface="Times"/>
              </a:defRPr>
            </a:pPr>
            <a:r>
              <a:t>The highlighted items are related to the hypothetico-deductive skill.</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 W3"/>
        <a:ea typeface="ヒラギノ角ゴ Pro W3"/>
        <a:cs typeface="ヒラギノ角ゴ Pro W3"/>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j-lt"/>
            <a:ea typeface="+mj-ea"/>
            <a:cs typeface="+mj-cs"/>
            <a:sym typeface="ヒラギノ角ゴ Pro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 W3"/>
        <a:ea typeface="ヒラギノ角ゴ Pro W3"/>
        <a:cs typeface="ヒラギノ角ゴ Pro W3"/>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j-lt"/>
            <a:ea typeface="+mj-ea"/>
            <a:cs typeface="+mj-cs"/>
            <a:sym typeface="ヒラギノ角ゴ Pro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