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59" r:id="rId3"/>
    <p:sldId id="258" r:id="rId4"/>
    <p:sldId id="261" r:id="rId5"/>
    <p:sldId id="265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454"/>
    <a:srgbClr val="FAA8A8"/>
    <a:srgbClr val="F77979"/>
    <a:srgbClr val="F88080"/>
    <a:srgbClr val="F98F8F"/>
    <a:srgbClr val="F98787"/>
    <a:srgbClr val="F76969"/>
    <a:srgbClr val="F53D3D"/>
    <a:srgbClr val="68440E"/>
    <a:srgbClr val="6D3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44EE1-C37D-4DC9-921B-4D91E0F20F82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DBEBB-D411-405B-9902-6A31FFA70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moniqa?utm_source=unsplash&amp;utm_medium=referral&amp;utm_content=creditCopyTex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earch/photos/chocolate?utm_source=unsplash&amp;utm_medium=referral&amp;utm_content=creditCopyText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 by </a:t>
            </a: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Monika Grabkowska</a:t>
            </a: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on </a:t>
            </a:r>
            <a:r>
              <a:rPr lang="pl-P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Unsplash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B83CAB-F962-48D9-955D-56F47C395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88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="https://www.freepik.com/free-photos-vectors/background"&gt;Background photo created by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freepik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www.freepik.com&lt;/a&gt;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3CAB-F962-48D9-955D-56F47C3951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3CAB-F962-48D9-955D-56F47C3951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33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3CAB-F962-48D9-955D-56F47C3951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65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="https://www.freepik.com/free-photos-vectors/food"&gt;Food photo created by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freepik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www.freepik.com&lt;/a&gt;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3CAB-F962-48D9-955D-56F47C3951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5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="https://www.freepik.com/free-photos-vectors/food"&gt;Food photo created by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freepik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www.freepik.com&lt;/a&gt;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3CAB-F962-48D9-955D-56F47C3951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7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E1BD9-F409-4EF7-8237-F3D5E2CB0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551806-4AC1-4A77-BCEC-C03DE3D1C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EB9660-0AD9-444E-974C-7C208481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30D760-6C55-4684-AE8B-F244EDCFD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A1762C-BE25-45C5-BA09-D9DD5500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1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90C1A-FA68-46B1-8D6D-C9DCE7DF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EB6FCD-629D-4BCF-A076-E74413FE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E0017E-AECE-46E6-A6BD-50C209D8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DE3A58-4458-4AE3-B591-6C26C27D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5156F-50FE-4720-8636-FBC0CEE5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8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9F9B05-7D82-48EA-801F-CA3F48155B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CAD148-A404-4229-B9D3-936E7AE05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FE5245-69E2-4609-B6A1-2FD1DE3D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9EA0F-E244-4415-87BD-2F934D2C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68E52-B594-4BB5-AE57-7A77F641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103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3B141B99-4B16-4408-A490-E2F0C3ABE4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64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ezoid 6">
            <a:extLst>
              <a:ext uri="{FF2B5EF4-FFF2-40B4-BE49-F238E27FC236}">
                <a16:creationId xmlns:a16="http://schemas.microsoft.com/office/drawing/2014/main" xmlns="" id="{55B784DC-1944-488E-B7EC-382DF6F1B069}"/>
              </a:ext>
            </a:extLst>
          </p:cNvPr>
          <p:cNvSpPr/>
          <p:nvPr userDrawn="1"/>
        </p:nvSpPr>
        <p:spPr>
          <a:xfrm>
            <a:off x="8124146" y="6406166"/>
            <a:ext cx="501881" cy="451835"/>
          </a:xfrm>
          <a:prstGeom prst="trapezoid">
            <a:avLst>
              <a:gd name="adj" fmla="val 22598"/>
            </a:avLst>
          </a:prstGeom>
          <a:gradFill>
            <a:gsLst>
              <a:gs pos="0">
                <a:srgbClr val="886952"/>
              </a:gs>
              <a:gs pos="100000">
                <a:srgbClr val="565656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1836"/>
            <a:ext cx="7886700" cy="856064"/>
          </a:xfrm>
        </p:spPr>
        <p:txBody>
          <a:bodyPr>
            <a:normAutofit/>
          </a:bodyPr>
          <a:lstStyle>
            <a:lvl1pPr algn="ctr">
              <a:defRPr sz="2700">
                <a:solidFill>
                  <a:srgbClr val="311D1C"/>
                </a:solidFill>
                <a:latin typeface="Baskerville Old Face" panose="020206020805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50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35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20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05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05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03BA2ECC-4762-4819-8A71-7DFF569324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2211" y="6449520"/>
            <a:ext cx="285750" cy="365125"/>
          </a:xfrm>
        </p:spPr>
        <p:txBody>
          <a:bodyPr/>
          <a:lstStyle>
            <a:lvl1pPr algn="ctr">
              <a:defRPr sz="750">
                <a:solidFill>
                  <a:schemeClr val="bg1"/>
                </a:solidFill>
              </a:defRPr>
            </a:lvl1pPr>
          </a:lstStyle>
          <a:p>
            <a:pPr defTabSz="685800"/>
            <a:fld id="{9F1BBE41-C744-4DDD-949A-38A612802160}" type="slidenum">
              <a:rPr lang="en-US" smtClean="0">
                <a:solidFill>
                  <a:prstClr val="white"/>
                </a:solidFill>
              </a:rPr>
              <a:pPr defTabSz="6858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342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BBCBA9A-84E8-4C6D-9679-3D09CDC563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9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37C7FF2F-5EEF-48A4-87A4-02DBDCF972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375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8AA5158-F431-4E7E-B88C-7FE5FBCED2A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6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9C5F36D-DC1B-442A-B64F-170EA6B761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39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958132E-B7CD-4B5A-9AE0-4307FCF3D7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2935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CA75E433-6E33-44EB-9433-BCB4D3A5ED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60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5E2A76-9992-4B93-8D9F-A613CDC1F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D837C-59F1-4A4F-B74B-CE0368988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145296-A96B-47E4-B806-0CF16238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72412E-CD81-491F-AF13-B7B4FC889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8CE824-EB21-4D2C-85E8-87FFE741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28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614569C-3D8E-44AE-942D-030C983992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536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129F4D0-26DE-4007-9799-A330C7F148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199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0278D09-AAC1-4CB0-B1FF-43B3300B4D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587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32BFC978-B996-459D-BCF0-F22C2E413C01}"/>
              </a:ext>
            </a:extLst>
          </p:cNvPr>
          <p:cNvGrpSpPr/>
          <p:nvPr userDrawn="1"/>
        </p:nvGrpSpPr>
        <p:grpSpPr>
          <a:xfrm>
            <a:off x="-445291" y="3690908"/>
            <a:ext cx="2703661" cy="4440403"/>
            <a:chOff x="-593721" y="3690907"/>
            <a:chExt cx="3604881" cy="444040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xmlns="" id="{A553C576-F934-4166-AB17-344413522F1F}"/>
                </a:ext>
              </a:extLst>
            </p:cNvPr>
            <p:cNvSpPr/>
            <p:nvPr/>
          </p:nvSpPr>
          <p:spPr>
            <a:xfrm rot="18900000">
              <a:off x="-593721" y="4583741"/>
              <a:ext cx="1354347" cy="1354347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xmlns="" id="{C5B5652C-1DC8-4D78-B762-3A80D5B57344}"/>
                </a:ext>
              </a:extLst>
            </p:cNvPr>
            <p:cNvSpPr/>
            <p:nvPr/>
          </p:nvSpPr>
          <p:spPr>
            <a:xfrm rot="18900000">
              <a:off x="-593720" y="6369410"/>
              <a:ext cx="1354347" cy="1354347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xmlns="" id="{EDA7A6C2-4EEE-4AC8-9A1B-741C1DE2E446}"/>
                </a:ext>
              </a:extLst>
            </p:cNvPr>
            <p:cNvSpPr/>
            <p:nvPr/>
          </p:nvSpPr>
          <p:spPr>
            <a:xfrm rot="18900000">
              <a:off x="531546" y="3690907"/>
              <a:ext cx="1354347" cy="1354347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xmlns="" id="{0BE8859B-D620-4D3F-88BD-169E8E728135}"/>
                </a:ext>
              </a:extLst>
            </p:cNvPr>
            <p:cNvSpPr/>
            <p:nvPr/>
          </p:nvSpPr>
          <p:spPr>
            <a:xfrm rot="18900000">
              <a:off x="531547" y="5476576"/>
              <a:ext cx="1354347" cy="1354347"/>
            </a:xfrm>
            <a:prstGeom prst="roundRect">
              <a:avLst/>
            </a:prstGeom>
            <a:noFill/>
            <a:ln>
              <a:solidFill>
                <a:srgbClr val="1AA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xmlns="" id="{A08C0260-EDCE-41B7-A5E8-932C42F5D4ED}"/>
                </a:ext>
              </a:extLst>
            </p:cNvPr>
            <p:cNvSpPr/>
            <p:nvPr/>
          </p:nvSpPr>
          <p:spPr>
            <a:xfrm rot="18900000">
              <a:off x="1656812" y="4583741"/>
              <a:ext cx="1354347" cy="1354347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xmlns="" id="{E6FAD573-7540-407E-A530-DB6CA6A80BDC}"/>
                </a:ext>
              </a:extLst>
            </p:cNvPr>
            <p:cNvSpPr/>
            <p:nvPr/>
          </p:nvSpPr>
          <p:spPr>
            <a:xfrm rot="18900000">
              <a:off x="1656813" y="6369410"/>
              <a:ext cx="1354347" cy="1354347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xmlns="" id="{BC9E3436-BF30-4145-A538-A38F2EF9D385}"/>
                </a:ext>
              </a:extLst>
            </p:cNvPr>
            <p:cNvSpPr/>
            <p:nvPr/>
          </p:nvSpPr>
          <p:spPr>
            <a:xfrm rot="18900000">
              <a:off x="123991" y="5961858"/>
              <a:ext cx="2169452" cy="216945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F9B11AE-6FB6-4B87-8E89-E1D065DB0E34}"/>
              </a:ext>
            </a:extLst>
          </p:cNvPr>
          <p:cNvSpPr/>
          <p:nvPr userDrawn="1"/>
        </p:nvSpPr>
        <p:spPr>
          <a:xfrm>
            <a:off x="0" y="3429000"/>
            <a:ext cx="3324225" cy="3429000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437C02-0FE9-4694-A7B5-DAA2E7F9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7D1D4DD3-678E-4AFD-A40F-E4DACEA7717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259E44-CD78-4CC7-8AA4-C4FF8D368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53EE96-960C-45FC-BB52-209ED2441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313DEBBE-1EFA-4D2E-88F5-083B206EF4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D2EF540-DE6E-4F6A-A782-50F96103DA3E}"/>
              </a:ext>
            </a:extLst>
          </p:cNvPr>
          <p:cNvSpPr/>
          <p:nvPr userDrawn="1"/>
        </p:nvSpPr>
        <p:spPr>
          <a:xfrm>
            <a:off x="8810625" y="366740"/>
            <a:ext cx="333375" cy="444500"/>
          </a:xfrm>
          <a:prstGeom prst="rect">
            <a:avLst/>
          </a:prstGeom>
          <a:solidFill>
            <a:srgbClr val="F6AF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19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D6BE3-483D-4C29-90DA-C14F9658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ADEF3C-F3CC-4ED6-AEF4-EB0D8707A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33A623-E21F-424A-A0BE-6FB22781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56617C-4041-40FF-B5CB-2813AB7B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05C6C6-608E-4F5B-98A2-28F77096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7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39706F-005B-4636-B612-247CD928E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61F74-3D73-4EAC-90F3-6D5997BC5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80820D-45A5-4019-9755-3C50397B2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3ED93-CDC5-4F5C-AC81-A3C0A52CF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6795E7-5CD7-4BC7-950C-8037F0CC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AC1B08-289A-48E4-9705-EC8F13EEB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7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272FF-A0CD-48F7-88BA-3A25899F6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889913-EB77-4E69-A508-05933B0DF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27D418-5631-43CC-B4F9-CEF547918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C38340A-399A-4FDE-8201-BDB29B85AD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4B52BD-627E-4820-9C22-EA95567CD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CC2E96-AE2C-4552-ACCD-415CF1249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0834FD-EA39-4CA5-AEF1-C55C3A0D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31BE10-91CF-4647-8B97-F65C44E6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80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A35A6-447C-4A92-80F9-0F9972F1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AB8D23C-18B2-4A06-90F8-729A45D3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7C70DE1-9775-4B2C-AA12-C9A05595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2F88B3F-DC2F-4BCC-A55B-75D9ED2E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EEB6CE9-D962-46FF-9E7A-2391CD75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7574D7-7592-45AB-8139-E18CBC91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0646CC-E651-4536-8649-7C73267C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5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51A95-53FD-46AE-912D-9B7E7DD5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92F760-7DB1-4178-82B5-77FD32C7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CB1E97-B616-4885-81EC-4ED6B3901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F6A400-2B76-47E4-8D34-557CD186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78225C-1BE4-49E4-97E7-F07644E2E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E6A69F-1F69-4328-9CB4-CDE124A08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0FF0E-872D-4D7B-A68F-64A494D7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885D58-F8AE-43A2-87D5-4437DB2F4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14E315-0146-484D-9208-E3B3170F0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029B0F-3FD8-4F1B-B453-A754E299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CFCACD-AC4D-498A-B630-ECB8C3EF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9017543-646F-4096-A644-763DC6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F37E470-050A-447C-A83E-00D328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F1F0B7-6869-43B5-A523-84BAFB9D3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69ED01-80BB-43BE-ABB3-B712AC475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3B1A856-5214-4FC5-9C87-E1F4F2F92D0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4F3699-513D-48BE-8434-3B7FADA16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AA9D33-378C-4291-A356-E9F9A5D2F9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E08D205E-34E0-4D4E-B6CF-D546C54444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367B3A58-49EE-41A6-B808-F090EAAF1D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F1BBE41-C744-4DDD-949A-38A6128021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3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00D39BF-1365-4396-85E4-B282C97F2348}"/>
              </a:ext>
            </a:extLst>
          </p:cNvPr>
          <p:cNvSpPr/>
          <p:nvPr/>
        </p:nvSpPr>
        <p:spPr>
          <a:xfrm>
            <a:off x="0" y="1971519"/>
            <a:ext cx="9144000" cy="2915273"/>
          </a:xfrm>
          <a:prstGeom prst="rect">
            <a:avLst/>
          </a:prstGeom>
          <a:pattFill prst="dkUpDiag">
            <a:fgClr>
              <a:schemeClr val="tx2"/>
            </a:fgClr>
            <a:bgClr>
              <a:schemeClr val="tx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white"/>
              </a:solidFill>
              <a:latin typeface="Segoe U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354DE71-EDF1-454A-98CB-6A5B30AE1215}"/>
              </a:ext>
            </a:extLst>
          </p:cNvPr>
          <p:cNvSpPr/>
          <p:nvPr/>
        </p:nvSpPr>
        <p:spPr>
          <a:xfrm>
            <a:off x="647700" y="1641936"/>
            <a:ext cx="2962275" cy="36004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Segoe UI Light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xmlns="" id="{0F414CA8-9AAD-4C2C-A88A-8A74E8E805B8}"/>
              </a:ext>
            </a:extLst>
          </p:cNvPr>
          <p:cNvSpPr/>
          <p:nvPr/>
        </p:nvSpPr>
        <p:spPr>
          <a:xfrm flipV="1">
            <a:off x="3609975" y="4886481"/>
            <a:ext cx="171450" cy="34290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Segoe UI Light"/>
            </a:endParaRPr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xmlns="" id="{2C375972-9C28-4C3B-94C7-BDAC3A5EB1C4}"/>
              </a:ext>
            </a:extLst>
          </p:cNvPr>
          <p:cNvSpPr/>
          <p:nvPr/>
        </p:nvSpPr>
        <p:spPr>
          <a:xfrm>
            <a:off x="3609975" y="1628619"/>
            <a:ext cx="171450" cy="342900"/>
          </a:xfrm>
          <a:prstGeom prst="rtTriangl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Segoe UI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95700" y="2366263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G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Improving Self-Regulation in Online Distance Learning through Self-Efficacy and Creativity</a:t>
            </a:r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128"/>
          <p:cNvSpPr>
            <a:spLocks noChangeArrowheads="1"/>
          </p:cNvSpPr>
          <p:nvPr/>
        </p:nvSpPr>
        <p:spPr bwMode="auto">
          <a:xfrm>
            <a:off x="447681" y="2402199"/>
            <a:ext cx="3296824" cy="20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Drs.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Subirman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> Musa, </a:t>
            </a:r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M.Hum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d-ID" b="1" dirty="0">
                <a:solidFill>
                  <a:schemeClr val="bg1"/>
                </a:solidFill>
                <a:latin typeface="Arial Narrow" panose="020B0606020202030204" pitchFamily="34" charset="0"/>
              </a:rPr>
              <a:t>Diki, S.Si., M.Ed., Ph.D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Dra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Andi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Sylvana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SG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M.Si</a:t>
            </a:r>
            <a: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en-SG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id-ID" b="1" dirty="0">
                <a:solidFill>
                  <a:schemeClr val="bg1"/>
                </a:solidFill>
                <a:latin typeface="Arial Narrow" panose="020B0606020202030204" pitchFamily="34" charset="0"/>
              </a:rPr>
              <a:t>Dr. Murtiadi Awaluddin, M.Si</a:t>
            </a:r>
            <a:endParaRPr lang="es-E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  <a14:imgEffect>
                      <a14:colorTemperature colorTemp="4700"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91449" y="348581"/>
            <a:ext cx="1402947" cy="1056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781425" y="1149596"/>
            <a:ext cx="41327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17933"/>
              </p:ext>
            </p:extLst>
          </p:nvPr>
        </p:nvGraphicFramePr>
        <p:xfrm>
          <a:off x="1588" y="5175250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" r:id="rId5" imgW="9142645" imgH="1682529" progId="CorelDraw.Graphic.17">
                  <p:embed/>
                </p:oleObj>
              </mc:Choice>
              <mc:Fallback>
                <p:oleObj name="CorelDRAW" r:id="rId5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5175250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14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232AA5D-E7FB-4402-8AEF-FDC9FDDB9128}"/>
              </a:ext>
            </a:extLst>
          </p:cNvPr>
          <p:cNvSpPr/>
          <p:nvPr/>
        </p:nvSpPr>
        <p:spPr>
          <a:xfrm>
            <a:off x="4632961" y="627017"/>
            <a:ext cx="4531935" cy="5537425"/>
          </a:xfrm>
          <a:prstGeom prst="rect">
            <a:avLst/>
          </a:prstGeom>
          <a:solidFill>
            <a:schemeClr val="tx1">
              <a:lumMod val="95000"/>
              <a:lumOff val="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entagon 7"/>
          <p:cNvSpPr/>
          <p:nvPr/>
        </p:nvSpPr>
        <p:spPr>
          <a:xfrm>
            <a:off x="-1" y="2393418"/>
            <a:ext cx="5959342" cy="2643948"/>
          </a:xfrm>
          <a:prstGeom prst="homePlate">
            <a:avLst>
              <a:gd name="adj" fmla="val 27941"/>
            </a:avLst>
          </a:prstGeom>
          <a:solidFill>
            <a:srgbClr val="F6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" name="Group 16"/>
          <p:cNvGrpSpPr/>
          <p:nvPr/>
        </p:nvGrpSpPr>
        <p:grpSpPr>
          <a:xfrm flipH="1" flipV="1">
            <a:off x="629841" y="2965675"/>
            <a:ext cx="741759" cy="627017"/>
            <a:chOff x="-2713038" y="3346450"/>
            <a:chExt cx="1303338" cy="1101725"/>
          </a:xfrm>
          <a:solidFill>
            <a:schemeClr val="bg1">
              <a:alpha val="6000"/>
            </a:schemeClr>
          </a:solidFill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-2713038" y="3346450"/>
              <a:ext cx="600075" cy="1101725"/>
            </a:xfrm>
            <a:custGeom>
              <a:avLst/>
              <a:gdLst>
                <a:gd name="T0" fmla="*/ 150 w 200"/>
                <a:gd name="T1" fmla="*/ 0 h 367"/>
                <a:gd name="T2" fmla="*/ 50 w 200"/>
                <a:gd name="T3" fmla="*/ 0 h 367"/>
                <a:gd name="T4" fmla="*/ 14 w 200"/>
                <a:gd name="T5" fmla="*/ 15 h 367"/>
                <a:gd name="T6" fmla="*/ 0 w 200"/>
                <a:gd name="T7" fmla="*/ 50 h 367"/>
                <a:gd name="T8" fmla="*/ 0 w 200"/>
                <a:gd name="T9" fmla="*/ 150 h 367"/>
                <a:gd name="T10" fmla="*/ 14 w 200"/>
                <a:gd name="T11" fmla="*/ 186 h 367"/>
                <a:gd name="T12" fmla="*/ 50 w 200"/>
                <a:gd name="T13" fmla="*/ 200 h 367"/>
                <a:gd name="T14" fmla="*/ 108 w 200"/>
                <a:gd name="T15" fmla="*/ 200 h 367"/>
                <a:gd name="T16" fmla="*/ 126 w 200"/>
                <a:gd name="T17" fmla="*/ 208 h 367"/>
                <a:gd name="T18" fmla="*/ 133 w 200"/>
                <a:gd name="T19" fmla="*/ 225 h 367"/>
                <a:gd name="T20" fmla="*/ 133 w 200"/>
                <a:gd name="T21" fmla="*/ 234 h 367"/>
                <a:gd name="T22" fmla="*/ 114 w 200"/>
                <a:gd name="T23" fmla="*/ 281 h 367"/>
                <a:gd name="T24" fmla="*/ 66 w 200"/>
                <a:gd name="T25" fmla="*/ 300 h 367"/>
                <a:gd name="T26" fmla="*/ 50 w 200"/>
                <a:gd name="T27" fmla="*/ 300 h 367"/>
                <a:gd name="T28" fmla="*/ 38 w 200"/>
                <a:gd name="T29" fmla="*/ 305 h 367"/>
                <a:gd name="T30" fmla="*/ 33 w 200"/>
                <a:gd name="T31" fmla="*/ 317 h 367"/>
                <a:gd name="T32" fmla="*/ 33 w 200"/>
                <a:gd name="T33" fmla="*/ 350 h 367"/>
                <a:gd name="T34" fmla="*/ 38 w 200"/>
                <a:gd name="T35" fmla="*/ 362 h 367"/>
                <a:gd name="T36" fmla="*/ 50 w 200"/>
                <a:gd name="T37" fmla="*/ 367 h 367"/>
                <a:gd name="T38" fmla="*/ 66 w 200"/>
                <a:gd name="T39" fmla="*/ 367 h 367"/>
                <a:gd name="T40" fmla="*/ 118 w 200"/>
                <a:gd name="T41" fmla="*/ 357 h 367"/>
                <a:gd name="T42" fmla="*/ 161 w 200"/>
                <a:gd name="T43" fmla="*/ 328 h 367"/>
                <a:gd name="T44" fmla="*/ 189 w 200"/>
                <a:gd name="T45" fmla="*/ 285 h 367"/>
                <a:gd name="T46" fmla="*/ 200 w 200"/>
                <a:gd name="T47" fmla="*/ 234 h 367"/>
                <a:gd name="T48" fmla="*/ 200 w 200"/>
                <a:gd name="T49" fmla="*/ 50 h 367"/>
                <a:gd name="T50" fmla="*/ 185 w 200"/>
                <a:gd name="T51" fmla="*/ 15 h 367"/>
                <a:gd name="T52" fmla="*/ 150 w 200"/>
                <a:gd name="T53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0" h="367">
                  <a:moveTo>
                    <a:pt x="1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36" y="0"/>
                    <a:pt x="24" y="5"/>
                    <a:pt x="14" y="15"/>
                  </a:cubicBezTo>
                  <a:cubicBezTo>
                    <a:pt x="5" y="24"/>
                    <a:pt x="0" y="36"/>
                    <a:pt x="0" y="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64"/>
                    <a:pt x="5" y="176"/>
                    <a:pt x="14" y="186"/>
                  </a:cubicBezTo>
                  <a:cubicBezTo>
                    <a:pt x="24" y="195"/>
                    <a:pt x="36" y="200"/>
                    <a:pt x="50" y="200"/>
                  </a:cubicBezTo>
                  <a:cubicBezTo>
                    <a:pt x="108" y="200"/>
                    <a:pt x="108" y="200"/>
                    <a:pt x="108" y="200"/>
                  </a:cubicBezTo>
                  <a:cubicBezTo>
                    <a:pt x="115" y="200"/>
                    <a:pt x="121" y="203"/>
                    <a:pt x="126" y="208"/>
                  </a:cubicBezTo>
                  <a:cubicBezTo>
                    <a:pt x="131" y="212"/>
                    <a:pt x="133" y="218"/>
                    <a:pt x="133" y="225"/>
                  </a:cubicBezTo>
                  <a:cubicBezTo>
                    <a:pt x="133" y="234"/>
                    <a:pt x="133" y="234"/>
                    <a:pt x="133" y="234"/>
                  </a:cubicBezTo>
                  <a:cubicBezTo>
                    <a:pt x="133" y="252"/>
                    <a:pt x="127" y="268"/>
                    <a:pt x="114" y="281"/>
                  </a:cubicBezTo>
                  <a:cubicBezTo>
                    <a:pt x="101" y="294"/>
                    <a:pt x="85" y="300"/>
                    <a:pt x="66" y="300"/>
                  </a:cubicBezTo>
                  <a:cubicBezTo>
                    <a:pt x="50" y="300"/>
                    <a:pt x="50" y="300"/>
                    <a:pt x="50" y="300"/>
                  </a:cubicBezTo>
                  <a:cubicBezTo>
                    <a:pt x="45" y="300"/>
                    <a:pt x="41" y="302"/>
                    <a:pt x="38" y="305"/>
                  </a:cubicBezTo>
                  <a:cubicBezTo>
                    <a:pt x="35" y="309"/>
                    <a:pt x="33" y="312"/>
                    <a:pt x="33" y="317"/>
                  </a:cubicBezTo>
                  <a:cubicBezTo>
                    <a:pt x="33" y="350"/>
                    <a:pt x="33" y="350"/>
                    <a:pt x="33" y="350"/>
                  </a:cubicBezTo>
                  <a:cubicBezTo>
                    <a:pt x="33" y="355"/>
                    <a:pt x="35" y="359"/>
                    <a:pt x="38" y="362"/>
                  </a:cubicBezTo>
                  <a:cubicBezTo>
                    <a:pt x="41" y="365"/>
                    <a:pt x="45" y="367"/>
                    <a:pt x="50" y="367"/>
                  </a:cubicBezTo>
                  <a:cubicBezTo>
                    <a:pt x="66" y="367"/>
                    <a:pt x="66" y="367"/>
                    <a:pt x="66" y="367"/>
                  </a:cubicBezTo>
                  <a:cubicBezTo>
                    <a:pt x="85" y="367"/>
                    <a:pt x="102" y="364"/>
                    <a:pt x="118" y="357"/>
                  </a:cubicBezTo>
                  <a:cubicBezTo>
                    <a:pt x="135" y="349"/>
                    <a:pt x="149" y="340"/>
                    <a:pt x="161" y="328"/>
                  </a:cubicBezTo>
                  <a:cubicBezTo>
                    <a:pt x="173" y="316"/>
                    <a:pt x="182" y="302"/>
                    <a:pt x="189" y="285"/>
                  </a:cubicBezTo>
                  <a:cubicBezTo>
                    <a:pt x="196" y="269"/>
                    <a:pt x="200" y="252"/>
                    <a:pt x="200" y="234"/>
                  </a:cubicBezTo>
                  <a:cubicBezTo>
                    <a:pt x="200" y="50"/>
                    <a:pt x="200" y="50"/>
                    <a:pt x="200" y="50"/>
                  </a:cubicBezTo>
                  <a:cubicBezTo>
                    <a:pt x="200" y="36"/>
                    <a:pt x="195" y="24"/>
                    <a:pt x="185" y="15"/>
                  </a:cubicBezTo>
                  <a:cubicBezTo>
                    <a:pt x="176" y="5"/>
                    <a:pt x="164" y="0"/>
                    <a:pt x="1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-2012950" y="3346450"/>
              <a:ext cx="603250" cy="1101725"/>
            </a:xfrm>
            <a:custGeom>
              <a:avLst/>
              <a:gdLst>
                <a:gd name="T0" fmla="*/ 186 w 201"/>
                <a:gd name="T1" fmla="*/ 15 h 367"/>
                <a:gd name="T2" fmla="*/ 150 w 201"/>
                <a:gd name="T3" fmla="*/ 0 h 367"/>
                <a:gd name="T4" fmla="*/ 50 w 201"/>
                <a:gd name="T5" fmla="*/ 0 h 367"/>
                <a:gd name="T6" fmla="*/ 15 w 201"/>
                <a:gd name="T7" fmla="*/ 15 h 367"/>
                <a:gd name="T8" fmla="*/ 0 w 201"/>
                <a:gd name="T9" fmla="*/ 50 h 367"/>
                <a:gd name="T10" fmla="*/ 0 w 201"/>
                <a:gd name="T11" fmla="*/ 150 h 367"/>
                <a:gd name="T12" fmla="*/ 15 w 201"/>
                <a:gd name="T13" fmla="*/ 186 h 367"/>
                <a:gd name="T14" fmla="*/ 50 w 201"/>
                <a:gd name="T15" fmla="*/ 200 h 367"/>
                <a:gd name="T16" fmla="*/ 109 w 201"/>
                <a:gd name="T17" fmla="*/ 200 h 367"/>
                <a:gd name="T18" fmla="*/ 126 w 201"/>
                <a:gd name="T19" fmla="*/ 208 h 367"/>
                <a:gd name="T20" fmla="*/ 134 w 201"/>
                <a:gd name="T21" fmla="*/ 225 h 367"/>
                <a:gd name="T22" fmla="*/ 134 w 201"/>
                <a:gd name="T23" fmla="*/ 234 h 367"/>
                <a:gd name="T24" fmla="*/ 114 w 201"/>
                <a:gd name="T25" fmla="*/ 281 h 367"/>
                <a:gd name="T26" fmla="*/ 67 w 201"/>
                <a:gd name="T27" fmla="*/ 300 h 367"/>
                <a:gd name="T28" fmla="*/ 50 w 201"/>
                <a:gd name="T29" fmla="*/ 300 h 367"/>
                <a:gd name="T30" fmla="*/ 39 w 201"/>
                <a:gd name="T31" fmla="*/ 305 h 367"/>
                <a:gd name="T32" fmla="*/ 34 w 201"/>
                <a:gd name="T33" fmla="*/ 317 h 367"/>
                <a:gd name="T34" fmla="*/ 34 w 201"/>
                <a:gd name="T35" fmla="*/ 350 h 367"/>
                <a:gd name="T36" fmla="*/ 39 w 201"/>
                <a:gd name="T37" fmla="*/ 362 h 367"/>
                <a:gd name="T38" fmla="*/ 50 w 201"/>
                <a:gd name="T39" fmla="*/ 367 h 367"/>
                <a:gd name="T40" fmla="*/ 67 w 201"/>
                <a:gd name="T41" fmla="*/ 367 h 367"/>
                <a:gd name="T42" fmla="*/ 119 w 201"/>
                <a:gd name="T43" fmla="*/ 357 h 367"/>
                <a:gd name="T44" fmla="*/ 161 w 201"/>
                <a:gd name="T45" fmla="*/ 328 h 367"/>
                <a:gd name="T46" fmla="*/ 190 w 201"/>
                <a:gd name="T47" fmla="*/ 285 h 367"/>
                <a:gd name="T48" fmla="*/ 201 w 201"/>
                <a:gd name="T49" fmla="*/ 234 h 367"/>
                <a:gd name="T50" fmla="*/ 201 w 201"/>
                <a:gd name="T51" fmla="*/ 50 h 367"/>
                <a:gd name="T52" fmla="*/ 186 w 201"/>
                <a:gd name="T53" fmla="*/ 15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1" h="367">
                  <a:moveTo>
                    <a:pt x="186" y="15"/>
                  </a:moveTo>
                  <a:cubicBezTo>
                    <a:pt x="176" y="5"/>
                    <a:pt x="164" y="0"/>
                    <a:pt x="1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6" y="0"/>
                    <a:pt x="25" y="5"/>
                    <a:pt x="15" y="15"/>
                  </a:cubicBezTo>
                  <a:cubicBezTo>
                    <a:pt x="5" y="24"/>
                    <a:pt x="0" y="36"/>
                    <a:pt x="0" y="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64"/>
                    <a:pt x="5" y="176"/>
                    <a:pt x="15" y="186"/>
                  </a:cubicBezTo>
                  <a:cubicBezTo>
                    <a:pt x="25" y="195"/>
                    <a:pt x="36" y="200"/>
                    <a:pt x="50" y="200"/>
                  </a:cubicBezTo>
                  <a:cubicBezTo>
                    <a:pt x="109" y="200"/>
                    <a:pt x="109" y="200"/>
                    <a:pt x="109" y="200"/>
                  </a:cubicBezTo>
                  <a:cubicBezTo>
                    <a:pt x="116" y="200"/>
                    <a:pt x="122" y="203"/>
                    <a:pt x="126" y="208"/>
                  </a:cubicBezTo>
                  <a:cubicBezTo>
                    <a:pt x="131" y="212"/>
                    <a:pt x="134" y="218"/>
                    <a:pt x="134" y="225"/>
                  </a:cubicBezTo>
                  <a:cubicBezTo>
                    <a:pt x="134" y="234"/>
                    <a:pt x="134" y="234"/>
                    <a:pt x="134" y="234"/>
                  </a:cubicBezTo>
                  <a:cubicBezTo>
                    <a:pt x="134" y="252"/>
                    <a:pt x="127" y="268"/>
                    <a:pt x="114" y="281"/>
                  </a:cubicBezTo>
                  <a:cubicBezTo>
                    <a:pt x="101" y="294"/>
                    <a:pt x="85" y="300"/>
                    <a:pt x="67" y="300"/>
                  </a:cubicBezTo>
                  <a:cubicBezTo>
                    <a:pt x="50" y="300"/>
                    <a:pt x="50" y="300"/>
                    <a:pt x="50" y="300"/>
                  </a:cubicBezTo>
                  <a:cubicBezTo>
                    <a:pt x="46" y="300"/>
                    <a:pt x="42" y="302"/>
                    <a:pt x="39" y="305"/>
                  </a:cubicBezTo>
                  <a:cubicBezTo>
                    <a:pt x="35" y="309"/>
                    <a:pt x="34" y="312"/>
                    <a:pt x="34" y="317"/>
                  </a:cubicBezTo>
                  <a:cubicBezTo>
                    <a:pt x="34" y="350"/>
                    <a:pt x="34" y="350"/>
                    <a:pt x="34" y="350"/>
                  </a:cubicBezTo>
                  <a:cubicBezTo>
                    <a:pt x="34" y="355"/>
                    <a:pt x="35" y="359"/>
                    <a:pt x="39" y="362"/>
                  </a:cubicBezTo>
                  <a:cubicBezTo>
                    <a:pt x="42" y="365"/>
                    <a:pt x="46" y="367"/>
                    <a:pt x="50" y="367"/>
                  </a:cubicBezTo>
                  <a:cubicBezTo>
                    <a:pt x="67" y="367"/>
                    <a:pt x="67" y="367"/>
                    <a:pt x="67" y="367"/>
                  </a:cubicBezTo>
                  <a:cubicBezTo>
                    <a:pt x="85" y="367"/>
                    <a:pt x="102" y="364"/>
                    <a:pt x="119" y="357"/>
                  </a:cubicBezTo>
                  <a:cubicBezTo>
                    <a:pt x="135" y="349"/>
                    <a:pt x="149" y="340"/>
                    <a:pt x="161" y="328"/>
                  </a:cubicBezTo>
                  <a:cubicBezTo>
                    <a:pt x="173" y="316"/>
                    <a:pt x="183" y="302"/>
                    <a:pt x="190" y="285"/>
                  </a:cubicBezTo>
                  <a:cubicBezTo>
                    <a:pt x="197" y="269"/>
                    <a:pt x="201" y="252"/>
                    <a:pt x="201" y="234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36"/>
                    <a:pt x="196" y="24"/>
                    <a:pt x="18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CD6A3112-46EE-423C-91C5-A9FA9B63C08E}"/>
              </a:ext>
            </a:extLst>
          </p:cNvPr>
          <p:cNvGrpSpPr/>
          <p:nvPr/>
        </p:nvGrpSpPr>
        <p:grpSpPr>
          <a:xfrm>
            <a:off x="5643522" y="1020942"/>
            <a:ext cx="4530287" cy="4851977"/>
            <a:chOff x="2057400" y="2322961"/>
            <a:chExt cx="3771900" cy="403973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1118D68-BE02-4B84-88B8-273A39FCBD35}"/>
                </a:ext>
              </a:extLst>
            </p:cNvPr>
            <p:cNvGrpSpPr/>
            <p:nvPr/>
          </p:nvGrpSpPr>
          <p:grpSpPr>
            <a:xfrm>
              <a:off x="2057400" y="4203700"/>
              <a:ext cx="3136900" cy="2159000"/>
              <a:chOff x="2057400" y="4203700"/>
              <a:chExt cx="3136900" cy="2159000"/>
            </a:xfrm>
          </p:grpSpPr>
          <p:sp>
            <p:nvSpPr>
              <p:cNvPr id="43" name="Trapezoid 42">
                <a:extLst>
                  <a:ext uri="{FF2B5EF4-FFF2-40B4-BE49-F238E27FC236}">
                    <a16:creationId xmlns:a16="http://schemas.microsoft.com/office/drawing/2014/main" xmlns="" id="{99548A8B-823E-4432-BCE7-75E29A70D037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xmlns="" id="{EFBDA753-D8EB-40D9-860C-3C26EEF70AEF}"/>
                  </a:ext>
                </a:extLst>
              </p:cNvPr>
              <p:cNvSpPr/>
              <p:nvPr/>
            </p:nvSpPr>
            <p:spPr>
              <a:xfrm flipV="1">
                <a:off x="3060700" y="46990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F6422996-CA29-4394-B4FF-A45D52B5AB7A}"/>
                </a:ext>
              </a:extLst>
            </p:cNvPr>
            <p:cNvGrpSpPr/>
            <p:nvPr/>
          </p:nvGrpSpPr>
          <p:grpSpPr>
            <a:xfrm>
              <a:off x="2692400" y="2322961"/>
              <a:ext cx="3136900" cy="2159000"/>
              <a:chOff x="2057400" y="4203700"/>
              <a:chExt cx="3136900" cy="2159000"/>
            </a:xfrm>
          </p:grpSpPr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xmlns="" id="{AF68EF1A-8036-43CA-9DC0-291CF8A8D6BB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xmlns="" id="{23D47995-F4CC-41A1-B3B2-EBA71F632DA0}"/>
                  </a:ext>
                </a:extLst>
              </p:cNvPr>
              <p:cNvSpPr/>
              <p:nvPr/>
            </p:nvSpPr>
            <p:spPr>
              <a:xfrm flipV="1">
                <a:off x="3060700" y="46990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3C2246-4AF8-4696-9058-64189771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BE41-C744-4DDD-949A-38A61280216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171" y="2820513"/>
            <a:ext cx="52766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A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foundational basis of future studies to observe self-regulated learning in a more detailed and representative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manner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Explore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dynamics of self-efficacy and creativity within the context of self-regulated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learning 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Policy-making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process which requires teachers and instructors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to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assimilate self-efficacy and creativity into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self-regulated routines</a:t>
            </a:r>
            <a:endParaRPr lang="id-ID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59341" y="3392226"/>
            <a:ext cx="2787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SUGGESTION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1816"/>
              </p:ext>
            </p:extLst>
          </p:nvPr>
        </p:nvGraphicFramePr>
        <p:xfrm>
          <a:off x="61755" y="5271637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CorelDRAW" r:id="rId4" imgW="9142645" imgH="1682529" progId="CorelDraw.Graphic.17">
                  <p:embed/>
                </p:oleObj>
              </mc:Choice>
              <mc:Fallback>
                <p:oleObj name="CorelDRAW" r:id="rId4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55" y="5271637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2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white"/>
                </a:solidFill>
              </a:rPr>
              <a:pPr defTabSz="685800"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800D39BF-1365-4396-85E4-B282C97F2348}"/>
              </a:ext>
            </a:extLst>
          </p:cNvPr>
          <p:cNvSpPr/>
          <p:nvPr/>
        </p:nvSpPr>
        <p:spPr>
          <a:xfrm>
            <a:off x="0" y="2040369"/>
            <a:ext cx="9144000" cy="2548087"/>
          </a:xfrm>
          <a:prstGeom prst="rect">
            <a:avLst/>
          </a:prstGeom>
          <a:pattFill prst="dkUpDiag">
            <a:fgClr>
              <a:srgbClr val="3F3F3F"/>
            </a:fgClr>
            <a:bgClr>
              <a:srgbClr val="3F3F3F">
                <a:lumMod val="75000"/>
              </a:srgbClr>
            </a:bgClr>
          </a:patt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6C225808-4C1A-4D27-981C-C5F97ECF0BFD}"/>
              </a:ext>
            </a:extLst>
          </p:cNvPr>
          <p:cNvGrpSpPr/>
          <p:nvPr/>
        </p:nvGrpSpPr>
        <p:grpSpPr>
          <a:xfrm>
            <a:off x="1697905" y="1745132"/>
            <a:ext cx="3305303" cy="3138559"/>
            <a:chOff x="634829" y="1028492"/>
            <a:chExt cx="4407071" cy="4801016"/>
          </a:xfrm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xmlns="" id="{4354DE71-EDF1-454A-98CB-6A5B30AE1215}"/>
                </a:ext>
              </a:extLst>
            </p:cNvPr>
            <p:cNvSpPr/>
            <p:nvPr/>
          </p:nvSpPr>
          <p:spPr>
            <a:xfrm>
              <a:off x="863600" y="1028492"/>
              <a:ext cx="3949700" cy="4800600"/>
            </a:xfrm>
            <a:prstGeom prst="rect">
              <a:avLst/>
            </a:prstGeom>
            <a:solidFill>
              <a:srgbClr val="FE5E5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xmlns="" id="{AD28339C-471C-4034-AFEB-87908320EDF9}"/>
                </a:ext>
              </a:extLst>
            </p:cNvPr>
            <p:cNvGrpSpPr/>
            <p:nvPr/>
          </p:nvGrpSpPr>
          <p:grpSpPr>
            <a:xfrm>
              <a:off x="4813300" y="1028492"/>
              <a:ext cx="228600" cy="4801016"/>
              <a:chOff x="4813300" y="1028492"/>
              <a:chExt cx="228600" cy="4801016"/>
            </a:xfrm>
          </p:grpSpPr>
          <p:sp>
            <p:nvSpPr>
              <p:cNvPr id="292" name="Right Triangle 291">
                <a:extLst>
                  <a:ext uri="{FF2B5EF4-FFF2-40B4-BE49-F238E27FC236}">
                    <a16:creationId xmlns:a16="http://schemas.microsoft.com/office/drawing/2014/main" xmlns="" id="{0F414CA8-9AAD-4C2C-A88A-8A74E8E805B8}"/>
                  </a:ext>
                </a:extLst>
              </p:cNvPr>
              <p:cNvSpPr/>
              <p:nvPr/>
            </p:nvSpPr>
            <p:spPr>
              <a:xfrm flipV="1">
                <a:off x="4813300" y="5372308"/>
                <a:ext cx="228600" cy="457200"/>
              </a:xfrm>
              <a:prstGeom prst="rtTriangle">
                <a:avLst/>
              </a:prstGeom>
              <a:solidFill>
                <a:srgbClr val="FE5E5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293" name="Right Triangle 292">
                <a:extLst>
                  <a:ext uri="{FF2B5EF4-FFF2-40B4-BE49-F238E27FC236}">
                    <a16:creationId xmlns:a16="http://schemas.microsoft.com/office/drawing/2014/main" xmlns="" id="{2C375972-9C28-4C3B-94C7-BDAC3A5EB1C4}"/>
                  </a:ext>
                </a:extLst>
              </p:cNvPr>
              <p:cNvSpPr/>
              <p:nvPr/>
            </p:nvSpPr>
            <p:spPr>
              <a:xfrm>
                <a:off x="4813300" y="1028492"/>
                <a:ext cx="228600" cy="457200"/>
              </a:xfrm>
              <a:prstGeom prst="rtTriangle">
                <a:avLst/>
              </a:prstGeom>
              <a:solidFill>
                <a:srgbClr val="FE5E5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</p:grp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xmlns="" id="{8128005B-8420-4AE8-A14C-5E6A911C1D35}"/>
                </a:ext>
              </a:extLst>
            </p:cNvPr>
            <p:cNvGrpSpPr/>
            <p:nvPr/>
          </p:nvGrpSpPr>
          <p:grpSpPr>
            <a:xfrm>
              <a:off x="963604" y="1361661"/>
              <a:ext cx="3749694" cy="4134264"/>
              <a:chOff x="1041819" y="1123536"/>
              <a:chExt cx="3822341" cy="4214361"/>
            </a:xfrm>
          </p:grpSpPr>
          <p:sp>
            <p:nvSpPr>
              <p:cNvPr id="158" name="Freeform 5">
                <a:extLst>
                  <a:ext uri="{FF2B5EF4-FFF2-40B4-BE49-F238E27FC236}">
                    <a16:creationId xmlns:a16="http://schemas.microsoft.com/office/drawing/2014/main" xmlns="" id="{09559C0E-D81A-4C20-9E76-766CF0F6C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4940" y="4537479"/>
                <a:ext cx="383543" cy="494853"/>
              </a:xfrm>
              <a:custGeom>
                <a:avLst/>
                <a:gdLst>
                  <a:gd name="T0" fmla="*/ 0 w 101"/>
                  <a:gd name="T1" fmla="*/ 118 h 126"/>
                  <a:gd name="T2" fmla="*/ 2 w 101"/>
                  <a:gd name="T3" fmla="*/ 126 h 126"/>
                  <a:gd name="T4" fmla="*/ 28 w 101"/>
                  <a:gd name="T5" fmla="*/ 126 h 126"/>
                  <a:gd name="T6" fmla="*/ 50 w 101"/>
                  <a:gd name="T7" fmla="*/ 126 h 126"/>
                  <a:gd name="T8" fmla="*/ 72 w 101"/>
                  <a:gd name="T9" fmla="*/ 126 h 126"/>
                  <a:gd name="T10" fmla="*/ 98 w 101"/>
                  <a:gd name="T11" fmla="*/ 126 h 126"/>
                  <a:gd name="T12" fmla="*/ 100 w 101"/>
                  <a:gd name="T13" fmla="*/ 118 h 126"/>
                  <a:gd name="T14" fmla="*/ 90 w 101"/>
                  <a:gd name="T15" fmla="*/ 91 h 126"/>
                  <a:gd name="T16" fmla="*/ 73 w 101"/>
                  <a:gd name="T17" fmla="*/ 82 h 126"/>
                  <a:gd name="T18" fmla="*/ 64 w 101"/>
                  <a:gd name="T19" fmla="*/ 67 h 126"/>
                  <a:gd name="T20" fmla="*/ 78 w 101"/>
                  <a:gd name="T21" fmla="*/ 59 h 126"/>
                  <a:gd name="T22" fmla="*/ 77 w 101"/>
                  <a:gd name="T23" fmla="*/ 51 h 126"/>
                  <a:gd name="T24" fmla="*/ 76 w 101"/>
                  <a:gd name="T25" fmla="*/ 26 h 126"/>
                  <a:gd name="T26" fmla="*/ 63 w 101"/>
                  <a:gd name="T27" fmla="*/ 7 h 126"/>
                  <a:gd name="T28" fmla="*/ 30 w 101"/>
                  <a:gd name="T29" fmla="*/ 14 h 126"/>
                  <a:gd name="T30" fmla="*/ 24 w 101"/>
                  <a:gd name="T31" fmla="*/ 51 h 126"/>
                  <a:gd name="T32" fmla="*/ 22 w 101"/>
                  <a:gd name="T33" fmla="*/ 59 h 126"/>
                  <a:gd name="T34" fmla="*/ 36 w 101"/>
                  <a:gd name="T35" fmla="*/ 67 h 126"/>
                  <a:gd name="T36" fmla="*/ 28 w 101"/>
                  <a:gd name="T37" fmla="*/ 82 h 126"/>
                  <a:gd name="T38" fmla="*/ 10 w 101"/>
                  <a:gd name="T39" fmla="*/ 91 h 126"/>
                  <a:gd name="T40" fmla="*/ 0 w 101"/>
                  <a:gd name="T41" fmla="*/ 118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1" h="126">
                    <a:moveTo>
                      <a:pt x="0" y="118"/>
                    </a:moveTo>
                    <a:cubicBezTo>
                      <a:pt x="0" y="120"/>
                      <a:pt x="1" y="126"/>
                      <a:pt x="2" y="126"/>
                    </a:cubicBezTo>
                    <a:cubicBezTo>
                      <a:pt x="2" y="126"/>
                      <a:pt x="14" y="126"/>
                      <a:pt x="28" y="126"/>
                    </a:cubicBezTo>
                    <a:cubicBezTo>
                      <a:pt x="36" y="126"/>
                      <a:pt x="43" y="126"/>
                      <a:pt x="50" y="126"/>
                    </a:cubicBezTo>
                    <a:cubicBezTo>
                      <a:pt x="57" y="126"/>
                      <a:pt x="65" y="126"/>
                      <a:pt x="72" y="126"/>
                    </a:cubicBezTo>
                    <a:cubicBezTo>
                      <a:pt x="86" y="126"/>
                      <a:pt x="98" y="126"/>
                      <a:pt x="98" y="126"/>
                    </a:cubicBezTo>
                    <a:cubicBezTo>
                      <a:pt x="100" y="126"/>
                      <a:pt x="100" y="120"/>
                      <a:pt x="100" y="118"/>
                    </a:cubicBezTo>
                    <a:cubicBezTo>
                      <a:pt x="101" y="107"/>
                      <a:pt x="100" y="97"/>
                      <a:pt x="90" y="91"/>
                    </a:cubicBezTo>
                    <a:cubicBezTo>
                      <a:pt x="87" y="88"/>
                      <a:pt x="78" y="85"/>
                      <a:pt x="73" y="82"/>
                    </a:cubicBezTo>
                    <a:cubicBezTo>
                      <a:pt x="68" y="80"/>
                      <a:pt x="60" y="73"/>
                      <a:pt x="64" y="67"/>
                    </a:cubicBezTo>
                    <a:cubicBezTo>
                      <a:pt x="67" y="62"/>
                      <a:pt x="75" y="65"/>
                      <a:pt x="78" y="59"/>
                    </a:cubicBezTo>
                    <a:cubicBezTo>
                      <a:pt x="79" y="58"/>
                      <a:pt x="77" y="56"/>
                      <a:pt x="77" y="51"/>
                    </a:cubicBezTo>
                    <a:cubicBezTo>
                      <a:pt x="77" y="47"/>
                      <a:pt x="77" y="31"/>
                      <a:pt x="76" y="26"/>
                    </a:cubicBezTo>
                    <a:cubicBezTo>
                      <a:pt x="73" y="19"/>
                      <a:pt x="70" y="12"/>
                      <a:pt x="63" y="7"/>
                    </a:cubicBezTo>
                    <a:cubicBezTo>
                      <a:pt x="53" y="0"/>
                      <a:pt x="38" y="4"/>
                      <a:pt x="30" y="14"/>
                    </a:cubicBezTo>
                    <a:cubicBezTo>
                      <a:pt x="23" y="25"/>
                      <a:pt x="24" y="39"/>
                      <a:pt x="24" y="51"/>
                    </a:cubicBezTo>
                    <a:cubicBezTo>
                      <a:pt x="23" y="56"/>
                      <a:pt x="21" y="58"/>
                      <a:pt x="22" y="59"/>
                    </a:cubicBezTo>
                    <a:cubicBezTo>
                      <a:pt x="25" y="64"/>
                      <a:pt x="33" y="63"/>
                      <a:pt x="36" y="67"/>
                    </a:cubicBezTo>
                    <a:cubicBezTo>
                      <a:pt x="41" y="72"/>
                      <a:pt x="32" y="80"/>
                      <a:pt x="28" y="82"/>
                    </a:cubicBezTo>
                    <a:cubicBezTo>
                      <a:pt x="22" y="85"/>
                      <a:pt x="14" y="88"/>
                      <a:pt x="10" y="91"/>
                    </a:cubicBezTo>
                    <a:cubicBezTo>
                      <a:pt x="1" y="97"/>
                      <a:pt x="0" y="107"/>
                      <a:pt x="0" y="11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59" name="Freeform 6">
                <a:extLst>
                  <a:ext uri="{FF2B5EF4-FFF2-40B4-BE49-F238E27FC236}">
                    <a16:creationId xmlns:a16="http://schemas.microsoft.com/office/drawing/2014/main" xmlns="" id="{3F77812A-4C38-44C5-B3E4-2DDB12824B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48267" y="4517199"/>
                <a:ext cx="331182" cy="515133"/>
              </a:xfrm>
              <a:custGeom>
                <a:avLst/>
                <a:gdLst>
                  <a:gd name="T0" fmla="*/ 25 w 87"/>
                  <a:gd name="T1" fmla="*/ 6 h 131"/>
                  <a:gd name="T2" fmla="*/ 41 w 87"/>
                  <a:gd name="T3" fmla="*/ 15 h 131"/>
                  <a:gd name="T4" fmla="*/ 41 w 87"/>
                  <a:gd name="T5" fmla="*/ 24 h 131"/>
                  <a:gd name="T6" fmla="*/ 41 w 87"/>
                  <a:gd name="T7" fmla="*/ 34 h 131"/>
                  <a:gd name="T8" fmla="*/ 41 w 87"/>
                  <a:gd name="T9" fmla="*/ 37 h 131"/>
                  <a:gd name="T10" fmla="*/ 44 w 87"/>
                  <a:gd name="T11" fmla="*/ 38 h 131"/>
                  <a:gd name="T12" fmla="*/ 44 w 87"/>
                  <a:gd name="T13" fmla="*/ 40 h 131"/>
                  <a:gd name="T14" fmla="*/ 42 w 87"/>
                  <a:gd name="T15" fmla="*/ 42 h 131"/>
                  <a:gd name="T16" fmla="*/ 37 w 87"/>
                  <a:gd name="T17" fmla="*/ 48 h 131"/>
                  <a:gd name="T18" fmla="*/ 37 w 87"/>
                  <a:gd name="T19" fmla="*/ 50 h 131"/>
                  <a:gd name="T20" fmla="*/ 35 w 87"/>
                  <a:gd name="T21" fmla="*/ 66 h 131"/>
                  <a:gd name="T22" fmla="*/ 50 w 87"/>
                  <a:gd name="T23" fmla="*/ 85 h 131"/>
                  <a:gd name="T24" fmla="*/ 70 w 87"/>
                  <a:gd name="T25" fmla="*/ 97 h 131"/>
                  <a:gd name="T26" fmla="*/ 78 w 87"/>
                  <a:gd name="T27" fmla="*/ 125 h 131"/>
                  <a:gd name="T28" fmla="*/ 31 w 87"/>
                  <a:gd name="T29" fmla="*/ 125 h 131"/>
                  <a:gd name="T30" fmla="*/ 31 w 87"/>
                  <a:gd name="T31" fmla="*/ 125 h 131"/>
                  <a:gd name="T32" fmla="*/ 31 w 87"/>
                  <a:gd name="T33" fmla="*/ 124 h 131"/>
                  <a:gd name="T34" fmla="*/ 14 w 87"/>
                  <a:gd name="T35" fmla="*/ 82 h 131"/>
                  <a:gd name="T36" fmla="*/ 9 w 87"/>
                  <a:gd name="T37" fmla="*/ 79 h 131"/>
                  <a:gd name="T38" fmla="*/ 16 w 87"/>
                  <a:gd name="T39" fmla="*/ 66 h 131"/>
                  <a:gd name="T40" fmla="*/ 14 w 87"/>
                  <a:gd name="T41" fmla="*/ 50 h 131"/>
                  <a:gd name="T42" fmla="*/ 14 w 87"/>
                  <a:gd name="T43" fmla="*/ 48 h 131"/>
                  <a:gd name="T44" fmla="*/ 9 w 87"/>
                  <a:gd name="T45" fmla="*/ 42 h 131"/>
                  <a:gd name="T46" fmla="*/ 7 w 87"/>
                  <a:gd name="T47" fmla="*/ 40 h 131"/>
                  <a:gd name="T48" fmla="*/ 8 w 87"/>
                  <a:gd name="T49" fmla="*/ 37 h 131"/>
                  <a:gd name="T50" fmla="*/ 9 w 87"/>
                  <a:gd name="T51" fmla="*/ 29 h 131"/>
                  <a:gd name="T52" fmla="*/ 9 w 87"/>
                  <a:gd name="T53" fmla="*/ 25 h 131"/>
                  <a:gd name="T54" fmla="*/ 9 w 87"/>
                  <a:gd name="T55" fmla="*/ 17 h 131"/>
                  <a:gd name="T56" fmla="*/ 17 w 87"/>
                  <a:gd name="T57" fmla="*/ 7 h 131"/>
                  <a:gd name="T58" fmla="*/ 25 w 87"/>
                  <a:gd name="T59" fmla="*/ 6 h 131"/>
                  <a:gd name="T60" fmla="*/ 25 w 87"/>
                  <a:gd name="T61" fmla="*/ 0 h 131"/>
                  <a:gd name="T62" fmla="*/ 14 w 87"/>
                  <a:gd name="T63" fmla="*/ 2 h 131"/>
                  <a:gd name="T64" fmla="*/ 3 w 87"/>
                  <a:gd name="T65" fmla="*/ 15 h 131"/>
                  <a:gd name="T66" fmla="*/ 3 w 87"/>
                  <a:gd name="T67" fmla="*/ 30 h 131"/>
                  <a:gd name="T68" fmla="*/ 1 w 87"/>
                  <a:gd name="T69" fmla="*/ 41 h 131"/>
                  <a:gd name="T70" fmla="*/ 8 w 87"/>
                  <a:gd name="T71" fmla="*/ 49 h 131"/>
                  <a:gd name="T72" fmla="*/ 10 w 87"/>
                  <a:gd name="T73" fmla="*/ 66 h 131"/>
                  <a:gd name="T74" fmla="*/ 1 w 87"/>
                  <a:gd name="T75" fmla="*/ 78 h 131"/>
                  <a:gd name="T76" fmla="*/ 2 w 87"/>
                  <a:gd name="T77" fmla="*/ 82 h 131"/>
                  <a:gd name="T78" fmla="*/ 11 w 87"/>
                  <a:gd name="T79" fmla="*/ 87 h 131"/>
                  <a:gd name="T80" fmla="*/ 25 w 87"/>
                  <a:gd name="T81" fmla="*/ 124 h 131"/>
                  <a:gd name="T82" fmla="*/ 25 w 87"/>
                  <a:gd name="T83" fmla="*/ 124 h 131"/>
                  <a:gd name="T84" fmla="*/ 25 w 87"/>
                  <a:gd name="T85" fmla="*/ 130 h 131"/>
                  <a:gd name="T86" fmla="*/ 26 w 87"/>
                  <a:gd name="T87" fmla="*/ 131 h 131"/>
                  <a:gd name="T88" fmla="*/ 28 w 87"/>
                  <a:gd name="T89" fmla="*/ 131 h 131"/>
                  <a:gd name="T90" fmla="*/ 83 w 87"/>
                  <a:gd name="T91" fmla="*/ 131 h 131"/>
                  <a:gd name="T92" fmla="*/ 74 w 87"/>
                  <a:gd name="T93" fmla="*/ 92 h 131"/>
                  <a:gd name="T94" fmla="*/ 52 w 87"/>
                  <a:gd name="T95" fmla="*/ 80 h 131"/>
                  <a:gd name="T96" fmla="*/ 41 w 87"/>
                  <a:gd name="T97" fmla="*/ 66 h 131"/>
                  <a:gd name="T98" fmla="*/ 43 w 87"/>
                  <a:gd name="T99" fmla="*/ 49 h 131"/>
                  <a:gd name="T100" fmla="*/ 50 w 87"/>
                  <a:gd name="T101" fmla="*/ 41 h 131"/>
                  <a:gd name="T102" fmla="*/ 47 w 87"/>
                  <a:gd name="T103" fmla="*/ 33 h 131"/>
                  <a:gd name="T104" fmla="*/ 46 w 87"/>
                  <a:gd name="T105" fmla="*/ 12 h 131"/>
                  <a:gd name="T106" fmla="*/ 25 w 87"/>
                  <a:gd name="T107" fmla="*/ 0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7" h="131">
                    <a:moveTo>
                      <a:pt x="25" y="6"/>
                    </a:moveTo>
                    <a:cubicBezTo>
                      <a:pt x="32" y="6"/>
                      <a:pt x="38" y="9"/>
                      <a:pt x="41" y="15"/>
                    </a:cubicBezTo>
                    <a:cubicBezTo>
                      <a:pt x="42" y="18"/>
                      <a:pt x="42" y="20"/>
                      <a:pt x="41" y="24"/>
                    </a:cubicBezTo>
                    <a:cubicBezTo>
                      <a:pt x="41" y="26"/>
                      <a:pt x="41" y="30"/>
                      <a:pt x="41" y="34"/>
                    </a:cubicBezTo>
                    <a:cubicBezTo>
                      <a:pt x="41" y="37"/>
                      <a:pt x="41" y="37"/>
                      <a:pt x="41" y="37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44" y="39"/>
                      <a:pt x="44" y="40"/>
                    </a:cubicBezTo>
                    <a:cubicBezTo>
                      <a:pt x="43" y="41"/>
                      <a:pt x="43" y="41"/>
                      <a:pt x="42" y="42"/>
                    </a:cubicBezTo>
                    <a:cubicBezTo>
                      <a:pt x="40" y="43"/>
                      <a:pt x="38" y="45"/>
                      <a:pt x="37" y="48"/>
                    </a:cubicBezTo>
                    <a:cubicBezTo>
                      <a:pt x="37" y="49"/>
                      <a:pt x="37" y="49"/>
                      <a:pt x="37" y="50"/>
                    </a:cubicBezTo>
                    <a:cubicBezTo>
                      <a:pt x="36" y="54"/>
                      <a:pt x="34" y="61"/>
                      <a:pt x="35" y="66"/>
                    </a:cubicBezTo>
                    <a:cubicBezTo>
                      <a:pt x="36" y="75"/>
                      <a:pt x="41" y="82"/>
                      <a:pt x="50" y="85"/>
                    </a:cubicBezTo>
                    <a:cubicBezTo>
                      <a:pt x="56" y="88"/>
                      <a:pt x="64" y="93"/>
                      <a:pt x="70" y="97"/>
                    </a:cubicBezTo>
                    <a:cubicBezTo>
                      <a:pt x="77" y="102"/>
                      <a:pt x="79" y="118"/>
                      <a:pt x="78" y="125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1" y="125"/>
                      <a:pt x="31" y="125"/>
                      <a:pt x="31" y="125"/>
                    </a:cubicBezTo>
                    <a:cubicBezTo>
                      <a:pt x="31" y="124"/>
                      <a:pt x="31" y="124"/>
                      <a:pt x="31" y="124"/>
                    </a:cubicBezTo>
                    <a:cubicBezTo>
                      <a:pt x="32" y="117"/>
                      <a:pt x="33" y="95"/>
                      <a:pt x="14" y="82"/>
                    </a:cubicBezTo>
                    <a:cubicBezTo>
                      <a:pt x="13" y="81"/>
                      <a:pt x="11" y="80"/>
                      <a:pt x="9" y="79"/>
                    </a:cubicBezTo>
                    <a:cubicBezTo>
                      <a:pt x="13" y="76"/>
                      <a:pt x="15" y="71"/>
                      <a:pt x="16" y="66"/>
                    </a:cubicBezTo>
                    <a:cubicBezTo>
                      <a:pt x="16" y="61"/>
                      <a:pt x="15" y="54"/>
                      <a:pt x="14" y="50"/>
                    </a:cubicBezTo>
                    <a:cubicBezTo>
                      <a:pt x="14" y="49"/>
                      <a:pt x="14" y="49"/>
                      <a:pt x="14" y="48"/>
                    </a:cubicBezTo>
                    <a:cubicBezTo>
                      <a:pt x="13" y="45"/>
                      <a:pt x="11" y="43"/>
                      <a:pt x="9" y="42"/>
                    </a:cubicBezTo>
                    <a:cubicBezTo>
                      <a:pt x="7" y="41"/>
                      <a:pt x="7" y="41"/>
                      <a:pt x="7" y="40"/>
                    </a:cubicBezTo>
                    <a:cubicBezTo>
                      <a:pt x="7" y="39"/>
                      <a:pt x="7" y="39"/>
                      <a:pt x="8" y="37"/>
                    </a:cubicBezTo>
                    <a:cubicBezTo>
                      <a:pt x="8" y="35"/>
                      <a:pt x="10" y="33"/>
                      <a:pt x="9" y="29"/>
                    </a:cubicBezTo>
                    <a:cubicBezTo>
                      <a:pt x="9" y="28"/>
                      <a:pt x="9" y="26"/>
                      <a:pt x="9" y="25"/>
                    </a:cubicBezTo>
                    <a:cubicBezTo>
                      <a:pt x="8" y="21"/>
                      <a:pt x="8" y="19"/>
                      <a:pt x="9" y="17"/>
                    </a:cubicBezTo>
                    <a:cubicBezTo>
                      <a:pt x="10" y="13"/>
                      <a:pt x="13" y="9"/>
                      <a:pt x="17" y="7"/>
                    </a:cubicBezTo>
                    <a:cubicBezTo>
                      <a:pt x="20" y="6"/>
                      <a:pt x="22" y="6"/>
                      <a:pt x="25" y="6"/>
                    </a:cubicBezTo>
                    <a:moveTo>
                      <a:pt x="25" y="0"/>
                    </a:moveTo>
                    <a:cubicBezTo>
                      <a:pt x="21" y="0"/>
                      <a:pt x="18" y="0"/>
                      <a:pt x="14" y="2"/>
                    </a:cubicBezTo>
                    <a:cubicBezTo>
                      <a:pt x="9" y="5"/>
                      <a:pt x="5" y="9"/>
                      <a:pt x="3" y="15"/>
                    </a:cubicBezTo>
                    <a:cubicBezTo>
                      <a:pt x="1" y="20"/>
                      <a:pt x="3" y="24"/>
                      <a:pt x="3" y="30"/>
                    </a:cubicBezTo>
                    <a:cubicBezTo>
                      <a:pt x="4" y="34"/>
                      <a:pt x="0" y="36"/>
                      <a:pt x="1" y="41"/>
                    </a:cubicBezTo>
                    <a:cubicBezTo>
                      <a:pt x="2" y="47"/>
                      <a:pt x="7" y="47"/>
                      <a:pt x="8" y="49"/>
                    </a:cubicBezTo>
                    <a:cubicBezTo>
                      <a:pt x="8" y="52"/>
                      <a:pt x="10" y="60"/>
                      <a:pt x="10" y="66"/>
                    </a:cubicBezTo>
                    <a:cubicBezTo>
                      <a:pt x="9" y="71"/>
                      <a:pt x="6" y="75"/>
                      <a:pt x="1" y="78"/>
                    </a:cubicBezTo>
                    <a:cubicBezTo>
                      <a:pt x="0" y="80"/>
                      <a:pt x="0" y="81"/>
                      <a:pt x="2" y="82"/>
                    </a:cubicBezTo>
                    <a:cubicBezTo>
                      <a:pt x="5" y="84"/>
                      <a:pt x="9" y="86"/>
                      <a:pt x="11" y="87"/>
                    </a:cubicBezTo>
                    <a:cubicBezTo>
                      <a:pt x="27" y="98"/>
                      <a:pt x="26" y="117"/>
                      <a:pt x="25" y="124"/>
                    </a:cubicBezTo>
                    <a:cubicBezTo>
                      <a:pt x="25" y="124"/>
                      <a:pt x="25" y="124"/>
                      <a:pt x="25" y="124"/>
                    </a:cubicBezTo>
                    <a:cubicBezTo>
                      <a:pt x="25" y="126"/>
                      <a:pt x="25" y="128"/>
                      <a:pt x="25" y="130"/>
                    </a:cubicBezTo>
                    <a:cubicBezTo>
                      <a:pt x="25" y="131"/>
                      <a:pt x="25" y="131"/>
                      <a:pt x="26" y="131"/>
                    </a:cubicBezTo>
                    <a:cubicBezTo>
                      <a:pt x="28" y="131"/>
                      <a:pt x="28" y="131"/>
                      <a:pt x="28" y="131"/>
                    </a:cubicBezTo>
                    <a:cubicBezTo>
                      <a:pt x="83" y="131"/>
                      <a:pt x="83" y="131"/>
                      <a:pt x="83" y="131"/>
                    </a:cubicBezTo>
                    <a:cubicBezTo>
                      <a:pt x="85" y="131"/>
                      <a:pt x="87" y="101"/>
                      <a:pt x="74" y="92"/>
                    </a:cubicBezTo>
                    <a:cubicBezTo>
                      <a:pt x="67" y="88"/>
                      <a:pt x="59" y="83"/>
                      <a:pt x="52" y="80"/>
                    </a:cubicBezTo>
                    <a:cubicBezTo>
                      <a:pt x="45" y="77"/>
                      <a:pt x="42" y="71"/>
                      <a:pt x="41" y="66"/>
                    </a:cubicBezTo>
                    <a:cubicBezTo>
                      <a:pt x="40" y="60"/>
                      <a:pt x="42" y="52"/>
                      <a:pt x="43" y="49"/>
                    </a:cubicBezTo>
                    <a:cubicBezTo>
                      <a:pt x="43" y="47"/>
                      <a:pt x="49" y="47"/>
                      <a:pt x="50" y="41"/>
                    </a:cubicBezTo>
                    <a:cubicBezTo>
                      <a:pt x="50" y="39"/>
                      <a:pt x="50" y="34"/>
                      <a:pt x="47" y="33"/>
                    </a:cubicBezTo>
                    <a:cubicBezTo>
                      <a:pt x="46" y="25"/>
                      <a:pt x="50" y="20"/>
                      <a:pt x="46" y="12"/>
                    </a:cubicBezTo>
                    <a:cubicBezTo>
                      <a:pt x="42" y="4"/>
                      <a:pt x="34" y="0"/>
                      <a:pt x="25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0" name="Freeform 7">
                <a:extLst>
                  <a:ext uri="{FF2B5EF4-FFF2-40B4-BE49-F238E27FC236}">
                    <a16:creationId xmlns:a16="http://schemas.microsoft.com/office/drawing/2014/main" xmlns="" id="{EB1EC425-A796-4CD1-A695-C29F52C622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8540" y="4572633"/>
                <a:ext cx="464702" cy="470516"/>
              </a:xfrm>
              <a:custGeom>
                <a:avLst/>
                <a:gdLst>
                  <a:gd name="T0" fmla="*/ 99 w 122"/>
                  <a:gd name="T1" fmla="*/ 20 h 120"/>
                  <a:gd name="T2" fmla="*/ 116 w 122"/>
                  <a:gd name="T3" fmla="*/ 67 h 120"/>
                  <a:gd name="T4" fmla="*/ 109 w 122"/>
                  <a:gd name="T5" fmla="*/ 89 h 120"/>
                  <a:gd name="T6" fmla="*/ 87 w 122"/>
                  <a:gd name="T7" fmla="*/ 95 h 120"/>
                  <a:gd name="T8" fmla="*/ 79 w 122"/>
                  <a:gd name="T9" fmla="*/ 84 h 120"/>
                  <a:gd name="T10" fmla="*/ 38 w 122"/>
                  <a:gd name="T11" fmla="*/ 88 h 120"/>
                  <a:gd name="T12" fmla="*/ 41 w 122"/>
                  <a:gd name="T13" fmla="*/ 56 h 120"/>
                  <a:gd name="T14" fmla="*/ 69 w 122"/>
                  <a:gd name="T15" fmla="*/ 53 h 120"/>
                  <a:gd name="T16" fmla="*/ 71 w 122"/>
                  <a:gd name="T17" fmla="*/ 43 h 120"/>
                  <a:gd name="T18" fmla="*/ 48 w 122"/>
                  <a:gd name="T19" fmla="*/ 41 h 120"/>
                  <a:gd name="T20" fmla="*/ 37 w 122"/>
                  <a:gd name="T21" fmla="*/ 38 h 120"/>
                  <a:gd name="T22" fmla="*/ 61 w 122"/>
                  <a:gd name="T23" fmla="*/ 26 h 120"/>
                  <a:gd name="T24" fmla="*/ 88 w 122"/>
                  <a:gd name="T25" fmla="*/ 46 h 120"/>
                  <a:gd name="T26" fmla="*/ 88 w 122"/>
                  <a:gd name="T27" fmla="*/ 75 h 120"/>
                  <a:gd name="T28" fmla="*/ 95 w 122"/>
                  <a:gd name="T29" fmla="*/ 86 h 120"/>
                  <a:gd name="T30" fmla="*/ 105 w 122"/>
                  <a:gd name="T31" fmla="*/ 76 h 120"/>
                  <a:gd name="T32" fmla="*/ 104 w 122"/>
                  <a:gd name="T33" fmla="*/ 42 h 120"/>
                  <a:gd name="T34" fmla="*/ 61 w 122"/>
                  <a:gd name="T35" fmla="*/ 15 h 120"/>
                  <a:gd name="T36" fmla="*/ 18 w 122"/>
                  <a:gd name="T37" fmla="*/ 42 h 120"/>
                  <a:gd name="T38" fmla="*/ 27 w 122"/>
                  <a:gd name="T39" fmla="*/ 92 h 120"/>
                  <a:gd name="T40" fmla="*/ 71 w 122"/>
                  <a:gd name="T41" fmla="*/ 104 h 120"/>
                  <a:gd name="T42" fmla="*/ 83 w 122"/>
                  <a:gd name="T43" fmla="*/ 105 h 120"/>
                  <a:gd name="T44" fmla="*/ 58 w 122"/>
                  <a:gd name="T45" fmla="*/ 114 h 120"/>
                  <a:gd name="T46" fmla="*/ 10 w 122"/>
                  <a:gd name="T47" fmla="*/ 82 h 120"/>
                  <a:gd name="T48" fmla="*/ 23 w 122"/>
                  <a:gd name="T49" fmla="*/ 20 h 120"/>
                  <a:gd name="T50" fmla="*/ 56 w 122"/>
                  <a:gd name="T51" fmla="*/ 83 h 120"/>
                  <a:gd name="T52" fmla="*/ 73 w 122"/>
                  <a:gd name="T53" fmla="*/ 76 h 120"/>
                  <a:gd name="T54" fmla="*/ 68 w 122"/>
                  <a:gd name="T55" fmla="*/ 63 h 120"/>
                  <a:gd name="T56" fmla="*/ 46 w 122"/>
                  <a:gd name="T57" fmla="*/ 73 h 120"/>
                  <a:gd name="T58" fmla="*/ 61 w 122"/>
                  <a:gd name="T59" fmla="*/ 0 h 120"/>
                  <a:gd name="T60" fmla="*/ 5 w 122"/>
                  <a:gd name="T61" fmla="*/ 34 h 120"/>
                  <a:gd name="T62" fmla="*/ 17 w 122"/>
                  <a:gd name="T63" fmla="*/ 104 h 120"/>
                  <a:gd name="T64" fmla="*/ 73 w 122"/>
                  <a:gd name="T65" fmla="*/ 119 h 120"/>
                  <a:gd name="T66" fmla="*/ 88 w 122"/>
                  <a:gd name="T67" fmla="*/ 101 h 120"/>
                  <a:gd name="T68" fmla="*/ 114 w 122"/>
                  <a:gd name="T69" fmla="*/ 92 h 120"/>
                  <a:gd name="T70" fmla="*/ 122 w 122"/>
                  <a:gd name="T71" fmla="*/ 67 h 120"/>
                  <a:gd name="T72" fmla="*/ 103 w 122"/>
                  <a:gd name="T73" fmla="*/ 15 h 120"/>
                  <a:gd name="T74" fmla="*/ 96 w 122"/>
                  <a:gd name="T75" fmla="*/ 80 h 120"/>
                  <a:gd name="T76" fmla="*/ 94 w 122"/>
                  <a:gd name="T77" fmla="*/ 68 h 120"/>
                  <a:gd name="T78" fmla="*/ 90 w 122"/>
                  <a:gd name="T79" fmla="*/ 33 h 120"/>
                  <a:gd name="T80" fmla="*/ 98 w 122"/>
                  <a:gd name="T81" fmla="*/ 45 h 120"/>
                  <a:gd name="T82" fmla="*/ 99 w 122"/>
                  <a:gd name="T83" fmla="*/ 74 h 120"/>
                  <a:gd name="T84" fmla="*/ 96 w 122"/>
                  <a:gd name="T85" fmla="*/ 80 h 120"/>
                  <a:gd name="T86" fmla="*/ 21 w 122"/>
                  <a:gd name="T87" fmla="*/ 60 h 120"/>
                  <a:gd name="T88" fmla="*/ 32 w 122"/>
                  <a:gd name="T89" fmla="*/ 40 h 120"/>
                  <a:gd name="T90" fmla="*/ 43 w 122"/>
                  <a:gd name="T91" fmla="*/ 48 h 120"/>
                  <a:gd name="T92" fmla="*/ 26 w 122"/>
                  <a:gd name="T93" fmla="*/ 73 h 120"/>
                  <a:gd name="T94" fmla="*/ 50 w 122"/>
                  <a:gd name="T95" fmla="*/ 46 h 120"/>
                  <a:gd name="T96" fmla="*/ 65 w 122"/>
                  <a:gd name="T97" fmla="*/ 46 h 120"/>
                  <a:gd name="T98" fmla="*/ 56 w 122"/>
                  <a:gd name="T99" fmla="*/ 77 h 120"/>
                  <a:gd name="T100" fmla="*/ 53 w 122"/>
                  <a:gd name="T101" fmla="*/ 70 h 120"/>
                  <a:gd name="T102" fmla="*/ 69 w 122"/>
                  <a:gd name="T103" fmla="*/ 70 h 120"/>
                  <a:gd name="T104" fmla="*/ 65 w 122"/>
                  <a:gd name="T105" fmla="*/ 74 h 120"/>
                  <a:gd name="T106" fmla="*/ 56 w 122"/>
                  <a:gd name="T107" fmla="*/ 77 h 120"/>
                  <a:gd name="T108" fmla="*/ 76 w 122"/>
                  <a:gd name="T109" fmla="*/ 94 h 120"/>
                  <a:gd name="T110" fmla="*/ 69 w 122"/>
                  <a:gd name="T111" fmla="*/ 9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22" h="120">
                    <a:moveTo>
                      <a:pt x="61" y="6"/>
                    </a:moveTo>
                    <a:cubicBezTo>
                      <a:pt x="69" y="6"/>
                      <a:pt x="75" y="7"/>
                      <a:pt x="82" y="9"/>
                    </a:cubicBezTo>
                    <a:cubicBezTo>
                      <a:pt x="89" y="12"/>
                      <a:pt x="94" y="15"/>
                      <a:pt x="99" y="20"/>
                    </a:cubicBezTo>
                    <a:cubicBezTo>
                      <a:pt x="104" y="24"/>
                      <a:pt x="109" y="30"/>
                      <a:pt x="112" y="37"/>
                    </a:cubicBezTo>
                    <a:cubicBezTo>
                      <a:pt x="115" y="44"/>
                      <a:pt x="116" y="52"/>
                      <a:pt x="116" y="61"/>
                    </a:cubicBezTo>
                    <a:cubicBezTo>
                      <a:pt x="116" y="63"/>
                      <a:pt x="116" y="64"/>
                      <a:pt x="116" y="67"/>
                    </a:cubicBezTo>
                    <a:cubicBezTo>
                      <a:pt x="116" y="69"/>
                      <a:pt x="115" y="71"/>
                      <a:pt x="115" y="74"/>
                    </a:cubicBezTo>
                    <a:cubicBezTo>
                      <a:pt x="114" y="76"/>
                      <a:pt x="114" y="79"/>
                      <a:pt x="113" y="81"/>
                    </a:cubicBezTo>
                    <a:cubicBezTo>
                      <a:pt x="112" y="84"/>
                      <a:pt x="110" y="86"/>
                      <a:pt x="109" y="89"/>
                    </a:cubicBezTo>
                    <a:cubicBezTo>
                      <a:pt x="107" y="91"/>
                      <a:pt x="105" y="92"/>
                      <a:pt x="102" y="94"/>
                    </a:cubicBezTo>
                    <a:cubicBezTo>
                      <a:pt x="100" y="95"/>
                      <a:pt x="97" y="96"/>
                      <a:pt x="93" y="96"/>
                    </a:cubicBezTo>
                    <a:cubicBezTo>
                      <a:pt x="91" y="96"/>
                      <a:pt x="88" y="95"/>
                      <a:pt x="87" y="95"/>
                    </a:cubicBezTo>
                    <a:cubicBezTo>
                      <a:pt x="85" y="94"/>
                      <a:pt x="83" y="93"/>
                      <a:pt x="82" y="92"/>
                    </a:cubicBezTo>
                    <a:cubicBezTo>
                      <a:pt x="81" y="91"/>
                      <a:pt x="81" y="90"/>
                      <a:pt x="80" y="88"/>
                    </a:cubicBezTo>
                    <a:cubicBezTo>
                      <a:pt x="79" y="87"/>
                      <a:pt x="79" y="86"/>
                      <a:pt x="79" y="84"/>
                    </a:cubicBezTo>
                    <a:cubicBezTo>
                      <a:pt x="76" y="87"/>
                      <a:pt x="72" y="90"/>
                      <a:pt x="68" y="91"/>
                    </a:cubicBezTo>
                    <a:cubicBezTo>
                      <a:pt x="64" y="93"/>
                      <a:pt x="59" y="94"/>
                      <a:pt x="54" y="94"/>
                    </a:cubicBezTo>
                    <a:cubicBezTo>
                      <a:pt x="47" y="94"/>
                      <a:pt x="42" y="92"/>
                      <a:pt x="38" y="88"/>
                    </a:cubicBezTo>
                    <a:cubicBezTo>
                      <a:pt x="34" y="84"/>
                      <a:pt x="32" y="79"/>
                      <a:pt x="32" y="73"/>
                    </a:cubicBezTo>
                    <a:cubicBezTo>
                      <a:pt x="32" y="69"/>
                      <a:pt x="33" y="66"/>
                      <a:pt x="34" y="63"/>
                    </a:cubicBezTo>
                    <a:cubicBezTo>
                      <a:pt x="36" y="60"/>
                      <a:pt x="38" y="58"/>
                      <a:pt x="41" y="56"/>
                    </a:cubicBezTo>
                    <a:cubicBezTo>
                      <a:pt x="43" y="55"/>
                      <a:pt x="46" y="53"/>
                      <a:pt x="49" y="53"/>
                    </a:cubicBezTo>
                    <a:cubicBezTo>
                      <a:pt x="52" y="52"/>
                      <a:pt x="56" y="52"/>
                      <a:pt x="59" y="52"/>
                    </a:cubicBezTo>
                    <a:cubicBezTo>
                      <a:pt x="63" y="52"/>
                      <a:pt x="66" y="52"/>
                      <a:pt x="69" y="53"/>
                    </a:cubicBezTo>
                    <a:cubicBezTo>
                      <a:pt x="71" y="53"/>
                      <a:pt x="73" y="54"/>
                      <a:pt x="75" y="55"/>
                    </a:cubicBezTo>
                    <a:cubicBezTo>
                      <a:pt x="75" y="52"/>
                      <a:pt x="74" y="50"/>
                      <a:pt x="74" y="48"/>
                    </a:cubicBezTo>
                    <a:cubicBezTo>
                      <a:pt x="73" y="46"/>
                      <a:pt x="73" y="45"/>
                      <a:pt x="71" y="43"/>
                    </a:cubicBezTo>
                    <a:cubicBezTo>
                      <a:pt x="70" y="42"/>
                      <a:pt x="69" y="41"/>
                      <a:pt x="67" y="40"/>
                    </a:cubicBezTo>
                    <a:cubicBezTo>
                      <a:pt x="64" y="39"/>
                      <a:pt x="62" y="39"/>
                      <a:pt x="59" y="39"/>
                    </a:cubicBezTo>
                    <a:cubicBezTo>
                      <a:pt x="55" y="39"/>
                      <a:pt x="51" y="40"/>
                      <a:pt x="48" y="41"/>
                    </a:cubicBezTo>
                    <a:cubicBezTo>
                      <a:pt x="47" y="41"/>
                      <a:pt x="46" y="41"/>
                      <a:pt x="46" y="42"/>
                    </a:cubicBezTo>
                    <a:cubicBezTo>
                      <a:pt x="45" y="42"/>
                      <a:pt x="44" y="42"/>
                      <a:pt x="43" y="42"/>
                    </a:cubicBezTo>
                    <a:cubicBezTo>
                      <a:pt x="41" y="42"/>
                      <a:pt x="38" y="41"/>
                      <a:pt x="37" y="38"/>
                    </a:cubicBezTo>
                    <a:cubicBezTo>
                      <a:pt x="37" y="38"/>
                      <a:pt x="37" y="38"/>
                      <a:pt x="37" y="38"/>
                    </a:cubicBezTo>
                    <a:cubicBezTo>
                      <a:pt x="36" y="35"/>
                      <a:pt x="38" y="32"/>
                      <a:pt x="40" y="31"/>
                    </a:cubicBezTo>
                    <a:cubicBezTo>
                      <a:pt x="46" y="28"/>
                      <a:pt x="53" y="26"/>
                      <a:pt x="61" y="26"/>
                    </a:cubicBezTo>
                    <a:cubicBezTo>
                      <a:pt x="68" y="26"/>
                      <a:pt x="73" y="27"/>
                      <a:pt x="76" y="29"/>
                    </a:cubicBezTo>
                    <a:cubicBezTo>
                      <a:pt x="80" y="31"/>
                      <a:pt x="83" y="33"/>
                      <a:pt x="84" y="36"/>
                    </a:cubicBezTo>
                    <a:cubicBezTo>
                      <a:pt x="86" y="39"/>
                      <a:pt x="87" y="43"/>
                      <a:pt x="88" y="46"/>
                    </a:cubicBezTo>
                    <a:cubicBezTo>
                      <a:pt x="88" y="50"/>
                      <a:pt x="88" y="53"/>
                      <a:pt x="88" y="57"/>
                    </a:cubicBezTo>
                    <a:cubicBezTo>
                      <a:pt x="88" y="68"/>
                      <a:pt x="88" y="68"/>
                      <a:pt x="88" y="68"/>
                    </a:cubicBezTo>
                    <a:cubicBezTo>
                      <a:pt x="88" y="71"/>
                      <a:pt x="88" y="73"/>
                      <a:pt x="88" y="75"/>
                    </a:cubicBezTo>
                    <a:cubicBezTo>
                      <a:pt x="89" y="77"/>
                      <a:pt x="89" y="79"/>
                      <a:pt x="89" y="80"/>
                    </a:cubicBezTo>
                    <a:cubicBezTo>
                      <a:pt x="90" y="82"/>
                      <a:pt x="91" y="83"/>
                      <a:pt x="92" y="84"/>
                    </a:cubicBezTo>
                    <a:cubicBezTo>
                      <a:pt x="92" y="85"/>
                      <a:pt x="94" y="86"/>
                      <a:pt x="95" y="86"/>
                    </a:cubicBezTo>
                    <a:cubicBezTo>
                      <a:pt x="96" y="86"/>
                      <a:pt x="96" y="86"/>
                      <a:pt x="96" y="86"/>
                    </a:cubicBezTo>
                    <a:cubicBezTo>
                      <a:pt x="98" y="85"/>
                      <a:pt x="100" y="84"/>
                      <a:pt x="102" y="82"/>
                    </a:cubicBezTo>
                    <a:cubicBezTo>
                      <a:pt x="103" y="81"/>
                      <a:pt x="104" y="78"/>
                      <a:pt x="105" y="76"/>
                    </a:cubicBezTo>
                    <a:cubicBezTo>
                      <a:pt x="106" y="73"/>
                      <a:pt x="106" y="71"/>
                      <a:pt x="106" y="68"/>
                    </a:cubicBezTo>
                    <a:cubicBezTo>
                      <a:pt x="107" y="65"/>
                      <a:pt x="107" y="63"/>
                      <a:pt x="107" y="61"/>
                    </a:cubicBezTo>
                    <a:cubicBezTo>
                      <a:pt x="107" y="54"/>
                      <a:pt x="106" y="48"/>
                      <a:pt x="104" y="42"/>
                    </a:cubicBezTo>
                    <a:cubicBezTo>
                      <a:pt x="101" y="37"/>
                      <a:pt x="98" y="32"/>
                      <a:pt x="94" y="28"/>
                    </a:cubicBezTo>
                    <a:cubicBezTo>
                      <a:pt x="90" y="24"/>
                      <a:pt x="85" y="21"/>
                      <a:pt x="80" y="18"/>
                    </a:cubicBezTo>
                    <a:cubicBezTo>
                      <a:pt x="74" y="16"/>
                      <a:pt x="68" y="15"/>
                      <a:pt x="61" y="15"/>
                    </a:cubicBezTo>
                    <a:cubicBezTo>
                      <a:pt x="54" y="15"/>
                      <a:pt x="48" y="16"/>
                      <a:pt x="42" y="18"/>
                    </a:cubicBezTo>
                    <a:cubicBezTo>
                      <a:pt x="36" y="20"/>
                      <a:pt x="32" y="24"/>
                      <a:pt x="28" y="28"/>
                    </a:cubicBezTo>
                    <a:cubicBezTo>
                      <a:pt x="24" y="32"/>
                      <a:pt x="21" y="36"/>
                      <a:pt x="18" y="42"/>
                    </a:cubicBezTo>
                    <a:cubicBezTo>
                      <a:pt x="16" y="48"/>
                      <a:pt x="15" y="54"/>
                      <a:pt x="15" y="60"/>
                    </a:cubicBezTo>
                    <a:cubicBezTo>
                      <a:pt x="15" y="66"/>
                      <a:pt x="16" y="72"/>
                      <a:pt x="18" y="78"/>
                    </a:cubicBezTo>
                    <a:cubicBezTo>
                      <a:pt x="20" y="83"/>
                      <a:pt x="23" y="88"/>
                      <a:pt x="27" y="92"/>
                    </a:cubicBezTo>
                    <a:cubicBezTo>
                      <a:pt x="31" y="96"/>
                      <a:pt x="35" y="100"/>
                      <a:pt x="41" y="102"/>
                    </a:cubicBezTo>
                    <a:cubicBezTo>
                      <a:pt x="46" y="104"/>
                      <a:pt x="52" y="106"/>
                      <a:pt x="59" y="106"/>
                    </a:cubicBezTo>
                    <a:cubicBezTo>
                      <a:pt x="64" y="106"/>
                      <a:pt x="68" y="105"/>
                      <a:pt x="71" y="104"/>
                    </a:cubicBezTo>
                    <a:cubicBezTo>
                      <a:pt x="73" y="103"/>
                      <a:pt x="75" y="103"/>
                      <a:pt x="77" y="102"/>
                    </a:cubicBezTo>
                    <a:cubicBezTo>
                      <a:pt x="78" y="102"/>
                      <a:pt x="78" y="102"/>
                      <a:pt x="79" y="102"/>
                    </a:cubicBezTo>
                    <a:cubicBezTo>
                      <a:pt x="81" y="102"/>
                      <a:pt x="82" y="103"/>
                      <a:pt x="83" y="105"/>
                    </a:cubicBezTo>
                    <a:cubicBezTo>
                      <a:pt x="84" y="107"/>
                      <a:pt x="82" y="109"/>
                      <a:pt x="80" y="110"/>
                    </a:cubicBezTo>
                    <a:cubicBezTo>
                      <a:pt x="77" y="111"/>
                      <a:pt x="74" y="112"/>
                      <a:pt x="72" y="113"/>
                    </a:cubicBezTo>
                    <a:cubicBezTo>
                      <a:pt x="67" y="114"/>
                      <a:pt x="63" y="114"/>
                      <a:pt x="58" y="114"/>
                    </a:cubicBezTo>
                    <a:cubicBezTo>
                      <a:pt x="51" y="114"/>
                      <a:pt x="44" y="113"/>
                      <a:pt x="38" y="111"/>
                    </a:cubicBezTo>
                    <a:cubicBezTo>
                      <a:pt x="32" y="108"/>
                      <a:pt x="26" y="104"/>
                      <a:pt x="21" y="100"/>
                    </a:cubicBezTo>
                    <a:cubicBezTo>
                      <a:pt x="17" y="95"/>
                      <a:pt x="13" y="89"/>
                      <a:pt x="10" y="82"/>
                    </a:cubicBezTo>
                    <a:cubicBezTo>
                      <a:pt x="7" y="76"/>
                      <a:pt x="6" y="68"/>
                      <a:pt x="6" y="60"/>
                    </a:cubicBezTo>
                    <a:cubicBezTo>
                      <a:pt x="6" y="51"/>
                      <a:pt x="7" y="43"/>
                      <a:pt x="10" y="37"/>
                    </a:cubicBezTo>
                    <a:cubicBezTo>
                      <a:pt x="14" y="30"/>
                      <a:pt x="18" y="24"/>
                      <a:pt x="23" y="20"/>
                    </a:cubicBezTo>
                    <a:cubicBezTo>
                      <a:pt x="28" y="15"/>
                      <a:pt x="34" y="12"/>
                      <a:pt x="40" y="10"/>
                    </a:cubicBezTo>
                    <a:cubicBezTo>
                      <a:pt x="47" y="7"/>
                      <a:pt x="54" y="6"/>
                      <a:pt x="61" y="6"/>
                    </a:cubicBezTo>
                    <a:moveTo>
                      <a:pt x="56" y="83"/>
                    </a:moveTo>
                    <a:cubicBezTo>
                      <a:pt x="58" y="83"/>
                      <a:pt x="59" y="82"/>
                      <a:pt x="62" y="82"/>
                    </a:cubicBezTo>
                    <a:cubicBezTo>
                      <a:pt x="64" y="82"/>
                      <a:pt x="66" y="81"/>
                      <a:pt x="68" y="80"/>
                    </a:cubicBezTo>
                    <a:cubicBezTo>
                      <a:pt x="70" y="79"/>
                      <a:pt x="72" y="78"/>
                      <a:pt x="73" y="76"/>
                    </a:cubicBezTo>
                    <a:cubicBezTo>
                      <a:pt x="74" y="75"/>
                      <a:pt x="75" y="73"/>
                      <a:pt x="75" y="71"/>
                    </a:cubicBezTo>
                    <a:cubicBezTo>
                      <a:pt x="75" y="65"/>
                      <a:pt x="75" y="65"/>
                      <a:pt x="75" y="65"/>
                    </a:cubicBezTo>
                    <a:cubicBezTo>
                      <a:pt x="73" y="65"/>
                      <a:pt x="71" y="64"/>
                      <a:pt x="68" y="63"/>
                    </a:cubicBezTo>
                    <a:cubicBezTo>
                      <a:pt x="65" y="63"/>
                      <a:pt x="62" y="62"/>
                      <a:pt x="59" y="62"/>
                    </a:cubicBezTo>
                    <a:cubicBezTo>
                      <a:pt x="55" y="62"/>
                      <a:pt x="52" y="63"/>
                      <a:pt x="49" y="65"/>
                    </a:cubicBezTo>
                    <a:cubicBezTo>
                      <a:pt x="47" y="67"/>
                      <a:pt x="46" y="69"/>
                      <a:pt x="46" y="73"/>
                    </a:cubicBezTo>
                    <a:cubicBezTo>
                      <a:pt x="46" y="76"/>
                      <a:pt x="46" y="78"/>
                      <a:pt x="48" y="80"/>
                    </a:cubicBezTo>
                    <a:cubicBezTo>
                      <a:pt x="50" y="82"/>
                      <a:pt x="52" y="83"/>
                      <a:pt x="56" y="83"/>
                    </a:cubicBezTo>
                    <a:moveTo>
                      <a:pt x="61" y="0"/>
                    </a:moveTo>
                    <a:cubicBezTo>
                      <a:pt x="53" y="0"/>
                      <a:pt x="46" y="1"/>
                      <a:pt x="38" y="4"/>
                    </a:cubicBezTo>
                    <a:cubicBezTo>
                      <a:pt x="31" y="6"/>
                      <a:pt x="24" y="10"/>
                      <a:pt x="19" y="15"/>
                    </a:cubicBezTo>
                    <a:cubicBezTo>
                      <a:pt x="13" y="20"/>
                      <a:pt x="8" y="27"/>
                      <a:pt x="5" y="34"/>
                    </a:cubicBezTo>
                    <a:cubicBezTo>
                      <a:pt x="2" y="42"/>
                      <a:pt x="0" y="50"/>
                      <a:pt x="0" y="60"/>
                    </a:cubicBezTo>
                    <a:cubicBezTo>
                      <a:pt x="0" y="69"/>
                      <a:pt x="1" y="77"/>
                      <a:pt x="4" y="85"/>
                    </a:cubicBezTo>
                    <a:cubicBezTo>
                      <a:pt x="8" y="92"/>
                      <a:pt x="12" y="99"/>
                      <a:pt x="17" y="104"/>
                    </a:cubicBezTo>
                    <a:cubicBezTo>
                      <a:pt x="22" y="109"/>
                      <a:pt x="29" y="113"/>
                      <a:pt x="36" y="116"/>
                    </a:cubicBezTo>
                    <a:cubicBezTo>
                      <a:pt x="43" y="119"/>
                      <a:pt x="50" y="120"/>
                      <a:pt x="58" y="120"/>
                    </a:cubicBezTo>
                    <a:cubicBezTo>
                      <a:pt x="63" y="120"/>
                      <a:pt x="68" y="120"/>
                      <a:pt x="73" y="119"/>
                    </a:cubicBezTo>
                    <a:cubicBezTo>
                      <a:pt x="76" y="118"/>
                      <a:pt x="79" y="117"/>
                      <a:pt x="82" y="116"/>
                    </a:cubicBezTo>
                    <a:cubicBezTo>
                      <a:pt x="88" y="114"/>
                      <a:pt x="90" y="108"/>
                      <a:pt x="89" y="103"/>
                    </a:cubicBezTo>
                    <a:cubicBezTo>
                      <a:pt x="88" y="102"/>
                      <a:pt x="88" y="102"/>
                      <a:pt x="88" y="101"/>
                    </a:cubicBezTo>
                    <a:cubicBezTo>
                      <a:pt x="90" y="101"/>
                      <a:pt x="91" y="102"/>
                      <a:pt x="93" y="102"/>
                    </a:cubicBezTo>
                    <a:cubicBezTo>
                      <a:pt x="98" y="102"/>
                      <a:pt x="102" y="101"/>
                      <a:pt x="105" y="99"/>
                    </a:cubicBezTo>
                    <a:cubicBezTo>
                      <a:pt x="108" y="97"/>
                      <a:pt x="111" y="95"/>
                      <a:pt x="114" y="92"/>
                    </a:cubicBezTo>
                    <a:cubicBezTo>
                      <a:pt x="116" y="90"/>
                      <a:pt x="117" y="87"/>
                      <a:pt x="118" y="84"/>
                    </a:cubicBezTo>
                    <a:cubicBezTo>
                      <a:pt x="119" y="81"/>
                      <a:pt x="120" y="78"/>
                      <a:pt x="121" y="75"/>
                    </a:cubicBezTo>
                    <a:cubicBezTo>
                      <a:pt x="121" y="72"/>
                      <a:pt x="122" y="70"/>
                      <a:pt x="122" y="67"/>
                    </a:cubicBezTo>
                    <a:cubicBezTo>
                      <a:pt x="122" y="65"/>
                      <a:pt x="122" y="63"/>
                      <a:pt x="122" y="61"/>
                    </a:cubicBezTo>
                    <a:cubicBezTo>
                      <a:pt x="122" y="51"/>
                      <a:pt x="120" y="42"/>
                      <a:pt x="117" y="35"/>
                    </a:cubicBezTo>
                    <a:cubicBezTo>
                      <a:pt x="114" y="27"/>
                      <a:pt x="109" y="20"/>
                      <a:pt x="103" y="15"/>
                    </a:cubicBezTo>
                    <a:cubicBezTo>
                      <a:pt x="98" y="10"/>
                      <a:pt x="91" y="6"/>
                      <a:pt x="84" y="4"/>
                    </a:cubicBezTo>
                    <a:cubicBezTo>
                      <a:pt x="77" y="1"/>
                      <a:pt x="69" y="0"/>
                      <a:pt x="61" y="0"/>
                    </a:cubicBezTo>
                    <a:close/>
                    <a:moveTo>
                      <a:pt x="96" y="80"/>
                    </a:moveTo>
                    <a:cubicBezTo>
                      <a:pt x="95" y="79"/>
                      <a:pt x="95" y="79"/>
                      <a:pt x="95" y="78"/>
                    </a:cubicBezTo>
                    <a:cubicBezTo>
                      <a:pt x="95" y="77"/>
                      <a:pt x="95" y="76"/>
                      <a:pt x="94" y="74"/>
                    </a:cubicBezTo>
                    <a:cubicBezTo>
                      <a:pt x="94" y="72"/>
                      <a:pt x="94" y="70"/>
                      <a:pt x="94" y="68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3"/>
                      <a:pt x="94" y="50"/>
                      <a:pt x="94" y="46"/>
                    </a:cubicBezTo>
                    <a:cubicBezTo>
                      <a:pt x="93" y="41"/>
                      <a:pt x="92" y="37"/>
                      <a:pt x="90" y="33"/>
                    </a:cubicBezTo>
                    <a:cubicBezTo>
                      <a:pt x="89" y="32"/>
                      <a:pt x="87" y="30"/>
                      <a:pt x="86" y="29"/>
                    </a:cubicBezTo>
                    <a:cubicBezTo>
                      <a:pt x="87" y="30"/>
                      <a:pt x="89" y="31"/>
                      <a:pt x="90" y="32"/>
                    </a:cubicBezTo>
                    <a:cubicBezTo>
                      <a:pt x="93" y="36"/>
                      <a:pt x="96" y="40"/>
                      <a:pt x="98" y="45"/>
                    </a:cubicBezTo>
                    <a:cubicBezTo>
                      <a:pt x="100" y="50"/>
                      <a:pt x="101" y="55"/>
                      <a:pt x="101" y="61"/>
                    </a:cubicBezTo>
                    <a:cubicBezTo>
                      <a:pt x="101" y="62"/>
                      <a:pt x="101" y="65"/>
                      <a:pt x="100" y="67"/>
                    </a:cubicBezTo>
                    <a:cubicBezTo>
                      <a:pt x="100" y="70"/>
                      <a:pt x="100" y="72"/>
                      <a:pt x="99" y="74"/>
                    </a:cubicBezTo>
                    <a:cubicBezTo>
                      <a:pt x="99" y="76"/>
                      <a:pt x="98" y="78"/>
                      <a:pt x="97" y="79"/>
                    </a:cubicBezTo>
                    <a:cubicBezTo>
                      <a:pt x="96" y="79"/>
                      <a:pt x="96" y="80"/>
                      <a:pt x="96" y="80"/>
                    </a:cubicBezTo>
                    <a:cubicBezTo>
                      <a:pt x="96" y="80"/>
                      <a:pt x="96" y="80"/>
                      <a:pt x="96" y="80"/>
                    </a:cubicBezTo>
                    <a:close/>
                    <a:moveTo>
                      <a:pt x="28" y="84"/>
                    </a:moveTo>
                    <a:cubicBezTo>
                      <a:pt x="26" y="81"/>
                      <a:pt x="25" y="79"/>
                      <a:pt x="24" y="76"/>
                    </a:cubicBezTo>
                    <a:cubicBezTo>
                      <a:pt x="22" y="71"/>
                      <a:pt x="21" y="66"/>
                      <a:pt x="21" y="60"/>
                    </a:cubicBezTo>
                    <a:cubicBezTo>
                      <a:pt x="21" y="54"/>
                      <a:pt x="22" y="49"/>
                      <a:pt x="24" y="44"/>
                    </a:cubicBezTo>
                    <a:cubicBezTo>
                      <a:pt x="26" y="40"/>
                      <a:pt x="28" y="36"/>
                      <a:pt x="32" y="32"/>
                    </a:cubicBezTo>
                    <a:cubicBezTo>
                      <a:pt x="31" y="35"/>
                      <a:pt x="31" y="37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3" y="45"/>
                      <a:pt x="38" y="48"/>
                      <a:pt x="43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1" y="49"/>
                      <a:pt x="39" y="50"/>
                      <a:pt x="37" y="51"/>
                    </a:cubicBezTo>
                    <a:cubicBezTo>
                      <a:pt x="34" y="54"/>
                      <a:pt x="31" y="56"/>
                      <a:pt x="29" y="60"/>
                    </a:cubicBezTo>
                    <a:cubicBezTo>
                      <a:pt x="27" y="64"/>
                      <a:pt x="26" y="68"/>
                      <a:pt x="26" y="73"/>
                    </a:cubicBezTo>
                    <a:cubicBezTo>
                      <a:pt x="26" y="77"/>
                      <a:pt x="27" y="80"/>
                      <a:pt x="28" y="84"/>
                    </a:cubicBezTo>
                    <a:close/>
                    <a:moveTo>
                      <a:pt x="49" y="47"/>
                    </a:moveTo>
                    <a:cubicBezTo>
                      <a:pt x="49" y="46"/>
                      <a:pt x="50" y="46"/>
                      <a:pt x="50" y="46"/>
                    </a:cubicBezTo>
                    <a:cubicBezTo>
                      <a:pt x="52" y="45"/>
                      <a:pt x="55" y="45"/>
                      <a:pt x="59" y="45"/>
                    </a:cubicBezTo>
                    <a:cubicBezTo>
                      <a:pt x="62" y="45"/>
                      <a:pt x="63" y="45"/>
                      <a:pt x="64" y="46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3" y="46"/>
                      <a:pt x="61" y="46"/>
                      <a:pt x="59" y="46"/>
                    </a:cubicBezTo>
                    <a:cubicBezTo>
                      <a:pt x="56" y="46"/>
                      <a:pt x="52" y="46"/>
                      <a:pt x="49" y="47"/>
                    </a:cubicBezTo>
                    <a:close/>
                    <a:moveTo>
                      <a:pt x="56" y="77"/>
                    </a:moveTo>
                    <a:cubicBezTo>
                      <a:pt x="54" y="77"/>
                      <a:pt x="53" y="76"/>
                      <a:pt x="52" y="76"/>
                    </a:cubicBezTo>
                    <a:cubicBezTo>
                      <a:pt x="52" y="75"/>
                      <a:pt x="52" y="74"/>
                      <a:pt x="52" y="73"/>
                    </a:cubicBezTo>
                    <a:cubicBezTo>
                      <a:pt x="52" y="70"/>
                      <a:pt x="52" y="70"/>
                      <a:pt x="53" y="70"/>
                    </a:cubicBezTo>
                    <a:cubicBezTo>
                      <a:pt x="54" y="69"/>
                      <a:pt x="55" y="68"/>
                      <a:pt x="59" y="68"/>
                    </a:cubicBezTo>
                    <a:cubicBezTo>
                      <a:pt x="62" y="68"/>
                      <a:pt x="64" y="69"/>
                      <a:pt x="67" y="69"/>
                    </a:cubicBezTo>
                    <a:cubicBezTo>
                      <a:pt x="67" y="69"/>
                      <a:pt x="68" y="69"/>
                      <a:pt x="69" y="70"/>
                    </a:cubicBezTo>
                    <a:cubicBezTo>
                      <a:pt x="69" y="71"/>
                      <a:pt x="69" y="71"/>
                      <a:pt x="69" y="71"/>
                    </a:cubicBezTo>
                    <a:cubicBezTo>
                      <a:pt x="69" y="71"/>
                      <a:pt x="68" y="72"/>
                      <a:pt x="68" y="72"/>
                    </a:cubicBezTo>
                    <a:cubicBezTo>
                      <a:pt x="67" y="73"/>
                      <a:pt x="67" y="74"/>
                      <a:pt x="65" y="74"/>
                    </a:cubicBezTo>
                    <a:cubicBezTo>
                      <a:pt x="65" y="74"/>
                      <a:pt x="65" y="74"/>
                      <a:pt x="65" y="75"/>
                    </a:cubicBezTo>
                    <a:cubicBezTo>
                      <a:pt x="64" y="75"/>
                      <a:pt x="62" y="76"/>
                      <a:pt x="61" y="76"/>
                    </a:cubicBezTo>
                    <a:cubicBezTo>
                      <a:pt x="59" y="76"/>
                      <a:pt x="57" y="77"/>
                      <a:pt x="56" y="77"/>
                    </a:cubicBezTo>
                    <a:close/>
                    <a:moveTo>
                      <a:pt x="59" y="100"/>
                    </a:moveTo>
                    <a:cubicBezTo>
                      <a:pt x="63" y="99"/>
                      <a:pt x="67" y="98"/>
                      <a:pt x="70" y="97"/>
                    </a:cubicBezTo>
                    <a:cubicBezTo>
                      <a:pt x="72" y="96"/>
                      <a:pt x="74" y="95"/>
                      <a:pt x="76" y="94"/>
                    </a:cubicBezTo>
                    <a:cubicBezTo>
                      <a:pt x="77" y="95"/>
                      <a:pt x="77" y="95"/>
                      <a:pt x="78" y="96"/>
                    </a:cubicBezTo>
                    <a:cubicBezTo>
                      <a:pt x="77" y="96"/>
                      <a:pt x="76" y="96"/>
                      <a:pt x="75" y="96"/>
                    </a:cubicBezTo>
                    <a:cubicBezTo>
                      <a:pt x="73" y="97"/>
                      <a:pt x="71" y="98"/>
                      <a:pt x="69" y="98"/>
                    </a:cubicBezTo>
                    <a:cubicBezTo>
                      <a:pt x="67" y="99"/>
                      <a:pt x="63" y="100"/>
                      <a:pt x="59" y="10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1" name="Freeform 8">
                <a:extLst>
                  <a:ext uri="{FF2B5EF4-FFF2-40B4-BE49-F238E27FC236}">
                    <a16:creationId xmlns:a16="http://schemas.microsoft.com/office/drawing/2014/main" xmlns="" id="{32CE6405-27E5-48F4-ABE8-AA1EE8015C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5362" y="4956617"/>
                <a:ext cx="345582" cy="381280"/>
              </a:xfrm>
              <a:custGeom>
                <a:avLst/>
                <a:gdLst>
                  <a:gd name="T0" fmla="*/ 86 w 91"/>
                  <a:gd name="T1" fmla="*/ 40 h 97"/>
                  <a:gd name="T2" fmla="*/ 71 w 91"/>
                  <a:gd name="T3" fmla="*/ 40 h 97"/>
                  <a:gd name="T4" fmla="*/ 67 w 91"/>
                  <a:gd name="T5" fmla="*/ 56 h 97"/>
                  <a:gd name="T6" fmla="*/ 79 w 91"/>
                  <a:gd name="T7" fmla="*/ 56 h 97"/>
                  <a:gd name="T8" fmla="*/ 85 w 91"/>
                  <a:gd name="T9" fmla="*/ 62 h 97"/>
                  <a:gd name="T10" fmla="*/ 85 w 91"/>
                  <a:gd name="T11" fmla="*/ 66 h 97"/>
                  <a:gd name="T12" fmla="*/ 79 w 91"/>
                  <a:gd name="T13" fmla="*/ 72 h 97"/>
                  <a:gd name="T14" fmla="*/ 63 w 91"/>
                  <a:gd name="T15" fmla="*/ 72 h 97"/>
                  <a:gd name="T16" fmla="*/ 58 w 91"/>
                  <a:gd name="T17" fmla="*/ 91 h 97"/>
                  <a:gd name="T18" fmla="*/ 52 w 91"/>
                  <a:gd name="T19" fmla="*/ 97 h 97"/>
                  <a:gd name="T20" fmla="*/ 48 w 91"/>
                  <a:gd name="T21" fmla="*/ 97 h 97"/>
                  <a:gd name="T22" fmla="*/ 42 w 91"/>
                  <a:gd name="T23" fmla="*/ 88 h 97"/>
                  <a:gd name="T24" fmla="*/ 46 w 91"/>
                  <a:gd name="T25" fmla="*/ 72 h 97"/>
                  <a:gd name="T26" fmla="*/ 33 w 91"/>
                  <a:gd name="T27" fmla="*/ 72 h 97"/>
                  <a:gd name="T28" fmla="*/ 29 w 91"/>
                  <a:gd name="T29" fmla="*/ 91 h 97"/>
                  <a:gd name="T30" fmla="*/ 22 w 91"/>
                  <a:gd name="T31" fmla="*/ 97 h 97"/>
                  <a:gd name="T32" fmla="*/ 18 w 91"/>
                  <a:gd name="T33" fmla="*/ 97 h 97"/>
                  <a:gd name="T34" fmla="*/ 12 w 91"/>
                  <a:gd name="T35" fmla="*/ 88 h 97"/>
                  <a:gd name="T36" fmla="*/ 16 w 91"/>
                  <a:gd name="T37" fmla="*/ 72 h 97"/>
                  <a:gd name="T38" fmla="*/ 6 w 91"/>
                  <a:gd name="T39" fmla="*/ 72 h 97"/>
                  <a:gd name="T40" fmla="*/ 0 w 91"/>
                  <a:gd name="T41" fmla="*/ 67 h 97"/>
                  <a:gd name="T42" fmla="*/ 0 w 91"/>
                  <a:gd name="T43" fmla="*/ 62 h 97"/>
                  <a:gd name="T44" fmla="*/ 6 w 91"/>
                  <a:gd name="T45" fmla="*/ 56 h 97"/>
                  <a:gd name="T46" fmla="*/ 20 w 91"/>
                  <a:gd name="T47" fmla="*/ 56 h 97"/>
                  <a:gd name="T48" fmla="*/ 23 w 91"/>
                  <a:gd name="T49" fmla="*/ 40 h 97"/>
                  <a:gd name="T50" fmla="*/ 13 w 91"/>
                  <a:gd name="T51" fmla="*/ 40 h 97"/>
                  <a:gd name="T52" fmla="*/ 7 w 91"/>
                  <a:gd name="T53" fmla="*/ 35 h 97"/>
                  <a:gd name="T54" fmla="*/ 7 w 91"/>
                  <a:gd name="T55" fmla="*/ 31 h 97"/>
                  <a:gd name="T56" fmla="*/ 13 w 91"/>
                  <a:gd name="T57" fmla="*/ 25 h 97"/>
                  <a:gd name="T58" fmla="*/ 24 w 91"/>
                  <a:gd name="T59" fmla="*/ 25 h 97"/>
                  <a:gd name="T60" fmla="*/ 28 w 91"/>
                  <a:gd name="T61" fmla="*/ 22 h 97"/>
                  <a:gd name="T62" fmla="*/ 32 w 91"/>
                  <a:gd name="T63" fmla="*/ 5 h 97"/>
                  <a:gd name="T64" fmla="*/ 38 w 91"/>
                  <a:gd name="T65" fmla="*/ 0 h 97"/>
                  <a:gd name="T66" fmla="*/ 43 w 91"/>
                  <a:gd name="T67" fmla="*/ 0 h 97"/>
                  <a:gd name="T68" fmla="*/ 49 w 91"/>
                  <a:gd name="T69" fmla="*/ 8 h 97"/>
                  <a:gd name="T70" fmla="*/ 46 w 91"/>
                  <a:gd name="T71" fmla="*/ 20 h 97"/>
                  <a:gd name="T72" fmla="*/ 50 w 91"/>
                  <a:gd name="T73" fmla="*/ 25 h 97"/>
                  <a:gd name="T74" fmla="*/ 54 w 91"/>
                  <a:gd name="T75" fmla="*/ 25 h 97"/>
                  <a:gd name="T76" fmla="*/ 58 w 91"/>
                  <a:gd name="T77" fmla="*/ 22 h 97"/>
                  <a:gd name="T78" fmla="*/ 62 w 91"/>
                  <a:gd name="T79" fmla="*/ 5 h 97"/>
                  <a:gd name="T80" fmla="*/ 68 w 91"/>
                  <a:gd name="T81" fmla="*/ 0 h 97"/>
                  <a:gd name="T82" fmla="*/ 72 w 91"/>
                  <a:gd name="T83" fmla="*/ 0 h 97"/>
                  <a:gd name="T84" fmla="*/ 79 w 91"/>
                  <a:gd name="T85" fmla="*/ 8 h 97"/>
                  <a:gd name="T86" fmla="*/ 76 w 91"/>
                  <a:gd name="T87" fmla="*/ 20 h 97"/>
                  <a:gd name="T88" fmla="*/ 80 w 91"/>
                  <a:gd name="T89" fmla="*/ 25 h 97"/>
                  <a:gd name="T90" fmla="*/ 86 w 91"/>
                  <a:gd name="T91" fmla="*/ 25 h 97"/>
                  <a:gd name="T92" fmla="*/ 91 w 91"/>
                  <a:gd name="T93" fmla="*/ 31 h 97"/>
                  <a:gd name="T94" fmla="*/ 91 w 91"/>
                  <a:gd name="T95" fmla="*/ 35 h 97"/>
                  <a:gd name="T96" fmla="*/ 86 w 91"/>
                  <a:gd name="T97" fmla="*/ 40 h 97"/>
                  <a:gd name="T98" fmla="*/ 50 w 91"/>
                  <a:gd name="T99" fmla="*/ 53 h 97"/>
                  <a:gd name="T100" fmla="*/ 52 w 91"/>
                  <a:gd name="T101" fmla="*/ 45 h 97"/>
                  <a:gd name="T102" fmla="*/ 49 w 91"/>
                  <a:gd name="T103" fmla="*/ 40 h 97"/>
                  <a:gd name="T104" fmla="*/ 44 w 91"/>
                  <a:gd name="T105" fmla="*/ 40 h 97"/>
                  <a:gd name="T106" fmla="*/ 40 w 91"/>
                  <a:gd name="T107" fmla="*/ 43 h 97"/>
                  <a:gd name="T108" fmla="*/ 38 w 91"/>
                  <a:gd name="T109" fmla="*/ 52 h 97"/>
                  <a:gd name="T110" fmla="*/ 42 w 91"/>
                  <a:gd name="T111" fmla="*/ 56 h 97"/>
                  <a:gd name="T112" fmla="*/ 47 w 91"/>
                  <a:gd name="T113" fmla="*/ 56 h 97"/>
                  <a:gd name="T114" fmla="*/ 50 w 91"/>
                  <a:gd name="T115" fmla="*/ 53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1" h="97">
                    <a:moveTo>
                      <a:pt x="86" y="40"/>
                    </a:moveTo>
                    <a:cubicBezTo>
                      <a:pt x="71" y="40"/>
                      <a:pt x="71" y="40"/>
                      <a:pt x="71" y="40"/>
                    </a:cubicBezTo>
                    <a:cubicBezTo>
                      <a:pt x="67" y="56"/>
                      <a:pt x="67" y="56"/>
                      <a:pt x="67" y="56"/>
                    </a:cubicBezTo>
                    <a:cubicBezTo>
                      <a:pt x="79" y="56"/>
                      <a:pt x="79" y="56"/>
                      <a:pt x="79" y="56"/>
                    </a:cubicBezTo>
                    <a:cubicBezTo>
                      <a:pt x="82" y="56"/>
                      <a:pt x="85" y="59"/>
                      <a:pt x="85" y="62"/>
                    </a:cubicBezTo>
                    <a:cubicBezTo>
                      <a:pt x="85" y="66"/>
                      <a:pt x="85" y="66"/>
                      <a:pt x="85" y="66"/>
                    </a:cubicBezTo>
                    <a:cubicBezTo>
                      <a:pt x="85" y="69"/>
                      <a:pt x="82" y="72"/>
                      <a:pt x="79" y="72"/>
                    </a:cubicBezTo>
                    <a:cubicBezTo>
                      <a:pt x="63" y="72"/>
                      <a:pt x="63" y="72"/>
                      <a:pt x="63" y="72"/>
                    </a:cubicBezTo>
                    <a:cubicBezTo>
                      <a:pt x="58" y="91"/>
                      <a:pt x="58" y="91"/>
                      <a:pt x="58" y="91"/>
                    </a:cubicBezTo>
                    <a:cubicBezTo>
                      <a:pt x="58" y="94"/>
                      <a:pt x="55" y="97"/>
                      <a:pt x="52" y="97"/>
                    </a:cubicBezTo>
                    <a:cubicBezTo>
                      <a:pt x="48" y="97"/>
                      <a:pt x="48" y="97"/>
                      <a:pt x="48" y="97"/>
                    </a:cubicBezTo>
                    <a:cubicBezTo>
                      <a:pt x="44" y="97"/>
                      <a:pt x="41" y="92"/>
                      <a:pt x="42" y="88"/>
                    </a:cubicBezTo>
                    <a:cubicBezTo>
                      <a:pt x="46" y="72"/>
                      <a:pt x="46" y="72"/>
                      <a:pt x="46" y="72"/>
                    </a:cubicBezTo>
                    <a:cubicBezTo>
                      <a:pt x="33" y="72"/>
                      <a:pt x="33" y="72"/>
                      <a:pt x="33" y="72"/>
                    </a:cubicBezTo>
                    <a:cubicBezTo>
                      <a:pt x="29" y="91"/>
                      <a:pt x="29" y="91"/>
                      <a:pt x="29" y="91"/>
                    </a:cubicBezTo>
                    <a:cubicBezTo>
                      <a:pt x="28" y="94"/>
                      <a:pt x="25" y="97"/>
                      <a:pt x="22" y="97"/>
                    </a:cubicBezTo>
                    <a:cubicBezTo>
                      <a:pt x="18" y="97"/>
                      <a:pt x="18" y="97"/>
                      <a:pt x="18" y="97"/>
                    </a:cubicBezTo>
                    <a:cubicBezTo>
                      <a:pt x="14" y="97"/>
                      <a:pt x="11" y="92"/>
                      <a:pt x="12" y="88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6" y="72"/>
                      <a:pt x="6" y="72"/>
                      <a:pt x="6" y="72"/>
                    </a:cubicBezTo>
                    <a:cubicBezTo>
                      <a:pt x="3" y="72"/>
                      <a:pt x="0" y="70"/>
                      <a:pt x="0" y="67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58"/>
                      <a:pt x="3" y="56"/>
                      <a:pt x="6" y="56"/>
                    </a:cubicBezTo>
                    <a:cubicBezTo>
                      <a:pt x="20" y="56"/>
                      <a:pt x="20" y="56"/>
                      <a:pt x="20" y="56"/>
                    </a:cubicBezTo>
                    <a:cubicBezTo>
                      <a:pt x="23" y="40"/>
                      <a:pt x="23" y="40"/>
                      <a:pt x="23" y="40"/>
                    </a:cubicBezTo>
                    <a:cubicBezTo>
                      <a:pt x="13" y="40"/>
                      <a:pt x="13" y="40"/>
                      <a:pt x="13" y="40"/>
                    </a:cubicBezTo>
                    <a:cubicBezTo>
                      <a:pt x="10" y="40"/>
                      <a:pt x="7" y="38"/>
                      <a:pt x="7" y="35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8"/>
                      <a:pt x="10" y="25"/>
                      <a:pt x="13" y="25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6" y="25"/>
                      <a:pt x="27" y="24"/>
                      <a:pt x="28" y="22"/>
                    </a:cubicBezTo>
                    <a:cubicBezTo>
                      <a:pt x="32" y="5"/>
                      <a:pt x="32" y="5"/>
                      <a:pt x="32" y="5"/>
                    </a:cubicBezTo>
                    <a:cubicBezTo>
                      <a:pt x="33" y="2"/>
                      <a:pt x="35" y="0"/>
                      <a:pt x="38" y="0"/>
                    </a:cubicBezTo>
                    <a:cubicBezTo>
                      <a:pt x="43" y="0"/>
                      <a:pt x="43" y="0"/>
                      <a:pt x="43" y="0"/>
                    </a:cubicBezTo>
                    <a:cubicBezTo>
                      <a:pt x="47" y="0"/>
                      <a:pt x="50" y="4"/>
                      <a:pt x="49" y="8"/>
                    </a:cubicBezTo>
                    <a:cubicBezTo>
                      <a:pt x="46" y="20"/>
                      <a:pt x="46" y="20"/>
                      <a:pt x="46" y="20"/>
                    </a:cubicBezTo>
                    <a:cubicBezTo>
                      <a:pt x="45" y="23"/>
                      <a:pt x="47" y="25"/>
                      <a:pt x="50" y="25"/>
                    </a:cubicBezTo>
                    <a:cubicBezTo>
                      <a:pt x="54" y="25"/>
                      <a:pt x="54" y="25"/>
                      <a:pt x="54" y="25"/>
                    </a:cubicBezTo>
                    <a:cubicBezTo>
                      <a:pt x="56" y="25"/>
                      <a:pt x="57" y="24"/>
                      <a:pt x="58" y="22"/>
                    </a:cubicBezTo>
                    <a:cubicBezTo>
                      <a:pt x="62" y="5"/>
                      <a:pt x="62" y="5"/>
                      <a:pt x="62" y="5"/>
                    </a:cubicBezTo>
                    <a:cubicBezTo>
                      <a:pt x="63" y="2"/>
                      <a:pt x="65" y="0"/>
                      <a:pt x="68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77" y="0"/>
                      <a:pt x="80" y="4"/>
                      <a:pt x="79" y="8"/>
                    </a:cubicBezTo>
                    <a:cubicBezTo>
                      <a:pt x="76" y="20"/>
                      <a:pt x="76" y="20"/>
                      <a:pt x="76" y="20"/>
                    </a:cubicBezTo>
                    <a:cubicBezTo>
                      <a:pt x="75" y="23"/>
                      <a:pt x="77" y="25"/>
                      <a:pt x="80" y="25"/>
                    </a:cubicBezTo>
                    <a:cubicBezTo>
                      <a:pt x="86" y="25"/>
                      <a:pt x="86" y="25"/>
                      <a:pt x="86" y="25"/>
                    </a:cubicBezTo>
                    <a:cubicBezTo>
                      <a:pt x="89" y="25"/>
                      <a:pt x="91" y="28"/>
                      <a:pt x="91" y="31"/>
                    </a:cubicBezTo>
                    <a:cubicBezTo>
                      <a:pt x="91" y="35"/>
                      <a:pt x="91" y="35"/>
                      <a:pt x="91" y="35"/>
                    </a:cubicBezTo>
                    <a:cubicBezTo>
                      <a:pt x="91" y="38"/>
                      <a:pt x="89" y="40"/>
                      <a:pt x="86" y="40"/>
                    </a:cubicBezTo>
                    <a:close/>
                    <a:moveTo>
                      <a:pt x="50" y="53"/>
                    </a:moveTo>
                    <a:cubicBezTo>
                      <a:pt x="52" y="45"/>
                      <a:pt x="52" y="45"/>
                      <a:pt x="52" y="45"/>
                    </a:cubicBezTo>
                    <a:cubicBezTo>
                      <a:pt x="53" y="42"/>
                      <a:pt x="51" y="40"/>
                      <a:pt x="49" y="40"/>
                    </a:cubicBezTo>
                    <a:cubicBezTo>
                      <a:pt x="44" y="40"/>
                      <a:pt x="44" y="40"/>
                      <a:pt x="44" y="40"/>
                    </a:cubicBezTo>
                    <a:cubicBezTo>
                      <a:pt x="42" y="40"/>
                      <a:pt x="40" y="41"/>
                      <a:pt x="40" y="43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54"/>
                      <a:pt x="39" y="56"/>
                      <a:pt x="42" y="56"/>
                    </a:cubicBezTo>
                    <a:cubicBezTo>
                      <a:pt x="47" y="56"/>
                      <a:pt x="47" y="56"/>
                      <a:pt x="47" y="56"/>
                    </a:cubicBezTo>
                    <a:cubicBezTo>
                      <a:pt x="48" y="56"/>
                      <a:pt x="50" y="55"/>
                      <a:pt x="50" y="53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2" name="Freeform 9">
                <a:extLst>
                  <a:ext uri="{FF2B5EF4-FFF2-40B4-BE49-F238E27FC236}">
                    <a16:creationId xmlns:a16="http://schemas.microsoft.com/office/drawing/2014/main" xmlns="" id="{06C6BDC5-E38F-4778-BB6F-6637FEE894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1404" y="1664359"/>
                <a:ext cx="536699" cy="164951"/>
              </a:xfrm>
              <a:custGeom>
                <a:avLst/>
                <a:gdLst>
                  <a:gd name="T0" fmla="*/ 80 w 141"/>
                  <a:gd name="T1" fmla="*/ 2 h 42"/>
                  <a:gd name="T2" fmla="*/ 98 w 141"/>
                  <a:gd name="T3" fmla="*/ 5 h 42"/>
                  <a:gd name="T4" fmla="*/ 125 w 141"/>
                  <a:gd name="T5" fmla="*/ 17 h 42"/>
                  <a:gd name="T6" fmla="*/ 136 w 141"/>
                  <a:gd name="T7" fmla="*/ 25 h 42"/>
                  <a:gd name="T8" fmla="*/ 134 w 141"/>
                  <a:gd name="T9" fmla="*/ 37 h 42"/>
                  <a:gd name="T10" fmla="*/ 122 w 141"/>
                  <a:gd name="T11" fmla="*/ 38 h 42"/>
                  <a:gd name="T12" fmla="*/ 50 w 141"/>
                  <a:gd name="T13" fmla="*/ 23 h 42"/>
                  <a:gd name="T14" fmla="*/ 29 w 141"/>
                  <a:gd name="T15" fmla="*/ 31 h 42"/>
                  <a:gd name="T16" fmla="*/ 17 w 141"/>
                  <a:gd name="T17" fmla="*/ 40 h 42"/>
                  <a:gd name="T18" fmla="*/ 6 w 141"/>
                  <a:gd name="T19" fmla="*/ 39 h 42"/>
                  <a:gd name="T20" fmla="*/ 2 w 141"/>
                  <a:gd name="T21" fmla="*/ 35 h 42"/>
                  <a:gd name="T22" fmla="*/ 3 w 141"/>
                  <a:gd name="T23" fmla="*/ 26 h 42"/>
                  <a:gd name="T24" fmla="*/ 3 w 141"/>
                  <a:gd name="T25" fmla="*/ 26 h 42"/>
                  <a:gd name="T26" fmla="*/ 80 w 141"/>
                  <a:gd name="T27" fmla="*/ 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1" h="42">
                    <a:moveTo>
                      <a:pt x="80" y="2"/>
                    </a:moveTo>
                    <a:cubicBezTo>
                      <a:pt x="86" y="3"/>
                      <a:pt x="92" y="4"/>
                      <a:pt x="98" y="5"/>
                    </a:cubicBezTo>
                    <a:cubicBezTo>
                      <a:pt x="107" y="8"/>
                      <a:pt x="117" y="12"/>
                      <a:pt x="125" y="17"/>
                    </a:cubicBezTo>
                    <a:cubicBezTo>
                      <a:pt x="130" y="20"/>
                      <a:pt x="132" y="22"/>
                      <a:pt x="136" y="25"/>
                    </a:cubicBezTo>
                    <a:cubicBezTo>
                      <a:pt x="141" y="30"/>
                      <a:pt x="139" y="33"/>
                      <a:pt x="134" y="37"/>
                    </a:cubicBezTo>
                    <a:cubicBezTo>
                      <a:pt x="131" y="40"/>
                      <a:pt x="126" y="41"/>
                      <a:pt x="122" y="38"/>
                    </a:cubicBezTo>
                    <a:cubicBezTo>
                      <a:pt x="102" y="22"/>
                      <a:pt x="75" y="16"/>
                      <a:pt x="50" y="23"/>
                    </a:cubicBezTo>
                    <a:cubicBezTo>
                      <a:pt x="43" y="24"/>
                      <a:pt x="35" y="27"/>
                      <a:pt x="29" y="31"/>
                    </a:cubicBezTo>
                    <a:cubicBezTo>
                      <a:pt x="24" y="34"/>
                      <a:pt x="21" y="37"/>
                      <a:pt x="17" y="40"/>
                    </a:cubicBezTo>
                    <a:cubicBezTo>
                      <a:pt x="14" y="42"/>
                      <a:pt x="9" y="42"/>
                      <a:pt x="6" y="39"/>
                    </a:cubicBezTo>
                    <a:cubicBezTo>
                      <a:pt x="5" y="38"/>
                      <a:pt x="4" y="36"/>
                      <a:pt x="2" y="35"/>
                    </a:cubicBezTo>
                    <a:cubicBezTo>
                      <a:pt x="0" y="32"/>
                      <a:pt x="1" y="28"/>
                      <a:pt x="3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24" y="7"/>
                      <a:pt x="52" y="0"/>
                      <a:pt x="80" y="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3" name="Freeform 10">
                <a:extLst>
                  <a:ext uri="{FF2B5EF4-FFF2-40B4-BE49-F238E27FC236}">
                    <a16:creationId xmlns:a16="http://schemas.microsoft.com/office/drawing/2014/main" xmlns="" id="{EE892AFB-0E0F-42BA-8F4F-B8DB6C7B1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1212" y="1923954"/>
                <a:ext cx="157083" cy="152782"/>
              </a:xfrm>
              <a:custGeom>
                <a:avLst/>
                <a:gdLst>
                  <a:gd name="T0" fmla="*/ 18 w 41"/>
                  <a:gd name="T1" fmla="*/ 39 h 39"/>
                  <a:gd name="T2" fmla="*/ 4 w 41"/>
                  <a:gd name="T3" fmla="*/ 29 h 39"/>
                  <a:gd name="T4" fmla="*/ 14 w 41"/>
                  <a:gd name="T5" fmla="*/ 4 h 39"/>
                  <a:gd name="T6" fmla="*/ 38 w 41"/>
                  <a:gd name="T7" fmla="*/ 16 h 39"/>
                  <a:gd name="T8" fmla="*/ 29 w 41"/>
                  <a:gd name="T9" fmla="*/ 37 h 39"/>
                  <a:gd name="T10" fmla="*/ 18 w 41"/>
                  <a:gd name="T1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39">
                    <a:moveTo>
                      <a:pt x="18" y="39"/>
                    </a:moveTo>
                    <a:cubicBezTo>
                      <a:pt x="12" y="38"/>
                      <a:pt x="7" y="35"/>
                      <a:pt x="4" y="29"/>
                    </a:cubicBezTo>
                    <a:cubicBezTo>
                      <a:pt x="0" y="19"/>
                      <a:pt x="4" y="8"/>
                      <a:pt x="14" y="4"/>
                    </a:cubicBezTo>
                    <a:cubicBezTo>
                      <a:pt x="24" y="0"/>
                      <a:pt x="35" y="6"/>
                      <a:pt x="38" y="16"/>
                    </a:cubicBezTo>
                    <a:cubicBezTo>
                      <a:pt x="41" y="24"/>
                      <a:pt x="36" y="33"/>
                      <a:pt x="29" y="37"/>
                    </a:cubicBezTo>
                    <a:cubicBezTo>
                      <a:pt x="25" y="39"/>
                      <a:pt x="22" y="39"/>
                      <a:pt x="18" y="39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4" name="Freeform 11">
                <a:extLst>
                  <a:ext uri="{FF2B5EF4-FFF2-40B4-BE49-F238E27FC236}">
                    <a16:creationId xmlns:a16="http://schemas.microsoft.com/office/drawing/2014/main" xmlns="" id="{5790A718-67C2-41E2-9AA8-22BEA58BC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400" y="1790100"/>
                <a:ext cx="392706" cy="133853"/>
              </a:xfrm>
              <a:custGeom>
                <a:avLst/>
                <a:gdLst>
                  <a:gd name="T0" fmla="*/ 52 w 103"/>
                  <a:gd name="T1" fmla="*/ 0 h 34"/>
                  <a:gd name="T2" fmla="*/ 99 w 103"/>
                  <a:gd name="T3" fmla="*/ 17 h 34"/>
                  <a:gd name="T4" fmla="*/ 101 w 103"/>
                  <a:gd name="T5" fmla="*/ 23 h 34"/>
                  <a:gd name="T6" fmla="*/ 93 w 103"/>
                  <a:gd name="T7" fmla="*/ 32 h 34"/>
                  <a:gd name="T8" fmla="*/ 84 w 103"/>
                  <a:gd name="T9" fmla="*/ 30 h 34"/>
                  <a:gd name="T10" fmla="*/ 46 w 103"/>
                  <a:gd name="T11" fmla="*/ 19 h 34"/>
                  <a:gd name="T12" fmla="*/ 16 w 103"/>
                  <a:gd name="T13" fmla="*/ 31 h 34"/>
                  <a:gd name="T14" fmla="*/ 9 w 103"/>
                  <a:gd name="T15" fmla="*/ 31 h 34"/>
                  <a:gd name="T16" fmla="*/ 3 w 103"/>
                  <a:gd name="T17" fmla="*/ 25 h 34"/>
                  <a:gd name="T18" fmla="*/ 3 w 103"/>
                  <a:gd name="T19" fmla="*/ 19 h 34"/>
                  <a:gd name="T20" fmla="*/ 52 w 103"/>
                  <a:gd name="T2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3" h="34">
                    <a:moveTo>
                      <a:pt x="52" y="0"/>
                    </a:moveTo>
                    <a:cubicBezTo>
                      <a:pt x="70" y="1"/>
                      <a:pt x="85" y="5"/>
                      <a:pt x="99" y="17"/>
                    </a:cubicBezTo>
                    <a:cubicBezTo>
                      <a:pt x="101" y="19"/>
                      <a:pt x="103" y="21"/>
                      <a:pt x="101" y="23"/>
                    </a:cubicBezTo>
                    <a:cubicBezTo>
                      <a:pt x="97" y="28"/>
                      <a:pt x="96" y="29"/>
                      <a:pt x="93" y="32"/>
                    </a:cubicBezTo>
                    <a:cubicBezTo>
                      <a:pt x="89" y="34"/>
                      <a:pt x="85" y="31"/>
                      <a:pt x="84" y="30"/>
                    </a:cubicBezTo>
                    <a:cubicBezTo>
                      <a:pt x="72" y="20"/>
                      <a:pt x="62" y="17"/>
                      <a:pt x="46" y="19"/>
                    </a:cubicBezTo>
                    <a:cubicBezTo>
                      <a:pt x="35" y="20"/>
                      <a:pt x="25" y="24"/>
                      <a:pt x="16" y="31"/>
                    </a:cubicBezTo>
                    <a:cubicBezTo>
                      <a:pt x="14" y="33"/>
                      <a:pt x="11" y="33"/>
                      <a:pt x="9" y="31"/>
                    </a:cubicBezTo>
                    <a:cubicBezTo>
                      <a:pt x="7" y="28"/>
                      <a:pt x="5" y="27"/>
                      <a:pt x="3" y="25"/>
                    </a:cubicBezTo>
                    <a:cubicBezTo>
                      <a:pt x="1" y="23"/>
                      <a:pt x="0" y="21"/>
                      <a:pt x="3" y="19"/>
                    </a:cubicBezTo>
                    <a:cubicBezTo>
                      <a:pt x="17" y="6"/>
                      <a:pt x="32" y="1"/>
                      <a:pt x="52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5" name="Freeform 12">
                <a:extLst>
                  <a:ext uri="{FF2B5EF4-FFF2-40B4-BE49-F238E27FC236}">
                    <a16:creationId xmlns:a16="http://schemas.microsoft.com/office/drawing/2014/main" xmlns="" id="{14B0DF60-AF96-45C1-A859-1DC38C9F9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2137" y="3336853"/>
                <a:ext cx="155773" cy="156839"/>
              </a:xfrm>
              <a:custGeom>
                <a:avLst/>
                <a:gdLst>
                  <a:gd name="T0" fmla="*/ 0 w 41"/>
                  <a:gd name="T1" fmla="*/ 20 h 40"/>
                  <a:gd name="T2" fmla="*/ 22 w 41"/>
                  <a:gd name="T3" fmla="*/ 0 h 40"/>
                  <a:gd name="T4" fmla="*/ 41 w 41"/>
                  <a:gd name="T5" fmla="*/ 19 h 40"/>
                  <a:gd name="T6" fmla="*/ 21 w 41"/>
                  <a:gd name="T7" fmla="*/ 40 h 40"/>
                  <a:gd name="T8" fmla="*/ 0 w 41"/>
                  <a:gd name="T9" fmla="*/ 2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40">
                    <a:moveTo>
                      <a:pt x="0" y="20"/>
                    </a:moveTo>
                    <a:cubicBezTo>
                      <a:pt x="0" y="9"/>
                      <a:pt x="12" y="0"/>
                      <a:pt x="22" y="0"/>
                    </a:cubicBezTo>
                    <a:cubicBezTo>
                      <a:pt x="32" y="0"/>
                      <a:pt x="41" y="9"/>
                      <a:pt x="41" y="19"/>
                    </a:cubicBezTo>
                    <a:cubicBezTo>
                      <a:pt x="41" y="29"/>
                      <a:pt x="31" y="40"/>
                      <a:pt x="21" y="40"/>
                    </a:cubicBezTo>
                    <a:cubicBezTo>
                      <a:pt x="11" y="40"/>
                      <a:pt x="0" y="30"/>
                      <a:pt x="0" y="2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6" name="Freeform 13">
                <a:extLst>
                  <a:ext uri="{FF2B5EF4-FFF2-40B4-BE49-F238E27FC236}">
                    <a16:creationId xmlns:a16="http://schemas.microsoft.com/office/drawing/2014/main" xmlns="" id="{E640CA59-ACD6-49B8-9FD8-B5EFCEE495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580" y="3143509"/>
                <a:ext cx="151846" cy="158190"/>
              </a:xfrm>
              <a:custGeom>
                <a:avLst/>
                <a:gdLst>
                  <a:gd name="T0" fmla="*/ 1 w 40"/>
                  <a:gd name="T1" fmla="*/ 18 h 40"/>
                  <a:gd name="T2" fmla="*/ 22 w 40"/>
                  <a:gd name="T3" fmla="*/ 1 h 40"/>
                  <a:gd name="T4" fmla="*/ 39 w 40"/>
                  <a:gd name="T5" fmla="*/ 22 h 40"/>
                  <a:gd name="T6" fmla="*/ 19 w 40"/>
                  <a:gd name="T7" fmla="*/ 39 h 40"/>
                  <a:gd name="T8" fmla="*/ 1 w 40"/>
                  <a:gd name="T9" fmla="*/ 18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40">
                    <a:moveTo>
                      <a:pt x="1" y="18"/>
                    </a:moveTo>
                    <a:cubicBezTo>
                      <a:pt x="3" y="8"/>
                      <a:pt x="12" y="0"/>
                      <a:pt x="22" y="1"/>
                    </a:cubicBezTo>
                    <a:cubicBezTo>
                      <a:pt x="33" y="2"/>
                      <a:pt x="40" y="11"/>
                      <a:pt x="39" y="22"/>
                    </a:cubicBezTo>
                    <a:cubicBezTo>
                      <a:pt x="38" y="32"/>
                      <a:pt x="29" y="40"/>
                      <a:pt x="19" y="39"/>
                    </a:cubicBezTo>
                    <a:cubicBezTo>
                      <a:pt x="8" y="38"/>
                      <a:pt x="0" y="29"/>
                      <a:pt x="1" y="18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7" name="Line 14">
                <a:extLst>
                  <a:ext uri="{FF2B5EF4-FFF2-40B4-BE49-F238E27FC236}">
                    <a16:creationId xmlns:a16="http://schemas.microsoft.com/office/drawing/2014/main" xmlns="" id="{B3FB9470-73FF-42C3-A50E-111A038E81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080057" y="3293587"/>
                <a:ext cx="107340" cy="89236"/>
              </a:xfrm>
              <a:prstGeom prst="line">
                <a:avLst/>
              </a:prstGeom>
              <a:solidFill>
                <a:sysClr val="window" lastClr="FFFFFF"/>
              </a:solidFill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8" name="Line 15">
                <a:extLst>
                  <a:ext uri="{FF2B5EF4-FFF2-40B4-BE49-F238E27FC236}">
                    <a16:creationId xmlns:a16="http://schemas.microsoft.com/office/drawing/2014/main" xmlns="" id="{394BA071-DCCE-4D51-AB2E-7E0ED9688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4241" y="3242209"/>
                <a:ext cx="115194" cy="94644"/>
              </a:xfrm>
              <a:prstGeom prst="line">
                <a:avLst/>
              </a:prstGeom>
              <a:solidFill>
                <a:sysClr val="window" lastClr="FFFFFF"/>
              </a:solidFill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69" name="Freeform 16">
                <a:extLst>
                  <a:ext uri="{FF2B5EF4-FFF2-40B4-BE49-F238E27FC236}">
                    <a16:creationId xmlns:a16="http://schemas.microsoft.com/office/drawing/2014/main" xmlns="" id="{C22D0ED8-4F7F-4BE7-AE1C-3837B4BAEC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580" y="3512620"/>
                <a:ext cx="163627" cy="164951"/>
              </a:xfrm>
              <a:custGeom>
                <a:avLst/>
                <a:gdLst>
                  <a:gd name="T0" fmla="*/ 1 w 43"/>
                  <a:gd name="T1" fmla="*/ 22 h 42"/>
                  <a:gd name="T2" fmla="*/ 24 w 43"/>
                  <a:gd name="T3" fmla="*/ 41 h 42"/>
                  <a:gd name="T4" fmla="*/ 42 w 43"/>
                  <a:gd name="T5" fmla="*/ 19 h 42"/>
                  <a:gd name="T6" fmla="*/ 19 w 43"/>
                  <a:gd name="T7" fmla="*/ 1 h 42"/>
                  <a:gd name="T8" fmla="*/ 1 w 43"/>
                  <a:gd name="T9" fmla="*/ 2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42">
                    <a:moveTo>
                      <a:pt x="1" y="22"/>
                    </a:moveTo>
                    <a:cubicBezTo>
                      <a:pt x="3" y="32"/>
                      <a:pt x="13" y="42"/>
                      <a:pt x="24" y="41"/>
                    </a:cubicBezTo>
                    <a:cubicBezTo>
                      <a:pt x="34" y="40"/>
                      <a:pt x="43" y="29"/>
                      <a:pt x="42" y="19"/>
                    </a:cubicBezTo>
                    <a:cubicBezTo>
                      <a:pt x="41" y="8"/>
                      <a:pt x="29" y="0"/>
                      <a:pt x="19" y="1"/>
                    </a:cubicBezTo>
                    <a:cubicBezTo>
                      <a:pt x="8" y="2"/>
                      <a:pt x="0" y="11"/>
                      <a:pt x="1" y="2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0" name="Line 17">
                <a:extLst>
                  <a:ext uri="{FF2B5EF4-FFF2-40B4-BE49-F238E27FC236}">
                    <a16:creationId xmlns:a16="http://schemas.microsoft.com/office/drawing/2014/main" xmlns="" id="{8F4B9690-4404-45B8-8B9F-A549E3EA3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083983" y="3430145"/>
                <a:ext cx="107340" cy="90587"/>
              </a:xfrm>
              <a:prstGeom prst="line">
                <a:avLst/>
              </a:prstGeom>
              <a:solidFill>
                <a:sysClr val="window" lastClr="FFFFFF"/>
              </a:solidFill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1" name="Line 18">
                <a:extLst>
                  <a:ext uri="{FF2B5EF4-FFF2-40B4-BE49-F238E27FC236}">
                    <a16:creationId xmlns:a16="http://schemas.microsoft.com/office/drawing/2014/main" xmlns="" id="{9B227261-B200-456A-8948-7759580FFA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2095" y="3481523"/>
                <a:ext cx="99486" cy="86532"/>
              </a:xfrm>
              <a:prstGeom prst="line">
                <a:avLst/>
              </a:prstGeom>
              <a:solidFill>
                <a:sysClr val="window" lastClr="FFFFFF"/>
              </a:solidFill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2" name="Freeform 19">
                <a:extLst>
                  <a:ext uri="{FF2B5EF4-FFF2-40B4-BE49-F238E27FC236}">
                    <a16:creationId xmlns:a16="http://schemas.microsoft.com/office/drawing/2014/main" xmlns="" id="{6EF5F30D-EA8B-47F8-9815-DB29733D3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1911" y="1546729"/>
                <a:ext cx="277512" cy="459699"/>
              </a:xfrm>
              <a:custGeom>
                <a:avLst/>
                <a:gdLst>
                  <a:gd name="T0" fmla="*/ 49 w 73"/>
                  <a:gd name="T1" fmla="*/ 45 h 117"/>
                  <a:gd name="T2" fmla="*/ 57 w 73"/>
                  <a:gd name="T3" fmla="*/ 36 h 117"/>
                  <a:gd name="T4" fmla="*/ 61 w 73"/>
                  <a:gd name="T5" fmla="*/ 24 h 117"/>
                  <a:gd name="T6" fmla="*/ 37 w 73"/>
                  <a:gd name="T7" fmla="*/ 0 h 117"/>
                  <a:gd name="T8" fmla="*/ 13 w 73"/>
                  <a:gd name="T9" fmla="*/ 24 h 117"/>
                  <a:gd name="T10" fmla="*/ 18 w 73"/>
                  <a:gd name="T11" fmla="*/ 39 h 117"/>
                  <a:gd name="T12" fmla="*/ 24 w 73"/>
                  <a:gd name="T13" fmla="*/ 44 h 117"/>
                  <a:gd name="T14" fmla="*/ 30 w 73"/>
                  <a:gd name="T15" fmla="*/ 49 h 117"/>
                  <a:gd name="T16" fmla="*/ 30 w 73"/>
                  <a:gd name="T17" fmla="*/ 54 h 117"/>
                  <a:gd name="T18" fmla="*/ 28 w 73"/>
                  <a:gd name="T19" fmla="*/ 58 h 117"/>
                  <a:gd name="T20" fmla="*/ 25 w 73"/>
                  <a:gd name="T21" fmla="*/ 60 h 117"/>
                  <a:gd name="T22" fmla="*/ 10 w 73"/>
                  <a:gd name="T23" fmla="*/ 60 h 117"/>
                  <a:gd name="T24" fmla="*/ 5 w 73"/>
                  <a:gd name="T25" fmla="*/ 63 h 117"/>
                  <a:gd name="T26" fmla="*/ 0 w 73"/>
                  <a:gd name="T27" fmla="*/ 74 h 117"/>
                  <a:gd name="T28" fmla="*/ 0 w 73"/>
                  <a:gd name="T29" fmla="*/ 107 h 117"/>
                  <a:gd name="T30" fmla="*/ 9 w 73"/>
                  <a:gd name="T31" fmla="*/ 117 h 117"/>
                  <a:gd name="T32" fmla="*/ 56 w 73"/>
                  <a:gd name="T33" fmla="*/ 117 h 117"/>
                  <a:gd name="T34" fmla="*/ 73 w 73"/>
                  <a:gd name="T35" fmla="*/ 105 h 117"/>
                  <a:gd name="T36" fmla="*/ 73 w 73"/>
                  <a:gd name="T37" fmla="*/ 74 h 117"/>
                  <a:gd name="T38" fmla="*/ 68 w 73"/>
                  <a:gd name="T39" fmla="*/ 63 h 117"/>
                  <a:gd name="T40" fmla="*/ 62 w 73"/>
                  <a:gd name="T41" fmla="*/ 60 h 117"/>
                  <a:gd name="T42" fmla="*/ 48 w 73"/>
                  <a:gd name="T43" fmla="*/ 60 h 117"/>
                  <a:gd name="T44" fmla="*/ 45 w 73"/>
                  <a:gd name="T45" fmla="*/ 58 h 117"/>
                  <a:gd name="T46" fmla="*/ 43 w 73"/>
                  <a:gd name="T47" fmla="*/ 55 h 117"/>
                  <a:gd name="T48" fmla="*/ 49 w 73"/>
                  <a:gd name="T49" fmla="*/ 45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" h="117">
                    <a:moveTo>
                      <a:pt x="49" y="45"/>
                    </a:moveTo>
                    <a:cubicBezTo>
                      <a:pt x="52" y="42"/>
                      <a:pt x="55" y="40"/>
                      <a:pt x="57" y="36"/>
                    </a:cubicBezTo>
                    <a:cubicBezTo>
                      <a:pt x="59" y="33"/>
                      <a:pt x="61" y="28"/>
                      <a:pt x="61" y="24"/>
                    </a:cubicBezTo>
                    <a:cubicBezTo>
                      <a:pt x="61" y="11"/>
                      <a:pt x="50" y="0"/>
                      <a:pt x="37" y="0"/>
                    </a:cubicBezTo>
                    <a:cubicBezTo>
                      <a:pt x="24" y="0"/>
                      <a:pt x="13" y="11"/>
                      <a:pt x="13" y="24"/>
                    </a:cubicBezTo>
                    <a:cubicBezTo>
                      <a:pt x="13" y="29"/>
                      <a:pt x="15" y="35"/>
                      <a:pt x="18" y="39"/>
                    </a:cubicBezTo>
                    <a:cubicBezTo>
                      <a:pt x="20" y="41"/>
                      <a:pt x="22" y="43"/>
                      <a:pt x="24" y="44"/>
                    </a:cubicBezTo>
                    <a:cubicBezTo>
                      <a:pt x="27" y="46"/>
                      <a:pt x="29" y="46"/>
                      <a:pt x="30" y="49"/>
                    </a:cubicBezTo>
                    <a:cubicBezTo>
                      <a:pt x="31" y="51"/>
                      <a:pt x="31" y="52"/>
                      <a:pt x="30" y="54"/>
                    </a:cubicBezTo>
                    <a:cubicBezTo>
                      <a:pt x="30" y="56"/>
                      <a:pt x="30" y="57"/>
                      <a:pt x="28" y="58"/>
                    </a:cubicBezTo>
                    <a:cubicBezTo>
                      <a:pt x="27" y="59"/>
                      <a:pt x="26" y="60"/>
                      <a:pt x="25" y="60"/>
                    </a:cubicBezTo>
                    <a:cubicBezTo>
                      <a:pt x="22" y="60"/>
                      <a:pt x="12" y="59"/>
                      <a:pt x="10" y="60"/>
                    </a:cubicBezTo>
                    <a:cubicBezTo>
                      <a:pt x="8" y="61"/>
                      <a:pt x="6" y="62"/>
                      <a:pt x="5" y="63"/>
                    </a:cubicBezTo>
                    <a:cubicBezTo>
                      <a:pt x="2" y="66"/>
                      <a:pt x="0" y="70"/>
                      <a:pt x="0" y="74"/>
                    </a:cubicBezTo>
                    <a:cubicBezTo>
                      <a:pt x="0" y="74"/>
                      <a:pt x="0" y="107"/>
                      <a:pt x="0" y="107"/>
                    </a:cubicBezTo>
                    <a:cubicBezTo>
                      <a:pt x="0" y="113"/>
                      <a:pt x="4" y="117"/>
                      <a:pt x="9" y="117"/>
                    </a:cubicBezTo>
                    <a:cubicBezTo>
                      <a:pt x="56" y="117"/>
                      <a:pt x="56" y="117"/>
                      <a:pt x="56" y="117"/>
                    </a:cubicBezTo>
                    <a:cubicBezTo>
                      <a:pt x="71" y="117"/>
                      <a:pt x="73" y="110"/>
                      <a:pt x="73" y="105"/>
                    </a:cubicBezTo>
                    <a:cubicBezTo>
                      <a:pt x="73" y="105"/>
                      <a:pt x="73" y="74"/>
                      <a:pt x="73" y="74"/>
                    </a:cubicBezTo>
                    <a:cubicBezTo>
                      <a:pt x="73" y="70"/>
                      <a:pt x="71" y="66"/>
                      <a:pt x="68" y="63"/>
                    </a:cubicBezTo>
                    <a:cubicBezTo>
                      <a:pt x="66" y="61"/>
                      <a:pt x="64" y="60"/>
                      <a:pt x="62" y="60"/>
                    </a:cubicBezTo>
                    <a:cubicBezTo>
                      <a:pt x="57" y="59"/>
                      <a:pt x="53" y="60"/>
                      <a:pt x="48" y="60"/>
                    </a:cubicBezTo>
                    <a:cubicBezTo>
                      <a:pt x="47" y="60"/>
                      <a:pt x="45" y="59"/>
                      <a:pt x="45" y="58"/>
                    </a:cubicBezTo>
                    <a:cubicBezTo>
                      <a:pt x="44" y="57"/>
                      <a:pt x="44" y="56"/>
                      <a:pt x="43" y="55"/>
                    </a:cubicBezTo>
                    <a:cubicBezTo>
                      <a:pt x="43" y="50"/>
                      <a:pt x="46" y="47"/>
                      <a:pt x="49" y="45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3" name="Freeform 20">
                <a:extLst>
                  <a:ext uri="{FF2B5EF4-FFF2-40B4-BE49-F238E27FC236}">
                    <a16:creationId xmlns:a16="http://schemas.microsoft.com/office/drawing/2014/main" xmlns="" id="{EBD81C85-7466-47A1-888B-A41F406C50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9424" y="1617036"/>
                <a:ext cx="201589" cy="381280"/>
              </a:xfrm>
              <a:custGeom>
                <a:avLst/>
                <a:gdLst>
                  <a:gd name="T0" fmla="*/ 0 w 53"/>
                  <a:gd name="T1" fmla="*/ 96 h 97"/>
                  <a:gd name="T2" fmla="*/ 38 w 53"/>
                  <a:gd name="T3" fmla="*/ 96 h 97"/>
                  <a:gd name="T4" fmla="*/ 53 w 53"/>
                  <a:gd name="T5" fmla="*/ 87 h 97"/>
                  <a:gd name="T6" fmla="*/ 53 w 53"/>
                  <a:gd name="T7" fmla="*/ 61 h 97"/>
                  <a:gd name="T8" fmla="*/ 49 w 53"/>
                  <a:gd name="T9" fmla="*/ 52 h 97"/>
                  <a:gd name="T10" fmla="*/ 43 w 53"/>
                  <a:gd name="T11" fmla="*/ 49 h 97"/>
                  <a:gd name="T12" fmla="*/ 32 w 53"/>
                  <a:gd name="T13" fmla="*/ 49 h 97"/>
                  <a:gd name="T14" fmla="*/ 29 w 53"/>
                  <a:gd name="T15" fmla="*/ 48 h 97"/>
                  <a:gd name="T16" fmla="*/ 28 w 53"/>
                  <a:gd name="T17" fmla="*/ 45 h 97"/>
                  <a:gd name="T18" fmla="*/ 33 w 53"/>
                  <a:gd name="T19" fmla="*/ 37 h 97"/>
                  <a:gd name="T20" fmla="*/ 40 w 53"/>
                  <a:gd name="T21" fmla="*/ 30 h 97"/>
                  <a:gd name="T22" fmla="*/ 43 w 53"/>
                  <a:gd name="T23" fmla="*/ 19 h 97"/>
                  <a:gd name="T24" fmla="*/ 23 w 53"/>
                  <a:gd name="T25" fmla="*/ 0 h 97"/>
                  <a:gd name="T26" fmla="*/ 3 w 53"/>
                  <a:gd name="T27" fmla="*/ 19 h 97"/>
                  <a:gd name="T28" fmla="*/ 7 w 53"/>
                  <a:gd name="T29" fmla="*/ 32 h 97"/>
                  <a:gd name="T30" fmla="*/ 12 w 53"/>
                  <a:gd name="T31" fmla="*/ 36 h 97"/>
                  <a:gd name="T32" fmla="*/ 17 w 53"/>
                  <a:gd name="T33" fmla="*/ 40 h 97"/>
                  <a:gd name="T34" fmla="*/ 18 w 53"/>
                  <a:gd name="T35" fmla="*/ 44 h 97"/>
                  <a:gd name="T36" fmla="*/ 16 w 53"/>
                  <a:gd name="T37" fmla="*/ 48 h 97"/>
                  <a:gd name="T38" fmla="*/ 13 w 53"/>
                  <a:gd name="T39" fmla="*/ 49 h 97"/>
                  <a:gd name="T40" fmla="*/ 0 w 53"/>
                  <a:gd name="T41" fmla="*/ 5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3" h="97">
                    <a:moveTo>
                      <a:pt x="0" y="96"/>
                    </a:moveTo>
                    <a:cubicBezTo>
                      <a:pt x="38" y="96"/>
                      <a:pt x="38" y="96"/>
                      <a:pt x="38" y="96"/>
                    </a:cubicBezTo>
                    <a:cubicBezTo>
                      <a:pt x="51" y="97"/>
                      <a:pt x="53" y="91"/>
                      <a:pt x="53" y="87"/>
                    </a:cubicBezTo>
                    <a:cubicBezTo>
                      <a:pt x="53" y="87"/>
                      <a:pt x="53" y="61"/>
                      <a:pt x="53" y="61"/>
                    </a:cubicBezTo>
                    <a:cubicBezTo>
                      <a:pt x="53" y="57"/>
                      <a:pt x="51" y="54"/>
                      <a:pt x="49" y="52"/>
                    </a:cubicBezTo>
                    <a:cubicBezTo>
                      <a:pt x="47" y="51"/>
                      <a:pt x="45" y="50"/>
                      <a:pt x="43" y="49"/>
                    </a:cubicBezTo>
                    <a:cubicBezTo>
                      <a:pt x="40" y="49"/>
                      <a:pt x="36" y="50"/>
                      <a:pt x="32" y="49"/>
                    </a:cubicBezTo>
                    <a:cubicBezTo>
                      <a:pt x="31" y="49"/>
                      <a:pt x="30" y="49"/>
                      <a:pt x="29" y="48"/>
                    </a:cubicBezTo>
                    <a:cubicBezTo>
                      <a:pt x="29" y="47"/>
                      <a:pt x="28" y="46"/>
                      <a:pt x="28" y="45"/>
                    </a:cubicBezTo>
                    <a:cubicBezTo>
                      <a:pt x="28" y="41"/>
                      <a:pt x="30" y="39"/>
                      <a:pt x="33" y="37"/>
                    </a:cubicBezTo>
                    <a:cubicBezTo>
                      <a:pt x="36" y="35"/>
                      <a:pt x="38" y="32"/>
                      <a:pt x="40" y="30"/>
                    </a:cubicBezTo>
                    <a:cubicBezTo>
                      <a:pt x="42" y="27"/>
                      <a:pt x="43" y="23"/>
                      <a:pt x="43" y="19"/>
                    </a:cubicBezTo>
                    <a:cubicBezTo>
                      <a:pt x="43" y="8"/>
                      <a:pt x="34" y="0"/>
                      <a:pt x="23" y="0"/>
                    </a:cubicBezTo>
                    <a:cubicBezTo>
                      <a:pt x="12" y="0"/>
                      <a:pt x="3" y="8"/>
                      <a:pt x="3" y="19"/>
                    </a:cubicBezTo>
                    <a:cubicBezTo>
                      <a:pt x="3" y="24"/>
                      <a:pt x="5" y="29"/>
                      <a:pt x="7" y="32"/>
                    </a:cubicBezTo>
                    <a:cubicBezTo>
                      <a:pt x="9" y="34"/>
                      <a:pt x="11" y="35"/>
                      <a:pt x="12" y="36"/>
                    </a:cubicBezTo>
                    <a:cubicBezTo>
                      <a:pt x="14" y="38"/>
                      <a:pt x="16" y="38"/>
                      <a:pt x="17" y="40"/>
                    </a:cubicBezTo>
                    <a:cubicBezTo>
                      <a:pt x="18" y="42"/>
                      <a:pt x="18" y="43"/>
                      <a:pt x="18" y="44"/>
                    </a:cubicBezTo>
                    <a:cubicBezTo>
                      <a:pt x="17" y="46"/>
                      <a:pt x="17" y="47"/>
                      <a:pt x="16" y="48"/>
                    </a:cubicBezTo>
                    <a:cubicBezTo>
                      <a:pt x="15" y="49"/>
                      <a:pt x="14" y="49"/>
                      <a:pt x="13" y="49"/>
                    </a:cubicBezTo>
                    <a:cubicBezTo>
                      <a:pt x="11" y="49"/>
                      <a:pt x="2" y="49"/>
                      <a:pt x="0" y="5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4" name="Freeform 21">
                <a:extLst>
                  <a:ext uri="{FF2B5EF4-FFF2-40B4-BE49-F238E27FC236}">
                    <a16:creationId xmlns:a16="http://schemas.microsoft.com/office/drawing/2014/main" xmlns="" id="{906A5E58-02BD-44EC-9943-D00B0C5E6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327" y="2276840"/>
                <a:ext cx="270967" cy="259595"/>
              </a:xfrm>
              <a:custGeom>
                <a:avLst/>
                <a:gdLst>
                  <a:gd name="T0" fmla="*/ 39 w 71"/>
                  <a:gd name="T1" fmla="*/ 2 h 66"/>
                  <a:gd name="T2" fmla="*/ 64 w 71"/>
                  <a:gd name="T3" fmla="*/ 25 h 66"/>
                  <a:gd name="T4" fmla="*/ 71 w 71"/>
                  <a:gd name="T5" fmla="*/ 42 h 66"/>
                  <a:gd name="T6" fmla="*/ 47 w 71"/>
                  <a:gd name="T7" fmla="*/ 66 h 66"/>
                  <a:gd name="T8" fmla="*/ 30 w 71"/>
                  <a:gd name="T9" fmla="*/ 59 h 66"/>
                  <a:gd name="T10" fmla="*/ 8 w 71"/>
                  <a:gd name="T11" fmla="*/ 37 h 66"/>
                  <a:gd name="T12" fmla="*/ 0 w 71"/>
                  <a:gd name="T13" fmla="*/ 20 h 66"/>
                  <a:gd name="T14" fmla="*/ 4 w 71"/>
                  <a:gd name="T15" fmla="*/ 7 h 66"/>
                  <a:gd name="T16" fmla="*/ 8 w 71"/>
                  <a:gd name="T17" fmla="*/ 3 h 66"/>
                  <a:gd name="T18" fmla="*/ 13 w 71"/>
                  <a:gd name="T19" fmla="*/ 0 h 66"/>
                  <a:gd name="T20" fmla="*/ 17 w 71"/>
                  <a:gd name="T21" fmla="*/ 3 h 66"/>
                  <a:gd name="T22" fmla="*/ 17 w 71"/>
                  <a:gd name="T23" fmla="*/ 12 h 66"/>
                  <a:gd name="T24" fmla="*/ 17 w 71"/>
                  <a:gd name="T25" fmla="*/ 27 h 66"/>
                  <a:gd name="T26" fmla="*/ 40 w 71"/>
                  <a:gd name="T27" fmla="*/ 49 h 66"/>
                  <a:gd name="T28" fmla="*/ 54 w 71"/>
                  <a:gd name="T29" fmla="*/ 49 h 66"/>
                  <a:gd name="T30" fmla="*/ 54 w 71"/>
                  <a:gd name="T31" fmla="*/ 35 h 66"/>
                  <a:gd name="T32" fmla="*/ 54 w 71"/>
                  <a:gd name="T33" fmla="*/ 35 h 66"/>
                  <a:gd name="T34" fmla="*/ 36 w 71"/>
                  <a:gd name="T35" fmla="*/ 17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1" h="66">
                    <a:moveTo>
                      <a:pt x="39" y="2"/>
                    </a:moveTo>
                    <a:cubicBezTo>
                      <a:pt x="64" y="25"/>
                      <a:pt x="64" y="25"/>
                      <a:pt x="64" y="25"/>
                    </a:cubicBezTo>
                    <a:cubicBezTo>
                      <a:pt x="69" y="29"/>
                      <a:pt x="71" y="35"/>
                      <a:pt x="71" y="42"/>
                    </a:cubicBezTo>
                    <a:cubicBezTo>
                      <a:pt x="71" y="55"/>
                      <a:pt x="60" y="66"/>
                      <a:pt x="47" y="66"/>
                    </a:cubicBezTo>
                    <a:cubicBezTo>
                      <a:pt x="40" y="66"/>
                      <a:pt x="34" y="64"/>
                      <a:pt x="30" y="59"/>
                    </a:cubicBezTo>
                    <a:cubicBezTo>
                      <a:pt x="8" y="37"/>
                      <a:pt x="8" y="37"/>
                      <a:pt x="8" y="37"/>
                    </a:cubicBezTo>
                    <a:cubicBezTo>
                      <a:pt x="3" y="32"/>
                      <a:pt x="0" y="26"/>
                      <a:pt x="0" y="20"/>
                    </a:cubicBezTo>
                    <a:cubicBezTo>
                      <a:pt x="0" y="15"/>
                      <a:pt x="2" y="11"/>
                      <a:pt x="4" y="7"/>
                    </a:cubicBezTo>
                    <a:cubicBezTo>
                      <a:pt x="5" y="5"/>
                      <a:pt x="6" y="4"/>
                      <a:pt x="8" y="3"/>
                    </a:cubicBezTo>
                    <a:cubicBezTo>
                      <a:pt x="9" y="1"/>
                      <a:pt x="11" y="0"/>
                      <a:pt x="13" y="0"/>
                    </a:cubicBezTo>
                    <a:cubicBezTo>
                      <a:pt x="15" y="1"/>
                      <a:pt x="16" y="1"/>
                      <a:pt x="17" y="3"/>
                    </a:cubicBezTo>
                    <a:cubicBezTo>
                      <a:pt x="20" y="5"/>
                      <a:pt x="20" y="10"/>
                      <a:pt x="17" y="12"/>
                    </a:cubicBezTo>
                    <a:cubicBezTo>
                      <a:pt x="13" y="16"/>
                      <a:pt x="13" y="23"/>
                      <a:pt x="17" y="27"/>
                    </a:cubicBezTo>
                    <a:cubicBezTo>
                      <a:pt x="40" y="49"/>
                      <a:pt x="40" y="49"/>
                      <a:pt x="40" y="49"/>
                    </a:cubicBezTo>
                    <a:cubicBezTo>
                      <a:pt x="44" y="53"/>
                      <a:pt x="50" y="53"/>
                      <a:pt x="54" y="49"/>
                    </a:cubicBezTo>
                    <a:cubicBezTo>
                      <a:pt x="58" y="45"/>
                      <a:pt x="58" y="39"/>
                      <a:pt x="54" y="35"/>
                    </a:cubicBezTo>
                    <a:cubicBezTo>
                      <a:pt x="54" y="35"/>
                      <a:pt x="54" y="35"/>
                      <a:pt x="54" y="35"/>
                    </a:cubicBezTo>
                    <a:cubicBezTo>
                      <a:pt x="36" y="17"/>
                      <a:pt x="36" y="17"/>
                      <a:pt x="36" y="17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5" name="Freeform 22">
                <a:extLst>
                  <a:ext uri="{FF2B5EF4-FFF2-40B4-BE49-F238E27FC236}">
                    <a16:creationId xmlns:a16="http://schemas.microsoft.com/office/drawing/2014/main" xmlns="" id="{3C1CBBDE-F658-47F4-99C8-4ACE8E006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189" y="2115946"/>
                <a:ext cx="281439" cy="274467"/>
              </a:xfrm>
              <a:custGeom>
                <a:avLst/>
                <a:gdLst>
                  <a:gd name="T0" fmla="*/ 38 w 74"/>
                  <a:gd name="T1" fmla="*/ 70 h 70"/>
                  <a:gd name="T2" fmla="*/ 10 w 74"/>
                  <a:gd name="T3" fmla="*/ 44 h 70"/>
                  <a:gd name="T4" fmla="*/ 10 w 74"/>
                  <a:gd name="T5" fmla="*/ 10 h 70"/>
                  <a:gd name="T6" fmla="*/ 44 w 74"/>
                  <a:gd name="T7" fmla="*/ 10 h 70"/>
                  <a:gd name="T8" fmla="*/ 60 w 74"/>
                  <a:gd name="T9" fmla="*/ 25 h 70"/>
                  <a:gd name="T10" fmla="*/ 74 w 74"/>
                  <a:gd name="T11" fmla="*/ 48 h 70"/>
                  <a:gd name="T12" fmla="*/ 67 w 74"/>
                  <a:gd name="T13" fmla="*/ 67 h 70"/>
                  <a:gd name="T14" fmla="*/ 61 w 74"/>
                  <a:gd name="T15" fmla="*/ 69 h 70"/>
                  <a:gd name="T16" fmla="*/ 57 w 74"/>
                  <a:gd name="T17" fmla="*/ 67 h 70"/>
                  <a:gd name="T18" fmla="*/ 57 w 74"/>
                  <a:gd name="T19" fmla="*/ 57 h 70"/>
                  <a:gd name="T20" fmla="*/ 57 w 74"/>
                  <a:gd name="T21" fmla="*/ 42 h 70"/>
                  <a:gd name="T22" fmla="*/ 51 w 74"/>
                  <a:gd name="T23" fmla="*/ 36 h 70"/>
                  <a:gd name="T24" fmla="*/ 51 w 74"/>
                  <a:gd name="T25" fmla="*/ 36 h 70"/>
                  <a:gd name="T26" fmla="*/ 35 w 74"/>
                  <a:gd name="T27" fmla="*/ 20 h 70"/>
                  <a:gd name="T28" fmla="*/ 20 w 74"/>
                  <a:gd name="T29" fmla="*/ 20 h 70"/>
                  <a:gd name="T30" fmla="*/ 20 w 74"/>
                  <a:gd name="T31" fmla="*/ 35 h 70"/>
                  <a:gd name="T32" fmla="*/ 37 w 74"/>
                  <a:gd name="T33" fmla="*/ 5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4" h="70">
                    <a:moveTo>
                      <a:pt x="38" y="70"/>
                    </a:moveTo>
                    <a:cubicBezTo>
                      <a:pt x="10" y="44"/>
                      <a:pt x="10" y="44"/>
                      <a:pt x="10" y="44"/>
                    </a:cubicBezTo>
                    <a:cubicBezTo>
                      <a:pt x="0" y="35"/>
                      <a:pt x="0" y="19"/>
                      <a:pt x="10" y="10"/>
                    </a:cubicBezTo>
                    <a:cubicBezTo>
                      <a:pt x="19" y="0"/>
                      <a:pt x="35" y="0"/>
                      <a:pt x="44" y="10"/>
                    </a:cubicBezTo>
                    <a:cubicBezTo>
                      <a:pt x="49" y="15"/>
                      <a:pt x="54" y="20"/>
                      <a:pt x="60" y="25"/>
                    </a:cubicBezTo>
                    <a:cubicBezTo>
                      <a:pt x="66" y="32"/>
                      <a:pt x="73" y="38"/>
                      <a:pt x="74" y="48"/>
                    </a:cubicBezTo>
                    <a:cubicBezTo>
                      <a:pt x="74" y="55"/>
                      <a:pt x="71" y="62"/>
                      <a:pt x="67" y="67"/>
                    </a:cubicBezTo>
                    <a:cubicBezTo>
                      <a:pt x="65" y="68"/>
                      <a:pt x="63" y="69"/>
                      <a:pt x="61" y="69"/>
                    </a:cubicBezTo>
                    <a:cubicBezTo>
                      <a:pt x="60" y="68"/>
                      <a:pt x="58" y="68"/>
                      <a:pt x="57" y="67"/>
                    </a:cubicBezTo>
                    <a:cubicBezTo>
                      <a:pt x="54" y="64"/>
                      <a:pt x="54" y="60"/>
                      <a:pt x="57" y="57"/>
                    </a:cubicBezTo>
                    <a:cubicBezTo>
                      <a:pt x="61" y="53"/>
                      <a:pt x="61" y="46"/>
                      <a:pt x="57" y="42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35" y="20"/>
                      <a:pt x="35" y="20"/>
                      <a:pt x="35" y="20"/>
                    </a:cubicBezTo>
                    <a:cubicBezTo>
                      <a:pt x="31" y="16"/>
                      <a:pt x="24" y="16"/>
                      <a:pt x="20" y="20"/>
                    </a:cubicBezTo>
                    <a:cubicBezTo>
                      <a:pt x="16" y="24"/>
                      <a:pt x="16" y="31"/>
                      <a:pt x="20" y="35"/>
                    </a:cubicBezTo>
                    <a:cubicBezTo>
                      <a:pt x="37" y="51"/>
                      <a:pt x="37" y="51"/>
                      <a:pt x="37" y="5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6" name="Freeform 23">
                <a:extLst>
                  <a:ext uri="{FF2B5EF4-FFF2-40B4-BE49-F238E27FC236}">
                    <a16:creationId xmlns:a16="http://schemas.microsoft.com/office/drawing/2014/main" xmlns="" id="{00C6D19C-7DC0-4D94-8B06-2966530B5B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584" y="4102117"/>
                <a:ext cx="233006" cy="250130"/>
              </a:xfrm>
              <a:custGeom>
                <a:avLst/>
                <a:gdLst>
                  <a:gd name="T0" fmla="*/ 0 w 61"/>
                  <a:gd name="T1" fmla="*/ 56 h 64"/>
                  <a:gd name="T2" fmla="*/ 0 w 61"/>
                  <a:gd name="T3" fmla="*/ 7 h 64"/>
                  <a:gd name="T4" fmla="*/ 9 w 61"/>
                  <a:gd name="T5" fmla="*/ 2 h 64"/>
                  <a:gd name="T6" fmla="*/ 30 w 61"/>
                  <a:gd name="T7" fmla="*/ 13 h 64"/>
                  <a:gd name="T8" fmla="*/ 58 w 61"/>
                  <a:gd name="T9" fmla="*/ 26 h 64"/>
                  <a:gd name="T10" fmla="*/ 61 w 61"/>
                  <a:gd name="T11" fmla="*/ 32 h 64"/>
                  <a:gd name="T12" fmla="*/ 58 w 61"/>
                  <a:gd name="T13" fmla="*/ 37 h 64"/>
                  <a:gd name="T14" fmla="*/ 9 w 61"/>
                  <a:gd name="T15" fmla="*/ 61 h 64"/>
                  <a:gd name="T16" fmla="*/ 0 w 61"/>
                  <a:gd name="T17" fmla="*/ 56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64">
                    <a:moveTo>
                      <a:pt x="0" y="56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5" y="0"/>
                      <a:pt x="9" y="2"/>
                    </a:cubicBezTo>
                    <a:cubicBezTo>
                      <a:pt x="16" y="5"/>
                      <a:pt x="23" y="9"/>
                      <a:pt x="30" y="13"/>
                    </a:cubicBezTo>
                    <a:cubicBezTo>
                      <a:pt x="39" y="17"/>
                      <a:pt x="48" y="22"/>
                      <a:pt x="58" y="26"/>
                    </a:cubicBezTo>
                    <a:cubicBezTo>
                      <a:pt x="60" y="27"/>
                      <a:pt x="61" y="29"/>
                      <a:pt x="61" y="32"/>
                    </a:cubicBezTo>
                    <a:cubicBezTo>
                      <a:pt x="61" y="34"/>
                      <a:pt x="60" y="36"/>
                      <a:pt x="58" y="37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5" y="64"/>
                      <a:pt x="0" y="60"/>
                      <a:pt x="0" y="56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7" name="Freeform 24">
                <a:extLst>
                  <a:ext uri="{FF2B5EF4-FFF2-40B4-BE49-F238E27FC236}">
                    <a16:creationId xmlns:a16="http://schemas.microsoft.com/office/drawing/2014/main" xmlns="" id="{00159C78-026F-404B-8295-12F145027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9300" y="3999361"/>
                <a:ext cx="441140" cy="447530"/>
              </a:xfrm>
              <a:custGeom>
                <a:avLst/>
                <a:gdLst>
                  <a:gd name="T0" fmla="*/ 62 w 116"/>
                  <a:gd name="T1" fmla="*/ 0 h 114"/>
                  <a:gd name="T2" fmla="*/ 74 w 116"/>
                  <a:gd name="T3" fmla="*/ 2 h 114"/>
                  <a:gd name="T4" fmla="*/ 106 w 116"/>
                  <a:gd name="T5" fmla="*/ 25 h 114"/>
                  <a:gd name="T6" fmla="*/ 116 w 116"/>
                  <a:gd name="T7" fmla="*/ 57 h 114"/>
                  <a:gd name="T8" fmla="*/ 111 w 116"/>
                  <a:gd name="T9" fmla="*/ 80 h 114"/>
                  <a:gd name="T10" fmla="*/ 91 w 116"/>
                  <a:gd name="T11" fmla="*/ 104 h 114"/>
                  <a:gd name="T12" fmla="*/ 59 w 116"/>
                  <a:gd name="T13" fmla="*/ 114 h 114"/>
                  <a:gd name="T14" fmla="*/ 51 w 116"/>
                  <a:gd name="T15" fmla="*/ 114 h 114"/>
                  <a:gd name="T16" fmla="*/ 42 w 116"/>
                  <a:gd name="T17" fmla="*/ 112 h 114"/>
                  <a:gd name="T18" fmla="*/ 21 w 116"/>
                  <a:gd name="T19" fmla="*/ 99 h 114"/>
                  <a:gd name="T20" fmla="*/ 7 w 116"/>
                  <a:gd name="T21" fmla="*/ 80 h 114"/>
                  <a:gd name="T22" fmla="*/ 11 w 116"/>
                  <a:gd name="T23" fmla="*/ 25 h 114"/>
                  <a:gd name="T24" fmla="*/ 16 w 116"/>
                  <a:gd name="T25" fmla="*/ 19 h 114"/>
                  <a:gd name="T26" fmla="*/ 19 w 116"/>
                  <a:gd name="T27" fmla="*/ 16 h 114"/>
                  <a:gd name="T28" fmla="*/ 27 w 116"/>
                  <a:gd name="T29" fmla="*/ 9 h 114"/>
                  <a:gd name="T30" fmla="*/ 36 w 116"/>
                  <a:gd name="T31" fmla="*/ 5 h 114"/>
                  <a:gd name="T32" fmla="*/ 54 w 116"/>
                  <a:gd name="T33" fmla="*/ 0 h 114"/>
                  <a:gd name="T34" fmla="*/ 58 w 116"/>
                  <a:gd name="T35" fmla="*/ 0 h 114"/>
                  <a:gd name="T36" fmla="*/ 59 w 116"/>
                  <a:gd name="T37" fmla="*/ 4 h 114"/>
                  <a:gd name="T38" fmla="*/ 58 w 116"/>
                  <a:gd name="T39" fmla="*/ 4 h 114"/>
                  <a:gd name="T40" fmla="*/ 45 w 116"/>
                  <a:gd name="T41" fmla="*/ 7 h 114"/>
                  <a:gd name="T42" fmla="*/ 34 w 116"/>
                  <a:gd name="T43" fmla="*/ 11 h 114"/>
                  <a:gd name="T44" fmla="*/ 26 w 116"/>
                  <a:gd name="T45" fmla="*/ 16 h 114"/>
                  <a:gd name="T46" fmla="*/ 20 w 116"/>
                  <a:gd name="T47" fmla="*/ 22 h 114"/>
                  <a:gd name="T48" fmla="*/ 19 w 116"/>
                  <a:gd name="T49" fmla="*/ 24 h 114"/>
                  <a:gd name="T50" fmla="*/ 7 w 116"/>
                  <a:gd name="T51" fmla="*/ 51 h 114"/>
                  <a:gd name="T52" fmla="*/ 20 w 116"/>
                  <a:gd name="T53" fmla="*/ 90 h 114"/>
                  <a:gd name="T54" fmla="*/ 31 w 116"/>
                  <a:gd name="T55" fmla="*/ 100 h 114"/>
                  <a:gd name="T56" fmla="*/ 48 w 116"/>
                  <a:gd name="T57" fmla="*/ 107 h 114"/>
                  <a:gd name="T58" fmla="*/ 59 w 116"/>
                  <a:gd name="T59" fmla="*/ 108 h 114"/>
                  <a:gd name="T60" fmla="*/ 87 w 116"/>
                  <a:gd name="T61" fmla="*/ 99 h 114"/>
                  <a:gd name="T62" fmla="*/ 106 w 116"/>
                  <a:gd name="T63" fmla="*/ 77 h 114"/>
                  <a:gd name="T64" fmla="*/ 110 w 116"/>
                  <a:gd name="T65" fmla="*/ 57 h 114"/>
                  <a:gd name="T66" fmla="*/ 102 w 116"/>
                  <a:gd name="T67" fmla="*/ 28 h 114"/>
                  <a:gd name="T68" fmla="*/ 72 w 116"/>
                  <a:gd name="T69" fmla="*/ 6 h 114"/>
                  <a:gd name="T70" fmla="*/ 62 w 116"/>
                  <a:gd name="T71" fmla="*/ 4 h 114"/>
                  <a:gd name="T72" fmla="*/ 56 w 116"/>
                  <a:gd name="T73" fmla="*/ 2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6" h="114">
                    <a:moveTo>
                      <a:pt x="59" y="0"/>
                    </a:moveTo>
                    <a:cubicBezTo>
                      <a:pt x="59" y="0"/>
                      <a:pt x="60" y="0"/>
                      <a:pt x="62" y="0"/>
                    </a:cubicBezTo>
                    <a:cubicBezTo>
                      <a:pt x="64" y="0"/>
                      <a:pt x="65" y="0"/>
                      <a:pt x="67" y="1"/>
                    </a:cubicBezTo>
                    <a:cubicBezTo>
                      <a:pt x="69" y="1"/>
                      <a:pt x="71" y="1"/>
                      <a:pt x="74" y="2"/>
                    </a:cubicBezTo>
                    <a:cubicBezTo>
                      <a:pt x="78" y="3"/>
                      <a:pt x="84" y="5"/>
                      <a:pt x="90" y="9"/>
                    </a:cubicBezTo>
                    <a:cubicBezTo>
                      <a:pt x="95" y="13"/>
                      <a:pt x="101" y="18"/>
                      <a:pt x="106" y="25"/>
                    </a:cubicBezTo>
                    <a:cubicBezTo>
                      <a:pt x="111" y="32"/>
                      <a:pt x="114" y="40"/>
                      <a:pt x="115" y="50"/>
                    </a:cubicBezTo>
                    <a:cubicBezTo>
                      <a:pt x="116" y="52"/>
                      <a:pt x="116" y="55"/>
                      <a:pt x="116" y="57"/>
                    </a:cubicBezTo>
                    <a:cubicBezTo>
                      <a:pt x="116" y="60"/>
                      <a:pt x="116" y="62"/>
                      <a:pt x="115" y="65"/>
                    </a:cubicBezTo>
                    <a:cubicBezTo>
                      <a:pt x="115" y="70"/>
                      <a:pt x="113" y="75"/>
                      <a:pt x="111" y="80"/>
                    </a:cubicBezTo>
                    <a:cubicBezTo>
                      <a:pt x="109" y="84"/>
                      <a:pt x="106" y="89"/>
                      <a:pt x="103" y="93"/>
                    </a:cubicBezTo>
                    <a:cubicBezTo>
                      <a:pt x="99" y="97"/>
                      <a:pt x="95" y="101"/>
                      <a:pt x="91" y="104"/>
                    </a:cubicBezTo>
                    <a:cubicBezTo>
                      <a:pt x="86" y="107"/>
                      <a:pt x="81" y="110"/>
                      <a:pt x="76" y="112"/>
                    </a:cubicBezTo>
                    <a:cubicBezTo>
                      <a:pt x="70" y="113"/>
                      <a:pt x="65" y="114"/>
                      <a:pt x="59" y="114"/>
                    </a:cubicBezTo>
                    <a:cubicBezTo>
                      <a:pt x="57" y="114"/>
                      <a:pt x="56" y="114"/>
                      <a:pt x="55" y="114"/>
                    </a:cubicBezTo>
                    <a:cubicBezTo>
                      <a:pt x="53" y="114"/>
                      <a:pt x="52" y="114"/>
                      <a:pt x="51" y="114"/>
                    </a:cubicBezTo>
                    <a:cubicBezTo>
                      <a:pt x="46" y="113"/>
                      <a:pt x="46" y="113"/>
                      <a:pt x="46" y="113"/>
                    </a:cubicBezTo>
                    <a:cubicBezTo>
                      <a:pt x="45" y="112"/>
                      <a:pt x="44" y="112"/>
                      <a:pt x="42" y="112"/>
                    </a:cubicBezTo>
                    <a:cubicBezTo>
                      <a:pt x="37" y="110"/>
                      <a:pt x="32" y="108"/>
                      <a:pt x="27" y="104"/>
                    </a:cubicBezTo>
                    <a:cubicBezTo>
                      <a:pt x="25" y="103"/>
                      <a:pt x="23" y="101"/>
                      <a:pt x="21" y="99"/>
                    </a:cubicBezTo>
                    <a:cubicBezTo>
                      <a:pt x="19" y="97"/>
                      <a:pt x="17" y="95"/>
                      <a:pt x="15" y="93"/>
                    </a:cubicBezTo>
                    <a:cubicBezTo>
                      <a:pt x="12" y="89"/>
                      <a:pt x="9" y="85"/>
                      <a:pt x="7" y="80"/>
                    </a:cubicBezTo>
                    <a:cubicBezTo>
                      <a:pt x="2" y="70"/>
                      <a:pt x="0" y="60"/>
                      <a:pt x="2" y="50"/>
                    </a:cubicBezTo>
                    <a:cubicBezTo>
                      <a:pt x="3" y="41"/>
                      <a:pt x="6" y="32"/>
                      <a:pt x="11" y="25"/>
                    </a:cubicBezTo>
                    <a:cubicBezTo>
                      <a:pt x="12" y="23"/>
                      <a:pt x="14" y="22"/>
                      <a:pt x="15" y="20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7" y="18"/>
                      <a:pt x="17" y="18"/>
                    </a:cubicBezTo>
                    <a:cubicBezTo>
                      <a:pt x="18" y="17"/>
                      <a:pt x="18" y="17"/>
                      <a:pt x="19" y="16"/>
                    </a:cubicBezTo>
                    <a:cubicBezTo>
                      <a:pt x="20" y="15"/>
                      <a:pt x="21" y="14"/>
                      <a:pt x="23" y="13"/>
                    </a:cubicBezTo>
                    <a:cubicBezTo>
                      <a:pt x="24" y="12"/>
                      <a:pt x="26" y="10"/>
                      <a:pt x="27" y="9"/>
                    </a:cubicBezTo>
                    <a:cubicBezTo>
                      <a:pt x="29" y="8"/>
                      <a:pt x="30" y="8"/>
                      <a:pt x="32" y="7"/>
                    </a:cubicBezTo>
                    <a:cubicBezTo>
                      <a:pt x="33" y="6"/>
                      <a:pt x="34" y="6"/>
                      <a:pt x="36" y="5"/>
                    </a:cubicBezTo>
                    <a:cubicBezTo>
                      <a:pt x="39" y="4"/>
                      <a:pt x="41" y="3"/>
                      <a:pt x="43" y="2"/>
                    </a:cubicBezTo>
                    <a:cubicBezTo>
                      <a:pt x="48" y="1"/>
                      <a:pt x="52" y="0"/>
                      <a:pt x="54" y="0"/>
                    </a:cubicBezTo>
                    <a:cubicBezTo>
                      <a:pt x="56" y="0"/>
                      <a:pt x="57" y="0"/>
                      <a:pt x="57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0" y="0"/>
                      <a:pt x="60" y="1"/>
                      <a:pt x="61" y="2"/>
                    </a:cubicBezTo>
                    <a:cubicBezTo>
                      <a:pt x="61" y="3"/>
                      <a:pt x="60" y="4"/>
                      <a:pt x="59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8" y="4"/>
                      <a:pt x="58" y="4"/>
                      <a:pt x="58" y="4"/>
                    </a:cubicBezTo>
                    <a:cubicBezTo>
                      <a:pt x="57" y="4"/>
                      <a:pt x="56" y="4"/>
                      <a:pt x="55" y="4"/>
                    </a:cubicBezTo>
                    <a:cubicBezTo>
                      <a:pt x="52" y="5"/>
                      <a:pt x="49" y="5"/>
                      <a:pt x="45" y="7"/>
                    </a:cubicBezTo>
                    <a:cubicBezTo>
                      <a:pt x="42" y="7"/>
                      <a:pt x="40" y="8"/>
                      <a:pt x="38" y="9"/>
                    </a:cubicBezTo>
                    <a:cubicBezTo>
                      <a:pt x="36" y="10"/>
                      <a:pt x="35" y="10"/>
                      <a:pt x="34" y="11"/>
                    </a:cubicBezTo>
                    <a:cubicBezTo>
                      <a:pt x="33" y="12"/>
                      <a:pt x="31" y="12"/>
                      <a:pt x="30" y="13"/>
                    </a:cubicBezTo>
                    <a:cubicBezTo>
                      <a:pt x="29" y="14"/>
                      <a:pt x="28" y="15"/>
                      <a:pt x="26" y="16"/>
                    </a:cubicBezTo>
                    <a:cubicBezTo>
                      <a:pt x="25" y="17"/>
                      <a:pt x="24" y="18"/>
                      <a:pt x="22" y="20"/>
                    </a:cubicBezTo>
                    <a:cubicBezTo>
                      <a:pt x="22" y="20"/>
                      <a:pt x="21" y="21"/>
                      <a:pt x="20" y="22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19" y="24"/>
                      <a:pt x="19" y="24"/>
                      <a:pt x="19" y="24"/>
                    </a:cubicBezTo>
                    <a:cubicBezTo>
                      <a:pt x="18" y="25"/>
                      <a:pt x="16" y="26"/>
                      <a:pt x="15" y="28"/>
                    </a:cubicBezTo>
                    <a:cubicBezTo>
                      <a:pt x="11" y="34"/>
                      <a:pt x="8" y="42"/>
                      <a:pt x="7" y="51"/>
                    </a:cubicBezTo>
                    <a:cubicBezTo>
                      <a:pt x="6" y="60"/>
                      <a:pt x="8" y="69"/>
                      <a:pt x="12" y="77"/>
                    </a:cubicBezTo>
                    <a:cubicBezTo>
                      <a:pt x="14" y="82"/>
                      <a:pt x="16" y="86"/>
                      <a:pt x="20" y="90"/>
                    </a:cubicBezTo>
                    <a:cubicBezTo>
                      <a:pt x="21" y="92"/>
                      <a:pt x="23" y="93"/>
                      <a:pt x="25" y="95"/>
                    </a:cubicBezTo>
                    <a:cubicBezTo>
                      <a:pt x="27" y="97"/>
                      <a:pt x="28" y="98"/>
                      <a:pt x="31" y="100"/>
                    </a:cubicBezTo>
                    <a:cubicBezTo>
                      <a:pt x="35" y="103"/>
                      <a:pt x="39" y="105"/>
                      <a:pt x="44" y="106"/>
                    </a:cubicBezTo>
                    <a:cubicBezTo>
                      <a:pt x="45" y="106"/>
                      <a:pt x="46" y="107"/>
                      <a:pt x="48" y="107"/>
                    </a:cubicBezTo>
                    <a:cubicBezTo>
                      <a:pt x="51" y="108"/>
                      <a:pt x="51" y="108"/>
                      <a:pt x="51" y="108"/>
                    </a:cubicBezTo>
                    <a:cubicBezTo>
                      <a:pt x="54" y="108"/>
                      <a:pt x="57" y="108"/>
                      <a:pt x="59" y="108"/>
                    </a:cubicBezTo>
                    <a:cubicBezTo>
                      <a:pt x="64" y="108"/>
                      <a:pt x="69" y="107"/>
                      <a:pt x="74" y="106"/>
                    </a:cubicBezTo>
                    <a:cubicBezTo>
                      <a:pt x="79" y="104"/>
                      <a:pt x="83" y="102"/>
                      <a:pt x="87" y="99"/>
                    </a:cubicBezTo>
                    <a:cubicBezTo>
                      <a:pt x="91" y="97"/>
                      <a:pt x="95" y="93"/>
                      <a:pt x="98" y="90"/>
                    </a:cubicBezTo>
                    <a:cubicBezTo>
                      <a:pt x="101" y="86"/>
                      <a:pt x="104" y="82"/>
                      <a:pt x="106" y="77"/>
                    </a:cubicBezTo>
                    <a:cubicBezTo>
                      <a:pt x="108" y="73"/>
                      <a:pt x="109" y="68"/>
                      <a:pt x="110" y="64"/>
                    </a:cubicBezTo>
                    <a:cubicBezTo>
                      <a:pt x="110" y="62"/>
                      <a:pt x="110" y="59"/>
                      <a:pt x="110" y="57"/>
                    </a:cubicBezTo>
                    <a:cubicBezTo>
                      <a:pt x="110" y="55"/>
                      <a:pt x="110" y="53"/>
                      <a:pt x="110" y="51"/>
                    </a:cubicBezTo>
                    <a:cubicBezTo>
                      <a:pt x="109" y="42"/>
                      <a:pt x="106" y="34"/>
                      <a:pt x="102" y="28"/>
                    </a:cubicBezTo>
                    <a:cubicBezTo>
                      <a:pt x="97" y="21"/>
                      <a:pt x="92" y="17"/>
                      <a:pt x="87" y="13"/>
                    </a:cubicBezTo>
                    <a:cubicBezTo>
                      <a:pt x="82" y="9"/>
                      <a:pt x="77" y="8"/>
                      <a:pt x="72" y="6"/>
                    </a:cubicBezTo>
                    <a:cubicBezTo>
                      <a:pt x="70" y="6"/>
                      <a:pt x="68" y="5"/>
                      <a:pt x="67" y="5"/>
                    </a:cubicBezTo>
                    <a:cubicBezTo>
                      <a:pt x="65" y="5"/>
                      <a:pt x="63" y="4"/>
                      <a:pt x="62" y="4"/>
                    </a:cubicBezTo>
                    <a:cubicBezTo>
                      <a:pt x="60" y="4"/>
                      <a:pt x="58" y="4"/>
                      <a:pt x="58" y="4"/>
                    </a:cubicBezTo>
                    <a:cubicBezTo>
                      <a:pt x="57" y="4"/>
                      <a:pt x="56" y="3"/>
                      <a:pt x="56" y="2"/>
                    </a:cubicBezTo>
                    <a:cubicBezTo>
                      <a:pt x="56" y="1"/>
                      <a:pt x="57" y="0"/>
                      <a:pt x="59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8" name="Freeform 25">
                <a:extLst>
                  <a:ext uri="{FF2B5EF4-FFF2-40B4-BE49-F238E27FC236}">
                    <a16:creationId xmlns:a16="http://schemas.microsoft.com/office/drawing/2014/main" xmlns="" id="{2EC6F06B-3DD6-4940-8F11-D4BFB4B67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6963" y="4011530"/>
                <a:ext cx="295839" cy="443475"/>
              </a:xfrm>
              <a:custGeom>
                <a:avLst/>
                <a:gdLst>
                  <a:gd name="T0" fmla="*/ 25 w 78"/>
                  <a:gd name="T1" fmla="*/ 0 h 113"/>
                  <a:gd name="T2" fmla="*/ 27 w 78"/>
                  <a:gd name="T3" fmla="*/ 0 h 113"/>
                  <a:gd name="T4" fmla="*/ 33 w 78"/>
                  <a:gd name="T5" fmla="*/ 1 h 113"/>
                  <a:gd name="T6" fmla="*/ 53 w 78"/>
                  <a:gd name="T7" fmla="*/ 10 h 113"/>
                  <a:gd name="T8" fmla="*/ 64 w 78"/>
                  <a:gd name="T9" fmla="*/ 19 h 113"/>
                  <a:gd name="T10" fmla="*/ 73 w 78"/>
                  <a:gd name="T11" fmla="*/ 33 h 113"/>
                  <a:gd name="T12" fmla="*/ 77 w 78"/>
                  <a:gd name="T13" fmla="*/ 50 h 113"/>
                  <a:gd name="T14" fmla="*/ 78 w 78"/>
                  <a:gd name="T15" fmla="*/ 54 h 113"/>
                  <a:gd name="T16" fmla="*/ 78 w 78"/>
                  <a:gd name="T17" fmla="*/ 57 h 113"/>
                  <a:gd name="T18" fmla="*/ 78 w 78"/>
                  <a:gd name="T19" fmla="*/ 59 h 113"/>
                  <a:gd name="T20" fmla="*/ 76 w 78"/>
                  <a:gd name="T21" fmla="*/ 68 h 113"/>
                  <a:gd name="T22" fmla="*/ 58 w 78"/>
                  <a:gd name="T23" fmla="*/ 98 h 113"/>
                  <a:gd name="T24" fmla="*/ 31 w 78"/>
                  <a:gd name="T25" fmla="*/ 112 h 113"/>
                  <a:gd name="T26" fmla="*/ 19 w 78"/>
                  <a:gd name="T27" fmla="*/ 113 h 113"/>
                  <a:gd name="T28" fmla="*/ 14 w 78"/>
                  <a:gd name="T29" fmla="*/ 113 h 113"/>
                  <a:gd name="T30" fmla="*/ 9 w 78"/>
                  <a:gd name="T31" fmla="*/ 112 h 113"/>
                  <a:gd name="T32" fmla="*/ 2 w 78"/>
                  <a:gd name="T33" fmla="*/ 111 h 113"/>
                  <a:gd name="T34" fmla="*/ 0 w 78"/>
                  <a:gd name="T35" fmla="*/ 108 h 113"/>
                  <a:gd name="T36" fmla="*/ 2 w 78"/>
                  <a:gd name="T37" fmla="*/ 106 h 113"/>
                  <a:gd name="T38" fmla="*/ 10 w 78"/>
                  <a:gd name="T39" fmla="*/ 108 h 113"/>
                  <a:gd name="T40" fmla="*/ 14 w 78"/>
                  <a:gd name="T41" fmla="*/ 108 h 113"/>
                  <a:gd name="T42" fmla="*/ 19 w 78"/>
                  <a:gd name="T43" fmla="*/ 108 h 113"/>
                  <a:gd name="T44" fmla="*/ 30 w 78"/>
                  <a:gd name="T45" fmla="*/ 107 h 113"/>
                  <a:gd name="T46" fmla="*/ 55 w 78"/>
                  <a:gd name="T47" fmla="*/ 94 h 113"/>
                  <a:gd name="T48" fmla="*/ 71 w 78"/>
                  <a:gd name="T49" fmla="*/ 67 h 113"/>
                  <a:gd name="T50" fmla="*/ 72 w 78"/>
                  <a:gd name="T51" fmla="*/ 59 h 113"/>
                  <a:gd name="T52" fmla="*/ 72 w 78"/>
                  <a:gd name="T53" fmla="*/ 56 h 113"/>
                  <a:gd name="T54" fmla="*/ 72 w 78"/>
                  <a:gd name="T55" fmla="*/ 54 h 113"/>
                  <a:gd name="T56" fmla="*/ 71 w 78"/>
                  <a:gd name="T57" fmla="*/ 50 h 113"/>
                  <a:gd name="T58" fmla="*/ 67 w 78"/>
                  <a:gd name="T59" fmla="*/ 35 h 113"/>
                  <a:gd name="T60" fmla="*/ 50 w 78"/>
                  <a:gd name="T61" fmla="*/ 14 h 113"/>
                  <a:gd name="T62" fmla="*/ 32 w 78"/>
                  <a:gd name="T63" fmla="*/ 5 h 113"/>
                  <a:gd name="T64" fmla="*/ 26 w 78"/>
                  <a:gd name="T65" fmla="*/ 4 h 113"/>
                  <a:gd name="T66" fmla="*/ 24 w 78"/>
                  <a:gd name="T67" fmla="*/ 4 h 113"/>
                  <a:gd name="T68" fmla="*/ 22 w 78"/>
                  <a:gd name="T69" fmla="*/ 1 h 113"/>
                  <a:gd name="T70" fmla="*/ 25 w 78"/>
                  <a:gd name="T71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8" h="113">
                    <a:moveTo>
                      <a:pt x="25" y="0"/>
                    </a:moveTo>
                    <a:cubicBezTo>
                      <a:pt x="25" y="0"/>
                      <a:pt x="25" y="0"/>
                      <a:pt x="27" y="0"/>
                    </a:cubicBezTo>
                    <a:cubicBezTo>
                      <a:pt x="28" y="0"/>
                      <a:pt x="30" y="0"/>
                      <a:pt x="33" y="1"/>
                    </a:cubicBezTo>
                    <a:cubicBezTo>
                      <a:pt x="38" y="2"/>
                      <a:pt x="45" y="5"/>
                      <a:pt x="53" y="10"/>
                    </a:cubicBezTo>
                    <a:cubicBezTo>
                      <a:pt x="56" y="12"/>
                      <a:pt x="60" y="15"/>
                      <a:pt x="64" y="19"/>
                    </a:cubicBezTo>
                    <a:cubicBezTo>
                      <a:pt x="67" y="23"/>
                      <a:pt x="70" y="28"/>
                      <a:pt x="73" y="33"/>
                    </a:cubicBezTo>
                    <a:cubicBezTo>
                      <a:pt x="75" y="38"/>
                      <a:pt x="77" y="44"/>
                      <a:pt x="77" y="50"/>
                    </a:cubicBezTo>
                    <a:cubicBezTo>
                      <a:pt x="77" y="51"/>
                      <a:pt x="78" y="53"/>
                      <a:pt x="78" y="54"/>
                    </a:cubicBezTo>
                    <a:cubicBezTo>
                      <a:pt x="78" y="55"/>
                      <a:pt x="78" y="56"/>
                      <a:pt x="78" y="57"/>
                    </a:cubicBezTo>
                    <a:cubicBezTo>
                      <a:pt x="78" y="59"/>
                      <a:pt x="78" y="59"/>
                      <a:pt x="78" y="59"/>
                    </a:cubicBezTo>
                    <a:cubicBezTo>
                      <a:pt x="77" y="62"/>
                      <a:pt x="77" y="65"/>
                      <a:pt x="76" y="68"/>
                    </a:cubicBezTo>
                    <a:cubicBezTo>
                      <a:pt x="74" y="80"/>
                      <a:pt x="67" y="91"/>
                      <a:pt x="58" y="98"/>
                    </a:cubicBezTo>
                    <a:cubicBezTo>
                      <a:pt x="50" y="105"/>
                      <a:pt x="40" y="110"/>
                      <a:pt x="31" y="112"/>
                    </a:cubicBezTo>
                    <a:cubicBezTo>
                      <a:pt x="27" y="113"/>
                      <a:pt x="23" y="113"/>
                      <a:pt x="19" y="113"/>
                    </a:cubicBezTo>
                    <a:cubicBezTo>
                      <a:pt x="17" y="113"/>
                      <a:pt x="15" y="113"/>
                      <a:pt x="14" y="113"/>
                    </a:cubicBezTo>
                    <a:cubicBezTo>
                      <a:pt x="12" y="112"/>
                      <a:pt x="11" y="112"/>
                      <a:pt x="9" y="112"/>
                    </a:cubicBezTo>
                    <a:cubicBezTo>
                      <a:pt x="4" y="111"/>
                      <a:pt x="2" y="111"/>
                      <a:pt x="2" y="111"/>
                    </a:cubicBezTo>
                    <a:cubicBezTo>
                      <a:pt x="0" y="110"/>
                      <a:pt x="0" y="109"/>
                      <a:pt x="0" y="108"/>
                    </a:cubicBezTo>
                    <a:cubicBezTo>
                      <a:pt x="0" y="107"/>
                      <a:pt x="1" y="106"/>
                      <a:pt x="2" y="106"/>
                    </a:cubicBezTo>
                    <a:cubicBezTo>
                      <a:pt x="2" y="106"/>
                      <a:pt x="5" y="107"/>
                      <a:pt x="10" y="108"/>
                    </a:cubicBezTo>
                    <a:cubicBezTo>
                      <a:pt x="11" y="108"/>
                      <a:pt x="13" y="108"/>
                      <a:pt x="14" y="108"/>
                    </a:cubicBezTo>
                    <a:cubicBezTo>
                      <a:pt x="16" y="108"/>
                      <a:pt x="17" y="108"/>
                      <a:pt x="19" y="108"/>
                    </a:cubicBezTo>
                    <a:cubicBezTo>
                      <a:pt x="22" y="108"/>
                      <a:pt x="26" y="108"/>
                      <a:pt x="30" y="107"/>
                    </a:cubicBezTo>
                    <a:cubicBezTo>
                      <a:pt x="38" y="105"/>
                      <a:pt x="47" y="101"/>
                      <a:pt x="55" y="94"/>
                    </a:cubicBezTo>
                    <a:cubicBezTo>
                      <a:pt x="62" y="87"/>
                      <a:pt x="68" y="77"/>
                      <a:pt x="71" y="67"/>
                    </a:cubicBezTo>
                    <a:cubicBezTo>
                      <a:pt x="71" y="64"/>
                      <a:pt x="71" y="61"/>
                      <a:pt x="72" y="59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72" y="56"/>
                      <a:pt x="72" y="55"/>
                      <a:pt x="72" y="54"/>
                    </a:cubicBezTo>
                    <a:cubicBezTo>
                      <a:pt x="72" y="53"/>
                      <a:pt x="71" y="52"/>
                      <a:pt x="71" y="50"/>
                    </a:cubicBezTo>
                    <a:cubicBezTo>
                      <a:pt x="71" y="45"/>
                      <a:pt x="69" y="40"/>
                      <a:pt x="67" y="35"/>
                    </a:cubicBezTo>
                    <a:cubicBezTo>
                      <a:pt x="63" y="26"/>
                      <a:pt x="56" y="19"/>
                      <a:pt x="50" y="14"/>
                    </a:cubicBezTo>
                    <a:cubicBezTo>
                      <a:pt x="43" y="9"/>
                      <a:pt x="36" y="7"/>
                      <a:pt x="32" y="5"/>
                    </a:cubicBezTo>
                    <a:cubicBezTo>
                      <a:pt x="29" y="5"/>
                      <a:pt x="28" y="4"/>
                      <a:pt x="26" y="4"/>
                    </a:cubicBezTo>
                    <a:cubicBezTo>
                      <a:pt x="25" y="4"/>
                      <a:pt x="24" y="4"/>
                      <a:pt x="24" y="4"/>
                    </a:cubicBezTo>
                    <a:cubicBezTo>
                      <a:pt x="23" y="4"/>
                      <a:pt x="22" y="3"/>
                      <a:pt x="22" y="1"/>
                    </a:cubicBezTo>
                    <a:cubicBezTo>
                      <a:pt x="23" y="0"/>
                      <a:pt x="24" y="0"/>
                      <a:pt x="25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79" name="Freeform 26">
                <a:extLst>
                  <a:ext uri="{FF2B5EF4-FFF2-40B4-BE49-F238E27FC236}">
                    <a16:creationId xmlns:a16="http://schemas.microsoft.com/office/drawing/2014/main" xmlns="" id="{BDB96BB2-E6A8-4897-AB92-99A2D28947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279" y="1880688"/>
                <a:ext cx="354744" cy="373168"/>
              </a:xfrm>
              <a:custGeom>
                <a:avLst/>
                <a:gdLst>
                  <a:gd name="T0" fmla="*/ 60 w 93"/>
                  <a:gd name="T1" fmla="*/ 2 h 95"/>
                  <a:gd name="T2" fmla="*/ 59 w 93"/>
                  <a:gd name="T3" fmla="*/ 2 h 95"/>
                  <a:gd name="T4" fmla="*/ 26 w 93"/>
                  <a:gd name="T5" fmla="*/ 22 h 95"/>
                  <a:gd name="T6" fmla="*/ 22 w 93"/>
                  <a:gd name="T7" fmla="*/ 40 h 95"/>
                  <a:gd name="T8" fmla="*/ 11 w 93"/>
                  <a:gd name="T9" fmla="*/ 55 h 95"/>
                  <a:gd name="T10" fmla="*/ 3 w 93"/>
                  <a:gd name="T11" fmla="*/ 60 h 95"/>
                  <a:gd name="T12" fmla="*/ 0 w 93"/>
                  <a:gd name="T13" fmla="*/ 68 h 95"/>
                  <a:gd name="T14" fmla="*/ 15 w 93"/>
                  <a:gd name="T15" fmla="*/ 75 h 95"/>
                  <a:gd name="T16" fmla="*/ 67 w 93"/>
                  <a:gd name="T17" fmla="*/ 89 h 95"/>
                  <a:gd name="T18" fmla="*/ 81 w 93"/>
                  <a:gd name="T19" fmla="*/ 92 h 95"/>
                  <a:gd name="T20" fmla="*/ 91 w 93"/>
                  <a:gd name="T21" fmla="*/ 92 h 95"/>
                  <a:gd name="T22" fmla="*/ 92 w 93"/>
                  <a:gd name="T23" fmla="*/ 83 h 95"/>
                  <a:gd name="T24" fmla="*/ 88 w 93"/>
                  <a:gd name="T25" fmla="*/ 75 h 95"/>
                  <a:gd name="T26" fmla="*/ 85 w 93"/>
                  <a:gd name="T27" fmla="*/ 56 h 95"/>
                  <a:gd name="T28" fmla="*/ 90 w 93"/>
                  <a:gd name="T29" fmla="*/ 39 h 95"/>
                  <a:gd name="T30" fmla="*/ 71 w 93"/>
                  <a:gd name="T31" fmla="*/ 5 h 95"/>
                  <a:gd name="T32" fmla="*/ 60 w 93"/>
                  <a:gd name="T33" fmla="*/ 2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3" h="95">
                    <a:moveTo>
                      <a:pt x="60" y="2"/>
                    </a:moveTo>
                    <a:cubicBezTo>
                      <a:pt x="60" y="2"/>
                      <a:pt x="60" y="2"/>
                      <a:pt x="59" y="2"/>
                    </a:cubicBezTo>
                    <a:cubicBezTo>
                      <a:pt x="45" y="0"/>
                      <a:pt x="31" y="9"/>
                      <a:pt x="26" y="22"/>
                    </a:cubicBezTo>
                    <a:cubicBezTo>
                      <a:pt x="24" y="28"/>
                      <a:pt x="24" y="34"/>
                      <a:pt x="22" y="40"/>
                    </a:cubicBezTo>
                    <a:cubicBezTo>
                      <a:pt x="20" y="46"/>
                      <a:pt x="16" y="51"/>
                      <a:pt x="11" y="55"/>
                    </a:cubicBezTo>
                    <a:cubicBezTo>
                      <a:pt x="8" y="57"/>
                      <a:pt x="6" y="58"/>
                      <a:pt x="3" y="60"/>
                    </a:cubicBezTo>
                    <a:cubicBezTo>
                      <a:pt x="1" y="62"/>
                      <a:pt x="0" y="65"/>
                      <a:pt x="0" y="68"/>
                    </a:cubicBezTo>
                    <a:cubicBezTo>
                      <a:pt x="1" y="74"/>
                      <a:pt x="10" y="74"/>
                      <a:pt x="15" y="75"/>
                    </a:cubicBezTo>
                    <a:cubicBezTo>
                      <a:pt x="22" y="77"/>
                      <a:pt x="57" y="86"/>
                      <a:pt x="67" y="89"/>
                    </a:cubicBezTo>
                    <a:cubicBezTo>
                      <a:pt x="72" y="90"/>
                      <a:pt x="77" y="91"/>
                      <a:pt x="81" y="92"/>
                    </a:cubicBezTo>
                    <a:cubicBezTo>
                      <a:pt x="84" y="94"/>
                      <a:pt x="88" y="95"/>
                      <a:pt x="91" y="92"/>
                    </a:cubicBezTo>
                    <a:cubicBezTo>
                      <a:pt x="93" y="90"/>
                      <a:pt x="93" y="86"/>
                      <a:pt x="92" y="83"/>
                    </a:cubicBezTo>
                    <a:cubicBezTo>
                      <a:pt x="91" y="80"/>
                      <a:pt x="89" y="78"/>
                      <a:pt x="88" y="75"/>
                    </a:cubicBezTo>
                    <a:cubicBezTo>
                      <a:pt x="85" y="69"/>
                      <a:pt x="84" y="63"/>
                      <a:pt x="85" y="56"/>
                    </a:cubicBezTo>
                    <a:cubicBezTo>
                      <a:pt x="86" y="51"/>
                      <a:pt x="89" y="45"/>
                      <a:pt x="90" y="39"/>
                    </a:cubicBezTo>
                    <a:cubicBezTo>
                      <a:pt x="93" y="25"/>
                      <a:pt x="84" y="10"/>
                      <a:pt x="71" y="5"/>
                    </a:cubicBezTo>
                    <a:lnTo>
                      <a:pt x="60" y="2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0" name="Freeform 27">
                <a:extLst>
                  <a:ext uri="{FF2B5EF4-FFF2-40B4-BE49-F238E27FC236}">
                    <a16:creationId xmlns:a16="http://schemas.microsoft.com/office/drawing/2014/main" xmlns="" id="{581A12A9-E9FA-4BCC-8932-C78A3086C6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619" y="2190308"/>
                <a:ext cx="121739" cy="82475"/>
              </a:xfrm>
              <a:custGeom>
                <a:avLst/>
                <a:gdLst>
                  <a:gd name="T0" fmla="*/ 2 w 32"/>
                  <a:gd name="T1" fmla="*/ 0 h 21"/>
                  <a:gd name="T2" fmla="*/ 6 w 32"/>
                  <a:gd name="T3" fmla="*/ 15 h 21"/>
                  <a:gd name="T4" fmla="*/ 21 w 32"/>
                  <a:gd name="T5" fmla="*/ 19 h 21"/>
                  <a:gd name="T6" fmla="*/ 32 w 32"/>
                  <a:gd name="T7" fmla="*/ 8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" h="21">
                    <a:moveTo>
                      <a:pt x="2" y="0"/>
                    </a:moveTo>
                    <a:cubicBezTo>
                      <a:pt x="0" y="5"/>
                      <a:pt x="2" y="11"/>
                      <a:pt x="6" y="15"/>
                    </a:cubicBezTo>
                    <a:cubicBezTo>
                      <a:pt x="10" y="19"/>
                      <a:pt x="16" y="21"/>
                      <a:pt x="21" y="19"/>
                    </a:cubicBezTo>
                    <a:cubicBezTo>
                      <a:pt x="26" y="18"/>
                      <a:pt x="31" y="13"/>
                      <a:pt x="32" y="8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1" name="Freeform 28">
                <a:extLst>
                  <a:ext uri="{FF2B5EF4-FFF2-40B4-BE49-F238E27FC236}">
                    <a16:creationId xmlns:a16="http://schemas.microsoft.com/office/drawing/2014/main" xmlns="" id="{7FBE88C4-913F-454E-AFFA-D9A827B60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212" y="1767115"/>
                <a:ext cx="60215" cy="128445"/>
              </a:xfrm>
              <a:custGeom>
                <a:avLst/>
                <a:gdLst>
                  <a:gd name="T0" fmla="*/ 0 w 16"/>
                  <a:gd name="T1" fmla="*/ 31 h 33"/>
                  <a:gd name="T2" fmla="*/ 6 w 16"/>
                  <a:gd name="T3" fmla="*/ 7 h 33"/>
                  <a:gd name="T4" fmla="*/ 8 w 16"/>
                  <a:gd name="T5" fmla="*/ 2 h 33"/>
                  <a:gd name="T6" fmla="*/ 13 w 16"/>
                  <a:gd name="T7" fmla="*/ 1 h 33"/>
                  <a:gd name="T8" fmla="*/ 15 w 16"/>
                  <a:gd name="T9" fmla="*/ 4 h 33"/>
                  <a:gd name="T10" fmla="*/ 16 w 16"/>
                  <a:gd name="T11" fmla="*/ 9 h 33"/>
                  <a:gd name="T12" fmla="*/ 8 w 16"/>
                  <a:gd name="T1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3">
                    <a:moveTo>
                      <a:pt x="0" y="31"/>
                    </a:moveTo>
                    <a:cubicBezTo>
                      <a:pt x="1" y="22"/>
                      <a:pt x="3" y="15"/>
                      <a:pt x="6" y="7"/>
                    </a:cubicBezTo>
                    <a:cubicBezTo>
                      <a:pt x="6" y="5"/>
                      <a:pt x="7" y="3"/>
                      <a:pt x="8" y="2"/>
                    </a:cubicBezTo>
                    <a:cubicBezTo>
                      <a:pt x="9" y="1"/>
                      <a:pt x="11" y="0"/>
                      <a:pt x="13" y="1"/>
                    </a:cubicBezTo>
                    <a:cubicBezTo>
                      <a:pt x="14" y="1"/>
                      <a:pt x="15" y="3"/>
                      <a:pt x="15" y="4"/>
                    </a:cubicBezTo>
                    <a:cubicBezTo>
                      <a:pt x="15" y="6"/>
                      <a:pt x="16" y="8"/>
                      <a:pt x="16" y="9"/>
                    </a:cubicBezTo>
                    <a:cubicBezTo>
                      <a:pt x="16" y="18"/>
                      <a:pt x="13" y="27"/>
                      <a:pt x="8" y="3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2" name="Freeform 29">
                <a:extLst>
                  <a:ext uri="{FF2B5EF4-FFF2-40B4-BE49-F238E27FC236}">
                    <a16:creationId xmlns:a16="http://schemas.microsoft.com/office/drawing/2014/main" xmlns="" id="{73378166-2029-4239-91F7-462D1E0837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134" y="2241687"/>
                <a:ext cx="53669" cy="47322"/>
              </a:xfrm>
              <a:custGeom>
                <a:avLst/>
                <a:gdLst>
                  <a:gd name="T0" fmla="*/ 14 w 14"/>
                  <a:gd name="T1" fmla="*/ 0 h 12"/>
                  <a:gd name="T2" fmla="*/ 0 w 14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12">
                    <a:moveTo>
                      <a:pt x="14" y="0"/>
                    </a:moveTo>
                    <a:cubicBezTo>
                      <a:pt x="9" y="4"/>
                      <a:pt x="5" y="8"/>
                      <a:pt x="0" y="12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3" name="Freeform 30">
                <a:extLst>
                  <a:ext uri="{FF2B5EF4-FFF2-40B4-BE49-F238E27FC236}">
                    <a16:creationId xmlns:a16="http://schemas.microsoft.com/office/drawing/2014/main" xmlns="" id="{18B6180B-E02F-4D62-8177-5AAF349F6E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7611" y="1950995"/>
                <a:ext cx="34035" cy="223089"/>
              </a:xfrm>
              <a:custGeom>
                <a:avLst/>
                <a:gdLst>
                  <a:gd name="T0" fmla="*/ 0 w 9"/>
                  <a:gd name="T1" fmla="*/ 0 h 57"/>
                  <a:gd name="T2" fmla="*/ 9 w 9"/>
                  <a:gd name="T3" fmla="*/ 17 h 57"/>
                  <a:gd name="T4" fmla="*/ 4 w 9"/>
                  <a:gd name="T5" fmla="*/ 37 h 57"/>
                  <a:gd name="T6" fmla="*/ 5 w 9"/>
                  <a:gd name="T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" h="57">
                    <a:moveTo>
                      <a:pt x="0" y="0"/>
                    </a:moveTo>
                    <a:cubicBezTo>
                      <a:pt x="6" y="3"/>
                      <a:pt x="9" y="11"/>
                      <a:pt x="9" y="17"/>
                    </a:cubicBezTo>
                    <a:cubicBezTo>
                      <a:pt x="8" y="24"/>
                      <a:pt x="6" y="30"/>
                      <a:pt x="4" y="37"/>
                    </a:cubicBezTo>
                    <a:cubicBezTo>
                      <a:pt x="2" y="43"/>
                      <a:pt x="1" y="51"/>
                      <a:pt x="5" y="57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4" name="Freeform 31">
                <a:extLst>
                  <a:ext uri="{FF2B5EF4-FFF2-40B4-BE49-F238E27FC236}">
                    <a16:creationId xmlns:a16="http://schemas.microsoft.com/office/drawing/2014/main" xmlns="" id="{BEB021F3-AC29-4C06-9982-7024A0532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9800" y="2311994"/>
                <a:ext cx="19635" cy="90587"/>
              </a:xfrm>
              <a:custGeom>
                <a:avLst/>
                <a:gdLst>
                  <a:gd name="T0" fmla="*/ 5 w 5"/>
                  <a:gd name="T1" fmla="*/ 0 h 23"/>
                  <a:gd name="T2" fmla="*/ 0 w 5"/>
                  <a:gd name="T3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3" y="7"/>
                      <a:pt x="1" y="15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5" name="Freeform 32">
                <a:extLst>
                  <a:ext uri="{FF2B5EF4-FFF2-40B4-BE49-F238E27FC236}">
                    <a16:creationId xmlns:a16="http://schemas.microsoft.com/office/drawing/2014/main" xmlns="" id="{00F512D2-F062-48D5-9648-8388DE99F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830" y="2295769"/>
                <a:ext cx="61524" cy="63546"/>
              </a:xfrm>
              <a:custGeom>
                <a:avLst/>
                <a:gdLst>
                  <a:gd name="T0" fmla="*/ 0 w 16"/>
                  <a:gd name="T1" fmla="*/ 0 h 16"/>
                  <a:gd name="T2" fmla="*/ 16 w 16"/>
                  <a:gd name="T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6">
                    <a:moveTo>
                      <a:pt x="0" y="0"/>
                    </a:moveTo>
                    <a:cubicBezTo>
                      <a:pt x="5" y="5"/>
                      <a:pt x="10" y="11"/>
                      <a:pt x="16" y="16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6" name="Freeform 41">
                <a:extLst>
                  <a:ext uri="{FF2B5EF4-FFF2-40B4-BE49-F238E27FC236}">
                    <a16:creationId xmlns:a16="http://schemas.microsoft.com/office/drawing/2014/main" xmlns="" id="{D5B7A25D-BCF3-4C88-A469-9ECC99D12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7845" y="2539139"/>
                <a:ext cx="307620" cy="443475"/>
              </a:xfrm>
              <a:custGeom>
                <a:avLst/>
                <a:gdLst>
                  <a:gd name="T0" fmla="*/ 6 w 81"/>
                  <a:gd name="T1" fmla="*/ 59 h 113"/>
                  <a:gd name="T2" fmla="*/ 2 w 81"/>
                  <a:gd name="T3" fmla="*/ 33 h 113"/>
                  <a:gd name="T4" fmla="*/ 22 w 81"/>
                  <a:gd name="T5" fmla="*/ 6 h 113"/>
                  <a:gd name="T6" fmla="*/ 64 w 81"/>
                  <a:gd name="T7" fmla="*/ 10 h 113"/>
                  <a:gd name="T8" fmla="*/ 78 w 81"/>
                  <a:gd name="T9" fmla="*/ 50 h 113"/>
                  <a:gd name="T10" fmla="*/ 66 w 81"/>
                  <a:gd name="T11" fmla="*/ 76 h 113"/>
                  <a:gd name="T12" fmla="*/ 49 w 81"/>
                  <a:gd name="T13" fmla="*/ 100 h 113"/>
                  <a:gd name="T14" fmla="*/ 41 w 81"/>
                  <a:gd name="T15" fmla="*/ 112 h 113"/>
                  <a:gd name="T16" fmla="*/ 32 w 81"/>
                  <a:gd name="T17" fmla="*/ 106 h 113"/>
                  <a:gd name="T18" fmla="*/ 6 w 81"/>
                  <a:gd name="T19" fmla="*/ 59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1" h="113">
                    <a:moveTo>
                      <a:pt x="6" y="59"/>
                    </a:moveTo>
                    <a:cubicBezTo>
                      <a:pt x="3" y="51"/>
                      <a:pt x="0" y="42"/>
                      <a:pt x="2" y="33"/>
                    </a:cubicBezTo>
                    <a:cubicBezTo>
                      <a:pt x="3" y="21"/>
                      <a:pt x="12" y="11"/>
                      <a:pt x="22" y="6"/>
                    </a:cubicBezTo>
                    <a:cubicBezTo>
                      <a:pt x="35" y="0"/>
                      <a:pt x="52" y="1"/>
                      <a:pt x="64" y="10"/>
                    </a:cubicBezTo>
                    <a:cubicBezTo>
                      <a:pt x="76" y="20"/>
                      <a:pt x="81" y="36"/>
                      <a:pt x="78" y="50"/>
                    </a:cubicBezTo>
                    <a:cubicBezTo>
                      <a:pt x="76" y="59"/>
                      <a:pt x="71" y="68"/>
                      <a:pt x="66" y="76"/>
                    </a:cubicBezTo>
                    <a:cubicBezTo>
                      <a:pt x="61" y="84"/>
                      <a:pt x="55" y="92"/>
                      <a:pt x="49" y="100"/>
                    </a:cubicBezTo>
                    <a:cubicBezTo>
                      <a:pt x="47" y="103"/>
                      <a:pt x="44" y="111"/>
                      <a:pt x="41" y="112"/>
                    </a:cubicBezTo>
                    <a:cubicBezTo>
                      <a:pt x="37" y="113"/>
                      <a:pt x="34" y="108"/>
                      <a:pt x="32" y="106"/>
                    </a:cubicBezTo>
                    <a:cubicBezTo>
                      <a:pt x="21" y="92"/>
                      <a:pt x="13" y="76"/>
                      <a:pt x="6" y="5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7" name="Freeform 42">
                <a:extLst>
                  <a:ext uri="{FF2B5EF4-FFF2-40B4-BE49-F238E27FC236}">
                    <a16:creationId xmlns:a16="http://schemas.microsoft.com/office/drawing/2014/main" xmlns="" id="{2EAE80B8-8CFD-426A-8471-69949AFD7C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0206" y="2606742"/>
                <a:ext cx="195044" cy="160894"/>
              </a:xfrm>
              <a:custGeom>
                <a:avLst/>
                <a:gdLst>
                  <a:gd name="T0" fmla="*/ 17 w 51"/>
                  <a:gd name="T1" fmla="*/ 38 h 41"/>
                  <a:gd name="T2" fmla="*/ 38 w 51"/>
                  <a:gd name="T3" fmla="*/ 36 h 41"/>
                  <a:gd name="T4" fmla="*/ 22 w 51"/>
                  <a:gd name="T5" fmla="*/ 5 h 41"/>
                  <a:gd name="T6" fmla="*/ 17 w 51"/>
                  <a:gd name="T7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1" h="41">
                    <a:moveTo>
                      <a:pt x="17" y="38"/>
                    </a:moveTo>
                    <a:cubicBezTo>
                      <a:pt x="24" y="41"/>
                      <a:pt x="32" y="40"/>
                      <a:pt x="38" y="36"/>
                    </a:cubicBezTo>
                    <a:cubicBezTo>
                      <a:pt x="51" y="26"/>
                      <a:pt x="42" y="0"/>
                      <a:pt x="22" y="5"/>
                    </a:cubicBezTo>
                    <a:cubicBezTo>
                      <a:pt x="5" y="9"/>
                      <a:pt x="0" y="31"/>
                      <a:pt x="17" y="38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8" name="Freeform 43">
                <a:extLst>
                  <a:ext uri="{FF2B5EF4-FFF2-40B4-BE49-F238E27FC236}">
                    <a16:creationId xmlns:a16="http://schemas.microsoft.com/office/drawing/2014/main" xmlns="" id="{BBC08B95-00E7-406C-A1A5-80508D849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8060" y="2955573"/>
                <a:ext cx="163627" cy="66250"/>
              </a:xfrm>
              <a:custGeom>
                <a:avLst/>
                <a:gdLst>
                  <a:gd name="T0" fmla="*/ 16 w 43"/>
                  <a:gd name="T1" fmla="*/ 0 h 17"/>
                  <a:gd name="T2" fmla="*/ 5 w 43"/>
                  <a:gd name="T3" fmla="*/ 4 h 17"/>
                  <a:gd name="T4" fmla="*/ 3 w 43"/>
                  <a:gd name="T5" fmla="*/ 14 h 17"/>
                  <a:gd name="T6" fmla="*/ 12 w 43"/>
                  <a:gd name="T7" fmla="*/ 17 h 17"/>
                  <a:gd name="T8" fmla="*/ 34 w 43"/>
                  <a:gd name="T9" fmla="*/ 14 h 17"/>
                  <a:gd name="T10" fmla="*/ 40 w 43"/>
                  <a:gd name="T11" fmla="*/ 11 h 17"/>
                  <a:gd name="T12" fmla="*/ 42 w 43"/>
                  <a:gd name="T13" fmla="*/ 5 h 17"/>
                  <a:gd name="T14" fmla="*/ 38 w 43"/>
                  <a:gd name="T15" fmla="*/ 1 h 17"/>
                  <a:gd name="T16" fmla="*/ 31 w 43"/>
                  <a:gd name="T17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" h="17">
                    <a:moveTo>
                      <a:pt x="16" y="0"/>
                    </a:moveTo>
                    <a:cubicBezTo>
                      <a:pt x="12" y="1"/>
                      <a:pt x="8" y="2"/>
                      <a:pt x="5" y="4"/>
                    </a:cubicBezTo>
                    <a:cubicBezTo>
                      <a:pt x="2" y="6"/>
                      <a:pt x="0" y="11"/>
                      <a:pt x="3" y="14"/>
                    </a:cubicBezTo>
                    <a:cubicBezTo>
                      <a:pt x="5" y="17"/>
                      <a:pt x="9" y="17"/>
                      <a:pt x="12" y="17"/>
                    </a:cubicBezTo>
                    <a:cubicBezTo>
                      <a:pt x="20" y="17"/>
                      <a:pt x="27" y="16"/>
                      <a:pt x="34" y="14"/>
                    </a:cubicBezTo>
                    <a:cubicBezTo>
                      <a:pt x="36" y="13"/>
                      <a:pt x="38" y="13"/>
                      <a:pt x="40" y="11"/>
                    </a:cubicBezTo>
                    <a:cubicBezTo>
                      <a:pt x="42" y="10"/>
                      <a:pt x="43" y="8"/>
                      <a:pt x="42" y="5"/>
                    </a:cubicBezTo>
                    <a:cubicBezTo>
                      <a:pt x="42" y="3"/>
                      <a:pt x="40" y="2"/>
                      <a:pt x="38" y="1"/>
                    </a:cubicBezTo>
                    <a:cubicBezTo>
                      <a:pt x="35" y="1"/>
                      <a:pt x="33" y="1"/>
                      <a:pt x="31" y="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89" name="Freeform 44">
                <a:extLst>
                  <a:ext uri="{FF2B5EF4-FFF2-40B4-BE49-F238E27FC236}">
                    <a16:creationId xmlns:a16="http://schemas.microsoft.com/office/drawing/2014/main" xmlns="" id="{B7A76310-F4CF-4381-9A30-D3D5570F6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957" y="4290053"/>
                <a:ext cx="45815" cy="160894"/>
              </a:xfrm>
              <a:custGeom>
                <a:avLst/>
                <a:gdLst>
                  <a:gd name="T0" fmla="*/ 12 w 12"/>
                  <a:gd name="T1" fmla="*/ 41 h 41"/>
                  <a:gd name="T2" fmla="*/ 3 w 12"/>
                  <a:gd name="T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41">
                    <a:moveTo>
                      <a:pt x="12" y="41"/>
                    </a:moveTo>
                    <a:cubicBezTo>
                      <a:pt x="3" y="31"/>
                      <a:pt x="0" y="14"/>
                      <a:pt x="3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0" name="Freeform 45">
                <a:extLst>
                  <a:ext uri="{FF2B5EF4-FFF2-40B4-BE49-F238E27FC236}">
                    <a16:creationId xmlns:a16="http://schemas.microsoft.com/office/drawing/2014/main" xmlns="" id="{6B3E5EBB-0771-455F-BAFA-728EEC630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6429" y="4290053"/>
                <a:ext cx="247405" cy="129797"/>
              </a:xfrm>
              <a:custGeom>
                <a:avLst/>
                <a:gdLst>
                  <a:gd name="T0" fmla="*/ 0 w 65"/>
                  <a:gd name="T1" fmla="*/ 0 h 33"/>
                  <a:gd name="T2" fmla="*/ 65 w 65"/>
                  <a:gd name="T3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5" h="33">
                    <a:moveTo>
                      <a:pt x="0" y="0"/>
                    </a:moveTo>
                    <a:cubicBezTo>
                      <a:pt x="15" y="20"/>
                      <a:pt x="40" y="33"/>
                      <a:pt x="65" y="3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1" name="Freeform 46">
                <a:extLst>
                  <a:ext uri="{FF2B5EF4-FFF2-40B4-BE49-F238E27FC236}">
                    <a16:creationId xmlns:a16="http://schemas.microsoft.com/office/drawing/2014/main" xmlns="" id="{7AD54657-819D-4630-8622-88033E40C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5980" y="4267068"/>
                <a:ext cx="179335" cy="148726"/>
              </a:xfrm>
              <a:custGeom>
                <a:avLst/>
                <a:gdLst>
                  <a:gd name="T0" fmla="*/ 2 w 47"/>
                  <a:gd name="T1" fmla="*/ 38 h 38"/>
                  <a:gd name="T2" fmla="*/ 6 w 47"/>
                  <a:gd name="T3" fmla="*/ 14 h 38"/>
                  <a:gd name="T4" fmla="*/ 28 w 47"/>
                  <a:gd name="T5" fmla="*/ 1 h 38"/>
                  <a:gd name="T6" fmla="*/ 47 w 47"/>
                  <a:gd name="T7" fmla="*/ 9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7" h="38">
                    <a:moveTo>
                      <a:pt x="2" y="38"/>
                    </a:moveTo>
                    <a:cubicBezTo>
                      <a:pt x="0" y="30"/>
                      <a:pt x="1" y="21"/>
                      <a:pt x="6" y="14"/>
                    </a:cubicBezTo>
                    <a:cubicBezTo>
                      <a:pt x="11" y="6"/>
                      <a:pt x="19" y="1"/>
                      <a:pt x="28" y="1"/>
                    </a:cubicBezTo>
                    <a:cubicBezTo>
                      <a:pt x="35" y="0"/>
                      <a:pt x="42" y="4"/>
                      <a:pt x="47" y="9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2" name="Freeform 47">
                <a:extLst>
                  <a:ext uri="{FF2B5EF4-FFF2-40B4-BE49-F238E27FC236}">
                    <a16:creationId xmlns:a16="http://schemas.microsoft.com/office/drawing/2014/main" xmlns="" id="{BFB8E88F-5F90-402B-AC99-A44CD77B8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9243" y="4273829"/>
                <a:ext cx="113884" cy="154134"/>
              </a:xfrm>
              <a:custGeom>
                <a:avLst/>
                <a:gdLst>
                  <a:gd name="T0" fmla="*/ 0 w 30"/>
                  <a:gd name="T1" fmla="*/ 8 h 39"/>
                  <a:gd name="T2" fmla="*/ 22 w 30"/>
                  <a:gd name="T3" fmla="*/ 0 h 39"/>
                  <a:gd name="T4" fmla="*/ 5 w 30"/>
                  <a:gd name="T5" fmla="*/ 23 h 39"/>
                  <a:gd name="T6" fmla="*/ 30 w 30"/>
                  <a:gd name="T7" fmla="*/ 17 h 39"/>
                  <a:gd name="T8" fmla="*/ 10 w 30"/>
                  <a:gd name="T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39">
                    <a:moveTo>
                      <a:pt x="0" y="8"/>
                    </a:moveTo>
                    <a:cubicBezTo>
                      <a:pt x="7" y="5"/>
                      <a:pt x="16" y="2"/>
                      <a:pt x="22" y="0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30" y="17"/>
                      <a:pt x="30" y="17"/>
                      <a:pt x="30" y="17"/>
                    </a:cubicBezTo>
                    <a:cubicBezTo>
                      <a:pt x="23" y="25"/>
                      <a:pt x="17" y="32"/>
                      <a:pt x="10" y="39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3" name="Freeform 48">
                <a:extLst>
                  <a:ext uri="{FF2B5EF4-FFF2-40B4-BE49-F238E27FC236}">
                    <a16:creationId xmlns:a16="http://schemas.microsoft.com/office/drawing/2014/main" xmlns="" id="{CF185772-1922-44EB-81CF-D02ECF2D0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1922" y="4427963"/>
                <a:ext cx="509209" cy="317733"/>
              </a:xfrm>
              <a:custGeom>
                <a:avLst/>
                <a:gdLst>
                  <a:gd name="T0" fmla="*/ 0 w 134"/>
                  <a:gd name="T1" fmla="*/ 67 h 81"/>
                  <a:gd name="T2" fmla="*/ 86 w 134"/>
                  <a:gd name="T3" fmla="*/ 69 h 81"/>
                  <a:gd name="T4" fmla="*/ 133 w 134"/>
                  <a:gd name="T5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4" h="81">
                    <a:moveTo>
                      <a:pt x="0" y="67"/>
                    </a:moveTo>
                    <a:cubicBezTo>
                      <a:pt x="27" y="78"/>
                      <a:pt x="59" y="81"/>
                      <a:pt x="86" y="69"/>
                    </a:cubicBezTo>
                    <a:cubicBezTo>
                      <a:pt x="113" y="57"/>
                      <a:pt x="134" y="30"/>
                      <a:pt x="133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4" name="Freeform 49">
                <a:extLst>
                  <a:ext uri="{FF2B5EF4-FFF2-40B4-BE49-F238E27FC236}">
                    <a16:creationId xmlns:a16="http://schemas.microsoft.com/office/drawing/2014/main" xmlns="" id="{DC31B7CD-FA35-48AD-A475-AA9BA3FA15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7995" y="4632123"/>
                <a:ext cx="189808" cy="54082"/>
              </a:xfrm>
              <a:custGeom>
                <a:avLst/>
                <a:gdLst>
                  <a:gd name="T0" fmla="*/ 0 w 50"/>
                  <a:gd name="T1" fmla="*/ 14 h 14"/>
                  <a:gd name="T2" fmla="*/ 50 w 50"/>
                  <a:gd name="T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0" h="14">
                    <a:moveTo>
                      <a:pt x="0" y="14"/>
                    </a:moveTo>
                    <a:cubicBezTo>
                      <a:pt x="17" y="13"/>
                      <a:pt x="34" y="8"/>
                      <a:pt x="5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5" name="Freeform 50">
                <a:extLst>
                  <a:ext uri="{FF2B5EF4-FFF2-40B4-BE49-F238E27FC236}">
                    <a16:creationId xmlns:a16="http://schemas.microsoft.com/office/drawing/2014/main" xmlns="" id="{049671E8-83CA-4C9C-AC7F-B139D2BF0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210" y="4560465"/>
                <a:ext cx="129593" cy="71659"/>
              </a:xfrm>
              <a:custGeom>
                <a:avLst/>
                <a:gdLst>
                  <a:gd name="T0" fmla="*/ 0 w 34"/>
                  <a:gd name="T1" fmla="*/ 0 h 18"/>
                  <a:gd name="T2" fmla="*/ 34 w 34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4" h="18">
                    <a:moveTo>
                      <a:pt x="0" y="0"/>
                    </a:moveTo>
                    <a:cubicBezTo>
                      <a:pt x="8" y="10"/>
                      <a:pt x="22" y="16"/>
                      <a:pt x="34" y="18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6" name="Freeform 51">
                <a:extLst>
                  <a:ext uri="{FF2B5EF4-FFF2-40B4-BE49-F238E27FC236}">
                    <a16:creationId xmlns:a16="http://schemas.microsoft.com/office/drawing/2014/main" xmlns="" id="{2BE8BBE8-9616-47C9-96E6-151443B885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8210" y="4552352"/>
                <a:ext cx="65451" cy="8112"/>
              </a:xfrm>
              <a:custGeom>
                <a:avLst/>
                <a:gdLst>
                  <a:gd name="T0" fmla="*/ 0 w 17"/>
                  <a:gd name="T1" fmla="*/ 2 h 2"/>
                  <a:gd name="T2" fmla="*/ 17 w 17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2">
                    <a:moveTo>
                      <a:pt x="0" y="2"/>
                    </a:moveTo>
                    <a:cubicBezTo>
                      <a:pt x="5" y="2"/>
                      <a:pt x="12" y="0"/>
                      <a:pt x="17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7" name="Freeform 52">
                <a:extLst>
                  <a:ext uri="{FF2B5EF4-FFF2-40B4-BE49-F238E27FC236}">
                    <a16:creationId xmlns:a16="http://schemas.microsoft.com/office/drawing/2014/main" xmlns="" id="{5304C031-FF72-4832-82CB-522614E32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030" y="4450948"/>
                <a:ext cx="98176" cy="98700"/>
              </a:xfrm>
              <a:custGeom>
                <a:avLst/>
                <a:gdLst>
                  <a:gd name="T0" fmla="*/ 26 w 26"/>
                  <a:gd name="T1" fmla="*/ 25 h 25"/>
                  <a:gd name="T2" fmla="*/ 0 w 26"/>
                  <a:gd name="T3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6" h="25">
                    <a:moveTo>
                      <a:pt x="26" y="25"/>
                    </a:moveTo>
                    <a:cubicBezTo>
                      <a:pt x="13" y="23"/>
                      <a:pt x="3" y="1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8" name="Freeform 53">
                <a:extLst>
                  <a:ext uri="{FF2B5EF4-FFF2-40B4-BE49-F238E27FC236}">
                    <a16:creationId xmlns:a16="http://schemas.microsoft.com/office/drawing/2014/main" xmlns="" id="{918D4D67-5340-4DAC-A8BC-AFDA71B26A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030" y="4450948"/>
                <a:ext cx="41889" cy="0"/>
              </a:xfrm>
              <a:custGeom>
                <a:avLst/>
                <a:gdLst>
                  <a:gd name="T0" fmla="*/ 0 w 11"/>
                  <a:gd name="T1" fmla="*/ 11 w 1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</a:cxnLst>
                <a:rect l="0" t="0" r="r" b="b"/>
                <a:pathLst>
                  <a:path w="11">
                    <a:moveTo>
                      <a:pt x="0" y="0"/>
                    </a:moveTo>
                    <a:cubicBezTo>
                      <a:pt x="3" y="0"/>
                      <a:pt x="8" y="0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199" name="Freeform 54">
                <a:extLst>
                  <a:ext uri="{FF2B5EF4-FFF2-40B4-BE49-F238E27FC236}">
                    <a16:creationId xmlns:a16="http://schemas.microsoft.com/office/drawing/2014/main" xmlns="" id="{2338A191-992A-44DE-9C01-CB41BABCDD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1945" y="4463117"/>
                <a:ext cx="121739" cy="156839"/>
              </a:xfrm>
              <a:custGeom>
                <a:avLst/>
                <a:gdLst>
                  <a:gd name="T0" fmla="*/ 0 w 32"/>
                  <a:gd name="T1" fmla="*/ 40 h 40"/>
                  <a:gd name="T2" fmla="*/ 21 w 32"/>
                  <a:gd name="T3" fmla="*/ 28 h 40"/>
                  <a:gd name="T4" fmla="*/ 28 w 3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" h="40">
                    <a:moveTo>
                      <a:pt x="0" y="40"/>
                    </a:moveTo>
                    <a:cubicBezTo>
                      <a:pt x="8" y="38"/>
                      <a:pt x="16" y="34"/>
                      <a:pt x="21" y="28"/>
                    </a:cubicBezTo>
                    <a:cubicBezTo>
                      <a:pt x="28" y="21"/>
                      <a:pt x="32" y="9"/>
                      <a:pt x="28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0" name="Freeform 55">
                <a:extLst>
                  <a:ext uri="{FF2B5EF4-FFF2-40B4-BE49-F238E27FC236}">
                    <a16:creationId xmlns:a16="http://schemas.microsoft.com/office/drawing/2014/main" xmlns="" id="{BFEFA225-1A03-4E0D-B42E-6E7B6B73CC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4801" y="4145383"/>
                <a:ext cx="10472" cy="70307"/>
              </a:xfrm>
              <a:custGeom>
                <a:avLst/>
                <a:gdLst>
                  <a:gd name="T0" fmla="*/ 0 w 3"/>
                  <a:gd name="T1" fmla="*/ 18 h 18"/>
                  <a:gd name="T2" fmla="*/ 3 w 3"/>
                  <a:gd name="T3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8">
                    <a:moveTo>
                      <a:pt x="0" y="18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1" name="Freeform 56">
                <a:extLst>
                  <a:ext uri="{FF2B5EF4-FFF2-40B4-BE49-F238E27FC236}">
                    <a16:creationId xmlns:a16="http://schemas.microsoft.com/office/drawing/2014/main" xmlns="" id="{C4AFDF27-6530-44AF-B9A2-D95A8910E8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690" y="4230563"/>
                <a:ext cx="68069" cy="55434"/>
              </a:xfrm>
              <a:custGeom>
                <a:avLst/>
                <a:gdLst>
                  <a:gd name="T0" fmla="*/ 0 w 18"/>
                  <a:gd name="T1" fmla="*/ 14 h 14"/>
                  <a:gd name="T2" fmla="*/ 18 w 18"/>
                  <a:gd name="T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8" h="14">
                    <a:moveTo>
                      <a:pt x="0" y="14"/>
                    </a:moveTo>
                    <a:cubicBezTo>
                      <a:pt x="6" y="9"/>
                      <a:pt x="12" y="4"/>
                      <a:pt x="18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2" name="Freeform 57">
                <a:extLst>
                  <a:ext uri="{FF2B5EF4-FFF2-40B4-BE49-F238E27FC236}">
                    <a16:creationId xmlns:a16="http://schemas.microsoft.com/office/drawing/2014/main" xmlns="" id="{60BCCB1C-E799-4E46-B2B6-4F779444C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5016" y="4345487"/>
                <a:ext cx="103412" cy="22985"/>
              </a:xfrm>
              <a:custGeom>
                <a:avLst/>
                <a:gdLst>
                  <a:gd name="T0" fmla="*/ 0 w 27"/>
                  <a:gd name="T1" fmla="*/ 0 h 6"/>
                  <a:gd name="T2" fmla="*/ 27 w 27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6">
                    <a:moveTo>
                      <a:pt x="0" y="0"/>
                    </a:moveTo>
                    <a:cubicBezTo>
                      <a:pt x="9" y="2"/>
                      <a:pt x="18" y="4"/>
                      <a:pt x="27" y="6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3" name="Freeform 58">
                <a:extLst>
                  <a:ext uri="{FF2B5EF4-FFF2-40B4-BE49-F238E27FC236}">
                    <a16:creationId xmlns:a16="http://schemas.microsoft.com/office/drawing/2014/main" xmlns="" id="{50608E43-B54D-4753-94B4-CFEB4988D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5315" y="4302221"/>
                <a:ext cx="37961" cy="121685"/>
              </a:xfrm>
              <a:custGeom>
                <a:avLst/>
                <a:gdLst>
                  <a:gd name="T0" fmla="*/ 0 w 10"/>
                  <a:gd name="T1" fmla="*/ 0 h 31"/>
                  <a:gd name="T2" fmla="*/ 10 w 10"/>
                  <a:gd name="T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31">
                    <a:moveTo>
                      <a:pt x="0" y="0"/>
                    </a:moveTo>
                    <a:cubicBezTo>
                      <a:pt x="0" y="11"/>
                      <a:pt x="3" y="22"/>
                      <a:pt x="10" y="3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4" name="Freeform 59">
                <a:extLst>
                  <a:ext uri="{FF2B5EF4-FFF2-40B4-BE49-F238E27FC236}">
                    <a16:creationId xmlns:a16="http://schemas.microsoft.com/office/drawing/2014/main" xmlns="" id="{743375DC-F045-4B6A-9C1C-8B81C6A46A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690" y="4411738"/>
                <a:ext cx="48433" cy="59491"/>
              </a:xfrm>
              <a:custGeom>
                <a:avLst/>
                <a:gdLst>
                  <a:gd name="T0" fmla="*/ 0 w 13"/>
                  <a:gd name="T1" fmla="*/ 0 h 15"/>
                  <a:gd name="T2" fmla="*/ 13 w 13"/>
                  <a:gd name="T3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5">
                    <a:moveTo>
                      <a:pt x="0" y="0"/>
                    </a:moveTo>
                    <a:cubicBezTo>
                      <a:pt x="4" y="5"/>
                      <a:pt x="9" y="10"/>
                      <a:pt x="13" y="15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5" name="Oval 60">
                <a:extLst>
                  <a:ext uri="{FF2B5EF4-FFF2-40B4-BE49-F238E27FC236}">
                    <a16:creationId xmlns:a16="http://schemas.microsoft.com/office/drawing/2014/main" xmlns="" id="{37A1CF7B-6070-443E-B1BC-B013DC7434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991" y="3776272"/>
                <a:ext cx="289293" cy="297453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6" name="Oval 61">
                <a:extLst>
                  <a:ext uri="{FF2B5EF4-FFF2-40B4-BE49-F238E27FC236}">
                    <a16:creationId xmlns:a16="http://schemas.microsoft.com/office/drawing/2014/main" xmlns="" id="{BEAE738F-20CD-4E89-8FFC-5F726F8E4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8168" y="3842522"/>
                <a:ext cx="87704" cy="94644"/>
              </a:xfrm>
              <a:prstGeom prst="ellipse">
                <a:avLst/>
              </a:pr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7" name="Freeform 62">
                <a:extLst>
                  <a:ext uri="{FF2B5EF4-FFF2-40B4-BE49-F238E27FC236}">
                    <a16:creationId xmlns:a16="http://schemas.microsoft.com/office/drawing/2014/main" xmlns="" id="{271F4C12-1B06-48EC-9131-36299B30B2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3876" y="3889844"/>
                <a:ext cx="75923" cy="121685"/>
              </a:xfrm>
              <a:custGeom>
                <a:avLst/>
                <a:gdLst>
                  <a:gd name="T0" fmla="*/ 19 w 20"/>
                  <a:gd name="T1" fmla="*/ 0 h 31"/>
                  <a:gd name="T2" fmla="*/ 0 w 20"/>
                  <a:gd name="T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31">
                    <a:moveTo>
                      <a:pt x="19" y="0"/>
                    </a:moveTo>
                    <a:cubicBezTo>
                      <a:pt x="20" y="8"/>
                      <a:pt x="17" y="24"/>
                      <a:pt x="0" y="3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8" name="Freeform 63">
                <a:extLst>
                  <a:ext uri="{FF2B5EF4-FFF2-40B4-BE49-F238E27FC236}">
                    <a16:creationId xmlns:a16="http://schemas.microsoft.com/office/drawing/2014/main" xmlns="" id="{7A80EA6F-5E67-4F09-B232-95FF749C88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7584" y="4564520"/>
                <a:ext cx="342964" cy="352886"/>
              </a:xfrm>
              <a:custGeom>
                <a:avLst/>
                <a:gdLst>
                  <a:gd name="T0" fmla="*/ 74 w 90"/>
                  <a:gd name="T1" fmla="*/ 90 h 90"/>
                  <a:gd name="T2" fmla="*/ 15 w 90"/>
                  <a:gd name="T3" fmla="*/ 90 h 90"/>
                  <a:gd name="T4" fmla="*/ 0 w 90"/>
                  <a:gd name="T5" fmla="*/ 74 h 90"/>
                  <a:gd name="T6" fmla="*/ 1 w 90"/>
                  <a:gd name="T7" fmla="*/ 42 h 90"/>
                  <a:gd name="T8" fmla="*/ 0 w 90"/>
                  <a:gd name="T9" fmla="*/ 15 h 90"/>
                  <a:gd name="T10" fmla="*/ 4 w 90"/>
                  <a:gd name="T11" fmla="*/ 4 h 90"/>
                  <a:gd name="T12" fmla="*/ 15 w 90"/>
                  <a:gd name="T13" fmla="*/ 0 h 90"/>
                  <a:gd name="T14" fmla="*/ 74 w 90"/>
                  <a:gd name="T15" fmla="*/ 0 h 90"/>
                  <a:gd name="T16" fmla="*/ 90 w 90"/>
                  <a:gd name="T17" fmla="*/ 15 h 90"/>
                  <a:gd name="T18" fmla="*/ 90 w 90"/>
                  <a:gd name="T19" fmla="*/ 44 h 90"/>
                  <a:gd name="T20" fmla="*/ 90 w 90"/>
                  <a:gd name="T21" fmla="*/ 74 h 90"/>
                  <a:gd name="T22" fmla="*/ 85 w 90"/>
                  <a:gd name="T23" fmla="*/ 85 h 90"/>
                  <a:gd name="T24" fmla="*/ 74 w 90"/>
                  <a:gd name="T25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90">
                    <a:moveTo>
                      <a:pt x="74" y="90"/>
                    </a:moveTo>
                    <a:cubicBezTo>
                      <a:pt x="15" y="90"/>
                      <a:pt x="15" y="90"/>
                      <a:pt x="15" y="90"/>
                    </a:cubicBezTo>
                    <a:cubicBezTo>
                      <a:pt x="7" y="90"/>
                      <a:pt x="0" y="83"/>
                      <a:pt x="0" y="74"/>
                    </a:cubicBezTo>
                    <a:cubicBezTo>
                      <a:pt x="1" y="65"/>
                      <a:pt x="1" y="54"/>
                      <a:pt x="1" y="42"/>
                    </a:cubicBezTo>
                    <a:cubicBezTo>
                      <a:pt x="1" y="33"/>
                      <a:pt x="1" y="24"/>
                      <a:pt x="0" y="15"/>
                    </a:cubicBezTo>
                    <a:cubicBezTo>
                      <a:pt x="0" y="14"/>
                      <a:pt x="0" y="9"/>
                      <a:pt x="4" y="4"/>
                    </a:cubicBezTo>
                    <a:cubicBezTo>
                      <a:pt x="7" y="2"/>
                      <a:pt x="11" y="0"/>
                      <a:pt x="15" y="0"/>
                    </a:cubicBezTo>
                    <a:cubicBezTo>
                      <a:pt x="74" y="0"/>
                      <a:pt x="74" y="0"/>
                      <a:pt x="74" y="0"/>
                    </a:cubicBezTo>
                    <a:cubicBezTo>
                      <a:pt x="83" y="0"/>
                      <a:pt x="90" y="7"/>
                      <a:pt x="90" y="15"/>
                    </a:cubicBezTo>
                    <a:cubicBezTo>
                      <a:pt x="90" y="25"/>
                      <a:pt x="90" y="34"/>
                      <a:pt x="90" y="44"/>
                    </a:cubicBezTo>
                    <a:cubicBezTo>
                      <a:pt x="90" y="55"/>
                      <a:pt x="90" y="65"/>
                      <a:pt x="90" y="74"/>
                    </a:cubicBezTo>
                    <a:cubicBezTo>
                      <a:pt x="90" y="75"/>
                      <a:pt x="90" y="81"/>
                      <a:pt x="85" y="85"/>
                    </a:cubicBezTo>
                    <a:cubicBezTo>
                      <a:pt x="82" y="88"/>
                      <a:pt x="79" y="90"/>
                      <a:pt x="74" y="9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09" name="Freeform 64">
                <a:extLst>
                  <a:ext uri="{FF2B5EF4-FFF2-40B4-BE49-F238E27FC236}">
                    <a16:creationId xmlns:a16="http://schemas.microsoft.com/office/drawing/2014/main" xmlns="" id="{E3DCBE8E-CB2A-4A27-ABC1-05CEAC8F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7369" y="4611843"/>
                <a:ext cx="342964" cy="352886"/>
              </a:xfrm>
              <a:custGeom>
                <a:avLst/>
                <a:gdLst>
                  <a:gd name="T0" fmla="*/ 90 w 90"/>
                  <a:gd name="T1" fmla="*/ 78 h 90"/>
                  <a:gd name="T2" fmla="*/ 86 w 90"/>
                  <a:gd name="T3" fmla="*/ 85 h 90"/>
                  <a:gd name="T4" fmla="*/ 75 w 90"/>
                  <a:gd name="T5" fmla="*/ 90 h 90"/>
                  <a:gd name="T6" fmla="*/ 16 w 90"/>
                  <a:gd name="T7" fmla="*/ 90 h 90"/>
                  <a:gd name="T8" fmla="*/ 0 w 90"/>
                  <a:gd name="T9" fmla="*/ 74 h 90"/>
                  <a:gd name="T10" fmla="*/ 2 w 90"/>
                  <a:gd name="T11" fmla="*/ 42 h 90"/>
                  <a:gd name="T12" fmla="*/ 0 w 90"/>
                  <a:gd name="T13" fmla="*/ 15 h 90"/>
                  <a:gd name="T14" fmla="*/ 5 w 90"/>
                  <a:gd name="T15" fmla="*/ 4 h 90"/>
                  <a:gd name="T16" fmla="*/ 16 w 90"/>
                  <a:gd name="T1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90">
                    <a:moveTo>
                      <a:pt x="90" y="78"/>
                    </a:moveTo>
                    <a:cubicBezTo>
                      <a:pt x="90" y="79"/>
                      <a:pt x="90" y="81"/>
                      <a:pt x="86" y="85"/>
                    </a:cubicBezTo>
                    <a:cubicBezTo>
                      <a:pt x="83" y="88"/>
                      <a:pt x="79" y="90"/>
                      <a:pt x="75" y="90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7" y="90"/>
                      <a:pt x="0" y="83"/>
                      <a:pt x="0" y="74"/>
                    </a:cubicBezTo>
                    <a:cubicBezTo>
                      <a:pt x="1" y="65"/>
                      <a:pt x="2" y="54"/>
                      <a:pt x="2" y="42"/>
                    </a:cubicBezTo>
                    <a:cubicBezTo>
                      <a:pt x="2" y="33"/>
                      <a:pt x="1" y="24"/>
                      <a:pt x="0" y="15"/>
                    </a:cubicBezTo>
                    <a:cubicBezTo>
                      <a:pt x="0" y="14"/>
                      <a:pt x="0" y="9"/>
                      <a:pt x="5" y="4"/>
                    </a:cubicBezTo>
                    <a:cubicBezTo>
                      <a:pt x="8" y="2"/>
                      <a:pt x="11" y="0"/>
                      <a:pt x="16" y="0"/>
                    </a:cubicBezTo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0" name="Freeform 65">
                <a:extLst>
                  <a:ext uri="{FF2B5EF4-FFF2-40B4-BE49-F238E27FC236}">
                    <a16:creationId xmlns:a16="http://schemas.microsoft.com/office/drawing/2014/main" xmlns="" id="{80D6E114-E649-4003-92D8-72698DC5F5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5139" y="4678093"/>
                <a:ext cx="3927" cy="121685"/>
              </a:xfrm>
              <a:custGeom>
                <a:avLst/>
                <a:gdLst>
                  <a:gd name="T0" fmla="*/ 0 w 1"/>
                  <a:gd name="T1" fmla="*/ 0 h 31"/>
                  <a:gd name="T2" fmla="*/ 1 w 1"/>
                  <a:gd name="T3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1">
                    <a:moveTo>
                      <a:pt x="0" y="0"/>
                    </a:moveTo>
                    <a:cubicBezTo>
                      <a:pt x="0" y="10"/>
                      <a:pt x="1" y="22"/>
                      <a:pt x="1" y="3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1" name="Freeform 66">
                <a:extLst>
                  <a:ext uri="{FF2B5EF4-FFF2-40B4-BE49-F238E27FC236}">
                    <a16:creationId xmlns:a16="http://schemas.microsoft.com/office/drawing/2014/main" xmlns="" id="{DC452387-0986-4784-BE79-9D49867383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4924" y="4741640"/>
                <a:ext cx="117812" cy="4056"/>
              </a:xfrm>
              <a:custGeom>
                <a:avLst/>
                <a:gdLst>
                  <a:gd name="T0" fmla="*/ 0 w 31"/>
                  <a:gd name="T1" fmla="*/ 0 h 1"/>
                  <a:gd name="T2" fmla="*/ 31 w 3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" h="1">
                    <a:moveTo>
                      <a:pt x="0" y="0"/>
                    </a:moveTo>
                    <a:cubicBezTo>
                      <a:pt x="10" y="0"/>
                      <a:pt x="21" y="1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2" name="Freeform 67">
                <a:extLst>
                  <a:ext uri="{FF2B5EF4-FFF2-40B4-BE49-F238E27FC236}">
                    <a16:creationId xmlns:a16="http://schemas.microsoft.com/office/drawing/2014/main" xmlns="" id="{6EC2E425-7B21-45D5-A26E-71D15EBAA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423" y="2445848"/>
                <a:ext cx="498737" cy="191992"/>
              </a:xfrm>
              <a:custGeom>
                <a:avLst/>
                <a:gdLst>
                  <a:gd name="T0" fmla="*/ 51 w 131"/>
                  <a:gd name="T1" fmla="*/ 49 h 49"/>
                  <a:gd name="T2" fmla="*/ 131 w 131"/>
                  <a:gd name="T3" fmla="*/ 0 h 49"/>
                  <a:gd name="T4" fmla="*/ 0 w 131"/>
                  <a:gd name="T5" fmla="*/ 26 h 49"/>
                  <a:gd name="T6" fmla="*/ 51 w 131"/>
                  <a:gd name="T7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1" h="49">
                    <a:moveTo>
                      <a:pt x="51" y="49"/>
                    </a:moveTo>
                    <a:cubicBezTo>
                      <a:pt x="78" y="33"/>
                      <a:pt x="104" y="16"/>
                      <a:pt x="131" y="0"/>
                    </a:cubicBezTo>
                    <a:cubicBezTo>
                      <a:pt x="86" y="5"/>
                      <a:pt x="43" y="15"/>
                      <a:pt x="0" y="26"/>
                    </a:cubicBezTo>
                    <a:cubicBezTo>
                      <a:pt x="17" y="33"/>
                      <a:pt x="34" y="41"/>
                      <a:pt x="51" y="49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3" name="Freeform 68">
                <a:extLst>
                  <a:ext uri="{FF2B5EF4-FFF2-40B4-BE49-F238E27FC236}">
                    <a16:creationId xmlns:a16="http://schemas.microsoft.com/office/drawing/2014/main" xmlns="" id="{213763AB-DF94-447C-8B99-73696A0ED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8901" y="2449903"/>
                <a:ext cx="251332" cy="443475"/>
              </a:xfrm>
              <a:custGeom>
                <a:avLst/>
                <a:gdLst>
                  <a:gd name="T0" fmla="*/ 66 w 66"/>
                  <a:gd name="T1" fmla="*/ 0 h 113"/>
                  <a:gd name="T2" fmla="*/ 0 w 66"/>
                  <a:gd name="T3" fmla="*/ 59 h 113"/>
                  <a:gd name="T4" fmla="*/ 17 w 66"/>
                  <a:gd name="T5" fmla="*/ 113 h 113"/>
                  <a:gd name="T6" fmla="*/ 66 w 66"/>
                  <a:gd name="T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113">
                    <a:moveTo>
                      <a:pt x="66" y="0"/>
                    </a:moveTo>
                    <a:cubicBezTo>
                      <a:pt x="46" y="22"/>
                      <a:pt x="24" y="42"/>
                      <a:pt x="0" y="59"/>
                    </a:cubicBezTo>
                    <a:cubicBezTo>
                      <a:pt x="6" y="77"/>
                      <a:pt x="11" y="95"/>
                      <a:pt x="17" y="113"/>
                    </a:cubicBezTo>
                    <a:cubicBezTo>
                      <a:pt x="35" y="75"/>
                      <a:pt x="54" y="34"/>
                      <a:pt x="66" y="0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4" name="Freeform 69">
                <a:extLst>
                  <a:ext uri="{FF2B5EF4-FFF2-40B4-BE49-F238E27FC236}">
                    <a16:creationId xmlns:a16="http://schemas.microsoft.com/office/drawing/2014/main" xmlns="" id="{1B8B1741-C915-41B2-93D3-97A918797A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1089" y="2637840"/>
                <a:ext cx="117812" cy="113573"/>
              </a:xfrm>
              <a:custGeom>
                <a:avLst/>
                <a:gdLst>
                  <a:gd name="T0" fmla="*/ 18 w 31"/>
                  <a:gd name="T1" fmla="*/ 0 h 29"/>
                  <a:gd name="T2" fmla="*/ 0 w 31"/>
                  <a:gd name="T3" fmla="*/ 29 h 29"/>
                  <a:gd name="T4" fmla="*/ 31 w 31"/>
                  <a:gd name="T5" fmla="*/ 1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29">
                    <a:moveTo>
                      <a:pt x="18" y="0"/>
                    </a:moveTo>
                    <a:cubicBezTo>
                      <a:pt x="12" y="10"/>
                      <a:pt x="5" y="19"/>
                      <a:pt x="0" y="29"/>
                    </a:cubicBezTo>
                    <a:cubicBezTo>
                      <a:pt x="10" y="24"/>
                      <a:pt x="22" y="19"/>
                      <a:pt x="31" y="1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5" name="Freeform 70">
                <a:extLst>
                  <a:ext uri="{FF2B5EF4-FFF2-40B4-BE49-F238E27FC236}">
                    <a16:creationId xmlns:a16="http://schemas.microsoft.com/office/drawing/2014/main" xmlns="" id="{894DC483-2E5E-4C84-BD62-173825E0A9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6690" y="2359316"/>
                <a:ext cx="337727" cy="22985"/>
              </a:xfrm>
              <a:custGeom>
                <a:avLst/>
                <a:gdLst>
                  <a:gd name="T0" fmla="*/ 0 w 89"/>
                  <a:gd name="T1" fmla="*/ 0 h 6"/>
                  <a:gd name="T2" fmla="*/ 89 w 89"/>
                  <a:gd name="T3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89" h="6">
                    <a:moveTo>
                      <a:pt x="0" y="0"/>
                    </a:moveTo>
                    <a:cubicBezTo>
                      <a:pt x="30" y="2"/>
                      <a:pt x="59" y="4"/>
                      <a:pt x="89" y="6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6" name="Freeform 72">
                <a:extLst>
                  <a:ext uri="{FF2B5EF4-FFF2-40B4-BE49-F238E27FC236}">
                    <a16:creationId xmlns:a16="http://schemas.microsoft.com/office/drawing/2014/main" xmlns="" id="{81630EE7-5B65-457F-BC66-F12A40C934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15588" y="2689218"/>
                <a:ext cx="490883" cy="505669"/>
              </a:xfrm>
              <a:custGeom>
                <a:avLst/>
                <a:gdLst>
                  <a:gd name="T0" fmla="*/ 129 w 129"/>
                  <a:gd name="T1" fmla="*/ 64 h 129"/>
                  <a:gd name="T2" fmla="*/ 64 w 129"/>
                  <a:gd name="T3" fmla="*/ 129 h 129"/>
                  <a:gd name="T4" fmla="*/ 0 w 129"/>
                  <a:gd name="T5" fmla="*/ 64 h 129"/>
                  <a:gd name="T6" fmla="*/ 64 w 129"/>
                  <a:gd name="T7" fmla="*/ 0 h 129"/>
                  <a:gd name="T8" fmla="*/ 129 w 129"/>
                  <a:gd name="T9" fmla="*/ 64 h 129"/>
                  <a:gd name="T10" fmla="*/ 129 w 129"/>
                  <a:gd name="T11" fmla="*/ 64 h 129"/>
                  <a:gd name="T12" fmla="*/ 129 w 129"/>
                  <a:gd name="T13" fmla="*/ 64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9" h="129">
                    <a:moveTo>
                      <a:pt x="129" y="64"/>
                    </a:moveTo>
                    <a:cubicBezTo>
                      <a:pt x="129" y="100"/>
                      <a:pt x="100" y="129"/>
                      <a:pt x="64" y="129"/>
                    </a:cubicBezTo>
                    <a:cubicBezTo>
                      <a:pt x="28" y="129"/>
                      <a:pt x="0" y="100"/>
                      <a:pt x="0" y="64"/>
                    </a:cubicBezTo>
                    <a:cubicBezTo>
                      <a:pt x="0" y="29"/>
                      <a:pt x="28" y="0"/>
                      <a:pt x="64" y="0"/>
                    </a:cubicBezTo>
                    <a:cubicBezTo>
                      <a:pt x="100" y="0"/>
                      <a:pt x="129" y="29"/>
                      <a:pt x="129" y="64"/>
                    </a:cubicBezTo>
                    <a:close/>
                    <a:moveTo>
                      <a:pt x="129" y="64"/>
                    </a:moveTo>
                    <a:cubicBezTo>
                      <a:pt x="129" y="64"/>
                      <a:pt x="129" y="64"/>
                      <a:pt x="129" y="64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7" name="Freeform 73">
                <a:extLst>
                  <a:ext uri="{FF2B5EF4-FFF2-40B4-BE49-F238E27FC236}">
                    <a16:creationId xmlns:a16="http://schemas.microsoft.com/office/drawing/2014/main" xmlns="" id="{BB417BFF-7C33-4CD8-B378-DFBDFB96E13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22928" y="2759525"/>
                <a:ext cx="287985" cy="360999"/>
              </a:xfrm>
              <a:custGeom>
                <a:avLst/>
                <a:gdLst>
                  <a:gd name="T0" fmla="*/ 39 w 76"/>
                  <a:gd name="T1" fmla="*/ 6 h 92"/>
                  <a:gd name="T2" fmla="*/ 69 w 76"/>
                  <a:gd name="T3" fmla="*/ 28 h 92"/>
                  <a:gd name="T4" fmla="*/ 45 w 76"/>
                  <a:gd name="T5" fmla="*/ 64 h 92"/>
                  <a:gd name="T6" fmla="*/ 43 w 76"/>
                  <a:gd name="T7" fmla="*/ 64 h 92"/>
                  <a:gd name="T8" fmla="*/ 32 w 76"/>
                  <a:gd name="T9" fmla="*/ 59 h 92"/>
                  <a:gd name="T10" fmla="*/ 22 w 76"/>
                  <a:gd name="T11" fmla="*/ 86 h 92"/>
                  <a:gd name="T12" fmla="*/ 20 w 76"/>
                  <a:gd name="T13" fmla="*/ 86 h 92"/>
                  <a:gd name="T14" fmla="*/ 26 w 76"/>
                  <a:gd name="T15" fmla="*/ 44 h 92"/>
                  <a:gd name="T16" fmla="*/ 34 w 76"/>
                  <a:gd name="T17" fmla="*/ 24 h 92"/>
                  <a:gd name="T18" fmla="*/ 37 w 76"/>
                  <a:gd name="T19" fmla="*/ 24 h 92"/>
                  <a:gd name="T20" fmla="*/ 41 w 76"/>
                  <a:gd name="T21" fmla="*/ 56 h 92"/>
                  <a:gd name="T22" fmla="*/ 43 w 76"/>
                  <a:gd name="T23" fmla="*/ 56 h 92"/>
                  <a:gd name="T24" fmla="*/ 53 w 76"/>
                  <a:gd name="T25" fmla="*/ 19 h 92"/>
                  <a:gd name="T26" fmla="*/ 39 w 76"/>
                  <a:gd name="T27" fmla="*/ 13 h 92"/>
                  <a:gd name="T28" fmla="*/ 16 w 76"/>
                  <a:gd name="T29" fmla="*/ 39 h 92"/>
                  <a:gd name="T30" fmla="*/ 18 w 76"/>
                  <a:gd name="T31" fmla="*/ 52 h 92"/>
                  <a:gd name="T32" fmla="*/ 7 w 76"/>
                  <a:gd name="T33" fmla="*/ 34 h 92"/>
                  <a:gd name="T34" fmla="*/ 34 w 76"/>
                  <a:gd name="T35" fmla="*/ 6 h 92"/>
                  <a:gd name="T36" fmla="*/ 39 w 76"/>
                  <a:gd name="T37" fmla="*/ 6 h 92"/>
                  <a:gd name="T38" fmla="*/ 39 w 76"/>
                  <a:gd name="T39" fmla="*/ 0 h 92"/>
                  <a:gd name="T40" fmla="*/ 33 w 76"/>
                  <a:gd name="T41" fmla="*/ 0 h 92"/>
                  <a:gd name="T42" fmla="*/ 1 w 76"/>
                  <a:gd name="T43" fmla="*/ 34 h 92"/>
                  <a:gd name="T44" fmla="*/ 16 w 76"/>
                  <a:gd name="T45" fmla="*/ 58 h 92"/>
                  <a:gd name="T46" fmla="*/ 17 w 76"/>
                  <a:gd name="T47" fmla="*/ 91 h 92"/>
                  <a:gd name="T48" fmla="*/ 18 w 76"/>
                  <a:gd name="T49" fmla="*/ 92 h 92"/>
                  <a:gd name="T50" fmla="*/ 22 w 76"/>
                  <a:gd name="T51" fmla="*/ 92 h 92"/>
                  <a:gd name="T52" fmla="*/ 37 w 76"/>
                  <a:gd name="T53" fmla="*/ 69 h 92"/>
                  <a:gd name="T54" fmla="*/ 43 w 76"/>
                  <a:gd name="T55" fmla="*/ 70 h 92"/>
                  <a:gd name="T56" fmla="*/ 45 w 76"/>
                  <a:gd name="T57" fmla="*/ 70 h 92"/>
                  <a:gd name="T58" fmla="*/ 66 w 76"/>
                  <a:gd name="T59" fmla="*/ 61 h 92"/>
                  <a:gd name="T60" fmla="*/ 75 w 76"/>
                  <a:gd name="T61" fmla="*/ 27 h 92"/>
                  <a:gd name="T62" fmla="*/ 39 w 76"/>
                  <a:gd name="T63" fmla="*/ 0 h 92"/>
                  <a:gd name="T64" fmla="*/ 42 w 76"/>
                  <a:gd name="T65" fmla="*/ 50 h 92"/>
                  <a:gd name="T66" fmla="*/ 44 w 76"/>
                  <a:gd name="T67" fmla="*/ 42 h 92"/>
                  <a:gd name="T68" fmla="*/ 40 w 76"/>
                  <a:gd name="T69" fmla="*/ 19 h 92"/>
                  <a:gd name="T70" fmla="*/ 49 w 76"/>
                  <a:gd name="T71" fmla="*/ 23 h 92"/>
                  <a:gd name="T72" fmla="*/ 50 w 76"/>
                  <a:gd name="T73" fmla="*/ 44 h 92"/>
                  <a:gd name="T74" fmla="*/ 43 w 76"/>
                  <a:gd name="T75" fmla="*/ 50 h 92"/>
                  <a:gd name="T76" fmla="*/ 42 w 76"/>
                  <a:gd name="T77" fmla="*/ 50 h 92"/>
                  <a:gd name="T78" fmla="*/ 42 w 76"/>
                  <a:gd name="T79" fmla="*/ 5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6" h="92">
                    <a:moveTo>
                      <a:pt x="39" y="6"/>
                    </a:moveTo>
                    <a:cubicBezTo>
                      <a:pt x="54" y="6"/>
                      <a:pt x="67" y="14"/>
                      <a:pt x="69" y="28"/>
                    </a:cubicBezTo>
                    <a:cubicBezTo>
                      <a:pt x="71" y="46"/>
                      <a:pt x="62" y="64"/>
                      <a:pt x="45" y="64"/>
                    </a:cubicBezTo>
                    <a:cubicBezTo>
                      <a:pt x="44" y="64"/>
                      <a:pt x="44" y="64"/>
                      <a:pt x="43" y="64"/>
                    </a:cubicBezTo>
                    <a:cubicBezTo>
                      <a:pt x="38" y="64"/>
                      <a:pt x="36" y="61"/>
                      <a:pt x="32" y="59"/>
                    </a:cubicBezTo>
                    <a:cubicBezTo>
                      <a:pt x="30" y="69"/>
                      <a:pt x="29" y="86"/>
                      <a:pt x="22" y="86"/>
                    </a:cubicBezTo>
                    <a:cubicBezTo>
                      <a:pt x="21" y="86"/>
                      <a:pt x="21" y="86"/>
                      <a:pt x="20" y="86"/>
                    </a:cubicBezTo>
                    <a:cubicBezTo>
                      <a:pt x="13" y="81"/>
                      <a:pt x="24" y="57"/>
                      <a:pt x="26" y="44"/>
                    </a:cubicBezTo>
                    <a:cubicBezTo>
                      <a:pt x="22" y="37"/>
                      <a:pt x="26" y="24"/>
                      <a:pt x="34" y="24"/>
                    </a:cubicBezTo>
                    <a:cubicBezTo>
                      <a:pt x="34" y="24"/>
                      <a:pt x="35" y="24"/>
                      <a:pt x="37" y="24"/>
                    </a:cubicBezTo>
                    <a:cubicBezTo>
                      <a:pt x="48" y="29"/>
                      <a:pt x="26" y="53"/>
                      <a:pt x="41" y="56"/>
                    </a:cubicBezTo>
                    <a:cubicBezTo>
                      <a:pt x="42" y="56"/>
                      <a:pt x="43" y="56"/>
                      <a:pt x="43" y="56"/>
                    </a:cubicBezTo>
                    <a:cubicBezTo>
                      <a:pt x="57" y="56"/>
                      <a:pt x="63" y="28"/>
                      <a:pt x="53" y="19"/>
                    </a:cubicBezTo>
                    <a:cubicBezTo>
                      <a:pt x="49" y="15"/>
                      <a:pt x="44" y="13"/>
                      <a:pt x="39" y="13"/>
                    </a:cubicBezTo>
                    <a:cubicBezTo>
                      <a:pt x="27" y="13"/>
                      <a:pt x="14" y="25"/>
                      <a:pt x="16" y="39"/>
                    </a:cubicBezTo>
                    <a:cubicBezTo>
                      <a:pt x="17" y="44"/>
                      <a:pt x="22" y="45"/>
                      <a:pt x="18" y="52"/>
                    </a:cubicBezTo>
                    <a:cubicBezTo>
                      <a:pt x="9" y="50"/>
                      <a:pt x="7" y="43"/>
                      <a:pt x="7" y="34"/>
                    </a:cubicBezTo>
                    <a:cubicBezTo>
                      <a:pt x="7" y="19"/>
                      <a:pt x="21" y="8"/>
                      <a:pt x="34" y="6"/>
                    </a:cubicBezTo>
                    <a:cubicBezTo>
                      <a:pt x="36" y="6"/>
                      <a:pt x="37" y="6"/>
                      <a:pt x="39" y="6"/>
                    </a:cubicBezTo>
                    <a:moveTo>
                      <a:pt x="39" y="0"/>
                    </a:moveTo>
                    <a:cubicBezTo>
                      <a:pt x="37" y="0"/>
                      <a:pt x="35" y="0"/>
                      <a:pt x="33" y="0"/>
                    </a:cubicBezTo>
                    <a:cubicBezTo>
                      <a:pt x="18" y="2"/>
                      <a:pt x="2" y="14"/>
                      <a:pt x="1" y="34"/>
                    </a:cubicBezTo>
                    <a:cubicBezTo>
                      <a:pt x="0" y="50"/>
                      <a:pt x="9" y="56"/>
                      <a:pt x="16" y="58"/>
                    </a:cubicBezTo>
                    <a:cubicBezTo>
                      <a:pt x="12" y="73"/>
                      <a:pt x="8" y="86"/>
                      <a:pt x="17" y="91"/>
                    </a:cubicBezTo>
                    <a:cubicBezTo>
                      <a:pt x="17" y="91"/>
                      <a:pt x="18" y="91"/>
                      <a:pt x="18" y="92"/>
                    </a:cubicBezTo>
                    <a:cubicBezTo>
                      <a:pt x="19" y="92"/>
                      <a:pt x="21" y="92"/>
                      <a:pt x="22" y="92"/>
                    </a:cubicBezTo>
                    <a:cubicBezTo>
                      <a:pt x="32" y="92"/>
                      <a:pt x="35" y="81"/>
                      <a:pt x="37" y="69"/>
                    </a:cubicBezTo>
                    <a:cubicBezTo>
                      <a:pt x="38" y="69"/>
                      <a:pt x="40" y="70"/>
                      <a:pt x="43" y="70"/>
                    </a:cubicBezTo>
                    <a:cubicBezTo>
                      <a:pt x="43" y="70"/>
                      <a:pt x="44" y="70"/>
                      <a:pt x="45" y="70"/>
                    </a:cubicBezTo>
                    <a:cubicBezTo>
                      <a:pt x="53" y="70"/>
                      <a:pt x="60" y="67"/>
                      <a:pt x="66" y="61"/>
                    </a:cubicBezTo>
                    <a:cubicBezTo>
                      <a:pt x="73" y="52"/>
                      <a:pt x="76" y="40"/>
                      <a:pt x="75" y="27"/>
                    </a:cubicBezTo>
                    <a:cubicBezTo>
                      <a:pt x="72" y="11"/>
                      <a:pt x="58" y="0"/>
                      <a:pt x="39" y="0"/>
                    </a:cubicBezTo>
                    <a:close/>
                    <a:moveTo>
                      <a:pt x="42" y="50"/>
                    </a:moveTo>
                    <a:cubicBezTo>
                      <a:pt x="42" y="48"/>
                      <a:pt x="43" y="44"/>
                      <a:pt x="44" y="42"/>
                    </a:cubicBezTo>
                    <a:cubicBezTo>
                      <a:pt x="46" y="35"/>
                      <a:pt x="49" y="24"/>
                      <a:pt x="40" y="19"/>
                    </a:cubicBezTo>
                    <a:cubicBezTo>
                      <a:pt x="43" y="20"/>
                      <a:pt x="46" y="20"/>
                      <a:pt x="49" y="23"/>
                    </a:cubicBezTo>
                    <a:cubicBezTo>
                      <a:pt x="53" y="27"/>
                      <a:pt x="53" y="36"/>
                      <a:pt x="50" y="44"/>
                    </a:cubicBezTo>
                    <a:cubicBezTo>
                      <a:pt x="49" y="46"/>
                      <a:pt x="47" y="50"/>
                      <a:pt x="43" y="50"/>
                    </a:cubicBezTo>
                    <a:cubicBezTo>
                      <a:pt x="43" y="50"/>
                      <a:pt x="43" y="50"/>
                      <a:pt x="42" y="50"/>
                    </a:cubicBezTo>
                    <a:cubicBezTo>
                      <a:pt x="42" y="50"/>
                      <a:pt x="42" y="50"/>
                      <a:pt x="42" y="5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8" name="Freeform 74">
                <a:extLst>
                  <a:ext uri="{FF2B5EF4-FFF2-40B4-BE49-F238E27FC236}">
                    <a16:creationId xmlns:a16="http://schemas.microsoft.com/office/drawing/2014/main" xmlns="" id="{F924835A-F1D3-40BA-977F-E6208A7E9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4748" y="2256560"/>
                <a:ext cx="418887" cy="455643"/>
              </a:xfrm>
              <a:custGeom>
                <a:avLst/>
                <a:gdLst>
                  <a:gd name="T0" fmla="*/ 102 w 110"/>
                  <a:gd name="T1" fmla="*/ 45 h 116"/>
                  <a:gd name="T2" fmla="*/ 57 w 110"/>
                  <a:gd name="T3" fmla="*/ 1 h 116"/>
                  <a:gd name="T4" fmla="*/ 52 w 110"/>
                  <a:gd name="T5" fmla="*/ 1 h 116"/>
                  <a:gd name="T6" fmla="*/ 6 w 110"/>
                  <a:gd name="T7" fmla="*/ 47 h 116"/>
                  <a:gd name="T8" fmla="*/ 0 w 110"/>
                  <a:gd name="T9" fmla="*/ 61 h 116"/>
                  <a:gd name="T10" fmla="*/ 0 w 110"/>
                  <a:gd name="T11" fmla="*/ 113 h 116"/>
                  <a:gd name="T12" fmla="*/ 3 w 110"/>
                  <a:gd name="T13" fmla="*/ 116 h 116"/>
                  <a:gd name="T14" fmla="*/ 28 w 110"/>
                  <a:gd name="T15" fmla="*/ 116 h 116"/>
                  <a:gd name="T16" fmla="*/ 41 w 110"/>
                  <a:gd name="T17" fmla="*/ 103 h 116"/>
                  <a:gd name="T18" fmla="*/ 41 w 110"/>
                  <a:gd name="T19" fmla="*/ 73 h 116"/>
                  <a:gd name="T20" fmla="*/ 52 w 110"/>
                  <a:gd name="T21" fmla="*/ 62 h 116"/>
                  <a:gd name="T22" fmla="*/ 58 w 110"/>
                  <a:gd name="T23" fmla="*/ 62 h 116"/>
                  <a:gd name="T24" fmla="*/ 69 w 110"/>
                  <a:gd name="T25" fmla="*/ 73 h 116"/>
                  <a:gd name="T26" fmla="*/ 69 w 110"/>
                  <a:gd name="T27" fmla="*/ 104 h 116"/>
                  <a:gd name="T28" fmla="*/ 80 w 110"/>
                  <a:gd name="T29" fmla="*/ 116 h 116"/>
                  <a:gd name="T30" fmla="*/ 106 w 110"/>
                  <a:gd name="T31" fmla="*/ 116 h 116"/>
                  <a:gd name="T32" fmla="*/ 110 w 110"/>
                  <a:gd name="T33" fmla="*/ 113 h 116"/>
                  <a:gd name="T34" fmla="*/ 110 w 110"/>
                  <a:gd name="T35" fmla="*/ 63 h 116"/>
                  <a:gd name="T36" fmla="*/ 102 w 110"/>
                  <a:gd name="T37" fmla="*/ 45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0" h="116">
                    <a:moveTo>
                      <a:pt x="102" y="45"/>
                    </a:moveTo>
                    <a:cubicBezTo>
                      <a:pt x="57" y="1"/>
                      <a:pt x="57" y="1"/>
                      <a:pt x="57" y="1"/>
                    </a:cubicBezTo>
                    <a:cubicBezTo>
                      <a:pt x="56" y="0"/>
                      <a:pt x="54" y="0"/>
                      <a:pt x="52" y="1"/>
                    </a:cubicBezTo>
                    <a:cubicBezTo>
                      <a:pt x="6" y="47"/>
                      <a:pt x="6" y="47"/>
                      <a:pt x="6" y="47"/>
                    </a:cubicBezTo>
                    <a:cubicBezTo>
                      <a:pt x="2" y="51"/>
                      <a:pt x="0" y="56"/>
                      <a:pt x="0" y="61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115"/>
                      <a:pt x="1" y="116"/>
                      <a:pt x="3" y="116"/>
                    </a:cubicBezTo>
                    <a:cubicBezTo>
                      <a:pt x="28" y="116"/>
                      <a:pt x="28" y="116"/>
                      <a:pt x="28" y="116"/>
                    </a:cubicBezTo>
                    <a:cubicBezTo>
                      <a:pt x="35" y="116"/>
                      <a:pt x="41" y="110"/>
                      <a:pt x="41" y="103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1" y="67"/>
                      <a:pt x="46" y="62"/>
                      <a:pt x="52" y="62"/>
                    </a:cubicBezTo>
                    <a:cubicBezTo>
                      <a:pt x="58" y="62"/>
                      <a:pt x="58" y="62"/>
                      <a:pt x="58" y="62"/>
                    </a:cubicBezTo>
                    <a:cubicBezTo>
                      <a:pt x="64" y="62"/>
                      <a:pt x="69" y="67"/>
                      <a:pt x="69" y="73"/>
                    </a:cubicBezTo>
                    <a:cubicBezTo>
                      <a:pt x="69" y="104"/>
                      <a:pt x="69" y="104"/>
                      <a:pt x="69" y="104"/>
                    </a:cubicBezTo>
                    <a:cubicBezTo>
                      <a:pt x="69" y="111"/>
                      <a:pt x="74" y="116"/>
                      <a:pt x="80" y="116"/>
                    </a:cubicBezTo>
                    <a:cubicBezTo>
                      <a:pt x="106" y="116"/>
                      <a:pt x="106" y="116"/>
                      <a:pt x="106" y="116"/>
                    </a:cubicBezTo>
                    <a:cubicBezTo>
                      <a:pt x="108" y="116"/>
                      <a:pt x="110" y="115"/>
                      <a:pt x="110" y="113"/>
                    </a:cubicBezTo>
                    <a:cubicBezTo>
                      <a:pt x="110" y="63"/>
                      <a:pt x="110" y="63"/>
                      <a:pt x="110" y="63"/>
                    </a:cubicBezTo>
                    <a:cubicBezTo>
                      <a:pt x="110" y="57"/>
                      <a:pt x="107" y="50"/>
                      <a:pt x="102" y="45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19" name="Freeform 75">
                <a:extLst>
                  <a:ext uri="{FF2B5EF4-FFF2-40B4-BE49-F238E27FC236}">
                    <a16:creationId xmlns:a16="http://schemas.microsoft.com/office/drawing/2014/main" xmlns="" id="{07A756C8-E16A-452D-9E08-DBD381F50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27043" y="2099721"/>
                <a:ext cx="590368" cy="310973"/>
              </a:xfrm>
              <a:custGeom>
                <a:avLst/>
                <a:gdLst>
                  <a:gd name="T0" fmla="*/ 0 w 155"/>
                  <a:gd name="T1" fmla="*/ 67 h 79"/>
                  <a:gd name="T2" fmla="*/ 78 w 155"/>
                  <a:gd name="T3" fmla="*/ 0 h 79"/>
                  <a:gd name="T4" fmla="*/ 155 w 155"/>
                  <a:gd name="T5" fmla="*/ 67 h 79"/>
                  <a:gd name="T6" fmla="*/ 140 w 155"/>
                  <a:gd name="T7" fmla="*/ 78 h 79"/>
                  <a:gd name="T8" fmla="*/ 78 w 155"/>
                  <a:gd name="T9" fmla="*/ 21 h 79"/>
                  <a:gd name="T10" fmla="*/ 14 w 155"/>
                  <a:gd name="T11" fmla="*/ 79 h 79"/>
                  <a:gd name="T12" fmla="*/ 0 w 155"/>
                  <a:gd name="T13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5" h="79">
                    <a:moveTo>
                      <a:pt x="0" y="67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155" y="67"/>
                      <a:pt x="155" y="67"/>
                      <a:pt x="155" y="67"/>
                    </a:cubicBezTo>
                    <a:cubicBezTo>
                      <a:pt x="140" y="78"/>
                      <a:pt x="140" y="78"/>
                      <a:pt x="140" y="78"/>
                    </a:cubicBezTo>
                    <a:cubicBezTo>
                      <a:pt x="122" y="59"/>
                      <a:pt x="100" y="38"/>
                      <a:pt x="78" y="21"/>
                    </a:cubicBezTo>
                    <a:cubicBezTo>
                      <a:pt x="56" y="38"/>
                      <a:pt x="34" y="59"/>
                      <a:pt x="14" y="79"/>
                    </a:cubicBezTo>
                    <a:lnTo>
                      <a:pt x="0" y="67"/>
                    </a:ln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0" name="Freeform 76">
                <a:extLst>
                  <a:ext uri="{FF2B5EF4-FFF2-40B4-BE49-F238E27FC236}">
                    <a16:creationId xmlns:a16="http://schemas.microsoft.com/office/drawing/2014/main" xmlns="" id="{B1683338-F177-4D2A-A3C8-3524E182DC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8825" y="3902012"/>
                <a:ext cx="448994" cy="375872"/>
              </a:xfrm>
              <a:custGeom>
                <a:avLst/>
                <a:gdLst>
                  <a:gd name="T0" fmla="*/ 81 w 118"/>
                  <a:gd name="T1" fmla="*/ 11 h 96"/>
                  <a:gd name="T2" fmla="*/ 79 w 118"/>
                  <a:gd name="T3" fmla="*/ 6 h 96"/>
                  <a:gd name="T4" fmla="*/ 69 w 118"/>
                  <a:gd name="T5" fmla="*/ 0 h 96"/>
                  <a:gd name="T6" fmla="*/ 49 w 118"/>
                  <a:gd name="T7" fmla="*/ 0 h 96"/>
                  <a:gd name="T8" fmla="*/ 39 w 118"/>
                  <a:gd name="T9" fmla="*/ 6 h 96"/>
                  <a:gd name="T10" fmla="*/ 37 w 118"/>
                  <a:gd name="T11" fmla="*/ 11 h 96"/>
                  <a:gd name="T12" fmla="*/ 28 w 118"/>
                  <a:gd name="T13" fmla="*/ 16 h 96"/>
                  <a:gd name="T14" fmla="*/ 10 w 118"/>
                  <a:gd name="T15" fmla="*/ 16 h 96"/>
                  <a:gd name="T16" fmla="*/ 0 w 118"/>
                  <a:gd name="T17" fmla="*/ 27 h 96"/>
                  <a:gd name="T18" fmla="*/ 0 w 118"/>
                  <a:gd name="T19" fmla="*/ 85 h 96"/>
                  <a:gd name="T20" fmla="*/ 10 w 118"/>
                  <a:gd name="T21" fmla="*/ 96 h 96"/>
                  <a:gd name="T22" fmla="*/ 108 w 118"/>
                  <a:gd name="T23" fmla="*/ 96 h 96"/>
                  <a:gd name="T24" fmla="*/ 118 w 118"/>
                  <a:gd name="T25" fmla="*/ 85 h 96"/>
                  <a:gd name="T26" fmla="*/ 118 w 118"/>
                  <a:gd name="T27" fmla="*/ 27 h 96"/>
                  <a:gd name="T28" fmla="*/ 108 w 118"/>
                  <a:gd name="T29" fmla="*/ 16 h 96"/>
                  <a:gd name="T30" fmla="*/ 89 w 118"/>
                  <a:gd name="T31" fmla="*/ 16 h 96"/>
                  <a:gd name="T32" fmla="*/ 81 w 118"/>
                  <a:gd name="T33" fmla="*/ 1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96">
                    <a:moveTo>
                      <a:pt x="81" y="11"/>
                    </a:moveTo>
                    <a:cubicBezTo>
                      <a:pt x="79" y="6"/>
                      <a:pt x="79" y="6"/>
                      <a:pt x="79" y="6"/>
                    </a:cubicBezTo>
                    <a:cubicBezTo>
                      <a:pt x="77" y="2"/>
                      <a:pt x="73" y="0"/>
                      <a:pt x="6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4" y="0"/>
                      <a:pt x="40" y="2"/>
                      <a:pt x="39" y="6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5" y="14"/>
                      <a:pt x="32" y="16"/>
                      <a:pt x="28" y="16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4" y="16"/>
                      <a:pt x="0" y="21"/>
                      <a:pt x="0" y="27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91"/>
                      <a:pt x="4" y="96"/>
                      <a:pt x="10" y="96"/>
                    </a:cubicBezTo>
                    <a:cubicBezTo>
                      <a:pt x="108" y="96"/>
                      <a:pt x="108" y="96"/>
                      <a:pt x="108" y="96"/>
                    </a:cubicBezTo>
                    <a:cubicBezTo>
                      <a:pt x="113" y="96"/>
                      <a:pt x="118" y="91"/>
                      <a:pt x="118" y="85"/>
                    </a:cubicBezTo>
                    <a:cubicBezTo>
                      <a:pt x="118" y="27"/>
                      <a:pt x="118" y="27"/>
                      <a:pt x="118" y="27"/>
                    </a:cubicBezTo>
                    <a:cubicBezTo>
                      <a:pt x="118" y="21"/>
                      <a:pt x="113" y="16"/>
                      <a:pt x="108" y="16"/>
                    </a:cubicBezTo>
                    <a:cubicBezTo>
                      <a:pt x="89" y="16"/>
                      <a:pt x="89" y="16"/>
                      <a:pt x="89" y="16"/>
                    </a:cubicBezTo>
                    <a:cubicBezTo>
                      <a:pt x="86" y="16"/>
                      <a:pt x="83" y="14"/>
                      <a:pt x="81" y="11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1" name="Oval 77">
                <a:extLst>
                  <a:ext uri="{FF2B5EF4-FFF2-40B4-BE49-F238E27FC236}">
                    <a16:creationId xmlns:a16="http://schemas.microsoft.com/office/drawing/2014/main" xmlns="" id="{38E9FA33-9D45-43F0-B3DC-D37EE390E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6637" y="4019642"/>
                <a:ext cx="209443" cy="214977"/>
              </a:xfrm>
              <a:prstGeom prst="ellipse">
                <a:avLst/>
              </a:pr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2" name="Freeform 78">
                <a:extLst>
                  <a:ext uri="{FF2B5EF4-FFF2-40B4-BE49-F238E27FC236}">
                    <a16:creationId xmlns:a16="http://schemas.microsoft.com/office/drawing/2014/main" xmlns="" id="{882B774E-6C0F-4094-8178-4D8EA59F9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894" y="3960151"/>
                <a:ext cx="289293" cy="8112"/>
              </a:xfrm>
              <a:custGeom>
                <a:avLst/>
                <a:gdLst>
                  <a:gd name="T0" fmla="*/ 0 w 76"/>
                  <a:gd name="T1" fmla="*/ 1 h 2"/>
                  <a:gd name="T2" fmla="*/ 76 w 76"/>
                  <a:gd name="T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6" h="2">
                    <a:moveTo>
                      <a:pt x="0" y="1"/>
                    </a:moveTo>
                    <a:cubicBezTo>
                      <a:pt x="25" y="0"/>
                      <a:pt x="51" y="2"/>
                      <a:pt x="76" y="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3" name="Freeform 79">
                <a:extLst>
                  <a:ext uri="{FF2B5EF4-FFF2-40B4-BE49-F238E27FC236}">
                    <a16:creationId xmlns:a16="http://schemas.microsoft.com/office/drawing/2014/main" xmlns="" id="{DAAFB6E7-94ED-4DD5-9B3E-7FCC04F64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4640" y="3916886"/>
                <a:ext cx="49743" cy="43266"/>
              </a:xfrm>
              <a:custGeom>
                <a:avLst/>
                <a:gdLst>
                  <a:gd name="T0" fmla="*/ 1 w 13"/>
                  <a:gd name="T1" fmla="*/ 11 h 11"/>
                  <a:gd name="T2" fmla="*/ 1 w 13"/>
                  <a:gd name="T3" fmla="*/ 4 h 11"/>
                  <a:gd name="T4" fmla="*/ 9 w 13"/>
                  <a:gd name="T5" fmla="*/ 2 h 11"/>
                  <a:gd name="T6" fmla="*/ 11 w 13"/>
                  <a:gd name="T7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" h="11">
                    <a:moveTo>
                      <a:pt x="1" y="11"/>
                    </a:moveTo>
                    <a:cubicBezTo>
                      <a:pt x="0" y="9"/>
                      <a:pt x="0" y="6"/>
                      <a:pt x="1" y="4"/>
                    </a:cubicBezTo>
                    <a:cubicBezTo>
                      <a:pt x="2" y="2"/>
                      <a:pt x="6" y="0"/>
                      <a:pt x="9" y="2"/>
                    </a:cubicBezTo>
                    <a:cubicBezTo>
                      <a:pt x="12" y="3"/>
                      <a:pt x="13" y="7"/>
                      <a:pt x="11" y="1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4" name="Freeform 80">
                <a:extLst>
                  <a:ext uri="{FF2B5EF4-FFF2-40B4-BE49-F238E27FC236}">
                    <a16:creationId xmlns:a16="http://schemas.microsoft.com/office/drawing/2014/main" xmlns="" id="{7243F2CB-2427-4635-831E-3FF14B85D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6379" y="4054795"/>
                <a:ext cx="117812" cy="136557"/>
              </a:xfrm>
              <a:custGeom>
                <a:avLst/>
                <a:gdLst>
                  <a:gd name="T0" fmla="*/ 28 w 31"/>
                  <a:gd name="T1" fmla="*/ 12 h 35"/>
                  <a:gd name="T2" fmla="*/ 26 w 31"/>
                  <a:gd name="T3" fmla="*/ 29 h 35"/>
                  <a:gd name="T4" fmla="*/ 9 w 31"/>
                  <a:gd name="T5" fmla="*/ 33 h 35"/>
                  <a:gd name="T6" fmla="*/ 1 w 31"/>
                  <a:gd name="T7" fmla="*/ 18 h 35"/>
                  <a:gd name="T8" fmla="*/ 28 w 31"/>
                  <a:gd name="T9" fmla="*/ 1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35">
                    <a:moveTo>
                      <a:pt x="28" y="12"/>
                    </a:moveTo>
                    <a:cubicBezTo>
                      <a:pt x="31" y="17"/>
                      <a:pt x="30" y="24"/>
                      <a:pt x="26" y="29"/>
                    </a:cubicBezTo>
                    <a:cubicBezTo>
                      <a:pt x="22" y="33"/>
                      <a:pt x="15" y="35"/>
                      <a:pt x="9" y="33"/>
                    </a:cubicBezTo>
                    <a:cubicBezTo>
                      <a:pt x="4" y="30"/>
                      <a:pt x="0" y="24"/>
                      <a:pt x="1" y="18"/>
                    </a:cubicBezTo>
                    <a:cubicBezTo>
                      <a:pt x="2" y="4"/>
                      <a:pt x="21" y="0"/>
                      <a:pt x="28" y="12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5" name="Freeform 81">
                <a:extLst>
                  <a:ext uri="{FF2B5EF4-FFF2-40B4-BE49-F238E27FC236}">
                    <a16:creationId xmlns:a16="http://schemas.microsoft.com/office/drawing/2014/main" xmlns="" id="{EDE4D178-3016-4715-9F40-BB043E330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6894" y="3972319"/>
                <a:ext cx="3927" cy="290692"/>
              </a:xfrm>
              <a:custGeom>
                <a:avLst/>
                <a:gdLst>
                  <a:gd name="T0" fmla="*/ 1 w 1"/>
                  <a:gd name="T1" fmla="*/ 0 h 74"/>
                  <a:gd name="T2" fmla="*/ 0 w 1"/>
                  <a:gd name="T3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74">
                    <a:moveTo>
                      <a:pt x="1" y="0"/>
                    </a:moveTo>
                    <a:cubicBezTo>
                      <a:pt x="1" y="26"/>
                      <a:pt x="0" y="49"/>
                      <a:pt x="0" y="74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6" name="Freeform 82">
                <a:extLst>
                  <a:ext uri="{FF2B5EF4-FFF2-40B4-BE49-F238E27FC236}">
                    <a16:creationId xmlns:a16="http://schemas.microsoft.com/office/drawing/2014/main" xmlns="" id="{806EB598-E499-4FB7-B46B-B12D5069F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5822" y="3968264"/>
                <a:ext cx="3927" cy="298804"/>
              </a:xfrm>
              <a:custGeom>
                <a:avLst/>
                <a:gdLst>
                  <a:gd name="T0" fmla="*/ 1 w 1"/>
                  <a:gd name="T1" fmla="*/ 0 h 76"/>
                  <a:gd name="T2" fmla="*/ 0 w 1"/>
                  <a:gd name="T3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76">
                    <a:moveTo>
                      <a:pt x="1" y="0"/>
                    </a:moveTo>
                    <a:cubicBezTo>
                      <a:pt x="0" y="26"/>
                      <a:pt x="0" y="50"/>
                      <a:pt x="0" y="76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7" name="Oval 83">
                <a:extLst>
                  <a:ext uri="{FF2B5EF4-FFF2-40B4-BE49-F238E27FC236}">
                    <a16:creationId xmlns:a16="http://schemas.microsoft.com/office/drawing/2014/main" xmlns="" id="{8DEC016B-6DE4-4F5C-905A-71439B0B8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1612" y="2260615"/>
                <a:ext cx="60215" cy="63546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8" name="Freeform 84">
                <a:extLst>
                  <a:ext uri="{FF2B5EF4-FFF2-40B4-BE49-F238E27FC236}">
                    <a16:creationId xmlns:a16="http://schemas.microsoft.com/office/drawing/2014/main" xmlns="" id="{E6DCB471-96F7-4A0B-B04C-89D831200CB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113907" y="2167324"/>
                <a:ext cx="380925" cy="392096"/>
              </a:xfrm>
              <a:custGeom>
                <a:avLst/>
                <a:gdLst>
                  <a:gd name="T0" fmla="*/ 91 w 100"/>
                  <a:gd name="T1" fmla="*/ 0 h 100"/>
                  <a:gd name="T2" fmla="*/ 8 w 100"/>
                  <a:gd name="T3" fmla="*/ 0 h 100"/>
                  <a:gd name="T4" fmla="*/ 0 w 100"/>
                  <a:gd name="T5" fmla="*/ 8 h 100"/>
                  <a:gd name="T6" fmla="*/ 0 w 100"/>
                  <a:gd name="T7" fmla="*/ 91 h 100"/>
                  <a:gd name="T8" fmla="*/ 8 w 100"/>
                  <a:gd name="T9" fmla="*/ 100 h 100"/>
                  <a:gd name="T10" fmla="*/ 91 w 100"/>
                  <a:gd name="T11" fmla="*/ 100 h 100"/>
                  <a:gd name="T12" fmla="*/ 100 w 100"/>
                  <a:gd name="T13" fmla="*/ 91 h 100"/>
                  <a:gd name="T14" fmla="*/ 100 w 100"/>
                  <a:gd name="T15" fmla="*/ 8 h 100"/>
                  <a:gd name="T16" fmla="*/ 91 w 100"/>
                  <a:gd name="T17" fmla="*/ 0 h 100"/>
                  <a:gd name="T18" fmla="*/ 83 w 100"/>
                  <a:gd name="T19" fmla="*/ 20 h 100"/>
                  <a:gd name="T20" fmla="*/ 83 w 100"/>
                  <a:gd name="T21" fmla="*/ 44 h 100"/>
                  <a:gd name="T22" fmla="*/ 77 w 100"/>
                  <a:gd name="T23" fmla="*/ 38 h 100"/>
                  <a:gd name="T24" fmla="*/ 71 w 100"/>
                  <a:gd name="T25" fmla="*/ 38 h 100"/>
                  <a:gd name="T26" fmla="*/ 55 w 100"/>
                  <a:gd name="T27" fmla="*/ 54 h 100"/>
                  <a:gd name="T28" fmla="*/ 54 w 100"/>
                  <a:gd name="T29" fmla="*/ 54 h 100"/>
                  <a:gd name="T30" fmla="*/ 48 w 100"/>
                  <a:gd name="T31" fmla="*/ 47 h 100"/>
                  <a:gd name="T32" fmla="*/ 42 w 100"/>
                  <a:gd name="T33" fmla="*/ 47 h 100"/>
                  <a:gd name="T34" fmla="*/ 14 w 100"/>
                  <a:gd name="T35" fmla="*/ 79 h 100"/>
                  <a:gd name="T36" fmla="*/ 14 w 100"/>
                  <a:gd name="T37" fmla="*/ 19 h 100"/>
                  <a:gd name="T38" fmla="*/ 19 w 100"/>
                  <a:gd name="T39" fmla="*/ 14 h 100"/>
                  <a:gd name="T40" fmla="*/ 77 w 100"/>
                  <a:gd name="T41" fmla="*/ 14 h 100"/>
                  <a:gd name="T42" fmla="*/ 83 w 100"/>
                  <a:gd name="T43" fmla="*/ 2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100">
                    <a:moveTo>
                      <a:pt x="91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96"/>
                      <a:pt x="4" y="100"/>
                      <a:pt x="8" y="100"/>
                    </a:cubicBezTo>
                    <a:cubicBezTo>
                      <a:pt x="91" y="100"/>
                      <a:pt x="91" y="100"/>
                      <a:pt x="91" y="100"/>
                    </a:cubicBezTo>
                    <a:cubicBezTo>
                      <a:pt x="96" y="100"/>
                      <a:pt x="100" y="96"/>
                      <a:pt x="100" y="91"/>
                    </a:cubicBezTo>
                    <a:cubicBezTo>
                      <a:pt x="100" y="8"/>
                      <a:pt x="100" y="8"/>
                      <a:pt x="100" y="8"/>
                    </a:cubicBezTo>
                    <a:cubicBezTo>
                      <a:pt x="100" y="4"/>
                      <a:pt x="96" y="0"/>
                      <a:pt x="91" y="0"/>
                    </a:cubicBezTo>
                    <a:close/>
                    <a:moveTo>
                      <a:pt x="83" y="20"/>
                    </a:moveTo>
                    <a:cubicBezTo>
                      <a:pt x="83" y="44"/>
                      <a:pt x="83" y="44"/>
                      <a:pt x="83" y="44"/>
                    </a:cubicBezTo>
                    <a:cubicBezTo>
                      <a:pt x="77" y="38"/>
                      <a:pt x="77" y="38"/>
                      <a:pt x="77" y="38"/>
                    </a:cubicBezTo>
                    <a:cubicBezTo>
                      <a:pt x="75" y="36"/>
                      <a:pt x="73" y="36"/>
                      <a:pt x="71" y="38"/>
                    </a:cubicBezTo>
                    <a:cubicBezTo>
                      <a:pt x="55" y="54"/>
                      <a:pt x="55" y="54"/>
                      <a:pt x="55" y="54"/>
                    </a:cubicBezTo>
                    <a:cubicBezTo>
                      <a:pt x="55" y="54"/>
                      <a:pt x="54" y="54"/>
                      <a:pt x="54" y="54"/>
                    </a:cubicBezTo>
                    <a:cubicBezTo>
                      <a:pt x="48" y="47"/>
                      <a:pt x="48" y="47"/>
                      <a:pt x="48" y="47"/>
                    </a:cubicBezTo>
                    <a:cubicBezTo>
                      <a:pt x="46" y="46"/>
                      <a:pt x="44" y="46"/>
                      <a:pt x="42" y="47"/>
                    </a:cubicBezTo>
                    <a:cubicBezTo>
                      <a:pt x="14" y="79"/>
                      <a:pt x="14" y="79"/>
                      <a:pt x="14" y="79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7"/>
                      <a:pt x="16" y="14"/>
                      <a:pt x="19" y="14"/>
                    </a:cubicBezTo>
                    <a:cubicBezTo>
                      <a:pt x="77" y="14"/>
                      <a:pt x="77" y="14"/>
                      <a:pt x="77" y="14"/>
                    </a:cubicBezTo>
                    <a:cubicBezTo>
                      <a:pt x="80" y="14"/>
                      <a:pt x="83" y="17"/>
                      <a:pt x="83" y="20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29" name="Freeform 85">
                <a:extLst>
                  <a:ext uri="{FF2B5EF4-FFF2-40B4-BE49-F238E27FC236}">
                    <a16:creationId xmlns:a16="http://schemas.microsoft.com/office/drawing/2014/main" xmlns="" id="{9584E7F7-BBB0-4E63-B30D-8111803E96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458" y="2421511"/>
                <a:ext cx="49743" cy="71659"/>
              </a:xfrm>
              <a:custGeom>
                <a:avLst/>
                <a:gdLst>
                  <a:gd name="T0" fmla="*/ 0 w 13"/>
                  <a:gd name="T1" fmla="*/ 0 h 18"/>
                  <a:gd name="T2" fmla="*/ 13 w 13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18">
                    <a:moveTo>
                      <a:pt x="0" y="0"/>
                    </a:moveTo>
                    <a:cubicBezTo>
                      <a:pt x="3" y="5"/>
                      <a:pt x="10" y="13"/>
                      <a:pt x="13" y="18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0" name="Freeform 86">
                <a:extLst>
                  <a:ext uri="{FF2B5EF4-FFF2-40B4-BE49-F238E27FC236}">
                    <a16:creationId xmlns:a16="http://schemas.microsoft.com/office/drawing/2014/main" xmlns="" id="{F597BCCD-3879-44EA-89E6-9785C43999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0794" y="2245743"/>
                <a:ext cx="407105" cy="443475"/>
              </a:xfrm>
              <a:custGeom>
                <a:avLst/>
                <a:gdLst>
                  <a:gd name="T0" fmla="*/ 69 w 107"/>
                  <a:gd name="T1" fmla="*/ 5 h 113"/>
                  <a:gd name="T2" fmla="*/ 61 w 107"/>
                  <a:gd name="T3" fmla="*/ 0 h 113"/>
                  <a:gd name="T4" fmla="*/ 0 w 107"/>
                  <a:gd name="T5" fmla="*/ 52 h 113"/>
                  <a:gd name="T6" fmla="*/ 70 w 107"/>
                  <a:gd name="T7" fmla="*/ 113 h 113"/>
                  <a:gd name="T8" fmla="*/ 107 w 107"/>
                  <a:gd name="T9" fmla="*/ 8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113">
                    <a:moveTo>
                      <a:pt x="69" y="5"/>
                    </a:moveTo>
                    <a:cubicBezTo>
                      <a:pt x="66" y="3"/>
                      <a:pt x="64" y="2"/>
                      <a:pt x="61" y="0"/>
                    </a:cubicBezTo>
                    <a:cubicBezTo>
                      <a:pt x="48" y="10"/>
                      <a:pt x="13" y="41"/>
                      <a:pt x="0" y="52"/>
                    </a:cubicBezTo>
                    <a:cubicBezTo>
                      <a:pt x="20" y="75"/>
                      <a:pt x="45" y="94"/>
                      <a:pt x="70" y="113"/>
                    </a:cubicBezTo>
                    <a:cubicBezTo>
                      <a:pt x="84" y="104"/>
                      <a:pt x="96" y="93"/>
                      <a:pt x="107" y="8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1" name="Freeform 87">
                <a:extLst>
                  <a:ext uri="{FF2B5EF4-FFF2-40B4-BE49-F238E27FC236}">
                    <a16:creationId xmlns:a16="http://schemas.microsoft.com/office/drawing/2014/main" xmlns="" id="{17F5BD4D-8103-4F9A-98DE-F815AA5A59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572" y="2307938"/>
                <a:ext cx="243478" cy="306916"/>
              </a:xfrm>
              <a:custGeom>
                <a:avLst/>
                <a:gdLst>
                  <a:gd name="T0" fmla="*/ 137 w 186"/>
                  <a:gd name="T1" fmla="*/ 18 h 227"/>
                  <a:gd name="T2" fmla="*/ 117 w 186"/>
                  <a:gd name="T3" fmla="*/ 0 h 227"/>
                  <a:gd name="T4" fmla="*/ 0 w 186"/>
                  <a:gd name="T5" fmla="*/ 99 h 227"/>
                  <a:gd name="T6" fmla="*/ 137 w 186"/>
                  <a:gd name="T7" fmla="*/ 227 h 227"/>
                  <a:gd name="T8" fmla="*/ 186 w 186"/>
                  <a:gd name="T9" fmla="*/ 18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6" h="227">
                    <a:moveTo>
                      <a:pt x="137" y="18"/>
                    </a:moveTo>
                    <a:lnTo>
                      <a:pt x="117" y="0"/>
                    </a:lnTo>
                    <a:lnTo>
                      <a:pt x="0" y="99"/>
                    </a:lnTo>
                    <a:lnTo>
                      <a:pt x="137" y="227"/>
                    </a:lnTo>
                    <a:lnTo>
                      <a:pt x="186" y="186"/>
                    </a:ln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2" name="Oval 88">
                <a:extLst>
                  <a:ext uri="{FF2B5EF4-FFF2-40B4-BE49-F238E27FC236}">
                    <a16:creationId xmlns:a16="http://schemas.microsoft.com/office/drawing/2014/main" xmlns="" id="{D000060A-A86E-483D-A7FC-25AF0D081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4015" y="4180536"/>
                <a:ext cx="289293" cy="297453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3" name="Freeform 89">
                <a:extLst>
                  <a:ext uri="{FF2B5EF4-FFF2-40B4-BE49-F238E27FC236}">
                    <a16:creationId xmlns:a16="http://schemas.microsoft.com/office/drawing/2014/main" xmlns="" id="{3E266318-E808-4458-B005-105F17F8A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1719" y="4250843"/>
                <a:ext cx="113884" cy="164951"/>
              </a:xfrm>
              <a:custGeom>
                <a:avLst/>
                <a:gdLst>
                  <a:gd name="T0" fmla="*/ 28 w 30"/>
                  <a:gd name="T1" fmla="*/ 1 h 42"/>
                  <a:gd name="T2" fmla="*/ 2 w 30"/>
                  <a:gd name="T3" fmla="*/ 0 h 42"/>
                  <a:gd name="T4" fmla="*/ 1 w 30"/>
                  <a:gd name="T5" fmla="*/ 16 h 42"/>
                  <a:gd name="T6" fmla="*/ 19 w 30"/>
                  <a:gd name="T7" fmla="*/ 17 h 42"/>
                  <a:gd name="T8" fmla="*/ 29 w 30"/>
                  <a:gd name="T9" fmla="*/ 30 h 42"/>
                  <a:gd name="T10" fmla="*/ 22 w 30"/>
                  <a:gd name="T11" fmla="*/ 40 h 42"/>
                  <a:gd name="T12" fmla="*/ 10 w 30"/>
                  <a:gd name="T13" fmla="*/ 41 h 42"/>
                  <a:gd name="T14" fmla="*/ 0 w 30"/>
                  <a:gd name="T15" fmla="*/ 3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42">
                    <a:moveTo>
                      <a:pt x="28" y="1"/>
                    </a:moveTo>
                    <a:cubicBezTo>
                      <a:pt x="19" y="1"/>
                      <a:pt x="11" y="0"/>
                      <a:pt x="2" y="0"/>
                    </a:cubicBezTo>
                    <a:cubicBezTo>
                      <a:pt x="2" y="5"/>
                      <a:pt x="1" y="11"/>
                      <a:pt x="1" y="16"/>
                    </a:cubicBezTo>
                    <a:cubicBezTo>
                      <a:pt x="7" y="15"/>
                      <a:pt x="13" y="14"/>
                      <a:pt x="19" y="17"/>
                    </a:cubicBezTo>
                    <a:cubicBezTo>
                      <a:pt x="25" y="19"/>
                      <a:pt x="30" y="24"/>
                      <a:pt x="29" y="30"/>
                    </a:cubicBezTo>
                    <a:cubicBezTo>
                      <a:pt x="29" y="35"/>
                      <a:pt x="26" y="38"/>
                      <a:pt x="22" y="40"/>
                    </a:cubicBezTo>
                    <a:cubicBezTo>
                      <a:pt x="18" y="42"/>
                      <a:pt x="14" y="42"/>
                      <a:pt x="10" y="41"/>
                    </a:cubicBezTo>
                    <a:cubicBezTo>
                      <a:pt x="5" y="40"/>
                      <a:pt x="1" y="37"/>
                      <a:pt x="0" y="3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4" name="Freeform 90">
                <a:extLst>
                  <a:ext uri="{FF2B5EF4-FFF2-40B4-BE49-F238E27FC236}">
                    <a16:creationId xmlns:a16="http://schemas.microsoft.com/office/drawing/2014/main" xmlns="" id="{51DFDBE4-5358-4E3C-AD0F-60FB9172F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1803" y="2767637"/>
                <a:ext cx="441140" cy="482684"/>
              </a:xfrm>
              <a:custGeom>
                <a:avLst/>
                <a:gdLst>
                  <a:gd name="T0" fmla="*/ 53 w 116"/>
                  <a:gd name="T1" fmla="*/ 123 h 123"/>
                  <a:gd name="T2" fmla="*/ 49 w 116"/>
                  <a:gd name="T3" fmla="*/ 122 h 123"/>
                  <a:gd name="T4" fmla="*/ 42 w 116"/>
                  <a:gd name="T5" fmla="*/ 111 h 123"/>
                  <a:gd name="T6" fmla="*/ 42 w 116"/>
                  <a:gd name="T7" fmla="*/ 97 h 123"/>
                  <a:gd name="T8" fmla="*/ 38 w 116"/>
                  <a:gd name="T9" fmla="*/ 94 h 123"/>
                  <a:gd name="T10" fmla="*/ 31 w 116"/>
                  <a:gd name="T11" fmla="*/ 92 h 123"/>
                  <a:gd name="T12" fmla="*/ 18 w 116"/>
                  <a:gd name="T13" fmla="*/ 87 h 123"/>
                  <a:gd name="T14" fmla="*/ 2 w 116"/>
                  <a:gd name="T15" fmla="*/ 65 h 123"/>
                  <a:gd name="T16" fmla="*/ 0 w 116"/>
                  <a:gd name="T17" fmla="*/ 53 h 123"/>
                  <a:gd name="T18" fmla="*/ 0 w 116"/>
                  <a:gd name="T19" fmla="*/ 40 h 123"/>
                  <a:gd name="T20" fmla="*/ 40 w 116"/>
                  <a:gd name="T21" fmla="*/ 0 h 123"/>
                  <a:gd name="T22" fmla="*/ 76 w 116"/>
                  <a:gd name="T23" fmla="*/ 0 h 123"/>
                  <a:gd name="T24" fmla="*/ 116 w 116"/>
                  <a:gd name="T25" fmla="*/ 40 h 123"/>
                  <a:gd name="T26" fmla="*/ 116 w 116"/>
                  <a:gd name="T27" fmla="*/ 53 h 123"/>
                  <a:gd name="T28" fmla="*/ 60 w 116"/>
                  <a:gd name="T29" fmla="*/ 120 h 123"/>
                  <a:gd name="T30" fmla="*/ 53 w 116"/>
                  <a:gd name="T31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16" h="123">
                    <a:moveTo>
                      <a:pt x="53" y="123"/>
                    </a:moveTo>
                    <a:cubicBezTo>
                      <a:pt x="52" y="123"/>
                      <a:pt x="50" y="122"/>
                      <a:pt x="49" y="122"/>
                    </a:cubicBezTo>
                    <a:cubicBezTo>
                      <a:pt x="44" y="120"/>
                      <a:pt x="42" y="116"/>
                      <a:pt x="42" y="111"/>
                    </a:cubicBezTo>
                    <a:cubicBezTo>
                      <a:pt x="42" y="111"/>
                      <a:pt x="42" y="103"/>
                      <a:pt x="42" y="97"/>
                    </a:cubicBezTo>
                    <a:cubicBezTo>
                      <a:pt x="42" y="95"/>
                      <a:pt x="40" y="94"/>
                      <a:pt x="38" y="94"/>
                    </a:cubicBezTo>
                    <a:cubicBezTo>
                      <a:pt x="35" y="93"/>
                      <a:pt x="32" y="93"/>
                      <a:pt x="31" y="92"/>
                    </a:cubicBezTo>
                    <a:cubicBezTo>
                      <a:pt x="27" y="91"/>
                      <a:pt x="22" y="90"/>
                      <a:pt x="18" y="87"/>
                    </a:cubicBezTo>
                    <a:cubicBezTo>
                      <a:pt x="10" y="82"/>
                      <a:pt x="4" y="74"/>
                      <a:pt x="2" y="65"/>
                    </a:cubicBezTo>
                    <a:cubicBezTo>
                      <a:pt x="0" y="61"/>
                      <a:pt x="0" y="57"/>
                      <a:pt x="0" y="53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98" y="0"/>
                      <a:pt x="116" y="18"/>
                      <a:pt x="116" y="40"/>
                    </a:cubicBezTo>
                    <a:cubicBezTo>
                      <a:pt x="116" y="53"/>
                      <a:pt x="116" y="53"/>
                      <a:pt x="116" y="53"/>
                    </a:cubicBezTo>
                    <a:cubicBezTo>
                      <a:pt x="114" y="90"/>
                      <a:pt x="67" y="116"/>
                      <a:pt x="60" y="120"/>
                    </a:cubicBezTo>
                    <a:cubicBezTo>
                      <a:pt x="58" y="122"/>
                      <a:pt x="56" y="123"/>
                      <a:pt x="53" y="123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5" name="Freeform 91">
                <a:extLst>
                  <a:ext uri="{FF2B5EF4-FFF2-40B4-BE49-F238E27FC236}">
                    <a16:creationId xmlns:a16="http://schemas.microsoft.com/office/drawing/2014/main" xmlns="" id="{FD1E4321-D7CA-4A0E-9F14-BC34557BEF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8092" y="2829832"/>
                <a:ext cx="323328" cy="350182"/>
              </a:xfrm>
              <a:custGeom>
                <a:avLst/>
                <a:gdLst>
                  <a:gd name="T0" fmla="*/ 39 w 85"/>
                  <a:gd name="T1" fmla="*/ 72 h 89"/>
                  <a:gd name="T2" fmla="*/ 32 w 85"/>
                  <a:gd name="T3" fmla="*/ 63 h 89"/>
                  <a:gd name="T4" fmla="*/ 21 w 85"/>
                  <a:gd name="T5" fmla="*/ 61 h 89"/>
                  <a:gd name="T6" fmla="*/ 2 w 85"/>
                  <a:gd name="T7" fmla="*/ 43 h 89"/>
                  <a:gd name="T8" fmla="*/ 0 w 85"/>
                  <a:gd name="T9" fmla="*/ 35 h 89"/>
                  <a:gd name="T10" fmla="*/ 0 w 85"/>
                  <a:gd name="T11" fmla="*/ 27 h 89"/>
                  <a:gd name="T12" fmla="*/ 30 w 85"/>
                  <a:gd name="T13" fmla="*/ 0 h 89"/>
                  <a:gd name="T14" fmla="*/ 56 w 85"/>
                  <a:gd name="T15" fmla="*/ 0 h 89"/>
                  <a:gd name="T16" fmla="*/ 85 w 85"/>
                  <a:gd name="T17" fmla="*/ 27 h 89"/>
                  <a:gd name="T18" fmla="*/ 85 w 85"/>
                  <a:gd name="T19" fmla="*/ 35 h 89"/>
                  <a:gd name="T20" fmla="*/ 61 w 85"/>
                  <a:gd name="T21" fmla="*/ 77 h 89"/>
                  <a:gd name="T22" fmla="*/ 41 w 85"/>
                  <a:gd name="T23" fmla="*/ 89 h 89"/>
                  <a:gd name="T24" fmla="*/ 39 w 85"/>
                  <a:gd name="T25" fmla="*/ 72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5" h="89">
                    <a:moveTo>
                      <a:pt x="39" y="72"/>
                    </a:moveTo>
                    <a:cubicBezTo>
                      <a:pt x="39" y="68"/>
                      <a:pt x="36" y="64"/>
                      <a:pt x="32" y="63"/>
                    </a:cubicBezTo>
                    <a:cubicBezTo>
                      <a:pt x="28" y="62"/>
                      <a:pt x="23" y="61"/>
                      <a:pt x="21" y="61"/>
                    </a:cubicBezTo>
                    <a:cubicBezTo>
                      <a:pt x="12" y="58"/>
                      <a:pt x="5" y="52"/>
                      <a:pt x="2" y="43"/>
                    </a:cubicBezTo>
                    <a:cubicBezTo>
                      <a:pt x="1" y="41"/>
                      <a:pt x="0" y="38"/>
                      <a:pt x="0" y="35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2"/>
                      <a:pt x="13" y="0"/>
                      <a:pt x="30" y="0"/>
                    </a:cubicBezTo>
                    <a:cubicBezTo>
                      <a:pt x="56" y="0"/>
                      <a:pt x="56" y="0"/>
                      <a:pt x="56" y="0"/>
                    </a:cubicBezTo>
                    <a:cubicBezTo>
                      <a:pt x="72" y="0"/>
                      <a:pt x="85" y="12"/>
                      <a:pt x="85" y="27"/>
                    </a:cubicBezTo>
                    <a:cubicBezTo>
                      <a:pt x="85" y="35"/>
                      <a:pt x="85" y="35"/>
                      <a:pt x="85" y="35"/>
                    </a:cubicBezTo>
                    <a:cubicBezTo>
                      <a:pt x="84" y="52"/>
                      <a:pt x="73" y="67"/>
                      <a:pt x="61" y="77"/>
                    </a:cubicBezTo>
                    <a:cubicBezTo>
                      <a:pt x="56" y="81"/>
                      <a:pt x="45" y="88"/>
                      <a:pt x="41" y="89"/>
                    </a:cubicBezTo>
                    <a:cubicBezTo>
                      <a:pt x="40" y="89"/>
                      <a:pt x="40" y="80"/>
                      <a:pt x="39" y="72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6" name="Freeform 92">
                <a:extLst>
                  <a:ext uri="{FF2B5EF4-FFF2-40B4-BE49-F238E27FC236}">
                    <a16:creationId xmlns:a16="http://schemas.microsoft.com/office/drawing/2014/main" xmlns="" id="{56DF621B-278D-49AC-8D01-E6305D3E6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5796" y="2916363"/>
                <a:ext cx="147919" cy="8112"/>
              </a:xfrm>
              <a:custGeom>
                <a:avLst/>
                <a:gdLst>
                  <a:gd name="T0" fmla="*/ 0 w 39"/>
                  <a:gd name="T1" fmla="*/ 2 h 2"/>
                  <a:gd name="T2" fmla="*/ 39 w 39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9" h="2">
                    <a:moveTo>
                      <a:pt x="0" y="2"/>
                    </a:moveTo>
                    <a:cubicBezTo>
                      <a:pt x="13" y="1"/>
                      <a:pt x="26" y="0"/>
                      <a:pt x="39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7" name="Freeform 93">
                <a:extLst>
                  <a:ext uri="{FF2B5EF4-FFF2-40B4-BE49-F238E27FC236}">
                    <a16:creationId xmlns:a16="http://schemas.microsoft.com/office/drawing/2014/main" xmlns="" id="{7346C6CC-BE8A-4E03-89E3-AC08C720C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723" y="2986670"/>
                <a:ext cx="140065" cy="8112"/>
              </a:xfrm>
              <a:custGeom>
                <a:avLst/>
                <a:gdLst>
                  <a:gd name="T0" fmla="*/ 0 w 37"/>
                  <a:gd name="T1" fmla="*/ 2 h 2"/>
                  <a:gd name="T2" fmla="*/ 37 w 37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2">
                    <a:moveTo>
                      <a:pt x="0" y="2"/>
                    </a:moveTo>
                    <a:cubicBezTo>
                      <a:pt x="12" y="1"/>
                      <a:pt x="25" y="0"/>
                      <a:pt x="37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8" name="Freeform 99">
                <a:extLst>
                  <a:ext uri="{FF2B5EF4-FFF2-40B4-BE49-F238E27FC236}">
                    <a16:creationId xmlns:a16="http://schemas.microsoft.com/office/drawing/2014/main" xmlns="" id="{A420E297-9DA6-407B-8E7A-E8B8315522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63228" y="3473411"/>
                <a:ext cx="371762" cy="435362"/>
              </a:xfrm>
              <a:custGeom>
                <a:avLst/>
                <a:gdLst>
                  <a:gd name="T0" fmla="*/ 35 w 98"/>
                  <a:gd name="T1" fmla="*/ 6 h 111"/>
                  <a:gd name="T2" fmla="*/ 41 w 98"/>
                  <a:gd name="T3" fmla="*/ 8 h 111"/>
                  <a:gd name="T4" fmla="*/ 60 w 98"/>
                  <a:gd name="T5" fmla="*/ 27 h 111"/>
                  <a:gd name="T6" fmla="*/ 62 w 98"/>
                  <a:gd name="T7" fmla="*/ 42 h 111"/>
                  <a:gd name="T8" fmla="*/ 58 w 98"/>
                  <a:gd name="T9" fmla="*/ 44 h 111"/>
                  <a:gd name="T10" fmla="*/ 48 w 98"/>
                  <a:gd name="T11" fmla="*/ 39 h 111"/>
                  <a:gd name="T12" fmla="*/ 46 w 98"/>
                  <a:gd name="T13" fmla="*/ 38 h 111"/>
                  <a:gd name="T14" fmla="*/ 43 w 98"/>
                  <a:gd name="T15" fmla="*/ 41 h 111"/>
                  <a:gd name="T16" fmla="*/ 43 w 98"/>
                  <a:gd name="T17" fmla="*/ 76 h 111"/>
                  <a:gd name="T18" fmla="*/ 56 w 98"/>
                  <a:gd name="T19" fmla="*/ 89 h 111"/>
                  <a:gd name="T20" fmla="*/ 86 w 98"/>
                  <a:gd name="T21" fmla="*/ 89 h 111"/>
                  <a:gd name="T22" fmla="*/ 92 w 98"/>
                  <a:gd name="T23" fmla="*/ 94 h 111"/>
                  <a:gd name="T24" fmla="*/ 92 w 98"/>
                  <a:gd name="T25" fmla="*/ 100 h 111"/>
                  <a:gd name="T26" fmla="*/ 87 w 98"/>
                  <a:gd name="T27" fmla="*/ 105 h 111"/>
                  <a:gd name="T28" fmla="*/ 51 w 98"/>
                  <a:gd name="T29" fmla="*/ 105 h 111"/>
                  <a:gd name="T30" fmla="*/ 28 w 98"/>
                  <a:gd name="T31" fmla="*/ 82 h 111"/>
                  <a:gd name="T32" fmla="*/ 28 w 98"/>
                  <a:gd name="T33" fmla="*/ 39 h 111"/>
                  <a:gd name="T34" fmla="*/ 25 w 98"/>
                  <a:gd name="T35" fmla="*/ 36 h 111"/>
                  <a:gd name="T36" fmla="*/ 23 w 98"/>
                  <a:gd name="T37" fmla="*/ 37 h 111"/>
                  <a:gd name="T38" fmla="*/ 19 w 98"/>
                  <a:gd name="T39" fmla="*/ 41 h 111"/>
                  <a:gd name="T40" fmla="*/ 13 w 98"/>
                  <a:gd name="T41" fmla="*/ 43 h 111"/>
                  <a:gd name="T42" fmla="*/ 8 w 98"/>
                  <a:gd name="T43" fmla="*/ 41 h 111"/>
                  <a:gd name="T44" fmla="*/ 8 w 98"/>
                  <a:gd name="T45" fmla="*/ 41 h 111"/>
                  <a:gd name="T46" fmla="*/ 8 w 98"/>
                  <a:gd name="T47" fmla="*/ 30 h 111"/>
                  <a:gd name="T48" fmla="*/ 30 w 98"/>
                  <a:gd name="T49" fmla="*/ 8 h 111"/>
                  <a:gd name="T50" fmla="*/ 35 w 98"/>
                  <a:gd name="T51" fmla="*/ 6 h 111"/>
                  <a:gd name="T52" fmla="*/ 35 w 98"/>
                  <a:gd name="T53" fmla="*/ 0 h 111"/>
                  <a:gd name="T54" fmla="*/ 25 w 98"/>
                  <a:gd name="T55" fmla="*/ 4 h 111"/>
                  <a:gd name="T56" fmla="*/ 4 w 98"/>
                  <a:gd name="T57" fmla="*/ 26 h 111"/>
                  <a:gd name="T58" fmla="*/ 0 w 98"/>
                  <a:gd name="T59" fmla="*/ 36 h 111"/>
                  <a:gd name="T60" fmla="*/ 4 w 98"/>
                  <a:gd name="T61" fmla="*/ 45 h 111"/>
                  <a:gd name="T62" fmla="*/ 4 w 98"/>
                  <a:gd name="T63" fmla="*/ 45 h 111"/>
                  <a:gd name="T64" fmla="*/ 4 w 98"/>
                  <a:gd name="T65" fmla="*/ 46 h 111"/>
                  <a:gd name="T66" fmla="*/ 13 w 98"/>
                  <a:gd name="T67" fmla="*/ 49 h 111"/>
                  <a:gd name="T68" fmla="*/ 22 w 98"/>
                  <a:gd name="T69" fmla="*/ 46 h 111"/>
                  <a:gd name="T70" fmla="*/ 22 w 98"/>
                  <a:gd name="T71" fmla="*/ 82 h 111"/>
                  <a:gd name="T72" fmla="*/ 51 w 98"/>
                  <a:gd name="T73" fmla="*/ 111 h 111"/>
                  <a:gd name="T74" fmla="*/ 87 w 98"/>
                  <a:gd name="T75" fmla="*/ 111 h 111"/>
                  <a:gd name="T76" fmla="*/ 98 w 98"/>
                  <a:gd name="T77" fmla="*/ 100 h 111"/>
                  <a:gd name="T78" fmla="*/ 98 w 98"/>
                  <a:gd name="T79" fmla="*/ 94 h 111"/>
                  <a:gd name="T80" fmla="*/ 86 w 98"/>
                  <a:gd name="T81" fmla="*/ 83 h 111"/>
                  <a:gd name="T82" fmla="*/ 56 w 98"/>
                  <a:gd name="T83" fmla="*/ 83 h 111"/>
                  <a:gd name="T84" fmla="*/ 49 w 98"/>
                  <a:gd name="T85" fmla="*/ 76 h 111"/>
                  <a:gd name="T86" fmla="*/ 49 w 98"/>
                  <a:gd name="T87" fmla="*/ 47 h 111"/>
                  <a:gd name="T88" fmla="*/ 58 w 98"/>
                  <a:gd name="T89" fmla="*/ 50 h 111"/>
                  <a:gd name="T90" fmla="*/ 66 w 98"/>
                  <a:gd name="T91" fmla="*/ 47 h 111"/>
                  <a:gd name="T92" fmla="*/ 71 w 98"/>
                  <a:gd name="T93" fmla="*/ 38 h 111"/>
                  <a:gd name="T94" fmla="*/ 64 w 98"/>
                  <a:gd name="T95" fmla="*/ 23 h 111"/>
                  <a:gd name="T96" fmla="*/ 45 w 98"/>
                  <a:gd name="T97" fmla="*/ 4 h 111"/>
                  <a:gd name="T98" fmla="*/ 35 w 98"/>
                  <a:gd name="T9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8" h="111">
                    <a:moveTo>
                      <a:pt x="35" y="6"/>
                    </a:moveTo>
                    <a:cubicBezTo>
                      <a:pt x="37" y="6"/>
                      <a:pt x="39" y="7"/>
                      <a:pt x="41" y="8"/>
                    </a:cubicBezTo>
                    <a:cubicBezTo>
                      <a:pt x="41" y="8"/>
                      <a:pt x="53" y="20"/>
                      <a:pt x="60" y="27"/>
                    </a:cubicBezTo>
                    <a:cubicBezTo>
                      <a:pt x="64" y="32"/>
                      <a:pt x="68" y="38"/>
                      <a:pt x="62" y="42"/>
                    </a:cubicBezTo>
                    <a:cubicBezTo>
                      <a:pt x="61" y="43"/>
                      <a:pt x="60" y="44"/>
                      <a:pt x="58" y="44"/>
                    </a:cubicBezTo>
                    <a:cubicBezTo>
                      <a:pt x="54" y="44"/>
                      <a:pt x="51" y="41"/>
                      <a:pt x="48" y="39"/>
                    </a:cubicBezTo>
                    <a:cubicBezTo>
                      <a:pt x="48" y="38"/>
                      <a:pt x="47" y="38"/>
                      <a:pt x="46" y="38"/>
                    </a:cubicBezTo>
                    <a:cubicBezTo>
                      <a:pt x="45" y="38"/>
                      <a:pt x="43" y="39"/>
                      <a:pt x="43" y="41"/>
                    </a:cubicBezTo>
                    <a:cubicBezTo>
                      <a:pt x="43" y="76"/>
                      <a:pt x="43" y="76"/>
                      <a:pt x="43" y="76"/>
                    </a:cubicBezTo>
                    <a:cubicBezTo>
                      <a:pt x="43" y="83"/>
                      <a:pt x="49" y="89"/>
                      <a:pt x="56" y="89"/>
                    </a:cubicBezTo>
                    <a:cubicBezTo>
                      <a:pt x="86" y="89"/>
                      <a:pt x="86" y="89"/>
                      <a:pt x="86" y="89"/>
                    </a:cubicBezTo>
                    <a:cubicBezTo>
                      <a:pt x="89" y="89"/>
                      <a:pt x="92" y="91"/>
                      <a:pt x="92" y="94"/>
                    </a:cubicBezTo>
                    <a:cubicBezTo>
                      <a:pt x="92" y="100"/>
                      <a:pt x="92" y="100"/>
                      <a:pt x="92" y="100"/>
                    </a:cubicBezTo>
                    <a:cubicBezTo>
                      <a:pt x="92" y="102"/>
                      <a:pt x="89" y="105"/>
                      <a:pt x="87" y="105"/>
                    </a:cubicBezTo>
                    <a:cubicBezTo>
                      <a:pt x="51" y="105"/>
                      <a:pt x="51" y="105"/>
                      <a:pt x="51" y="105"/>
                    </a:cubicBezTo>
                    <a:cubicBezTo>
                      <a:pt x="38" y="105"/>
                      <a:pt x="28" y="94"/>
                      <a:pt x="28" y="82"/>
                    </a:cubicBezTo>
                    <a:cubicBezTo>
                      <a:pt x="28" y="39"/>
                      <a:pt x="28" y="39"/>
                      <a:pt x="28" y="39"/>
                    </a:cubicBezTo>
                    <a:cubicBezTo>
                      <a:pt x="28" y="37"/>
                      <a:pt x="26" y="36"/>
                      <a:pt x="25" y="36"/>
                    </a:cubicBezTo>
                    <a:cubicBezTo>
                      <a:pt x="24" y="36"/>
                      <a:pt x="23" y="37"/>
                      <a:pt x="23" y="37"/>
                    </a:cubicBezTo>
                    <a:cubicBezTo>
                      <a:pt x="19" y="41"/>
                      <a:pt x="19" y="41"/>
                      <a:pt x="19" y="41"/>
                    </a:cubicBezTo>
                    <a:cubicBezTo>
                      <a:pt x="17" y="42"/>
                      <a:pt x="15" y="43"/>
                      <a:pt x="13" y="43"/>
                    </a:cubicBezTo>
                    <a:cubicBezTo>
                      <a:pt x="12" y="43"/>
                      <a:pt x="10" y="42"/>
                      <a:pt x="8" y="41"/>
                    </a:cubicBezTo>
                    <a:cubicBezTo>
                      <a:pt x="8" y="41"/>
                      <a:pt x="8" y="41"/>
                      <a:pt x="8" y="41"/>
                    </a:cubicBezTo>
                    <a:cubicBezTo>
                      <a:pt x="5" y="38"/>
                      <a:pt x="5" y="33"/>
                      <a:pt x="8" y="30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1" y="7"/>
                      <a:pt x="33" y="6"/>
                      <a:pt x="35" y="6"/>
                    </a:cubicBezTo>
                    <a:moveTo>
                      <a:pt x="35" y="0"/>
                    </a:moveTo>
                    <a:cubicBezTo>
                      <a:pt x="31" y="0"/>
                      <a:pt x="28" y="1"/>
                      <a:pt x="25" y="4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1" y="28"/>
                      <a:pt x="0" y="32"/>
                      <a:pt x="0" y="36"/>
                    </a:cubicBezTo>
                    <a:cubicBezTo>
                      <a:pt x="0" y="39"/>
                      <a:pt x="1" y="43"/>
                      <a:pt x="4" y="45"/>
                    </a:cubicBezTo>
                    <a:cubicBezTo>
                      <a:pt x="4" y="45"/>
                      <a:pt x="4" y="45"/>
                      <a:pt x="4" y="45"/>
                    </a:cubicBezTo>
                    <a:cubicBezTo>
                      <a:pt x="4" y="46"/>
                      <a:pt x="4" y="46"/>
                      <a:pt x="4" y="46"/>
                    </a:cubicBezTo>
                    <a:cubicBezTo>
                      <a:pt x="7" y="48"/>
                      <a:pt x="10" y="49"/>
                      <a:pt x="13" y="49"/>
                    </a:cubicBezTo>
                    <a:cubicBezTo>
                      <a:pt x="17" y="49"/>
                      <a:pt x="19" y="48"/>
                      <a:pt x="22" y="46"/>
                    </a:cubicBezTo>
                    <a:cubicBezTo>
                      <a:pt x="22" y="82"/>
                      <a:pt x="22" y="82"/>
                      <a:pt x="22" y="82"/>
                    </a:cubicBezTo>
                    <a:cubicBezTo>
                      <a:pt x="22" y="98"/>
                      <a:pt x="35" y="111"/>
                      <a:pt x="51" y="111"/>
                    </a:cubicBezTo>
                    <a:cubicBezTo>
                      <a:pt x="87" y="111"/>
                      <a:pt x="87" y="111"/>
                      <a:pt x="87" y="111"/>
                    </a:cubicBezTo>
                    <a:cubicBezTo>
                      <a:pt x="93" y="111"/>
                      <a:pt x="98" y="106"/>
                      <a:pt x="98" y="100"/>
                    </a:cubicBezTo>
                    <a:cubicBezTo>
                      <a:pt x="98" y="94"/>
                      <a:pt x="98" y="94"/>
                      <a:pt x="98" y="94"/>
                    </a:cubicBezTo>
                    <a:cubicBezTo>
                      <a:pt x="98" y="88"/>
                      <a:pt x="93" y="83"/>
                      <a:pt x="86" y="83"/>
                    </a:cubicBezTo>
                    <a:cubicBezTo>
                      <a:pt x="56" y="83"/>
                      <a:pt x="56" y="83"/>
                      <a:pt x="56" y="83"/>
                    </a:cubicBezTo>
                    <a:cubicBezTo>
                      <a:pt x="52" y="83"/>
                      <a:pt x="49" y="80"/>
                      <a:pt x="49" y="76"/>
                    </a:cubicBezTo>
                    <a:cubicBezTo>
                      <a:pt x="49" y="47"/>
                      <a:pt x="49" y="47"/>
                      <a:pt x="49" y="47"/>
                    </a:cubicBezTo>
                    <a:cubicBezTo>
                      <a:pt x="52" y="49"/>
                      <a:pt x="55" y="50"/>
                      <a:pt x="58" y="50"/>
                    </a:cubicBezTo>
                    <a:cubicBezTo>
                      <a:pt x="61" y="50"/>
                      <a:pt x="64" y="49"/>
                      <a:pt x="66" y="47"/>
                    </a:cubicBezTo>
                    <a:cubicBezTo>
                      <a:pt x="70" y="44"/>
                      <a:pt x="71" y="40"/>
                      <a:pt x="71" y="38"/>
                    </a:cubicBezTo>
                    <a:cubicBezTo>
                      <a:pt x="72" y="32"/>
                      <a:pt x="68" y="27"/>
                      <a:pt x="64" y="23"/>
                    </a:cubicBezTo>
                    <a:cubicBezTo>
                      <a:pt x="57" y="16"/>
                      <a:pt x="45" y="4"/>
                      <a:pt x="45" y="4"/>
                    </a:cubicBezTo>
                    <a:cubicBezTo>
                      <a:pt x="42" y="1"/>
                      <a:pt x="39" y="0"/>
                      <a:pt x="35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39" name="Freeform 100">
                <a:extLst>
                  <a:ext uri="{FF2B5EF4-FFF2-40B4-BE49-F238E27FC236}">
                    <a16:creationId xmlns:a16="http://schemas.microsoft.com/office/drawing/2014/main" xmlns="" id="{2C6473A1-2C87-4BF1-80E2-A9B170CB512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90997" y="3399047"/>
                <a:ext cx="373071" cy="435362"/>
              </a:xfrm>
              <a:custGeom>
                <a:avLst/>
                <a:gdLst>
                  <a:gd name="T0" fmla="*/ 47 w 98"/>
                  <a:gd name="T1" fmla="*/ 6 h 111"/>
                  <a:gd name="T2" fmla="*/ 70 w 98"/>
                  <a:gd name="T3" fmla="*/ 29 h 111"/>
                  <a:gd name="T4" fmla="*/ 70 w 98"/>
                  <a:gd name="T5" fmla="*/ 71 h 111"/>
                  <a:gd name="T6" fmla="*/ 73 w 98"/>
                  <a:gd name="T7" fmla="*/ 74 h 111"/>
                  <a:gd name="T8" fmla="*/ 75 w 98"/>
                  <a:gd name="T9" fmla="*/ 73 h 111"/>
                  <a:gd name="T10" fmla="*/ 78 w 98"/>
                  <a:gd name="T11" fmla="*/ 70 h 111"/>
                  <a:gd name="T12" fmla="*/ 84 w 98"/>
                  <a:gd name="T13" fmla="*/ 67 h 111"/>
                  <a:gd name="T14" fmla="*/ 89 w 98"/>
                  <a:gd name="T15" fmla="*/ 69 h 111"/>
                  <a:gd name="T16" fmla="*/ 89 w 98"/>
                  <a:gd name="T17" fmla="*/ 69 h 111"/>
                  <a:gd name="T18" fmla="*/ 89 w 98"/>
                  <a:gd name="T19" fmla="*/ 81 h 111"/>
                  <a:gd name="T20" fmla="*/ 68 w 98"/>
                  <a:gd name="T21" fmla="*/ 102 h 111"/>
                  <a:gd name="T22" fmla="*/ 62 w 98"/>
                  <a:gd name="T23" fmla="*/ 105 h 111"/>
                  <a:gd name="T24" fmla="*/ 57 w 98"/>
                  <a:gd name="T25" fmla="*/ 102 h 111"/>
                  <a:gd name="T26" fmla="*/ 37 w 98"/>
                  <a:gd name="T27" fmla="*/ 83 h 111"/>
                  <a:gd name="T28" fmla="*/ 35 w 98"/>
                  <a:gd name="T29" fmla="*/ 68 h 111"/>
                  <a:gd name="T30" fmla="*/ 39 w 98"/>
                  <a:gd name="T31" fmla="*/ 67 h 111"/>
                  <a:gd name="T32" fmla="*/ 49 w 98"/>
                  <a:gd name="T33" fmla="*/ 72 h 111"/>
                  <a:gd name="T34" fmla="*/ 51 w 98"/>
                  <a:gd name="T35" fmla="*/ 73 h 111"/>
                  <a:gd name="T36" fmla="*/ 54 w 98"/>
                  <a:gd name="T37" fmla="*/ 70 h 111"/>
                  <a:gd name="T38" fmla="*/ 54 w 98"/>
                  <a:gd name="T39" fmla="*/ 34 h 111"/>
                  <a:gd name="T40" fmla="*/ 41 w 98"/>
                  <a:gd name="T41" fmla="*/ 21 h 111"/>
                  <a:gd name="T42" fmla="*/ 11 w 98"/>
                  <a:gd name="T43" fmla="*/ 21 h 111"/>
                  <a:gd name="T44" fmla="*/ 6 w 98"/>
                  <a:gd name="T45" fmla="*/ 16 h 111"/>
                  <a:gd name="T46" fmla="*/ 6 w 98"/>
                  <a:gd name="T47" fmla="*/ 11 h 111"/>
                  <a:gd name="T48" fmla="*/ 11 w 98"/>
                  <a:gd name="T49" fmla="*/ 6 h 111"/>
                  <a:gd name="T50" fmla="*/ 47 w 98"/>
                  <a:gd name="T51" fmla="*/ 6 h 111"/>
                  <a:gd name="T52" fmla="*/ 47 w 98"/>
                  <a:gd name="T53" fmla="*/ 0 h 111"/>
                  <a:gd name="T54" fmla="*/ 11 w 98"/>
                  <a:gd name="T55" fmla="*/ 0 h 111"/>
                  <a:gd name="T56" fmla="*/ 0 w 98"/>
                  <a:gd name="T57" fmla="*/ 11 h 111"/>
                  <a:gd name="T58" fmla="*/ 0 w 98"/>
                  <a:gd name="T59" fmla="*/ 16 h 111"/>
                  <a:gd name="T60" fmla="*/ 11 w 98"/>
                  <a:gd name="T61" fmla="*/ 27 h 111"/>
                  <a:gd name="T62" fmla="*/ 41 w 98"/>
                  <a:gd name="T63" fmla="*/ 27 h 111"/>
                  <a:gd name="T64" fmla="*/ 48 w 98"/>
                  <a:gd name="T65" fmla="*/ 34 h 111"/>
                  <a:gd name="T66" fmla="*/ 48 w 98"/>
                  <a:gd name="T67" fmla="*/ 63 h 111"/>
                  <a:gd name="T68" fmla="*/ 39 w 98"/>
                  <a:gd name="T69" fmla="*/ 61 h 111"/>
                  <a:gd name="T70" fmla="*/ 31 w 98"/>
                  <a:gd name="T71" fmla="*/ 64 h 111"/>
                  <a:gd name="T72" fmla="*/ 26 w 98"/>
                  <a:gd name="T73" fmla="*/ 73 h 111"/>
                  <a:gd name="T74" fmla="*/ 33 w 98"/>
                  <a:gd name="T75" fmla="*/ 87 h 111"/>
                  <a:gd name="T76" fmla="*/ 52 w 98"/>
                  <a:gd name="T77" fmla="*/ 107 h 111"/>
                  <a:gd name="T78" fmla="*/ 62 w 98"/>
                  <a:gd name="T79" fmla="*/ 111 h 111"/>
                  <a:gd name="T80" fmla="*/ 72 w 98"/>
                  <a:gd name="T81" fmla="*/ 107 h 111"/>
                  <a:gd name="T82" fmla="*/ 94 w 98"/>
                  <a:gd name="T83" fmla="*/ 85 h 111"/>
                  <a:gd name="T84" fmla="*/ 98 w 98"/>
                  <a:gd name="T85" fmla="*/ 75 h 111"/>
                  <a:gd name="T86" fmla="*/ 93 w 98"/>
                  <a:gd name="T87" fmla="*/ 65 h 111"/>
                  <a:gd name="T88" fmla="*/ 84 w 98"/>
                  <a:gd name="T89" fmla="*/ 61 h 111"/>
                  <a:gd name="T90" fmla="*/ 76 w 98"/>
                  <a:gd name="T91" fmla="*/ 64 h 111"/>
                  <a:gd name="T92" fmla="*/ 76 w 98"/>
                  <a:gd name="T93" fmla="*/ 29 h 111"/>
                  <a:gd name="T94" fmla="*/ 47 w 98"/>
                  <a:gd name="T95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8" h="111">
                    <a:moveTo>
                      <a:pt x="47" y="6"/>
                    </a:moveTo>
                    <a:cubicBezTo>
                      <a:pt x="59" y="6"/>
                      <a:pt x="70" y="16"/>
                      <a:pt x="70" y="29"/>
                    </a:cubicBezTo>
                    <a:cubicBezTo>
                      <a:pt x="70" y="71"/>
                      <a:pt x="70" y="71"/>
                      <a:pt x="70" y="71"/>
                    </a:cubicBezTo>
                    <a:cubicBezTo>
                      <a:pt x="70" y="73"/>
                      <a:pt x="71" y="74"/>
                      <a:pt x="73" y="74"/>
                    </a:cubicBezTo>
                    <a:cubicBezTo>
                      <a:pt x="73" y="74"/>
                      <a:pt x="74" y="74"/>
                      <a:pt x="75" y="73"/>
                    </a:cubicBezTo>
                    <a:cubicBezTo>
                      <a:pt x="78" y="70"/>
                      <a:pt x="78" y="70"/>
                      <a:pt x="78" y="70"/>
                    </a:cubicBezTo>
                    <a:cubicBezTo>
                      <a:pt x="80" y="68"/>
                      <a:pt x="82" y="67"/>
                      <a:pt x="84" y="67"/>
                    </a:cubicBezTo>
                    <a:cubicBezTo>
                      <a:pt x="86" y="67"/>
                      <a:pt x="88" y="68"/>
                      <a:pt x="89" y="69"/>
                    </a:cubicBezTo>
                    <a:cubicBezTo>
                      <a:pt x="89" y="69"/>
                      <a:pt x="89" y="69"/>
                      <a:pt x="89" y="69"/>
                    </a:cubicBezTo>
                    <a:cubicBezTo>
                      <a:pt x="92" y="72"/>
                      <a:pt x="92" y="78"/>
                      <a:pt x="89" y="81"/>
                    </a:cubicBezTo>
                    <a:cubicBezTo>
                      <a:pt x="68" y="102"/>
                      <a:pt x="68" y="102"/>
                      <a:pt x="68" y="102"/>
                    </a:cubicBezTo>
                    <a:cubicBezTo>
                      <a:pt x="66" y="104"/>
                      <a:pt x="64" y="105"/>
                      <a:pt x="62" y="105"/>
                    </a:cubicBezTo>
                    <a:cubicBezTo>
                      <a:pt x="60" y="105"/>
                      <a:pt x="58" y="104"/>
                      <a:pt x="57" y="102"/>
                    </a:cubicBezTo>
                    <a:cubicBezTo>
                      <a:pt x="57" y="102"/>
                      <a:pt x="44" y="91"/>
                      <a:pt x="37" y="83"/>
                    </a:cubicBezTo>
                    <a:cubicBezTo>
                      <a:pt x="33" y="79"/>
                      <a:pt x="29" y="73"/>
                      <a:pt x="35" y="68"/>
                    </a:cubicBezTo>
                    <a:cubicBezTo>
                      <a:pt x="36" y="67"/>
                      <a:pt x="38" y="67"/>
                      <a:pt x="39" y="67"/>
                    </a:cubicBezTo>
                    <a:cubicBezTo>
                      <a:pt x="43" y="67"/>
                      <a:pt x="47" y="69"/>
                      <a:pt x="49" y="72"/>
                    </a:cubicBezTo>
                    <a:cubicBezTo>
                      <a:pt x="50" y="73"/>
                      <a:pt x="50" y="73"/>
                      <a:pt x="51" y="73"/>
                    </a:cubicBezTo>
                    <a:cubicBezTo>
                      <a:pt x="53" y="73"/>
                      <a:pt x="54" y="72"/>
                      <a:pt x="54" y="70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54" y="27"/>
                      <a:pt x="48" y="21"/>
                      <a:pt x="41" y="21"/>
                    </a:cubicBezTo>
                    <a:cubicBezTo>
                      <a:pt x="11" y="21"/>
                      <a:pt x="11" y="21"/>
                      <a:pt x="11" y="21"/>
                    </a:cubicBezTo>
                    <a:cubicBezTo>
                      <a:pt x="8" y="21"/>
                      <a:pt x="6" y="19"/>
                      <a:pt x="6" y="16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6" y="8"/>
                      <a:pt x="8" y="6"/>
                      <a:pt x="11" y="6"/>
                    </a:cubicBezTo>
                    <a:cubicBezTo>
                      <a:pt x="47" y="6"/>
                      <a:pt x="47" y="6"/>
                      <a:pt x="47" y="6"/>
                    </a:cubicBezTo>
                    <a:moveTo>
                      <a:pt x="47" y="0"/>
                    </a:move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2"/>
                      <a:pt x="5" y="27"/>
                      <a:pt x="11" y="27"/>
                    </a:cubicBezTo>
                    <a:cubicBezTo>
                      <a:pt x="41" y="27"/>
                      <a:pt x="41" y="27"/>
                      <a:pt x="41" y="27"/>
                    </a:cubicBezTo>
                    <a:cubicBezTo>
                      <a:pt x="45" y="27"/>
                      <a:pt x="48" y="30"/>
                      <a:pt x="48" y="34"/>
                    </a:cubicBezTo>
                    <a:cubicBezTo>
                      <a:pt x="48" y="63"/>
                      <a:pt x="48" y="63"/>
                      <a:pt x="48" y="63"/>
                    </a:cubicBezTo>
                    <a:cubicBezTo>
                      <a:pt x="46" y="62"/>
                      <a:pt x="43" y="61"/>
                      <a:pt x="39" y="61"/>
                    </a:cubicBezTo>
                    <a:cubicBezTo>
                      <a:pt x="36" y="61"/>
                      <a:pt x="33" y="62"/>
                      <a:pt x="31" y="64"/>
                    </a:cubicBezTo>
                    <a:cubicBezTo>
                      <a:pt x="27" y="67"/>
                      <a:pt x="26" y="70"/>
                      <a:pt x="26" y="73"/>
                    </a:cubicBezTo>
                    <a:cubicBezTo>
                      <a:pt x="26" y="79"/>
                      <a:pt x="30" y="84"/>
                      <a:pt x="33" y="87"/>
                    </a:cubicBezTo>
                    <a:cubicBezTo>
                      <a:pt x="40" y="95"/>
                      <a:pt x="52" y="106"/>
                      <a:pt x="52" y="107"/>
                    </a:cubicBezTo>
                    <a:cubicBezTo>
                      <a:pt x="55" y="109"/>
                      <a:pt x="58" y="111"/>
                      <a:pt x="62" y="111"/>
                    </a:cubicBezTo>
                    <a:cubicBezTo>
                      <a:pt x="66" y="111"/>
                      <a:pt x="69" y="109"/>
                      <a:pt x="72" y="107"/>
                    </a:cubicBezTo>
                    <a:cubicBezTo>
                      <a:pt x="94" y="85"/>
                      <a:pt x="94" y="85"/>
                      <a:pt x="94" y="85"/>
                    </a:cubicBezTo>
                    <a:cubicBezTo>
                      <a:pt x="96" y="82"/>
                      <a:pt x="98" y="79"/>
                      <a:pt x="98" y="75"/>
                    </a:cubicBezTo>
                    <a:cubicBezTo>
                      <a:pt x="98" y="71"/>
                      <a:pt x="96" y="68"/>
                      <a:pt x="93" y="65"/>
                    </a:cubicBezTo>
                    <a:cubicBezTo>
                      <a:pt x="90" y="63"/>
                      <a:pt x="87" y="61"/>
                      <a:pt x="84" y="61"/>
                    </a:cubicBezTo>
                    <a:cubicBezTo>
                      <a:pt x="81" y="61"/>
                      <a:pt x="78" y="62"/>
                      <a:pt x="76" y="64"/>
                    </a:cubicBezTo>
                    <a:cubicBezTo>
                      <a:pt x="76" y="29"/>
                      <a:pt x="76" y="29"/>
                      <a:pt x="76" y="29"/>
                    </a:cubicBezTo>
                    <a:cubicBezTo>
                      <a:pt x="76" y="13"/>
                      <a:pt x="63" y="0"/>
                      <a:pt x="47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0" name="Freeform 101">
                <a:extLst>
                  <a:ext uri="{FF2B5EF4-FFF2-40B4-BE49-F238E27FC236}">
                    <a16:creationId xmlns:a16="http://schemas.microsoft.com/office/drawing/2014/main" xmlns="" id="{A1B8B69F-676C-4B74-9D85-82CD3C114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6203" y="3516677"/>
                <a:ext cx="426741" cy="443475"/>
              </a:xfrm>
              <a:custGeom>
                <a:avLst/>
                <a:gdLst>
                  <a:gd name="T0" fmla="*/ 79 w 112"/>
                  <a:gd name="T1" fmla="*/ 0 h 113"/>
                  <a:gd name="T2" fmla="*/ 33 w 112"/>
                  <a:gd name="T3" fmla="*/ 0 h 113"/>
                  <a:gd name="T4" fmla="*/ 0 w 112"/>
                  <a:gd name="T5" fmla="*/ 34 h 113"/>
                  <a:gd name="T6" fmla="*/ 0 w 112"/>
                  <a:gd name="T7" fmla="*/ 79 h 113"/>
                  <a:gd name="T8" fmla="*/ 33 w 112"/>
                  <a:gd name="T9" fmla="*/ 113 h 113"/>
                  <a:gd name="T10" fmla="*/ 79 w 112"/>
                  <a:gd name="T11" fmla="*/ 113 h 113"/>
                  <a:gd name="T12" fmla="*/ 112 w 112"/>
                  <a:gd name="T13" fmla="*/ 79 h 113"/>
                  <a:gd name="T14" fmla="*/ 112 w 112"/>
                  <a:gd name="T15" fmla="*/ 34 h 113"/>
                  <a:gd name="T16" fmla="*/ 79 w 112"/>
                  <a:gd name="T1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13">
                    <a:moveTo>
                      <a:pt x="79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8"/>
                      <a:pt x="15" y="113"/>
                      <a:pt x="33" y="113"/>
                    </a:cubicBezTo>
                    <a:cubicBezTo>
                      <a:pt x="79" y="113"/>
                      <a:pt x="79" y="113"/>
                      <a:pt x="79" y="113"/>
                    </a:cubicBezTo>
                    <a:cubicBezTo>
                      <a:pt x="97" y="113"/>
                      <a:pt x="112" y="98"/>
                      <a:pt x="112" y="7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15"/>
                      <a:pt x="97" y="0"/>
                      <a:pt x="79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1" name="Freeform 102">
                <a:extLst>
                  <a:ext uri="{FF2B5EF4-FFF2-40B4-BE49-F238E27FC236}">
                    <a16:creationId xmlns:a16="http://schemas.microsoft.com/office/drawing/2014/main" xmlns="" id="{FEBC06E2-A1CF-49F4-AE6D-A118B262E5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03715" y="3559943"/>
                <a:ext cx="107340" cy="109516"/>
              </a:xfrm>
              <a:custGeom>
                <a:avLst/>
                <a:gdLst>
                  <a:gd name="T0" fmla="*/ 14 w 28"/>
                  <a:gd name="T1" fmla="*/ 6 h 28"/>
                  <a:gd name="T2" fmla="*/ 22 w 28"/>
                  <a:gd name="T3" fmla="*/ 14 h 28"/>
                  <a:gd name="T4" fmla="*/ 14 w 28"/>
                  <a:gd name="T5" fmla="*/ 22 h 28"/>
                  <a:gd name="T6" fmla="*/ 6 w 28"/>
                  <a:gd name="T7" fmla="*/ 14 h 28"/>
                  <a:gd name="T8" fmla="*/ 14 w 28"/>
                  <a:gd name="T9" fmla="*/ 6 h 28"/>
                  <a:gd name="T10" fmla="*/ 14 w 28"/>
                  <a:gd name="T11" fmla="*/ 0 h 28"/>
                  <a:gd name="T12" fmla="*/ 0 w 28"/>
                  <a:gd name="T13" fmla="*/ 14 h 28"/>
                  <a:gd name="T14" fmla="*/ 14 w 28"/>
                  <a:gd name="T15" fmla="*/ 28 h 28"/>
                  <a:gd name="T16" fmla="*/ 28 w 28"/>
                  <a:gd name="T17" fmla="*/ 14 h 28"/>
                  <a:gd name="T18" fmla="*/ 14 w 28"/>
                  <a:gd name="T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" h="28">
                    <a:moveTo>
                      <a:pt x="14" y="6"/>
                    </a:moveTo>
                    <a:cubicBezTo>
                      <a:pt x="19" y="6"/>
                      <a:pt x="22" y="10"/>
                      <a:pt x="22" y="14"/>
                    </a:cubicBezTo>
                    <a:cubicBezTo>
                      <a:pt x="22" y="19"/>
                      <a:pt x="19" y="22"/>
                      <a:pt x="14" y="22"/>
                    </a:cubicBezTo>
                    <a:cubicBezTo>
                      <a:pt x="10" y="22"/>
                      <a:pt x="6" y="19"/>
                      <a:pt x="6" y="14"/>
                    </a:cubicBezTo>
                    <a:cubicBezTo>
                      <a:pt x="6" y="10"/>
                      <a:pt x="10" y="6"/>
                      <a:pt x="14" y="6"/>
                    </a:cubicBezTo>
                    <a:moveTo>
                      <a:pt x="14" y="0"/>
                    </a:moveTo>
                    <a:cubicBezTo>
                      <a:pt x="7" y="0"/>
                      <a:pt x="0" y="6"/>
                      <a:pt x="0" y="14"/>
                    </a:cubicBezTo>
                    <a:cubicBezTo>
                      <a:pt x="0" y="22"/>
                      <a:pt x="7" y="28"/>
                      <a:pt x="14" y="28"/>
                    </a:cubicBez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lose/>
                  </a:path>
                </a:pathLst>
              </a:custGeom>
              <a:noFill/>
              <a:ln w="3175">
                <a:solidFill>
                  <a:srgbClr val="FE5E55">
                    <a:lumMod val="60000"/>
                    <a:lumOff val="40000"/>
                  </a:srgbClr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2" name="Freeform 103">
                <a:extLst>
                  <a:ext uri="{FF2B5EF4-FFF2-40B4-BE49-F238E27FC236}">
                    <a16:creationId xmlns:a16="http://schemas.microsoft.com/office/drawing/2014/main" xmlns="" id="{1D93C988-C47F-4BD8-ADFF-BEEF60D20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6203" y="3516677"/>
                <a:ext cx="426741" cy="443475"/>
              </a:xfrm>
              <a:custGeom>
                <a:avLst/>
                <a:gdLst>
                  <a:gd name="T0" fmla="*/ 79 w 112"/>
                  <a:gd name="T1" fmla="*/ 0 h 113"/>
                  <a:gd name="T2" fmla="*/ 33 w 112"/>
                  <a:gd name="T3" fmla="*/ 0 h 113"/>
                  <a:gd name="T4" fmla="*/ 0 w 112"/>
                  <a:gd name="T5" fmla="*/ 34 h 113"/>
                  <a:gd name="T6" fmla="*/ 0 w 112"/>
                  <a:gd name="T7" fmla="*/ 79 h 113"/>
                  <a:gd name="T8" fmla="*/ 33 w 112"/>
                  <a:gd name="T9" fmla="*/ 113 h 113"/>
                  <a:gd name="T10" fmla="*/ 79 w 112"/>
                  <a:gd name="T11" fmla="*/ 113 h 113"/>
                  <a:gd name="T12" fmla="*/ 112 w 112"/>
                  <a:gd name="T13" fmla="*/ 79 h 113"/>
                  <a:gd name="T14" fmla="*/ 112 w 112"/>
                  <a:gd name="T15" fmla="*/ 34 h 113"/>
                  <a:gd name="T16" fmla="*/ 79 w 112"/>
                  <a:gd name="T17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" h="113">
                    <a:moveTo>
                      <a:pt x="79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4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98"/>
                      <a:pt x="15" y="113"/>
                      <a:pt x="33" y="113"/>
                    </a:cubicBezTo>
                    <a:cubicBezTo>
                      <a:pt x="79" y="113"/>
                      <a:pt x="79" y="113"/>
                      <a:pt x="79" y="113"/>
                    </a:cubicBezTo>
                    <a:cubicBezTo>
                      <a:pt x="97" y="113"/>
                      <a:pt x="112" y="98"/>
                      <a:pt x="112" y="79"/>
                    </a:cubicBezTo>
                    <a:cubicBezTo>
                      <a:pt x="112" y="34"/>
                      <a:pt x="112" y="34"/>
                      <a:pt x="112" y="34"/>
                    </a:cubicBezTo>
                    <a:cubicBezTo>
                      <a:pt x="112" y="15"/>
                      <a:pt x="97" y="0"/>
                      <a:pt x="79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3" name="Oval 104">
                <a:extLst>
                  <a:ext uri="{FF2B5EF4-FFF2-40B4-BE49-F238E27FC236}">
                    <a16:creationId xmlns:a16="http://schemas.microsoft.com/office/drawing/2014/main" xmlns="" id="{1D73DB84-B845-4F68-AE00-6577AF7AE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7942" y="3658642"/>
                <a:ext cx="175409" cy="179823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4" name="Freeform 105">
                <a:extLst>
                  <a:ext uri="{FF2B5EF4-FFF2-40B4-BE49-F238E27FC236}">
                    <a16:creationId xmlns:a16="http://schemas.microsoft.com/office/drawing/2014/main" xmlns="" id="{2007E0DB-1E89-4D2E-85B2-E2C1A5B515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800" y="3580223"/>
                <a:ext cx="311547" cy="321790"/>
              </a:xfrm>
              <a:custGeom>
                <a:avLst/>
                <a:gdLst>
                  <a:gd name="T0" fmla="*/ 67 w 82"/>
                  <a:gd name="T1" fmla="*/ 2 h 82"/>
                  <a:gd name="T2" fmla="*/ 58 w 82"/>
                  <a:gd name="T3" fmla="*/ 0 h 82"/>
                  <a:gd name="T4" fmla="*/ 25 w 82"/>
                  <a:gd name="T5" fmla="*/ 0 h 82"/>
                  <a:gd name="T6" fmla="*/ 0 w 82"/>
                  <a:gd name="T7" fmla="*/ 24 h 82"/>
                  <a:gd name="T8" fmla="*/ 0 w 82"/>
                  <a:gd name="T9" fmla="*/ 57 h 82"/>
                  <a:gd name="T10" fmla="*/ 25 w 82"/>
                  <a:gd name="T11" fmla="*/ 82 h 82"/>
                  <a:gd name="T12" fmla="*/ 58 w 82"/>
                  <a:gd name="T13" fmla="*/ 82 h 82"/>
                  <a:gd name="T14" fmla="*/ 82 w 82"/>
                  <a:gd name="T15" fmla="*/ 57 h 82"/>
                  <a:gd name="T16" fmla="*/ 82 w 82"/>
                  <a:gd name="T17" fmla="*/ 24 h 82"/>
                  <a:gd name="T18" fmla="*/ 80 w 82"/>
                  <a:gd name="T19" fmla="*/ 15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82">
                    <a:moveTo>
                      <a:pt x="67" y="2"/>
                    </a:moveTo>
                    <a:cubicBezTo>
                      <a:pt x="64" y="0"/>
                      <a:pt x="61" y="0"/>
                      <a:pt x="58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0" y="71"/>
                      <a:pt x="11" y="82"/>
                      <a:pt x="25" y="82"/>
                    </a:cubicBezTo>
                    <a:cubicBezTo>
                      <a:pt x="58" y="82"/>
                      <a:pt x="58" y="82"/>
                      <a:pt x="58" y="82"/>
                    </a:cubicBezTo>
                    <a:cubicBezTo>
                      <a:pt x="71" y="82"/>
                      <a:pt x="82" y="71"/>
                      <a:pt x="82" y="57"/>
                    </a:cubicBezTo>
                    <a:cubicBezTo>
                      <a:pt x="82" y="24"/>
                      <a:pt x="82" y="24"/>
                      <a:pt x="82" y="24"/>
                    </a:cubicBezTo>
                    <a:cubicBezTo>
                      <a:pt x="82" y="21"/>
                      <a:pt x="81" y="18"/>
                      <a:pt x="80" y="15"/>
                    </a:cubicBezTo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5" name="Oval 106">
                <a:extLst>
                  <a:ext uri="{FF2B5EF4-FFF2-40B4-BE49-F238E27FC236}">
                    <a16:creationId xmlns:a16="http://schemas.microsoft.com/office/drawing/2014/main" xmlns="" id="{FD270010-6E93-4DF3-8CF3-34746615B8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7508" y="4552352"/>
                <a:ext cx="289293" cy="298804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6" name="Freeform 107">
                <a:extLst>
                  <a:ext uri="{FF2B5EF4-FFF2-40B4-BE49-F238E27FC236}">
                    <a16:creationId xmlns:a16="http://schemas.microsoft.com/office/drawing/2014/main" xmlns="" id="{46AED996-6DE9-46DA-BAF4-F5481E6BD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3067" y="4611843"/>
                <a:ext cx="98176" cy="86532"/>
              </a:xfrm>
              <a:custGeom>
                <a:avLst/>
                <a:gdLst>
                  <a:gd name="T0" fmla="*/ 0 w 26"/>
                  <a:gd name="T1" fmla="*/ 4 h 22"/>
                  <a:gd name="T2" fmla="*/ 16 w 26"/>
                  <a:gd name="T3" fmla="*/ 1 h 22"/>
                  <a:gd name="T4" fmla="*/ 25 w 26"/>
                  <a:gd name="T5" fmla="*/ 7 h 22"/>
                  <a:gd name="T6" fmla="*/ 24 w 26"/>
                  <a:gd name="T7" fmla="*/ 16 h 22"/>
                  <a:gd name="T8" fmla="*/ 16 w 26"/>
                  <a:gd name="T9" fmla="*/ 21 h 22"/>
                  <a:gd name="T10" fmla="*/ 6 w 26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2">
                    <a:moveTo>
                      <a:pt x="0" y="4"/>
                    </a:moveTo>
                    <a:cubicBezTo>
                      <a:pt x="5" y="2"/>
                      <a:pt x="10" y="0"/>
                      <a:pt x="16" y="1"/>
                    </a:cubicBezTo>
                    <a:cubicBezTo>
                      <a:pt x="19" y="2"/>
                      <a:pt x="23" y="3"/>
                      <a:pt x="25" y="7"/>
                    </a:cubicBezTo>
                    <a:cubicBezTo>
                      <a:pt x="26" y="9"/>
                      <a:pt x="26" y="13"/>
                      <a:pt x="24" y="16"/>
                    </a:cubicBezTo>
                    <a:cubicBezTo>
                      <a:pt x="22" y="18"/>
                      <a:pt x="19" y="20"/>
                      <a:pt x="16" y="21"/>
                    </a:cubicBezTo>
                    <a:cubicBezTo>
                      <a:pt x="13" y="22"/>
                      <a:pt x="9" y="22"/>
                      <a:pt x="6" y="22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7" name="Freeform 108">
                <a:extLst>
                  <a:ext uri="{FF2B5EF4-FFF2-40B4-BE49-F238E27FC236}">
                    <a16:creationId xmlns:a16="http://schemas.microsoft.com/office/drawing/2014/main" xmlns="" id="{C66E312A-0073-43A0-A8C6-BF060F799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0921" y="4694318"/>
                <a:ext cx="128284" cy="98700"/>
              </a:xfrm>
              <a:custGeom>
                <a:avLst/>
                <a:gdLst>
                  <a:gd name="T0" fmla="*/ 6 w 34"/>
                  <a:gd name="T1" fmla="*/ 1 h 25"/>
                  <a:gd name="T2" fmla="*/ 16 w 34"/>
                  <a:gd name="T3" fmla="*/ 1 h 25"/>
                  <a:gd name="T4" fmla="*/ 25 w 34"/>
                  <a:gd name="T5" fmla="*/ 4 h 25"/>
                  <a:gd name="T6" fmla="*/ 17 w 34"/>
                  <a:gd name="T7" fmla="*/ 24 h 25"/>
                  <a:gd name="T8" fmla="*/ 0 w 34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25">
                    <a:moveTo>
                      <a:pt x="6" y="1"/>
                    </a:moveTo>
                    <a:cubicBezTo>
                      <a:pt x="9" y="0"/>
                      <a:pt x="12" y="0"/>
                      <a:pt x="16" y="1"/>
                    </a:cubicBezTo>
                    <a:cubicBezTo>
                      <a:pt x="19" y="1"/>
                      <a:pt x="23" y="2"/>
                      <a:pt x="25" y="4"/>
                    </a:cubicBezTo>
                    <a:cubicBezTo>
                      <a:pt x="34" y="11"/>
                      <a:pt x="25" y="22"/>
                      <a:pt x="17" y="24"/>
                    </a:cubicBezTo>
                    <a:cubicBezTo>
                      <a:pt x="10" y="25"/>
                      <a:pt x="3" y="22"/>
                      <a:pt x="0" y="16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8" name="Freeform 109">
                <a:extLst>
                  <a:ext uri="{FF2B5EF4-FFF2-40B4-BE49-F238E27FC236}">
                    <a16:creationId xmlns:a16="http://schemas.microsoft.com/office/drawing/2014/main" xmlns="" id="{0EB9894F-81C5-4D38-8234-9757F8445A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93431" y="3190831"/>
                <a:ext cx="396633" cy="730111"/>
              </a:xfrm>
              <a:custGeom>
                <a:avLst/>
                <a:gdLst>
                  <a:gd name="T0" fmla="*/ 93 w 104"/>
                  <a:gd name="T1" fmla="*/ 0 h 186"/>
                  <a:gd name="T2" fmla="*/ 13 w 104"/>
                  <a:gd name="T3" fmla="*/ 0 h 186"/>
                  <a:gd name="T4" fmla="*/ 0 w 104"/>
                  <a:gd name="T5" fmla="*/ 13 h 186"/>
                  <a:gd name="T6" fmla="*/ 0 w 104"/>
                  <a:gd name="T7" fmla="*/ 172 h 186"/>
                  <a:gd name="T8" fmla="*/ 13 w 104"/>
                  <a:gd name="T9" fmla="*/ 186 h 186"/>
                  <a:gd name="T10" fmla="*/ 90 w 104"/>
                  <a:gd name="T11" fmla="*/ 186 h 186"/>
                  <a:gd name="T12" fmla="*/ 103 w 104"/>
                  <a:gd name="T13" fmla="*/ 172 h 186"/>
                  <a:gd name="T14" fmla="*/ 103 w 104"/>
                  <a:gd name="T15" fmla="*/ 13 h 186"/>
                  <a:gd name="T16" fmla="*/ 93 w 104"/>
                  <a:gd name="T17" fmla="*/ 0 h 186"/>
                  <a:gd name="T18" fmla="*/ 52 w 104"/>
                  <a:gd name="T19" fmla="*/ 173 h 186"/>
                  <a:gd name="T20" fmla="*/ 43 w 104"/>
                  <a:gd name="T21" fmla="*/ 164 h 186"/>
                  <a:gd name="T22" fmla="*/ 52 w 104"/>
                  <a:gd name="T23" fmla="*/ 156 h 186"/>
                  <a:gd name="T24" fmla="*/ 60 w 104"/>
                  <a:gd name="T25" fmla="*/ 164 h 186"/>
                  <a:gd name="T26" fmla="*/ 52 w 104"/>
                  <a:gd name="T27" fmla="*/ 173 h 186"/>
                  <a:gd name="T28" fmla="*/ 81 w 104"/>
                  <a:gd name="T29" fmla="*/ 144 h 186"/>
                  <a:gd name="T30" fmla="*/ 21 w 104"/>
                  <a:gd name="T31" fmla="*/ 144 h 186"/>
                  <a:gd name="T32" fmla="*/ 13 w 104"/>
                  <a:gd name="T33" fmla="*/ 136 h 186"/>
                  <a:gd name="T34" fmla="*/ 13 w 104"/>
                  <a:gd name="T35" fmla="*/ 35 h 186"/>
                  <a:gd name="T36" fmla="*/ 21 w 104"/>
                  <a:gd name="T37" fmla="*/ 27 h 186"/>
                  <a:gd name="T38" fmla="*/ 82 w 104"/>
                  <a:gd name="T39" fmla="*/ 27 h 186"/>
                  <a:gd name="T40" fmla="*/ 90 w 104"/>
                  <a:gd name="T41" fmla="*/ 35 h 186"/>
                  <a:gd name="T42" fmla="*/ 89 w 104"/>
                  <a:gd name="T43" fmla="*/ 137 h 186"/>
                  <a:gd name="T44" fmla="*/ 81 w 104"/>
                  <a:gd name="T45" fmla="*/ 144 h 186"/>
                  <a:gd name="T46" fmla="*/ 93 w 104"/>
                  <a:gd name="T47" fmla="*/ 144 h 186"/>
                  <a:gd name="T48" fmla="*/ 93 w 104"/>
                  <a:gd name="T49" fmla="*/ 14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4" h="186">
                    <a:moveTo>
                      <a:pt x="93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172"/>
                      <a:pt x="0" y="172"/>
                      <a:pt x="0" y="172"/>
                    </a:cubicBezTo>
                    <a:cubicBezTo>
                      <a:pt x="0" y="180"/>
                      <a:pt x="6" y="186"/>
                      <a:pt x="13" y="186"/>
                    </a:cubicBezTo>
                    <a:cubicBezTo>
                      <a:pt x="90" y="186"/>
                      <a:pt x="90" y="186"/>
                      <a:pt x="90" y="186"/>
                    </a:cubicBezTo>
                    <a:cubicBezTo>
                      <a:pt x="97" y="186"/>
                      <a:pt x="103" y="180"/>
                      <a:pt x="103" y="172"/>
                    </a:cubicBezTo>
                    <a:cubicBezTo>
                      <a:pt x="103" y="13"/>
                      <a:pt x="103" y="13"/>
                      <a:pt x="103" y="13"/>
                    </a:cubicBezTo>
                    <a:cubicBezTo>
                      <a:pt x="104" y="1"/>
                      <a:pt x="93" y="0"/>
                      <a:pt x="93" y="0"/>
                    </a:cubicBezTo>
                    <a:close/>
                    <a:moveTo>
                      <a:pt x="52" y="173"/>
                    </a:moveTo>
                    <a:cubicBezTo>
                      <a:pt x="47" y="173"/>
                      <a:pt x="43" y="169"/>
                      <a:pt x="43" y="164"/>
                    </a:cubicBezTo>
                    <a:cubicBezTo>
                      <a:pt x="43" y="160"/>
                      <a:pt x="47" y="156"/>
                      <a:pt x="52" y="156"/>
                    </a:cubicBezTo>
                    <a:cubicBezTo>
                      <a:pt x="56" y="156"/>
                      <a:pt x="60" y="160"/>
                      <a:pt x="60" y="164"/>
                    </a:cubicBezTo>
                    <a:cubicBezTo>
                      <a:pt x="60" y="169"/>
                      <a:pt x="56" y="173"/>
                      <a:pt x="52" y="173"/>
                    </a:cubicBezTo>
                    <a:close/>
                    <a:moveTo>
                      <a:pt x="81" y="144"/>
                    </a:moveTo>
                    <a:cubicBezTo>
                      <a:pt x="21" y="144"/>
                      <a:pt x="21" y="144"/>
                      <a:pt x="21" y="144"/>
                    </a:cubicBezTo>
                    <a:cubicBezTo>
                      <a:pt x="16" y="144"/>
                      <a:pt x="13" y="140"/>
                      <a:pt x="13" y="136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3" y="31"/>
                      <a:pt x="17" y="27"/>
                      <a:pt x="21" y="27"/>
                    </a:cubicBezTo>
                    <a:cubicBezTo>
                      <a:pt x="82" y="27"/>
                      <a:pt x="82" y="27"/>
                      <a:pt x="82" y="27"/>
                    </a:cubicBezTo>
                    <a:cubicBezTo>
                      <a:pt x="86" y="27"/>
                      <a:pt x="90" y="31"/>
                      <a:pt x="90" y="35"/>
                    </a:cubicBezTo>
                    <a:cubicBezTo>
                      <a:pt x="89" y="137"/>
                      <a:pt x="89" y="137"/>
                      <a:pt x="89" y="137"/>
                    </a:cubicBezTo>
                    <a:cubicBezTo>
                      <a:pt x="89" y="141"/>
                      <a:pt x="85" y="144"/>
                      <a:pt x="81" y="144"/>
                    </a:cubicBezTo>
                    <a:close/>
                    <a:moveTo>
                      <a:pt x="93" y="144"/>
                    </a:moveTo>
                    <a:cubicBezTo>
                      <a:pt x="93" y="144"/>
                      <a:pt x="93" y="144"/>
                      <a:pt x="93" y="144"/>
                    </a:cubicBezTo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49" name="Line 110">
                <a:extLst>
                  <a:ext uri="{FF2B5EF4-FFF2-40B4-BE49-F238E27FC236}">
                    <a16:creationId xmlns:a16="http://schemas.microsoft.com/office/drawing/2014/main" xmlns="" id="{C064A1B8-BBB0-4349-BE74-EC9D8374D0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81136" y="3347669"/>
                <a:ext cx="201589" cy="255538"/>
              </a:xfrm>
              <a:prstGeom prst="line">
                <a:avLst/>
              </a:prstGeom>
              <a:solidFill>
                <a:sysClr val="window" lastClr="FFFFFF"/>
              </a:solidFill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0" name="Line 111">
                <a:extLst>
                  <a:ext uri="{FF2B5EF4-FFF2-40B4-BE49-F238E27FC236}">
                    <a16:creationId xmlns:a16="http://schemas.microsoft.com/office/drawing/2014/main" xmlns="" id="{DA569F2B-BF2E-41AA-98A9-4BD17DE7D0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49205" y="3442313"/>
                <a:ext cx="137447" cy="164951"/>
              </a:xfrm>
              <a:prstGeom prst="line">
                <a:avLst/>
              </a:prstGeom>
              <a:solidFill>
                <a:sysClr val="window" lastClr="FFFFFF"/>
              </a:solidFill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1" name="Line 112">
                <a:extLst>
                  <a:ext uri="{FF2B5EF4-FFF2-40B4-BE49-F238E27FC236}">
                    <a16:creationId xmlns:a16="http://schemas.microsoft.com/office/drawing/2014/main" xmlns="" id="{52134E53-CE74-482A-BB6C-198E519E65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9097" y="3242209"/>
                <a:ext cx="137447" cy="0"/>
              </a:xfrm>
              <a:prstGeom prst="line">
                <a:avLst/>
              </a:prstGeom>
              <a:solidFill>
                <a:sysClr val="window" lastClr="FFFFFF"/>
              </a:solidFill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2" name="Freeform 113">
                <a:extLst>
                  <a:ext uri="{FF2B5EF4-FFF2-40B4-BE49-F238E27FC236}">
                    <a16:creationId xmlns:a16="http://schemas.microsoft.com/office/drawing/2014/main" xmlns="" id="{19E609F4-341F-4FC3-A588-C0B7FCAE36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7466" y="3042104"/>
                <a:ext cx="77232" cy="94644"/>
              </a:xfrm>
              <a:custGeom>
                <a:avLst/>
                <a:gdLst>
                  <a:gd name="T0" fmla="*/ 0 w 20"/>
                  <a:gd name="T1" fmla="*/ 0 h 24"/>
                  <a:gd name="T2" fmla="*/ 20 w 20"/>
                  <a:gd name="T3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" h="24">
                    <a:moveTo>
                      <a:pt x="0" y="0"/>
                    </a:moveTo>
                    <a:cubicBezTo>
                      <a:pt x="7" y="8"/>
                      <a:pt x="13" y="16"/>
                      <a:pt x="20" y="24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3" name="Freeform 114">
                <a:extLst>
                  <a:ext uri="{FF2B5EF4-FFF2-40B4-BE49-F238E27FC236}">
                    <a16:creationId xmlns:a16="http://schemas.microsoft.com/office/drawing/2014/main" xmlns="" id="{C17E624F-BE67-46C2-8767-FBC3DD120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548" y="2967742"/>
                <a:ext cx="3927" cy="156839"/>
              </a:xfrm>
              <a:custGeom>
                <a:avLst/>
                <a:gdLst>
                  <a:gd name="T0" fmla="*/ 1 w 1"/>
                  <a:gd name="T1" fmla="*/ 0 h 40"/>
                  <a:gd name="T2" fmla="*/ 0 w 1"/>
                  <a:gd name="T3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40">
                    <a:moveTo>
                      <a:pt x="1" y="0"/>
                    </a:moveTo>
                    <a:cubicBezTo>
                      <a:pt x="1" y="13"/>
                      <a:pt x="0" y="27"/>
                      <a:pt x="0" y="4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4" name="Freeform 115">
                <a:extLst>
                  <a:ext uri="{FF2B5EF4-FFF2-40B4-BE49-F238E27FC236}">
                    <a16:creationId xmlns:a16="http://schemas.microsoft.com/office/drawing/2014/main" xmlns="" id="{F0269685-15D9-4237-840D-CD9CCC7CA4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4399" y="3054273"/>
                <a:ext cx="86395" cy="82475"/>
              </a:xfrm>
              <a:custGeom>
                <a:avLst/>
                <a:gdLst>
                  <a:gd name="T0" fmla="*/ 0 w 23"/>
                  <a:gd name="T1" fmla="*/ 21 h 21"/>
                  <a:gd name="T2" fmla="*/ 23 w 23"/>
                  <a:gd name="T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3" h="21">
                    <a:moveTo>
                      <a:pt x="0" y="21"/>
                    </a:moveTo>
                    <a:cubicBezTo>
                      <a:pt x="7" y="13"/>
                      <a:pt x="15" y="6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5" name="Oval 125">
                <a:extLst>
                  <a:ext uri="{FF2B5EF4-FFF2-40B4-BE49-F238E27FC236}">
                    <a16:creationId xmlns:a16="http://schemas.microsoft.com/office/drawing/2014/main" xmlns="" id="{30B89F11-1F6F-433B-9423-A622C8422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1819" y="2194365"/>
                <a:ext cx="287985" cy="298804"/>
              </a:xfrm>
              <a:prstGeom prst="ellipse">
                <a:avLst/>
              </a:pr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6" name="Freeform 126">
                <a:extLst>
                  <a:ext uri="{FF2B5EF4-FFF2-40B4-BE49-F238E27FC236}">
                    <a16:creationId xmlns:a16="http://schemas.microsoft.com/office/drawing/2014/main" xmlns="" id="{F58938E6-9FE3-4317-9740-10A5328EC2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6069" y="2295769"/>
                <a:ext cx="95558" cy="129797"/>
              </a:xfrm>
              <a:custGeom>
                <a:avLst/>
                <a:gdLst>
                  <a:gd name="T0" fmla="*/ 0 w 25"/>
                  <a:gd name="T1" fmla="*/ 1 h 33"/>
                  <a:gd name="T2" fmla="*/ 25 w 25"/>
                  <a:gd name="T3" fmla="*/ 0 h 33"/>
                  <a:gd name="T4" fmla="*/ 11 w 25"/>
                  <a:gd name="T5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" h="33">
                    <a:moveTo>
                      <a:pt x="0" y="1"/>
                    </a:moveTo>
                    <a:cubicBezTo>
                      <a:pt x="8" y="1"/>
                      <a:pt x="16" y="0"/>
                      <a:pt x="25" y="0"/>
                    </a:cubicBezTo>
                    <a:cubicBezTo>
                      <a:pt x="15" y="7"/>
                      <a:pt x="9" y="20"/>
                      <a:pt x="11" y="3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7" name="Freeform 127">
                <a:extLst>
                  <a:ext uri="{FF2B5EF4-FFF2-40B4-BE49-F238E27FC236}">
                    <a16:creationId xmlns:a16="http://schemas.microsoft.com/office/drawing/2014/main" xmlns="" id="{8DE04D31-615C-4A29-A4DB-2C4C84EA3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3923" y="2367428"/>
                <a:ext cx="71996" cy="4056"/>
              </a:xfrm>
              <a:custGeom>
                <a:avLst/>
                <a:gdLst>
                  <a:gd name="T0" fmla="*/ 0 w 19"/>
                  <a:gd name="T1" fmla="*/ 1 h 1"/>
                  <a:gd name="T2" fmla="*/ 19 w 19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" h="1">
                    <a:moveTo>
                      <a:pt x="0" y="1"/>
                    </a:moveTo>
                    <a:cubicBezTo>
                      <a:pt x="7" y="1"/>
                      <a:pt x="13" y="0"/>
                      <a:pt x="19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8" name="Freeform 131">
                <a:extLst>
                  <a:ext uri="{FF2B5EF4-FFF2-40B4-BE49-F238E27FC236}">
                    <a16:creationId xmlns:a16="http://schemas.microsoft.com/office/drawing/2014/main" xmlns="" id="{A3B4955C-27D9-42B2-9DC7-E6A1CE74C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4998" y="1759003"/>
                <a:ext cx="483028" cy="494853"/>
              </a:xfrm>
              <a:custGeom>
                <a:avLst/>
                <a:gdLst>
                  <a:gd name="T0" fmla="*/ 126 w 127"/>
                  <a:gd name="T1" fmla="*/ 63 h 126"/>
                  <a:gd name="T2" fmla="*/ 63 w 127"/>
                  <a:gd name="T3" fmla="*/ 1 h 126"/>
                  <a:gd name="T4" fmla="*/ 1 w 127"/>
                  <a:gd name="T5" fmla="*/ 64 h 126"/>
                  <a:gd name="T6" fmla="*/ 65 w 127"/>
                  <a:gd name="T7" fmla="*/ 126 h 126"/>
                  <a:gd name="T8" fmla="*/ 65 w 127"/>
                  <a:gd name="T9" fmla="*/ 126 h 126"/>
                  <a:gd name="T10" fmla="*/ 65 w 127"/>
                  <a:gd name="T11" fmla="*/ 126 h 126"/>
                  <a:gd name="T12" fmla="*/ 65 w 127"/>
                  <a:gd name="T13" fmla="*/ 126 h 126"/>
                  <a:gd name="T14" fmla="*/ 126 w 127"/>
                  <a:gd name="T15" fmla="*/ 6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7" h="126">
                    <a:moveTo>
                      <a:pt x="126" y="63"/>
                    </a:moveTo>
                    <a:cubicBezTo>
                      <a:pt x="126" y="28"/>
                      <a:pt x="98" y="1"/>
                      <a:pt x="63" y="1"/>
                    </a:cubicBezTo>
                    <a:cubicBezTo>
                      <a:pt x="63" y="1"/>
                      <a:pt x="3" y="0"/>
                      <a:pt x="1" y="64"/>
                    </a:cubicBezTo>
                    <a:cubicBezTo>
                      <a:pt x="0" y="99"/>
                      <a:pt x="30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65" y="126"/>
                      <a:pt x="65" y="126"/>
                      <a:pt x="65" y="126"/>
                    </a:cubicBezTo>
                    <a:cubicBezTo>
                      <a:pt x="99" y="126"/>
                      <a:pt x="127" y="97"/>
                      <a:pt x="126" y="63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59" name="Freeform 132">
                <a:extLst>
                  <a:ext uri="{FF2B5EF4-FFF2-40B4-BE49-F238E27FC236}">
                    <a16:creationId xmlns:a16="http://schemas.microsoft.com/office/drawing/2014/main" xmlns="" id="{6FA63EBC-D01F-4E25-8ED9-2011E88648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0771" y="1771171"/>
                <a:ext cx="178027" cy="482684"/>
              </a:xfrm>
              <a:custGeom>
                <a:avLst/>
                <a:gdLst>
                  <a:gd name="T0" fmla="*/ 47 w 47"/>
                  <a:gd name="T1" fmla="*/ 60 h 123"/>
                  <a:gd name="T2" fmla="*/ 24 w 47"/>
                  <a:gd name="T3" fmla="*/ 123 h 123"/>
                  <a:gd name="T4" fmla="*/ 0 w 47"/>
                  <a:gd name="T5" fmla="*/ 59 h 123"/>
                  <a:gd name="T6" fmla="*/ 24 w 47"/>
                  <a:gd name="T7" fmla="*/ 0 h 123"/>
                  <a:gd name="T8" fmla="*/ 47 w 47"/>
                  <a:gd name="T9" fmla="*/ 6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123">
                    <a:moveTo>
                      <a:pt x="47" y="60"/>
                    </a:moveTo>
                    <a:cubicBezTo>
                      <a:pt x="47" y="95"/>
                      <a:pt x="40" y="123"/>
                      <a:pt x="24" y="123"/>
                    </a:cubicBezTo>
                    <a:cubicBezTo>
                      <a:pt x="8" y="123"/>
                      <a:pt x="0" y="94"/>
                      <a:pt x="0" y="59"/>
                    </a:cubicBezTo>
                    <a:cubicBezTo>
                      <a:pt x="0" y="25"/>
                      <a:pt x="8" y="0"/>
                      <a:pt x="24" y="0"/>
                    </a:cubicBezTo>
                    <a:cubicBezTo>
                      <a:pt x="41" y="0"/>
                      <a:pt x="47" y="25"/>
                      <a:pt x="47" y="6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0" name="Freeform 133">
                <a:extLst>
                  <a:ext uri="{FF2B5EF4-FFF2-40B4-BE49-F238E27FC236}">
                    <a16:creationId xmlns:a16="http://schemas.microsoft.com/office/drawing/2014/main" xmlns="" id="{5E09DEAA-A893-4FB1-A0E3-551F6453D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470" y="1899617"/>
                <a:ext cx="476484" cy="200104"/>
              </a:xfrm>
              <a:custGeom>
                <a:avLst/>
                <a:gdLst>
                  <a:gd name="T0" fmla="*/ 61 w 125"/>
                  <a:gd name="T1" fmla="*/ 0 h 51"/>
                  <a:gd name="T2" fmla="*/ 125 w 125"/>
                  <a:gd name="T3" fmla="*/ 27 h 51"/>
                  <a:gd name="T4" fmla="*/ 62 w 125"/>
                  <a:gd name="T5" fmla="*/ 51 h 51"/>
                  <a:gd name="T6" fmla="*/ 0 w 125"/>
                  <a:gd name="T7" fmla="*/ 27 h 51"/>
                  <a:gd name="T8" fmla="*/ 61 w 125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51">
                    <a:moveTo>
                      <a:pt x="61" y="0"/>
                    </a:moveTo>
                    <a:cubicBezTo>
                      <a:pt x="96" y="0"/>
                      <a:pt x="125" y="11"/>
                      <a:pt x="125" y="27"/>
                    </a:cubicBezTo>
                    <a:cubicBezTo>
                      <a:pt x="125" y="43"/>
                      <a:pt x="97" y="51"/>
                      <a:pt x="62" y="51"/>
                    </a:cubicBezTo>
                    <a:cubicBezTo>
                      <a:pt x="27" y="51"/>
                      <a:pt x="0" y="43"/>
                      <a:pt x="0" y="27"/>
                    </a:cubicBezTo>
                    <a:cubicBezTo>
                      <a:pt x="0" y="11"/>
                      <a:pt x="27" y="0"/>
                      <a:pt x="61" y="0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1" name="Oval 134">
                <a:extLst>
                  <a:ext uri="{FF2B5EF4-FFF2-40B4-BE49-F238E27FC236}">
                    <a16:creationId xmlns:a16="http://schemas.microsoft.com/office/drawing/2014/main" xmlns="" id="{A8DF6420-EE72-46A7-9C25-501F00E17B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1028" y="2386357"/>
                <a:ext cx="247405" cy="255538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2" name="Freeform 135">
                <a:extLst>
                  <a:ext uri="{FF2B5EF4-FFF2-40B4-BE49-F238E27FC236}">
                    <a16:creationId xmlns:a16="http://schemas.microsoft.com/office/drawing/2014/main" xmlns="" id="{6142B5C9-2024-454F-8ECB-42F6B2C0E3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6844" y="2759525"/>
                <a:ext cx="151846" cy="121685"/>
              </a:xfrm>
              <a:custGeom>
                <a:avLst/>
                <a:gdLst>
                  <a:gd name="T0" fmla="*/ 40 w 40"/>
                  <a:gd name="T1" fmla="*/ 31 h 31"/>
                  <a:gd name="T2" fmla="*/ 40 w 40"/>
                  <a:gd name="T3" fmla="*/ 12 h 31"/>
                  <a:gd name="T4" fmla="*/ 28 w 40"/>
                  <a:gd name="T5" fmla="*/ 0 h 31"/>
                  <a:gd name="T6" fmla="*/ 11 w 40"/>
                  <a:gd name="T7" fmla="*/ 0 h 31"/>
                  <a:gd name="T8" fmla="*/ 0 w 40"/>
                  <a:gd name="T9" fmla="*/ 12 h 31"/>
                  <a:gd name="T10" fmla="*/ 0 w 40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1">
                    <a:moveTo>
                      <a:pt x="40" y="31"/>
                    </a:moveTo>
                    <a:cubicBezTo>
                      <a:pt x="40" y="12"/>
                      <a:pt x="40" y="12"/>
                      <a:pt x="40" y="12"/>
                    </a:cubicBezTo>
                    <a:cubicBezTo>
                      <a:pt x="40" y="5"/>
                      <a:pt x="35" y="0"/>
                      <a:pt x="28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31"/>
                      <a:pt x="0" y="31"/>
                      <a:pt x="0" y="3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3" name="Freeform 136">
                <a:extLst>
                  <a:ext uri="{FF2B5EF4-FFF2-40B4-BE49-F238E27FC236}">
                    <a16:creationId xmlns:a16="http://schemas.microsoft.com/office/drawing/2014/main" xmlns="" id="{97D67FEA-9BFB-42FC-8378-EFEA6C1C9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1393" y="2693274"/>
                <a:ext cx="281439" cy="191992"/>
              </a:xfrm>
              <a:custGeom>
                <a:avLst/>
                <a:gdLst>
                  <a:gd name="T0" fmla="*/ 0 w 74"/>
                  <a:gd name="T1" fmla="*/ 49 h 49"/>
                  <a:gd name="T2" fmla="*/ 0 w 74"/>
                  <a:gd name="T3" fmla="*/ 29 h 49"/>
                  <a:gd name="T4" fmla="*/ 28 w 74"/>
                  <a:gd name="T5" fmla="*/ 0 h 49"/>
                  <a:gd name="T6" fmla="*/ 45 w 74"/>
                  <a:gd name="T7" fmla="*/ 0 h 49"/>
                  <a:gd name="T8" fmla="*/ 74 w 74"/>
                  <a:gd name="T9" fmla="*/ 29 h 49"/>
                  <a:gd name="T10" fmla="*/ 74 w 74"/>
                  <a:gd name="T11" fmla="*/ 4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49">
                    <a:moveTo>
                      <a:pt x="0" y="49"/>
                    </a:moveTo>
                    <a:cubicBezTo>
                      <a:pt x="0" y="29"/>
                      <a:pt x="0" y="29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61" y="0"/>
                      <a:pt x="74" y="13"/>
                      <a:pt x="74" y="29"/>
                    </a:cubicBezTo>
                    <a:cubicBezTo>
                      <a:pt x="74" y="47"/>
                      <a:pt x="74" y="47"/>
                      <a:pt x="74" y="47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4" name="Freeform 137">
                <a:extLst>
                  <a:ext uri="{FF2B5EF4-FFF2-40B4-BE49-F238E27FC236}">
                    <a16:creationId xmlns:a16="http://schemas.microsoft.com/office/drawing/2014/main" xmlns="" id="{5103A9AE-4EA7-4D35-95AA-6EF95A85F2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470" y="2590517"/>
                <a:ext cx="0" cy="90587"/>
              </a:xfrm>
              <a:custGeom>
                <a:avLst/>
                <a:gdLst>
                  <a:gd name="T0" fmla="*/ 0 h 23"/>
                  <a:gd name="T1" fmla="*/ 22 h 23"/>
                  <a:gd name="T2" fmla="*/ 23 h 23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">
                    <a:moveTo>
                      <a:pt x="0" y="0"/>
                    </a:moveTo>
                    <a:cubicBezTo>
                      <a:pt x="0" y="7"/>
                      <a:pt x="0" y="14"/>
                      <a:pt x="0" y="22"/>
                    </a:cubicBezTo>
                    <a:cubicBezTo>
                      <a:pt x="0" y="23"/>
                      <a:pt x="0" y="23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5" name="Line 138">
                <a:extLst>
                  <a:ext uri="{FF2B5EF4-FFF2-40B4-BE49-F238E27FC236}">
                    <a16:creationId xmlns:a16="http://schemas.microsoft.com/office/drawing/2014/main" xmlns="" id="{35E4B63C-D425-4122-A94D-9C9775C167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17508" y="2633783"/>
                <a:ext cx="79850" cy="0"/>
              </a:xfrm>
              <a:prstGeom prst="line">
                <a:avLst/>
              </a:prstGeom>
              <a:solidFill>
                <a:sysClr val="window" lastClr="FFFFFF"/>
              </a:solidFill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6" name="Oval 139">
                <a:extLst>
                  <a:ext uri="{FF2B5EF4-FFF2-40B4-BE49-F238E27FC236}">
                    <a16:creationId xmlns:a16="http://schemas.microsoft.com/office/drawing/2014/main" xmlns="" id="{ABA2CA13-9025-4089-A588-967BE5214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170" y="2453960"/>
                <a:ext cx="117812" cy="124389"/>
              </a:xfrm>
              <a:prstGeom prst="ellipse">
                <a:avLst/>
              </a:pr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7" name="Freeform 176">
                <a:extLst>
                  <a:ext uri="{FF2B5EF4-FFF2-40B4-BE49-F238E27FC236}">
                    <a16:creationId xmlns:a16="http://schemas.microsoft.com/office/drawing/2014/main" xmlns="" id="{E32B55E1-F247-441B-8C31-69AB057A09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521" y="3623489"/>
                <a:ext cx="3927" cy="144670"/>
              </a:xfrm>
              <a:custGeom>
                <a:avLst/>
                <a:gdLst>
                  <a:gd name="T0" fmla="*/ 0 w 1"/>
                  <a:gd name="T1" fmla="*/ 0 h 37"/>
                  <a:gd name="T2" fmla="*/ 1 w 1"/>
                  <a:gd name="T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7">
                    <a:moveTo>
                      <a:pt x="0" y="0"/>
                    </a:moveTo>
                    <a:cubicBezTo>
                      <a:pt x="0" y="33"/>
                      <a:pt x="1" y="37"/>
                      <a:pt x="1" y="37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8" name="Freeform 177">
                <a:extLst>
                  <a:ext uri="{FF2B5EF4-FFF2-40B4-BE49-F238E27FC236}">
                    <a16:creationId xmlns:a16="http://schemas.microsoft.com/office/drawing/2014/main" xmlns="" id="{E6CE45D3-997A-4462-9BB8-A344EFBEAF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717" y="3528845"/>
                <a:ext cx="52361" cy="82475"/>
              </a:xfrm>
              <a:custGeom>
                <a:avLst/>
                <a:gdLst>
                  <a:gd name="T0" fmla="*/ 14 w 14"/>
                  <a:gd name="T1" fmla="*/ 0 h 21"/>
                  <a:gd name="T2" fmla="*/ 0 w 14"/>
                  <a:gd name="T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1">
                    <a:moveTo>
                      <a:pt x="14" y="0"/>
                    </a:moveTo>
                    <a:cubicBezTo>
                      <a:pt x="9" y="7"/>
                      <a:pt x="5" y="14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69" name="Freeform 178">
                <a:extLst>
                  <a:ext uri="{FF2B5EF4-FFF2-40B4-BE49-F238E27FC236}">
                    <a16:creationId xmlns:a16="http://schemas.microsoft.com/office/drawing/2014/main" xmlns="" id="{B55DBAFD-3908-441F-B41E-BF178202E3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4256" y="3524789"/>
                <a:ext cx="53669" cy="82475"/>
              </a:xfrm>
              <a:custGeom>
                <a:avLst/>
                <a:gdLst>
                  <a:gd name="T0" fmla="*/ 0 w 14"/>
                  <a:gd name="T1" fmla="*/ 0 h 21"/>
                  <a:gd name="T2" fmla="*/ 14 w 14"/>
                  <a:gd name="T3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1">
                    <a:moveTo>
                      <a:pt x="0" y="0"/>
                    </a:moveTo>
                    <a:cubicBezTo>
                      <a:pt x="5" y="7"/>
                      <a:pt x="9" y="14"/>
                      <a:pt x="14" y="2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0" name="Freeform 179">
                <a:extLst>
                  <a:ext uri="{FF2B5EF4-FFF2-40B4-BE49-F238E27FC236}">
                    <a16:creationId xmlns:a16="http://schemas.microsoft.com/office/drawing/2014/main" xmlns="" id="{7E1FDA3D-D678-4572-BB5D-D83F676FD5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70521" y="2869041"/>
                <a:ext cx="3927" cy="146022"/>
              </a:xfrm>
              <a:custGeom>
                <a:avLst/>
                <a:gdLst>
                  <a:gd name="T0" fmla="*/ 0 w 1"/>
                  <a:gd name="T1" fmla="*/ 37 h 37"/>
                  <a:gd name="T2" fmla="*/ 1 w 1"/>
                  <a:gd name="T3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37">
                    <a:moveTo>
                      <a:pt x="0" y="37"/>
                    </a:moveTo>
                    <a:cubicBezTo>
                      <a:pt x="0" y="25"/>
                      <a:pt x="0" y="12"/>
                      <a:pt x="1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1" name="Freeform 180">
                <a:extLst>
                  <a:ext uri="{FF2B5EF4-FFF2-40B4-BE49-F238E27FC236}">
                    <a16:creationId xmlns:a16="http://schemas.microsoft.com/office/drawing/2014/main" xmlns="" id="{85BADB70-D239-4B71-ABB7-6480129EC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8610" y="2951517"/>
                <a:ext cx="52361" cy="82475"/>
              </a:xfrm>
              <a:custGeom>
                <a:avLst/>
                <a:gdLst>
                  <a:gd name="T0" fmla="*/ 14 w 14"/>
                  <a:gd name="T1" fmla="*/ 21 h 21"/>
                  <a:gd name="T2" fmla="*/ 0 w 14"/>
                  <a:gd name="T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1">
                    <a:moveTo>
                      <a:pt x="14" y="21"/>
                    </a:moveTo>
                    <a:cubicBezTo>
                      <a:pt x="9" y="14"/>
                      <a:pt x="5" y="7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2" name="Freeform 181">
                <a:extLst>
                  <a:ext uri="{FF2B5EF4-FFF2-40B4-BE49-F238E27FC236}">
                    <a16:creationId xmlns:a16="http://schemas.microsoft.com/office/drawing/2014/main" xmlns="" id="{2FB6DAE2-1858-4905-AD5E-8ADC113800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73" y="2951517"/>
                <a:ext cx="52361" cy="82475"/>
              </a:xfrm>
              <a:custGeom>
                <a:avLst/>
                <a:gdLst>
                  <a:gd name="T0" fmla="*/ 0 w 14"/>
                  <a:gd name="T1" fmla="*/ 21 h 21"/>
                  <a:gd name="T2" fmla="*/ 14 w 14"/>
                  <a:gd name="T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4" h="21">
                    <a:moveTo>
                      <a:pt x="0" y="21"/>
                    </a:moveTo>
                    <a:cubicBezTo>
                      <a:pt x="5" y="14"/>
                      <a:pt x="9" y="7"/>
                      <a:pt x="14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3" name="Freeform 182">
                <a:extLst>
                  <a:ext uri="{FF2B5EF4-FFF2-40B4-BE49-F238E27FC236}">
                    <a16:creationId xmlns:a16="http://schemas.microsoft.com/office/drawing/2014/main" xmlns="" id="{B93EDE3D-7D39-4756-A333-24D8C2CA3D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1527" y="3312516"/>
                <a:ext cx="103412" cy="4056"/>
              </a:xfrm>
              <a:custGeom>
                <a:avLst/>
                <a:gdLst>
                  <a:gd name="T0" fmla="*/ 27 w 27"/>
                  <a:gd name="T1" fmla="*/ 0 h 1"/>
                  <a:gd name="T2" fmla="*/ 0 w 27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7" h="1">
                    <a:moveTo>
                      <a:pt x="27" y="0"/>
                    </a:moveTo>
                    <a:cubicBezTo>
                      <a:pt x="16" y="0"/>
                      <a:pt x="10" y="0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4" name="Freeform 183">
                <a:extLst>
                  <a:ext uri="{FF2B5EF4-FFF2-40B4-BE49-F238E27FC236}">
                    <a16:creationId xmlns:a16="http://schemas.microsoft.com/office/drawing/2014/main" xmlns="" id="{EE29FA38-762E-46CF-BD3A-9F2E8577E6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5995" y="3312516"/>
                <a:ext cx="121739" cy="4056"/>
              </a:xfrm>
              <a:custGeom>
                <a:avLst/>
                <a:gdLst>
                  <a:gd name="T0" fmla="*/ 32 w 32"/>
                  <a:gd name="T1" fmla="*/ 0 h 1"/>
                  <a:gd name="T2" fmla="*/ 0 w 32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2" h="1">
                    <a:moveTo>
                      <a:pt x="32" y="0"/>
                    </a:moveTo>
                    <a:cubicBezTo>
                      <a:pt x="21" y="0"/>
                      <a:pt x="11" y="0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5" name="Freeform 184">
                <a:extLst>
                  <a:ext uri="{FF2B5EF4-FFF2-40B4-BE49-F238E27FC236}">
                    <a16:creationId xmlns:a16="http://schemas.microsoft.com/office/drawing/2014/main" xmlns="" id="{91A62385-2E3E-4FF4-BE12-C9EB9FD97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936" y="3058329"/>
                <a:ext cx="544553" cy="482684"/>
              </a:xfrm>
              <a:custGeom>
                <a:avLst/>
                <a:gdLst>
                  <a:gd name="T0" fmla="*/ 141 w 143"/>
                  <a:gd name="T1" fmla="*/ 38 h 123"/>
                  <a:gd name="T2" fmla="*/ 129 w 143"/>
                  <a:gd name="T3" fmla="*/ 14 h 123"/>
                  <a:gd name="T4" fmla="*/ 129 w 143"/>
                  <a:gd name="T5" fmla="*/ 14 h 123"/>
                  <a:gd name="T6" fmla="*/ 81 w 143"/>
                  <a:gd name="T7" fmla="*/ 14 h 123"/>
                  <a:gd name="T8" fmla="*/ 71 w 143"/>
                  <a:gd name="T9" fmla="*/ 24 h 123"/>
                  <a:gd name="T10" fmla="*/ 62 w 143"/>
                  <a:gd name="T11" fmla="*/ 14 h 123"/>
                  <a:gd name="T12" fmla="*/ 14 w 143"/>
                  <a:gd name="T13" fmla="*/ 14 h 123"/>
                  <a:gd name="T14" fmla="*/ 14 w 143"/>
                  <a:gd name="T15" fmla="*/ 14 h 123"/>
                  <a:gd name="T16" fmla="*/ 2 w 143"/>
                  <a:gd name="T17" fmla="*/ 38 h 123"/>
                  <a:gd name="T18" fmla="*/ 71 w 143"/>
                  <a:gd name="T19" fmla="*/ 123 h 123"/>
                  <a:gd name="T20" fmla="*/ 71 w 143"/>
                  <a:gd name="T21" fmla="*/ 123 h 123"/>
                  <a:gd name="T22" fmla="*/ 71 w 143"/>
                  <a:gd name="T23" fmla="*/ 123 h 123"/>
                  <a:gd name="T24" fmla="*/ 71 w 143"/>
                  <a:gd name="T25" fmla="*/ 123 h 123"/>
                  <a:gd name="T26" fmla="*/ 71 w 143"/>
                  <a:gd name="T27" fmla="*/ 123 h 123"/>
                  <a:gd name="T28" fmla="*/ 141 w 143"/>
                  <a:gd name="T29" fmla="*/ 38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3" h="123">
                    <a:moveTo>
                      <a:pt x="141" y="38"/>
                    </a:moveTo>
                    <a:cubicBezTo>
                      <a:pt x="139" y="26"/>
                      <a:pt x="133" y="18"/>
                      <a:pt x="129" y="14"/>
                    </a:cubicBezTo>
                    <a:cubicBezTo>
                      <a:pt x="129" y="14"/>
                      <a:pt x="129" y="14"/>
                      <a:pt x="129" y="14"/>
                    </a:cubicBezTo>
                    <a:cubicBezTo>
                      <a:pt x="116" y="0"/>
                      <a:pt x="94" y="0"/>
                      <a:pt x="81" y="14"/>
                    </a:cubicBezTo>
                    <a:cubicBezTo>
                      <a:pt x="71" y="24"/>
                      <a:pt x="71" y="24"/>
                      <a:pt x="71" y="24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49" y="0"/>
                      <a:pt x="27" y="0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0" y="18"/>
                      <a:pt x="4" y="26"/>
                      <a:pt x="2" y="38"/>
                    </a:cubicBezTo>
                    <a:cubicBezTo>
                      <a:pt x="0" y="60"/>
                      <a:pt x="11" y="89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71" y="123"/>
                      <a:pt x="71" y="123"/>
                      <a:pt x="71" y="123"/>
                    </a:cubicBezTo>
                    <a:cubicBezTo>
                      <a:pt x="131" y="89"/>
                      <a:pt x="143" y="60"/>
                      <a:pt x="141" y="38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6" name="Freeform 185">
                <a:extLst>
                  <a:ext uri="{FF2B5EF4-FFF2-40B4-BE49-F238E27FC236}">
                    <a16:creationId xmlns:a16="http://schemas.microsoft.com/office/drawing/2014/main" xmlns="" id="{428CDCDF-C141-40F1-84DF-94097E2512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8717" y="3171902"/>
                <a:ext cx="60215" cy="47322"/>
              </a:xfrm>
              <a:custGeom>
                <a:avLst/>
                <a:gdLst>
                  <a:gd name="T0" fmla="*/ 0 w 16"/>
                  <a:gd name="T1" fmla="*/ 12 h 12"/>
                  <a:gd name="T2" fmla="*/ 16 w 16"/>
                  <a:gd name="T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6" h="12">
                    <a:moveTo>
                      <a:pt x="0" y="12"/>
                    </a:moveTo>
                    <a:cubicBezTo>
                      <a:pt x="4" y="8"/>
                      <a:pt x="10" y="4"/>
                      <a:pt x="16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7" name="Freeform 186">
                <a:extLst>
                  <a:ext uri="{FF2B5EF4-FFF2-40B4-BE49-F238E27FC236}">
                    <a16:creationId xmlns:a16="http://schemas.microsoft.com/office/drawing/2014/main" xmlns="" id="{0F689A5B-F2DE-47C5-89D3-CD901504D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16571" y="3242209"/>
                <a:ext cx="71996" cy="55434"/>
              </a:xfrm>
              <a:custGeom>
                <a:avLst/>
                <a:gdLst>
                  <a:gd name="T0" fmla="*/ 0 w 19"/>
                  <a:gd name="T1" fmla="*/ 14 h 14"/>
                  <a:gd name="T2" fmla="*/ 19 w 19"/>
                  <a:gd name="T3" fmla="*/ 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9" h="14">
                    <a:moveTo>
                      <a:pt x="0" y="14"/>
                    </a:moveTo>
                    <a:cubicBezTo>
                      <a:pt x="6" y="9"/>
                      <a:pt x="13" y="5"/>
                      <a:pt x="19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8" name="Freeform 187">
                <a:extLst>
                  <a:ext uri="{FF2B5EF4-FFF2-40B4-BE49-F238E27FC236}">
                    <a16:creationId xmlns:a16="http://schemas.microsoft.com/office/drawing/2014/main" xmlns="" id="{92CD5BAF-FB72-4379-A4E2-D0D76F2E4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460" y="3312516"/>
                <a:ext cx="64142" cy="51378"/>
              </a:xfrm>
              <a:custGeom>
                <a:avLst/>
                <a:gdLst>
                  <a:gd name="T0" fmla="*/ 0 w 17"/>
                  <a:gd name="T1" fmla="*/ 13 h 13"/>
                  <a:gd name="T2" fmla="*/ 17 w 17"/>
                  <a:gd name="T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13">
                    <a:moveTo>
                      <a:pt x="0" y="13"/>
                    </a:moveTo>
                    <a:cubicBezTo>
                      <a:pt x="4" y="10"/>
                      <a:pt x="13" y="3"/>
                      <a:pt x="17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79" name="Freeform 188">
                <a:extLst>
                  <a:ext uri="{FF2B5EF4-FFF2-40B4-BE49-F238E27FC236}">
                    <a16:creationId xmlns:a16="http://schemas.microsoft.com/office/drawing/2014/main" xmlns="" id="{FD9FFD67-0225-43EF-B3E5-EB0EAFCB35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9040" y="3372006"/>
                <a:ext cx="57597" cy="43266"/>
              </a:xfrm>
              <a:custGeom>
                <a:avLst/>
                <a:gdLst>
                  <a:gd name="T0" fmla="*/ 0 w 15"/>
                  <a:gd name="T1" fmla="*/ 11 h 11"/>
                  <a:gd name="T2" fmla="*/ 15 w 15"/>
                  <a:gd name="T3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11">
                    <a:moveTo>
                      <a:pt x="0" y="11"/>
                    </a:moveTo>
                    <a:cubicBezTo>
                      <a:pt x="3" y="8"/>
                      <a:pt x="12" y="2"/>
                      <a:pt x="15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0" name="Freeform 189">
                <a:extLst>
                  <a:ext uri="{FF2B5EF4-FFF2-40B4-BE49-F238E27FC236}">
                    <a16:creationId xmlns:a16="http://schemas.microsoft.com/office/drawing/2014/main" xmlns="" id="{97B0699A-720E-482C-BCA1-57C1B197B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6637" y="3430145"/>
                <a:ext cx="49743" cy="35153"/>
              </a:xfrm>
              <a:custGeom>
                <a:avLst/>
                <a:gdLst>
                  <a:gd name="T0" fmla="*/ 0 w 13"/>
                  <a:gd name="T1" fmla="*/ 9 h 9"/>
                  <a:gd name="T2" fmla="*/ 13 w 13"/>
                  <a:gd name="T3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3" h="9">
                    <a:moveTo>
                      <a:pt x="0" y="9"/>
                    </a:moveTo>
                    <a:cubicBezTo>
                      <a:pt x="5" y="5"/>
                      <a:pt x="8" y="3"/>
                      <a:pt x="13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1" name="Freeform 190">
                <a:extLst>
                  <a:ext uri="{FF2B5EF4-FFF2-40B4-BE49-F238E27FC236}">
                    <a16:creationId xmlns:a16="http://schemas.microsoft.com/office/drawing/2014/main" xmlns="" id="{AD424B7E-0BFD-4388-B5FA-7A0D33A9A9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8633" y="3485579"/>
                <a:ext cx="37961" cy="27041"/>
              </a:xfrm>
              <a:custGeom>
                <a:avLst/>
                <a:gdLst>
                  <a:gd name="T0" fmla="*/ 0 w 10"/>
                  <a:gd name="T1" fmla="*/ 7 h 7"/>
                  <a:gd name="T2" fmla="*/ 10 w 10"/>
                  <a:gd name="T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0" h="7">
                    <a:moveTo>
                      <a:pt x="0" y="7"/>
                    </a:moveTo>
                    <a:cubicBezTo>
                      <a:pt x="4" y="4"/>
                      <a:pt x="6" y="3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2" name="Freeform 191">
                <a:extLst>
                  <a:ext uri="{FF2B5EF4-FFF2-40B4-BE49-F238E27FC236}">
                    <a16:creationId xmlns:a16="http://schemas.microsoft.com/office/drawing/2014/main" xmlns="" id="{4758EA0A-8472-4222-AEC8-AE47B651BA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4299" y="3116468"/>
                <a:ext cx="113884" cy="133853"/>
              </a:xfrm>
              <a:custGeom>
                <a:avLst/>
                <a:gdLst>
                  <a:gd name="T0" fmla="*/ 9 w 30"/>
                  <a:gd name="T1" fmla="*/ 14 h 34"/>
                  <a:gd name="T2" fmla="*/ 17 w 30"/>
                  <a:gd name="T3" fmla="*/ 24 h 34"/>
                  <a:gd name="T4" fmla="*/ 20 w 30"/>
                  <a:gd name="T5" fmla="*/ 31 h 34"/>
                  <a:gd name="T6" fmla="*/ 25 w 30"/>
                  <a:gd name="T7" fmla="*/ 33 h 34"/>
                  <a:gd name="T8" fmla="*/ 30 w 30"/>
                  <a:gd name="T9" fmla="*/ 26 h 34"/>
                  <a:gd name="T10" fmla="*/ 24 w 30"/>
                  <a:gd name="T11" fmla="*/ 9 h 34"/>
                  <a:gd name="T12" fmla="*/ 8 w 30"/>
                  <a:gd name="T13" fmla="*/ 1 h 34"/>
                  <a:gd name="T14" fmla="*/ 9 w 30"/>
                  <a:gd name="T15" fmla="*/ 1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4">
                    <a:moveTo>
                      <a:pt x="9" y="14"/>
                    </a:moveTo>
                    <a:cubicBezTo>
                      <a:pt x="13" y="16"/>
                      <a:pt x="16" y="20"/>
                      <a:pt x="17" y="24"/>
                    </a:cubicBezTo>
                    <a:cubicBezTo>
                      <a:pt x="18" y="26"/>
                      <a:pt x="19" y="29"/>
                      <a:pt x="20" y="31"/>
                    </a:cubicBezTo>
                    <a:cubicBezTo>
                      <a:pt x="21" y="32"/>
                      <a:pt x="23" y="34"/>
                      <a:pt x="25" y="33"/>
                    </a:cubicBezTo>
                    <a:cubicBezTo>
                      <a:pt x="29" y="33"/>
                      <a:pt x="30" y="29"/>
                      <a:pt x="30" y="26"/>
                    </a:cubicBezTo>
                    <a:cubicBezTo>
                      <a:pt x="30" y="20"/>
                      <a:pt x="28" y="14"/>
                      <a:pt x="24" y="9"/>
                    </a:cubicBezTo>
                    <a:cubicBezTo>
                      <a:pt x="21" y="6"/>
                      <a:pt x="13" y="0"/>
                      <a:pt x="8" y="1"/>
                    </a:cubicBezTo>
                    <a:cubicBezTo>
                      <a:pt x="0" y="4"/>
                      <a:pt x="5" y="11"/>
                      <a:pt x="9" y="14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3" name="Freeform 192">
                <a:extLst>
                  <a:ext uri="{FF2B5EF4-FFF2-40B4-BE49-F238E27FC236}">
                    <a16:creationId xmlns:a16="http://schemas.microsoft.com/office/drawing/2014/main" xmlns="" id="{461EB068-6095-4924-B09B-02FA49CFEE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9750" y="3285475"/>
                <a:ext cx="44507" cy="51378"/>
              </a:xfrm>
              <a:custGeom>
                <a:avLst/>
                <a:gdLst>
                  <a:gd name="T0" fmla="*/ 4 w 12"/>
                  <a:gd name="T1" fmla="*/ 1 h 13"/>
                  <a:gd name="T2" fmla="*/ 12 w 12"/>
                  <a:gd name="T3" fmla="*/ 7 h 13"/>
                  <a:gd name="T4" fmla="*/ 4 w 12"/>
                  <a:gd name="T5" fmla="*/ 12 h 13"/>
                  <a:gd name="T6" fmla="*/ 3 w 12"/>
                  <a:gd name="T7" fmla="*/ 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" h="13">
                    <a:moveTo>
                      <a:pt x="4" y="1"/>
                    </a:moveTo>
                    <a:cubicBezTo>
                      <a:pt x="8" y="0"/>
                      <a:pt x="12" y="3"/>
                      <a:pt x="12" y="7"/>
                    </a:cubicBezTo>
                    <a:cubicBezTo>
                      <a:pt x="12" y="10"/>
                      <a:pt x="8" y="13"/>
                      <a:pt x="4" y="12"/>
                    </a:cubicBezTo>
                    <a:cubicBezTo>
                      <a:pt x="1" y="10"/>
                      <a:pt x="0" y="5"/>
                      <a:pt x="3" y="2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4" name="Freeform 193">
                <a:extLst>
                  <a:ext uri="{FF2B5EF4-FFF2-40B4-BE49-F238E27FC236}">
                    <a16:creationId xmlns:a16="http://schemas.microsoft.com/office/drawing/2014/main" xmlns="" id="{DC1BA28F-285A-49F8-AB54-092D553C3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668932" y="1484535"/>
                <a:ext cx="514445" cy="544879"/>
              </a:xfrm>
              <a:custGeom>
                <a:avLst/>
                <a:gdLst>
                  <a:gd name="T0" fmla="*/ 67 w 135"/>
                  <a:gd name="T1" fmla="*/ 0 h 139"/>
                  <a:gd name="T2" fmla="*/ 0 w 135"/>
                  <a:gd name="T3" fmla="*/ 62 h 139"/>
                  <a:gd name="T4" fmla="*/ 17 w 135"/>
                  <a:gd name="T5" fmla="*/ 103 h 139"/>
                  <a:gd name="T6" fmla="*/ 25 w 135"/>
                  <a:gd name="T7" fmla="*/ 122 h 139"/>
                  <a:gd name="T8" fmla="*/ 25 w 135"/>
                  <a:gd name="T9" fmla="*/ 139 h 139"/>
                  <a:gd name="T10" fmla="*/ 44 w 135"/>
                  <a:gd name="T11" fmla="*/ 126 h 139"/>
                  <a:gd name="T12" fmla="*/ 56 w 135"/>
                  <a:gd name="T13" fmla="*/ 123 h 139"/>
                  <a:gd name="T14" fmla="*/ 67 w 135"/>
                  <a:gd name="T15" fmla="*/ 124 h 139"/>
                  <a:gd name="T16" fmla="*/ 135 w 135"/>
                  <a:gd name="T17" fmla="*/ 62 h 139"/>
                  <a:gd name="T18" fmla="*/ 67 w 135"/>
                  <a:gd name="T19" fmla="*/ 0 h 139"/>
                  <a:gd name="T20" fmla="*/ 71 w 135"/>
                  <a:gd name="T21" fmla="*/ 75 h 139"/>
                  <a:gd name="T22" fmla="*/ 62 w 135"/>
                  <a:gd name="T23" fmla="*/ 65 h 139"/>
                  <a:gd name="T24" fmla="*/ 53 w 135"/>
                  <a:gd name="T25" fmla="*/ 64 h 139"/>
                  <a:gd name="T26" fmla="*/ 25 w 135"/>
                  <a:gd name="T27" fmla="*/ 80 h 139"/>
                  <a:gd name="T28" fmla="*/ 56 w 135"/>
                  <a:gd name="T29" fmla="*/ 46 h 139"/>
                  <a:gd name="T30" fmla="*/ 63 w 135"/>
                  <a:gd name="T31" fmla="*/ 46 h 139"/>
                  <a:gd name="T32" fmla="*/ 73 w 135"/>
                  <a:gd name="T33" fmla="*/ 57 h 139"/>
                  <a:gd name="T34" fmla="*/ 82 w 135"/>
                  <a:gd name="T35" fmla="*/ 58 h 139"/>
                  <a:gd name="T36" fmla="*/ 110 w 135"/>
                  <a:gd name="T37" fmla="*/ 42 h 139"/>
                  <a:gd name="T38" fmla="*/ 81 w 135"/>
                  <a:gd name="T39" fmla="*/ 75 h 139"/>
                  <a:gd name="T40" fmla="*/ 71 w 135"/>
                  <a:gd name="T41" fmla="*/ 75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5" h="139">
                    <a:moveTo>
                      <a:pt x="67" y="0"/>
                    </a:moveTo>
                    <a:cubicBezTo>
                      <a:pt x="30" y="0"/>
                      <a:pt x="0" y="28"/>
                      <a:pt x="0" y="62"/>
                    </a:cubicBezTo>
                    <a:cubicBezTo>
                      <a:pt x="0" y="78"/>
                      <a:pt x="6" y="92"/>
                      <a:pt x="17" y="103"/>
                    </a:cubicBezTo>
                    <a:cubicBezTo>
                      <a:pt x="22" y="108"/>
                      <a:pt x="25" y="115"/>
                      <a:pt x="25" y="122"/>
                    </a:cubicBezTo>
                    <a:cubicBezTo>
                      <a:pt x="25" y="139"/>
                      <a:pt x="25" y="139"/>
                      <a:pt x="25" y="139"/>
                    </a:cubicBezTo>
                    <a:cubicBezTo>
                      <a:pt x="44" y="126"/>
                      <a:pt x="44" y="126"/>
                      <a:pt x="44" y="126"/>
                    </a:cubicBezTo>
                    <a:cubicBezTo>
                      <a:pt x="47" y="123"/>
                      <a:pt x="52" y="122"/>
                      <a:pt x="56" y="123"/>
                    </a:cubicBezTo>
                    <a:cubicBezTo>
                      <a:pt x="60" y="124"/>
                      <a:pt x="64" y="124"/>
                      <a:pt x="67" y="124"/>
                    </a:cubicBezTo>
                    <a:cubicBezTo>
                      <a:pt x="105" y="124"/>
                      <a:pt x="135" y="96"/>
                      <a:pt x="135" y="62"/>
                    </a:cubicBezTo>
                    <a:cubicBezTo>
                      <a:pt x="135" y="28"/>
                      <a:pt x="105" y="0"/>
                      <a:pt x="67" y="0"/>
                    </a:cubicBezTo>
                    <a:close/>
                    <a:moveTo>
                      <a:pt x="71" y="75"/>
                    </a:moveTo>
                    <a:cubicBezTo>
                      <a:pt x="62" y="65"/>
                      <a:pt x="62" y="65"/>
                      <a:pt x="62" y="65"/>
                    </a:cubicBezTo>
                    <a:cubicBezTo>
                      <a:pt x="59" y="63"/>
                      <a:pt x="56" y="62"/>
                      <a:pt x="53" y="64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56" y="46"/>
                      <a:pt x="56" y="46"/>
                      <a:pt x="56" y="46"/>
                    </a:cubicBezTo>
                    <a:cubicBezTo>
                      <a:pt x="58" y="44"/>
                      <a:pt x="61" y="44"/>
                      <a:pt x="63" y="46"/>
                    </a:cubicBezTo>
                    <a:cubicBezTo>
                      <a:pt x="73" y="57"/>
                      <a:pt x="73" y="57"/>
                      <a:pt x="73" y="57"/>
                    </a:cubicBezTo>
                    <a:cubicBezTo>
                      <a:pt x="76" y="59"/>
                      <a:pt x="79" y="60"/>
                      <a:pt x="82" y="58"/>
                    </a:cubicBezTo>
                    <a:cubicBezTo>
                      <a:pt x="110" y="42"/>
                      <a:pt x="110" y="42"/>
                      <a:pt x="110" y="42"/>
                    </a:cubicBezTo>
                    <a:cubicBezTo>
                      <a:pt x="81" y="75"/>
                      <a:pt x="81" y="75"/>
                      <a:pt x="81" y="75"/>
                    </a:cubicBezTo>
                    <a:cubicBezTo>
                      <a:pt x="78" y="78"/>
                      <a:pt x="73" y="78"/>
                      <a:pt x="71" y="75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5" name="Freeform 194">
                <a:extLst>
                  <a:ext uri="{FF2B5EF4-FFF2-40B4-BE49-F238E27FC236}">
                    <a16:creationId xmlns:a16="http://schemas.microsoft.com/office/drawing/2014/main" xmlns="" id="{CE23E45F-F9EE-46B6-BDA7-533791C19B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377" y="1327696"/>
                <a:ext cx="137447" cy="140614"/>
              </a:xfrm>
              <a:custGeom>
                <a:avLst/>
                <a:gdLst>
                  <a:gd name="T0" fmla="*/ 36 w 36"/>
                  <a:gd name="T1" fmla="*/ 36 h 36"/>
                  <a:gd name="T2" fmla="*/ 0 w 36"/>
                  <a:gd name="T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6" h="36">
                    <a:moveTo>
                      <a:pt x="36" y="36"/>
                    </a:moveTo>
                    <a:cubicBezTo>
                      <a:pt x="23" y="25"/>
                      <a:pt x="11" y="1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6" name="Freeform 195">
                <a:extLst>
                  <a:ext uri="{FF2B5EF4-FFF2-40B4-BE49-F238E27FC236}">
                    <a16:creationId xmlns:a16="http://schemas.microsoft.com/office/drawing/2014/main" xmlns="" id="{483E0343-C7FC-493C-971C-686809304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0714" y="1197899"/>
                <a:ext cx="117812" cy="175767"/>
              </a:xfrm>
              <a:custGeom>
                <a:avLst/>
                <a:gdLst>
                  <a:gd name="T0" fmla="*/ 31 w 31"/>
                  <a:gd name="T1" fmla="*/ 45 h 45"/>
                  <a:gd name="T2" fmla="*/ 0 w 31"/>
                  <a:gd name="T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" h="45">
                    <a:moveTo>
                      <a:pt x="31" y="45"/>
                    </a:moveTo>
                    <a:cubicBezTo>
                      <a:pt x="22" y="31"/>
                      <a:pt x="9" y="1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7" name="Freeform 196">
                <a:extLst>
                  <a:ext uri="{FF2B5EF4-FFF2-40B4-BE49-F238E27FC236}">
                    <a16:creationId xmlns:a16="http://schemas.microsoft.com/office/drawing/2014/main" xmlns="" id="{CA80D6F2-865F-4422-AF40-E4DEEADAA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2517" y="1123536"/>
                <a:ext cx="35343" cy="223089"/>
              </a:xfrm>
              <a:custGeom>
                <a:avLst/>
                <a:gdLst>
                  <a:gd name="T0" fmla="*/ 0 w 9"/>
                  <a:gd name="T1" fmla="*/ 57 h 57"/>
                  <a:gd name="T2" fmla="*/ 9 w 9"/>
                  <a:gd name="T3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57">
                    <a:moveTo>
                      <a:pt x="0" y="57"/>
                    </a:moveTo>
                    <a:cubicBezTo>
                      <a:pt x="3" y="38"/>
                      <a:pt x="6" y="19"/>
                      <a:pt x="9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8" name="Freeform 197">
                <a:extLst>
                  <a:ext uri="{FF2B5EF4-FFF2-40B4-BE49-F238E27FC236}">
                    <a16:creationId xmlns:a16="http://schemas.microsoft.com/office/drawing/2014/main" xmlns="" id="{BFB1EC15-B04B-4718-B80A-8A542C69E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1853" y="1247925"/>
                <a:ext cx="117812" cy="154134"/>
              </a:xfrm>
              <a:custGeom>
                <a:avLst/>
                <a:gdLst>
                  <a:gd name="T0" fmla="*/ 0 w 31"/>
                  <a:gd name="T1" fmla="*/ 39 h 39"/>
                  <a:gd name="T2" fmla="*/ 31 w 31"/>
                  <a:gd name="T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1" h="39">
                    <a:moveTo>
                      <a:pt x="0" y="39"/>
                    </a:moveTo>
                    <a:cubicBezTo>
                      <a:pt x="12" y="27"/>
                      <a:pt x="23" y="14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89" name="Freeform 198">
                <a:extLst>
                  <a:ext uri="{FF2B5EF4-FFF2-40B4-BE49-F238E27FC236}">
                    <a16:creationId xmlns:a16="http://schemas.microsoft.com/office/drawing/2014/main" xmlns="" id="{C05BD769-B5D6-48EE-A03B-94189E527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7884" y="1449381"/>
                <a:ext cx="187190" cy="117629"/>
              </a:xfrm>
              <a:custGeom>
                <a:avLst/>
                <a:gdLst>
                  <a:gd name="T0" fmla="*/ 0 w 49"/>
                  <a:gd name="T1" fmla="*/ 30 h 30"/>
                  <a:gd name="T2" fmla="*/ 49 w 49"/>
                  <a:gd name="T3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9" h="30">
                    <a:moveTo>
                      <a:pt x="0" y="30"/>
                    </a:moveTo>
                    <a:cubicBezTo>
                      <a:pt x="15" y="18"/>
                      <a:pt x="32" y="8"/>
                      <a:pt x="49" y="0"/>
                    </a:cubicBezTo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90" name="Freeform 208">
                <a:extLst>
                  <a:ext uri="{FF2B5EF4-FFF2-40B4-BE49-F238E27FC236}">
                    <a16:creationId xmlns:a16="http://schemas.microsoft.com/office/drawing/2014/main" xmlns="" id="{9A4E7125-FE55-4A4C-AD65-F20E632C0E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43923" y="3987192"/>
                <a:ext cx="722580" cy="440771"/>
              </a:xfrm>
              <a:custGeom>
                <a:avLst/>
                <a:gdLst>
                  <a:gd name="T0" fmla="*/ 179 w 190"/>
                  <a:gd name="T1" fmla="*/ 80 h 112"/>
                  <a:gd name="T2" fmla="*/ 176 w 190"/>
                  <a:gd name="T3" fmla="*/ 79 h 112"/>
                  <a:gd name="T4" fmla="*/ 161 w 190"/>
                  <a:gd name="T5" fmla="*/ 75 h 112"/>
                  <a:gd name="T6" fmla="*/ 130 w 190"/>
                  <a:gd name="T7" fmla="*/ 66 h 112"/>
                  <a:gd name="T8" fmla="*/ 121 w 190"/>
                  <a:gd name="T9" fmla="*/ 63 h 112"/>
                  <a:gd name="T10" fmla="*/ 113 w 190"/>
                  <a:gd name="T11" fmla="*/ 50 h 112"/>
                  <a:gd name="T12" fmla="*/ 91 w 190"/>
                  <a:gd name="T13" fmla="*/ 12 h 112"/>
                  <a:gd name="T14" fmla="*/ 41 w 190"/>
                  <a:gd name="T15" fmla="*/ 7 h 112"/>
                  <a:gd name="T16" fmla="*/ 22 w 190"/>
                  <a:gd name="T17" fmla="*/ 88 h 112"/>
                  <a:gd name="T18" fmla="*/ 83 w 190"/>
                  <a:gd name="T19" fmla="*/ 102 h 112"/>
                  <a:gd name="T20" fmla="*/ 126 w 190"/>
                  <a:gd name="T21" fmla="*/ 82 h 112"/>
                  <a:gd name="T22" fmla="*/ 158 w 190"/>
                  <a:gd name="T23" fmla="*/ 91 h 112"/>
                  <a:gd name="T24" fmla="*/ 169 w 190"/>
                  <a:gd name="T25" fmla="*/ 95 h 112"/>
                  <a:gd name="T26" fmla="*/ 181 w 190"/>
                  <a:gd name="T27" fmla="*/ 97 h 112"/>
                  <a:gd name="T28" fmla="*/ 188 w 190"/>
                  <a:gd name="T29" fmla="*/ 95 h 112"/>
                  <a:gd name="T30" fmla="*/ 188 w 190"/>
                  <a:gd name="T31" fmla="*/ 85 h 112"/>
                  <a:gd name="T32" fmla="*/ 179 w 190"/>
                  <a:gd name="T33" fmla="*/ 80 h 112"/>
                  <a:gd name="T34" fmla="*/ 80 w 190"/>
                  <a:gd name="T35" fmla="*/ 85 h 112"/>
                  <a:gd name="T36" fmla="*/ 32 w 190"/>
                  <a:gd name="T37" fmla="*/ 73 h 112"/>
                  <a:gd name="T38" fmla="*/ 44 w 190"/>
                  <a:gd name="T39" fmla="*/ 25 h 112"/>
                  <a:gd name="T40" fmla="*/ 92 w 190"/>
                  <a:gd name="T41" fmla="*/ 37 h 112"/>
                  <a:gd name="T42" fmla="*/ 80 w 190"/>
                  <a:gd name="T43" fmla="*/ 85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90" h="112">
                    <a:moveTo>
                      <a:pt x="179" y="80"/>
                    </a:moveTo>
                    <a:cubicBezTo>
                      <a:pt x="178" y="79"/>
                      <a:pt x="177" y="79"/>
                      <a:pt x="176" y="79"/>
                    </a:cubicBezTo>
                    <a:cubicBezTo>
                      <a:pt x="171" y="78"/>
                      <a:pt x="166" y="76"/>
                      <a:pt x="161" y="75"/>
                    </a:cubicBezTo>
                    <a:cubicBezTo>
                      <a:pt x="151" y="72"/>
                      <a:pt x="141" y="69"/>
                      <a:pt x="130" y="66"/>
                    </a:cubicBezTo>
                    <a:cubicBezTo>
                      <a:pt x="130" y="65"/>
                      <a:pt x="125" y="64"/>
                      <a:pt x="121" y="63"/>
                    </a:cubicBezTo>
                    <a:cubicBezTo>
                      <a:pt x="113" y="60"/>
                      <a:pt x="114" y="54"/>
                      <a:pt x="113" y="50"/>
                    </a:cubicBezTo>
                    <a:cubicBezTo>
                      <a:pt x="111" y="36"/>
                      <a:pt x="106" y="22"/>
                      <a:pt x="91" y="12"/>
                    </a:cubicBezTo>
                    <a:cubicBezTo>
                      <a:pt x="76" y="2"/>
                      <a:pt x="57" y="0"/>
                      <a:pt x="41" y="7"/>
                    </a:cubicBezTo>
                    <a:cubicBezTo>
                      <a:pt x="9" y="21"/>
                      <a:pt x="0" y="61"/>
                      <a:pt x="22" y="88"/>
                    </a:cubicBezTo>
                    <a:cubicBezTo>
                      <a:pt x="36" y="106"/>
                      <a:pt x="62" y="112"/>
                      <a:pt x="83" y="102"/>
                    </a:cubicBezTo>
                    <a:cubicBezTo>
                      <a:pt x="103" y="94"/>
                      <a:pt x="109" y="76"/>
                      <a:pt x="126" y="82"/>
                    </a:cubicBezTo>
                    <a:cubicBezTo>
                      <a:pt x="137" y="85"/>
                      <a:pt x="148" y="88"/>
                      <a:pt x="158" y="91"/>
                    </a:cubicBezTo>
                    <a:cubicBezTo>
                      <a:pt x="162" y="92"/>
                      <a:pt x="165" y="93"/>
                      <a:pt x="169" y="95"/>
                    </a:cubicBezTo>
                    <a:cubicBezTo>
                      <a:pt x="173" y="96"/>
                      <a:pt x="177" y="97"/>
                      <a:pt x="181" y="97"/>
                    </a:cubicBezTo>
                    <a:cubicBezTo>
                      <a:pt x="184" y="97"/>
                      <a:pt x="186" y="97"/>
                      <a:pt x="188" y="95"/>
                    </a:cubicBezTo>
                    <a:cubicBezTo>
                      <a:pt x="190" y="92"/>
                      <a:pt x="190" y="87"/>
                      <a:pt x="188" y="85"/>
                    </a:cubicBezTo>
                    <a:cubicBezTo>
                      <a:pt x="186" y="82"/>
                      <a:pt x="183" y="81"/>
                      <a:pt x="179" y="80"/>
                    </a:cubicBezTo>
                    <a:close/>
                    <a:moveTo>
                      <a:pt x="80" y="85"/>
                    </a:moveTo>
                    <a:cubicBezTo>
                      <a:pt x="63" y="95"/>
                      <a:pt x="42" y="89"/>
                      <a:pt x="32" y="73"/>
                    </a:cubicBezTo>
                    <a:cubicBezTo>
                      <a:pt x="22" y="56"/>
                      <a:pt x="27" y="35"/>
                      <a:pt x="44" y="25"/>
                    </a:cubicBezTo>
                    <a:cubicBezTo>
                      <a:pt x="60" y="15"/>
                      <a:pt x="82" y="20"/>
                      <a:pt x="92" y="37"/>
                    </a:cubicBezTo>
                    <a:cubicBezTo>
                      <a:pt x="102" y="53"/>
                      <a:pt x="96" y="75"/>
                      <a:pt x="80" y="85"/>
                    </a:cubicBezTo>
                    <a:close/>
                  </a:path>
                </a:pathLst>
              </a:custGeom>
              <a:noFill/>
              <a:ln w="3175" cap="flat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  <p:sp>
            <p:nvSpPr>
              <p:cNvPr id="291" name="Freeform 209">
                <a:extLst>
                  <a:ext uri="{FF2B5EF4-FFF2-40B4-BE49-F238E27FC236}">
                    <a16:creationId xmlns:a16="http://schemas.microsoft.com/office/drawing/2014/main" xmlns="" id="{80B13173-7941-46D3-81B3-E884134B42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477" y="4106174"/>
                <a:ext cx="147919" cy="85179"/>
              </a:xfrm>
              <a:custGeom>
                <a:avLst/>
                <a:gdLst>
                  <a:gd name="T0" fmla="*/ 3 w 39"/>
                  <a:gd name="T1" fmla="*/ 8 h 22"/>
                  <a:gd name="T2" fmla="*/ 2 w 39"/>
                  <a:gd name="T3" fmla="*/ 16 h 22"/>
                  <a:gd name="T4" fmla="*/ 10 w 39"/>
                  <a:gd name="T5" fmla="*/ 16 h 22"/>
                  <a:gd name="T6" fmla="*/ 18 w 39"/>
                  <a:gd name="T7" fmla="*/ 15 h 22"/>
                  <a:gd name="T8" fmla="*/ 29 w 39"/>
                  <a:gd name="T9" fmla="*/ 21 h 22"/>
                  <a:gd name="T10" fmla="*/ 36 w 39"/>
                  <a:gd name="T11" fmla="*/ 11 h 22"/>
                  <a:gd name="T12" fmla="*/ 21 w 39"/>
                  <a:gd name="T13" fmla="*/ 1 h 22"/>
                  <a:gd name="T14" fmla="*/ 3 w 39"/>
                  <a:gd name="T15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22">
                    <a:moveTo>
                      <a:pt x="3" y="8"/>
                    </a:moveTo>
                    <a:cubicBezTo>
                      <a:pt x="1" y="10"/>
                      <a:pt x="0" y="13"/>
                      <a:pt x="2" y="16"/>
                    </a:cubicBezTo>
                    <a:cubicBezTo>
                      <a:pt x="4" y="18"/>
                      <a:pt x="8" y="17"/>
                      <a:pt x="10" y="16"/>
                    </a:cubicBezTo>
                    <a:cubicBezTo>
                      <a:pt x="13" y="15"/>
                      <a:pt x="16" y="14"/>
                      <a:pt x="18" y="15"/>
                    </a:cubicBezTo>
                    <a:cubicBezTo>
                      <a:pt x="22" y="16"/>
                      <a:pt x="26" y="19"/>
                      <a:pt x="29" y="21"/>
                    </a:cubicBezTo>
                    <a:cubicBezTo>
                      <a:pt x="35" y="22"/>
                      <a:pt x="39" y="16"/>
                      <a:pt x="36" y="11"/>
                    </a:cubicBezTo>
                    <a:cubicBezTo>
                      <a:pt x="33" y="5"/>
                      <a:pt x="26" y="2"/>
                      <a:pt x="21" y="1"/>
                    </a:cubicBezTo>
                    <a:cubicBezTo>
                      <a:pt x="14" y="0"/>
                      <a:pt x="7" y="3"/>
                      <a:pt x="3" y="8"/>
                    </a:cubicBezTo>
                    <a:close/>
                  </a:path>
                </a:pathLst>
              </a:custGeom>
              <a:noFill/>
              <a:ln w="3175" cap="rnd">
                <a:solidFill>
                  <a:srgbClr val="FE5E55">
                    <a:lumMod val="60000"/>
                    <a:lumOff val="4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/>
                </a:endParaRP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="" id="{AA082F1D-F1E0-40CF-B1DE-855F974CF981}"/>
                </a:ext>
              </a:extLst>
            </p:cNvPr>
            <p:cNvGrpSpPr/>
            <p:nvPr/>
          </p:nvGrpSpPr>
          <p:grpSpPr>
            <a:xfrm flipH="1">
              <a:off x="634829" y="1028492"/>
              <a:ext cx="228600" cy="4801016"/>
              <a:chOff x="4813300" y="1028492"/>
              <a:chExt cx="228600" cy="4801016"/>
            </a:xfrm>
          </p:grpSpPr>
          <p:sp>
            <p:nvSpPr>
              <p:cNvPr id="156" name="Right Triangle 155">
                <a:extLst>
                  <a:ext uri="{FF2B5EF4-FFF2-40B4-BE49-F238E27FC236}">
                    <a16:creationId xmlns:a16="http://schemas.microsoft.com/office/drawing/2014/main" xmlns="" id="{DF43F230-243A-40B5-A5C0-4EDDB783F872}"/>
                  </a:ext>
                </a:extLst>
              </p:cNvPr>
              <p:cNvSpPr/>
              <p:nvPr/>
            </p:nvSpPr>
            <p:spPr>
              <a:xfrm flipV="1">
                <a:off x="4813300" y="5372308"/>
                <a:ext cx="228600" cy="457200"/>
              </a:xfrm>
              <a:prstGeom prst="rtTriangle">
                <a:avLst/>
              </a:prstGeom>
              <a:solidFill>
                <a:srgbClr val="FE5E5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  <p:sp>
            <p:nvSpPr>
              <p:cNvPr id="157" name="Right Triangle 156">
                <a:extLst>
                  <a:ext uri="{FF2B5EF4-FFF2-40B4-BE49-F238E27FC236}">
                    <a16:creationId xmlns:a16="http://schemas.microsoft.com/office/drawing/2014/main" xmlns="" id="{B851FF25-D236-40B7-9D96-23ED05D9603E}"/>
                  </a:ext>
                </a:extLst>
              </p:cNvPr>
              <p:cNvSpPr/>
              <p:nvPr/>
            </p:nvSpPr>
            <p:spPr>
              <a:xfrm>
                <a:off x="4813300" y="1028492"/>
                <a:ext cx="228600" cy="457200"/>
              </a:xfrm>
              <a:prstGeom prst="rtTriangle">
                <a:avLst/>
              </a:prstGeom>
              <a:solidFill>
                <a:srgbClr val="FE5E55">
                  <a:lumMod val="5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Light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4" name="TextBox 293">
            <a:extLst>
              <a:ext uri="{FF2B5EF4-FFF2-40B4-BE49-F238E27FC236}">
                <a16:creationId xmlns:a16="http://schemas.microsoft.com/office/drawing/2014/main" xmlns="" id="{E32DB6D3-732C-4FB9-AA9C-FCB2162A76E6}"/>
              </a:ext>
            </a:extLst>
          </p:cNvPr>
          <p:cNvSpPr txBox="1"/>
          <p:nvPr/>
        </p:nvSpPr>
        <p:spPr>
          <a:xfrm>
            <a:off x="4900884" y="2455553"/>
            <a:ext cx="3495702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66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THANK</a:t>
            </a:r>
            <a:endParaRPr lang="id-ID" sz="66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xmlns="" id="{E32DB6D3-732C-4FB9-AA9C-FCB2162A76E6}"/>
              </a:ext>
            </a:extLst>
          </p:cNvPr>
          <p:cNvSpPr txBox="1"/>
          <p:nvPr/>
        </p:nvSpPr>
        <p:spPr>
          <a:xfrm>
            <a:off x="4870631" y="3064010"/>
            <a:ext cx="3495702" cy="101566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66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YOU</a:t>
            </a:r>
            <a:endParaRPr lang="id-ID" sz="66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250262"/>
              </p:ext>
            </p:extLst>
          </p:nvPr>
        </p:nvGraphicFramePr>
        <p:xfrm>
          <a:off x="1588" y="5188759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CorelDRAW" r:id="rId3" imgW="9142645" imgH="1682529" progId="CorelDraw.Graphic.17">
                  <p:embed/>
                </p:oleObj>
              </mc:Choice>
              <mc:Fallback>
                <p:oleObj name="CorelDRAW" r:id="rId3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5188759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28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 rot="5400000">
            <a:off x="3522710" y="3414543"/>
            <a:ext cx="7885510" cy="281141"/>
          </a:xfrm>
          <a:prstGeom prst="roundRect">
            <a:avLst>
              <a:gd name="adj" fmla="val 50000"/>
            </a:avLst>
          </a:prstGeom>
          <a:solidFill>
            <a:srgbClr val="F6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ounded Rectangle 14"/>
          <p:cNvSpPr/>
          <p:nvPr/>
        </p:nvSpPr>
        <p:spPr>
          <a:xfrm rot="2700000">
            <a:off x="7115482" y="786047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ounded Rectangle 17"/>
          <p:cNvSpPr/>
          <p:nvPr/>
        </p:nvSpPr>
        <p:spPr>
          <a:xfrm rot="2700000">
            <a:off x="7170267" y="2717136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ounded Rectangle 20"/>
          <p:cNvSpPr/>
          <p:nvPr/>
        </p:nvSpPr>
        <p:spPr>
          <a:xfrm rot="2700000">
            <a:off x="7170265" y="4755609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18D655-BDED-4FC0-A5BC-C76366E11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8410" y="6492875"/>
            <a:ext cx="285750" cy="365125"/>
          </a:xfrm>
          <a:solidFill>
            <a:schemeClr val="tx1"/>
          </a:solidFill>
        </p:spPr>
        <p:txBody>
          <a:bodyPr/>
          <a:lstStyle/>
          <a:p>
            <a:pPr defTabSz="685800"/>
            <a:fld id="{9F1BBE41-C744-4DDD-949A-38A612802160}" type="slidenum">
              <a:rPr lang="en-US">
                <a:solidFill>
                  <a:prstClr val="white"/>
                </a:solidFill>
                <a:latin typeface="Calibri" panose="020F0502020204030204"/>
              </a:rPr>
              <a:pPr defTabSz="685800"/>
              <a:t>2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887102"/>
              </p:ext>
            </p:extLst>
          </p:nvPr>
        </p:nvGraphicFramePr>
        <p:xfrm>
          <a:off x="463186" y="1328952"/>
          <a:ext cx="5926335" cy="488068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61407">
                  <a:extLst>
                    <a:ext uri="{9D8B030D-6E8A-4147-A177-3AD203B41FA5}">
                      <a16:colId xmlns:a16="http://schemas.microsoft.com/office/drawing/2014/main" xmlns="" val="2956690470"/>
                    </a:ext>
                  </a:extLst>
                </a:gridCol>
                <a:gridCol w="660363">
                  <a:extLst>
                    <a:ext uri="{9D8B030D-6E8A-4147-A177-3AD203B41FA5}">
                      <a16:colId xmlns:a16="http://schemas.microsoft.com/office/drawing/2014/main" xmlns="" val="2399373359"/>
                    </a:ext>
                  </a:extLst>
                </a:gridCol>
                <a:gridCol w="825453">
                  <a:extLst>
                    <a:ext uri="{9D8B030D-6E8A-4147-A177-3AD203B41FA5}">
                      <a16:colId xmlns:a16="http://schemas.microsoft.com/office/drawing/2014/main" xmlns="" val="2444856475"/>
                    </a:ext>
                  </a:extLst>
                </a:gridCol>
                <a:gridCol w="2412866">
                  <a:extLst>
                    <a:ext uri="{9D8B030D-6E8A-4147-A177-3AD203B41FA5}">
                      <a16:colId xmlns:a16="http://schemas.microsoft.com/office/drawing/2014/main" xmlns="" val="1715134762"/>
                    </a:ext>
                  </a:extLst>
                </a:gridCol>
                <a:gridCol w="1566246">
                  <a:extLst>
                    <a:ext uri="{9D8B030D-6E8A-4147-A177-3AD203B41FA5}">
                      <a16:colId xmlns:a16="http://schemas.microsoft.com/office/drawing/2014/main" xmlns="" val="2097028788"/>
                    </a:ext>
                  </a:extLst>
                </a:gridCol>
              </a:tblGrid>
              <a:tr h="35567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No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Class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Total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Arial Narrow" panose="020B0606020202030204" pitchFamily="34" charset="0"/>
                        </a:rPr>
                        <a:t> of Study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 Narrow" panose="020B0606020202030204" pitchFamily="34" charset="0"/>
                        </a:rPr>
                        <a:t>Location of Recipient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533929496"/>
                  </a:ext>
                </a:extLst>
              </a:tr>
              <a:tr h="252636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2012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24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Degree-Management 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Makassar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27271096"/>
                  </a:ext>
                </a:extLst>
              </a:tr>
              <a:tr h="16990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Degree-Accounting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Makassar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09909386"/>
                  </a:ext>
                </a:extLst>
              </a:tr>
              <a:tr h="2178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2013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41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Degree-Management 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Barru</a:t>
                      </a:r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Maros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43994215"/>
                  </a:ext>
                </a:extLst>
              </a:tr>
              <a:tr h="122008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50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Degree-Accounting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Barru</a:t>
                      </a:r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Tana</a:t>
                      </a:r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Toraja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59130366"/>
                  </a:ext>
                </a:extLst>
              </a:tr>
              <a:tr h="15684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2014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Degree-Public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Administration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Luwu</a:t>
                      </a:r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Timur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50300673"/>
                  </a:ext>
                </a:extLst>
              </a:tr>
              <a:tr h="239574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Degree-Accounting 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Selayar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1997684"/>
                  </a:ext>
                </a:extLst>
              </a:tr>
              <a:tr h="143779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Degree-Management 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Sinjai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5391591"/>
                  </a:ext>
                </a:extLst>
              </a:tr>
              <a:tr h="270054"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Degree-Accounting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Sidrap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9897392"/>
                  </a:ext>
                </a:extLst>
              </a:tr>
              <a:tr h="370202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2016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Degree-Library Science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 Narrow" panose="020B0606020202030204" pitchFamily="34" charset="0"/>
                        </a:rPr>
                        <a:t>Bantaeng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01350665"/>
                  </a:ext>
                </a:extLst>
              </a:tr>
              <a:tr h="139425">
                <a:tc vMerge="1">
                  <a:txBody>
                    <a:bodyPr/>
                    <a:lstStyle/>
                    <a:p>
                      <a:pPr algn="ctr"/>
                      <a:endParaRPr lang="en-US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Degree-Management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Makassar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71030523"/>
                  </a:ext>
                </a:extLst>
              </a:tr>
              <a:tr h="409391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2018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25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Bachelor Degree-Business Administration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Makassar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518802170"/>
                  </a:ext>
                </a:extLst>
              </a:tr>
              <a:tr h="369645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Total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 Narrow" panose="020B0606020202030204" pitchFamily="34" charset="0"/>
                        </a:rPr>
                        <a:t>320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56434897"/>
                  </a:ext>
                </a:extLst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6672782" y="5711696"/>
            <a:ext cx="1548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self-regulated learning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6680" y="636488"/>
            <a:ext cx="5679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 smtClean="0">
                <a:latin typeface="Arial Narrow" panose="020B0606020202030204" pitchFamily="34" charset="0"/>
              </a:rPr>
              <a:t>Recipients </a:t>
            </a:r>
            <a:r>
              <a:rPr lang="en-SG" b="1" dirty="0">
                <a:latin typeface="Arial Narrow" panose="020B0606020202030204" pitchFamily="34" charset="0"/>
              </a:rPr>
              <a:t>of </a:t>
            </a:r>
            <a:r>
              <a:rPr lang="en-SG" b="1" dirty="0" err="1">
                <a:latin typeface="Arial Narrow" panose="020B0606020202030204" pitchFamily="34" charset="0"/>
              </a:rPr>
              <a:t>Bidikmisi</a:t>
            </a:r>
            <a:r>
              <a:rPr lang="en-SG" b="1" dirty="0">
                <a:latin typeface="Arial Narrow" panose="020B0606020202030204" pitchFamily="34" charset="0"/>
              </a:rPr>
              <a:t> </a:t>
            </a:r>
            <a:r>
              <a:rPr lang="en-SG" b="1" dirty="0" smtClean="0">
                <a:latin typeface="Arial Narrow" panose="020B0606020202030204" pitchFamily="34" charset="0"/>
              </a:rPr>
              <a:t>Scholarships </a:t>
            </a:r>
            <a:r>
              <a:rPr lang="en-SG" b="1" dirty="0">
                <a:latin typeface="Arial Narrow" panose="020B0606020202030204" pitchFamily="34" charset="0"/>
              </a:rPr>
              <a:t>at UPBJJ-UT </a:t>
            </a:r>
            <a:r>
              <a:rPr lang="en-SG" b="1" dirty="0" smtClean="0">
                <a:latin typeface="Arial Narrow" panose="020B0606020202030204" pitchFamily="34" charset="0"/>
              </a:rPr>
              <a:t>2012-2018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 rot="2700000">
            <a:off x="7022145" y="4758367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bg1"/>
          </a:solidFill>
          <a:ln w="9525">
            <a:solidFill>
              <a:srgbClr val="C9B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9E10829F-517E-4E5C-A461-ED765C0538B0}"/>
              </a:ext>
            </a:extLst>
          </p:cNvPr>
          <p:cNvGrpSpPr/>
          <p:nvPr/>
        </p:nvGrpSpPr>
        <p:grpSpPr>
          <a:xfrm>
            <a:off x="7218182" y="4986897"/>
            <a:ext cx="258366" cy="259556"/>
            <a:chOff x="9169400" y="3255963"/>
            <a:chExt cx="344488" cy="346075"/>
          </a:xfrm>
        </p:grpSpPr>
        <p:sp>
          <p:nvSpPr>
            <p:cNvPr id="79" name="Freeform 115">
              <a:extLst>
                <a:ext uri="{FF2B5EF4-FFF2-40B4-BE49-F238E27FC236}">
                  <a16:creationId xmlns:a16="http://schemas.microsoft.com/office/drawing/2014/main" xmlns="" id="{6F31CF2F-D289-464A-B426-2D7303759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400" y="3255963"/>
              <a:ext cx="344488" cy="346075"/>
            </a:xfrm>
            <a:custGeom>
              <a:avLst/>
              <a:gdLst>
                <a:gd name="T0" fmla="*/ 64 w 92"/>
                <a:gd name="T1" fmla="*/ 17 h 92"/>
                <a:gd name="T2" fmla="*/ 52 w 92"/>
                <a:gd name="T3" fmla="*/ 13 h 92"/>
                <a:gd name="T4" fmla="*/ 52 w 92"/>
                <a:gd name="T5" fmla="*/ 0 h 92"/>
                <a:gd name="T6" fmla="*/ 40 w 92"/>
                <a:gd name="T7" fmla="*/ 0 h 92"/>
                <a:gd name="T8" fmla="*/ 40 w 92"/>
                <a:gd name="T9" fmla="*/ 13 h 92"/>
                <a:gd name="T10" fmla="*/ 28 w 92"/>
                <a:gd name="T11" fmla="*/ 17 h 92"/>
                <a:gd name="T12" fmla="*/ 19 w 92"/>
                <a:gd name="T13" fmla="*/ 8 h 92"/>
                <a:gd name="T14" fmla="*/ 8 w 92"/>
                <a:gd name="T15" fmla="*/ 19 h 92"/>
                <a:gd name="T16" fmla="*/ 17 w 92"/>
                <a:gd name="T17" fmla="*/ 28 h 92"/>
                <a:gd name="T18" fmla="*/ 13 w 92"/>
                <a:gd name="T19" fmla="*/ 40 h 92"/>
                <a:gd name="T20" fmla="*/ 0 w 92"/>
                <a:gd name="T21" fmla="*/ 40 h 92"/>
                <a:gd name="T22" fmla="*/ 0 w 92"/>
                <a:gd name="T23" fmla="*/ 52 h 92"/>
                <a:gd name="T24" fmla="*/ 13 w 92"/>
                <a:gd name="T25" fmla="*/ 52 h 92"/>
                <a:gd name="T26" fmla="*/ 17 w 92"/>
                <a:gd name="T27" fmla="*/ 64 h 92"/>
                <a:gd name="T28" fmla="*/ 8 w 92"/>
                <a:gd name="T29" fmla="*/ 73 h 92"/>
                <a:gd name="T30" fmla="*/ 19 w 92"/>
                <a:gd name="T31" fmla="*/ 84 h 92"/>
                <a:gd name="T32" fmla="*/ 28 w 92"/>
                <a:gd name="T33" fmla="*/ 75 h 92"/>
                <a:gd name="T34" fmla="*/ 40 w 92"/>
                <a:gd name="T35" fmla="*/ 79 h 92"/>
                <a:gd name="T36" fmla="*/ 40 w 92"/>
                <a:gd name="T37" fmla="*/ 92 h 92"/>
                <a:gd name="T38" fmla="*/ 52 w 92"/>
                <a:gd name="T39" fmla="*/ 92 h 92"/>
                <a:gd name="T40" fmla="*/ 52 w 92"/>
                <a:gd name="T41" fmla="*/ 79 h 92"/>
                <a:gd name="T42" fmla="*/ 64 w 92"/>
                <a:gd name="T43" fmla="*/ 75 h 92"/>
                <a:gd name="T44" fmla="*/ 73 w 92"/>
                <a:gd name="T45" fmla="*/ 84 h 92"/>
                <a:gd name="T46" fmla="*/ 84 w 92"/>
                <a:gd name="T47" fmla="*/ 73 h 92"/>
                <a:gd name="T48" fmla="*/ 75 w 92"/>
                <a:gd name="T49" fmla="*/ 64 h 92"/>
                <a:gd name="T50" fmla="*/ 79 w 92"/>
                <a:gd name="T51" fmla="*/ 52 h 92"/>
                <a:gd name="T52" fmla="*/ 92 w 92"/>
                <a:gd name="T53" fmla="*/ 52 h 92"/>
                <a:gd name="T54" fmla="*/ 92 w 92"/>
                <a:gd name="T55" fmla="*/ 40 h 92"/>
                <a:gd name="T56" fmla="*/ 79 w 92"/>
                <a:gd name="T57" fmla="*/ 40 h 92"/>
                <a:gd name="T58" fmla="*/ 77 w 92"/>
                <a:gd name="T59" fmla="*/ 3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" h="92">
                  <a:moveTo>
                    <a:pt x="64" y="17"/>
                  </a:moveTo>
                  <a:cubicBezTo>
                    <a:pt x="61" y="15"/>
                    <a:pt x="55" y="14"/>
                    <a:pt x="52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4"/>
                    <a:pt x="31" y="15"/>
                    <a:pt x="28" y="1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5" y="31"/>
                    <a:pt x="14" y="37"/>
                    <a:pt x="1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5"/>
                    <a:pt x="15" y="61"/>
                    <a:pt x="17" y="6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31" y="77"/>
                    <a:pt x="37" y="78"/>
                    <a:pt x="40" y="79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5" y="78"/>
                    <a:pt x="61" y="77"/>
                    <a:pt x="64" y="75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84" y="73"/>
                    <a:pt x="84" y="73"/>
                    <a:pt x="84" y="7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7" y="61"/>
                    <a:pt x="78" y="55"/>
                    <a:pt x="79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38"/>
                    <a:pt x="78" y="35"/>
                    <a:pt x="77" y="33"/>
                  </a:cubicBezTo>
                </a:path>
              </a:pathLst>
            </a:cu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0" name="Freeform 116">
              <a:extLst>
                <a:ext uri="{FF2B5EF4-FFF2-40B4-BE49-F238E27FC236}">
                  <a16:creationId xmlns:a16="http://schemas.microsoft.com/office/drawing/2014/main" xmlns="" id="{ACA596BF-B2D6-4175-A7BE-D05311E1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7350" y="3255963"/>
              <a:ext cx="236538" cy="211138"/>
            </a:xfrm>
            <a:custGeom>
              <a:avLst/>
              <a:gdLst>
                <a:gd name="T0" fmla="*/ 149 w 149"/>
                <a:gd name="T1" fmla="*/ 0 h 133"/>
                <a:gd name="T2" fmla="*/ 43 w 149"/>
                <a:gd name="T3" fmla="*/ 133 h 133"/>
                <a:gd name="T4" fmla="*/ 0 w 149"/>
                <a:gd name="T5" fmla="*/ 9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133">
                  <a:moveTo>
                    <a:pt x="149" y="0"/>
                  </a:moveTo>
                  <a:lnTo>
                    <a:pt x="43" y="133"/>
                  </a:lnTo>
                  <a:lnTo>
                    <a:pt x="0" y="90"/>
                  </a:lnTo>
                </a:path>
              </a:pathLst>
            </a:cu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81" name="Rectangle 80"/>
          <p:cNvSpPr/>
          <p:nvPr/>
        </p:nvSpPr>
        <p:spPr>
          <a:xfrm>
            <a:off x="6781521" y="3750749"/>
            <a:ext cx="142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academic creativity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 rot="2700000">
            <a:off x="7022145" y="2714378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bg1"/>
          </a:solidFill>
          <a:ln w="9525">
            <a:solidFill>
              <a:srgbClr val="C9B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xmlns="" id="{6B5B1E19-D1BB-45C6-B572-18217A5990F1}"/>
              </a:ext>
            </a:extLst>
          </p:cNvPr>
          <p:cNvGrpSpPr/>
          <p:nvPr/>
        </p:nvGrpSpPr>
        <p:grpSpPr>
          <a:xfrm>
            <a:off x="7253433" y="2945666"/>
            <a:ext cx="259556" cy="259556"/>
            <a:chOff x="7726363" y="3255963"/>
            <a:chExt cx="346075" cy="346075"/>
          </a:xfrm>
        </p:grpSpPr>
        <p:sp>
          <p:nvSpPr>
            <p:cNvPr id="84" name="Freeform 120">
              <a:extLst>
                <a:ext uri="{FF2B5EF4-FFF2-40B4-BE49-F238E27FC236}">
                  <a16:creationId xmlns:a16="http://schemas.microsoft.com/office/drawing/2014/main" xmlns="" id="{9FA986E4-3935-45CE-972B-462324981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26363" y="3255963"/>
              <a:ext cx="346075" cy="315913"/>
            </a:xfrm>
            <a:custGeom>
              <a:avLst/>
              <a:gdLst>
                <a:gd name="T0" fmla="*/ 64 w 92"/>
                <a:gd name="T1" fmla="*/ 75 h 84"/>
                <a:gd name="T2" fmla="*/ 73 w 92"/>
                <a:gd name="T3" fmla="*/ 84 h 84"/>
                <a:gd name="T4" fmla="*/ 84 w 92"/>
                <a:gd name="T5" fmla="*/ 73 h 84"/>
                <a:gd name="T6" fmla="*/ 75 w 92"/>
                <a:gd name="T7" fmla="*/ 64 h 84"/>
                <a:gd name="T8" fmla="*/ 79 w 92"/>
                <a:gd name="T9" fmla="*/ 52 h 84"/>
                <a:gd name="T10" fmla="*/ 92 w 92"/>
                <a:gd name="T11" fmla="*/ 52 h 84"/>
                <a:gd name="T12" fmla="*/ 92 w 92"/>
                <a:gd name="T13" fmla="*/ 40 h 84"/>
                <a:gd name="T14" fmla="*/ 79 w 92"/>
                <a:gd name="T15" fmla="*/ 40 h 84"/>
                <a:gd name="T16" fmla="*/ 75 w 92"/>
                <a:gd name="T17" fmla="*/ 28 h 84"/>
                <a:gd name="T18" fmla="*/ 84 w 92"/>
                <a:gd name="T19" fmla="*/ 19 h 84"/>
                <a:gd name="T20" fmla="*/ 73 w 92"/>
                <a:gd name="T21" fmla="*/ 8 h 84"/>
                <a:gd name="T22" fmla="*/ 64 w 92"/>
                <a:gd name="T23" fmla="*/ 17 h 84"/>
                <a:gd name="T24" fmla="*/ 52 w 92"/>
                <a:gd name="T25" fmla="*/ 13 h 84"/>
                <a:gd name="T26" fmla="*/ 52 w 92"/>
                <a:gd name="T27" fmla="*/ 0 h 84"/>
                <a:gd name="T28" fmla="*/ 40 w 92"/>
                <a:gd name="T29" fmla="*/ 0 h 84"/>
                <a:gd name="T30" fmla="*/ 40 w 92"/>
                <a:gd name="T31" fmla="*/ 13 h 84"/>
                <a:gd name="T32" fmla="*/ 28 w 92"/>
                <a:gd name="T33" fmla="*/ 17 h 84"/>
                <a:gd name="T34" fmla="*/ 19 w 92"/>
                <a:gd name="T35" fmla="*/ 8 h 84"/>
                <a:gd name="T36" fmla="*/ 8 w 92"/>
                <a:gd name="T37" fmla="*/ 19 h 84"/>
                <a:gd name="T38" fmla="*/ 17 w 92"/>
                <a:gd name="T39" fmla="*/ 28 h 84"/>
                <a:gd name="T40" fmla="*/ 13 w 92"/>
                <a:gd name="T41" fmla="*/ 40 h 84"/>
                <a:gd name="T42" fmla="*/ 0 w 92"/>
                <a:gd name="T43" fmla="*/ 40 h 84"/>
                <a:gd name="T44" fmla="*/ 0 w 92"/>
                <a:gd name="T45" fmla="*/ 52 h 84"/>
                <a:gd name="T46" fmla="*/ 13 w 92"/>
                <a:gd name="T47" fmla="*/ 52 h 84"/>
                <a:gd name="T48" fmla="*/ 17 w 92"/>
                <a:gd name="T49" fmla="*/ 64 h 84"/>
                <a:gd name="T50" fmla="*/ 8 w 92"/>
                <a:gd name="T51" fmla="*/ 73 h 84"/>
                <a:gd name="T52" fmla="*/ 19 w 92"/>
                <a:gd name="T53" fmla="*/ 84 h 84"/>
                <a:gd name="T54" fmla="*/ 28 w 92"/>
                <a:gd name="T55" fmla="*/ 7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2" h="84">
                  <a:moveTo>
                    <a:pt x="64" y="75"/>
                  </a:moveTo>
                  <a:cubicBezTo>
                    <a:pt x="73" y="84"/>
                    <a:pt x="73" y="84"/>
                    <a:pt x="73" y="84"/>
                  </a:cubicBezTo>
                  <a:cubicBezTo>
                    <a:pt x="84" y="73"/>
                    <a:pt x="84" y="73"/>
                    <a:pt x="84" y="7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7" y="61"/>
                    <a:pt x="78" y="55"/>
                    <a:pt x="79" y="52"/>
                  </a:cubicBezTo>
                  <a:cubicBezTo>
                    <a:pt x="92" y="52"/>
                    <a:pt x="92" y="52"/>
                    <a:pt x="92" y="52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8" y="37"/>
                    <a:pt x="77" y="31"/>
                    <a:pt x="75" y="28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1" y="15"/>
                    <a:pt x="55" y="14"/>
                    <a:pt x="52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4"/>
                    <a:pt x="31" y="15"/>
                    <a:pt x="28" y="1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5" y="31"/>
                    <a:pt x="14" y="37"/>
                    <a:pt x="1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5"/>
                    <a:pt x="15" y="61"/>
                    <a:pt x="17" y="6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8" y="75"/>
                    <a:pt x="28" y="75"/>
                    <a:pt x="28" y="75"/>
                  </a:cubicBezTo>
                </a:path>
              </a:pathLst>
            </a:cu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5" name="Line 121">
              <a:extLst>
                <a:ext uri="{FF2B5EF4-FFF2-40B4-BE49-F238E27FC236}">
                  <a16:creationId xmlns:a16="http://schemas.microsoft.com/office/drawing/2014/main" xmlns="" id="{76DE2385-0265-4C55-8D98-E179F5AD5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7175" y="3557588"/>
              <a:ext cx="44450" cy="0"/>
            </a:xfrm>
            <a:prstGeom prst="line">
              <a:avLst/>
            </a:pr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6" name="Line 122">
              <a:extLst>
                <a:ext uri="{FF2B5EF4-FFF2-40B4-BE49-F238E27FC236}">
                  <a16:creationId xmlns:a16="http://schemas.microsoft.com/office/drawing/2014/main" xmlns="" id="{25C5C25A-EDC6-4AFD-97CC-67FF334B51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7175" y="3587750"/>
              <a:ext cx="44450" cy="0"/>
            </a:xfrm>
            <a:prstGeom prst="line">
              <a:avLst/>
            </a:pr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Line 123">
              <a:extLst>
                <a:ext uri="{FF2B5EF4-FFF2-40B4-BE49-F238E27FC236}">
                  <a16:creationId xmlns:a16="http://schemas.microsoft.com/office/drawing/2014/main" xmlns="" id="{AAD9E788-AEF3-4CA8-828E-3FA5281CC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9400" y="3587750"/>
              <a:ext cx="0" cy="14288"/>
            </a:xfrm>
            <a:prstGeom prst="line">
              <a:avLst/>
            </a:pr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Freeform 124">
              <a:extLst>
                <a:ext uri="{FF2B5EF4-FFF2-40B4-BE49-F238E27FC236}">
                  <a16:creationId xmlns:a16="http://schemas.microsoft.com/office/drawing/2014/main" xmlns="" id="{33B6D666-4FBD-40A9-87B5-15FACEF77512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2088" y="3346450"/>
              <a:ext cx="173038" cy="180975"/>
            </a:xfrm>
            <a:custGeom>
              <a:avLst/>
              <a:gdLst>
                <a:gd name="T0" fmla="*/ 46 w 46"/>
                <a:gd name="T1" fmla="*/ 22 h 48"/>
                <a:gd name="T2" fmla="*/ 23 w 46"/>
                <a:gd name="T3" fmla="*/ 0 h 48"/>
                <a:gd name="T4" fmla="*/ 0 w 46"/>
                <a:gd name="T5" fmla="*/ 22 h 48"/>
                <a:gd name="T6" fmla="*/ 17 w 46"/>
                <a:gd name="T7" fmla="*/ 43 h 48"/>
                <a:gd name="T8" fmla="*/ 17 w 46"/>
                <a:gd name="T9" fmla="*/ 48 h 48"/>
                <a:gd name="T10" fmla="*/ 29 w 46"/>
                <a:gd name="T11" fmla="*/ 48 h 48"/>
                <a:gd name="T12" fmla="*/ 29 w 46"/>
                <a:gd name="T13" fmla="*/ 43 h 48"/>
                <a:gd name="T14" fmla="*/ 46 w 46"/>
                <a:gd name="T15" fmla="*/ 2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48">
                  <a:moveTo>
                    <a:pt x="46" y="22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32"/>
                    <a:pt x="7" y="41"/>
                    <a:pt x="17" y="4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29" y="48"/>
                    <a:pt x="29" y="48"/>
                    <a:pt x="29" y="48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9" y="41"/>
                    <a:pt x="46" y="32"/>
                    <a:pt x="46" y="22"/>
                  </a:cubicBezTo>
                  <a:close/>
                </a:path>
              </a:pathLst>
            </a:cu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89" name="Rectangle 88"/>
          <p:cNvSpPr/>
          <p:nvPr/>
        </p:nvSpPr>
        <p:spPr>
          <a:xfrm>
            <a:off x="7021405" y="1735264"/>
            <a:ext cx="910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self-efficacy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 rot="2700000">
            <a:off x="6991985" y="786045"/>
            <a:ext cx="722133" cy="722133"/>
          </a:xfrm>
          <a:prstGeom prst="roundRect">
            <a:avLst>
              <a:gd name="adj" fmla="val 8559"/>
            </a:avLst>
          </a:prstGeom>
          <a:solidFill>
            <a:schemeClr val="bg1"/>
          </a:solidFill>
          <a:ln w="9525">
            <a:solidFill>
              <a:srgbClr val="C9B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5CA3BC36-00E0-47E2-A661-87F075173EDF}"/>
              </a:ext>
            </a:extLst>
          </p:cNvPr>
          <p:cNvGrpSpPr/>
          <p:nvPr/>
        </p:nvGrpSpPr>
        <p:grpSpPr>
          <a:xfrm>
            <a:off x="7252838" y="1009192"/>
            <a:ext cx="259556" cy="259556"/>
            <a:chOff x="4119563" y="3979863"/>
            <a:chExt cx="346075" cy="346075"/>
          </a:xfrm>
        </p:grpSpPr>
        <p:sp>
          <p:nvSpPr>
            <p:cNvPr id="92" name="Freeform 16">
              <a:extLst>
                <a:ext uri="{FF2B5EF4-FFF2-40B4-BE49-F238E27FC236}">
                  <a16:creationId xmlns:a16="http://schemas.microsoft.com/office/drawing/2014/main" xmlns="" id="{36911650-5BF1-425D-BAC9-214318408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9563" y="3979863"/>
              <a:ext cx="346075" cy="346075"/>
            </a:xfrm>
            <a:custGeom>
              <a:avLst/>
              <a:gdLst>
                <a:gd name="T0" fmla="*/ 79 w 92"/>
                <a:gd name="T1" fmla="*/ 52 h 92"/>
                <a:gd name="T2" fmla="*/ 92 w 92"/>
                <a:gd name="T3" fmla="*/ 52 h 92"/>
                <a:gd name="T4" fmla="*/ 92 w 92"/>
                <a:gd name="T5" fmla="*/ 40 h 92"/>
                <a:gd name="T6" fmla="*/ 79 w 92"/>
                <a:gd name="T7" fmla="*/ 40 h 92"/>
                <a:gd name="T8" fmla="*/ 75 w 92"/>
                <a:gd name="T9" fmla="*/ 28 h 92"/>
                <a:gd name="T10" fmla="*/ 84 w 92"/>
                <a:gd name="T11" fmla="*/ 19 h 92"/>
                <a:gd name="T12" fmla="*/ 73 w 92"/>
                <a:gd name="T13" fmla="*/ 8 h 92"/>
                <a:gd name="T14" fmla="*/ 64 w 92"/>
                <a:gd name="T15" fmla="*/ 17 h 92"/>
                <a:gd name="T16" fmla="*/ 52 w 92"/>
                <a:gd name="T17" fmla="*/ 13 h 92"/>
                <a:gd name="T18" fmla="*/ 52 w 92"/>
                <a:gd name="T19" fmla="*/ 0 h 92"/>
                <a:gd name="T20" fmla="*/ 40 w 92"/>
                <a:gd name="T21" fmla="*/ 0 h 92"/>
                <a:gd name="T22" fmla="*/ 40 w 92"/>
                <a:gd name="T23" fmla="*/ 13 h 92"/>
                <a:gd name="T24" fmla="*/ 28 w 92"/>
                <a:gd name="T25" fmla="*/ 17 h 92"/>
                <a:gd name="T26" fmla="*/ 19 w 92"/>
                <a:gd name="T27" fmla="*/ 8 h 92"/>
                <a:gd name="T28" fmla="*/ 8 w 92"/>
                <a:gd name="T29" fmla="*/ 19 h 92"/>
                <a:gd name="T30" fmla="*/ 17 w 92"/>
                <a:gd name="T31" fmla="*/ 28 h 92"/>
                <a:gd name="T32" fmla="*/ 13 w 92"/>
                <a:gd name="T33" fmla="*/ 40 h 92"/>
                <a:gd name="T34" fmla="*/ 0 w 92"/>
                <a:gd name="T35" fmla="*/ 40 h 92"/>
                <a:gd name="T36" fmla="*/ 0 w 92"/>
                <a:gd name="T37" fmla="*/ 52 h 92"/>
                <a:gd name="T38" fmla="*/ 13 w 92"/>
                <a:gd name="T39" fmla="*/ 52 h 92"/>
                <a:gd name="T40" fmla="*/ 17 w 92"/>
                <a:gd name="T41" fmla="*/ 64 h 92"/>
                <a:gd name="T42" fmla="*/ 8 w 92"/>
                <a:gd name="T43" fmla="*/ 73 h 92"/>
                <a:gd name="T44" fmla="*/ 19 w 92"/>
                <a:gd name="T45" fmla="*/ 84 h 92"/>
                <a:gd name="T46" fmla="*/ 28 w 92"/>
                <a:gd name="T47" fmla="*/ 75 h 92"/>
                <a:gd name="T48" fmla="*/ 40 w 92"/>
                <a:gd name="T49" fmla="*/ 79 h 92"/>
                <a:gd name="T50" fmla="*/ 40 w 92"/>
                <a:gd name="T51" fmla="*/ 92 h 92"/>
                <a:gd name="T52" fmla="*/ 52 w 92"/>
                <a:gd name="T53" fmla="*/ 92 h 92"/>
                <a:gd name="T54" fmla="*/ 52 w 92"/>
                <a:gd name="T55" fmla="*/ 79 h 92"/>
                <a:gd name="T56" fmla="*/ 64 w 92"/>
                <a:gd name="T57" fmla="*/ 75 h 92"/>
                <a:gd name="T58" fmla="*/ 73 w 92"/>
                <a:gd name="T59" fmla="*/ 84 h 92"/>
                <a:gd name="T60" fmla="*/ 84 w 92"/>
                <a:gd name="T61" fmla="*/ 73 h 92"/>
                <a:gd name="T62" fmla="*/ 75 w 92"/>
                <a:gd name="T63" fmla="*/ 64 h 92"/>
                <a:gd name="T64" fmla="*/ 79 w 92"/>
                <a:gd name="T65" fmla="*/ 5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2" h="92">
                  <a:moveTo>
                    <a:pt x="79" y="52"/>
                  </a:moveTo>
                  <a:cubicBezTo>
                    <a:pt x="92" y="52"/>
                    <a:pt x="92" y="52"/>
                    <a:pt x="92" y="52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8" y="37"/>
                    <a:pt x="77" y="31"/>
                    <a:pt x="75" y="28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73" y="8"/>
                    <a:pt x="73" y="8"/>
                    <a:pt x="73" y="8"/>
                  </a:cubicBezTo>
                  <a:cubicBezTo>
                    <a:pt x="64" y="17"/>
                    <a:pt x="64" y="17"/>
                    <a:pt x="64" y="17"/>
                  </a:cubicBezTo>
                  <a:cubicBezTo>
                    <a:pt x="61" y="15"/>
                    <a:pt x="55" y="14"/>
                    <a:pt x="52" y="1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13"/>
                    <a:pt x="40" y="13"/>
                    <a:pt x="40" y="13"/>
                  </a:cubicBezTo>
                  <a:cubicBezTo>
                    <a:pt x="37" y="14"/>
                    <a:pt x="31" y="15"/>
                    <a:pt x="28" y="17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5" y="31"/>
                    <a:pt x="14" y="37"/>
                    <a:pt x="13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4" y="55"/>
                    <a:pt x="15" y="61"/>
                    <a:pt x="17" y="64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19" y="84"/>
                    <a:pt x="19" y="84"/>
                    <a:pt x="19" y="84"/>
                  </a:cubicBezTo>
                  <a:cubicBezTo>
                    <a:pt x="28" y="75"/>
                    <a:pt x="28" y="75"/>
                    <a:pt x="28" y="75"/>
                  </a:cubicBezTo>
                  <a:cubicBezTo>
                    <a:pt x="31" y="77"/>
                    <a:pt x="37" y="78"/>
                    <a:pt x="40" y="79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52" y="79"/>
                    <a:pt x="52" y="79"/>
                    <a:pt x="52" y="79"/>
                  </a:cubicBezTo>
                  <a:cubicBezTo>
                    <a:pt x="55" y="78"/>
                    <a:pt x="61" y="77"/>
                    <a:pt x="64" y="75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84" y="73"/>
                    <a:pt x="84" y="73"/>
                    <a:pt x="84" y="7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7" y="61"/>
                    <a:pt x="78" y="55"/>
                    <a:pt x="79" y="52"/>
                  </a:cubicBezTo>
                  <a:close/>
                </a:path>
              </a:pathLst>
            </a:cu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42970A1E-8FC3-4A33-9790-F74584716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5925" y="4084638"/>
              <a:ext cx="134938" cy="136525"/>
            </a:xfrm>
            <a:prstGeom prst="ellipse">
              <a:avLst/>
            </a:prstGeom>
            <a:noFill/>
            <a:ln w="14288" cap="rnd">
              <a:solidFill>
                <a:srgbClr val="88695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685800"/>
              <a:endParaRPr lang="id-ID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689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7" grpId="0" animBg="1"/>
      <p:bldP spid="81" grpId="0"/>
      <p:bldP spid="82" grpId="0" animBg="1"/>
      <p:bldP spid="89" grpId="0"/>
      <p:bldP spid="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12772945-7E72-425F-949B-0C076CC0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2211" y="6217698"/>
            <a:ext cx="285750" cy="365125"/>
          </a:xfrm>
        </p:spPr>
        <p:txBody>
          <a:bodyPr/>
          <a:lstStyle/>
          <a:p>
            <a:fld id="{9F1BBE41-C744-4DDD-949A-38A61280216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78378"/>
            <a:ext cx="9144000" cy="2300617"/>
          </a:xfrm>
          <a:solidFill>
            <a:srgbClr val="F53D3D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Literature Review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D818B9B-7F80-447B-A4E8-F419408D5760}"/>
              </a:ext>
            </a:extLst>
          </p:cNvPr>
          <p:cNvGrpSpPr/>
          <p:nvPr/>
        </p:nvGrpSpPr>
        <p:grpSpPr>
          <a:xfrm>
            <a:off x="1013180" y="1778616"/>
            <a:ext cx="7117640" cy="1560842"/>
            <a:chOff x="1355268" y="2269104"/>
            <a:chExt cx="9490186" cy="2081124"/>
          </a:xfrm>
        </p:grpSpPr>
        <p:sp>
          <p:nvSpPr>
            <p:cNvPr id="3" name="Oval 2"/>
            <p:cNvSpPr/>
            <p:nvPr/>
          </p:nvSpPr>
          <p:spPr>
            <a:xfrm>
              <a:off x="1355268" y="2269104"/>
              <a:ext cx="1781222" cy="178122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Oval 4"/>
            <p:cNvSpPr/>
            <p:nvPr/>
          </p:nvSpPr>
          <p:spPr>
            <a:xfrm>
              <a:off x="1699885" y="2613721"/>
              <a:ext cx="1091988" cy="10919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702630" y="3864077"/>
              <a:ext cx="1086499" cy="373626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2846473" y="2515053"/>
              <a:ext cx="252904" cy="25290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Oval 18"/>
            <p:cNvSpPr/>
            <p:nvPr/>
          </p:nvSpPr>
          <p:spPr>
            <a:xfrm>
              <a:off x="5209750" y="2269104"/>
              <a:ext cx="1781222" cy="178122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/>
            <p:cNvSpPr/>
            <p:nvPr/>
          </p:nvSpPr>
          <p:spPr>
            <a:xfrm>
              <a:off x="5554367" y="2613721"/>
              <a:ext cx="1091988" cy="109198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557112" y="3864077"/>
              <a:ext cx="1086499" cy="373626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Oval 21"/>
            <p:cNvSpPr/>
            <p:nvPr/>
          </p:nvSpPr>
          <p:spPr>
            <a:xfrm>
              <a:off x="6700955" y="2515053"/>
              <a:ext cx="252904" cy="25290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/>
            <p:cNvSpPr/>
            <p:nvPr/>
          </p:nvSpPr>
          <p:spPr>
            <a:xfrm>
              <a:off x="9064232" y="2269104"/>
              <a:ext cx="1781222" cy="178122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Oval 26"/>
            <p:cNvSpPr/>
            <p:nvPr/>
          </p:nvSpPr>
          <p:spPr>
            <a:xfrm>
              <a:off x="9408849" y="2613721"/>
              <a:ext cx="1091988" cy="109198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411594" y="3864077"/>
              <a:ext cx="1086499" cy="373626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Oval 28"/>
            <p:cNvSpPr/>
            <p:nvPr/>
          </p:nvSpPr>
          <p:spPr>
            <a:xfrm>
              <a:off x="10555437" y="2515053"/>
              <a:ext cx="252904" cy="252904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82">
              <a:extLst>
                <a:ext uri="{FF2B5EF4-FFF2-40B4-BE49-F238E27FC236}">
                  <a16:creationId xmlns:a16="http://schemas.microsoft.com/office/drawing/2014/main" xmlns="" id="{1CCD34C9-B52B-417E-BA52-841187D3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0943" y="3281953"/>
              <a:ext cx="15875" cy="14288"/>
            </a:xfrm>
            <a:prstGeom prst="ellipse">
              <a:avLst/>
            </a:prstGeom>
            <a:solidFill>
              <a:srgbClr val="BC9D7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53092873-909C-4CCF-9403-881460B98115}"/>
                </a:ext>
              </a:extLst>
            </p:cNvPr>
            <p:cNvSpPr txBox="1"/>
            <p:nvPr/>
          </p:nvSpPr>
          <p:spPr>
            <a:xfrm>
              <a:off x="1448052" y="3611564"/>
              <a:ext cx="1706996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01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16380AB8-A170-4E94-AC5A-4362039FA197}"/>
                </a:ext>
              </a:extLst>
            </p:cNvPr>
            <p:cNvSpPr txBox="1"/>
            <p:nvPr/>
          </p:nvSpPr>
          <p:spPr>
            <a:xfrm>
              <a:off x="5283977" y="3587593"/>
              <a:ext cx="1706996" cy="738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02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48EE6ACA-EDBC-41E3-A972-EDD54CE9492C}"/>
                </a:ext>
              </a:extLst>
            </p:cNvPr>
            <p:cNvSpPr txBox="1"/>
            <p:nvPr/>
          </p:nvSpPr>
          <p:spPr>
            <a:xfrm>
              <a:off x="9076654" y="3611563"/>
              <a:ext cx="1706996" cy="738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03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028934" y="3351025"/>
            <a:ext cx="17795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600" b="1" dirty="0" smtClean="0">
                <a:latin typeface="Arial Narrow" panose="020B0606020202030204" pitchFamily="34" charset="0"/>
              </a:rPr>
              <a:t>Self-Efficacy</a:t>
            </a:r>
          </a:p>
          <a:p>
            <a:r>
              <a:rPr lang="en-SG" sz="1600" dirty="0" smtClean="0">
                <a:latin typeface="Arial Narrow" panose="020B0606020202030204" pitchFamily="34" charset="0"/>
              </a:rPr>
              <a:t>Albert </a:t>
            </a:r>
            <a:r>
              <a:rPr lang="en-SG" sz="1600" dirty="0">
                <a:latin typeface="Arial Narrow" panose="020B0606020202030204" pitchFamily="34" charset="0"/>
              </a:rPr>
              <a:t>Bandura in </a:t>
            </a:r>
            <a:r>
              <a:rPr lang="en-SG" sz="1600" dirty="0" err="1">
                <a:latin typeface="Arial Narrow" panose="020B0606020202030204" pitchFamily="34" charset="0"/>
              </a:rPr>
              <a:t>Yufita</a:t>
            </a:r>
            <a:r>
              <a:rPr lang="en-SG" sz="1600" dirty="0">
                <a:latin typeface="Arial Narrow" panose="020B0606020202030204" pitchFamily="34" charset="0"/>
              </a:rPr>
              <a:t> &amp; </a:t>
            </a:r>
            <a:r>
              <a:rPr lang="en-SG" sz="1600" dirty="0" err="1">
                <a:latin typeface="Arial Narrow" panose="020B0606020202030204" pitchFamily="34" charset="0"/>
              </a:rPr>
              <a:t>Budiarto</a:t>
            </a:r>
            <a:r>
              <a:rPr lang="en-SG" sz="1600" dirty="0">
                <a:latin typeface="Arial Narrow" panose="020B0606020202030204" pitchFamily="34" charset="0"/>
              </a:rPr>
              <a:t> (</a:t>
            </a:r>
            <a:r>
              <a:rPr lang="en-SG" sz="1600" dirty="0" smtClean="0">
                <a:latin typeface="Arial Narrow" panose="020B0606020202030204" pitchFamily="34" charset="0"/>
              </a:rPr>
              <a:t>2006): a </a:t>
            </a:r>
            <a:r>
              <a:rPr lang="en-SG" sz="1600" dirty="0">
                <a:latin typeface="Arial Narrow" panose="020B0606020202030204" pitchFamily="34" charset="0"/>
              </a:rPr>
              <a:t>subset of Social Cognitive </a:t>
            </a:r>
            <a:r>
              <a:rPr lang="en-SG" sz="1600" dirty="0" smtClean="0">
                <a:latin typeface="Arial Narrow" panose="020B0606020202030204" pitchFamily="34" charset="0"/>
              </a:rPr>
              <a:t>theory; self-aspects </a:t>
            </a:r>
            <a:r>
              <a:rPr lang="en-SG" sz="1600" dirty="0">
                <a:latin typeface="Arial Narrow" panose="020B0606020202030204" pitchFamily="34" charset="0"/>
              </a:rPr>
              <a:t>and self-knowledge </a:t>
            </a:r>
            <a:r>
              <a:rPr lang="en-SG" sz="1600" dirty="0" smtClean="0">
                <a:latin typeface="Arial Narrow" panose="020B0606020202030204" pitchFamily="34" charset="0"/>
              </a:rPr>
              <a:t>elements</a:t>
            </a:r>
            <a:endParaRPr lang="en-US" sz="1600" dirty="0"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01284" y="3351025"/>
            <a:ext cx="22259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SG" sz="1600" b="1" dirty="0">
                <a:latin typeface="Arial Narrow" panose="020B0606020202030204" pitchFamily="34" charset="0"/>
              </a:rPr>
              <a:t>Creativity in Learning</a:t>
            </a:r>
          </a:p>
          <a:p>
            <a:pPr lvl="0" eaLnBrk="0"/>
            <a:r>
              <a:rPr lang="en-SG" sz="1600" dirty="0" err="1">
                <a:latin typeface="Arial Narrow" panose="020B0606020202030204" pitchFamily="34" charset="0"/>
              </a:rPr>
              <a:t>Slameto</a:t>
            </a:r>
            <a:r>
              <a:rPr lang="en-SG" sz="1600" dirty="0">
                <a:latin typeface="Arial Narrow" panose="020B0606020202030204" pitchFamily="34" charset="0"/>
              </a:rPr>
              <a:t> (</a:t>
            </a:r>
            <a:r>
              <a:rPr lang="en-SG" sz="1600" dirty="0" smtClean="0">
                <a:latin typeface="Arial Narrow" panose="020B0606020202030204" pitchFamily="34" charset="0"/>
              </a:rPr>
              <a:t>2010): a </a:t>
            </a:r>
            <a:r>
              <a:rPr lang="en-SG" sz="1600" dirty="0">
                <a:latin typeface="Arial Narrow" panose="020B0606020202030204" pitchFamily="34" charset="0"/>
              </a:rPr>
              <a:t>learning outcome through cognitive </a:t>
            </a:r>
            <a:r>
              <a:rPr lang="en-SG" sz="1600" dirty="0" smtClean="0">
                <a:latin typeface="Arial Narrow" panose="020B0606020202030204" pitchFamily="34" charset="0"/>
              </a:rPr>
              <a:t>skills, </a:t>
            </a:r>
            <a:r>
              <a:rPr lang="en-SG" sz="1600" dirty="0">
                <a:latin typeface="Arial Narrow" panose="020B0606020202030204" pitchFamily="34" charset="0"/>
              </a:rPr>
              <a:t>practicable and achievable throughout teaching and learning </a:t>
            </a:r>
            <a:r>
              <a:rPr lang="en-SG" sz="1600" dirty="0" smtClean="0">
                <a:latin typeface="Arial Narrow" panose="020B0606020202030204" pitchFamily="34" charset="0"/>
              </a:rPr>
              <a:t>processes</a:t>
            </a:r>
          </a:p>
          <a:p>
            <a:pPr lvl="0" eaLnBrk="0"/>
            <a:r>
              <a:rPr lang="en-SG" sz="1600" dirty="0" smtClean="0">
                <a:latin typeface="Arial Narrow" panose="020B0606020202030204" pitchFamily="34" charset="0"/>
              </a:rPr>
              <a:t>Creativity </a:t>
            </a:r>
            <a:r>
              <a:rPr lang="en-SG" sz="1600" dirty="0">
                <a:latin typeface="Arial Narrow" panose="020B0606020202030204" pitchFamily="34" charset="0"/>
              </a:rPr>
              <a:t>and </a:t>
            </a:r>
            <a:r>
              <a:rPr lang="en-SG" sz="1600" dirty="0" smtClean="0">
                <a:latin typeface="Arial Narrow" panose="020B0606020202030204" pitchFamily="34" charset="0"/>
              </a:rPr>
              <a:t>learning: self-adjustment </a:t>
            </a:r>
            <a:r>
              <a:rPr lang="en-SG" sz="1600" dirty="0">
                <a:latin typeface="Arial Narrow" panose="020B0606020202030204" pitchFamily="34" charset="0"/>
              </a:rPr>
              <a:t>with environment, appropriate learning modes and motivation.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6593851" y="3348744"/>
            <a:ext cx="20395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/>
            <a:r>
              <a:rPr lang="en-SG" sz="1600" b="1" dirty="0">
                <a:latin typeface="Arial Narrow" panose="020B0606020202030204" pitchFamily="34" charset="0"/>
              </a:rPr>
              <a:t>Self-Regulated Learning</a:t>
            </a:r>
          </a:p>
          <a:p>
            <a:pPr lvl="0" eaLnBrk="0"/>
            <a:r>
              <a:rPr lang="en-SG" sz="1600" dirty="0" smtClean="0">
                <a:latin typeface="Arial Narrow" panose="020B0606020202030204" pitchFamily="34" charset="0"/>
              </a:rPr>
              <a:t>Ownership </a:t>
            </a:r>
            <a:r>
              <a:rPr lang="en-SG" sz="1600" dirty="0">
                <a:latin typeface="Arial Narrow" panose="020B0606020202030204" pitchFamily="34" charset="0"/>
              </a:rPr>
              <a:t>of personal </a:t>
            </a:r>
            <a:r>
              <a:rPr lang="en-SG" sz="1600" dirty="0" smtClean="0">
                <a:latin typeface="Arial Narrow" panose="020B0606020202030204" pitchFamily="34" charset="0"/>
              </a:rPr>
              <a:t>action; determination </a:t>
            </a:r>
            <a:r>
              <a:rPr lang="en-SG" sz="1600" dirty="0">
                <a:latin typeface="Arial Narrow" panose="020B0606020202030204" pitchFamily="34" charset="0"/>
              </a:rPr>
              <a:t>and capacity to </a:t>
            </a:r>
            <a:r>
              <a:rPr lang="en-SG" sz="1600" dirty="0" smtClean="0">
                <a:latin typeface="Arial Narrow" panose="020B0606020202030204" pitchFamily="34" charset="0"/>
              </a:rPr>
              <a:t>dea</a:t>
            </a:r>
            <a:r>
              <a:rPr lang="en-SG" sz="1600" dirty="0">
                <a:latin typeface="Arial Narrow" panose="020B0606020202030204" pitchFamily="34" charset="0"/>
              </a:rPr>
              <a:t>l</a:t>
            </a:r>
            <a:r>
              <a:rPr lang="en-SG" sz="1600" dirty="0" smtClean="0">
                <a:latin typeface="Arial Narrow" panose="020B0606020202030204" pitchFamily="34" charset="0"/>
              </a:rPr>
              <a:t> </a:t>
            </a:r>
            <a:r>
              <a:rPr lang="en-SG" sz="1600" dirty="0">
                <a:latin typeface="Arial Narrow" panose="020B0606020202030204" pitchFamily="34" charset="0"/>
              </a:rPr>
              <a:t>with </a:t>
            </a:r>
            <a:r>
              <a:rPr lang="en-SG" sz="1600" dirty="0" smtClean="0">
                <a:latin typeface="Arial Narrow" panose="020B0606020202030204" pitchFamily="34" charset="0"/>
              </a:rPr>
              <a:t>obstacles; solution</a:t>
            </a:r>
            <a:endParaRPr lang="en-SG" sz="1600" b="1" dirty="0">
              <a:latin typeface="Arial Narrow" panose="020B0606020202030204" pitchFamily="34" charset="0"/>
            </a:endParaRPr>
          </a:p>
        </p:txBody>
      </p:sp>
      <p:sp>
        <p:nvSpPr>
          <p:cNvPr id="30" name="Oval 50">
            <a:extLst>
              <a:ext uri="{FF2B5EF4-FFF2-40B4-BE49-F238E27FC236}">
                <a16:creationId xmlns:a16="http://schemas.microsoft.com/office/drawing/2014/main" xmlns="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4349914" y="2178282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Oval 50">
            <a:extLst>
              <a:ext uri="{FF2B5EF4-FFF2-40B4-BE49-F238E27FC236}">
                <a16:creationId xmlns:a16="http://schemas.microsoft.com/office/drawing/2014/main" xmlns="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1470742" y="2209631"/>
            <a:ext cx="416624" cy="470551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Oval 50">
            <a:extLst>
              <a:ext uri="{FF2B5EF4-FFF2-40B4-BE49-F238E27FC236}">
                <a16:creationId xmlns:a16="http://schemas.microsoft.com/office/drawing/2014/main" xmlns="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7228314" y="2201756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90148"/>
              </p:ext>
            </p:extLst>
          </p:nvPr>
        </p:nvGraphicFramePr>
        <p:xfrm>
          <a:off x="0" y="5203534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orelDRAW" r:id="rId4" imgW="9142645" imgH="1682529" progId="CorelDraw.Graphic.17">
                  <p:embed/>
                </p:oleObj>
              </mc:Choice>
              <mc:Fallback>
                <p:oleObj name="CorelDRAW" r:id="rId4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5203534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76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3C69D153-035E-445F-A22C-A0A4A7E7FA01}"/>
              </a:ext>
            </a:extLst>
          </p:cNvPr>
          <p:cNvSpPr/>
          <p:nvPr/>
        </p:nvSpPr>
        <p:spPr>
          <a:xfrm>
            <a:off x="0" y="266700"/>
            <a:ext cx="9144000" cy="552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Arc 56"/>
          <p:cNvSpPr/>
          <p:nvPr/>
        </p:nvSpPr>
        <p:spPr>
          <a:xfrm rot="5400000">
            <a:off x="2756707" y="1822316"/>
            <a:ext cx="1601768" cy="1601768"/>
          </a:xfrm>
          <a:prstGeom prst="arc">
            <a:avLst>
              <a:gd name="adj1" fmla="val 1898964"/>
              <a:gd name="adj2" fmla="val 1777955"/>
            </a:avLst>
          </a:prstGeom>
          <a:ln w="152400" cap="rnd">
            <a:solidFill>
              <a:srgbClr val="F779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Arc 31"/>
          <p:cNvSpPr/>
          <p:nvPr/>
        </p:nvSpPr>
        <p:spPr>
          <a:xfrm rot="5400000">
            <a:off x="4785525" y="1822316"/>
            <a:ext cx="1601768" cy="1601768"/>
          </a:xfrm>
          <a:prstGeom prst="arc">
            <a:avLst>
              <a:gd name="adj1" fmla="val 1898964"/>
              <a:gd name="adj2" fmla="val 1777955"/>
            </a:avLst>
          </a:prstGeom>
          <a:ln w="152400" cap="rnd">
            <a:solidFill>
              <a:srgbClr val="F65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Arc 51"/>
          <p:cNvSpPr/>
          <p:nvPr/>
        </p:nvSpPr>
        <p:spPr>
          <a:xfrm rot="5400000" flipH="1">
            <a:off x="3771117" y="2484531"/>
            <a:ext cx="1601768" cy="1601768"/>
          </a:xfrm>
          <a:prstGeom prst="arc">
            <a:avLst>
              <a:gd name="adj1" fmla="val 7953320"/>
              <a:gd name="adj2" fmla="val 620700"/>
            </a:avLst>
          </a:prstGeom>
          <a:ln w="1524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Arc 54"/>
          <p:cNvSpPr/>
          <p:nvPr/>
        </p:nvSpPr>
        <p:spPr>
          <a:xfrm rot="5400000">
            <a:off x="4785526" y="1822316"/>
            <a:ext cx="1601768" cy="1601768"/>
          </a:xfrm>
          <a:prstGeom prst="arc">
            <a:avLst>
              <a:gd name="adj1" fmla="val 2179124"/>
              <a:gd name="adj2" fmla="val 21183664"/>
            </a:avLst>
          </a:prstGeom>
          <a:ln w="152400" cap="rnd">
            <a:solidFill>
              <a:srgbClr val="F654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Arc 55"/>
          <p:cNvSpPr/>
          <p:nvPr/>
        </p:nvSpPr>
        <p:spPr>
          <a:xfrm rot="5400000" flipH="1">
            <a:off x="3771117" y="2484531"/>
            <a:ext cx="1601768" cy="1601768"/>
          </a:xfrm>
          <a:prstGeom prst="arc">
            <a:avLst>
              <a:gd name="adj1" fmla="val 220725"/>
              <a:gd name="adj2" fmla="val 8105947"/>
            </a:avLst>
          </a:prstGeom>
          <a:ln w="152400" cap="rnd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Arc 57"/>
          <p:cNvSpPr/>
          <p:nvPr/>
        </p:nvSpPr>
        <p:spPr>
          <a:xfrm rot="5400000">
            <a:off x="2756707" y="1822316"/>
            <a:ext cx="1601768" cy="1601768"/>
          </a:xfrm>
          <a:prstGeom prst="arc">
            <a:avLst>
              <a:gd name="adj1" fmla="val 2179124"/>
              <a:gd name="adj2" fmla="val 18835962"/>
            </a:avLst>
          </a:prstGeom>
          <a:ln w="152400" cap="rnd">
            <a:solidFill>
              <a:srgbClr val="F8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4F14E6-8F6F-44EA-9B18-8CA80D68D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9148" y="6425362"/>
            <a:ext cx="285750" cy="365125"/>
          </a:xfrm>
        </p:spPr>
        <p:txBody>
          <a:bodyPr/>
          <a:lstStyle/>
          <a:p>
            <a:fld id="{9F1BBE41-C744-4DDD-949A-38A61280216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60258" y="3486729"/>
            <a:ext cx="2340204" cy="921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Self-efficacy significantly affects self-regulated learning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4195" y="3488350"/>
            <a:ext cx="23978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Creativity significantly affects self-regulated learning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9789" y="4278515"/>
            <a:ext cx="1864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Self-efficacy and creativity altogether have a significant effect on self-regulated learning.</a:t>
            </a:r>
            <a:endParaRPr lang="en-SG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31857" y="2345658"/>
            <a:ext cx="778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H1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257513" y="2348247"/>
            <a:ext cx="778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H2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16102" y="3068450"/>
            <a:ext cx="7784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H3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D25BF18A-5092-4D53-BC00-F8F241D56B9F}"/>
              </a:ext>
            </a:extLst>
          </p:cNvPr>
          <p:cNvSpPr/>
          <p:nvPr/>
        </p:nvSpPr>
        <p:spPr>
          <a:xfrm>
            <a:off x="575927" y="661299"/>
            <a:ext cx="784331" cy="784331"/>
          </a:xfrm>
          <a:prstGeom prst="ellipse">
            <a:avLst/>
          </a:prstGeom>
          <a:solidFill>
            <a:srgbClr val="FE5E55"/>
          </a:solidFill>
          <a:ln w="222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xmlns="" id="{30C2E1CF-1673-4E5B-B51D-B23CC92B4533}"/>
              </a:ext>
            </a:extLst>
          </p:cNvPr>
          <p:cNvGrpSpPr/>
          <p:nvPr/>
        </p:nvGrpSpPr>
        <p:grpSpPr>
          <a:xfrm>
            <a:off x="1686542" y="515037"/>
            <a:ext cx="301895" cy="301895"/>
            <a:chOff x="11045825" y="835025"/>
            <a:chExt cx="258763" cy="258763"/>
          </a:xfrm>
          <a:solidFill>
            <a:schemeClr val="bg1"/>
          </a:solidFill>
        </p:grpSpPr>
        <p:sp>
          <p:nvSpPr>
            <p:cNvPr id="72" name="Freeform 2131">
              <a:extLst>
                <a:ext uri="{FF2B5EF4-FFF2-40B4-BE49-F238E27FC236}">
                  <a16:creationId xmlns:a16="http://schemas.microsoft.com/office/drawing/2014/main" xmlns="" id="{9EEADD3B-34A7-476E-85E1-CB41359FF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6950" y="1065213"/>
              <a:ext cx="38100" cy="9525"/>
            </a:xfrm>
            <a:custGeom>
              <a:avLst/>
              <a:gdLst>
                <a:gd name="T0" fmla="*/ 105 w 120"/>
                <a:gd name="T1" fmla="*/ 0 h 29"/>
                <a:gd name="T2" fmla="*/ 14 w 120"/>
                <a:gd name="T3" fmla="*/ 0 h 29"/>
                <a:gd name="T4" fmla="*/ 8 w 120"/>
                <a:gd name="T5" fmla="*/ 1 h 29"/>
                <a:gd name="T6" fmla="*/ 3 w 120"/>
                <a:gd name="T7" fmla="*/ 4 h 29"/>
                <a:gd name="T8" fmla="*/ 1 w 120"/>
                <a:gd name="T9" fmla="*/ 9 h 29"/>
                <a:gd name="T10" fmla="*/ 0 w 120"/>
                <a:gd name="T11" fmla="*/ 15 h 29"/>
                <a:gd name="T12" fmla="*/ 1 w 120"/>
                <a:gd name="T13" fmla="*/ 21 h 29"/>
                <a:gd name="T14" fmla="*/ 3 w 120"/>
                <a:gd name="T15" fmla="*/ 26 h 29"/>
                <a:gd name="T16" fmla="*/ 8 w 120"/>
                <a:gd name="T17" fmla="*/ 28 h 29"/>
                <a:gd name="T18" fmla="*/ 14 w 120"/>
                <a:gd name="T19" fmla="*/ 29 h 29"/>
                <a:gd name="T20" fmla="*/ 105 w 120"/>
                <a:gd name="T21" fmla="*/ 29 h 29"/>
                <a:gd name="T22" fmla="*/ 111 w 120"/>
                <a:gd name="T23" fmla="*/ 28 h 29"/>
                <a:gd name="T24" fmla="*/ 116 w 120"/>
                <a:gd name="T25" fmla="*/ 26 h 29"/>
                <a:gd name="T26" fmla="*/ 118 w 120"/>
                <a:gd name="T27" fmla="*/ 21 h 29"/>
                <a:gd name="T28" fmla="*/ 120 w 120"/>
                <a:gd name="T29" fmla="*/ 15 h 29"/>
                <a:gd name="T30" fmla="*/ 118 w 120"/>
                <a:gd name="T31" fmla="*/ 9 h 29"/>
                <a:gd name="T32" fmla="*/ 116 w 120"/>
                <a:gd name="T33" fmla="*/ 4 h 29"/>
                <a:gd name="T34" fmla="*/ 111 w 120"/>
                <a:gd name="T35" fmla="*/ 1 h 29"/>
                <a:gd name="T36" fmla="*/ 105 w 120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29">
                  <a:moveTo>
                    <a:pt x="105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8" y="28"/>
                  </a:lnTo>
                  <a:lnTo>
                    <a:pt x="14" y="29"/>
                  </a:lnTo>
                  <a:lnTo>
                    <a:pt x="105" y="29"/>
                  </a:lnTo>
                  <a:lnTo>
                    <a:pt x="111" y="28"/>
                  </a:lnTo>
                  <a:lnTo>
                    <a:pt x="116" y="26"/>
                  </a:lnTo>
                  <a:lnTo>
                    <a:pt x="118" y="21"/>
                  </a:lnTo>
                  <a:lnTo>
                    <a:pt x="120" y="15"/>
                  </a:lnTo>
                  <a:lnTo>
                    <a:pt x="118" y="9"/>
                  </a:lnTo>
                  <a:lnTo>
                    <a:pt x="116" y="4"/>
                  </a:lnTo>
                  <a:lnTo>
                    <a:pt x="111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132">
              <a:extLst>
                <a:ext uri="{FF2B5EF4-FFF2-40B4-BE49-F238E27FC236}">
                  <a16:creationId xmlns:a16="http://schemas.microsoft.com/office/drawing/2014/main" xmlns="" id="{4A70EA04-8490-4665-9857-6ACD2BE56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6475" y="1084263"/>
              <a:ext cx="19050" cy="9525"/>
            </a:xfrm>
            <a:custGeom>
              <a:avLst/>
              <a:gdLst>
                <a:gd name="T0" fmla="*/ 45 w 61"/>
                <a:gd name="T1" fmla="*/ 0 h 30"/>
                <a:gd name="T2" fmla="*/ 16 w 61"/>
                <a:gd name="T3" fmla="*/ 0 h 30"/>
                <a:gd name="T4" fmla="*/ 10 w 61"/>
                <a:gd name="T5" fmla="*/ 1 h 30"/>
                <a:gd name="T6" fmla="*/ 5 w 61"/>
                <a:gd name="T7" fmla="*/ 5 h 30"/>
                <a:gd name="T8" fmla="*/ 1 w 61"/>
                <a:gd name="T9" fmla="*/ 8 h 30"/>
                <a:gd name="T10" fmla="*/ 0 w 61"/>
                <a:gd name="T11" fmla="*/ 14 h 30"/>
                <a:gd name="T12" fmla="*/ 1 w 61"/>
                <a:gd name="T13" fmla="*/ 21 h 30"/>
                <a:gd name="T14" fmla="*/ 5 w 61"/>
                <a:gd name="T15" fmla="*/ 25 h 30"/>
                <a:gd name="T16" fmla="*/ 10 w 61"/>
                <a:gd name="T17" fmla="*/ 29 h 30"/>
                <a:gd name="T18" fmla="*/ 16 w 61"/>
                <a:gd name="T19" fmla="*/ 30 h 30"/>
                <a:gd name="T20" fmla="*/ 45 w 61"/>
                <a:gd name="T21" fmla="*/ 30 h 30"/>
                <a:gd name="T22" fmla="*/ 51 w 61"/>
                <a:gd name="T23" fmla="*/ 29 h 30"/>
                <a:gd name="T24" fmla="*/ 56 w 61"/>
                <a:gd name="T25" fmla="*/ 25 h 30"/>
                <a:gd name="T26" fmla="*/ 60 w 61"/>
                <a:gd name="T27" fmla="*/ 21 h 30"/>
                <a:gd name="T28" fmla="*/ 61 w 61"/>
                <a:gd name="T29" fmla="*/ 14 h 30"/>
                <a:gd name="T30" fmla="*/ 60 w 61"/>
                <a:gd name="T31" fmla="*/ 8 h 30"/>
                <a:gd name="T32" fmla="*/ 56 w 61"/>
                <a:gd name="T33" fmla="*/ 5 h 30"/>
                <a:gd name="T34" fmla="*/ 51 w 61"/>
                <a:gd name="T35" fmla="*/ 1 h 30"/>
                <a:gd name="T36" fmla="*/ 45 w 61"/>
                <a:gd name="T3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30">
                  <a:moveTo>
                    <a:pt x="45" y="0"/>
                  </a:move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0" y="29"/>
                  </a:lnTo>
                  <a:lnTo>
                    <a:pt x="16" y="30"/>
                  </a:lnTo>
                  <a:lnTo>
                    <a:pt x="45" y="30"/>
                  </a:lnTo>
                  <a:lnTo>
                    <a:pt x="51" y="29"/>
                  </a:lnTo>
                  <a:lnTo>
                    <a:pt x="56" y="25"/>
                  </a:lnTo>
                  <a:lnTo>
                    <a:pt x="60" y="21"/>
                  </a:lnTo>
                  <a:lnTo>
                    <a:pt x="61" y="14"/>
                  </a:lnTo>
                  <a:lnTo>
                    <a:pt x="60" y="8"/>
                  </a:lnTo>
                  <a:lnTo>
                    <a:pt x="56" y="5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133">
              <a:extLst>
                <a:ext uri="{FF2B5EF4-FFF2-40B4-BE49-F238E27FC236}">
                  <a16:creationId xmlns:a16="http://schemas.microsoft.com/office/drawing/2014/main" xmlns="" id="{B6E237D7-79FB-4028-8EDD-E83900546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5028" y="877888"/>
              <a:ext cx="161925" cy="177800"/>
            </a:xfrm>
            <a:custGeom>
              <a:avLst/>
              <a:gdLst>
                <a:gd name="T0" fmla="*/ 242 w 511"/>
                <a:gd name="T1" fmla="*/ 1 h 556"/>
                <a:gd name="T2" fmla="*/ 217 w 511"/>
                <a:gd name="T3" fmla="*/ 3 h 556"/>
                <a:gd name="T4" fmla="*/ 192 w 511"/>
                <a:gd name="T5" fmla="*/ 8 h 556"/>
                <a:gd name="T6" fmla="*/ 168 w 511"/>
                <a:gd name="T7" fmla="*/ 15 h 556"/>
                <a:gd name="T8" fmla="*/ 134 w 511"/>
                <a:gd name="T9" fmla="*/ 31 h 556"/>
                <a:gd name="T10" fmla="*/ 93 w 511"/>
                <a:gd name="T11" fmla="*/ 58 h 556"/>
                <a:gd name="T12" fmla="*/ 59 w 511"/>
                <a:gd name="T13" fmla="*/ 94 h 556"/>
                <a:gd name="T14" fmla="*/ 31 w 511"/>
                <a:gd name="T15" fmla="*/ 134 h 556"/>
                <a:gd name="T16" fmla="*/ 15 w 511"/>
                <a:gd name="T17" fmla="*/ 168 h 556"/>
                <a:gd name="T18" fmla="*/ 8 w 511"/>
                <a:gd name="T19" fmla="*/ 191 h 556"/>
                <a:gd name="T20" fmla="*/ 3 w 511"/>
                <a:gd name="T21" fmla="*/ 217 h 556"/>
                <a:gd name="T22" fmla="*/ 0 w 511"/>
                <a:gd name="T23" fmla="*/ 243 h 556"/>
                <a:gd name="T24" fmla="*/ 0 w 511"/>
                <a:gd name="T25" fmla="*/ 277 h 556"/>
                <a:gd name="T26" fmla="*/ 8 w 511"/>
                <a:gd name="T27" fmla="*/ 317 h 556"/>
                <a:gd name="T28" fmla="*/ 20 w 511"/>
                <a:gd name="T29" fmla="*/ 355 h 556"/>
                <a:gd name="T30" fmla="*/ 39 w 511"/>
                <a:gd name="T31" fmla="*/ 392 h 556"/>
                <a:gd name="T32" fmla="*/ 63 w 511"/>
                <a:gd name="T33" fmla="*/ 423 h 556"/>
                <a:gd name="T34" fmla="*/ 91 w 511"/>
                <a:gd name="T35" fmla="*/ 451 h 556"/>
                <a:gd name="T36" fmla="*/ 124 w 511"/>
                <a:gd name="T37" fmla="*/ 475 h 556"/>
                <a:gd name="T38" fmla="*/ 160 w 511"/>
                <a:gd name="T39" fmla="*/ 493 h 556"/>
                <a:gd name="T40" fmla="*/ 180 w 511"/>
                <a:gd name="T41" fmla="*/ 542 h 556"/>
                <a:gd name="T42" fmla="*/ 185 w 511"/>
                <a:gd name="T43" fmla="*/ 552 h 556"/>
                <a:gd name="T44" fmla="*/ 196 w 511"/>
                <a:gd name="T45" fmla="*/ 556 h 556"/>
                <a:gd name="T46" fmla="*/ 322 w 511"/>
                <a:gd name="T47" fmla="*/ 555 h 556"/>
                <a:gd name="T48" fmla="*/ 330 w 511"/>
                <a:gd name="T49" fmla="*/ 547 h 556"/>
                <a:gd name="T50" fmla="*/ 331 w 511"/>
                <a:gd name="T51" fmla="*/ 500 h 556"/>
                <a:gd name="T52" fmla="*/ 369 w 511"/>
                <a:gd name="T53" fmla="*/ 484 h 556"/>
                <a:gd name="T54" fmla="*/ 405 w 511"/>
                <a:gd name="T55" fmla="*/ 464 h 556"/>
                <a:gd name="T56" fmla="*/ 435 w 511"/>
                <a:gd name="T57" fmla="*/ 438 h 556"/>
                <a:gd name="T58" fmla="*/ 461 w 511"/>
                <a:gd name="T59" fmla="*/ 407 h 556"/>
                <a:gd name="T60" fmla="*/ 483 w 511"/>
                <a:gd name="T61" fmla="*/ 373 h 556"/>
                <a:gd name="T62" fmla="*/ 499 w 511"/>
                <a:gd name="T63" fmla="*/ 337 h 556"/>
                <a:gd name="T64" fmla="*/ 508 w 511"/>
                <a:gd name="T65" fmla="*/ 298 h 556"/>
                <a:gd name="T66" fmla="*/ 511 w 511"/>
                <a:gd name="T67" fmla="*/ 256 h 556"/>
                <a:gd name="T68" fmla="*/ 510 w 511"/>
                <a:gd name="T69" fmla="*/ 229 h 556"/>
                <a:gd name="T70" fmla="*/ 506 w 511"/>
                <a:gd name="T71" fmla="*/ 205 h 556"/>
                <a:gd name="T72" fmla="*/ 500 w 511"/>
                <a:gd name="T73" fmla="*/ 179 h 556"/>
                <a:gd name="T74" fmla="*/ 491 w 511"/>
                <a:gd name="T75" fmla="*/ 156 h 556"/>
                <a:gd name="T76" fmla="*/ 468 w 511"/>
                <a:gd name="T77" fmla="*/ 113 h 556"/>
                <a:gd name="T78" fmla="*/ 436 w 511"/>
                <a:gd name="T79" fmla="*/ 75 h 556"/>
                <a:gd name="T80" fmla="*/ 399 w 511"/>
                <a:gd name="T81" fmla="*/ 44 h 556"/>
                <a:gd name="T82" fmla="*/ 355 w 511"/>
                <a:gd name="T83" fmla="*/ 20 h 556"/>
                <a:gd name="T84" fmla="*/ 331 w 511"/>
                <a:gd name="T85" fmla="*/ 12 h 556"/>
                <a:gd name="T86" fmla="*/ 307 w 511"/>
                <a:gd name="T87" fmla="*/ 6 h 556"/>
                <a:gd name="T88" fmla="*/ 281 w 511"/>
                <a:gd name="T89" fmla="*/ 1 h 556"/>
                <a:gd name="T90" fmla="*/ 256 w 511"/>
                <a:gd name="T9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1" h="556">
                  <a:moveTo>
                    <a:pt x="256" y="0"/>
                  </a:moveTo>
                  <a:lnTo>
                    <a:pt x="242" y="1"/>
                  </a:lnTo>
                  <a:lnTo>
                    <a:pt x="230" y="1"/>
                  </a:lnTo>
                  <a:lnTo>
                    <a:pt x="217" y="3"/>
                  </a:lnTo>
                  <a:lnTo>
                    <a:pt x="204" y="6"/>
                  </a:lnTo>
                  <a:lnTo>
                    <a:pt x="192" y="8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7" y="20"/>
                  </a:lnTo>
                  <a:lnTo>
                    <a:pt x="134" y="31"/>
                  </a:lnTo>
                  <a:lnTo>
                    <a:pt x="113" y="44"/>
                  </a:lnTo>
                  <a:lnTo>
                    <a:pt x="93" y="58"/>
                  </a:lnTo>
                  <a:lnTo>
                    <a:pt x="75" y="75"/>
                  </a:lnTo>
                  <a:lnTo>
                    <a:pt x="59" y="94"/>
                  </a:lnTo>
                  <a:lnTo>
                    <a:pt x="43" y="113"/>
                  </a:lnTo>
                  <a:lnTo>
                    <a:pt x="31" y="134"/>
                  </a:lnTo>
                  <a:lnTo>
                    <a:pt x="20" y="156"/>
                  </a:lnTo>
                  <a:lnTo>
                    <a:pt x="15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5"/>
                  </a:lnTo>
                  <a:lnTo>
                    <a:pt x="3" y="217"/>
                  </a:lnTo>
                  <a:lnTo>
                    <a:pt x="2" y="229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0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7"/>
                  </a:lnTo>
                  <a:lnTo>
                    <a:pt x="20" y="355"/>
                  </a:lnTo>
                  <a:lnTo>
                    <a:pt x="28" y="373"/>
                  </a:lnTo>
                  <a:lnTo>
                    <a:pt x="39" y="392"/>
                  </a:lnTo>
                  <a:lnTo>
                    <a:pt x="50" y="407"/>
                  </a:lnTo>
                  <a:lnTo>
                    <a:pt x="63" y="423"/>
                  </a:lnTo>
                  <a:lnTo>
                    <a:pt x="76" y="438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2" y="484"/>
                  </a:lnTo>
                  <a:lnTo>
                    <a:pt x="160" y="493"/>
                  </a:lnTo>
                  <a:lnTo>
                    <a:pt x="180" y="500"/>
                  </a:lnTo>
                  <a:lnTo>
                    <a:pt x="180" y="542"/>
                  </a:lnTo>
                  <a:lnTo>
                    <a:pt x="181" y="547"/>
                  </a:lnTo>
                  <a:lnTo>
                    <a:pt x="185" y="552"/>
                  </a:lnTo>
                  <a:lnTo>
                    <a:pt x="190" y="555"/>
                  </a:lnTo>
                  <a:lnTo>
                    <a:pt x="196" y="556"/>
                  </a:lnTo>
                  <a:lnTo>
                    <a:pt x="316" y="556"/>
                  </a:lnTo>
                  <a:lnTo>
                    <a:pt x="322" y="555"/>
                  </a:lnTo>
                  <a:lnTo>
                    <a:pt x="327" y="552"/>
                  </a:lnTo>
                  <a:lnTo>
                    <a:pt x="330" y="547"/>
                  </a:lnTo>
                  <a:lnTo>
                    <a:pt x="331" y="542"/>
                  </a:lnTo>
                  <a:lnTo>
                    <a:pt x="331" y="500"/>
                  </a:lnTo>
                  <a:lnTo>
                    <a:pt x="351" y="493"/>
                  </a:lnTo>
                  <a:lnTo>
                    <a:pt x="369" y="484"/>
                  </a:lnTo>
                  <a:lnTo>
                    <a:pt x="388" y="475"/>
                  </a:lnTo>
                  <a:lnTo>
                    <a:pt x="405" y="464"/>
                  </a:lnTo>
                  <a:lnTo>
                    <a:pt x="421" y="451"/>
                  </a:lnTo>
                  <a:lnTo>
                    <a:pt x="435" y="438"/>
                  </a:lnTo>
                  <a:lnTo>
                    <a:pt x="449" y="423"/>
                  </a:lnTo>
                  <a:lnTo>
                    <a:pt x="461" y="407"/>
                  </a:lnTo>
                  <a:lnTo>
                    <a:pt x="473" y="392"/>
                  </a:lnTo>
                  <a:lnTo>
                    <a:pt x="483" y="373"/>
                  </a:lnTo>
                  <a:lnTo>
                    <a:pt x="491" y="355"/>
                  </a:lnTo>
                  <a:lnTo>
                    <a:pt x="499" y="337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1" y="277"/>
                  </a:lnTo>
                  <a:lnTo>
                    <a:pt x="511" y="256"/>
                  </a:lnTo>
                  <a:lnTo>
                    <a:pt x="511" y="243"/>
                  </a:lnTo>
                  <a:lnTo>
                    <a:pt x="510" y="229"/>
                  </a:lnTo>
                  <a:lnTo>
                    <a:pt x="508" y="217"/>
                  </a:lnTo>
                  <a:lnTo>
                    <a:pt x="506" y="205"/>
                  </a:lnTo>
                  <a:lnTo>
                    <a:pt x="504" y="191"/>
                  </a:lnTo>
                  <a:lnTo>
                    <a:pt x="500" y="179"/>
                  </a:lnTo>
                  <a:lnTo>
                    <a:pt x="496" y="168"/>
                  </a:lnTo>
                  <a:lnTo>
                    <a:pt x="491" y="156"/>
                  </a:lnTo>
                  <a:lnTo>
                    <a:pt x="480" y="134"/>
                  </a:lnTo>
                  <a:lnTo>
                    <a:pt x="468" y="113"/>
                  </a:lnTo>
                  <a:lnTo>
                    <a:pt x="452" y="94"/>
                  </a:lnTo>
                  <a:lnTo>
                    <a:pt x="436" y="75"/>
                  </a:lnTo>
                  <a:lnTo>
                    <a:pt x="418" y="58"/>
                  </a:lnTo>
                  <a:lnTo>
                    <a:pt x="399" y="44"/>
                  </a:lnTo>
                  <a:lnTo>
                    <a:pt x="378" y="31"/>
                  </a:lnTo>
                  <a:lnTo>
                    <a:pt x="355" y="20"/>
                  </a:lnTo>
                  <a:lnTo>
                    <a:pt x="344" y="15"/>
                  </a:lnTo>
                  <a:lnTo>
                    <a:pt x="331" y="12"/>
                  </a:lnTo>
                  <a:lnTo>
                    <a:pt x="319" y="8"/>
                  </a:lnTo>
                  <a:lnTo>
                    <a:pt x="307" y="6"/>
                  </a:lnTo>
                  <a:lnTo>
                    <a:pt x="295" y="3"/>
                  </a:lnTo>
                  <a:lnTo>
                    <a:pt x="281" y="1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134">
              <a:extLst>
                <a:ext uri="{FF2B5EF4-FFF2-40B4-BE49-F238E27FC236}">
                  <a16:creationId xmlns:a16="http://schemas.microsoft.com/office/drawing/2014/main" xmlns="" id="{2867825B-CF93-4DD9-B584-6E6652CB5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5825" y="949325"/>
              <a:ext cx="28575" cy="11113"/>
            </a:xfrm>
            <a:custGeom>
              <a:avLst/>
              <a:gdLst>
                <a:gd name="T0" fmla="*/ 76 w 90"/>
                <a:gd name="T1" fmla="*/ 0 h 31"/>
                <a:gd name="T2" fmla="*/ 16 w 90"/>
                <a:gd name="T3" fmla="*/ 0 h 31"/>
                <a:gd name="T4" fmla="*/ 10 w 90"/>
                <a:gd name="T5" fmla="*/ 2 h 31"/>
                <a:gd name="T6" fmla="*/ 5 w 90"/>
                <a:gd name="T7" fmla="*/ 5 h 31"/>
                <a:gd name="T8" fmla="*/ 1 w 90"/>
                <a:gd name="T9" fmla="*/ 10 h 31"/>
                <a:gd name="T10" fmla="*/ 0 w 90"/>
                <a:gd name="T11" fmla="*/ 15 h 31"/>
                <a:gd name="T12" fmla="*/ 1 w 90"/>
                <a:gd name="T13" fmla="*/ 21 h 31"/>
                <a:gd name="T14" fmla="*/ 5 w 90"/>
                <a:gd name="T15" fmla="*/ 26 h 31"/>
                <a:gd name="T16" fmla="*/ 10 w 90"/>
                <a:gd name="T17" fmla="*/ 30 h 31"/>
                <a:gd name="T18" fmla="*/ 16 w 90"/>
                <a:gd name="T19" fmla="*/ 31 h 31"/>
                <a:gd name="T20" fmla="*/ 76 w 90"/>
                <a:gd name="T21" fmla="*/ 31 h 31"/>
                <a:gd name="T22" fmla="*/ 82 w 90"/>
                <a:gd name="T23" fmla="*/ 30 h 31"/>
                <a:gd name="T24" fmla="*/ 87 w 90"/>
                <a:gd name="T25" fmla="*/ 26 h 31"/>
                <a:gd name="T26" fmla="*/ 89 w 90"/>
                <a:gd name="T27" fmla="*/ 21 h 31"/>
                <a:gd name="T28" fmla="*/ 90 w 90"/>
                <a:gd name="T29" fmla="*/ 15 h 31"/>
                <a:gd name="T30" fmla="*/ 89 w 90"/>
                <a:gd name="T31" fmla="*/ 10 h 31"/>
                <a:gd name="T32" fmla="*/ 87 w 90"/>
                <a:gd name="T33" fmla="*/ 5 h 31"/>
                <a:gd name="T34" fmla="*/ 82 w 90"/>
                <a:gd name="T35" fmla="*/ 2 h 31"/>
                <a:gd name="T36" fmla="*/ 76 w 9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31">
                  <a:moveTo>
                    <a:pt x="7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82" y="30"/>
                  </a:lnTo>
                  <a:lnTo>
                    <a:pt x="87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7" y="5"/>
                  </a:lnTo>
                  <a:lnTo>
                    <a:pt x="82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135">
              <a:extLst>
                <a:ext uri="{FF2B5EF4-FFF2-40B4-BE49-F238E27FC236}">
                  <a16:creationId xmlns:a16="http://schemas.microsoft.com/office/drawing/2014/main" xmlns="" id="{D35F8E8D-4C57-426E-AD69-94B212CF8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4400" y="863600"/>
              <a:ext cx="34925" cy="34925"/>
            </a:xfrm>
            <a:custGeom>
              <a:avLst/>
              <a:gdLst>
                <a:gd name="T0" fmla="*/ 91 w 107"/>
                <a:gd name="T1" fmla="*/ 107 h 107"/>
                <a:gd name="T2" fmla="*/ 97 w 107"/>
                <a:gd name="T3" fmla="*/ 105 h 107"/>
                <a:gd name="T4" fmla="*/ 102 w 107"/>
                <a:gd name="T5" fmla="*/ 102 h 107"/>
                <a:gd name="T6" fmla="*/ 105 w 107"/>
                <a:gd name="T7" fmla="*/ 97 h 107"/>
                <a:gd name="T8" fmla="*/ 107 w 107"/>
                <a:gd name="T9" fmla="*/ 91 h 107"/>
                <a:gd name="T10" fmla="*/ 105 w 107"/>
                <a:gd name="T11" fmla="*/ 86 h 107"/>
                <a:gd name="T12" fmla="*/ 102 w 107"/>
                <a:gd name="T13" fmla="*/ 81 h 107"/>
                <a:gd name="T14" fmla="*/ 26 w 107"/>
                <a:gd name="T15" fmla="*/ 5 h 107"/>
                <a:gd name="T16" fmla="*/ 21 w 107"/>
                <a:gd name="T17" fmla="*/ 2 h 107"/>
                <a:gd name="T18" fmla="*/ 16 w 107"/>
                <a:gd name="T19" fmla="*/ 0 h 107"/>
                <a:gd name="T20" fmla="*/ 10 w 107"/>
                <a:gd name="T21" fmla="*/ 2 h 107"/>
                <a:gd name="T22" fmla="*/ 5 w 107"/>
                <a:gd name="T23" fmla="*/ 5 h 107"/>
                <a:gd name="T24" fmla="*/ 2 w 107"/>
                <a:gd name="T25" fmla="*/ 10 h 107"/>
                <a:gd name="T26" fmla="*/ 0 w 107"/>
                <a:gd name="T27" fmla="*/ 16 h 107"/>
                <a:gd name="T28" fmla="*/ 2 w 107"/>
                <a:gd name="T29" fmla="*/ 21 h 107"/>
                <a:gd name="T30" fmla="*/ 5 w 107"/>
                <a:gd name="T31" fmla="*/ 26 h 107"/>
                <a:gd name="T32" fmla="*/ 81 w 107"/>
                <a:gd name="T33" fmla="*/ 102 h 107"/>
                <a:gd name="T34" fmla="*/ 86 w 107"/>
                <a:gd name="T35" fmla="*/ 105 h 107"/>
                <a:gd name="T36" fmla="*/ 91 w 107"/>
                <a:gd name="T3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91" y="107"/>
                  </a:moveTo>
                  <a:lnTo>
                    <a:pt x="97" y="105"/>
                  </a:lnTo>
                  <a:lnTo>
                    <a:pt x="102" y="102"/>
                  </a:lnTo>
                  <a:lnTo>
                    <a:pt x="105" y="97"/>
                  </a:lnTo>
                  <a:lnTo>
                    <a:pt x="107" y="91"/>
                  </a:lnTo>
                  <a:lnTo>
                    <a:pt x="105" y="86"/>
                  </a:lnTo>
                  <a:lnTo>
                    <a:pt x="102" y="8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1" y="102"/>
                  </a:lnTo>
                  <a:lnTo>
                    <a:pt x="86" y="105"/>
                  </a:lnTo>
                  <a:lnTo>
                    <a:pt x="91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36">
              <a:extLst>
                <a:ext uri="{FF2B5EF4-FFF2-40B4-BE49-F238E27FC236}">
                  <a16:creationId xmlns:a16="http://schemas.microsoft.com/office/drawing/2014/main" xmlns="" id="{29E8F291-2F37-4023-B1B2-59685DD9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1238" y="835025"/>
              <a:ext cx="9525" cy="28575"/>
            </a:xfrm>
            <a:custGeom>
              <a:avLst/>
              <a:gdLst>
                <a:gd name="T0" fmla="*/ 15 w 29"/>
                <a:gd name="T1" fmla="*/ 90 h 90"/>
                <a:gd name="T2" fmla="*/ 21 w 29"/>
                <a:gd name="T3" fmla="*/ 89 h 90"/>
                <a:gd name="T4" fmla="*/ 26 w 29"/>
                <a:gd name="T5" fmla="*/ 87 h 90"/>
                <a:gd name="T6" fmla="*/ 28 w 29"/>
                <a:gd name="T7" fmla="*/ 82 h 90"/>
                <a:gd name="T8" fmla="*/ 29 w 29"/>
                <a:gd name="T9" fmla="*/ 76 h 90"/>
                <a:gd name="T10" fmla="*/ 29 w 29"/>
                <a:gd name="T11" fmla="*/ 16 h 90"/>
                <a:gd name="T12" fmla="*/ 28 w 29"/>
                <a:gd name="T13" fmla="*/ 10 h 90"/>
                <a:gd name="T14" fmla="*/ 26 w 29"/>
                <a:gd name="T15" fmla="*/ 5 h 90"/>
                <a:gd name="T16" fmla="*/ 21 w 29"/>
                <a:gd name="T17" fmla="*/ 1 h 90"/>
                <a:gd name="T18" fmla="*/ 15 w 29"/>
                <a:gd name="T19" fmla="*/ 0 h 90"/>
                <a:gd name="T20" fmla="*/ 9 w 29"/>
                <a:gd name="T21" fmla="*/ 1 h 90"/>
                <a:gd name="T22" fmla="*/ 4 w 29"/>
                <a:gd name="T23" fmla="*/ 5 h 90"/>
                <a:gd name="T24" fmla="*/ 1 w 29"/>
                <a:gd name="T25" fmla="*/ 10 h 90"/>
                <a:gd name="T26" fmla="*/ 0 w 29"/>
                <a:gd name="T27" fmla="*/ 16 h 90"/>
                <a:gd name="T28" fmla="*/ 0 w 29"/>
                <a:gd name="T29" fmla="*/ 76 h 90"/>
                <a:gd name="T30" fmla="*/ 1 w 29"/>
                <a:gd name="T31" fmla="*/ 82 h 90"/>
                <a:gd name="T32" fmla="*/ 4 w 29"/>
                <a:gd name="T33" fmla="*/ 87 h 90"/>
                <a:gd name="T34" fmla="*/ 9 w 29"/>
                <a:gd name="T35" fmla="*/ 89 h 90"/>
                <a:gd name="T36" fmla="*/ 15 w 29"/>
                <a:gd name="T3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90">
                  <a:moveTo>
                    <a:pt x="15" y="90"/>
                  </a:moveTo>
                  <a:lnTo>
                    <a:pt x="21" y="89"/>
                  </a:lnTo>
                  <a:lnTo>
                    <a:pt x="26" y="87"/>
                  </a:lnTo>
                  <a:lnTo>
                    <a:pt x="28" y="82"/>
                  </a:lnTo>
                  <a:lnTo>
                    <a:pt x="29" y="76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0" y="76"/>
                  </a:lnTo>
                  <a:lnTo>
                    <a:pt x="1" y="82"/>
                  </a:lnTo>
                  <a:lnTo>
                    <a:pt x="4" y="87"/>
                  </a:lnTo>
                  <a:lnTo>
                    <a:pt x="9" y="89"/>
                  </a:lnTo>
                  <a:lnTo>
                    <a:pt x="1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137">
              <a:extLst>
                <a:ext uri="{FF2B5EF4-FFF2-40B4-BE49-F238E27FC236}">
                  <a16:creationId xmlns:a16="http://schemas.microsoft.com/office/drawing/2014/main" xmlns="" id="{F2EAF5E3-DF68-43DE-B706-00A037806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2675" y="863600"/>
              <a:ext cx="33338" cy="34925"/>
            </a:xfrm>
            <a:custGeom>
              <a:avLst/>
              <a:gdLst>
                <a:gd name="T0" fmla="*/ 101 w 106"/>
                <a:gd name="T1" fmla="*/ 5 h 107"/>
                <a:gd name="T2" fmla="*/ 96 w 106"/>
                <a:gd name="T3" fmla="*/ 2 h 107"/>
                <a:gd name="T4" fmla="*/ 90 w 106"/>
                <a:gd name="T5" fmla="*/ 0 h 107"/>
                <a:gd name="T6" fmla="*/ 85 w 106"/>
                <a:gd name="T7" fmla="*/ 2 h 107"/>
                <a:gd name="T8" fmla="*/ 80 w 106"/>
                <a:gd name="T9" fmla="*/ 5 h 107"/>
                <a:gd name="T10" fmla="*/ 5 w 106"/>
                <a:gd name="T11" fmla="*/ 80 h 107"/>
                <a:gd name="T12" fmla="*/ 1 w 106"/>
                <a:gd name="T13" fmla="*/ 86 h 107"/>
                <a:gd name="T14" fmla="*/ 0 w 106"/>
                <a:gd name="T15" fmla="*/ 91 h 107"/>
                <a:gd name="T16" fmla="*/ 1 w 106"/>
                <a:gd name="T17" fmla="*/ 97 h 107"/>
                <a:gd name="T18" fmla="*/ 5 w 106"/>
                <a:gd name="T19" fmla="*/ 102 h 107"/>
                <a:gd name="T20" fmla="*/ 10 w 106"/>
                <a:gd name="T21" fmla="*/ 105 h 107"/>
                <a:gd name="T22" fmla="*/ 16 w 106"/>
                <a:gd name="T23" fmla="*/ 107 h 107"/>
                <a:gd name="T24" fmla="*/ 21 w 106"/>
                <a:gd name="T25" fmla="*/ 105 h 107"/>
                <a:gd name="T26" fmla="*/ 25 w 106"/>
                <a:gd name="T27" fmla="*/ 102 h 107"/>
                <a:gd name="T28" fmla="*/ 101 w 106"/>
                <a:gd name="T29" fmla="*/ 26 h 107"/>
                <a:gd name="T30" fmla="*/ 105 w 106"/>
                <a:gd name="T31" fmla="*/ 21 h 107"/>
                <a:gd name="T32" fmla="*/ 106 w 106"/>
                <a:gd name="T33" fmla="*/ 16 h 107"/>
                <a:gd name="T34" fmla="*/ 105 w 106"/>
                <a:gd name="T35" fmla="*/ 10 h 107"/>
                <a:gd name="T36" fmla="*/ 101 w 106"/>
                <a:gd name="T37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" h="107">
                  <a:moveTo>
                    <a:pt x="101" y="5"/>
                  </a:moveTo>
                  <a:lnTo>
                    <a:pt x="96" y="2"/>
                  </a:lnTo>
                  <a:lnTo>
                    <a:pt x="90" y="0"/>
                  </a:lnTo>
                  <a:lnTo>
                    <a:pt x="85" y="2"/>
                  </a:lnTo>
                  <a:lnTo>
                    <a:pt x="80" y="5"/>
                  </a:lnTo>
                  <a:lnTo>
                    <a:pt x="5" y="80"/>
                  </a:lnTo>
                  <a:lnTo>
                    <a:pt x="1" y="86"/>
                  </a:lnTo>
                  <a:lnTo>
                    <a:pt x="0" y="91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0" y="105"/>
                  </a:lnTo>
                  <a:lnTo>
                    <a:pt x="16" y="107"/>
                  </a:lnTo>
                  <a:lnTo>
                    <a:pt x="21" y="105"/>
                  </a:lnTo>
                  <a:lnTo>
                    <a:pt x="25" y="102"/>
                  </a:lnTo>
                  <a:lnTo>
                    <a:pt x="101" y="26"/>
                  </a:lnTo>
                  <a:lnTo>
                    <a:pt x="105" y="21"/>
                  </a:lnTo>
                  <a:lnTo>
                    <a:pt x="106" y="16"/>
                  </a:lnTo>
                  <a:lnTo>
                    <a:pt x="105" y="10"/>
                  </a:lnTo>
                  <a:lnTo>
                    <a:pt x="10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138">
              <a:extLst>
                <a:ext uri="{FF2B5EF4-FFF2-40B4-BE49-F238E27FC236}">
                  <a16:creationId xmlns:a16="http://schemas.microsoft.com/office/drawing/2014/main" xmlns="" id="{465A9606-3593-4F02-A33A-594CC0921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6013" y="949325"/>
              <a:ext cx="28575" cy="11113"/>
            </a:xfrm>
            <a:custGeom>
              <a:avLst/>
              <a:gdLst>
                <a:gd name="T0" fmla="*/ 75 w 90"/>
                <a:gd name="T1" fmla="*/ 0 h 31"/>
                <a:gd name="T2" fmla="*/ 15 w 90"/>
                <a:gd name="T3" fmla="*/ 0 h 31"/>
                <a:gd name="T4" fmla="*/ 9 w 90"/>
                <a:gd name="T5" fmla="*/ 2 h 31"/>
                <a:gd name="T6" fmla="*/ 4 w 90"/>
                <a:gd name="T7" fmla="*/ 5 h 31"/>
                <a:gd name="T8" fmla="*/ 1 w 90"/>
                <a:gd name="T9" fmla="*/ 10 h 31"/>
                <a:gd name="T10" fmla="*/ 0 w 90"/>
                <a:gd name="T11" fmla="*/ 15 h 31"/>
                <a:gd name="T12" fmla="*/ 1 w 90"/>
                <a:gd name="T13" fmla="*/ 21 h 31"/>
                <a:gd name="T14" fmla="*/ 4 w 90"/>
                <a:gd name="T15" fmla="*/ 26 h 31"/>
                <a:gd name="T16" fmla="*/ 9 w 90"/>
                <a:gd name="T17" fmla="*/ 30 h 31"/>
                <a:gd name="T18" fmla="*/ 15 w 90"/>
                <a:gd name="T19" fmla="*/ 31 h 31"/>
                <a:gd name="T20" fmla="*/ 75 w 90"/>
                <a:gd name="T21" fmla="*/ 31 h 31"/>
                <a:gd name="T22" fmla="*/ 81 w 90"/>
                <a:gd name="T23" fmla="*/ 30 h 31"/>
                <a:gd name="T24" fmla="*/ 86 w 90"/>
                <a:gd name="T25" fmla="*/ 26 h 31"/>
                <a:gd name="T26" fmla="*/ 89 w 90"/>
                <a:gd name="T27" fmla="*/ 21 h 31"/>
                <a:gd name="T28" fmla="*/ 90 w 90"/>
                <a:gd name="T29" fmla="*/ 15 h 31"/>
                <a:gd name="T30" fmla="*/ 89 w 90"/>
                <a:gd name="T31" fmla="*/ 10 h 31"/>
                <a:gd name="T32" fmla="*/ 86 w 90"/>
                <a:gd name="T33" fmla="*/ 5 h 31"/>
                <a:gd name="T34" fmla="*/ 81 w 90"/>
                <a:gd name="T35" fmla="*/ 2 h 31"/>
                <a:gd name="T36" fmla="*/ 75 w 9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31">
                  <a:moveTo>
                    <a:pt x="75" y="0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1"/>
                  </a:lnTo>
                  <a:lnTo>
                    <a:pt x="75" y="31"/>
                  </a:lnTo>
                  <a:lnTo>
                    <a:pt x="81" y="30"/>
                  </a:lnTo>
                  <a:lnTo>
                    <a:pt x="86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1281880" y="748769"/>
            <a:ext cx="2340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HYPOTHESIS DEVELOPMENT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20467"/>
              </p:ext>
            </p:extLst>
          </p:nvPr>
        </p:nvGraphicFramePr>
        <p:xfrm>
          <a:off x="1588" y="5155678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orelDRAW" r:id="rId4" imgW="9142645" imgH="1682529" progId="CorelDraw.Graphic.17">
                  <p:embed/>
                </p:oleObj>
              </mc:Choice>
              <mc:Fallback>
                <p:oleObj name="CorelDRAW" r:id="rId4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5155678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9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59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2533244" y="2250973"/>
            <a:ext cx="2042652" cy="1471152"/>
          </a:xfrm>
          <a:prstGeom prst="parallelogram">
            <a:avLst>
              <a:gd name="adj" fmla="val 38080"/>
            </a:avLst>
          </a:prstGeom>
          <a:solidFill>
            <a:srgbClr val="F6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Parallelogram 29"/>
          <p:cNvSpPr/>
          <p:nvPr/>
        </p:nvSpPr>
        <p:spPr>
          <a:xfrm flipH="1">
            <a:off x="3993335" y="2250973"/>
            <a:ext cx="2042652" cy="1471152"/>
          </a:xfrm>
          <a:prstGeom prst="parallelogram">
            <a:avLst>
              <a:gd name="adj" fmla="val 3808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2" name="Parallelogram 31"/>
          <p:cNvSpPr/>
          <p:nvPr/>
        </p:nvSpPr>
        <p:spPr>
          <a:xfrm flipV="1">
            <a:off x="2533244" y="3775917"/>
            <a:ext cx="2042652" cy="1471152"/>
          </a:xfrm>
          <a:prstGeom prst="parallelogram">
            <a:avLst>
              <a:gd name="adj" fmla="val 3808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0" name="Parallelogram 39"/>
          <p:cNvSpPr/>
          <p:nvPr/>
        </p:nvSpPr>
        <p:spPr>
          <a:xfrm flipH="1" flipV="1">
            <a:off x="3993335" y="3775917"/>
            <a:ext cx="2042652" cy="1471152"/>
          </a:xfrm>
          <a:prstGeom prst="parallelogram">
            <a:avLst>
              <a:gd name="adj" fmla="val 38080"/>
            </a:avLst>
          </a:prstGeom>
          <a:solidFill>
            <a:srgbClr val="F6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DE67BB68-6D71-4A14-A042-1E68BAAEF27B}"/>
              </a:ext>
            </a:extLst>
          </p:cNvPr>
          <p:cNvGrpSpPr/>
          <p:nvPr/>
        </p:nvGrpSpPr>
        <p:grpSpPr>
          <a:xfrm>
            <a:off x="4854265" y="2828353"/>
            <a:ext cx="418019" cy="371999"/>
            <a:chOff x="3398838" y="1473201"/>
            <a:chExt cx="346076" cy="307975"/>
          </a:xfrm>
        </p:grpSpPr>
        <p:sp>
          <p:nvSpPr>
            <p:cNvPr id="22" name="Freeform 45">
              <a:extLst>
                <a:ext uri="{FF2B5EF4-FFF2-40B4-BE49-F238E27FC236}">
                  <a16:creationId xmlns:a16="http://schemas.microsoft.com/office/drawing/2014/main" xmlns="" id="{407E4780-B418-4EC8-A9AA-2F16F019D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838" y="1473201"/>
              <a:ext cx="269875" cy="307975"/>
            </a:xfrm>
            <a:custGeom>
              <a:avLst/>
              <a:gdLst>
                <a:gd name="T0" fmla="*/ 36 w 72"/>
                <a:gd name="T1" fmla="*/ 82 h 82"/>
                <a:gd name="T2" fmla="*/ 72 w 72"/>
                <a:gd name="T3" fmla="*/ 82 h 82"/>
                <a:gd name="T4" fmla="*/ 70 w 72"/>
                <a:gd name="T5" fmla="*/ 63 h 82"/>
                <a:gd name="T6" fmla="*/ 44 w 72"/>
                <a:gd name="T7" fmla="*/ 50 h 82"/>
                <a:gd name="T8" fmla="*/ 44 w 72"/>
                <a:gd name="T9" fmla="*/ 40 h 82"/>
                <a:gd name="T10" fmla="*/ 48 w 72"/>
                <a:gd name="T11" fmla="*/ 28 h 82"/>
                <a:gd name="T12" fmla="*/ 48 w 72"/>
                <a:gd name="T13" fmla="*/ 20 h 82"/>
                <a:gd name="T14" fmla="*/ 51 w 72"/>
                <a:gd name="T15" fmla="*/ 8 h 82"/>
                <a:gd name="T16" fmla="*/ 24 w 72"/>
                <a:gd name="T17" fmla="*/ 8 h 82"/>
                <a:gd name="T18" fmla="*/ 20 w 72"/>
                <a:gd name="T19" fmla="*/ 20 h 82"/>
                <a:gd name="T20" fmla="*/ 20 w 72"/>
                <a:gd name="T21" fmla="*/ 28 h 82"/>
                <a:gd name="T22" fmla="*/ 28 w 72"/>
                <a:gd name="T23" fmla="*/ 40 h 82"/>
                <a:gd name="T24" fmla="*/ 28 w 72"/>
                <a:gd name="T25" fmla="*/ 50 h 82"/>
                <a:gd name="T26" fmla="*/ 2 w 72"/>
                <a:gd name="T27" fmla="*/ 63 h 82"/>
                <a:gd name="T28" fmla="*/ 0 w 72"/>
                <a:gd name="T29" fmla="*/ 82 h 82"/>
                <a:gd name="T30" fmla="*/ 36 w 72"/>
                <a:gd name="T3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" h="82">
                  <a:moveTo>
                    <a:pt x="36" y="82"/>
                  </a:moveTo>
                  <a:cubicBezTo>
                    <a:pt x="72" y="82"/>
                    <a:pt x="72" y="82"/>
                    <a:pt x="72" y="82"/>
                  </a:cubicBezTo>
                  <a:cubicBezTo>
                    <a:pt x="72" y="82"/>
                    <a:pt x="72" y="69"/>
                    <a:pt x="70" y="63"/>
                  </a:cubicBezTo>
                  <a:cubicBezTo>
                    <a:pt x="68" y="58"/>
                    <a:pt x="57" y="55"/>
                    <a:pt x="44" y="5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40"/>
                    <a:pt x="48" y="37"/>
                    <a:pt x="48" y="28"/>
                  </a:cubicBezTo>
                  <a:cubicBezTo>
                    <a:pt x="52" y="28"/>
                    <a:pt x="52" y="20"/>
                    <a:pt x="48" y="20"/>
                  </a:cubicBezTo>
                  <a:cubicBezTo>
                    <a:pt x="48" y="19"/>
                    <a:pt x="52" y="13"/>
                    <a:pt x="51" y="8"/>
                  </a:cubicBezTo>
                  <a:cubicBezTo>
                    <a:pt x="49" y="0"/>
                    <a:pt x="26" y="0"/>
                    <a:pt x="24" y="8"/>
                  </a:cubicBezTo>
                  <a:cubicBezTo>
                    <a:pt x="15" y="6"/>
                    <a:pt x="20" y="19"/>
                    <a:pt x="20" y="20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20" y="37"/>
                    <a:pt x="28" y="40"/>
                    <a:pt x="28" y="4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17" y="54"/>
                    <a:pt x="4" y="58"/>
                    <a:pt x="2" y="63"/>
                  </a:cubicBezTo>
                  <a:cubicBezTo>
                    <a:pt x="0" y="69"/>
                    <a:pt x="0" y="82"/>
                    <a:pt x="0" y="82"/>
                  </a:cubicBezTo>
                  <a:lnTo>
                    <a:pt x="36" y="82"/>
                  </a:lnTo>
                  <a:close/>
                </a:path>
              </a:pathLst>
            </a:custGeom>
            <a:noFill/>
            <a:ln w="14288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46">
              <a:extLst>
                <a:ext uri="{FF2B5EF4-FFF2-40B4-BE49-F238E27FC236}">
                  <a16:creationId xmlns:a16="http://schemas.microsoft.com/office/drawing/2014/main" xmlns="" id="{6E4F854B-091A-40FA-8FA4-C33ABF80BAC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976" y="1473201"/>
              <a:ext cx="134938" cy="307975"/>
            </a:xfrm>
            <a:custGeom>
              <a:avLst/>
              <a:gdLst>
                <a:gd name="T0" fmla="*/ 26 w 36"/>
                <a:gd name="T1" fmla="*/ 82 h 82"/>
                <a:gd name="T2" fmla="*/ 36 w 36"/>
                <a:gd name="T3" fmla="*/ 82 h 82"/>
                <a:gd name="T4" fmla="*/ 34 w 36"/>
                <a:gd name="T5" fmla="*/ 63 h 82"/>
                <a:gd name="T6" fmla="*/ 8 w 36"/>
                <a:gd name="T7" fmla="*/ 48 h 82"/>
                <a:gd name="T8" fmla="*/ 8 w 36"/>
                <a:gd name="T9" fmla="*/ 42 h 82"/>
                <a:gd name="T10" fmla="*/ 12 w 36"/>
                <a:gd name="T11" fmla="*/ 30 h 82"/>
                <a:gd name="T12" fmla="*/ 12 w 36"/>
                <a:gd name="T13" fmla="*/ 22 h 82"/>
                <a:gd name="T14" fmla="*/ 15 w 36"/>
                <a:gd name="T15" fmla="*/ 9 h 82"/>
                <a:gd name="T16" fmla="*/ 0 w 36"/>
                <a:gd name="T17" fmla="*/ 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82">
                  <a:moveTo>
                    <a:pt x="26" y="82"/>
                  </a:move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6" y="69"/>
                    <a:pt x="34" y="63"/>
                  </a:cubicBezTo>
                  <a:cubicBezTo>
                    <a:pt x="32" y="58"/>
                    <a:pt x="21" y="53"/>
                    <a:pt x="8" y="48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8" y="42"/>
                    <a:pt x="12" y="39"/>
                    <a:pt x="12" y="30"/>
                  </a:cubicBezTo>
                  <a:cubicBezTo>
                    <a:pt x="16" y="30"/>
                    <a:pt x="16" y="22"/>
                    <a:pt x="12" y="22"/>
                  </a:cubicBezTo>
                  <a:cubicBezTo>
                    <a:pt x="12" y="21"/>
                    <a:pt x="16" y="14"/>
                    <a:pt x="15" y="9"/>
                  </a:cubicBezTo>
                  <a:cubicBezTo>
                    <a:pt x="14" y="6"/>
                    <a:pt x="6" y="0"/>
                    <a:pt x="0" y="4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C85C279-B918-4597-A088-167CEC92CD51}"/>
              </a:ext>
            </a:extLst>
          </p:cNvPr>
          <p:cNvGrpSpPr/>
          <p:nvPr/>
        </p:nvGrpSpPr>
        <p:grpSpPr>
          <a:xfrm>
            <a:off x="3304050" y="2781374"/>
            <a:ext cx="418019" cy="429523"/>
            <a:chOff x="3421063" y="3251201"/>
            <a:chExt cx="346075" cy="3556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EE906D1F-1222-4AFC-85B3-59D2D07D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1063" y="3529013"/>
              <a:ext cx="74613" cy="77788"/>
            </a:xfrm>
            <a:prstGeom prst="ellips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018FD707-82FC-40C9-8843-2AA14CD3F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9488" y="3351213"/>
              <a:ext cx="74613" cy="77788"/>
            </a:xfrm>
            <a:prstGeom prst="ellips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BBA725B0-DC36-4604-B327-38822BBA9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24263" y="3444876"/>
              <a:ext cx="74613" cy="77788"/>
            </a:xfrm>
            <a:prstGeom prst="ellips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xmlns="" id="{594E7762-6543-49EC-A936-DD342239B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2525" y="3251201"/>
              <a:ext cx="74613" cy="77788"/>
            </a:xfrm>
            <a:prstGeom prst="ellips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Line 9">
              <a:extLst>
                <a:ext uri="{FF2B5EF4-FFF2-40B4-BE49-F238E27FC236}">
                  <a16:creationId xmlns:a16="http://schemas.microsoft.com/office/drawing/2014/main" xmlns="" id="{78F688DB-A9D3-4CB7-AC5E-31CAF2F7C8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8213" y="3425826"/>
              <a:ext cx="58738" cy="107950"/>
            </a:xfrm>
            <a:prstGeom prst="lin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Line 10">
              <a:extLst>
                <a:ext uri="{FF2B5EF4-FFF2-40B4-BE49-F238E27FC236}">
                  <a16:creationId xmlns:a16="http://schemas.microsoft.com/office/drawing/2014/main" xmlns="" id="{3C208CDC-DC93-4D25-BAEA-C92E776EC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6163" y="3417888"/>
              <a:ext cx="46038" cy="38100"/>
            </a:xfrm>
            <a:prstGeom prst="lin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Line 11">
              <a:extLst>
                <a:ext uri="{FF2B5EF4-FFF2-40B4-BE49-F238E27FC236}">
                  <a16:creationId xmlns:a16="http://schemas.microsoft.com/office/drawing/2014/main" xmlns="" id="{76286C0E-B23D-4D9D-9A99-D22EC1B528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3475" y="3324226"/>
              <a:ext cx="44450" cy="123825"/>
            </a:xfrm>
            <a:prstGeom prst="line">
              <a:avLst/>
            </a:prstGeom>
            <a:noFill/>
            <a:ln w="15875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581E74-FC7F-49B9-B1AC-E60C2B91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2209" y="6492875"/>
            <a:ext cx="285750" cy="365125"/>
          </a:xfrm>
        </p:spPr>
        <p:txBody>
          <a:bodyPr/>
          <a:lstStyle/>
          <a:p>
            <a:fld id="{9F1BBE41-C744-4DDD-949A-38A6128021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3" name="Pie 24">
            <a:extLst>
              <a:ext uri="{FF2B5EF4-FFF2-40B4-BE49-F238E27FC236}">
                <a16:creationId xmlns:a16="http://schemas.microsoft.com/office/drawing/2014/main" xmlns="" id="{DB38F196-AF37-4B00-AA3E-183F9372FBAD}"/>
              </a:ext>
            </a:extLst>
          </p:cNvPr>
          <p:cNvSpPr/>
          <p:nvPr/>
        </p:nvSpPr>
        <p:spPr>
          <a:xfrm>
            <a:off x="3302489" y="4229589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" name="Parallelogram 30">
            <a:extLst>
              <a:ext uri="{FF2B5EF4-FFF2-40B4-BE49-F238E27FC236}">
                <a16:creationId xmlns:a16="http://schemas.microsoft.com/office/drawing/2014/main" xmlns="" id="{07A9DF64-EAEC-4F98-A0C9-E2239CA0F425}"/>
              </a:ext>
            </a:extLst>
          </p:cNvPr>
          <p:cNvSpPr/>
          <p:nvPr/>
        </p:nvSpPr>
        <p:spPr>
          <a:xfrm flipH="1">
            <a:off x="4829214" y="4253368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" name="Rectangle 1"/>
          <p:cNvSpPr/>
          <p:nvPr/>
        </p:nvSpPr>
        <p:spPr>
          <a:xfrm>
            <a:off x="1646007" y="2511461"/>
            <a:ext cx="1821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Quantitative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descriptive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design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98876" y="2521049"/>
            <a:ext cx="19590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125 student 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recipients of    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Bidikmisi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9346" y="4049828"/>
            <a:ext cx="1683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      5-point 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Likert scale  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questionnaire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79695" y="4049828"/>
            <a:ext cx="3085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Validity and</a:t>
            </a:r>
          </a:p>
          <a:p>
            <a:r>
              <a:rPr lang="en-S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reliability test</a:t>
            </a:r>
          </a:p>
          <a:p>
            <a:r>
              <a:rPr lang="en-SG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</a:t>
            </a:r>
            <a:r>
              <a:rPr lang="en-S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ultiple </a:t>
            </a:r>
            <a:r>
              <a:rPr lang="en-SG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linear </a:t>
            </a:r>
            <a:r>
              <a:rPr lang="en-S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regression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3C69D153-035E-445F-A22C-A0A4A7E7FA01}"/>
              </a:ext>
            </a:extLst>
          </p:cNvPr>
          <p:cNvSpPr/>
          <p:nvPr/>
        </p:nvSpPr>
        <p:spPr>
          <a:xfrm>
            <a:off x="0" y="266700"/>
            <a:ext cx="9144000" cy="5524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592" y="277179"/>
            <a:ext cx="2073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SG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METHOD</a:t>
            </a:r>
            <a:endParaRPr lang="en-US" sz="3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4EAFA0D3-4F02-4564-868F-7B23A92CA5DA}"/>
              </a:ext>
            </a:extLst>
          </p:cNvPr>
          <p:cNvGrpSpPr/>
          <p:nvPr/>
        </p:nvGrpSpPr>
        <p:grpSpPr>
          <a:xfrm>
            <a:off x="271463" y="171450"/>
            <a:ext cx="790575" cy="742950"/>
            <a:chOff x="11182350" y="171450"/>
            <a:chExt cx="790575" cy="742950"/>
          </a:xfrm>
          <a:solidFill>
            <a:srgbClr val="F6545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7F67F46E-4DB3-4EFD-82B7-61C976CE2B84}"/>
                </a:ext>
              </a:extLst>
            </p:cNvPr>
            <p:cNvSpPr/>
            <p:nvPr/>
          </p:nvSpPr>
          <p:spPr>
            <a:xfrm>
              <a:off x="11182350" y="171450"/>
              <a:ext cx="742950" cy="74295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53" name="Right Triangle 52">
              <a:extLst>
                <a:ext uri="{FF2B5EF4-FFF2-40B4-BE49-F238E27FC236}">
                  <a16:creationId xmlns:a16="http://schemas.microsoft.com/office/drawing/2014/main" xmlns="" id="{DA0FFA55-54B3-40E8-B647-2537CB6023FA}"/>
                </a:ext>
              </a:extLst>
            </p:cNvPr>
            <p:cNvSpPr/>
            <p:nvPr/>
          </p:nvSpPr>
          <p:spPr>
            <a:xfrm>
              <a:off x="11925300" y="171450"/>
              <a:ext cx="47625" cy="95250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xmlns="" id="{16CA8BD4-DBFF-47F9-A57B-47E2AE2D4939}"/>
                </a:ext>
              </a:extLst>
            </p:cNvPr>
            <p:cNvSpPr/>
            <p:nvPr/>
          </p:nvSpPr>
          <p:spPr>
            <a:xfrm flipV="1">
              <a:off x="11925300" y="819150"/>
              <a:ext cx="47625" cy="95250"/>
            </a:xfrm>
            <a:prstGeom prst="rt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endParaRPr>
            </a:p>
          </p:txBody>
        </p:sp>
      </p:grpSp>
      <p:sp>
        <p:nvSpPr>
          <p:cNvPr id="56" name="Freeform 3886">
            <a:extLst>
              <a:ext uri="{FF2B5EF4-FFF2-40B4-BE49-F238E27FC236}">
                <a16:creationId xmlns:a16="http://schemas.microsoft.com/office/drawing/2014/main" xmlns="" id="{08258C42-907F-4E8F-B26B-6B33F1209DB8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455047" y="328206"/>
            <a:ext cx="399400" cy="429437"/>
          </a:xfrm>
          <a:custGeom>
            <a:avLst/>
            <a:gdLst>
              <a:gd name="T0" fmla="*/ 268 w 902"/>
              <a:gd name="T1" fmla="*/ 575 h 901"/>
              <a:gd name="T2" fmla="*/ 207 w 902"/>
              <a:gd name="T3" fmla="*/ 555 h 901"/>
              <a:gd name="T4" fmla="*/ 155 w 902"/>
              <a:gd name="T5" fmla="*/ 520 h 901"/>
              <a:gd name="T6" fmla="*/ 112 w 902"/>
              <a:gd name="T7" fmla="*/ 475 h 901"/>
              <a:gd name="T8" fmla="*/ 81 w 902"/>
              <a:gd name="T9" fmla="*/ 422 h 901"/>
              <a:gd name="T10" fmla="*/ 64 w 902"/>
              <a:gd name="T11" fmla="*/ 360 h 901"/>
              <a:gd name="T12" fmla="*/ 61 w 902"/>
              <a:gd name="T13" fmla="*/ 294 h 901"/>
              <a:gd name="T14" fmla="*/ 76 w 902"/>
              <a:gd name="T15" fmla="*/ 231 h 901"/>
              <a:gd name="T16" fmla="*/ 104 w 902"/>
              <a:gd name="T17" fmla="*/ 175 h 901"/>
              <a:gd name="T18" fmla="*/ 145 w 902"/>
              <a:gd name="T19" fmla="*/ 128 h 901"/>
              <a:gd name="T20" fmla="*/ 197 w 902"/>
              <a:gd name="T21" fmla="*/ 92 h 901"/>
              <a:gd name="T22" fmla="*/ 256 w 902"/>
              <a:gd name="T23" fmla="*/ 69 h 901"/>
              <a:gd name="T24" fmla="*/ 320 w 902"/>
              <a:gd name="T25" fmla="*/ 60 h 901"/>
              <a:gd name="T26" fmla="*/ 385 w 902"/>
              <a:gd name="T27" fmla="*/ 69 h 901"/>
              <a:gd name="T28" fmla="*/ 444 w 902"/>
              <a:gd name="T29" fmla="*/ 92 h 901"/>
              <a:gd name="T30" fmla="*/ 495 w 902"/>
              <a:gd name="T31" fmla="*/ 128 h 901"/>
              <a:gd name="T32" fmla="*/ 537 w 902"/>
              <a:gd name="T33" fmla="*/ 175 h 901"/>
              <a:gd name="T34" fmla="*/ 564 w 902"/>
              <a:gd name="T35" fmla="*/ 231 h 901"/>
              <a:gd name="T36" fmla="*/ 579 w 902"/>
              <a:gd name="T37" fmla="*/ 294 h 901"/>
              <a:gd name="T38" fmla="*/ 577 w 902"/>
              <a:gd name="T39" fmla="*/ 360 h 901"/>
              <a:gd name="T40" fmla="*/ 560 w 902"/>
              <a:gd name="T41" fmla="*/ 422 h 901"/>
              <a:gd name="T42" fmla="*/ 529 w 902"/>
              <a:gd name="T43" fmla="*/ 475 h 901"/>
              <a:gd name="T44" fmla="*/ 486 w 902"/>
              <a:gd name="T45" fmla="*/ 520 h 901"/>
              <a:gd name="T46" fmla="*/ 432 w 902"/>
              <a:gd name="T47" fmla="*/ 555 h 901"/>
              <a:gd name="T48" fmla="*/ 372 w 902"/>
              <a:gd name="T49" fmla="*/ 575 h 901"/>
              <a:gd name="T50" fmla="*/ 320 w 902"/>
              <a:gd name="T51" fmla="*/ 580 h 901"/>
              <a:gd name="T52" fmla="*/ 591 w 902"/>
              <a:gd name="T53" fmla="*/ 491 h 901"/>
              <a:gd name="T54" fmla="*/ 621 w 902"/>
              <a:gd name="T55" fmla="*/ 430 h 901"/>
              <a:gd name="T56" fmla="*/ 637 w 902"/>
              <a:gd name="T57" fmla="*/ 363 h 901"/>
              <a:gd name="T58" fmla="*/ 638 w 902"/>
              <a:gd name="T59" fmla="*/ 288 h 901"/>
              <a:gd name="T60" fmla="*/ 621 w 902"/>
              <a:gd name="T61" fmla="*/ 211 h 901"/>
              <a:gd name="T62" fmla="*/ 586 w 902"/>
              <a:gd name="T63" fmla="*/ 142 h 901"/>
              <a:gd name="T64" fmla="*/ 535 w 902"/>
              <a:gd name="T65" fmla="*/ 83 h 901"/>
              <a:gd name="T66" fmla="*/ 473 w 902"/>
              <a:gd name="T67" fmla="*/ 39 h 901"/>
              <a:gd name="T68" fmla="*/ 400 w 902"/>
              <a:gd name="T69" fmla="*/ 10 h 901"/>
              <a:gd name="T70" fmla="*/ 320 w 902"/>
              <a:gd name="T71" fmla="*/ 0 h 901"/>
              <a:gd name="T72" fmla="*/ 241 w 902"/>
              <a:gd name="T73" fmla="*/ 10 h 901"/>
              <a:gd name="T74" fmla="*/ 168 w 902"/>
              <a:gd name="T75" fmla="*/ 39 h 901"/>
              <a:gd name="T76" fmla="*/ 105 w 902"/>
              <a:gd name="T77" fmla="*/ 83 h 901"/>
              <a:gd name="T78" fmla="*/ 55 w 902"/>
              <a:gd name="T79" fmla="*/ 142 h 901"/>
              <a:gd name="T80" fmla="*/ 20 w 902"/>
              <a:gd name="T81" fmla="*/ 211 h 901"/>
              <a:gd name="T82" fmla="*/ 1 w 902"/>
              <a:gd name="T83" fmla="*/ 288 h 901"/>
              <a:gd name="T84" fmla="*/ 3 w 902"/>
              <a:gd name="T85" fmla="*/ 369 h 901"/>
              <a:gd name="T86" fmla="*/ 25 w 902"/>
              <a:gd name="T87" fmla="*/ 445 h 901"/>
              <a:gd name="T88" fmla="*/ 64 w 902"/>
              <a:gd name="T89" fmla="*/ 512 h 901"/>
              <a:gd name="T90" fmla="*/ 117 w 902"/>
              <a:gd name="T91" fmla="*/ 568 h 901"/>
              <a:gd name="T92" fmla="*/ 182 w 902"/>
              <a:gd name="T93" fmla="*/ 608 h 901"/>
              <a:gd name="T94" fmla="*/ 256 w 902"/>
              <a:gd name="T95" fmla="*/ 634 h 901"/>
              <a:gd name="T96" fmla="*/ 335 w 902"/>
              <a:gd name="T97" fmla="*/ 641 h 901"/>
              <a:gd name="T98" fmla="*/ 405 w 902"/>
              <a:gd name="T99" fmla="*/ 630 h 901"/>
              <a:gd name="T100" fmla="*/ 468 w 902"/>
              <a:gd name="T101" fmla="*/ 604 h 901"/>
              <a:gd name="T102" fmla="*/ 525 w 902"/>
              <a:gd name="T103" fmla="*/ 567 h 901"/>
              <a:gd name="T104" fmla="*/ 871 w 902"/>
              <a:gd name="T105" fmla="*/ 901 h 901"/>
              <a:gd name="T106" fmla="*/ 897 w 902"/>
              <a:gd name="T107" fmla="*/ 888 h 901"/>
              <a:gd name="T108" fmla="*/ 899 w 902"/>
              <a:gd name="T109" fmla="*/ 860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02" h="901">
                <a:moveTo>
                  <a:pt x="320" y="580"/>
                </a:moveTo>
                <a:lnTo>
                  <a:pt x="307" y="580"/>
                </a:lnTo>
                <a:lnTo>
                  <a:pt x="294" y="579"/>
                </a:lnTo>
                <a:lnTo>
                  <a:pt x="281" y="577"/>
                </a:lnTo>
                <a:lnTo>
                  <a:pt x="268" y="575"/>
                </a:lnTo>
                <a:lnTo>
                  <a:pt x="256" y="572"/>
                </a:lnTo>
                <a:lnTo>
                  <a:pt x="243" y="569"/>
                </a:lnTo>
                <a:lnTo>
                  <a:pt x="231" y="564"/>
                </a:lnTo>
                <a:lnTo>
                  <a:pt x="219" y="560"/>
                </a:lnTo>
                <a:lnTo>
                  <a:pt x="207" y="555"/>
                </a:lnTo>
                <a:lnTo>
                  <a:pt x="197" y="549"/>
                </a:lnTo>
                <a:lnTo>
                  <a:pt x="186" y="543"/>
                </a:lnTo>
                <a:lnTo>
                  <a:pt x="175" y="535"/>
                </a:lnTo>
                <a:lnTo>
                  <a:pt x="164" y="529"/>
                </a:lnTo>
                <a:lnTo>
                  <a:pt x="155" y="520"/>
                </a:lnTo>
                <a:lnTo>
                  <a:pt x="145" y="513"/>
                </a:lnTo>
                <a:lnTo>
                  <a:pt x="136" y="504"/>
                </a:lnTo>
                <a:lnTo>
                  <a:pt x="128" y="495"/>
                </a:lnTo>
                <a:lnTo>
                  <a:pt x="119" y="486"/>
                </a:lnTo>
                <a:lnTo>
                  <a:pt x="112" y="475"/>
                </a:lnTo>
                <a:lnTo>
                  <a:pt x="104" y="466"/>
                </a:lnTo>
                <a:lnTo>
                  <a:pt x="98" y="455"/>
                </a:lnTo>
                <a:lnTo>
                  <a:pt x="91" y="444"/>
                </a:lnTo>
                <a:lnTo>
                  <a:pt x="86" y="432"/>
                </a:lnTo>
                <a:lnTo>
                  <a:pt x="81" y="422"/>
                </a:lnTo>
                <a:lnTo>
                  <a:pt x="76" y="410"/>
                </a:lnTo>
                <a:lnTo>
                  <a:pt x="72" y="397"/>
                </a:lnTo>
                <a:lnTo>
                  <a:pt x="69" y="385"/>
                </a:lnTo>
                <a:lnTo>
                  <a:pt x="66" y="372"/>
                </a:lnTo>
                <a:lnTo>
                  <a:pt x="64" y="360"/>
                </a:lnTo>
                <a:lnTo>
                  <a:pt x="61" y="347"/>
                </a:lnTo>
                <a:lnTo>
                  <a:pt x="60" y="334"/>
                </a:lnTo>
                <a:lnTo>
                  <a:pt x="60" y="320"/>
                </a:lnTo>
                <a:lnTo>
                  <a:pt x="60" y="307"/>
                </a:lnTo>
                <a:lnTo>
                  <a:pt x="61" y="294"/>
                </a:lnTo>
                <a:lnTo>
                  <a:pt x="64" y="281"/>
                </a:lnTo>
                <a:lnTo>
                  <a:pt x="66" y="268"/>
                </a:lnTo>
                <a:lnTo>
                  <a:pt x="69" y="256"/>
                </a:lnTo>
                <a:lnTo>
                  <a:pt x="72" y="243"/>
                </a:lnTo>
                <a:lnTo>
                  <a:pt x="76" y="231"/>
                </a:lnTo>
                <a:lnTo>
                  <a:pt x="81" y="219"/>
                </a:lnTo>
                <a:lnTo>
                  <a:pt x="86" y="207"/>
                </a:lnTo>
                <a:lnTo>
                  <a:pt x="91" y="197"/>
                </a:lnTo>
                <a:lnTo>
                  <a:pt x="98" y="186"/>
                </a:lnTo>
                <a:lnTo>
                  <a:pt x="104" y="175"/>
                </a:lnTo>
                <a:lnTo>
                  <a:pt x="112" y="164"/>
                </a:lnTo>
                <a:lnTo>
                  <a:pt x="119" y="155"/>
                </a:lnTo>
                <a:lnTo>
                  <a:pt x="128" y="145"/>
                </a:lnTo>
                <a:lnTo>
                  <a:pt x="136" y="137"/>
                </a:lnTo>
                <a:lnTo>
                  <a:pt x="145" y="128"/>
                </a:lnTo>
                <a:lnTo>
                  <a:pt x="155" y="119"/>
                </a:lnTo>
                <a:lnTo>
                  <a:pt x="164" y="112"/>
                </a:lnTo>
                <a:lnTo>
                  <a:pt x="175" y="104"/>
                </a:lnTo>
                <a:lnTo>
                  <a:pt x="186" y="98"/>
                </a:lnTo>
                <a:lnTo>
                  <a:pt x="197" y="92"/>
                </a:lnTo>
                <a:lnTo>
                  <a:pt x="207" y="86"/>
                </a:lnTo>
                <a:lnTo>
                  <a:pt x="219" y="81"/>
                </a:lnTo>
                <a:lnTo>
                  <a:pt x="231" y="77"/>
                </a:lnTo>
                <a:lnTo>
                  <a:pt x="243" y="72"/>
                </a:lnTo>
                <a:lnTo>
                  <a:pt x="256" y="69"/>
                </a:lnTo>
                <a:lnTo>
                  <a:pt x="268" y="66"/>
                </a:lnTo>
                <a:lnTo>
                  <a:pt x="281" y="64"/>
                </a:lnTo>
                <a:lnTo>
                  <a:pt x="294" y="61"/>
                </a:lnTo>
                <a:lnTo>
                  <a:pt x="307" y="60"/>
                </a:lnTo>
                <a:lnTo>
                  <a:pt x="320" y="60"/>
                </a:lnTo>
                <a:lnTo>
                  <a:pt x="334" y="60"/>
                </a:lnTo>
                <a:lnTo>
                  <a:pt x="347" y="61"/>
                </a:lnTo>
                <a:lnTo>
                  <a:pt x="360" y="64"/>
                </a:lnTo>
                <a:lnTo>
                  <a:pt x="372" y="66"/>
                </a:lnTo>
                <a:lnTo>
                  <a:pt x="385" y="69"/>
                </a:lnTo>
                <a:lnTo>
                  <a:pt x="397" y="72"/>
                </a:lnTo>
                <a:lnTo>
                  <a:pt x="410" y="77"/>
                </a:lnTo>
                <a:lnTo>
                  <a:pt x="422" y="81"/>
                </a:lnTo>
                <a:lnTo>
                  <a:pt x="432" y="86"/>
                </a:lnTo>
                <a:lnTo>
                  <a:pt x="444" y="92"/>
                </a:lnTo>
                <a:lnTo>
                  <a:pt x="455" y="98"/>
                </a:lnTo>
                <a:lnTo>
                  <a:pt x="466" y="104"/>
                </a:lnTo>
                <a:lnTo>
                  <a:pt x="475" y="112"/>
                </a:lnTo>
                <a:lnTo>
                  <a:pt x="486" y="119"/>
                </a:lnTo>
                <a:lnTo>
                  <a:pt x="495" y="128"/>
                </a:lnTo>
                <a:lnTo>
                  <a:pt x="504" y="137"/>
                </a:lnTo>
                <a:lnTo>
                  <a:pt x="513" y="145"/>
                </a:lnTo>
                <a:lnTo>
                  <a:pt x="522" y="155"/>
                </a:lnTo>
                <a:lnTo>
                  <a:pt x="529" y="164"/>
                </a:lnTo>
                <a:lnTo>
                  <a:pt x="537" y="175"/>
                </a:lnTo>
                <a:lnTo>
                  <a:pt x="543" y="186"/>
                </a:lnTo>
                <a:lnTo>
                  <a:pt x="549" y="197"/>
                </a:lnTo>
                <a:lnTo>
                  <a:pt x="555" y="207"/>
                </a:lnTo>
                <a:lnTo>
                  <a:pt x="560" y="219"/>
                </a:lnTo>
                <a:lnTo>
                  <a:pt x="564" y="231"/>
                </a:lnTo>
                <a:lnTo>
                  <a:pt x="569" y="243"/>
                </a:lnTo>
                <a:lnTo>
                  <a:pt x="572" y="256"/>
                </a:lnTo>
                <a:lnTo>
                  <a:pt x="575" y="268"/>
                </a:lnTo>
                <a:lnTo>
                  <a:pt x="577" y="281"/>
                </a:lnTo>
                <a:lnTo>
                  <a:pt x="579" y="294"/>
                </a:lnTo>
                <a:lnTo>
                  <a:pt x="580" y="307"/>
                </a:lnTo>
                <a:lnTo>
                  <a:pt x="580" y="320"/>
                </a:lnTo>
                <a:lnTo>
                  <a:pt x="580" y="334"/>
                </a:lnTo>
                <a:lnTo>
                  <a:pt x="579" y="347"/>
                </a:lnTo>
                <a:lnTo>
                  <a:pt x="577" y="360"/>
                </a:lnTo>
                <a:lnTo>
                  <a:pt x="575" y="372"/>
                </a:lnTo>
                <a:lnTo>
                  <a:pt x="572" y="385"/>
                </a:lnTo>
                <a:lnTo>
                  <a:pt x="569" y="397"/>
                </a:lnTo>
                <a:lnTo>
                  <a:pt x="564" y="410"/>
                </a:lnTo>
                <a:lnTo>
                  <a:pt x="560" y="422"/>
                </a:lnTo>
                <a:lnTo>
                  <a:pt x="555" y="432"/>
                </a:lnTo>
                <a:lnTo>
                  <a:pt x="549" y="444"/>
                </a:lnTo>
                <a:lnTo>
                  <a:pt x="543" y="455"/>
                </a:lnTo>
                <a:lnTo>
                  <a:pt x="537" y="466"/>
                </a:lnTo>
                <a:lnTo>
                  <a:pt x="529" y="475"/>
                </a:lnTo>
                <a:lnTo>
                  <a:pt x="522" y="486"/>
                </a:lnTo>
                <a:lnTo>
                  <a:pt x="513" y="495"/>
                </a:lnTo>
                <a:lnTo>
                  <a:pt x="504" y="504"/>
                </a:lnTo>
                <a:lnTo>
                  <a:pt x="495" y="513"/>
                </a:lnTo>
                <a:lnTo>
                  <a:pt x="486" y="520"/>
                </a:lnTo>
                <a:lnTo>
                  <a:pt x="475" y="529"/>
                </a:lnTo>
                <a:lnTo>
                  <a:pt x="466" y="535"/>
                </a:lnTo>
                <a:lnTo>
                  <a:pt x="455" y="543"/>
                </a:lnTo>
                <a:lnTo>
                  <a:pt x="444" y="549"/>
                </a:lnTo>
                <a:lnTo>
                  <a:pt x="432" y="555"/>
                </a:lnTo>
                <a:lnTo>
                  <a:pt x="422" y="560"/>
                </a:lnTo>
                <a:lnTo>
                  <a:pt x="410" y="564"/>
                </a:lnTo>
                <a:lnTo>
                  <a:pt x="397" y="569"/>
                </a:lnTo>
                <a:lnTo>
                  <a:pt x="385" y="572"/>
                </a:lnTo>
                <a:lnTo>
                  <a:pt x="372" y="575"/>
                </a:lnTo>
                <a:lnTo>
                  <a:pt x="360" y="577"/>
                </a:lnTo>
                <a:lnTo>
                  <a:pt x="347" y="579"/>
                </a:lnTo>
                <a:lnTo>
                  <a:pt x="334" y="580"/>
                </a:lnTo>
                <a:lnTo>
                  <a:pt x="320" y="580"/>
                </a:lnTo>
                <a:lnTo>
                  <a:pt x="320" y="580"/>
                </a:lnTo>
                <a:close/>
                <a:moveTo>
                  <a:pt x="893" y="851"/>
                </a:moveTo>
                <a:lnTo>
                  <a:pt x="567" y="525"/>
                </a:lnTo>
                <a:lnTo>
                  <a:pt x="575" y="514"/>
                </a:lnTo>
                <a:lnTo>
                  <a:pt x="584" y="503"/>
                </a:lnTo>
                <a:lnTo>
                  <a:pt x="591" y="491"/>
                </a:lnTo>
                <a:lnTo>
                  <a:pt x="598" y="480"/>
                </a:lnTo>
                <a:lnTo>
                  <a:pt x="604" y="468"/>
                </a:lnTo>
                <a:lnTo>
                  <a:pt x="611" y="456"/>
                </a:lnTo>
                <a:lnTo>
                  <a:pt x="616" y="443"/>
                </a:lnTo>
                <a:lnTo>
                  <a:pt x="621" y="430"/>
                </a:lnTo>
                <a:lnTo>
                  <a:pt x="626" y="417"/>
                </a:lnTo>
                <a:lnTo>
                  <a:pt x="630" y="405"/>
                </a:lnTo>
                <a:lnTo>
                  <a:pt x="633" y="391"/>
                </a:lnTo>
                <a:lnTo>
                  <a:pt x="635" y="377"/>
                </a:lnTo>
                <a:lnTo>
                  <a:pt x="637" y="363"/>
                </a:lnTo>
                <a:lnTo>
                  <a:pt x="639" y="349"/>
                </a:lnTo>
                <a:lnTo>
                  <a:pt x="641" y="335"/>
                </a:lnTo>
                <a:lnTo>
                  <a:pt x="641" y="320"/>
                </a:lnTo>
                <a:lnTo>
                  <a:pt x="641" y="304"/>
                </a:lnTo>
                <a:lnTo>
                  <a:pt x="638" y="288"/>
                </a:lnTo>
                <a:lnTo>
                  <a:pt x="637" y="272"/>
                </a:lnTo>
                <a:lnTo>
                  <a:pt x="634" y="256"/>
                </a:lnTo>
                <a:lnTo>
                  <a:pt x="631" y="241"/>
                </a:lnTo>
                <a:lnTo>
                  <a:pt x="627" y="226"/>
                </a:lnTo>
                <a:lnTo>
                  <a:pt x="621" y="211"/>
                </a:lnTo>
                <a:lnTo>
                  <a:pt x="616" y="196"/>
                </a:lnTo>
                <a:lnTo>
                  <a:pt x="609" y="182"/>
                </a:lnTo>
                <a:lnTo>
                  <a:pt x="602" y="168"/>
                </a:lnTo>
                <a:lnTo>
                  <a:pt x="594" y="155"/>
                </a:lnTo>
                <a:lnTo>
                  <a:pt x="586" y="142"/>
                </a:lnTo>
                <a:lnTo>
                  <a:pt x="577" y="129"/>
                </a:lnTo>
                <a:lnTo>
                  <a:pt x="568" y="117"/>
                </a:lnTo>
                <a:lnTo>
                  <a:pt x="557" y="105"/>
                </a:lnTo>
                <a:lnTo>
                  <a:pt x="546" y="94"/>
                </a:lnTo>
                <a:lnTo>
                  <a:pt x="535" y="83"/>
                </a:lnTo>
                <a:lnTo>
                  <a:pt x="524" y="73"/>
                </a:lnTo>
                <a:lnTo>
                  <a:pt x="512" y="64"/>
                </a:lnTo>
                <a:lnTo>
                  <a:pt x="499" y="55"/>
                </a:lnTo>
                <a:lnTo>
                  <a:pt x="486" y="46"/>
                </a:lnTo>
                <a:lnTo>
                  <a:pt x="473" y="39"/>
                </a:lnTo>
                <a:lnTo>
                  <a:pt x="459" y="31"/>
                </a:lnTo>
                <a:lnTo>
                  <a:pt x="445" y="25"/>
                </a:lnTo>
                <a:lnTo>
                  <a:pt x="430" y="20"/>
                </a:lnTo>
                <a:lnTo>
                  <a:pt x="415" y="14"/>
                </a:lnTo>
                <a:lnTo>
                  <a:pt x="400" y="10"/>
                </a:lnTo>
                <a:lnTo>
                  <a:pt x="385" y="7"/>
                </a:lnTo>
                <a:lnTo>
                  <a:pt x="369" y="4"/>
                </a:lnTo>
                <a:lnTo>
                  <a:pt x="353" y="1"/>
                </a:lnTo>
                <a:lnTo>
                  <a:pt x="337" y="0"/>
                </a:lnTo>
                <a:lnTo>
                  <a:pt x="320" y="0"/>
                </a:lnTo>
                <a:lnTo>
                  <a:pt x="304" y="0"/>
                </a:lnTo>
                <a:lnTo>
                  <a:pt x="288" y="1"/>
                </a:lnTo>
                <a:lnTo>
                  <a:pt x="272" y="4"/>
                </a:lnTo>
                <a:lnTo>
                  <a:pt x="256" y="7"/>
                </a:lnTo>
                <a:lnTo>
                  <a:pt x="241" y="10"/>
                </a:lnTo>
                <a:lnTo>
                  <a:pt x="225" y="14"/>
                </a:lnTo>
                <a:lnTo>
                  <a:pt x="210" y="20"/>
                </a:lnTo>
                <a:lnTo>
                  <a:pt x="195" y="25"/>
                </a:lnTo>
                <a:lnTo>
                  <a:pt x="182" y="31"/>
                </a:lnTo>
                <a:lnTo>
                  <a:pt x="168" y="39"/>
                </a:lnTo>
                <a:lnTo>
                  <a:pt x="155" y="46"/>
                </a:lnTo>
                <a:lnTo>
                  <a:pt x="142" y="55"/>
                </a:lnTo>
                <a:lnTo>
                  <a:pt x="129" y="64"/>
                </a:lnTo>
                <a:lnTo>
                  <a:pt x="117" y="73"/>
                </a:lnTo>
                <a:lnTo>
                  <a:pt x="105" y="83"/>
                </a:lnTo>
                <a:lnTo>
                  <a:pt x="94" y="94"/>
                </a:lnTo>
                <a:lnTo>
                  <a:pt x="84" y="105"/>
                </a:lnTo>
                <a:lnTo>
                  <a:pt x="73" y="117"/>
                </a:lnTo>
                <a:lnTo>
                  <a:pt x="64" y="129"/>
                </a:lnTo>
                <a:lnTo>
                  <a:pt x="55" y="142"/>
                </a:lnTo>
                <a:lnTo>
                  <a:pt x="46" y="155"/>
                </a:lnTo>
                <a:lnTo>
                  <a:pt x="39" y="168"/>
                </a:lnTo>
                <a:lnTo>
                  <a:pt x="31" y="182"/>
                </a:lnTo>
                <a:lnTo>
                  <a:pt x="25" y="196"/>
                </a:lnTo>
                <a:lnTo>
                  <a:pt x="20" y="211"/>
                </a:lnTo>
                <a:lnTo>
                  <a:pt x="14" y="226"/>
                </a:lnTo>
                <a:lnTo>
                  <a:pt x="10" y="241"/>
                </a:lnTo>
                <a:lnTo>
                  <a:pt x="7" y="256"/>
                </a:lnTo>
                <a:lnTo>
                  <a:pt x="3" y="272"/>
                </a:lnTo>
                <a:lnTo>
                  <a:pt x="1" y="288"/>
                </a:lnTo>
                <a:lnTo>
                  <a:pt x="0" y="304"/>
                </a:lnTo>
                <a:lnTo>
                  <a:pt x="0" y="320"/>
                </a:lnTo>
                <a:lnTo>
                  <a:pt x="0" y="337"/>
                </a:lnTo>
                <a:lnTo>
                  <a:pt x="1" y="353"/>
                </a:lnTo>
                <a:lnTo>
                  <a:pt x="3" y="369"/>
                </a:lnTo>
                <a:lnTo>
                  <a:pt x="7" y="385"/>
                </a:lnTo>
                <a:lnTo>
                  <a:pt x="10" y="400"/>
                </a:lnTo>
                <a:lnTo>
                  <a:pt x="14" y="415"/>
                </a:lnTo>
                <a:lnTo>
                  <a:pt x="20" y="430"/>
                </a:lnTo>
                <a:lnTo>
                  <a:pt x="25" y="445"/>
                </a:lnTo>
                <a:lnTo>
                  <a:pt x="31" y="459"/>
                </a:lnTo>
                <a:lnTo>
                  <a:pt x="39" y="473"/>
                </a:lnTo>
                <a:lnTo>
                  <a:pt x="46" y="486"/>
                </a:lnTo>
                <a:lnTo>
                  <a:pt x="55" y="499"/>
                </a:lnTo>
                <a:lnTo>
                  <a:pt x="64" y="512"/>
                </a:lnTo>
                <a:lnTo>
                  <a:pt x="73" y="524"/>
                </a:lnTo>
                <a:lnTo>
                  <a:pt x="84" y="535"/>
                </a:lnTo>
                <a:lnTo>
                  <a:pt x="94" y="546"/>
                </a:lnTo>
                <a:lnTo>
                  <a:pt x="105" y="557"/>
                </a:lnTo>
                <a:lnTo>
                  <a:pt x="117" y="568"/>
                </a:lnTo>
                <a:lnTo>
                  <a:pt x="129" y="577"/>
                </a:lnTo>
                <a:lnTo>
                  <a:pt x="142" y="586"/>
                </a:lnTo>
                <a:lnTo>
                  <a:pt x="155" y="594"/>
                </a:lnTo>
                <a:lnTo>
                  <a:pt x="168" y="602"/>
                </a:lnTo>
                <a:lnTo>
                  <a:pt x="182" y="608"/>
                </a:lnTo>
                <a:lnTo>
                  <a:pt x="195" y="615"/>
                </a:lnTo>
                <a:lnTo>
                  <a:pt x="210" y="621"/>
                </a:lnTo>
                <a:lnTo>
                  <a:pt x="225" y="627"/>
                </a:lnTo>
                <a:lnTo>
                  <a:pt x="241" y="631"/>
                </a:lnTo>
                <a:lnTo>
                  <a:pt x="256" y="634"/>
                </a:lnTo>
                <a:lnTo>
                  <a:pt x="272" y="637"/>
                </a:lnTo>
                <a:lnTo>
                  <a:pt x="288" y="638"/>
                </a:lnTo>
                <a:lnTo>
                  <a:pt x="304" y="641"/>
                </a:lnTo>
                <a:lnTo>
                  <a:pt x="320" y="641"/>
                </a:lnTo>
                <a:lnTo>
                  <a:pt x="335" y="641"/>
                </a:lnTo>
                <a:lnTo>
                  <a:pt x="349" y="639"/>
                </a:lnTo>
                <a:lnTo>
                  <a:pt x="363" y="637"/>
                </a:lnTo>
                <a:lnTo>
                  <a:pt x="377" y="635"/>
                </a:lnTo>
                <a:lnTo>
                  <a:pt x="391" y="633"/>
                </a:lnTo>
                <a:lnTo>
                  <a:pt x="405" y="630"/>
                </a:lnTo>
                <a:lnTo>
                  <a:pt x="417" y="625"/>
                </a:lnTo>
                <a:lnTo>
                  <a:pt x="430" y="621"/>
                </a:lnTo>
                <a:lnTo>
                  <a:pt x="443" y="616"/>
                </a:lnTo>
                <a:lnTo>
                  <a:pt x="456" y="610"/>
                </a:lnTo>
                <a:lnTo>
                  <a:pt x="468" y="604"/>
                </a:lnTo>
                <a:lnTo>
                  <a:pt x="480" y="598"/>
                </a:lnTo>
                <a:lnTo>
                  <a:pt x="491" y="591"/>
                </a:lnTo>
                <a:lnTo>
                  <a:pt x="503" y="584"/>
                </a:lnTo>
                <a:lnTo>
                  <a:pt x="514" y="575"/>
                </a:lnTo>
                <a:lnTo>
                  <a:pt x="525" y="567"/>
                </a:lnTo>
                <a:lnTo>
                  <a:pt x="851" y="892"/>
                </a:lnTo>
                <a:lnTo>
                  <a:pt x="855" y="897"/>
                </a:lnTo>
                <a:lnTo>
                  <a:pt x="860" y="899"/>
                </a:lnTo>
                <a:lnTo>
                  <a:pt x="866" y="901"/>
                </a:lnTo>
                <a:lnTo>
                  <a:pt x="871" y="901"/>
                </a:lnTo>
                <a:lnTo>
                  <a:pt x="878" y="901"/>
                </a:lnTo>
                <a:lnTo>
                  <a:pt x="883" y="899"/>
                </a:lnTo>
                <a:lnTo>
                  <a:pt x="888" y="897"/>
                </a:lnTo>
                <a:lnTo>
                  <a:pt x="893" y="892"/>
                </a:lnTo>
                <a:lnTo>
                  <a:pt x="897" y="888"/>
                </a:lnTo>
                <a:lnTo>
                  <a:pt x="899" y="883"/>
                </a:lnTo>
                <a:lnTo>
                  <a:pt x="901" y="877"/>
                </a:lnTo>
                <a:lnTo>
                  <a:pt x="902" y="871"/>
                </a:lnTo>
                <a:lnTo>
                  <a:pt x="901" y="866"/>
                </a:lnTo>
                <a:lnTo>
                  <a:pt x="899" y="860"/>
                </a:lnTo>
                <a:lnTo>
                  <a:pt x="897" y="855"/>
                </a:lnTo>
                <a:lnTo>
                  <a:pt x="893" y="8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179057"/>
              </p:ext>
            </p:extLst>
          </p:nvPr>
        </p:nvGraphicFramePr>
        <p:xfrm>
          <a:off x="1588" y="5193603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orelDRAW" r:id="rId4" imgW="9142645" imgH="1682529" progId="CorelDraw.Graphic.17">
                  <p:embed/>
                </p:oleObj>
              </mc:Choice>
              <mc:Fallback>
                <p:oleObj name="CorelDRAW" r:id="rId4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5193603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27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white"/>
                </a:solidFill>
              </a:rPr>
              <a:pPr defTabSz="685800"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011569"/>
              </p:ext>
            </p:extLst>
          </p:nvPr>
        </p:nvGraphicFramePr>
        <p:xfrm>
          <a:off x="627857" y="1692970"/>
          <a:ext cx="7392738" cy="766122"/>
        </p:xfrm>
        <a:graphic>
          <a:graphicData uri="http://schemas.openxmlformats.org/drawingml/2006/table">
            <a:tbl>
              <a:tblPr firstRow="1" bandRow="1"/>
              <a:tblGrid>
                <a:gridCol w="13847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76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1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58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Model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R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R</a:t>
                      </a:r>
                      <a:r>
                        <a:rPr lang="en-US" altLang="ko-KR" sz="1800" b="1" baseline="30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2</a:t>
                      </a:r>
                      <a:endParaRPr lang="ko-KR" altLang="en-US" sz="18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Adjusted R</a:t>
                      </a:r>
                      <a:r>
                        <a:rPr lang="en-US" altLang="ko-KR" sz="1800" b="1" baseline="3000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+mn-cs"/>
                        </a:rPr>
                        <a:t>2</a:t>
                      </a:r>
                      <a:endParaRPr lang="ko-KR" altLang="en-US" sz="1800" b="1" dirty="0" smtClean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Std.</a:t>
                      </a:r>
                      <a:r>
                        <a:rPr lang="en-US" altLang="ko-KR" sz="18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Error of the Estimate</a:t>
                      </a:r>
                      <a:endParaRPr lang="ko-KR" altLang="en-US" sz="18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</a:t>
                      </a:r>
                      <a:endParaRPr lang="ko-KR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algn="ctr" latinLnBrk="1"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.540</a:t>
                      </a:r>
                      <a:r>
                        <a:rPr lang="en-US" sz="1800" b="1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a</a:t>
                      </a:r>
                      <a:endParaRPr lang="ko-KR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.291</a:t>
                      </a:r>
                      <a:endParaRPr lang="ko-KR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.280</a:t>
                      </a:r>
                      <a:endParaRPr lang="ko-KR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3.85442</a:t>
                      </a:r>
                      <a:endParaRPr lang="ko-KR" altLang="en-US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703311" y="1324999"/>
            <a:ext cx="1725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Model </a:t>
            </a:r>
            <a:r>
              <a:rPr lang="en-US" altLang="ko-KR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Summary</a:t>
            </a:r>
            <a:r>
              <a:rPr lang="en-US" altLang="ko-KR" b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b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latinLnBrk="1">
              <a:defRPr/>
            </a:pP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552" y="2489039"/>
            <a:ext cx="4728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latinLnBrk="1">
              <a:buAutoNum type="alphaLcPeriod"/>
              <a:defRPr/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Predictors: (Constant), Creativity, Self-Efficacy</a:t>
            </a:r>
          </a:p>
          <a:p>
            <a:pPr marL="342900" indent="-342900" latinLnBrk="1">
              <a:buAutoNum type="alphaLcPeriod"/>
              <a:defRPr/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Dependent Variable: Self-Regulated Learning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429" y="657731"/>
            <a:ext cx="2496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Hypothesis Testing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Freeform: Shape 12">
            <a:extLst>
              <a:ext uri="{FF2B5EF4-FFF2-40B4-BE49-F238E27FC236}">
                <a16:creationId xmlns:a16="http://schemas.microsoft.com/office/drawing/2014/main" xmlns="" id="{14A53697-1227-4732-83F7-98B392567CB4}"/>
              </a:ext>
            </a:extLst>
          </p:cNvPr>
          <p:cNvSpPr/>
          <p:nvPr/>
        </p:nvSpPr>
        <p:spPr>
          <a:xfrm>
            <a:off x="5623698" y="1"/>
            <a:ext cx="3514725" cy="6858000"/>
          </a:xfrm>
          <a:custGeom>
            <a:avLst/>
            <a:gdLst>
              <a:gd name="connsiteX0" fmla="*/ 0 w 4762500"/>
              <a:gd name="connsiteY0" fmla="*/ 6858000 h 6858000"/>
              <a:gd name="connsiteX1" fmla="*/ 4762500 w 4762500"/>
              <a:gd name="connsiteY1" fmla="*/ 6858000 h 6858000"/>
              <a:gd name="connsiteX2" fmla="*/ 4762500 w 4762500"/>
              <a:gd name="connsiteY2" fmla="*/ 0 h 6858000"/>
              <a:gd name="connsiteX3" fmla="*/ 3393338 w 4762500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500" h="6858000">
                <a:moveTo>
                  <a:pt x="0" y="6858000"/>
                </a:moveTo>
                <a:lnTo>
                  <a:pt x="4762500" y="6858000"/>
                </a:lnTo>
                <a:lnTo>
                  <a:pt x="4762500" y="0"/>
                </a:lnTo>
                <a:lnTo>
                  <a:pt x="3393338" y="0"/>
                </a:lnTo>
                <a:close/>
              </a:path>
            </a:pathLst>
          </a:custGeom>
          <a:gradFill>
            <a:gsLst>
              <a:gs pos="0">
                <a:srgbClr val="BC9D75">
                  <a:alpha val="0"/>
                </a:srgbClr>
              </a:gs>
              <a:gs pos="100000">
                <a:srgbClr val="BC9D75">
                  <a:alpha val="71000"/>
                </a:srgb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7CE7388F-EFD8-46EE-8DF0-0DD4F49C265B}"/>
              </a:ext>
            </a:extLst>
          </p:cNvPr>
          <p:cNvGrpSpPr/>
          <p:nvPr/>
        </p:nvGrpSpPr>
        <p:grpSpPr>
          <a:xfrm>
            <a:off x="95202" y="3429001"/>
            <a:ext cx="2918193" cy="3105429"/>
            <a:chOff x="2057400" y="2322961"/>
            <a:chExt cx="3771900" cy="4108875"/>
          </a:xfrm>
          <a:gradFill flip="none" rotWithShape="1">
            <a:gsLst>
              <a:gs pos="0">
                <a:srgbClr val="F65454">
                  <a:tint val="66000"/>
                  <a:satMod val="160000"/>
                </a:srgbClr>
              </a:gs>
              <a:gs pos="50000">
                <a:srgbClr val="F65454">
                  <a:tint val="44500"/>
                  <a:satMod val="160000"/>
                </a:srgbClr>
              </a:gs>
              <a:gs pos="100000">
                <a:srgbClr val="F65454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EB6BE2AF-5AC5-4195-98A2-2F3DEA65B5B8}"/>
                </a:ext>
              </a:extLst>
            </p:cNvPr>
            <p:cNvGrpSpPr/>
            <p:nvPr/>
          </p:nvGrpSpPr>
          <p:grpSpPr>
            <a:xfrm>
              <a:off x="2057400" y="4203700"/>
              <a:ext cx="3136900" cy="2228136"/>
              <a:chOff x="2057400" y="4203700"/>
              <a:chExt cx="3136900" cy="2228136"/>
            </a:xfrm>
            <a:grpFill/>
          </p:grpSpPr>
          <p:sp>
            <p:nvSpPr>
              <p:cNvPr id="23" name="Trapezoid 22">
                <a:extLst>
                  <a:ext uri="{FF2B5EF4-FFF2-40B4-BE49-F238E27FC236}">
                    <a16:creationId xmlns:a16="http://schemas.microsoft.com/office/drawing/2014/main" xmlns="" id="{D21BEF83-766F-40B4-ADC4-240CD5DC18DE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Trapezoid 23">
                <a:extLst>
                  <a:ext uri="{FF2B5EF4-FFF2-40B4-BE49-F238E27FC236}">
                    <a16:creationId xmlns:a16="http://schemas.microsoft.com/office/drawing/2014/main" xmlns="" id="{4625B8FE-A2AA-40F3-AD11-A2C63144DAA5}"/>
                  </a:ext>
                </a:extLst>
              </p:cNvPr>
              <p:cNvSpPr/>
              <p:nvPr/>
            </p:nvSpPr>
            <p:spPr>
              <a:xfrm flipV="1">
                <a:off x="3060700" y="4768137"/>
                <a:ext cx="2133600" cy="1663699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tint val="66000"/>
                      <a:satMod val="160000"/>
                    </a:schemeClr>
                  </a:gs>
                  <a:gs pos="50000">
                    <a:schemeClr val="tx1">
                      <a:lumMod val="75000"/>
                      <a:lumOff val="25000"/>
                      <a:tint val="44500"/>
                      <a:satMod val="160000"/>
                    </a:schemeClr>
                  </a:gs>
                  <a:gs pos="100000">
                    <a:schemeClr val="tx1">
                      <a:lumMod val="75000"/>
                      <a:lumOff val="25000"/>
                      <a:tint val="23500"/>
                      <a:satMod val="1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EA159971-EB80-4FD6-AF3D-7C54DD8F748E}"/>
                </a:ext>
              </a:extLst>
            </p:cNvPr>
            <p:cNvGrpSpPr/>
            <p:nvPr/>
          </p:nvGrpSpPr>
          <p:grpSpPr>
            <a:xfrm>
              <a:off x="2692400" y="2322961"/>
              <a:ext cx="3136900" cy="2159000"/>
              <a:chOff x="2057400" y="4203700"/>
              <a:chExt cx="3136900" cy="2159000"/>
            </a:xfrm>
            <a:grpFill/>
          </p:grpSpPr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xmlns="" id="{95FEB0FC-3837-4D79-8436-3DCB8924FD25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grp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2" name="Trapezoid 21">
                <a:extLst>
                  <a:ext uri="{FF2B5EF4-FFF2-40B4-BE49-F238E27FC236}">
                    <a16:creationId xmlns:a16="http://schemas.microsoft.com/office/drawing/2014/main" xmlns="" id="{DDB52154-70E5-4F72-B6C0-2F1E145AC524}"/>
                  </a:ext>
                </a:extLst>
              </p:cNvPr>
              <p:cNvSpPr/>
              <p:nvPr/>
            </p:nvSpPr>
            <p:spPr>
              <a:xfrm flipV="1">
                <a:off x="3060700" y="4699000"/>
                <a:ext cx="2133600" cy="166370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tx1">
                      <a:lumMod val="75000"/>
                      <a:lumOff val="25000"/>
                      <a:tint val="66000"/>
                      <a:satMod val="160000"/>
                    </a:schemeClr>
                  </a:gs>
                  <a:gs pos="50000">
                    <a:schemeClr val="tx1">
                      <a:lumMod val="75000"/>
                      <a:lumOff val="25000"/>
                      <a:tint val="44500"/>
                      <a:satMod val="160000"/>
                    </a:schemeClr>
                  </a:gs>
                  <a:gs pos="100000">
                    <a:schemeClr val="tx1">
                      <a:lumMod val="75000"/>
                      <a:lumOff val="25000"/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77260"/>
              </p:ext>
            </p:extLst>
          </p:nvPr>
        </p:nvGraphicFramePr>
        <p:xfrm>
          <a:off x="1588" y="5190225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orelDRAW" r:id="rId3" imgW="9142645" imgH="1682529" progId="CorelDraw.Graphic.17">
                  <p:embed/>
                </p:oleObj>
              </mc:Choice>
              <mc:Fallback>
                <p:oleObj name="CorelDRAW" r:id="rId3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5190225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6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Arrow Connector 20"/>
          <p:cNvCxnSpPr/>
          <p:nvPr/>
        </p:nvCxnSpPr>
        <p:spPr>
          <a:xfrm flipH="1">
            <a:off x="1684613" y="3925485"/>
            <a:ext cx="2" cy="269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97526" y="6492875"/>
            <a:ext cx="285750" cy="365125"/>
          </a:xfrm>
        </p:spPr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white"/>
                </a:solidFill>
              </a:rPr>
              <a:pPr defTabSz="685800"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463964"/>
              </p:ext>
            </p:extLst>
          </p:nvPr>
        </p:nvGraphicFramePr>
        <p:xfrm>
          <a:off x="693171" y="1142771"/>
          <a:ext cx="7667058" cy="2111364"/>
        </p:xfrm>
        <a:graphic>
          <a:graphicData uri="http://schemas.openxmlformats.org/drawingml/2006/table">
            <a:tbl>
              <a:tblPr firstRow="1" bandRow="1"/>
              <a:tblGrid>
                <a:gridCol w="14883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306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Model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Unstandardized Coefficient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Standardized Coefficient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t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Sig.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545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3884765"/>
                  </a:ext>
                </a:extLst>
              </a:tr>
              <a:tr h="383061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B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Std. Error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Beta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(Constant)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19.822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3.686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5.377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.000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Self-efficacy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.288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.145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.156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1.991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.049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A8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Creativity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.511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.085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.472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6.013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.000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2272434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6BE7AA9-7CD0-464F-B406-E031ACFE61FB}"/>
              </a:ext>
            </a:extLst>
          </p:cNvPr>
          <p:cNvGrpSpPr/>
          <p:nvPr/>
        </p:nvGrpSpPr>
        <p:grpSpPr>
          <a:xfrm flipH="1">
            <a:off x="693171" y="3499661"/>
            <a:ext cx="379883" cy="379883"/>
            <a:chOff x="3171825" y="4237038"/>
            <a:chExt cx="287338" cy="287338"/>
          </a:xfrm>
          <a:solidFill>
            <a:schemeClr val="tx2"/>
          </a:solidFill>
        </p:grpSpPr>
        <p:sp>
          <p:nvSpPr>
            <p:cNvPr id="8" name="Freeform 1002">
              <a:extLst>
                <a:ext uri="{FF2B5EF4-FFF2-40B4-BE49-F238E27FC236}">
                  <a16:creationId xmlns:a16="http://schemas.microsoft.com/office/drawing/2014/main" xmlns="" id="{5CD1605C-357B-4B58-B2CA-2B21296F7A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1825" y="4237038"/>
              <a:ext cx="230188" cy="249238"/>
            </a:xfrm>
            <a:custGeom>
              <a:avLst/>
              <a:gdLst>
                <a:gd name="T0" fmla="*/ 375 w 579"/>
                <a:gd name="T1" fmla="*/ 490 h 626"/>
                <a:gd name="T2" fmla="*/ 381 w 579"/>
                <a:gd name="T3" fmla="*/ 459 h 626"/>
                <a:gd name="T4" fmla="*/ 392 w 579"/>
                <a:gd name="T5" fmla="*/ 431 h 626"/>
                <a:gd name="T6" fmla="*/ 409 w 579"/>
                <a:gd name="T7" fmla="*/ 406 h 626"/>
                <a:gd name="T8" fmla="*/ 431 w 579"/>
                <a:gd name="T9" fmla="*/ 386 h 626"/>
                <a:gd name="T10" fmla="*/ 455 w 579"/>
                <a:gd name="T11" fmla="*/ 368 h 626"/>
                <a:gd name="T12" fmla="*/ 484 w 579"/>
                <a:gd name="T13" fmla="*/ 356 h 626"/>
                <a:gd name="T14" fmla="*/ 514 w 579"/>
                <a:gd name="T15" fmla="*/ 350 h 626"/>
                <a:gd name="T16" fmla="*/ 543 w 579"/>
                <a:gd name="T17" fmla="*/ 350 h 626"/>
                <a:gd name="T18" fmla="*/ 566 w 579"/>
                <a:gd name="T19" fmla="*/ 354 h 626"/>
                <a:gd name="T20" fmla="*/ 579 w 579"/>
                <a:gd name="T21" fmla="*/ 11 h 626"/>
                <a:gd name="T22" fmla="*/ 575 w 579"/>
                <a:gd name="T23" fmla="*/ 3 h 626"/>
                <a:gd name="T24" fmla="*/ 566 w 579"/>
                <a:gd name="T25" fmla="*/ 0 h 626"/>
                <a:gd name="T26" fmla="*/ 482 w 579"/>
                <a:gd name="T27" fmla="*/ 48 h 626"/>
                <a:gd name="T28" fmla="*/ 506 w 579"/>
                <a:gd name="T29" fmla="*/ 120 h 626"/>
                <a:gd name="T30" fmla="*/ 434 w 579"/>
                <a:gd name="T31" fmla="*/ 48 h 626"/>
                <a:gd name="T32" fmla="*/ 458 w 579"/>
                <a:gd name="T33" fmla="*/ 0 h 626"/>
                <a:gd name="T34" fmla="*/ 361 w 579"/>
                <a:gd name="T35" fmla="*/ 48 h 626"/>
                <a:gd name="T36" fmla="*/ 386 w 579"/>
                <a:gd name="T37" fmla="*/ 120 h 626"/>
                <a:gd name="T38" fmla="*/ 314 w 579"/>
                <a:gd name="T39" fmla="*/ 48 h 626"/>
                <a:gd name="T40" fmla="*/ 337 w 579"/>
                <a:gd name="T41" fmla="*/ 0 h 626"/>
                <a:gd name="T42" fmla="*/ 241 w 579"/>
                <a:gd name="T43" fmla="*/ 48 h 626"/>
                <a:gd name="T44" fmla="*/ 266 w 579"/>
                <a:gd name="T45" fmla="*/ 120 h 626"/>
                <a:gd name="T46" fmla="*/ 193 w 579"/>
                <a:gd name="T47" fmla="*/ 48 h 626"/>
                <a:gd name="T48" fmla="*/ 217 w 579"/>
                <a:gd name="T49" fmla="*/ 0 h 626"/>
                <a:gd name="T50" fmla="*/ 121 w 579"/>
                <a:gd name="T51" fmla="*/ 48 h 626"/>
                <a:gd name="T52" fmla="*/ 144 w 579"/>
                <a:gd name="T53" fmla="*/ 120 h 626"/>
                <a:gd name="T54" fmla="*/ 73 w 579"/>
                <a:gd name="T55" fmla="*/ 48 h 626"/>
                <a:gd name="T56" fmla="*/ 96 w 579"/>
                <a:gd name="T57" fmla="*/ 0 h 626"/>
                <a:gd name="T58" fmla="*/ 8 w 579"/>
                <a:gd name="T59" fmla="*/ 1 h 626"/>
                <a:gd name="T60" fmla="*/ 1 w 579"/>
                <a:gd name="T61" fmla="*/ 7 h 626"/>
                <a:gd name="T62" fmla="*/ 0 w 579"/>
                <a:gd name="T63" fmla="*/ 614 h 626"/>
                <a:gd name="T64" fmla="*/ 4 w 579"/>
                <a:gd name="T65" fmla="*/ 623 h 626"/>
                <a:gd name="T66" fmla="*/ 13 w 579"/>
                <a:gd name="T67" fmla="*/ 626 h 626"/>
                <a:gd name="T68" fmla="*/ 418 w 579"/>
                <a:gd name="T69" fmla="*/ 615 h 626"/>
                <a:gd name="T70" fmla="*/ 397 w 579"/>
                <a:gd name="T71" fmla="*/ 588 h 626"/>
                <a:gd name="T72" fmla="*/ 383 w 579"/>
                <a:gd name="T73" fmla="*/ 558 h 626"/>
                <a:gd name="T74" fmla="*/ 375 w 579"/>
                <a:gd name="T75" fmla="*/ 524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9" h="626">
                  <a:moveTo>
                    <a:pt x="374" y="506"/>
                  </a:moveTo>
                  <a:lnTo>
                    <a:pt x="375" y="490"/>
                  </a:lnTo>
                  <a:lnTo>
                    <a:pt x="377" y="474"/>
                  </a:lnTo>
                  <a:lnTo>
                    <a:pt x="381" y="459"/>
                  </a:lnTo>
                  <a:lnTo>
                    <a:pt x="386" y="445"/>
                  </a:lnTo>
                  <a:lnTo>
                    <a:pt x="392" y="431"/>
                  </a:lnTo>
                  <a:lnTo>
                    <a:pt x="400" y="418"/>
                  </a:lnTo>
                  <a:lnTo>
                    <a:pt x="409" y="406"/>
                  </a:lnTo>
                  <a:lnTo>
                    <a:pt x="420" y="395"/>
                  </a:lnTo>
                  <a:lnTo>
                    <a:pt x="431" y="386"/>
                  </a:lnTo>
                  <a:lnTo>
                    <a:pt x="443" y="376"/>
                  </a:lnTo>
                  <a:lnTo>
                    <a:pt x="455" y="368"/>
                  </a:lnTo>
                  <a:lnTo>
                    <a:pt x="470" y="361"/>
                  </a:lnTo>
                  <a:lnTo>
                    <a:pt x="484" y="356"/>
                  </a:lnTo>
                  <a:lnTo>
                    <a:pt x="499" y="352"/>
                  </a:lnTo>
                  <a:lnTo>
                    <a:pt x="514" y="350"/>
                  </a:lnTo>
                  <a:lnTo>
                    <a:pt x="530" y="349"/>
                  </a:lnTo>
                  <a:lnTo>
                    <a:pt x="543" y="350"/>
                  </a:lnTo>
                  <a:lnTo>
                    <a:pt x="555" y="352"/>
                  </a:lnTo>
                  <a:lnTo>
                    <a:pt x="566" y="354"/>
                  </a:lnTo>
                  <a:lnTo>
                    <a:pt x="579" y="357"/>
                  </a:lnTo>
                  <a:lnTo>
                    <a:pt x="579" y="11"/>
                  </a:lnTo>
                  <a:lnTo>
                    <a:pt x="578" y="7"/>
                  </a:lnTo>
                  <a:lnTo>
                    <a:pt x="575" y="3"/>
                  </a:lnTo>
                  <a:lnTo>
                    <a:pt x="570" y="1"/>
                  </a:lnTo>
                  <a:lnTo>
                    <a:pt x="566" y="0"/>
                  </a:lnTo>
                  <a:lnTo>
                    <a:pt x="482" y="0"/>
                  </a:lnTo>
                  <a:lnTo>
                    <a:pt x="482" y="48"/>
                  </a:lnTo>
                  <a:lnTo>
                    <a:pt x="506" y="48"/>
                  </a:lnTo>
                  <a:lnTo>
                    <a:pt x="506" y="120"/>
                  </a:lnTo>
                  <a:lnTo>
                    <a:pt x="434" y="120"/>
                  </a:lnTo>
                  <a:lnTo>
                    <a:pt x="434" y="48"/>
                  </a:lnTo>
                  <a:lnTo>
                    <a:pt x="458" y="48"/>
                  </a:lnTo>
                  <a:lnTo>
                    <a:pt x="458" y="0"/>
                  </a:lnTo>
                  <a:lnTo>
                    <a:pt x="361" y="0"/>
                  </a:lnTo>
                  <a:lnTo>
                    <a:pt x="361" y="48"/>
                  </a:lnTo>
                  <a:lnTo>
                    <a:pt x="386" y="48"/>
                  </a:lnTo>
                  <a:lnTo>
                    <a:pt x="386" y="120"/>
                  </a:lnTo>
                  <a:lnTo>
                    <a:pt x="314" y="120"/>
                  </a:lnTo>
                  <a:lnTo>
                    <a:pt x="314" y="48"/>
                  </a:lnTo>
                  <a:lnTo>
                    <a:pt x="337" y="48"/>
                  </a:lnTo>
                  <a:lnTo>
                    <a:pt x="337" y="0"/>
                  </a:lnTo>
                  <a:lnTo>
                    <a:pt x="241" y="0"/>
                  </a:lnTo>
                  <a:lnTo>
                    <a:pt x="241" y="48"/>
                  </a:lnTo>
                  <a:lnTo>
                    <a:pt x="266" y="48"/>
                  </a:lnTo>
                  <a:lnTo>
                    <a:pt x="266" y="120"/>
                  </a:lnTo>
                  <a:lnTo>
                    <a:pt x="193" y="120"/>
                  </a:lnTo>
                  <a:lnTo>
                    <a:pt x="193" y="48"/>
                  </a:lnTo>
                  <a:lnTo>
                    <a:pt x="217" y="48"/>
                  </a:lnTo>
                  <a:lnTo>
                    <a:pt x="217" y="0"/>
                  </a:lnTo>
                  <a:lnTo>
                    <a:pt x="121" y="0"/>
                  </a:lnTo>
                  <a:lnTo>
                    <a:pt x="121" y="48"/>
                  </a:lnTo>
                  <a:lnTo>
                    <a:pt x="144" y="48"/>
                  </a:lnTo>
                  <a:lnTo>
                    <a:pt x="144" y="120"/>
                  </a:lnTo>
                  <a:lnTo>
                    <a:pt x="73" y="120"/>
                  </a:lnTo>
                  <a:lnTo>
                    <a:pt x="73" y="48"/>
                  </a:lnTo>
                  <a:lnTo>
                    <a:pt x="96" y="48"/>
                  </a:lnTo>
                  <a:lnTo>
                    <a:pt x="96" y="0"/>
                  </a:lnTo>
                  <a:lnTo>
                    <a:pt x="13" y="0"/>
                  </a:lnTo>
                  <a:lnTo>
                    <a:pt x="8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614"/>
                  </a:lnTo>
                  <a:lnTo>
                    <a:pt x="1" y="619"/>
                  </a:lnTo>
                  <a:lnTo>
                    <a:pt x="4" y="623"/>
                  </a:lnTo>
                  <a:lnTo>
                    <a:pt x="8" y="625"/>
                  </a:lnTo>
                  <a:lnTo>
                    <a:pt x="13" y="626"/>
                  </a:lnTo>
                  <a:lnTo>
                    <a:pt x="430" y="626"/>
                  </a:lnTo>
                  <a:lnTo>
                    <a:pt x="418" y="615"/>
                  </a:lnTo>
                  <a:lnTo>
                    <a:pt x="406" y="603"/>
                  </a:lnTo>
                  <a:lnTo>
                    <a:pt x="397" y="588"/>
                  </a:lnTo>
                  <a:lnTo>
                    <a:pt x="389" y="574"/>
                  </a:lnTo>
                  <a:lnTo>
                    <a:pt x="383" y="558"/>
                  </a:lnTo>
                  <a:lnTo>
                    <a:pt x="378" y="542"/>
                  </a:lnTo>
                  <a:lnTo>
                    <a:pt x="375" y="524"/>
                  </a:lnTo>
                  <a:lnTo>
                    <a:pt x="374" y="50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03">
              <a:extLst>
                <a:ext uri="{FF2B5EF4-FFF2-40B4-BE49-F238E27FC236}">
                  <a16:creationId xmlns:a16="http://schemas.microsoft.com/office/drawing/2014/main" xmlns="" id="{192AFD4D-A9A7-4D95-BF91-6D29318824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0575" y="4386263"/>
              <a:ext cx="128588" cy="138113"/>
            </a:xfrm>
            <a:custGeom>
              <a:avLst/>
              <a:gdLst>
                <a:gd name="T0" fmla="*/ 111 w 325"/>
                <a:gd name="T1" fmla="*/ 239 h 349"/>
                <a:gd name="T2" fmla="*/ 82 w 325"/>
                <a:gd name="T3" fmla="*/ 228 h 349"/>
                <a:gd name="T4" fmla="*/ 56 w 325"/>
                <a:gd name="T5" fmla="*/ 209 h 349"/>
                <a:gd name="T6" fmla="*/ 38 w 325"/>
                <a:gd name="T7" fmla="*/ 185 h 349"/>
                <a:gd name="T8" fmla="*/ 27 w 325"/>
                <a:gd name="T9" fmla="*/ 154 h 349"/>
                <a:gd name="T10" fmla="*/ 26 w 325"/>
                <a:gd name="T11" fmla="*/ 122 h 349"/>
                <a:gd name="T12" fmla="*/ 33 w 325"/>
                <a:gd name="T13" fmla="*/ 91 h 349"/>
                <a:gd name="T14" fmla="*/ 49 w 325"/>
                <a:gd name="T15" fmla="*/ 64 h 349"/>
                <a:gd name="T16" fmla="*/ 73 w 325"/>
                <a:gd name="T17" fmla="*/ 43 h 349"/>
                <a:gd name="T18" fmla="*/ 101 w 325"/>
                <a:gd name="T19" fmla="*/ 29 h 349"/>
                <a:gd name="T20" fmla="*/ 133 w 325"/>
                <a:gd name="T21" fmla="*/ 24 h 349"/>
                <a:gd name="T22" fmla="*/ 165 w 325"/>
                <a:gd name="T23" fmla="*/ 29 h 349"/>
                <a:gd name="T24" fmla="*/ 194 w 325"/>
                <a:gd name="T25" fmla="*/ 43 h 349"/>
                <a:gd name="T26" fmla="*/ 216 w 325"/>
                <a:gd name="T27" fmla="*/ 64 h 349"/>
                <a:gd name="T28" fmla="*/ 233 w 325"/>
                <a:gd name="T29" fmla="*/ 91 h 349"/>
                <a:gd name="T30" fmla="*/ 241 w 325"/>
                <a:gd name="T31" fmla="*/ 122 h 349"/>
                <a:gd name="T32" fmla="*/ 240 w 325"/>
                <a:gd name="T33" fmla="*/ 154 h 349"/>
                <a:gd name="T34" fmla="*/ 229 w 325"/>
                <a:gd name="T35" fmla="*/ 185 h 349"/>
                <a:gd name="T36" fmla="*/ 210 w 325"/>
                <a:gd name="T37" fmla="*/ 209 h 349"/>
                <a:gd name="T38" fmla="*/ 185 w 325"/>
                <a:gd name="T39" fmla="*/ 228 h 349"/>
                <a:gd name="T40" fmla="*/ 155 w 325"/>
                <a:gd name="T41" fmla="*/ 239 h 349"/>
                <a:gd name="T42" fmla="*/ 322 w 325"/>
                <a:gd name="T43" fmla="*/ 329 h 349"/>
                <a:gd name="T44" fmla="*/ 233 w 325"/>
                <a:gd name="T45" fmla="*/ 221 h 349"/>
                <a:gd name="T46" fmla="*/ 254 w 325"/>
                <a:gd name="T47" fmla="*/ 187 h 349"/>
                <a:gd name="T48" fmla="*/ 265 w 325"/>
                <a:gd name="T49" fmla="*/ 147 h 349"/>
                <a:gd name="T50" fmla="*/ 263 w 325"/>
                <a:gd name="T51" fmla="*/ 106 h 349"/>
                <a:gd name="T52" fmla="*/ 250 w 325"/>
                <a:gd name="T53" fmla="*/ 70 h 349"/>
                <a:gd name="T54" fmla="*/ 227 w 325"/>
                <a:gd name="T55" fmla="*/ 39 h 349"/>
                <a:gd name="T56" fmla="*/ 196 w 325"/>
                <a:gd name="T57" fmla="*/ 17 h 349"/>
                <a:gd name="T58" fmla="*/ 160 w 325"/>
                <a:gd name="T59" fmla="*/ 2 h 349"/>
                <a:gd name="T60" fmla="*/ 119 w 325"/>
                <a:gd name="T61" fmla="*/ 0 h 349"/>
                <a:gd name="T62" fmla="*/ 82 w 325"/>
                <a:gd name="T63" fmla="*/ 10 h 349"/>
                <a:gd name="T64" fmla="*/ 49 w 325"/>
                <a:gd name="T65" fmla="*/ 31 h 349"/>
                <a:gd name="T66" fmla="*/ 24 w 325"/>
                <a:gd name="T67" fmla="*/ 58 h 349"/>
                <a:gd name="T68" fmla="*/ 6 w 325"/>
                <a:gd name="T69" fmla="*/ 93 h 349"/>
                <a:gd name="T70" fmla="*/ 0 w 325"/>
                <a:gd name="T71" fmla="*/ 133 h 349"/>
                <a:gd name="T72" fmla="*/ 6 w 325"/>
                <a:gd name="T73" fmla="*/ 172 h 349"/>
                <a:gd name="T74" fmla="*/ 24 w 325"/>
                <a:gd name="T75" fmla="*/ 206 h 349"/>
                <a:gd name="T76" fmla="*/ 49 w 325"/>
                <a:gd name="T77" fmla="*/ 235 h 349"/>
                <a:gd name="T78" fmla="*/ 82 w 325"/>
                <a:gd name="T79" fmla="*/ 254 h 349"/>
                <a:gd name="T80" fmla="*/ 119 w 325"/>
                <a:gd name="T81" fmla="*/ 264 h 349"/>
                <a:gd name="T82" fmla="*/ 152 w 325"/>
                <a:gd name="T83" fmla="*/ 263 h 349"/>
                <a:gd name="T84" fmla="*/ 180 w 325"/>
                <a:gd name="T85" fmla="*/ 257 h 349"/>
                <a:gd name="T86" fmla="*/ 204 w 325"/>
                <a:gd name="T87" fmla="*/ 245 h 349"/>
                <a:gd name="T88" fmla="*/ 309 w 325"/>
                <a:gd name="T89" fmla="*/ 348 h 349"/>
                <a:gd name="T90" fmla="*/ 322 w 325"/>
                <a:gd name="T91" fmla="*/ 346 h 349"/>
                <a:gd name="T92" fmla="*/ 324 w 325"/>
                <a:gd name="T93" fmla="*/ 333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5" h="349">
                  <a:moveTo>
                    <a:pt x="133" y="241"/>
                  </a:moveTo>
                  <a:lnTo>
                    <a:pt x="122" y="240"/>
                  </a:lnTo>
                  <a:lnTo>
                    <a:pt x="111" y="239"/>
                  </a:lnTo>
                  <a:lnTo>
                    <a:pt x="101" y="236"/>
                  </a:lnTo>
                  <a:lnTo>
                    <a:pt x="91" y="233"/>
                  </a:lnTo>
                  <a:lnTo>
                    <a:pt x="82" y="228"/>
                  </a:lnTo>
                  <a:lnTo>
                    <a:pt x="73" y="223"/>
                  </a:lnTo>
                  <a:lnTo>
                    <a:pt x="64" y="216"/>
                  </a:lnTo>
                  <a:lnTo>
                    <a:pt x="56" y="209"/>
                  </a:lnTo>
                  <a:lnTo>
                    <a:pt x="49" y="201"/>
                  </a:lnTo>
                  <a:lnTo>
                    <a:pt x="43" y="193"/>
                  </a:lnTo>
                  <a:lnTo>
                    <a:pt x="38" y="185"/>
                  </a:lnTo>
                  <a:lnTo>
                    <a:pt x="33" y="175"/>
                  </a:lnTo>
                  <a:lnTo>
                    <a:pt x="30" y="164"/>
                  </a:lnTo>
                  <a:lnTo>
                    <a:pt x="27" y="154"/>
                  </a:lnTo>
                  <a:lnTo>
                    <a:pt x="26" y="144"/>
                  </a:lnTo>
                  <a:lnTo>
                    <a:pt x="25" y="133"/>
                  </a:lnTo>
                  <a:lnTo>
                    <a:pt x="26" y="122"/>
                  </a:lnTo>
                  <a:lnTo>
                    <a:pt x="27" y="111"/>
                  </a:lnTo>
                  <a:lnTo>
                    <a:pt x="30" y="100"/>
                  </a:lnTo>
                  <a:lnTo>
                    <a:pt x="33" y="91"/>
                  </a:lnTo>
                  <a:lnTo>
                    <a:pt x="38" y="81"/>
                  </a:lnTo>
                  <a:lnTo>
                    <a:pt x="43" y="73"/>
                  </a:lnTo>
                  <a:lnTo>
                    <a:pt x="49" y="64"/>
                  </a:lnTo>
                  <a:lnTo>
                    <a:pt x="56" y="56"/>
                  </a:lnTo>
                  <a:lnTo>
                    <a:pt x="64" y="49"/>
                  </a:lnTo>
                  <a:lnTo>
                    <a:pt x="73" y="43"/>
                  </a:lnTo>
                  <a:lnTo>
                    <a:pt x="82" y="37"/>
                  </a:lnTo>
                  <a:lnTo>
                    <a:pt x="91" y="33"/>
                  </a:lnTo>
                  <a:lnTo>
                    <a:pt x="101" y="29"/>
                  </a:lnTo>
                  <a:lnTo>
                    <a:pt x="111" y="27"/>
                  </a:lnTo>
                  <a:lnTo>
                    <a:pt x="122" y="25"/>
                  </a:lnTo>
                  <a:lnTo>
                    <a:pt x="133" y="24"/>
                  </a:lnTo>
                  <a:lnTo>
                    <a:pt x="144" y="25"/>
                  </a:lnTo>
                  <a:lnTo>
                    <a:pt x="155" y="27"/>
                  </a:lnTo>
                  <a:lnTo>
                    <a:pt x="165" y="29"/>
                  </a:lnTo>
                  <a:lnTo>
                    <a:pt x="176" y="33"/>
                  </a:lnTo>
                  <a:lnTo>
                    <a:pt x="185" y="37"/>
                  </a:lnTo>
                  <a:lnTo>
                    <a:pt x="194" y="43"/>
                  </a:lnTo>
                  <a:lnTo>
                    <a:pt x="202" y="49"/>
                  </a:lnTo>
                  <a:lnTo>
                    <a:pt x="210" y="56"/>
                  </a:lnTo>
                  <a:lnTo>
                    <a:pt x="216" y="64"/>
                  </a:lnTo>
                  <a:lnTo>
                    <a:pt x="223" y="73"/>
                  </a:lnTo>
                  <a:lnTo>
                    <a:pt x="229" y="81"/>
                  </a:lnTo>
                  <a:lnTo>
                    <a:pt x="233" y="91"/>
                  </a:lnTo>
                  <a:lnTo>
                    <a:pt x="237" y="100"/>
                  </a:lnTo>
                  <a:lnTo>
                    <a:pt x="240" y="111"/>
                  </a:lnTo>
                  <a:lnTo>
                    <a:pt x="241" y="122"/>
                  </a:lnTo>
                  <a:lnTo>
                    <a:pt x="242" y="133"/>
                  </a:lnTo>
                  <a:lnTo>
                    <a:pt x="241" y="144"/>
                  </a:lnTo>
                  <a:lnTo>
                    <a:pt x="240" y="154"/>
                  </a:lnTo>
                  <a:lnTo>
                    <a:pt x="237" y="164"/>
                  </a:lnTo>
                  <a:lnTo>
                    <a:pt x="233" y="175"/>
                  </a:lnTo>
                  <a:lnTo>
                    <a:pt x="229" y="185"/>
                  </a:lnTo>
                  <a:lnTo>
                    <a:pt x="223" y="193"/>
                  </a:lnTo>
                  <a:lnTo>
                    <a:pt x="216" y="201"/>
                  </a:lnTo>
                  <a:lnTo>
                    <a:pt x="210" y="209"/>
                  </a:lnTo>
                  <a:lnTo>
                    <a:pt x="202" y="216"/>
                  </a:lnTo>
                  <a:lnTo>
                    <a:pt x="194" y="223"/>
                  </a:lnTo>
                  <a:lnTo>
                    <a:pt x="185" y="228"/>
                  </a:lnTo>
                  <a:lnTo>
                    <a:pt x="176" y="233"/>
                  </a:lnTo>
                  <a:lnTo>
                    <a:pt x="165" y="236"/>
                  </a:lnTo>
                  <a:lnTo>
                    <a:pt x="155" y="239"/>
                  </a:lnTo>
                  <a:lnTo>
                    <a:pt x="144" y="240"/>
                  </a:lnTo>
                  <a:lnTo>
                    <a:pt x="133" y="241"/>
                  </a:lnTo>
                  <a:close/>
                  <a:moveTo>
                    <a:pt x="322" y="329"/>
                  </a:moveTo>
                  <a:lnTo>
                    <a:pt x="240" y="247"/>
                  </a:lnTo>
                  <a:lnTo>
                    <a:pt x="223" y="230"/>
                  </a:lnTo>
                  <a:lnTo>
                    <a:pt x="233" y="221"/>
                  </a:lnTo>
                  <a:lnTo>
                    <a:pt x="241" y="210"/>
                  </a:lnTo>
                  <a:lnTo>
                    <a:pt x="248" y="199"/>
                  </a:lnTo>
                  <a:lnTo>
                    <a:pt x="254" y="187"/>
                  </a:lnTo>
                  <a:lnTo>
                    <a:pt x="259" y="174"/>
                  </a:lnTo>
                  <a:lnTo>
                    <a:pt x="262" y="160"/>
                  </a:lnTo>
                  <a:lnTo>
                    <a:pt x="265" y="147"/>
                  </a:lnTo>
                  <a:lnTo>
                    <a:pt x="265" y="133"/>
                  </a:lnTo>
                  <a:lnTo>
                    <a:pt x="265" y="120"/>
                  </a:lnTo>
                  <a:lnTo>
                    <a:pt x="263" y="106"/>
                  </a:lnTo>
                  <a:lnTo>
                    <a:pt x="259" y="93"/>
                  </a:lnTo>
                  <a:lnTo>
                    <a:pt x="255" y="81"/>
                  </a:lnTo>
                  <a:lnTo>
                    <a:pt x="250" y="70"/>
                  </a:lnTo>
                  <a:lnTo>
                    <a:pt x="243" y="58"/>
                  </a:lnTo>
                  <a:lnTo>
                    <a:pt x="236" y="48"/>
                  </a:lnTo>
                  <a:lnTo>
                    <a:pt x="227" y="39"/>
                  </a:lnTo>
                  <a:lnTo>
                    <a:pt x="217" y="31"/>
                  </a:lnTo>
                  <a:lnTo>
                    <a:pt x="207" y="23"/>
                  </a:lnTo>
                  <a:lnTo>
                    <a:pt x="196" y="17"/>
                  </a:lnTo>
                  <a:lnTo>
                    <a:pt x="185" y="10"/>
                  </a:lnTo>
                  <a:lnTo>
                    <a:pt x="172" y="6"/>
                  </a:lnTo>
                  <a:lnTo>
                    <a:pt x="160" y="2"/>
                  </a:lnTo>
                  <a:lnTo>
                    <a:pt x="147" y="0"/>
                  </a:lnTo>
                  <a:lnTo>
                    <a:pt x="133" y="0"/>
                  </a:lnTo>
                  <a:lnTo>
                    <a:pt x="119" y="0"/>
                  </a:lnTo>
                  <a:lnTo>
                    <a:pt x="106" y="2"/>
                  </a:lnTo>
                  <a:lnTo>
                    <a:pt x="94" y="6"/>
                  </a:lnTo>
                  <a:lnTo>
                    <a:pt x="82" y="10"/>
                  </a:lnTo>
                  <a:lnTo>
                    <a:pt x="70" y="17"/>
                  </a:lnTo>
                  <a:lnTo>
                    <a:pt x="59" y="23"/>
                  </a:lnTo>
                  <a:lnTo>
                    <a:pt x="49" y="31"/>
                  </a:lnTo>
                  <a:lnTo>
                    <a:pt x="40" y="39"/>
                  </a:lnTo>
                  <a:lnTo>
                    <a:pt x="31" y="48"/>
                  </a:lnTo>
                  <a:lnTo>
                    <a:pt x="24" y="58"/>
                  </a:lnTo>
                  <a:lnTo>
                    <a:pt x="16" y="70"/>
                  </a:lnTo>
                  <a:lnTo>
                    <a:pt x="11" y="81"/>
                  </a:lnTo>
                  <a:lnTo>
                    <a:pt x="6" y="93"/>
                  </a:lnTo>
                  <a:lnTo>
                    <a:pt x="3" y="106"/>
                  </a:lnTo>
                  <a:lnTo>
                    <a:pt x="1" y="120"/>
                  </a:lnTo>
                  <a:lnTo>
                    <a:pt x="0" y="133"/>
                  </a:lnTo>
                  <a:lnTo>
                    <a:pt x="1" y="146"/>
                  </a:lnTo>
                  <a:lnTo>
                    <a:pt x="3" y="159"/>
                  </a:lnTo>
                  <a:lnTo>
                    <a:pt x="6" y="172"/>
                  </a:lnTo>
                  <a:lnTo>
                    <a:pt x="11" y="184"/>
                  </a:lnTo>
                  <a:lnTo>
                    <a:pt x="16" y="196"/>
                  </a:lnTo>
                  <a:lnTo>
                    <a:pt x="24" y="206"/>
                  </a:lnTo>
                  <a:lnTo>
                    <a:pt x="31" y="216"/>
                  </a:lnTo>
                  <a:lnTo>
                    <a:pt x="40" y="227"/>
                  </a:lnTo>
                  <a:lnTo>
                    <a:pt x="49" y="235"/>
                  </a:lnTo>
                  <a:lnTo>
                    <a:pt x="59" y="242"/>
                  </a:lnTo>
                  <a:lnTo>
                    <a:pt x="70" y="249"/>
                  </a:lnTo>
                  <a:lnTo>
                    <a:pt x="82" y="254"/>
                  </a:lnTo>
                  <a:lnTo>
                    <a:pt x="94" y="259"/>
                  </a:lnTo>
                  <a:lnTo>
                    <a:pt x="106" y="262"/>
                  </a:lnTo>
                  <a:lnTo>
                    <a:pt x="119" y="264"/>
                  </a:lnTo>
                  <a:lnTo>
                    <a:pt x="133" y="265"/>
                  </a:lnTo>
                  <a:lnTo>
                    <a:pt x="143" y="264"/>
                  </a:lnTo>
                  <a:lnTo>
                    <a:pt x="152" y="263"/>
                  </a:lnTo>
                  <a:lnTo>
                    <a:pt x="161" y="262"/>
                  </a:lnTo>
                  <a:lnTo>
                    <a:pt x="170" y="259"/>
                  </a:lnTo>
                  <a:lnTo>
                    <a:pt x="180" y="257"/>
                  </a:lnTo>
                  <a:lnTo>
                    <a:pt x="188" y="253"/>
                  </a:lnTo>
                  <a:lnTo>
                    <a:pt x="196" y="249"/>
                  </a:lnTo>
                  <a:lnTo>
                    <a:pt x="204" y="245"/>
                  </a:lnTo>
                  <a:lnTo>
                    <a:pt x="221" y="262"/>
                  </a:lnTo>
                  <a:lnTo>
                    <a:pt x="305" y="346"/>
                  </a:lnTo>
                  <a:lnTo>
                    <a:pt x="309" y="348"/>
                  </a:lnTo>
                  <a:lnTo>
                    <a:pt x="314" y="349"/>
                  </a:lnTo>
                  <a:lnTo>
                    <a:pt x="318" y="348"/>
                  </a:lnTo>
                  <a:lnTo>
                    <a:pt x="322" y="346"/>
                  </a:lnTo>
                  <a:lnTo>
                    <a:pt x="324" y="342"/>
                  </a:lnTo>
                  <a:lnTo>
                    <a:pt x="325" y="338"/>
                  </a:lnTo>
                  <a:lnTo>
                    <a:pt x="324" y="333"/>
                  </a:lnTo>
                  <a:lnTo>
                    <a:pt x="322" y="32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033865" y="351580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Y = 19,822 + 0,288 Self-Efficacy + 0,511 Creativity +e</a:t>
            </a:r>
          </a:p>
        </p:txBody>
      </p:sp>
      <p:sp>
        <p:nvSpPr>
          <p:cNvPr id="12" name="Oval 11"/>
          <p:cNvSpPr/>
          <p:nvPr/>
        </p:nvSpPr>
        <p:spPr>
          <a:xfrm>
            <a:off x="1384661" y="3455347"/>
            <a:ext cx="599907" cy="4832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087663" y="3488102"/>
            <a:ext cx="457581" cy="3923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16165" y="3501225"/>
            <a:ext cx="490075" cy="3661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64027" y="4142156"/>
            <a:ext cx="435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X</a:t>
            </a:r>
            <a:r>
              <a:rPr lang="en-SG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55354" y="4129092"/>
            <a:ext cx="457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X</a:t>
            </a:r>
            <a:r>
              <a:rPr lang="en-SG" b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00309" y="4142355"/>
            <a:ext cx="457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Xs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16453" y="3875005"/>
            <a:ext cx="2" cy="308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961200" y="3860163"/>
            <a:ext cx="2" cy="308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30C2E1CF-1673-4E5B-B51D-B23CC92B4533}"/>
              </a:ext>
            </a:extLst>
          </p:cNvPr>
          <p:cNvGrpSpPr/>
          <p:nvPr/>
        </p:nvGrpSpPr>
        <p:grpSpPr>
          <a:xfrm>
            <a:off x="695070" y="4630741"/>
            <a:ext cx="417561" cy="377249"/>
            <a:chOff x="11045825" y="835025"/>
            <a:chExt cx="258763" cy="25876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0" name="Freeform 2131">
              <a:extLst>
                <a:ext uri="{FF2B5EF4-FFF2-40B4-BE49-F238E27FC236}">
                  <a16:creationId xmlns:a16="http://schemas.microsoft.com/office/drawing/2014/main" xmlns="" id="{9EEADD3B-34A7-476E-85E1-CB41359FF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6950" y="1065213"/>
              <a:ext cx="38100" cy="9525"/>
            </a:xfrm>
            <a:custGeom>
              <a:avLst/>
              <a:gdLst>
                <a:gd name="T0" fmla="*/ 105 w 120"/>
                <a:gd name="T1" fmla="*/ 0 h 29"/>
                <a:gd name="T2" fmla="*/ 14 w 120"/>
                <a:gd name="T3" fmla="*/ 0 h 29"/>
                <a:gd name="T4" fmla="*/ 8 w 120"/>
                <a:gd name="T5" fmla="*/ 1 h 29"/>
                <a:gd name="T6" fmla="*/ 3 w 120"/>
                <a:gd name="T7" fmla="*/ 4 h 29"/>
                <a:gd name="T8" fmla="*/ 1 w 120"/>
                <a:gd name="T9" fmla="*/ 9 h 29"/>
                <a:gd name="T10" fmla="*/ 0 w 120"/>
                <a:gd name="T11" fmla="*/ 15 h 29"/>
                <a:gd name="T12" fmla="*/ 1 w 120"/>
                <a:gd name="T13" fmla="*/ 21 h 29"/>
                <a:gd name="T14" fmla="*/ 3 w 120"/>
                <a:gd name="T15" fmla="*/ 26 h 29"/>
                <a:gd name="T16" fmla="*/ 8 w 120"/>
                <a:gd name="T17" fmla="*/ 28 h 29"/>
                <a:gd name="T18" fmla="*/ 14 w 120"/>
                <a:gd name="T19" fmla="*/ 29 h 29"/>
                <a:gd name="T20" fmla="*/ 105 w 120"/>
                <a:gd name="T21" fmla="*/ 29 h 29"/>
                <a:gd name="T22" fmla="*/ 111 w 120"/>
                <a:gd name="T23" fmla="*/ 28 h 29"/>
                <a:gd name="T24" fmla="*/ 116 w 120"/>
                <a:gd name="T25" fmla="*/ 26 h 29"/>
                <a:gd name="T26" fmla="*/ 118 w 120"/>
                <a:gd name="T27" fmla="*/ 21 h 29"/>
                <a:gd name="T28" fmla="*/ 120 w 120"/>
                <a:gd name="T29" fmla="*/ 15 h 29"/>
                <a:gd name="T30" fmla="*/ 118 w 120"/>
                <a:gd name="T31" fmla="*/ 9 h 29"/>
                <a:gd name="T32" fmla="*/ 116 w 120"/>
                <a:gd name="T33" fmla="*/ 4 h 29"/>
                <a:gd name="T34" fmla="*/ 111 w 120"/>
                <a:gd name="T35" fmla="*/ 1 h 29"/>
                <a:gd name="T36" fmla="*/ 105 w 120"/>
                <a:gd name="T3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0" h="29">
                  <a:moveTo>
                    <a:pt x="105" y="0"/>
                  </a:moveTo>
                  <a:lnTo>
                    <a:pt x="14" y="0"/>
                  </a:lnTo>
                  <a:lnTo>
                    <a:pt x="8" y="1"/>
                  </a:lnTo>
                  <a:lnTo>
                    <a:pt x="3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3" y="26"/>
                  </a:lnTo>
                  <a:lnTo>
                    <a:pt x="8" y="28"/>
                  </a:lnTo>
                  <a:lnTo>
                    <a:pt x="14" y="29"/>
                  </a:lnTo>
                  <a:lnTo>
                    <a:pt x="105" y="29"/>
                  </a:lnTo>
                  <a:lnTo>
                    <a:pt x="111" y="28"/>
                  </a:lnTo>
                  <a:lnTo>
                    <a:pt x="116" y="26"/>
                  </a:lnTo>
                  <a:lnTo>
                    <a:pt x="118" y="21"/>
                  </a:lnTo>
                  <a:lnTo>
                    <a:pt x="120" y="15"/>
                  </a:lnTo>
                  <a:lnTo>
                    <a:pt x="118" y="9"/>
                  </a:lnTo>
                  <a:lnTo>
                    <a:pt x="116" y="4"/>
                  </a:lnTo>
                  <a:lnTo>
                    <a:pt x="111" y="1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32">
              <a:extLst>
                <a:ext uri="{FF2B5EF4-FFF2-40B4-BE49-F238E27FC236}">
                  <a16:creationId xmlns:a16="http://schemas.microsoft.com/office/drawing/2014/main" xmlns="" id="{4A70EA04-8490-4665-9857-6ACD2BE561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6475" y="1084263"/>
              <a:ext cx="19050" cy="9525"/>
            </a:xfrm>
            <a:custGeom>
              <a:avLst/>
              <a:gdLst>
                <a:gd name="T0" fmla="*/ 45 w 61"/>
                <a:gd name="T1" fmla="*/ 0 h 30"/>
                <a:gd name="T2" fmla="*/ 16 w 61"/>
                <a:gd name="T3" fmla="*/ 0 h 30"/>
                <a:gd name="T4" fmla="*/ 10 w 61"/>
                <a:gd name="T5" fmla="*/ 1 h 30"/>
                <a:gd name="T6" fmla="*/ 5 w 61"/>
                <a:gd name="T7" fmla="*/ 5 h 30"/>
                <a:gd name="T8" fmla="*/ 1 w 61"/>
                <a:gd name="T9" fmla="*/ 8 h 30"/>
                <a:gd name="T10" fmla="*/ 0 w 61"/>
                <a:gd name="T11" fmla="*/ 14 h 30"/>
                <a:gd name="T12" fmla="*/ 1 w 61"/>
                <a:gd name="T13" fmla="*/ 21 h 30"/>
                <a:gd name="T14" fmla="*/ 5 w 61"/>
                <a:gd name="T15" fmla="*/ 25 h 30"/>
                <a:gd name="T16" fmla="*/ 10 w 61"/>
                <a:gd name="T17" fmla="*/ 29 h 30"/>
                <a:gd name="T18" fmla="*/ 16 w 61"/>
                <a:gd name="T19" fmla="*/ 30 h 30"/>
                <a:gd name="T20" fmla="*/ 45 w 61"/>
                <a:gd name="T21" fmla="*/ 30 h 30"/>
                <a:gd name="T22" fmla="*/ 51 w 61"/>
                <a:gd name="T23" fmla="*/ 29 h 30"/>
                <a:gd name="T24" fmla="*/ 56 w 61"/>
                <a:gd name="T25" fmla="*/ 25 h 30"/>
                <a:gd name="T26" fmla="*/ 60 w 61"/>
                <a:gd name="T27" fmla="*/ 21 h 30"/>
                <a:gd name="T28" fmla="*/ 61 w 61"/>
                <a:gd name="T29" fmla="*/ 14 h 30"/>
                <a:gd name="T30" fmla="*/ 60 w 61"/>
                <a:gd name="T31" fmla="*/ 8 h 30"/>
                <a:gd name="T32" fmla="*/ 56 w 61"/>
                <a:gd name="T33" fmla="*/ 5 h 30"/>
                <a:gd name="T34" fmla="*/ 51 w 61"/>
                <a:gd name="T35" fmla="*/ 1 h 30"/>
                <a:gd name="T36" fmla="*/ 45 w 61"/>
                <a:gd name="T3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30">
                  <a:moveTo>
                    <a:pt x="45" y="0"/>
                  </a:move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8"/>
                  </a:lnTo>
                  <a:lnTo>
                    <a:pt x="0" y="14"/>
                  </a:lnTo>
                  <a:lnTo>
                    <a:pt x="1" y="21"/>
                  </a:lnTo>
                  <a:lnTo>
                    <a:pt x="5" y="25"/>
                  </a:lnTo>
                  <a:lnTo>
                    <a:pt x="10" y="29"/>
                  </a:lnTo>
                  <a:lnTo>
                    <a:pt x="16" y="30"/>
                  </a:lnTo>
                  <a:lnTo>
                    <a:pt x="45" y="30"/>
                  </a:lnTo>
                  <a:lnTo>
                    <a:pt x="51" y="29"/>
                  </a:lnTo>
                  <a:lnTo>
                    <a:pt x="56" y="25"/>
                  </a:lnTo>
                  <a:lnTo>
                    <a:pt x="60" y="21"/>
                  </a:lnTo>
                  <a:lnTo>
                    <a:pt x="61" y="14"/>
                  </a:lnTo>
                  <a:lnTo>
                    <a:pt x="60" y="8"/>
                  </a:lnTo>
                  <a:lnTo>
                    <a:pt x="56" y="5"/>
                  </a:lnTo>
                  <a:lnTo>
                    <a:pt x="51" y="1"/>
                  </a:lnTo>
                  <a:lnTo>
                    <a:pt x="4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33">
              <a:extLst>
                <a:ext uri="{FF2B5EF4-FFF2-40B4-BE49-F238E27FC236}">
                  <a16:creationId xmlns:a16="http://schemas.microsoft.com/office/drawing/2014/main" xmlns="" id="{B6E237D7-79FB-4028-8EDD-E83900546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5028" y="877888"/>
              <a:ext cx="161925" cy="177800"/>
            </a:xfrm>
            <a:custGeom>
              <a:avLst/>
              <a:gdLst>
                <a:gd name="T0" fmla="*/ 242 w 511"/>
                <a:gd name="T1" fmla="*/ 1 h 556"/>
                <a:gd name="T2" fmla="*/ 217 w 511"/>
                <a:gd name="T3" fmla="*/ 3 h 556"/>
                <a:gd name="T4" fmla="*/ 192 w 511"/>
                <a:gd name="T5" fmla="*/ 8 h 556"/>
                <a:gd name="T6" fmla="*/ 168 w 511"/>
                <a:gd name="T7" fmla="*/ 15 h 556"/>
                <a:gd name="T8" fmla="*/ 134 w 511"/>
                <a:gd name="T9" fmla="*/ 31 h 556"/>
                <a:gd name="T10" fmla="*/ 93 w 511"/>
                <a:gd name="T11" fmla="*/ 58 h 556"/>
                <a:gd name="T12" fmla="*/ 59 w 511"/>
                <a:gd name="T13" fmla="*/ 94 h 556"/>
                <a:gd name="T14" fmla="*/ 31 w 511"/>
                <a:gd name="T15" fmla="*/ 134 h 556"/>
                <a:gd name="T16" fmla="*/ 15 w 511"/>
                <a:gd name="T17" fmla="*/ 168 h 556"/>
                <a:gd name="T18" fmla="*/ 8 w 511"/>
                <a:gd name="T19" fmla="*/ 191 h 556"/>
                <a:gd name="T20" fmla="*/ 3 w 511"/>
                <a:gd name="T21" fmla="*/ 217 h 556"/>
                <a:gd name="T22" fmla="*/ 0 w 511"/>
                <a:gd name="T23" fmla="*/ 243 h 556"/>
                <a:gd name="T24" fmla="*/ 0 w 511"/>
                <a:gd name="T25" fmla="*/ 277 h 556"/>
                <a:gd name="T26" fmla="*/ 8 w 511"/>
                <a:gd name="T27" fmla="*/ 317 h 556"/>
                <a:gd name="T28" fmla="*/ 20 w 511"/>
                <a:gd name="T29" fmla="*/ 355 h 556"/>
                <a:gd name="T30" fmla="*/ 39 w 511"/>
                <a:gd name="T31" fmla="*/ 392 h 556"/>
                <a:gd name="T32" fmla="*/ 63 w 511"/>
                <a:gd name="T33" fmla="*/ 423 h 556"/>
                <a:gd name="T34" fmla="*/ 91 w 511"/>
                <a:gd name="T35" fmla="*/ 451 h 556"/>
                <a:gd name="T36" fmla="*/ 124 w 511"/>
                <a:gd name="T37" fmla="*/ 475 h 556"/>
                <a:gd name="T38" fmla="*/ 160 w 511"/>
                <a:gd name="T39" fmla="*/ 493 h 556"/>
                <a:gd name="T40" fmla="*/ 180 w 511"/>
                <a:gd name="T41" fmla="*/ 542 h 556"/>
                <a:gd name="T42" fmla="*/ 185 w 511"/>
                <a:gd name="T43" fmla="*/ 552 h 556"/>
                <a:gd name="T44" fmla="*/ 196 w 511"/>
                <a:gd name="T45" fmla="*/ 556 h 556"/>
                <a:gd name="T46" fmla="*/ 322 w 511"/>
                <a:gd name="T47" fmla="*/ 555 h 556"/>
                <a:gd name="T48" fmla="*/ 330 w 511"/>
                <a:gd name="T49" fmla="*/ 547 h 556"/>
                <a:gd name="T50" fmla="*/ 331 w 511"/>
                <a:gd name="T51" fmla="*/ 500 h 556"/>
                <a:gd name="T52" fmla="*/ 369 w 511"/>
                <a:gd name="T53" fmla="*/ 484 h 556"/>
                <a:gd name="T54" fmla="*/ 405 w 511"/>
                <a:gd name="T55" fmla="*/ 464 h 556"/>
                <a:gd name="T56" fmla="*/ 435 w 511"/>
                <a:gd name="T57" fmla="*/ 438 h 556"/>
                <a:gd name="T58" fmla="*/ 461 w 511"/>
                <a:gd name="T59" fmla="*/ 407 h 556"/>
                <a:gd name="T60" fmla="*/ 483 w 511"/>
                <a:gd name="T61" fmla="*/ 373 h 556"/>
                <a:gd name="T62" fmla="*/ 499 w 511"/>
                <a:gd name="T63" fmla="*/ 337 h 556"/>
                <a:gd name="T64" fmla="*/ 508 w 511"/>
                <a:gd name="T65" fmla="*/ 298 h 556"/>
                <a:gd name="T66" fmla="*/ 511 w 511"/>
                <a:gd name="T67" fmla="*/ 256 h 556"/>
                <a:gd name="T68" fmla="*/ 510 w 511"/>
                <a:gd name="T69" fmla="*/ 229 h 556"/>
                <a:gd name="T70" fmla="*/ 506 w 511"/>
                <a:gd name="T71" fmla="*/ 205 h 556"/>
                <a:gd name="T72" fmla="*/ 500 w 511"/>
                <a:gd name="T73" fmla="*/ 179 h 556"/>
                <a:gd name="T74" fmla="*/ 491 w 511"/>
                <a:gd name="T75" fmla="*/ 156 h 556"/>
                <a:gd name="T76" fmla="*/ 468 w 511"/>
                <a:gd name="T77" fmla="*/ 113 h 556"/>
                <a:gd name="T78" fmla="*/ 436 w 511"/>
                <a:gd name="T79" fmla="*/ 75 h 556"/>
                <a:gd name="T80" fmla="*/ 399 w 511"/>
                <a:gd name="T81" fmla="*/ 44 h 556"/>
                <a:gd name="T82" fmla="*/ 355 w 511"/>
                <a:gd name="T83" fmla="*/ 20 h 556"/>
                <a:gd name="T84" fmla="*/ 331 w 511"/>
                <a:gd name="T85" fmla="*/ 12 h 556"/>
                <a:gd name="T86" fmla="*/ 307 w 511"/>
                <a:gd name="T87" fmla="*/ 6 h 556"/>
                <a:gd name="T88" fmla="*/ 281 w 511"/>
                <a:gd name="T89" fmla="*/ 1 h 556"/>
                <a:gd name="T90" fmla="*/ 256 w 511"/>
                <a:gd name="T9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1" h="556">
                  <a:moveTo>
                    <a:pt x="256" y="0"/>
                  </a:moveTo>
                  <a:lnTo>
                    <a:pt x="242" y="1"/>
                  </a:lnTo>
                  <a:lnTo>
                    <a:pt x="230" y="1"/>
                  </a:lnTo>
                  <a:lnTo>
                    <a:pt x="217" y="3"/>
                  </a:lnTo>
                  <a:lnTo>
                    <a:pt x="204" y="6"/>
                  </a:lnTo>
                  <a:lnTo>
                    <a:pt x="192" y="8"/>
                  </a:lnTo>
                  <a:lnTo>
                    <a:pt x="180" y="12"/>
                  </a:lnTo>
                  <a:lnTo>
                    <a:pt x="168" y="15"/>
                  </a:lnTo>
                  <a:lnTo>
                    <a:pt x="157" y="20"/>
                  </a:lnTo>
                  <a:lnTo>
                    <a:pt x="134" y="31"/>
                  </a:lnTo>
                  <a:lnTo>
                    <a:pt x="113" y="44"/>
                  </a:lnTo>
                  <a:lnTo>
                    <a:pt x="93" y="58"/>
                  </a:lnTo>
                  <a:lnTo>
                    <a:pt x="75" y="75"/>
                  </a:lnTo>
                  <a:lnTo>
                    <a:pt x="59" y="94"/>
                  </a:lnTo>
                  <a:lnTo>
                    <a:pt x="43" y="113"/>
                  </a:lnTo>
                  <a:lnTo>
                    <a:pt x="31" y="134"/>
                  </a:lnTo>
                  <a:lnTo>
                    <a:pt x="20" y="156"/>
                  </a:lnTo>
                  <a:lnTo>
                    <a:pt x="15" y="168"/>
                  </a:lnTo>
                  <a:lnTo>
                    <a:pt x="11" y="179"/>
                  </a:lnTo>
                  <a:lnTo>
                    <a:pt x="8" y="191"/>
                  </a:lnTo>
                  <a:lnTo>
                    <a:pt x="5" y="205"/>
                  </a:lnTo>
                  <a:lnTo>
                    <a:pt x="3" y="217"/>
                  </a:lnTo>
                  <a:lnTo>
                    <a:pt x="2" y="229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0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7"/>
                  </a:lnTo>
                  <a:lnTo>
                    <a:pt x="20" y="355"/>
                  </a:lnTo>
                  <a:lnTo>
                    <a:pt x="28" y="373"/>
                  </a:lnTo>
                  <a:lnTo>
                    <a:pt x="39" y="392"/>
                  </a:lnTo>
                  <a:lnTo>
                    <a:pt x="50" y="407"/>
                  </a:lnTo>
                  <a:lnTo>
                    <a:pt x="63" y="423"/>
                  </a:lnTo>
                  <a:lnTo>
                    <a:pt x="76" y="438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2" y="484"/>
                  </a:lnTo>
                  <a:lnTo>
                    <a:pt x="160" y="493"/>
                  </a:lnTo>
                  <a:lnTo>
                    <a:pt x="180" y="500"/>
                  </a:lnTo>
                  <a:lnTo>
                    <a:pt x="180" y="542"/>
                  </a:lnTo>
                  <a:lnTo>
                    <a:pt x="181" y="547"/>
                  </a:lnTo>
                  <a:lnTo>
                    <a:pt x="185" y="552"/>
                  </a:lnTo>
                  <a:lnTo>
                    <a:pt x="190" y="555"/>
                  </a:lnTo>
                  <a:lnTo>
                    <a:pt x="196" y="556"/>
                  </a:lnTo>
                  <a:lnTo>
                    <a:pt x="316" y="556"/>
                  </a:lnTo>
                  <a:lnTo>
                    <a:pt x="322" y="555"/>
                  </a:lnTo>
                  <a:lnTo>
                    <a:pt x="327" y="552"/>
                  </a:lnTo>
                  <a:lnTo>
                    <a:pt x="330" y="547"/>
                  </a:lnTo>
                  <a:lnTo>
                    <a:pt x="331" y="542"/>
                  </a:lnTo>
                  <a:lnTo>
                    <a:pt x="331" y="500"/>
                  </a:lnTo>
                  <a:lnTo>
                    <a:pt x="351" y="493"/>
                  </a:lnTo>
                  <a:lnTo>
                    <a:pt x="369" y="484"/>
                  </a:lnTo>
                  <a:lnTo>
                    <a:pt x="388" y="475"/>
                  </a:lnTo>
                  <a:lnTo>
                    <a:pt x="405" y="464"/>
                  </a:lnTo>
                  <a:lnTo>
                    <a:pt x="421" y="451"/>
                  </a:lnTo>
                  <a:lnTo>
                    <a:pt x="435" y="438"/>
                  </a:lnTo>
                  <a:lnTo>
                    <a:pt x="449" y="423"/>
                  </a:lnTo>
                  <a:lnTo>
                    <a:pt x="461" y="407"/>
                  </a:lnTo>
                  <a:lnTo>
                    <a:pt x="473" y="392"/>
                  </a:lnTo>
                  <a:lnTo>
                    <a:pt x="483" y="373"/>
                  </a:lnTo>
                  <a:lnTo>
                    <a:pt x="491" y="355"/>
                  </a:lnTo>
                  <a:lnTo>
                    <a:pt x="499" y="337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1" y="277"/>
                  </a:lnTo>
                  <a:lnTo>
                    <a:pt x="511" y="256"/>
                  </a:lnTo>
                  <a:lnTo>
                    <a:pt x="511" y="243"/>
                  </a:lnTo>
                  <a:lnTo>
                    <a:pt x="510" y="229"/>
                  </a:lnTo>
                  <a:lnTo>
                    <a:pt x="508" y="217"/>
                  </a:lnTo>
                  <a:lnTo>
                    <a:pt x="506" y="205"/>
                  </a:lnTo>
                  <a:lnTo>
                    <a:pt x="504" y="191"/>
                  </a:lnTo>
                  <a:lnTo>
                    <a:pt x="500" y="179"/>
                  </a:lnTo>
                  <a:lnTo>
                    <a:pt x="496" y="168"/>
                  </a:lnTo>
                  <a:lnTo>
                    <a:pt x="491" y="156"/>
                  </a:lnTo>
                  <a:lnTo>
                    <a:pt x="480" y="134"/>
                  </a:lnTo>
                  <a:lnTo>
                    <a:pt x="468" y="113"/>
                  </a:lnTo>
                  <a:lnTo>
                    <a:pt x="452" y="94"/>
                  </a:lnTo>
                  <a:lnTo>
                    <a:pt x="436" y="75"/>
                  </a:lnTo>
                  <a:lnTo>
                    <a:pt x="418" y="58"/>
                  </a:lnTo>
                  <a:lnTo>
                    <a:pt x="399" y="44"/>
                  </a:lnTo>
                  <a:lnTo>
                    <a:pt x="378" y="31"/>
                  </a:lnTo>
                  <a:lnTo>
                    <a:pt x="355" y="20"/>
                  </a:lnTo>
                  <a:lnTo>
                    <a:pt x="344" y="15"/>
                  </a:lnTo>
                  <a:lnTo>
                    <a:pt x="331" y="12"/>
                  </a:lnTo>
                  <a:lnTo>
                    <a:pt x="319" y="8"/>
                  </a:lnTo>
                  <a:lnTo>
                    <a:pt x="307" y="6"/>
                  </a:lnTo>
                  <a:lnTo>
                    <a:pt x="295" y="3"/>
                  </a:lnTo>
                  <a:lnTo>
                    <a:pt x="281" y="1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34">
              <a:extLst>
                <a:ext uri="{FF2B5EF4-FFF2-40B4-BE49-F238E27FC236}">
                  <a16:creationId xmlns:a16="http://schemas.microsoft.com/office/drawing/2014/main" xmlns="" id="{2867825B-CF93-4DD9-B584-6E6652CB50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45825" y="949325"/>
              <a:ext cx="28575" cy="11113"/>
            </a:xfrm>
            <a:custGeom>
              <a:avLst/>
              <a:gdLst>
                <a:gd name="T0" fmla="*/ 76 w 90"/>
                <a:gd name="T1" fmla="*/ 0 h 31"/>
                <a:gd name="T2" fmla="*/ 16 w 90"/>
                <a:gd name="T3" fmla="*/ 0 h 31"/>
                <a:gd name="T4" fmla="*/ 10 w 90"/>
                <a:gd name="T5" fmla="*/ 2 h 31"/>
                <a:gd name="T6" fmla="*/ 5 w 90"/>
                <a:gd name="T7" fmla="*/ 5 h 31"/>
                <a:gd name="T8" fmla="*/ 1 w 90"/>
                <a:gd name="T9" fmla="*/ 10 h 31"/>
                <a:gd name="T10" fmla="*/ 0 w 90"/>
                <a:gd name="T11" fmla="*/ 15 h 31"/>
                <a:gd name="T12" fmla="*/ 1 w 90"/>
                <a:gd name="T13" fmla="*/ 21 h 31"/>
                <a:gd name="T14" fmla="*/ 5 w 90"/>
                <a:gd name="T15" fmla="*/ 26 h 31"/>
                <a:gd name="T16" fmla="*/ 10 w 90"/>
                <a:gd name="T17" fmla="*/ 30 h 31"/>
                <a:gd name="T18" fmla="*/ 16 w 90"/>
                <a:gd name="T19" fmla="*/ 31 h 31"/>
                <a:gd name="T20" fmla="*/ 76 w 90"/>
                <a:gd name="T21" fmla="*/ 31 h 31"/>
                <a:gd name="T22" fmla="*/ 82 w 90"/>
                <a:gd name="T23" fmla="*/ 30 h 31"/>
                <a:gd name="T24" fmla="*/ 87 w 90"/>
                <a:gd name="T25" fmla="*/ 26 h 31"/>
                <a:gd name="T26" fmla="*/ 89 w 90"/>
                <a:gd name="T27" fmla="*/ 21 h 31"/>
                <a:gd name="T28" fmla="*/ 90 w 90"/>
                <a:gd name="T29" fmla="*/ 15 h 31"/>
                <a:gd name="T30" fmla="*/ 89 w 90"/>
                <a:gd name="T31" fmla="*/ 10 h 31"/>
                <a:gd name="T32" fmla="*/ 87 w 90"/>
                <a:gd name="T33" fmla="*/ 5 h 31"/>
                <a:gd name="T34" fmla="*/ 82 w 90"/>
                <a:gd name="T35" fmla="*/ 2 h 31"/>
                <a:gd name="T36" fmla="*/ 76 w 9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31">
                  <a:moveTo>
                    <a:pt x="76" y="0"/>
                  </a:move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5" y="26"/>
                  </a:lnTo>
                  <a:lnTo>
                    <a:pt x="10" y="30"/>
                  </a:lnTo>
                  <a:lnTo>
                    <a:pt x="16" y="31"/>
                  </a:lnTo>
                  <a:lnTo>
                    <a:pt x="76" y="31"/>
                  </a:lnTo>
                  <a:lnTo>
                    <a:pt x="82" y="30"/>
                  </a:lnTo>
                  <a:lnTo>
                    <a:pt x="87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7" y="5"/>
                  </a:lnTo>
                  <a:lnTo>
                    <a:pt x="82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35">
              <a:extLst>
                <a:ext uri="{FF2B5EF4-FFF2-40B4-BE49-F238E27FC236}">
                  <a16:creationId xmlns:a16="http://schemas.microsoft.com/office/drawing/2014/main" xmlns="" id="{D35F8E8D-4C57-426E-AD69-94B212CF8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74400" y="863600"/>
              <a:ext cx="34925" cy="34925"/>
            </a:xfrm>
            <a:custGeom>
              <a:avLst/>
              <a:gdLst>
                <a:gd name="T0" fmla="*/ 91 w 107"/>
                <a:gd name="T1" fmla="*/ 107 h 107"/>
                <a:gd name="T2" fmla="*/ 97 w 107"/>
                <a:gd name="T3" fmla="*/ 105 h 107"/>
                <a:gd name="T4" fmla="*/ 102 w 107"/>
                <a:gd name="T5" fmla="*/ 102 h 107"/>
                <a:gd name="T6" fmla="*/ 105 w 107"/>
                <a:gd name="T7" fmla="*/ 97 h 107"/>
                <a:gd name="T8" fmla="*/ 107 w 107"/>
                <a:gd name="T9" fmla="*/ 91 h 107"/>
                <a:gd name="T10" fmla="*/ 105 w 107"/>
                <a:gd name="T11" fmla="*/ 86 h 107"/>
                <a:gd name="T12" fmla="*/ 102 w 107"/>
                <a:gd name="T13" fmla="*/ 81 h 107"/>
                <a:gd name="T14" fmla="*/ 26 w 107"/>
                <a:gd name="T15" fmla="*/ 5 h 107"/>
                <a:gd name="T16" fmla="*/ 21 w 107"/>
                <a:gd name="T17" fmla="*/ 2 h 107"/>
                <a:gd name="T18" fmla="*/ 16 w 107"/>
                <a:gd name="T19" fmla="*/ 0 h 107"/>
                <a:gd name="T20" fmla="*/ 10 w 107"/>
                <a:gd name="T21" fmla="*/ 2 h 107"/>
                <a:gd name="T22" fmla="*/ 5 w 107"/>
                <a:gd name="T23" fmla="*/ 5 h 107"/>
                <a:gd name="T24" fmla="*/ 2 w 107"/>
                <a:gd name="T25" fmla="*/ 10 h 107"/>
                <a:gd name="T26" fmla="*/ 0 w 107"/>
                <a:gd name="T27" fmla="*/ 16 h 107"/>
                <a:gd name="T28" fmla="*/ 2 w 107"/>
                <a:gd name="T29" fmla="*/ 21 h 107"/>
                <a:gd name="T30" fmla="*/ 5 w 107"/>
                <a:gd name="T31" fmla="*/ 26 h 107"/>
                <a:gd name="T32" fmla="*/ 81 w 107"/>
                <a:gd name="T33" fmla="*/ 102 h 107"/>
                <a:gd name="T34" fmla="*/ 86 w 107"/>
                <a:gd name="T35" fmla="*/ 105 h 107"/>
                <a:gd name="T36" fmla="*/ 91 w 107"/>
                <a:gd name="T37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91" y="107"/>
                  </a:moveTo>
                  <a:lnTo>
                    <a:pt x="97" y="105"/>
                  </a:lnTo>
                  <a:lnTo>
                    <a:pt x="102" y="102"/>
                  </a:lnTo>
                  <a:lnTo>
                    <a:pt x="105" y="97"/>
                  </a:lnTo>
                  <a:lnTo>
                    <a:pt x="107" y="91"/>
                  </a:lnTo>
                  <a:lnTo>
                    <a:pt x="105" y="86"/>
                  </a:lnTo>
                  <a:lnTo>
                    <a:pt x="102" y="8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2" y="21"/>
                  </a:lnTo>
                  <a:lnTo>
                    <a:pt x="5" y="26"/>
                  </a:lnTo>
                  <a:lnTo>
                    <a:pt x="81" y="102"/>
                  </a:lnTo>
                  <a:lnTo>
                    <a:pt x="86" y="105"/>
                  </a:lnTo>
                  <a:lnTo>
                    <a:pt x="91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36">
              <a:extLst>
                <a:ext uri="{FF2B5EF4-FFF2-40B4-BE49-F238E27FC236}">
                  <a16:creationId xmlns:a16="http://schemas.microsoft.com/office/drawing/2014/main" xmlns="" id="{29E8F291-2F37-4023-B1B2-59685DD9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1238" y="835025"/>
              <a:ext cx="9525" cy="28575"/>
            </a:xfrm>
            <a:custGeom>
              <a:avLst/>
              <a:gdLst>
                <a:gd name="T0" fmla="*/ 15 w 29"/>
                <a:gd name="T1" fmla="*/ 90 h 90"/>
                <a:gd name="T2" fmla="*/ 21 w 29"/>
                <a:gd name="T3" fmla="*/ 89 h 90"/>
                <a:gd name="T4" fmla="*/ 26 w 29"/>
                <a:gd name="T5" fmla="*/ 87 h 90"/>
                <a:gd name="T6" fmla="*/ 28 w 29"/>
                <a:gd name="T7" fmla="*/ 82 h 90"/>
                <a:gd name="T8" fmla="*/ 29 w 29"/>
                <a:gd name="T9" fmla="*/ 76 h 90"/>
                <a:gd name="T10" fmla="*/ 29 w 29"/>
                <a:gd name="T11" fmla="*/ 16 h 90"/>
                <a:gd name="T12" fmla="*/ 28 w 29"/>
                <a:gd name="T13" fmla="*/ 10 h 90"/>
                <a:gd name="T14" fmla="*/ 26 w 29"/>
                <a:gd name="T15" fmla="*/ 5 h 90"/>
                <a:gd name="T16" fmla="*/ 21 w 29"/>
                <a:gd name="T17" fmla="*/ 1 h 90"/>
                <a:gd name="T18" fmla="*/ 15 w 29"/>
                <a:gd name="T19" fmla="*/ 0 h 90"/>
                <a:gd name="T20" fmla="*/ 9 w 29"/>
                <a:gd name="T21" fmla="*/ 1 h 90"/>
                <a:gd name="T22" fmla="*/ 4 w 29"/>
                <a:gd name="T23" fmla="*/ 5 h 90"/>
                <a:gd name="T24" fmla="*/ 1 w 29"/>
                <a:gd name="T25" fmla="*/ 10 h 90"/>
                <a:gd name="T26" fmla="*/ 0 w 29"/>
                <a:gd name="T27" fmla="*/ 16 h 90"/>
                <a:gd name="T28" fmla="*/ 0 w 29"/>
                <a:gd name="T29" fmla="*/ 76 h 90"/>
                <a:gd name="T30" fmla="*/ 1 w 29"/>
                <a:gd name="T31" fmla="*/ 82 h 90"/>
                <a:gd name="T32" fmla="*/ 4 w 29"/>
                <a:gd name="T33" fmla="*/ 87 h 90"/>
                <a:gd name="T34" fmla="*/ 9 w 29"/>
                <a:gd name="T35" fmla="*/ 89 h 90"/>
                <a:gd name="T36" fmla="*/ 15 w 29"/>
                <a:gd name="T37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" h="90">
                  <a:moveTo>
                    <a:pt x="15" y="90"/>
                  </a:moveTo>
                  <a:lnTo>
                    <a:pt x="21" y="89"/>
                  </a:lnTo>
                  <a:lnTo>
                    <a:pt x="26" y="87"/>
                  </a:lnTo>
                  <a:lnTo>
                    <a:pt x="28" y="82"/>
                  </a:lnTo>
                  <a:lnTo>
                    <a:pt x="29" y="76"/>
                  </a:lnTo>
                  <a:lnTo>
                    <a:pt x="29" y="16"/>
                  </a:lnTo>
                  <a:lnTo>
                    <a:pt x="28" y="10"/>
                  </a:lnTo>
                  <a:lnTo>
                    <a:pt x="26" y="5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6"/>
                  </a:lnTo>
                  <a:lnTo>
                    <a:pt x="0" y="76"/>
                  </a:lnTo>
                  <a:lnTo>
                    <a:pt x="1" y="82"/>
                  </a:lnTo>
                  <a:lnTo>
                    <a:pt x="4" y="87"/>
                  </a:lnTo>
                  <a:lnTo>
                    <a:pt x="9" y="89"/>
                  </a:lnTo>
                  <a:lnTo>
                    <a:pt x="15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37">
              <a:extLst>
                <a:ext uri="{FF2B5EF4-FFF2-40B4-BE49-F238E27FC236}">
                  <a16:creationId xmlns:a16="http://schemas.microsoft.com/office/drawing/2014/main" xmlns="" id="{F2EAF5E3-DF68-43DE-B706-00A037806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2675" y="863600"/>
              <a:ext cx="33338" cy="34925"/>
            </a:xfrm>
            <a:custGeom>
              <a:avLst/>
              <a:gdLst>
                <a:gd name="T0" fmla="*/ 101 w 106"/>
                <a:gd name="T1" fmla="*/ 5 h 107"/>
                <a:gd name="T2" fmla="*/ 96 w 106"/>
                <a:gd name="T3" fmla="*/ 2 h 107"/>
                <a:gd name="T4" fmla="*/ 90 w 106"/>
                <a:gd name="T5" fmla="*/ 0 h 107"/>
                <a:gd name="T6" fmla="*/ 85 w 106"/>
                <a:gd name="T7" fmla="*/ 2 h 107"/>
                <a:gd name="T8" fmla="*/ 80 w 106"/>
                <a:gd name="T9" fmla="*/ 5 h 107"/>
                <a:gd name="T10" fmla="*/ 5 w 106"/>
                <a:gd name="T11" fmla="*/ 80 h 107"/>
                <a:gd name="T12" fmla="*/ 1 w 106"/>
                <a:gd name="T13" fmla="*/ 86 h 107"/>
                <a:gd name="T14" fmla="*/ 0 w 106"/>
                <a:gd name="T15" fmla="*/ 91 h 107"/>
                <a:gd name="T16" fmla="*/ 1 w 106"/>
                <a:gd name="T17" fmla="*/ 97 h 107"/>
                <a:gd name="T18" fmla="*/ 5 w 106"/>
                <a:gd name="T19" fmla="*/ 102 h 107"/>
                <a:gd name="T20" fmla="*/ 10 w 106"/>
                <a:gd name="T21" fmla="*/ 105 h 107"/>
                <a:gd name="T22" fmla="*/ 16 w 106"/>
                <a:gd name="T23" fmla="*/ 107 h 107"/>
                <a:gd name="T24" fmla="*/ 21 w 106"/>
                <a:gd name="T25" fmla="*/ 105 h 107"/>
                <a:gd name="T26" fmla="*/ 25 w 106"/>
                <a:gd name="T27" fmla="*/ 102 h 107"/>
                <a:gd name="T28" fmla="*/ 101 w 106"/>
                <a:gd name="T29" fmla="*/ 26 h 107"/>
                <a:gd name="T30" fmla="*/ 105 w 106"/>
                <a:gd name="T31" fmla="*/ 21 h 107"/>
                <a:gd name="T32" fmla="*/ 106 w 106"/>
                <a:gd name="T33" fmla="*/ 16 h 107"/>
                <a:gd name="T34" fmla="*/ 105 w 106"/>
                <a:gd name="T35" fmla="*/ 10 h 107"/>
                <a:gd name="T36" fmla="*/ 101 w 106"/>
                <a:gd name="T37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" h="107">
                  <a:moveTo>
                    <a:pt x="101" y="5"/>
                  </a:moveTo>
                  <a:lnTo>
                    <a:pt x="96" y="2"/>
                  </a:lnTo>
                  <a:lnTo>
                    <a:pt x="90" y="0"/>
                  </a:lnTo>
                  <a:lnTo>
                    <a:pt x="85" y="2"/>
                  </a:lnTo>
                  <a:lnTo>
                    <a:pt x="80" y="5"/>
                  </a:lnTo>
                  <a:lnTo>
                    <a:pt x="5" y="80"/>
                  </a:lnTo>
                  <a:lnTo>
                    <a:pt x="1" y="86"/>
                  </a:lnTo>
                  <a:lnTo>
                    <a:pt x="0" y="91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10" y="105"/>
                  </a:lnTo>
                  <a:lnTo>
                    <a:pt x="16" y="107"/>
                  </a:lnTo>
                  <a:lnTo>
                    <a:pt x="21" y="105"/>
                  </a:lnTo>
                  <a:lnTo>
                    <a:pt x="25" y="102"/>
                  </a:lnTo>
                  <a:lnTo>
                    <a:pt x="101" y="26"/>
                  </a:lnTo>
                  <a:lnTo>
                    <a:pt x="105" y="21"/>
                  </a:lnTo>
                  <a:lnTo>
                    <a:pt x="106" y="16"/>
                  </a:lnTo>
                  <a:lnTo>
                    <a:pt x="105" y="10"/>
                  </a:lnTo>
                  <a:lnTo>
                    <a:pt x="10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38">
              <a:extLst>
                <a:ext uri="{FF2B5EF4-FFF2-40B4-BE49-F238E27FC236}">
                  <a16:creationId xmlns:a16="http://schemas.microsoft.com/office/drawing/2014/main" xmlns="" id="{465A9606-3593-4F02-A33A-594CC0921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6013" y="949325"/>
              <a:ext cx="28575" cy="11113"/>
            </a:xfrm>
            <a:custGeom>
              <a:avLst/>
              <a:gdLst>
                <a:gd name="T0" fmla="*/ 75 w 90"/>
                <a:gd name="T1" fmla="*/ 0 h 31"/>
                <a:gd name="T2" fmla="*/ 15 w 90"/>
                <a:gd name="T3" fmla="*/ 0 h 31"/>
                <a:gd name="T4" fmla="*/ 9 w 90"/>
                <a:gd name="T5" fmla="*/ 2 h 31"/>
                <a:gd name="T6" fmla="*/ 4 w 90"/>
                <a:gd name="T7" fmla="*/ 5 h 31"/>
                <a:gd name="T8" fmla="*/ 1 w 90"/>
                <a:gd name="T9" fmla="*/ 10 h 31"/>
                <a:gd name="T10" fmla="*/ 0 w 90"/>
                <a:gd name="T11" fmla="*/ 15 h 31"/>
                <a:gd name="T12" fmla="*/ 1 w 90"/>
                <a:gd name="T13" fmla="*/ 21 h 31"/>
                <a:gd name="T14" fmla="*/ 4 w 90"/>
                <a:gd name="T15" fmla="*/ 26 h 31"/>
                <a:gd name="T16" fmla="*/ 9 w 90"/>
                <a:gd name="T17" fmla="*/ 30 h 31"/>
                <a:gd name="T18" fmla="*/ 15 w 90"/>
                <a:gd name="T19" fmla="*/ 31 h 31"/>
                <a:gd name="T20" fmla="*/ 75 w 90"/>
                <a:gd name="T21" fmla="*/ 31 h 31"/>
                <a:gd name="T22" fmla="*/ 81 w 90"/>
                <a:gd name="T23" fmla="*/ 30 h 31"/>
                <a:gd name="T24" fmla="*/ 86 w 90"/>
                <a:gd name="T25" fmla="*/ 26 h 31"/>
                <a:gd name="T26" fmla="*/ 89 w 90"/>
                <a:gd name="T27" fmla="*/ 21 h 31"/>
                <a:gd name="T28" fmla="*/ 90 w 90"/>
                <a:gd name="T29" fmla="*/ 15 h 31"/>
                <a:gd name="T30" fmla="*/ 89 w 90"/>
                <a:gd name="T31" fmla="*/ 10 h 31"/>
                <a:gd name="T32" fmla="*/ 86 w 90"/>
                <a:gd name="T33" fmla="*/ 5 h 31"/>
                <a:gd name="T34" fmla="*/ 81 w 90"/>
                <a:gd name="T35" fmla="*/ 2 h 31"/>
                <a:gd name="T36" fmla="*/ 75 w 90"/>
                <a:gd name="T3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0" h="31">
                  <a:moveTo>
                    <a:pt x="75" y="0"/>
                  </a:move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0"/>
                  </a:lnTo>
                  <a:lnTo>
                    <a:pt x="0" y="15"/>
                  </a:lnTo>
                  <a:lnTo>
                    <a:pt x="1" y="21"/>
                  </a:lnTo>
                  <a:lnTo>
                    <a:pt x="4" y="26"/>
                  </a:lnTo>
                  <a:lnTo>
                    <a:pt x="9" y="30"/>
                  </a:lnTo>
                  <a:lnTo>
                    <a:pt x="15" y="31"/>
                  </a:lnTo>
                  <a:lnTo>
                    <a:pt x="75" y="31"/>
                  </a:lnTo>
                  <a:lnTo>
                    <a:pt x="81" y="30"/>
                  </a:lnTo>
                  <a:lnTo>
                    <a:pt x="86" y="26"/>
                  </a:lnTo>
                  <a:lnTo>
                    <a:pt x="89" y="21"/>
                  </a:lnTo>
                  <a:lnTo>
                    <a:pt x="90" y="15"/>
                  </a:lnTo>
                  <a:lnTo>
                    <a:pt x="89" y="10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680105" y="5021053"/>
            <a:ext cx="82810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r>
              <a:rPr lang="en-SG" sz="1600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cal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of self-efficacy is </a:t>
            </a:r>
            <a:r>
              <a:rPr lang="id-ID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1,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991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&gt;, and </a:t>
            </a:r>
            <a:r>
              <a:rPr lang="en-SG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r>
              <a:rPr lang="en-SG" sz="1600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table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at α = 0,05 and </a:t>
            </a:r>
            <a:r>
              <a:rPr lang="en-SG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df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=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129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is 1,6</a:t>
            </a:r>
            <a:r>
              <a:rPr lang="id-ID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56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at a significance level of 0,049 </a:t>
            </a:r>
            <a:r>
              <a:rPr lang="id-ID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 </a:t>
            </a:r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SG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r>
              <a:rPr lang="en-SG" sz="1600" b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cal</a:t>
            </a:r>
            <a:r>
              <a:rPr lang="en-SG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of creativity is </a:t>
            </a:r>
            <a:r>
              <a:rPr lang="id-ID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6,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013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&gt;, and </a:t>
            </a:r>
            <a:r>
              <a:rPr lang="en-SG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</a:t>
            </a:r>
            <a:r>
              <a:rPr lang="en-SG" sz="1600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table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at α = 0,05 and </a:t>
            </a:r>
            <a:r>
              <a:rPr lang="en-SG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df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=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129</a:t>
            </a:r>
            <a:r>
              <a:rPr lang="en-SG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is 1,6</a:t>
            </a:r>
            <a:r>
              <a:rPr lang="id-ID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56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at a significance level of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0,000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66520" y="4696482"/>
            <a:ext cx="19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Hypothesis Results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2950" y="748232"/>
            <a:ext cx="2572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Partial Regression (T Test)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416721"/>
              </p:ext>
            </p:extLst>
          </p:nvPr>
        </p:nvGraphicFramePr>
        <p:xfrm>
          <a:off x="1588" y="5175250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orelDRAW" r:id="rId3" imgW="9142645" imgH="1682529" progId="CorelDraw.Graphic.17">
                  <p:embed/>
                </p:oleObj>
              </mc:Choice>
              <mc:Fallback>
                <p:oleObj name="CorelDRAW" r:id="rId3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5175250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5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  <p:bldP spid="17" grpId="0"/>
      <p:bldP spid="18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F1BBE41-C744-4DDD-949A-38A612802160}" type="slidenum">
              <a:rPr lang="en-US" smtClean="0">
                <a:solidFill>
                  <a:prstClr val="white"/>
                </a:solidFill>
              </a:rPr>
              <a:pPr defTabSz="685800"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63987"/>
              </p:ext>
            </p:extLst>
          </p:nvPr>
        </p:nvGraphicFramePr>
        <p:xfrm>
          <a:off x="850903" y="1716474"/>
          <a:ext cx="7667058" cy="1728303"/>
        </p:xfrm>
        <a:graphic>
          <a:graphicData uri="http://schemas.openxmlformats.org/drawingml/2006/table">
            <a:tbl>
              <a:tblPr firstRow="1" bandRow="1"/>
              <a:tblGrid>
                <a:gridCol w="1818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23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59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7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Model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Sum of Squares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df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Mean of Square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F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Sig.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79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            Regression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769.999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385.000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25.915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algn="r" latinLnBrk="1"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.000</a:t>
                      </a:r>
                      <a:r>
                        <a:rPr lang="en-US" sz="1600" b="1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b</a:t>
                      </a: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0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1  </a:t>
                      </a:r>
                      <a:r>
                        <a:rPr lang="en-US" altLang="ko-KR" sz="1600" b="1" baseline="0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Residual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1871.923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126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14.857</a:t>
                      </a: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Arial Unicode MS"/>
                        </a:defRPr>
                      </a:lvl9pPr>
                    </a:lstStyle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              Total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2641.922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itchFamily="34" charset="0"/>
                        </a:rPr>
                        <a:t>128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048529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219112" y="1347142"/>
            <a:ext cx="930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ANOVA</a:t>
            </a:r>
            <a:r>
              <a:rPr lang="en-US" b="1" baseline="30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b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422" y="3444777"/>
            <a:ext cx="4181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latinLnBrk="1">
              <a:buFontTx/>
              <a:buAutoNum type="alphaLcPeriod"/>
              <a:defRPr/>
            </a:pP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Dependent Variable: self-regulated learning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342900" indent="-342900" latinLnBrk="1">
              <a:buAutoNum type="alphaLcPeriod"/>
              <a:defRPr/>
            </a:pPr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Predictors: (Constant), creativity, self-efficacy</a:t>
            </a:r>
          </a:p>
        </p:txBody>
      </p:sp>
      <p:sp>
        <p:nvSpPr>
          <p:cNvPr id="9" name="Rectangle 8"/>
          <p:cNvSpPr/>
          <p:nvPr/>
        </p:nvSpPr>
        <p:spPr>
          <a:xfrm>
            <a:off x="758485" y="900866"/>
            <a:ext cx="909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1">
              <a:defRPr/>
            </a:pP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F Test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8485" y="4473246"/>
            <a:ext cx="6072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Self-efficacy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and creativity on self-regulated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learning</a:t>
            </a:r>
          </a:p>
          <a:p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</a:t>
            </a:r>
            <a:r>
              <a:rPr lang="en-US" b="1" baseline="-25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cal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of 25,915 at a significance of 0,000 (&lt; 5%) and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F</a:t>
            </a:r>
            <a:r>
              <a:rPr lang="en-US" b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table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of 3,07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0D019F8-C1BA-48DB-B2B8-A358E8E28118}"/>
              </a:ext>
            </a:extLst>
          </p:cNvPr>
          <p:cNvGrpSpPr/>
          <p:nvPr/>
        </p:nvGrpSpPr>
        <p:grpSpPr>
          <a:xfrm flipH="1" flipV="1">
            <a:off x="-2423077" y="4247825"/>
            <a:ext cx="9789886" cy="1186323"/>
            <a:chOff x="458330" y="2302636"/>
            <a:chExt cx="11419951" cy="2680120"/>
          </a:xfrm>
        </p:grpSpPr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4A4D991A-9F30-465C-A043-071DEE20140F}"/>
                </a:ext>
              </a:extLst>
            </p:cNvPr>
            <p:cNvSpPr/>
            <p:nvPr/>
          </p:nvSpPr>
          <p:spPr>
            <a:xfrm>
              <a:off x="8666652" y="2302637"/>
              <a:ext cx="3211629" cy="2680113"/>
            </a:xfrm>
            <a:prstGeom prst="arc">
              <a:avLst>
                <a:gd name="adj1" fmla="val 16200000"/>
                <a:gd name="adj2" fmla="val 5293620"/>
              </a:avLst>
            </a:prstGeom>
            <a:ln w="2540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9CDA01D4-F872-4C31-BE6C-3EBB998BA78B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2018111" y="2302637"/>
              <a:ext cx="8254355" cy="0"/>
            </a:xfrm>
            <a:prstGeom prst="line">
              <a:avLst/>
            </a:prstGeom>
            <a:ln w="2540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B0104A5B-E162-4906-A27A-7A4D485A688A}"/>
                </a:ext>
              </a:extLst>
            </p:cNvPr>
            <p:cNvCxnSpPr>
              <a:cxnSpLocks/>
            </p:cNvCxnSpPr>
            <p:nvPr/>
          </p:nvCxnSpPr>
          <p:spPr>
            <a:xfrm>
              <a:off x="2064145" y="4982756"/>
              <a:ext cx="8356205" cy="0"/>
            </a:xfrm>
            <a:prstGeom prst="line">
              <a:avLst/>
            </a:prstGeom>
            <a:ln w="2540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>
              <a:extLst>
                <a:ext uri="{FF2B5EF4-FFF2-40B4-BE49-F238E27FC236}">
                  <a16:creationId xmlns:a16="http://schemas.microsoft.com/office/drawing/2014/main" xmlns="" id="{102BFA80-E0C7-441C-95DB-3101C595C7F6}"/>
                </a:ext>
              </a:extLst>
            </p:cNvPr>
            <p:cNvSpPr/>
            <p:nvPr/>
          </p:nvSpPr>
          <p:spPr>
            <a:xfrm rot="10800000">
              <a:off x="458330" y="2302636"/>
              <a:ext cx="3211629" cy="2680113"/>
            </a:xfrm>
            <a:prstGeom prst="arc">
              <a:avLst>
                <a:gd name="adj1" fmla="val 16200000"/>
                <a:gd name="adj2" fmla="val 5293620"/>
              </a:avLst>
            </a:prstGeom>
            <a:ln w="2540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 dirty="0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721065"/>
              </p:ext>
            </p:extLst>
          </p:nvPr>
        </p:nvGraphicFramePr>
        <p:xfrm>
          <a:off x="0" y="5175250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orelDRAW" r:id="rId3" imgW="9142645" imgH="1682529" progId="CorelDraw.Graphic.17">
                  <p:embed/>
                </p:oleObj>
              </mc:Choice>
              <mc:Fallback>
                <p:oleObj name="CorelDRAW" r:id="rId3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5175250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78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232AA5D-E7FB-4402-8AEF-FDC9FDDB9128}"/>
              </a:ext>
            </a:extLst>
          </p:cNvPr>
          <p:cNvSpPr/>
          <p:nvPr/>
        </p:nvSpPr>
        <p:spPr>
          <a:xfrm>
            <a:off x="4632961" y="1020942"/>
            <a:ext cx="4531935" cy="5143500"/>
          </a:xfrm>
          <a:prstGeom prst="rect">
            <a:avLst/>
          </a:prstGeom>
          <a:solidFill>
            <a:schemeClr val="tx1">
              <a:lumMod val="95000"/>
              <a:lumOff val="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entagon 7"/>
          <p:cNvSpPr/>
          <p:nvPr/>
        </p:nvSpPr>
        <p:spPr>
          <a:xfrm>
            <a:off x="-1" y="2754086"/>
            <a:ext cx="5959342" cy="2283279"/>
          </a:xfrm>
          <a:prstGeom prst="homePlate">
            <a:avLst>
              <a:gd name="adj" fmla="val 27941"/>
            </a:avLst>
          </a:prstGeom>
          <a:solidFill>
            <a:srgbClr val="F6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7" name="Group 16"/>
          <p:cNvGrpSpPr/>
          <p:nvPr/>
        </p:nvGrpSpPr>
        <p:grpSpPr>
          <a:xfrm flipH="1" flipV="1">
            <a:off x="629841" y="2965675"/>
            <a:ext cx="741759" cy="627017"/>
            <a:chOff x="-2713038" y="3346450"/>
            <a:chExt cx="1303338" cy="1101725"/>
          </a:xfrm>
          <a:solidFill>
            <a:schemeClr val="bg1">
              <a:alpha val="6000"/>
            </a:schemeClr>
          </a:solidFill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-2713038" y="3346450"/>
              <a:ext cx="600075" cy="1101725"/>
            </a:xfrm>
            <a:custGeom>
              <a:avLst/>
              <a:gdLst>
                <a:gd name="T0" fmla="*/ 150 w 200"/>
                <a:gd name="T1" fmla="*/ 0 h 367"/>
                <a:gd name="T2" fmla="*/ 50 w 200"/>
                <a:gd name="T3" fmla="*/ 0 h 367"/>
                <a:gd name="T4" fmla="*/ 14 w 200"/>
                <a:gd name="T5" fmla="*/ 15 h 367"/>
                <a:gd name="T6" fmla="*/ 0 w 200"/>
                <a:gd name="T7" fmla="*/ 50 h 367"/>
                <a:gd name="T8" fmla="*/ 0 w 200"/>
                <a:gd name="T9" fmla="*/ 150 h 367"/>
                <a:gd name="T10" fmla="*/ 14 w 200"/>
                <a:gd name="T11" fmla="*/ 186 h 367"/>
                <a:gd name="T12" fmla="*/ 50 w 200"/>
                <a:gd name="T13" fmla="*/ 200 h 367"/>
                <a:gd name="T14" fmla="*/ 108 w 200"/>
                <a:gd name="T15" fmla="*/ 200 h 367"/>
                <a:gd name="T16" fmla="*/ 126 w 200"/>
                <a:gd name="T17" fmla="*/ 208 h 367"/>
                <a:gd name="T18" fmla="*/ 133 w 200"/>
                <a:gd name="T19" fmla="*/ 225 h 367"/>
                <a:gd name="T20" fmla="*/ 133 w 200"/>
                <a:gd name="T21" fmla="*/ 234 h 367"/>
                <a:gd name="T22" fmla="*/ 114 w 200"/>
                <a:gd name="T23" fmla="*/ 281 h 367"/>
                <a:gd name="T24" fmla="*/ 66 w 200"/>
                <a:gd name="T25" fmla="*/ 300 h 367"/>
                <a:gd name="T26" fmla="*/ 50 w 200"/>
                <a:gd name="T27" fmla="*/ 300 h 367"/>
                <a:gd name="T28" fmla="*/ 38 w 200"/>
                <a:gd name="T29" fmla="*/ 305 h 367"/>
                <a:gd name="T30" fmla="*/ 33 w 200"/>
                <a:gd name="T31" fmla="*/ 317 h 367"/>
                <a:gd name="T32" fmla="*/ 33 w 200"/>
                <a:gd name="T33" fmla="*/ 350 h 367"/>
                <a:gd name="T34" fmla="*/ 38 w 200"/>
                <a:gd name="T35" fmla="*/ 362 h 367"/>
                <a:gd name="T36" fmla="*/ 50 w 200"/>
                <a:gd name="T37" fmla="*/ 367 h 367"/>
                <a:gd name="T38" fmla="*/ 66 w 200"/>
                <a:gd name="T39" fmla="*/ 367 h 367"/>
                <a:gd name="T40" fmla="*/ 118 w 200"/>
                <a:gd name="T41" fmla="*/ 357 h 367"/>
                <a:gd name="T42" fmla="*/ 161 w 200"/>
                <a:gd name="T43" fmla="*/ 328 h 367"/>
                <a:gd name="T44" fmla="*/ 189 w 200"/>
                <a:gd name="T45" fmla="*/ 285 h 367"/>
                <a:gd name="T46" fmla="*/ 200 w 200"/>
                <a:gd name="T47" fmla="*/ 234 h 367"/>
                <a:gd name="T48" fmla="*/ 200 w 200"/>
                <a:gd name="T49" fmla="*/ 50 h 367"/>
                <a:gd name="T50" fmla="*/ 185 w 200"/>
                <a:gd name="T51" fmla="*/ 15 h 367"/>
                <a:gd name="T52" fmla="*/ 150 w 200"/>
                <a:gd name="T53" fmla="*/ 0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0" h="367">
                  <a:moveTo>
                    <a:pt x="1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36" y="0"/>
                    <a:pt x="24" y="5"/>
                    <a:pt x="14" y="15"/>
                  </a:cubicBezTo>
                  <a:cubicBezTo>
                    <a:pt x="5" y="24"/>
                    <a:pt x="0" y="36"/>
                    <a:pt x="0" y="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64"/>
                    <a:pt x="5" y="176"/>
                    <a:pt x="14" y="186"/>
                  </a:cubicBezTo>
                  <a:cubicBezTo>
                    <a:pt x="24" y="195"/>
                    <a:pt x="36" y="200"/>
                    <a:pt x="50" y="200"/>
                  </a:cubicBezTo>
                  <a:cubicBezTo>
                    <a:pt x="108" y="200"/>
                    <a:pt x="108" y="200"/>
                    <a:pt x="108" y="200"/>
                  </a:cubicBezTo>
                  <a:cubicBezTo>
                    <a:pt x="115" y="200"/>
                    <a:pt x="121" y="203"/>
                    <a:pt x="126" y="208"/>
                  </a:cubicBezTo>
                  <a:cubicBezTo>
                    <a:pt x="131" y="212"/>
                    <a:pt x="133" y="218"/>
                    <a:pt x="133" y="225"/>
                  </a:cubicBezTo>
                  <a:cubicBezTo>
                    <a:pt x="133" y="234"/>
                    <a:pt x="133" y="234"/>
                    <a:pt x="133" y="234"/>
                  </a:cubicBezTo>
                  <a:cubicBezTo>
                    <a:pt x="133" y="252"/>
                    <a:pt x="127" y="268"/>
                    <a:pt x="114" y="281"/>
                  </a:cubicBezTo>
                  <a:cubicBezTo>
                    <a:pt x="101" y="294"/>
                    <a:pt x="85" y="300"/>
                    <a:pt x="66" y="300"/>
                  </a:cubicBezTo>
                  <a:cubicBezTo>
                    <a:pt x="50" y="300"/>
                    <a:pt x="50" y="300"/>
                    <a:pt x="50" y="300"/>
                  </a:cubicBezTo>
                  <a:cubicBezTo>
                    <a:pt x="45" y="300"/>
                    <a:pt x="41" y="302"/>
                    <a:pt x="38" y="305"/>
                  </a:cubicBezTo>
                  <a:cubicBezTo>
                    <a:pt x="35" y="309"/>
                    <a:pt x="33" y="312"/>
                    <a:pt x="33" y="317"/>
                  </a:cubicBezTo>
                  <a:cubicBezTo>
                    <a:pt x="33" y="350"/>
                    <a:pt x="33" y="350"/>
                    <a:pt x="33" y="350"/>
                  </a:cubicBezTo>
                  <a:cubicBezTo>
                    <a:pt x="33" y="355"/>
                    <a:pt x="35" y="359"/>
                    <a:pt x="38" y="362"/>
                  </a:cubicBezTo>
                  <a:cubicBezTo>
                    <a:pt x="41" y="365"/>
                    <a:pt x="45" y="367"/>
                    <a:pt x="50" y="367"/>
                  </a:cubicBezTo>
                  <a:cubicBezTo>
                    <a:pt x="66" y="367"/>
                    <a:pt x="66" y="367"/>
                    <a:pt x="66" y="367"/>
                  </a:cubicBezTo>
                  <a:cubicBezTo>
                    <a:pt x="85" y="367"/>
                    <a:pt x="102" y="364"/>
                    <a:pt x="118" y="357"/>
                  </a:cubicBezTo>
                  <a:cubicBezTo>
                    <a:pt x="135" y="349"/>
                    <a:pt x="149" y="340"/>
                    <a:pt x="161" y="328"/>
                  </a:cubicBezTo>
                  <a:cubicBezTo>
                    <a:pt x="173" y="316"/>
                    <a:pt x="182" y="302"/>
                    <a:pt x="189" y="285"/>
                  </a:cubicBezTo>
                  <a:cubicBezTo>
                    <a:pt x="196" y="269"/>
                    <a:pt x="200" y="252"/>
                    <a:pt x="200" y="234"/>
                  </a:cubicBezTo>
                  <a:cubicBezTo>
                    <a:pt x="200" y="50"/>
                    <a:pt x="200" y="50"/>
                    <a:pt x="200" y="50"/>
                  </a:cubicBezTo>
                  <a:cubicBezTo>
                    <a:pt x="200" y="36"/>
                    <a:pt x="195" y="24"/>
                    <a:pt x="185" y="15"/>
                  </a:cubicBezTo>
                  <a:cubicBezTo>
                    <a:pt x="176" y="5"/>
                    <a:pt x="164" y="0"/>
                    <a:pt x="1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-2012950" y="3346450"/>
              <a:ext cx="603250" cy="1101725"/>
            </a:xfrm>
            <a:custGeom>
              <a:avLst/>
              <a:gdLst>
                <a:gd name="T0" fmla="*/ 186 w 201"/>
                <a:gd name="T1" fmla="*/ 15 h 367"/>
                <a:gd name="T2" fmla="*/ 150 w 201"/>
                <a:gd name="T3" fmla="*/ 0 h 367"/>
                <a:gd name="T4" fmla="*/ 50 w 201"/>
                <a:gd name="T5" fmla="*/ 0 h 367"/>
                <a:gd name="T6" fmla="*/ 15 w 201"/>
                <a:gd name="T7" fmla="*/ 15 h 367"/>
                <a:gd name="T8" fmla="*/ 0 w 201"/>
                <a:gd name="T9" fmla="*/ 50 h 367"/>
                <a:gd name="T10" fmla="*/ 0 w 201"/>
                <a:gd name="T11" fmla="*/ 150 h 367"/>
                <a:gd name="T12" fmla="*/ 15 w 201"/>
                <a:gd name="T13" fmla="*/ 186 h 367"/>
                <a:gd name="T14" fmla="*/ 50 w 201"/>
                <a:gd name="T15" fmla="*/ 200 h 367"/>
                <a:gd name="T16" fmla="*/ 109 w 201"/>
                <a:gd name="T17" fmla="*/ 200 h 367"/>
                <a:gd name="T18" fmla="*/ 126 w 201"/>
                <a:gd name="T19" fmla="*/ 208 h 367"/>
                <a:gd name="T20" fmla="*/ 134 w 201"/>
                <a:gd name="T21" fmla="*/ 225 h 367"/>
                <a:gd name="T22" fmla="*/ 134 w 201"/>
                <a:gd name="T23" fmla="*/ 234 h 367"/>
                <a:gd name="T24" fmla="*/ 114 w 201"/>
                <a:gd name="T25" fmla="*/ 281 h 367"/>
                <a:gd name="T26" fmla="*/ 67 w 201"/>
                <a:gd name="T27" fmla="*/ 300 h 367"/>
                <a:gd name="T28" fmla="*/ 50 w 201"/>
                <a:gd name="T29" fmla="*/ 300 h 367"/>
                <a:gd name="T30" fmla="*/ 39 w 201"/>
                <a:gd name="T31" fmla="*/ 305 h 367"/>
                <a:gd name="T32" fmla="*/ 34 w 201"/>
                <a:gd name="T33" fmla="*/ 317 h 367"/>
                <a:gd name="T34" fmla="*/ 34 w 201"/>
                <a:gd name="T35" fmla="*/ 350 h 367"/>
                <a:gd name="T36" fmla="*/ 39 w 201"/>
                <a:gd name="T37" fmla="*/ 362 h 367"/>
                <a:gd name="T38" fmla="*/ 50 w 201"/>
                <a:gd name="T39" fmla="*/ 367 h 367"/>
                <a:gd name="T40" fmla="*/ 67 w 201"/>
                <a:gd name="T41" fmla="*/ 367 h 367"/>
                <a:gd name="T42" fmla="*/ 119 w 201"/>
                <a:gd name="T43" fmla="*/ 357 h 367"/>
                <a:gd name="T44" fmla="*/ 161 w 201"/>
                <a:gd name="T45" fmla="*/ 328 h 367"/>
                <a:gd name="T46" fmla="*/ 190 w 201"/>
                <a:gd name="T47" fmla="*/ 285 h 367"/>
                <a:gd name="T48" fmla="*/ 201 w 201"/>
                <a:gd name="T49" fmla="*/ 234 h 367"/>
                <a:gd name="T50" fmla="*/ 201 w 201"/>
                <a:gd name="T51" fmla="*/ 50 h 367"/>
                <a:gd name="T52" fmla="*/ 186 w 201"/>
                <a:gd name="T53" fmla="*/ 15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01" h="367">
                  <a:moveTo>
                    <a:pt x="186" y="15"/>
                  </a:moveTo>
                  <a:cubicBezTo>
                    <a:pt x="176" y="5"/>
                    <a:pt x="164" y="0"/>
                    <a:pt x="1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36" y="0"/>
                    <a:pt x="25" y="5"/>
                    <a:pt x="15" y="15"/>
                  </a:cubicBezTo>
                  <a:cubicBezTo>
                    <a:pt x="5" y="24"/>
                    <a:pt x="0" y="36"/>
                    <a:pt x="0" y="50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0" y="164"/>
                    <a:pt x="5" y="176"/>
                    <a:pt x="15" y="186"/>
                  </a:cubicBezTo>
                  <a:cubicBezTo>
                    <a:pt x="25" y="195"/>
                    <a:pt x="36" y="200"/>
                    <a:pt x="50" y="200"/>
                  </a:cubicBezTo>
                  <a:cubicBezTo>
                    <a:pt x="109" y="200"/>
                    <a:pt x="109" y="200"/>
                    <a:pt x="109" y="200"/>
                  </a:cubicBezTo>
                  <a:cubicBezTo>
                    <a:pt x="116" y="200"/>
                    <a:pt x="122" y="203"/>
                    <a:pt x="126" y="208"/>
                  </a:cubicBezTo>
                  <a:cubicBezTo>
                    <a:pt x="131" y="212"/>
                    <a:pt x="134" y="218"/>
                    <a:pt x="134" y="225"/>
                  </a:cubicBezTo>
                  <a:cubicBezTo>
                    <a:pt x="134" y="234"/>
                    <a:pt x="134" y="234"/>
                    <a:pt x="134" y="234"/>
                  </a:cubicBezTo>
                  <a:cubicBezTo>
                    <a:pt x="134" y="252"/>
                    <a:pt x="127" y="268"/>
                    <a:pt x="114" y="281"/>
                  </a:cubicBezTo>
                  <a:cubicBezTo>
                    <a:pt x="101" y="294"/>
                    <a:pt x="85" y="300"/>
                    <a:pt x="67" y="300"/>
                  </a:cubicBezTo>
                  <a:cubicBezTo>
                    <a:pt x="50" y="300"/>
                    <a:pt x="50" y="300"/>
                    <a:pt x="50" y="300"/>
                  </a:cubicBezTo>
                  <a:cubicBezTo>
                    <a:pt x="46" y="300"/>
                    <a:pt x="42" y="302"/>
                    <a:pt x="39" y="305"/>
                  </a:cubicBezTo>
                  <a:cubicBezTo>
                    <a:pt x="35" y="309"/>
                    <a:pt x="34" y="312"/>
                    <a:pt x="34" y="317"/>
                  </a:cubicBezTo>
                  <a:cubicBezTo>
                    <a:pt x="34" y="350"/>
                    <a:pt x="34" y="350"/>
                    <a:pt x="34" y="350"/>
                  </a:cubicBezTo>
                  <a:cubicBezTo>
                    <a:pt x="34" y="355"/>
                    <a:pt x="35" y="359"/>
                    <a:pt x="39" y="362"/>
                  </a:cubicBezTo>
                  <a:cubicBezTo>
                    <a:pt x="42" y="365"/>
                    <a:pt x="46" y="367"/>
                    <a:pt x="50" y="367"/>
                  </a:cubicBezTo>
                  <a:cubicBezTo>
                    <a:pt x="67" y="367"/>
                    <a:pt x="67" y="367"/>
                    <a:pt x="67" y="367"/>
                  </a:cubicBezTo>
                  <a:cubicBezTo>
                    <a:pt x="85" y="367"/>
                    <a:pt x="102" y="364"/>
                    <a:pt x="119" y="357"/>
                  </a:cubicBezTo>
                  <a:cubicBezTo>
                    <a:pt x="135" y="349"/>
                    <a:pt x="149" y="340"/>
                    <a:pt x="161" y="328"/>
                  </a:cubicBezTo>
                  <a:cubicBezTo>
                    <a:pt x="173" y="316"/>
                    <a:pt x="183" y="302"/>
                    <a:pt x="190" y="285"/>
                  </a:cubicBezTo>
                  <a:cubicBezTo>
                    <a:pt x="197" y="269"/>
                    <a:pt x="201" y="252"/>
                    <a:pt x="201" y="234"/>
                  </a:cubicBezTo>
                  <a:cubicBezTo>
                    <a:pt x="201" y="50"/>
                    <a:pt x="201" y="50"/>
                    <a:pt x="201" y="50"/>
                  </a:cubicBezTo>
                  <a:cubicBezTo>
                    <a:pt x="201" y="36"/>
                    <a:pt x="196" y="24"/>
                    <a:pt x="186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CD6A3112-46EE-423C-91C5-A9FA9B63C08E}"/>
              </a:ext>
            </a:extLst>
          </p:cNvPr>
          <p:cNvGrpSpPr/>
          <p:nvPr/>
        </p:nvGrpSpPr>
        <p:grpSpPr>
          <a:xfrm>
            <a:off x="5643522" y="1020942"/>
            <a:ext cx="4530287" cy="4851977"/>
            <a:chOff x="2057400" y="2322961"/>
            <a:chExt cx="3771900" cy="4039739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xmlns="" id="{21118D68-BE02-4B84-88B8-273A39FCBD35}"/>
                </a:ext>
              </a:extLst>
            </p:cNvPr>
            <p:cNvGrpSpPr/>
            <p:nvPr/>
          </p:nvGrpSpPr>
          <p:grpSpPr>
            <a:xfrm>
              <a:off x="2057400" y="4203700"/>
              <a:ext cx="3136900" cy="2159000"/>
              <a:chOff x="2057400" y="4203700"/>
              <a:chExt cx="3136900" cy="2159000"/>
            </a:xfrm>
          </p:grpSpPr>
          <p:sp>
            <p:nvSpPr>
              <p:cNvPr id="43" name="Trapezoid 42">
                <a:extLst>
                  <a:ext uri="{FF2B5EF4-FFF2-40B4-BE49-F238E27FC236}">
                    <a16:creationId xmlns:a16="http://schemas.microsoft.com/office/drawing/2014/main" xmlns="" id="{99548A8B-823E-4432-BCE7-75E29A70D037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xmlns="" id="{EFBDA753-D8EB-40D9-860C-3C26EEF70AEF}"/>
                  </a:ext>
                </a:extLst>
              </p:cNvPr>
              <p:cNvSpPr/>
              <p:nvPr/>
            </p:nvSpPr>
            <p:spPr>
              <a:xfrm flipV="1">
                <a:off x="3060700" y="46990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F6422996-CA29-4394-B4FF-A45D52B5AB7A}"/>
                </a:ext>
              </a:extLst>
            </p:cNvPr>
            <p:cNvGrpSpPr/>
            <p:nvPr/>
          </p:nvGrpSpPr>
          <p:grpSpPr>
            <a:xfrm>
              <a:off x="2692400" y="2322961"/>
              <a:ext cx="3136900" cy="2159000"/>
              <a:chOff x="2057400" y="4203700"/>
              <a:chExt cx="3136900" cy="2159000"/>
            </a:xfrm>
          </p:grpSpPr>
          <p:sp>
            <p:nvSpPr>
              <p:cNvPr id="41" name="Trapezoid 40">
                <a:extLst>
                  <a:ext uri="{FF2B5EF4-FFF2-40B4-BE49-F238E27FC236}">
                    <a16:creationId xmlns:a16="http://schemas.microsoft.com/office/drawing/2014/main" xmlns="" id="{AF68EF1A-8036-43CA-9DC0-291CF8A8D6BB}"/>
                  </a:ext>
                </a:extLst>
              </p:cNvPr>
              <p:cNvSpPr/>
              <p:nvPr/>
            </p:nvSpPr>
            <p:spPr>
              <a:xfrm>
                <a:off x="2057400" y="42037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Trapezoid 41">
                <a:extLst>
                  <a:ext uri="{FF2B5EF4-FFF2-40B4-BE49-F238E27FC236}">
                    <a16:creationId xmlns:a16="http://schemas.microsoft.com/office/drawing/2014/main" xmlns="" id="{23D47995-F4CC-41A1-B3B2-EBA71F632DA0}"/>
                  </a:ext>
                </a:extLst>
              </p:cNvPr>
              <p:cNvSpPr/>
              <p:nvPr/>
            </p:nvSpPr>
            <p:spPr>
              <a:xfrm flipV="1">
                <a:off x="3060700" y="4699000"/>
                <a:ext cx="2133600" cy="1663700"/>
              </a:xfrm>
              <a:prstGeom prst="trapezoid">
                <a:avLst/>
              </a:prstGeom>
              <a:noFill/>
              <a:ln w="6350">
                <a:solidFill>
                  <a:schemeClr val="bg1">
                    <a:alpha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3C2246-4AF8-4696-9058-64189771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BBE41-C744-4DDD-949A-38A61280216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3448" y="3069772"/>
            <a:ext cx="50805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Student awareness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of the concept and nature of self-efficacy in an educational sense with respect to educational aspirations toward self-regulated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learning  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Benefits of new 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learning strategies and the implementation of new methods, tools and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content</a:t>
            </a:r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 embracing self-regulated learning</a:t>
            </a:r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87752" y="3531436"/>
            <a:ext cx="2787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CONCLUSION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474600"/>
              </p:ext>
            </p:extLst>
          </p:nvPr>
        </p:nvGraphicFramePr>
        <p:xfrm>
          <a:off x="1588" y="5151719"/>
          <a:ext cx="9142412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orelDRAW" r:id="rId4" imgW="9142645" imgH="1682529" progId="CorelDraw.Graphic.17">
                  <p:embed/>
                </p:oleObj>
              </mc:Choice>
              <mc:Fallback>
                <p:oleObj name="CorelDRAW" r:id="rId4" imgW="9142645" imgH="168252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5151719"/>
                        <a:ext cx="9142412" cy="168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3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Custom 117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11545D"/>
      </a:accent1>
      <a:accent2>
        <a:srgbClr val="FE5E55"/>
      </a:accent2>
      <a:accent3>
        <a:srgbClr val="FED424"/>
      </a:accent3>
      <a:accent4>
        <a:srgbClr val="98EAE7"/>
      </a:accent4>
      <a:accent5>
        <a:srgbClr val="11545D"/>
      </a:accent5>
      <a:accent6>
        <a:srgbClr val="FE5E55"/>
      </a:accent6>
      <a:hlink>
        <a:srgbClr val="0563C1"/>
      </a:hlink>
      <a:folHlink>
        <a:srgbClr val="954F72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595</Words>
  <Application>Microsoft Office PowerPoint</Application>
  <PresentationFormat>On-screen Show (4:3)</PresentationFormat>
  <Paragraphs>190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 Unicode MS</vt:lpstr>
      <vt:lpstr>맑은 고딕</vt:lpstr>
      <vt:lpstr>Arial</vt:lpstr>
      <vt:lpstr>Arial Narrow</vt:lpstr>
      <vt:lpstr>Baskerville Old Face</vt:lpstr>
      <vt:lpstr>Calibri</vt:lpstr>
      <vt:lpstr>Calibri Light</vt:lpstr>
      <vt:lpstr>Century Gothic</vt:lpstr>
      <vt:lpstr>Segoe UI Light</vt:lpstr>
      <vt:lpstr>Times New Roman</vt:lpstr>
      <vt:lpstr>1_Office Theme</vt:lpstr>
      <vt:lpstr>Office Theme</vt:lpstr>
      <vt:lpstr>CorelDRAW</vt:lpstr>
      <vt:lpstr>PowerPoint Presentation</vt:lpstr>
      <vt:lpstr>PowerPoint Presentation</vt:lpstr>
      <vt:lpstr>Literature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Universitas Terbuka</cp:lastModifiedBy>
  <cp:revision>35</cp:revision>
  <dcterms:created xsi:type="dcterms:W3CDTF">2019-09-25T14:05:45Z</dcterms:created>
  <dcterms:modified xsi:type="dcterms:W3CDTF">2019-10-10T01:23:18Z</dcterms:modified>
</cp:coreProperties>
</file>